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2" r:id="rId6"/>
    <p:sldId id="260" r:id="rId7"/>
    <p:sldId id="264" r:id="rId8"/>
    <p:sldId id="265" r:id="rId9"/>
    <p:sldId id="261"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12" autoAdjust="0"/>
    <p:restoredTop sz="96390"/>
  </p:normalViewPr>
  <p:slideViewPr>
    <p:cSldViewPr snapToGrid="0">
      <p:cViewPr varScale="1">
        <p:scale>
          <a:sx n="126" d="100"/>
          <a:sy n="126" d="100"/>
        </p:scale>
        <p:origin x="928" y="184"/>
      </p:cViewPr>
      <p:guideLst>
        <p:guide orient="horz" pos="2160"/>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81354E0-74CA-4B84-BA79-6FA7A542843D}" type="datetimeFigureOut">
              <a:rPr lang="es-MX" smtClean="0"/>
              <a:t>04/06/18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2F4DD629-C5CD-4920-9E4D-5BD3C7097A74}" type="slidenum">
              <a:rPr lang="es-MX" smtClean="0"/>
              <a:t>‹Nr.›</a:t>
            </a:fld>
            <a:endParaRPr lang="es-MX"/>
          </a:p>
        </p:txBody>
      </p:sp>
    </p:spTree>
    <p:extLst>
      <p:ext uri="{BB962C8B-B14F-4D97-AF65-F5344CB8AC3E}">
        <p14:creationId xmlns:p14="http://schemas.microsoft.com/office/powerpoint/2010/main" val="866164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81354E0-74CA-4B84-BA79-6FA7A542843D}" type="datetimeFigureOut">
              <a:rPr lang="es-MX" smtClean="0"/>
              <a:t>04/06/18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3943429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81354E0-74CA-4B84-BA79-6FA7A542843D}" type="datetimeFigureOut">
              <a:rPr lang="es-MX" smtClean="0"/>
              <a:t>04/06/18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349297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81354E0-74CA-4B84-BA79-6FA7A542843D}" type="datetimeFigureOut">
              <a:rPr lang="es-MX" smtClean="0"/>
              <a:t>04/06/18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2856685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E81354E0-74CA-4B84-BA79-6FA7A542843D}" type="datetimeFigureOut">
              <a:rPr lang="es-MX" smtClean="0"/>
              <a:t>04/06/18</a:t>
            </a:fld>
            <a:endParaRPr lang="es-MX"/>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s-MX"/>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2F4DD629-C5CD-4920-9E4D-5BD3C7097A74}" type="slidenum">
              <a:rPr lang="es-MX" smtClean="0"/>
              <a:t>‹Nr.›</a:t>
            </a:fld>
            <a:endParaRPr lang="es-MX"/>
          </a:p>
        </p:txBody>
      </p:sp>
    </p:spTree>
    <p:extLst>
      <p:ext uri="{BB962C8B-B14F-4D97-AF65-F5344CB8AC3E}">
        <p14:creationId xmlns:p14="http://schemas.microsoft.com/office/powerpoint/2010/main" val="3055151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81354E0-74CA-4B84-BA79-6FA7A542843D}" type="datetimeFigureOut">
              <a:rPr lang="es-MX" smtClean="0"/>
              <a:t>04/06/18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125662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81354E0-74CA-4B84-BA79-6FA7A542843D}" type="datetimeFigureOut">
              <a:rPr lang="es-MX" smtClean="0"/>
              <a:t>04/06/18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481505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E81354E0-74CA-4B84-BA79-6FA7A542843D}" type="datetimeFigureOut">
              <a:rPr lang="es-MX" smtClean="0"/>
              <a:t>04/06/18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423151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354E0-74CA-4B84-BA79-6FA7A542843D}" type="datetimeFigureOut">
              <a:rPr lang="es-MX" smtClean="0"/>
              <a:t>04/06/18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38392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81354E0-74CA-4B84-BA79-6FA7A542843D}" type="datetimeFigureOut">
              <a:rPr lang="es-MX" smtClean="0"/>
              <a:t>04/06/18</a:t>
            </a:fld>
            <a:endParaRPr lang="es-MX"/>
          </a:p>
        </p:txBody>
      </p:sp>
      <p:sp>
        <p:nvSpPr>
          <p:cNvPr id="6" name="Footer Placeholder 5"/>
          <p:cNvSpPr>
            <a:spLocks noGrp="1"/>
          </p:cNvSpPr>
          <p:nvPr>
            <p:ph type="ftr" sz="quarter" idx="11"/>
          </p:nvPr>
        </p:nvSpPr>
        <p:spPr/>
        <p:txBody>
          <a:bodyPr/>
          <a:lstStyle/>
          <a:p>
            <a:endParaRPr lang="es-MX"/>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409084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E81354E0-74CA-4B84-BA79-6FA7A542843D}" type="datetimeFigureOut">
              <a:rPr lang="es-MX" smtClean="0"/>
              <a:t>04/06/18</a:t>
            </a:fld>
            <a:endParaRPr lang="es-MX"/>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2F4DD629-C5CD-4920-9E4D-5BD3C7097A74}" type="slidenum">
              <a:rPr lang="es-MX" smtClean="0"/>
              <a:t>‹Nr.›</a:t>
            </a:fld>
            <a:endParaRPr lang="es-MX"/>
          </a:p>
        </p:txBody>
      </p:sp>
    </p:spTree>
    <p:extLst>
      <p:ext uri="{BB962C8B-B14F-4D97-AF65-F5344CB8AC3E}">
        <p14:creationId xmlns:p14="http://schemas.microsoft.com/office/powerpoint/2010/main" val="23976308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E81354E0-74CA-4B84-BA79-6FA7A542843D}" type="datetimeFigureOut">
              <a:rPr lang="es-MX" smtClean="0"/>
              <a:t>04/06/18</a:t>
            </a:fld>
            <a:endParaRPr lang="es-MX"/>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s-MX"/>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2F4DD629-C5CD-4920-9E4D-5BD3C7097A74}" type="slidenum">
              <a:rPr lang="es-MX" smtClean="0"/>
              <a:t>‹Nr.›</a:t>
            </a:fld>
            <a:endParaRPr lang="es-MX"/>
          </a:p>
        </p:txBody>
      </p:sp>
    </p:spTree>
    <p:extLst>
      <p:ext uri="{BB962C8B-B14F-4D97-AF65-F5344CB8AC3E}">
        <p14:creationId xmlns:p14="http://schemas.microsoft.com/office/powerpoint/2010/main" val="868683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Deontología</a:t>
            </a:r>
            <a:endParaRPr lang="es-MX" dirty="0"/>
          </a:p>
        </p:txBody>
      </p:sp>
      <p:sp>
        <p:nvSpPr>
          <p:cNvPr id="3" name="Subtítulo 2"/>
          <p:cNvSpPr>
            <a:spLocks noGrp="1"/>
          </p:cNvSpPr>
          <p:nvPr>
            <p:ph type="subTitle" idx="1"/>
          </p:nvPr>
        </p:nvSpPr>
        <p:spPr>
          <a:xfrm>
            <a:off x="1051560" y="4389120"/>
            <a:ext cx="7909559" cy="1220848"/>
          </a:xfrm>
        </p:spPr>
        <p:txBody>
          <a:bodyPr>
            <a:normAutofit fontScale="85000" lnSpcReduction="20000"/>
          </a:bodyPr>
          <a:lstStyle/>
          <a:p>
            <a:r>
              <a:rPr lang="es-MX" dirty="0" smtClean="0"/>
              <a:t>Dra. Claudia T. Monobe Hernández</a:t>
            </a:r>
          </a:p>
          <a:p>
            <a:r>
              <a:rPr lang="es-MX" sz="1700" dirty="0" smtClean="0"/>
              <a:t>Subdivisión de Educación Continua</a:t>
            </a:r>
          </a:p>
          <a:p>
            <a:r>
              <a:rPr lang="es-MX" sz="1700" dirty="0" smtClean="0"/>
              <a:t>División de Estudios de Posgrado,</a:t>
            </a:r>
          </a:p>
          <a:p>
            <a:r>
              <a:rPr lang="es-MX" sz="1700" dirty="0" smtClean="0"/>
              <a:t>Facultad de Medicina, UNAM</a:t>
            </a:r>
            <a:endParaRPr lang="es-MX" sz="1700" dirty="0"/>
          </a:p>
        </p:txBody>
      </p:sp>
    </p:spTree>
    <p:extLst>
      <p:ext uri="{BB962C8B-B14F-4D97-AF65-F5344CB8AC3E}">
        <p14:creationId xmlns:p14="http://schemas.microsoft.com/office/powerpoint/2010/main" val="2139411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Referencias</a:t>
            </a:r>
            <a:endParaRPr lang="es-MX" dirty="0"/>
          </a:p>
        </p:txBody>
      </p:sp>
      <p:sp>
        <p:nvSpPr>
          <p:cNvPr id="3" name="Marcador de contenido 2"/>
          <p:cNvSpPr>
            <a:spLocks noGrp="1"/>
          </p:cNvSpPr>
          <p:nvPr>
            <p:ph idx="1"/>
          </p:nvPr>
        </p:nvSpPr>
        <p:spPr/>
        <p:txBody>
          <a:bodyPr/>
          <a:lstStyle/>
          <a:p>
            <a:r>
              <a:rPr lang="es-MX" dirty="0" smtClean="0"/>
              <a:t>Vidal, S. (2012) La educación en bioética en América Latina y el Caribe: experiencias realizadas y desafíos futuros. UNESCO Programa para América Latina y el Caribe en Bioética y Ética de la Ciencia</a:t>
            </a:r>
          </a:p>
          <a:p>
            <a:r>
              <a:rPr lang="es-MX" dirty="0" err="1" smtClean="0"/>
              <a:t>Couceiro</a:t>
            </a:r>
            <a:r>
              <a:rPr lang="es-MX" dirty="0"/>
              <a:t>, A</a:t>
            </a:r>
            <a:r>
              <a:rPr lang="es-MX" i="1" dirty="0"/>
              <a:t>.</a:t>
            </a:r>
            <a:r>
              <a:rPr lang="es-MX" dirty="0"/>
              <a:t> (2009) </a:t>
            </a:r>
            <a:r>
              <a:rPr lang="es-MX" i="1" dirty="0"/>
              <a:t>Cinco mitos sobre la enseñanza de la Bioética en las Facultades de Medicina</a:t>
            </a:r>
            <a:r>
              <a:rPr lang="es-MX" dirty="0"/>
              <a:t>. </a:t>
            </a:r>
            <a:r>
              <a:rPr lang="es-MX" dirty="0" err="1"/>
              <a:t>Rev</a:t>
            </a:r>
            <a:r>
              <a:rPr lang="es-MX" dirty="0"/>
              <a:t> </a:t>
            </a:r>
            <a:r>
              <a:rPr lang="es-MX" dirty="0" err="1"/>
              <a:t>Educ</a:t>
            </a:r>
            <a:r>
              <a:rPr lang="es-MX" dirty="0"/>
              <a:t> </a:t>
            </a:r>
            <a:r>
              <a:rPr lang="es-MX" dirty="0" err="1"/>
              <a:t>Cienc</a:t>
            </a:r>
            <a:r>
              <a:rPr lang="es-MX" dirty="0"/>
              <a:t> Salud, 6(2):68-74</a:t>
            </a:r>
          </a:p>
          <a:p>
            <a:r>
              <a:rPr lang="es-MX" dirty="0"/>
              <a:t>Gracia, D. (1998) </a:t>
            </a:r>
            <a:r>
              <a:rPr lang="es-MX" i="1" dirty="0"/>
              <a:t>Fundamentación y enseñanza de la bioética</a:t>
            </a:r>
            <a:r>
              <a:rPr lang="es-MX" dirty="0"/>
              <a:t>. Bogotá: Editorial El Búho</a:t>
            </a:r>
            <a:r>
              <a:rPr lang="es-MX" dirty="0" smtClean="0"/>
              <a:t>.</a:t>
            </a:r>
          </a:p>
          <a:p>
            <a:r>
              <a:rPr lang="es-MX" dirty="0" smtClean="0"/>
              <a:t>Bolívar, A. (2005) El lugar de la ética profesional en la formación universitaria. Revista Mexicana de Investigación Educativa, enero-marzo Vol. 10 </a:t>
            </a:r>
            <a:r>
              <a:rPr lang="es-MX" dirty="0" err="1" smtClean="0"/>
              <a:t>Núm</a:t>
            </a:r>
            <a:r>
              <a:rPr lang="es-MX" dirty="0" smtClean="0"/>
              <a:t> 24 </a:t>
            </a:r>
            <a:r>
              <a:rPr lang="es-MX" dirty="0" err="1" smtClean="0"/>
              <a:t>pp</a:t>
            </a:r>
            <a:r>
              <a:rPr lang="es-MX" dirty="0" smtClean="0"/>
              <a:t> </a:t>
            </a:r>
            <a:r>
              <a:rPr lang="es-MX" smtClean="0"/>
              <a:t>93-123 México</a:t>
            </a:r>
            <a:endParaRPr lang="es-MX" dirty="0" smtClean="0"/>
          </a:p>
          <a:p>
            <a:endParaRPr lang="es-MX" dirty="0"/>
          </a:p>
          <a:p>
            <a:endParaRPr lang="es-MX" dirty="0"/>
          </a:p>
        </p:txBody>
      </p:sp>
    </p:spTree>
    <p:extLst>
      <p:ext uri="{BB962C8B-B14F-4D97-AF65-F5344CB8AC3E}">
        <p14:creationId xmlns:p14="http://schemas.microsoft.com/office/powerpoint/2010/main" val="3376185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Definición y Etimología</a:t>
            </a:r>
            <a:endParaRPr lang="es-MX" dirty="0"/>
          </a:p>
        </p:txBody>
      </p:sp>
      <p:sp>
        <p:nvSpPr>
          <p:cNvPr id="3" name="Marcador de contenido 2"/>
          <p:cNvSpPr>
            <a:spLocks noGrp="1"/>
          </p:cNvSpPr>
          <p:nvPr>
            <p:ph idx="1"/>
          </p:nvPr>
        </p:nvSpPr>
        <p:spPr/>
        <p:txBody>
          <a:bodyPr/>
          <a:lstStyle/>
          <a:p>
            <a:r>
              <a:rPr lang="es-MX" dirty="0" err="1" smtClean="0"/>
              <a:t>Neologísmo</a:t>
            </a:r>
            <a:r>
              <a:rPr lang="es-MX" dirty="0" smtClean="0"/>
              <a:t> </a:t>
            </a:r>
            <a:r>
              <a:rPr lang="es-MX" dirty="0"/>
              <a:t>acuñado por el filósofo inglés Jeremy Bentham a partir del griego </a:t>
            </a:r>
            <a:r>
              <a:rPr lang="es-MX" dirty="0" err="1"/>
              <a:t>δέον</a:t>
            </a:r>
            <a:r>
              <a:rPr lang="es-MX" dirty="0"/>
              <a:t> “debido” + </a:t>
            </a:r>
            <a:r>
              <a:rPr lang="es-MX" dirty="0" err="1"/>
              <a:t>λόγος</a:t>
            </a:r>
            <a:r>
              <a:rPr lang="es-MX" dirty="0"/>
              <a:t> “</a:t>
            </a:r>
            <a:r>
              <a:rPr lang="es-MX" dirty="0" smtClean="0"/>
              <a:t>Tratado” en </a:t>
            </a:r>
            <a:r>
              <a:rPr lang="es-MX" dirty="0"/>
              <a:t>su </a:t>
            </a:r>
            <a:r>
              <a:rPr lang="es-MX" i="1" dirty="0" err="1"/>
              <a:t>Deontology</a:t>
            </a:r>
            <a:r>
              <a:rPr lang="es-MX" i="1" dirty="0"/>
              <a:t> </a:t>
            </a:r>
            <a:r>
              <a:rPr lang="es-MX" i="1" dirty="0" err="1"/>
              <a:t>or</a:t>
            </a:r>
            <a:r>
              <a:rPr lang="es-MX" i="1" dirty="0"/>
              <a:t> </a:t>
            </a:r>
            <a:r>
              <a:rPr lang="es-MX" i="1" dirty="0" err="1"/>
              <a:t>the</a:t>
            </a:r>
            <a:r>
              <a:rPr lang="es-MX" i="1" dirty="0"/>
              <a:t> </a:t>
            </a:r>
            <a:r>
              <a:rPr lang="es-MX" i="1" dirty="0" err="1"/>
              <a:t>Science</a:t>
            </a:r>
            <a:r>
              <a:rPr lang="es-MX" i="1" dirty="0"/>
              <a:t> of </a:t>
            </a:r>
            <a:r>
              <a:rPr lang="es-MX" i="1" dirty="0" err="1" smtClean="0"/>
              <a:t>Morality</a:t>
            </a:r>
            <a:r>
              <a:rPr lang="es-MX" dirty="0" smtClean="0"/>
              <a:t>/</a:t>
            </a:r>
            <a:r>
              <a:rPr lang="es-MX" i="1" dirty="0" smtClean="0"/>
              <a:t>Deontología </a:t>
            </a:r>
            <a:r>
              <a:rPr lang="es-MX" i="1" dirty="0"/>
              <a:t>o la ciencia de la moralidad</a:t>
            </a:r>
            <a:r>
              <a:rPr lang="es-MX" dirty="0"/>
              <a:t>, en </a:t>
            </a:r>
            <a:r>
              <a:rPr lang="es-MX" dirty="0" smtClean="0"/>
              <a:t>1889. </a:t>
            </a:r>
          </a:p>
          <a:p>
            <a:r>
              <a:rPr lang="es-MX" dirty="0"/>
              <a:t>H</a:t>
            </a:r>
            <a:r>
              <a:rPr lang="es-MX" dirty="0" smtClean="0"/>
              <a:t>ace </a:t>
            </a:r>
            <a:r>
              <a:rPr lang="es-MX" dirty="0"/>
              <a:t>referencia a la rama de la ética cuyo objeto de estudio son los fundamentos del deber y las normas morales. Se refiere a un conjunto ordenado de deberes y obligaciones morales que tienen los profesionales de una determinada materia. </a:t>
            </a:r>
            <a:endParaRPr lang="es-MX" dirty="0" smtClean="0"/>
          </a:p>
          <a:p>
            <a:r>
              <a:rPr lang="es-MX" dirty="0" smtClean="0"/>
              <a:t>La deontología </a:t>
            </a:r>
            <a:r>
              <a:rPr lang="es-MX" dirty="0"/>
              <a:t>es conocida también bajo el nombre de “</a:t>
            </a:r>
            <a:r>
              <a:rPr lang="es-MX" dirty="0" err="1"/>
              <a:t>teoria</a:t>
            </a:r>
            <a:r>
              <a:rPr lang="es-MX" dirty="0"/>
              <a:t> del deber” </a:t>
            </a:r>
            <a:r>
              <a:rPr lang="es-MX" dirty="0" smtClean="0"/>
              <a:t>y, </a:t>
            </a:r>
            <a:r>
              <a:rPr lang="es-MX" dirty="0"/>
              <a:t>al lado de la </a:t>
            </a:r>
            <a:r>
              <a:rPr lang="es-MX" dirty="0" smtClean="0"/>
              <a:t>axiología, </a:t>
            </a:r>
            <a:r>
              <a:rPr lang="es-MX" dirty="0"/>
              <a:t>es una de las dos ramas principales de la ética normativa.</a:t>
            </a:r>
          </a:p>
          <a:p>
            <a:endParaRPr lang="es-MX" dirty="0"/>
          </a:p>
        </p:txBody>
      </p:sp>
    </p:spTree>
    <p:extLst>
      <p:ext uri="{BB962C8B-B14F-4D97-AF65-F5344CB8AC3E}">
        <p14:creationId xmlns:p14="http://schemas.microsoft.com/office/powerpoint/2010/main" val="1327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Como concepto de deber</a:t>
            </a:r>
            <a:endParaRPr lang="es-MX" dirty="0"/>
          </a:p>
        </p:txBody>
      </p:sp>
      <p:sp>
        <p:nvSpPr>
          <p:cNvPr id="3" name="Marcador de contenido 2"/>
          <p:cNvSpPr>
            <a:spLocks noGrp="1"/>
          </p:cNvSpPr>
          <p:nvPr>
            <p:ph idx="1"/>
          </p:nvPr>
        </p:nvSpPr>
        <p:spPr>
          <a:xfrm>
            <a:off x="1087394" y="2121408"/>
            <a:ext cx="10040853" cy="4050792"/>
          </a:xfrm>
        </p:spPr>
        <p:txBody>
          <a:bodyPr/>
          <a:lstStyle/>
          <a:p>
            <a:r>
              <a:rPr lang="es-MX" dirty="0" smtClean="0"/>
              <a:t>Una obligación cuyo cumplimiento está exigido por una norma</a:t>
            </a:r>
          </a:p>
          <a:p>
            <a:r>
              <a:rPr lang="es-MX" dirty="0" smtClean="0"/>
              <a:t>Una necesidad que tenemos de hacer algo para obtener un fin (pensando ‘el bien’ como fin)</a:t>
            </a:r>
          </a:p>
          <a:p>
            <a:endParaRPr lang="es-MX" dirty="0"/>
          </a:p>
          <a:p>
            <a:pPr marL="0" indent="0">
              <a:buNone/>
            </a:pPr>
            <a:r>
              <a:rPr lang="es-MX" dirty="0"/>
              <a:t>Bentham considera que la base de la </a:t>
            </a:r>
            <a:r>
              <a:rPr lang="es-MX" dirty="0" smtClean="0"/>
              <a:t>deontología </a:t>
            </a:r>
            <a:r>
              <a:rPr lang="es-MX" dirty="0"/>
              <a:t>se debe sustentar en los principios filosóficos de la libertad y el utilitarismo, lo cual significa que los actos buenos o malos de los hombres sólo se explican en función de la felicidad o bienestar que puedan </a:t>
            </a:r>
            <a:r>
              <a:rPr lang="es-MX" dirty="0" smtClean="0"/>
              <a:t>proporciona.</a:t>
            </a:r>
          </a:p>
          <a:p>
            <a:pPr marL="0" indent="0">
              <a:buNone/>
            </a:pPr>
            <a:r>
              <a:rPr lang="es-MX" dirty="0" smtClean="0"/>
              <a:t>Para </a:t>
            </a:r>
            <a:r>
              <a:rPr lang="es-MX" dirty="0"/>
              <a:t>Bentham la </a:t>
            </a:r>
            <a:r>
              <a:rPr lang="es-MX" dirty="0" smtClean="0"/>
              <a:t>deontología </a:t>
            </a:r>
            <a:r>
              <a:rPr lang="es-MX" dirty="0"/>
              <a:t>se entiende a partir de sus fines (el mayor bienestar posible para la </a:t>
            </a:r>
            <a:r>
              <a:rPr lang="es-MX" dirty="0" smtClean="0"/>
              <a:t>mayoría, </a:t>
            </a:r>
            <a:r>
              <a:rPr lang="es-MX" dirty="0"/>
              <a:t>y de la mejor forma posible)</a:t>
            </a:r>
          </a:p>
        </p:txBody>
      </p:sp>
    </p:spTree>
    <p:extLst>
      <p:ext uri="{BB962C8B-B14F-4D97-AF65-F5344CB8AC3E}">
        <p14:creationId xmlns:p14="http://schemas.microsoft.com/office/powerpoint/2010/main" val="541862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El cumplimiento del deber</a:t>
            </a:r>
            <a:endParaRPr lang="es-MX" dirty="0"/>
          </a:p>
        </p:txBody>
      </p:sp>
      <p:sp>
        <p:nvSpPr>
          <p:cNvPr id="3" name="Marcador de contenido 2"/>
          <p:cNvSpPr>
            <a:spLocks noGrp="1"/>
          </p:cNvSpPr>
          <p:nvPr>
            <p:ph idx="1"/>
          </p:nvPr>
        </p:nvSpPr>
        <p:spPr>
          <a:xfrm>
            <a:off x="1087394" y="2688336"/>
            <a:ext cx="10040853" cy="3483864"/>
          </a:xfrm>
        </p:spPr>
        <p:txBody>
          <a:bodyPr/>
          <a:lstStyle/>
          <a:p>
            <a:r>
              <a:rPr lang="es-MX" dirty="0" smtClean="0"/>
              <a:t>En el </a:t>
            </a:r>
            <a:r>
              <a:rPr lang="es-MX" b="1" dirty="0" smtClean="0"/>
              <a:t>orden privado </a:t>
            </a:r>
            <a:r>
              <a:rPr lang="es-MX" dirty="0" smtClean="0"/>
              <a:t>es un rasgo que enaltece y resulta relevante de la conducta humana</a:t>
            </a:r>
          </a:p>
          <a:p>
            <a:r>
              <a:rPr lang="es-MX" dirty="0"/>
              <a:t>En el </a:t>
            </a:r>
            <a:r>
              <a:rPr lang="es-MX" b="1" dirty="0"/>
              <a:t>orden público </a:t>
            </a:r>
            <a:r>
              <a:rPr lang="es-MX" dirty="0"/>
              <a:t>refleja la educación y las convicciones del individuo</a:t>
            </a:r>
          </a:p>
          <a:p>
            <a:endParaRPr lang="es-MX" dirty="0"/>
          </a:p>
        </p:txBody>
      </p:sp>
    </p:spTree>
    <p:extLst>
      <p:ext uri="{BB962C8B-B14F-4D97-AF65-F5344CB8AC3E}">
        <p14:creationId xmlns:p14="http://schemas.microsoft.com/office/powerpoint/2010/main" val="4035776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10058400" cy="1271016"/>
          </a:xfrm>
        </p:spPr>
        <p:txBody>
          <a:bodyPr>
            <a:normAutofit fontScale="90000"/>
          </a:bodyPr>
          <a:lstStyle/>
          <a:p>
            <a:pPr algn="ctr"/>
            <a:r>
              <a:rPr lang="es-MX" dirty="0" smtClean="0"/>
              <a:t>Recordar la diferencia entre </a:t>
            </a:r>
            <a:br>
              <a:rPr lang="es-MX" dirty="0" smtClean="0"/>
            </a:br>
            <a:r>
              <a:rPr lang="es-MX" dirty="0" smtClean="0"/>
              <a:t>moral y ética</a:t>
            </a:r>
            <a:endParaRPr lang="es-MX" dirty="0"/>
          </a:p>
        </p:txBody>
      </p:sp>
      <p:graphicFrame>
        <p:nvGraphicFramePr>
          <p:cNvPr id="7" name="Marcador de contenido 6"/>
          <p:cNvGraphicFramePr>
            <a:graphicFrameLocks noGrp="1"/>
          </p:cNvGraphicFramePr>
          <p:nvPr>
            <p:ph idx="1"/>
          </p:nvPr>
        </p:nvGraphicFramePr>
        <p:xfrm>
          <a:off x="2813685" y="2633186"/>
          <a:ext cx="6570980" cy="3484246"/>
        </p:xfrm>
        <a:graphic>
          <a:graphicData uri="http://schemas.openxmlformats.org/drawingml/2006/table">
            <a:tbl>
              <a:tblPr firstRow="1" firstCol="1" bandRow="1">
                <a:tableStyleId>{5C22544A-7EE6-4342-B048-85BDC9FD1C3A}</a:tableStyleId>
              </a:tblPr>
              <a:tblGrid>
                <a:gridCol w="3162935"/>
                <a:gridCol w="3408045"/>
              </a:tblGrid>
              <a:tr h="288290">
                <a:tc>
                  <a:txBody>
                    <a:bodyPr/>
                    <a:lstStyle/>
                    <a:p>
                      <a:pPr algn="ctr">
                        <a:lnSpc>
                          <a:spcPct val="107000"/>
                        </a:lnSpc>
                        <a:spcAft>
                          <a:spcPts val="0"/>
                        </a:spcAft>
                      </a:pPr>
                      <a:r>
                        <a:rPr lang="es-MX" sz="1400">
                          <a:effectLst/>
                        </a:rPr>
                        <a:t>Moral</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MX" sz="1400">
                          <a:effectLst/>
                        </a:rPr>
                        <a:t>Ética</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83895">
                <a:tc>
                  <a:txBody>
                    <a:bodyPr/>
                    <a:lstStyle/>
                    <a:p>
                      <a:pPr>
                        <a:lnSpc>
                          <a:spcPct val="107000"/>
                        </a:lnSpc>
                        <a:spcAft>
                          <a:spcPts val="0"/>
                        </a:spcAft>
                      </a:pPr>
                      <a:r>
                        <a:rPr lang="es-MX" sz="1400">
                          <a:effectLst/>
                        </a:rPr>
                        <a:t>Nace en el seno de una sociedad y ejerce una influencia poderosa en la conducta de cada uno de sus integrantes</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s-MX" sz="1400">
                          <a:effectLst/>
                        </a:rPr>
                        <a:t>Surge en la interioridad de la persona, como resultado de la propia reflexión y elección. Puede coincidir o no con la moral recibida</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83895">
                <a:tc>
                  <a:txBody>
                    <a:bodyPr/>
                    <a:lstStyle/>
                    <a:p>
                      <a:pPr>
                        <a:lnSpc>
                          <a:spcPct val="107000"/>
                        </a:lnSpc>
                        <a:spcAft>
                          <a:spcPts val="0"/>
                        </a:spcAft>
                      </a:pPr>
                      <a:r>
                        <a:rPr lang="es-MX" sz="1400">
                          <a:effectLst/>
                        </a:rPr>
                        <a:t>Actúa en la conducta desde el exterior o desde el inconsciente</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s-MX" sz="1400">
                          <a:effectLst/>
                        </a:rPr>
                        <a:t>Influye en la conducta de una persona de forma consciente y voluntaria</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683895">
                <a:tc>
                  <a:txBody>
                    <a:bodyPr/>
                    <a:lstStyle/>
                    <a:p>
                      <a:pPr>
                        <a:lnSpc>
                          <a:spcPct val="107000"/>
                        </a:lnSpc>
                        <a:spcAft>
                          <a:spcPts val="0"/>
                        </a:spcAft>
                      </a:pPr>
                      <a:r>
                        <a:rPr lang="es-MX" sz="1400">
                          <a:effectLst/>
                        </a:rPr>
                        <a:t>Ejerce presión externa y destaca su aspecto coercitivo y punitivo</a:t>
                      </a:r>
                      <a:endParaRPr lang="es-MX"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s-MX" sz="1400" dirty="0">
                          <a:effectLst/>
                        </a:rPr>
                        <a:t>Destaca la presión del valor captado y apreciado internamente como tal. El fundamento de la norma ética es el valor, no el valor impuesto desde el exterior, sino el descubierto internamente en la reflexión de un sujeto</a:t>
                      </a:r>
                      <a:endParaRPr lang="es-MX"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30602416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¿Cómo se enseña?</a:t>
            </a:r>
            <a:endParaRPr lang="es-MX" dirty="0"/>
          </a:p>
        </p:txBody>
      </p:sp>
      <p:sp>
        <p:nvSpPr>
          <p:cNvPr id="3" name="Marcador de contenido 2"/>
          <p:cNvSpPr>
            <a:spLocks noGrp="1"/>
          </p:cNvSpPr>
          <p:nvPr>
            <p:ph idx="1"/>
          </p:nvPr>
        </p:nvSpPr>
        <p:spPr>
          <a:xfrm>
            <a:off x="1087394" y="2093976"/>
            <a:ext cx="10040853" cy="4078224"/>
          </a:xfrm>
        </p:spPr>
        <p:txBody>
          <a:bodyPr/>
          <a:lstStyle/>
          <a:p>
            <a:r>
              <a:rPr lang="es-MX" dirty="0" smtClean="0"/>
              <a:t>Modelo normativo o deontológico: </a:t>
            </a:r>
          </a:p>
          <a:p>
            <a:pPr marL="0" indent="0">
              <a:buNone/>
            </a:pPr>
            <a:r>
              <a:rPr lang="es-MX" dirty="0" smtClean="0"/>
              <a:t>Es presentada como un conjunto de normas legales establecidas para dar respaldo moral a las tomas de decisión profesionales. Con un arsenal bien definido de normas, no habiendo espacio para cuestionamientos, los docentes presentan a los alumnos reglas de conducta, que deben ser obedecidas.</a:t>
            </a:r>
          </a:p>
          <a:p>
            <a:pPr marL="0" indent="0">
              <a:buNone/>
            </a:pPr>
            <a:r>
              <a:rPr lang="es-MX" dirty="0" smtClean="0"/>
              <a:t>La crítica a este modelo es que se caracteriza por una situación de inmovilidad moral y se argumenta que no hay que discutir asuntos cuyas soluciones están previamente previstas en los Códigos, por tanto no se consideran otras alternativas posibles</a:t>
            </a:r>
            <a:endParaRPr lang="es-MX" dirty="0"/>
          </a:p>
        </p:txBody>
      </p:sp>
    </p:spTree>
    <p:extLst>
      <p:ext uri="{BB962C8B-B14F-4D97-AF65-F5344CB8AC3E}">
        <p14:creationId xmlns:p14="http://schemas.microsoft.com/office/powerpoint/2010/main" val="32371912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87394" y="1664208"/>
            <a:ext cx="10040853" cy="4507992"/>
          </a:xfrm>
        </p:spPr>
        <p:txBody>
          <a:bodyPr>
            <a:normAutofit/>
          </a:bodyPr>
          <a:lstStyle/>
          <a:p>
            <a:pPr marL="0" indent="0">
              <a:buNone/>
            </a:pPr>
            <a:r>
              <a:rPr lang="es-MX" dirty="0" smtClean="0"/>
              <a:t>Otros modelos de enseñanza de bioética, tales como el modelo pragmático (con inspiración </a:t>
            </a:r>
            <a:r>
              <a:rPr lang="es-MX" dirty="0" err="1" smtClean="0"/>
              <a:t>principialista</a:t>
            </a:r>
            <a:r>
              <a:rPr lang="es-MX" dirty="0" smtClean="0"/>
              <a:t>) o el modelo deliberativo (de inspiración socrática-</a:t>
            </a:r>
            <a:r>
              <a:rPr lang="es-MX" dirty="0" err="1" smtClean="0"/>
              <a:t>habermasiana</a:t>
            </a:r>
            <a:r>
              <a:rPr lang="es-MX" dirty="0" smtClean="0"/>
              <a:t>) proponen a diferencia del modelo normativo, el analizar y argumentar la toma de decisiones.</a:t>
            </a:r>
          </a:p>
          <a:p>
            <a:r>
              <a:rPr lang="es-MX" dirty="0"/>
              <a:t>Las decisiones tomadas que en el modelo deontológico, son orientadas por reglas contenidas en normas legales, en la visión pragmática tienen el protagonismo transferido para las preferencias de los pacientes como seres autónomos, que siempre buscan el mayor beneficio, según sus propias percepciones morales. Si las normas constituidas del modelo deontológico privilegian una visión pública de los problemas morales, el pragmatismo hace prevalecer el interés privado. </a:t>
            </a:r>
            <a:endParaRPr lang="es-MX" dirty="0" smtClean="0"/>
          </a:p>
        </p:txBody>
      </p:sp>
    </p:spTree>
    <p:extLst>
      <p:ext uri="{BB962C8B-B14F-4D97-AF65-F5344CB8AC3E}">
        <p14:creationId xmlns:p14="http://schemas.microsoft.com/office/powerpoint/2010/main" val="1440643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87394" y="1993392"/>
            <a:ext cx="10040853" cy="4178808"/>
          </a:xfrm>
        </p:spPr>
        <p:txBody>
          <a:bodyPr>
            <a:normAutofit/>
          </a:bodyPr>
          <a:lstStyle/>
          <a:p>
            <a:r>
              <a:rPr lang="es-MX" dirty="0" smtClean="0"/>
              <a:t>El </a:t>
            </a:r>
            <a:r>
              <a:rPr lang="es-MX" dirty="0"/>
              <a:t>método deliberativo pretende mostrar a los estudiantes, que el camino más adecuado para reflexionar sobre conductas clínicas, en casos de dilemas morales, será siempre el de llevar en cuenta valores personales y/o culturales y creencias de todos los participantes del caso. ¿Qué hacer cuando existen conflictos de valores? ¿Cómo suministrar a los estudiantes subsidios prudentes para orientarse, delante de casos concretos, que efectivamente verán en sus vidas profesionales? Los dilemas morales no se resuelven sencillamente con la adopción de normas y tampoco es satisfactorio imaginar que guardar distancia de ellos, protegiéndose en una posición neutra, traerá bienestar al profesional</a:t>
            </a:r>
          </a:p>
        </p:txBody>
      </p:sp>
    </p:spTree>
    <p:extLst>
      <p:ext uri="{BB962C8B-B14F-4D97-AF65-F5344CB8AC3E}">
        <p14:creationId xmlns:p14="http://schemas.microsoft.com/office/powerpoint/2010/main" val="21115074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Conclusión</a:t>
            </a:r>
            <a:endParaRPr lang="es-MX" dirty="0"/>
          </a:p>
        </p:txBody>
      </p:sp>
      <p:sp>
        <p:nvSpPr>
          <p:cNvPr id="3" name="Marcador de contenido 2"/>
          <p:cNvSpPr>
            <a:spLocks noGrp="1"/>
          </p:cNvSpPr>
          <p:nvPr>
            <p:ph idx="1"/>
          </p:nvPr>
        </p:nvSpPr>
        <p:spPr/>
        <p:txBody>
          <a:bodyPr/>
          <a:lstStyle/>
          <a:p>
            <a:pPr marL="0" indent="0">
              <a:buNone/>
            </a:pPr>
            <a:r>
              <a:rPr lang="es-MX" dirty="0" smtClean="0"/>
              <a:t>“En los países desarrollados disponemos de abundantes normas y leyes donde se definen las obligaciones legales de los profesionales.</a:t>
            </a:r>
          </a:p>
          <a:p>
            <a:pPr marL="0" indent="0">
              <a:buNone/>
            </a:pPr>
            <a:r>
              <a:rPr lang="es-MX" dirty="0" smtClean="0"/>
              <a:t>Podríamos establecer un paralelismo con el Derecho y la Ética en la asistencia sanitaria. Las nomas jurídicas son necesarias para garantizar, por ejemplo, el derecho del paciente a la información o a recibir determinadas prestaciones.</a:t>
            </a:r>
          </a:p>
          <a:p>
            <a:pPr marL="0" indent="0">
              <a:buNone/>
            </a:pPr>
            <a:r>
              <a:rPr lang="es-MX" dirty="0" smtClean="0"/>
              <a:t>Sin embargo, sin buenos profesionales, que se esfuerzan por ser buenas personas las cosas no van a funcionar bien. Es necesario el valor añadido de la ética personal que impulsa al compromiso de buscar el bien y el respeto del paciente. Este es el auténtico motor de la buena medicina. Aún sin leyes sería posible hacer buena medicina, pero sin ética resulta imposible”</a:t>
            </a:r>
          </a:p>
          <a:p>
            <a:pPr marL="0" indent="0">
              <a:buNone/>
            </a:pPr>
            <a:endParaRPr lang="es-MX" dirty="0"/>
          </a:p>
          <a:p>
            <a:pPr marL="0" indent="0" algn="r">
              <a:buNone/>
            </a:pPr>
            <a:r>
              <a:rPr lang="es-MX" dirty="0" smtClean="0"/>
              <a:t>Rogelio </a:t>
            </a:r>
            <a:r>
              <a:rPr lang="es-MX" dirty="0" err="1" smtClean="0"/>
              <a:t>Altisent</a:t>
            </a:r>
            <a:r>
              <a:rPr lang="es-MX" dirty="0" smtClean="0"/>
              <a:t> (2009)</a:t>
            </a:r>
          </a:p>
          <a:p>
            <a:endParaRPr lang="es-MX" dirty="0"/>
          </a:p>
        </p:txBody>
      </p:sp>
    </p:spTree>
    <p:extLst>
      <p:ext uri="{BB962C8B-B14F-4D97-AF65-F5344CB8AC3E}">
        <p14:creationId xmlns:p14="http://schemas.microsoft.com/office/powerpoint/2010/main" val="31814718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Tipo de madera">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Tipo de madera">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TM03090434[[fn=Madera]]</Template>
  <TotalTime>540</TotalTime>
  <Words>809</Words>
  <Application>Microsoft Macintosh PowerPoint</Application>
  <PresentationFormat>Panorámica</PresentationFormat>
  <Paragraphs>45</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Bookman Old Style</vt:lpstr>
      <vt:lpstr>Calibri</vt:lpstr>
      <vt:lpstr>Century Gothic</vt:lpstr>
      <vt:lpstr>Times New Roman</vt:lpstr>
      <vt:lpstr>Wingdings</vt:lpstr>
      <vt:lpstr>Tipo de madera</vt:lpstr>
      <vt:lpstr>Deontología</vt:lpstr>
      <vt:lpstr>Definición y Etimología</vt:lpstr>
      <vt:lpstr>Como concepto de deber</vt:lpstr>
      <vt:lpstr>El cumplimiento del deber</vt:lpstr>
      <vt:lpstr>Recordar la diferencia entre  moral y ética</vt:lpstr>
      <vt:lpstr>¿Cómo se enseña?</vt:lpstr>
      <vt:lpstr>Presentación de PowerPoint</vt:lpstr>
      <vt:lpstr>Presentación de PowerPoint</vt:lpstr>
      <vt:lpstr>Conclusión</vt:lpstr>
      <vt:lpstr>Referencias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Deontología</dc:title>
  <dc:creator>Dra. Monobe</dc:creator>
  <cp:lastModifiedBy>Usuario de Microsoft Office</cp:lastModifiedBy>
  <cp:revision>17</cp:revision>
  <dcterms:created xsi:type="dcterms:W3CDTF">2016-11-22T17:29:24Z</dcterms:created>
  <dcterms:modified xsi:type="dcterms:W3CDTF">2018-06-04T16:33:17Z</dcterms:modified>
</cp:coreProperties>
</file>