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81" r:id="rId4"/>
    <p:sldId id="282" r:id="rId5"/>
    <p:sldId id="283" r:id="rId6"/>
    <p:sldId id="284" r:id="rId7"/>
    <p:sldId id="285" r:id="rId8"/>
    <p:sldId id="286" r:id="rId9"/>
    <p:sldId id="288" r:id="rId10"/>
    <p:sldId id="287" r:id="rId11"/>
    <p:sldId id="259" r:id="rId12"/>
    <p:sldId id="279" r:id="rId13"/>
    <p:sldId id="260" r:id="rId14"/>
    <p:sldId id="261" r:id="rId15"/>
    <p:sldId id="262" r:id="rId16"/>
    <p:sldId id="263" r:id="rId17"/>
    <p:sldId id="264" r:id="rId18"/>
    <p:sldId id="265" r:id="rId19"/>
    <p:sldId id="266" r:id="rId20"/>
    <p:sldId id="267" r:id="rId21"/>
    <p:sldId id="268" r:id="rId22"/>
    <p:sldId id="280" r:id="rId23"/>
    <p:sldId id="270" r:id="rId24"/>
    <p:sldId id="271" r:id="rId25"/>
    <p:sldId id="272" r:id="rId26"/>
    <p:sldId id="273" r:id="rId27"/>
    <p:sldId id="274" r:id="rId28"/>
    <p:sldId id="275" r:id="rId29"/>
    <p:sldId id="289" r:id="rId30"/>
    <p:sldId id="290" r:id="rId31"/>
    <p:sldId id="291" r:id="rId32"/>
    <p:sldId id="278" r:id="rId33"/>
    <p:sldId id="292" r:id="rId34"/>
    <p:sldId id="293" r:id="rId35"/>
    <p:sldId id="277" r:id="rId36"/>
    <p:sldId id="276"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23" d="100"/>
          <a:sy n="123" d="100"/>
        </p:scale>
        <p:origin x="114" y="33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4054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36DA1D87-DB08-476F-80BE-531EA1156205}"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1433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888425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00348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34010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57040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4036444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93577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84767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597499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17383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DA1D87-DB08-476F-80BE-531EA1156205}"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41560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DA1D87-DB08-476F-80BE-531EA1156205}" type="datetimeFigureOut">
              <a:rPr lang="en-US" smtClean="0"/>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390307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DA1D87-DB08-476F-80BE-531EA1156205}"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85712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A1D87-DB08-476F-80BE-531EA1156205}" type="datetimeFigureOut">
              <a:rPr lang="en-US" smtClean="0"/>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0670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1D87-DB08-476F-80BE-531EA1156205}"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879248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1D87-DB08-476F-80BE-531EA1156205}"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88195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6DA1D87-DB08-476F-80BE-531EA1156205}" type="datetimeFigureOut">
              <a:rPr lang="en-US" smtClean="0"/>
              <a:t>1/18/2018</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8B55C5A-35D9-4247-946D-FD88F0C5F562}" type="slidenum">
              <a:rPr lang="en-US" smtClean="0"/>
              <a:t>‹#›</a:t>
            </a:fld>
            <a:endParaRPr lang="en-US"/>
          </a:p>
        </p:txBody>
      </p:sp>
    </p:spTree>
    <p:extLst>
      <p:ext uri="{BB962C8B-B14F-4D97-AF65-F5344CB8AC3E}">
        <p14:creationId xmlns:p14="http://schemas.microsoft.com/office/powerpoint/2010/main" val="6753341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dictionary.com/browse/morality-play" TargetMode="External"/><Relationship Id="rId2" Type="http://schemas.openxmlformats.org/officeDocument/2006/relationships/hyperlink" Target="http://www.dictionary.com/browse/moral"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23" y="144855"/>
            <a:ext cx="8064757" cy="4454305"/>
          </a:xfrm>
        </p:spPr>
        <p:txBody>
          <a:bodyPr>
            <a:normAutofit fontScale="90000"/>
          </a:bodyPr>
          <a:lstStyle/>
          <a:p>
            <a:r>
              <a:rPr lang="en-US" sz="6000" b="1" dirty="0" smtClean="0"/>
              <a:t/>
            </a:r>
            <a:br>
              <a:rPr lang="en-US" sz="6000" b="1" dirty="0" smtClean="0"/>
            </a:br>
            <a:r>
              <a:rPr lang="en-US" sz="6000" b="1" dirty="0"/>
              <a:t/>
            </a:r>
            <a:br>
              <a:rPr lang="en-US" sz="6000" b="1" dirty="0"/>
            </a:br>
            <a:r>
              <a:rPr lang="en-US" sz="6000" b="1" dirty="0" smtClean="0"/>
              <a:t>MODULE five:</a:t>
            </a:r>
            <a:br>
              <a:rPr lang="en-US" sz="6000" b="1" dirty="0" smtClean="0"/>
            </a:br>
            <a:r>
              <a:rPr lang="en-US" sz="6000" b="1" dirty="0"/>
              <a:t/>
            </a:r>
            <a:br>
              <a:rPr lang="en-US" sz="6000" b="1" dirty="0"/>
            </a:br>
            <a:r>
              <a:rPr lang="en-US" sz="5400" b="1" dirty="0" smtClean="0"/>
              <a:t>PROFESSIONALISM</a:t>
            </a:r>
            <a:r>
              <a:rPr lang="en-US" sz="5400" b="1" dirty="0"/>
              <a:t>, </a:t>
            </a:r>
            <a:r>
              <a:rPr lang="en-US" sz="5400" b="1" dirty="0" smtClean="0"/>
              <a:t/>
            </a:r>
            <a:br>
              <a:rPr lang="en-US" sz="5400" b="1" dirty="0" smtClean="0"/>
            </a:br>
            <a:r>
              <a:rPr lang="en-US" sz="5400" b="1" dirty="0" smtClean="0"/>
              <a:t>ETHICS</a:t>
            </a:r>
            <a:r>
              <a:rPr lang="en-US" sz="5400" b="1" dirty="0"/>
              <a:t>, AND BIOETHICS</a:t>
            </a:r>
            <a:r>
              <a:rPr lang="en-US" sz="6000" b="1" dirty="0" smtClean="0"/>
              <a:t/>
            </a:r>
            <a:br>
              <a:rPr lang="en-US" sz="6000" b="1" dirty="0" smtClean="0"/>
            </a:br>
            <a:r>
              <a:rPr lang="en-US" sz="6000" b="1" dirty="0" smtClean="0"/>
              <a:t/>
            </a:r>
            <a:br>
              <a:rPr lang="en-US" sz="6000" b="1" dirty="0" smtClean="0"/>
            </a:br>
            <a:endParaRPr lang="en-US" sz="6000" b="1" dirty="0"/>
          </a:p>
        </p:txBody>
      </p:sp>
      <p:pic>
        <p:nvPicPr>
          <p:cNvPr id="3" name="Picture 2"/>
          <p:cNvPicPr>
            <a:picLocks noChangeAspect="1"/>
          </p:cNvPicPr>
          <p:nvPr/>
        </p:nvPicPr>
        <p:blipFill>
          <a:blip r:embed="rId2"/>
          <a:stretch>
            <a:fillRect/>
          </a:stretch>
        </p:blipFill>
        <p:spPr>
          <a:xfrm>
            <a:off x="9042400" y="299719"/>
            <a:ext cx="2808287" cy="6245457"/>
          </a:xfrm>
          <a:prstGeom prst="rect">
            <a:avLst/>
          </a:prstGeom>
        </p:spPr>
      </p:pic>
    </p:spTree>
    <p:extLst>
      <p:ext uri="{BB962C8B-B14F-4D97-AF65-F5344CB8AC3E}">
        <p14:creationId xmlns:p14="http://schemas.microsoft.com/office/powerpoint/2010/main" val="3492454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114081"/>
            <a:ext cx="8534400" cy="743919"/>
          </a:xfrm>
        </p:spPr>
        <p:txBody>
          <a:bodyPr/>
          <a:lstStyle/>
          <a:p>
            <a:r>
              <a:rPr lang="en-US" b="1" dirty="0"/>
              <a:t>Historical aspects</a:t>
            </a:r>
            <a:endParaRPr lang="en-US" dirty="0"/>
          </a:p>
        </p:txBody>
      </p:sp>
      <p:sp>
        <p:nvSpPr>
          <p:cNvPr id="3" name="Content Placeholder 2"/>
          <p:cNvSpPr>
            <a:spLocks noGrp="1"/>
          </p:cNvSpPr>
          <p:nvPr>
            <p:ph idx="1"/>
          </p:nvPr>
        </p:nvSpPr>
        <p:spPr>
          <a:xfrm>
            <a:off x="296754" y="0"/>
            <a:ext cx="8534400" cy="6176361"/>
          </a:xfrm>
        </p:spPr>
        <p:txBody>
          <a:bodyPr>
            <a:noAutofit/>
          </a:bodyPr>
          <a:lstStyle/>
          <a:p>
            <a:pPr marL="0" indent="0">
              <a:buNone/>
            </a:pPr>
            <a:r>
              <a:rPr lang="en-US" sz="1800" b="1" dirty="0">
                <a:solidFill>
                  <a:schemeClr val="bg1"/>
                </a:solidFill>
              </a:rPr>
              <a:t>G</a:t>
            </a:r>
            <a:r>
              <a:rPr lang="en-US" sz="1800" b="1" dirty="0" smtClean="0">
                <a:solidFill>
                  <a:schemeClr val="bg1"/>
                </a:solidFill>
              </a:rPr>
              <a:t>ottfried </a:t>
            </a:r>
            <a:r>
              <a:rPr lang="en-US" sz="1800" b="1" dirty="0">
                <a:solidFill>
                  <a:schemeClr val="bg1"/>
                </a:solidFill>
              </a:rPr>
              <a:t>Wilhelm Leibniz contributed to the philosophical conversation of ethics with the idea that three kinds of evil exist in the world: Metaphysical evil, physical evil, and moral evil. </a:t>
            </a:r>
            <a:endParaRPr lang="en-US" sz="1800" b="1" dirty="0" smtClean="0">
              <a:solidFill>
                <a:schemeClr val="bg1"/>
              </a:solidFill>
            </a:endParaRPr>
          </a:p>
          <a:p>
            <a:pPr marL="0" indent="0">
              <a:buNone/>
            </a:pPr>
            <a:r>
              <a:rPr lang="en-US" sz="1800" b="1" dirty="0" smtClean="0">
                <a:solidFill>
                  <a:schemeClr val="bg1"/>
                </a:solidFill>
              </a:rPr>
              <a:t>Metaphysical </a:t>
            </a:r>
            <a:r>
              <a:rPr lang="en-US" sz="1800" b="1" dirty="0">
                <a:solidFill>
                  <a:schemeClr val="bg1"/>
                </a:solidFill>
              </a:rPr>
              <a:t>evil is the limitation of all things due to their finite state. A theist, Leibniz believed that an infinitely perfect God existed, and that anything that is not part of God (including the world) is finite, with a limited amount of perfectness</a:t>
            </a:r>
            <a:r>
              <a:rPr lang="en-US" sz="1800" b="1" dirty="0" smtClean="0">
                <a:solidFill>
                  <a:schemeClr val="bg1"/>
                </a:solidFill>
              </a:rPr>
              <a:t>.</a:t>
            </a:r>
          </a:p>
          <a:p>
            <a:pPr marL="0" indent="0">
              <a:buNone/>
            </a:pPr>
            <a:r>
              <a:rPr lang="en-US" sz="1800" b="1" dirty="0" smtClean="0">
                <a:solidFill>
                  <a:schemeClr val="bg1"/>
                </a:solidFill>
              </a:rPr>
              <a:t>Metaphysical </a:t>
            </a:r>
            <a:r>
              <a:rPr lang="en-US" sz="1800" b="1" dirty="0">
                <a:solidFill>
                  <a:schemeClr val="bg1"/>
                </a:solidFill>
              </a:rPr>
              <a:t>evil is unavoidable, and no being can be held responsible for its existence. Physical evil is a lack of perfection of worldly things due to their nature. Humans can not be held responsible for this kind of evil, since God gave things their natures. </a:t>
            </a:r>
            <a:endParaRPr lang="en-US" sz="1800" b="1" dirty="0" smtClean="0">
              <a:solidFill>
                <a:schemeClr val="bg1"/>
              </a:solidFill>
            </a:endParaRPr>
          </a:p>
          <a:p>
            <a:pPr marL="0" indent="0">
              <a:buNone/>
            </a:pPr>
            <a:r>
              <a:rPr lang="en-US" sz="1800" b="1" dirty="0" smtClean="0">
                <a:solidFill>
                  <a:schemeClr val="bg1"/>
                </a:solidFill>
              </a:rPr>
              <a:t>Leibniz </a:t>
            </a:r>
            <a:r>
              <a:rPr lang="en-US" sz="1800" b="1" dirty="0">
                <a:solidFill>
                  <a:schemeClr val="bg1"/>
                </a:solidFill>
              </a:rPr>
              <a:t>argued that this kind of evil exists to make the overall state of things better. An analogy is a shadowy portion of a painting which accentuates a brighter portion; the shadowy portion is necessary to make the overall work of art as beautiful as it is. The last kind of evil Leibniz recognized, moral evil, is the result of humans choosing to defy God’s will. </a:t>
            </a:r>
            <a:endParaRPr lang="en-US" sz="1800" b="1" dirty="0" smtClean="0">
              <a:solidFill>
                <a:schemeClr val="bg1"/>
              </a:solidFill>
            </a:endParaRPr>
          </a:p>
          <a:p>
            <a:pPr marL="0" indent="0">
              <a:buNone/>
            </a:pPr>
            <a:r>
              <a:rPr lang="en-US" sz="1800" b="1" dirty="0" smtClean="0">
                <a:solidFill>
                  <a:schemeClr val="bg1"/>
                </a:solidFill>
              </a:rPr>
              <a:t>With </a:t>
            </a:r>
            <a:r>
              <a:rPr lang="en-US" sz="1800" b="1" dirty="0">
                <a:solidFill>
                  <a:schemeClr val="bg1"/>
                </a:solidFill>
              </a:rPr>
              <a:t>this theory of evils, man can measure the goodness of their behavior by how closely it is aligned with God’s will, but physical and metaphysical evils will ensure imperfection in the world regardless of man’s moral behavior.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8612" y="139484"/>
            <a:ext cx="2808095" cy="6494236"/>
          </a:xfrm>
          <a:prstGeom prst="rect">
            <a:avLst/>
          </a:prstGeom>
        </p:spPr>
      </p:pic>
    </p:spTree>
    <p:extLst>
      <p:ext uri="{BB962C8B-B14F-4D97-AF65-F5344CB8AC3E}">
        <p14:creationId xmlns:p14="http://schemas.microsoft.com/office/powerpoint/2010/main" val="1848531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851456" y="208579"/>
            <a:ext cx="7500064" cy="1229043"/>
          </a:xfrm>
          <a:prstGeom prst="rect">
            <a:avLst/>
          </a:prstGeom>
        </p:spPr>
      </p:pic>
      <p:pic>
        <p:nvPicPr>
          <p:cNvPr id="6" name="Picture 5"/>
          <p:cNvPicPr>
            <a:picLocks noChangeAspect="1"/>
          </p:cNvPicPr>
          <p:nvPr/>
        </p:nvPicPr>
        <p:blipFill>
          <a:blip r:embed="rId3"/>
          <a:stretch>
            <a:fillRect/>
          </a:stretch>
        </p:blipFill>
        <p:spPr>
          <a:xfrm>
            <a:off x="851456" y="1345084"/>
            <a:ext cx="7500064" cy="5204704"/>
          </a:xfrm>
          <a:prstGeom prst="rect">
            <a:avLst/>
          </a:prstGeom>
        </p:spPr>
      </p:pic>
      <p:pic>
        <p:nvPicPr>
          <p:cNvPr id="2" name="Picture 1"/>
          <p:cNvPicPr>
            <a:picLocks noChangeAspect="1"/>
          </p:cNvPicPr>
          <p:nvPr/>
        </p:nvPicPr>
        <p:blipFill>
          <a:blip r:embed="rId4"/>
          <a:stretch>
            <a:fillRect/>
          </a:stretch>
        </p:blipFill>
        <p:spPr>
          <a:xfrm>
            <a:off x="8351520" y="208579"/>
            <a:ext cx="2854960" cy="6349255"/>
          </a:xfrm>
          <a:prstGeom prst="rect">
            <a:avLst/>
          </a:prstGeom>
        </p:spPr>
      </p:pic>
    </p:spTree>
    <p:extLst>
      <p:ext uri="{BB962C8B-B14F-4D97-AF65-F5344CB8AC3E}">
        <p14:creationId xmlns:p14="http://schemas.microsoft.com/office/powerpoint/2010/main" val="1482124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406" y="5947955"/>
            <a:ext cx="10906897" cy="779417"/>
          </a:xfrm>
        </p:spPr>
        <p:txBody>
          <a:bodyPr/>
          <a:lstStyle/>
          <a:p>
            <a:r>
              <a:rPr lang="en-US" dirty="0" smtClean="0"/>
              <a:t>Business ethics and professionalism</a:t>
            </a:r>
            <a:endParaRPr lang="en-US" dirty="0"/>
          </a:p>
        </p:txBody>
      </p:sp>
      <p:pic>
        <p:nvPicPr>
          <p:cNvPr id="4" name="Content Placeholder 3"/>
          <p:cNvPicPr>
            <a:picLocks noGrp="1" noChangeAspect="1"/>
          </p:cNvPicPr>
          <p:nvPr>
            <p:ph idx="1"/>
          </p:nvPr>
        </p:nvPicPr>
        <p:blipFill>
          <a:blip r:embed="rId2"/>
          <a:stretch>
            <a:fillRect/>
          </a:stretch>
        </p:blipFill>
        <p:spPr>
          <a:xfrm>
            <a:off x="312133" y="206829"/>
            <a:ext cx="11561444" cy="5662748"/>
          </a:xfrm>
          <a:prstGeom prst="rect">
            <a:avLst/>
          </a:prstGeom>
        </p:spPr>
      </p:pic>
    </p:spTree>
    <p:extLst>
      <p:ext uri="{BB962C8B-B14F-4D97-AF65-F5344CB8AC3E}">
        <p14:creationId xmlns:p14="http://schemas.microsoft.com/office/powerpoint/2010/main" val="2181355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5796" y="309364"/>
            <a:ext cx="7713838" cy="6347285"/>
          </a:xfrm>
          <a:prstGeom prst="rect">
            <a:avLst/>
          </a:prstGeom>
        </p:spPr>
      </p:pic>
      <p:pic>
        <p:nvPicPr>
          <p:cNvPr id="2" name="Picture 1"/>
          <p:cNvPicPr>
            <a:picLocks noChangeAspect="1"/>
          </p:cNvPicPr>
          <p:nvPr/>
        </p:nvPicPr>
        <p:blipFill>
          <a:blip r:embed="rId3"/>
          <a:stretch>
            <a:fillRect/>
          </a:stretch>
        </p:blipFill>
        <p:spPr>
          <a:xfrm>
            <a:off x="7919634" y="309364"/>
            <a:ext cx="2851688" cy="6341978"/>
          </a:xfrm>
          <a:prstGeom prst="rect">
            <a:avLst/>
          </a:prstGeom>
        </p:spPr>
      </p:pic>
    </p:spTree>
    <p:extLst>
      <p:ext uri="{BB962C8B-B14F-4D97-AF65-F5344CB8AC3E}">
        <p14:creationId xmlns:p14="http://schemas.microsoft.com/office/powerpoint/2010/main" val="1994670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80285" y="746760"/>
            <a:ext cx="7074438" cy="5684520"/>
          </a:xfrm>
          <a:prstGeom prst="rect">
            <a:avLst/>
          </a:prstGeom>
        </p:spPr>
      </p:pic>
      <p:pic>
        <p:nvPicPr>
          <p:cNvPr id="2" name="Picture 1"/>
          <p:cNvPicPr>
            <a:picLocks noChangeAspect="1"/>
          </p:cNvPicPr>
          <p:nvPr/>
        </p:nvPicPr>
        <p:blipFill>
          <a:blip r:embed="rId3"/>
          <a:stretch>
            <a:fillRect/>
          </a:stretch>
        </p:blipFill>
        <p:spPr>
          <a:xfrm>
            <a:off x="7754723" y="746760"/>
            <a:ext cx="2557677" cy="5688116"/>
          </a:xfrm>
          <a:prstGeom prst="rect">
            <a:avLst/>
          </a:prstGeom>
        </p:spPr>
      </p:pic>
    </p:spTree>
    <p:extLst>
      <p:ext uri="{BB962C8B-B14F-4D97-AF65-F5344CB8AC3E}">
        <p14:creationId xmlns:p14="http://schemas.microsoft.com/office/powerpoint/2010/main" val="2620313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68774" y="645160"/>
            <a:ext cx="7285606" cy="5562600"/>
          </a:xfrm>
          <a:prstGeom prst="rect">
            <a:avLst/>
          </a:prstGeom>
        </p:spPr>
      </p:pic>
      <p:pic>
        <p:nvPicPr>
          <p:cNvPr id="2" name="Picture 1"/>
          <p:cNvPicPr>
            <a:picLocks noChangeAspect="1"/>
          </p:cNvPicPr>
          <p:nvPr/>
        </p:nvPicPr>
        <p:blipFill>
          <a:blip r:embed="rId3"/>
          <a:stretch>
            <a:fillRect/>
          </a:stretch>
        </p:blipFill>
        <p:spPr>
          <a:xfrm>
            <a:off x="8254379" y="645159"/>
            <a:ext cx="2501239" cy="5562601"/>
          </a:xfrm>
          <a:prstGeom prst="rect">
            <a:avLst/>
          </a:prstGeom>
        </p:spPr>
      </p:pic>
    </p:spTree>
    <p:extLst>
      <p:ext uri="{BB962C8B-B14F-4D97-AF65-F5344CB8AC3E}">
        <p14:creationId xmlns:p14="http://schemas.microsoft.com/office/powerpoint/2010/main" val="1684074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75769" y="604520"/>
            <a:ext cx="7196613" cy="5562600"/>
          </a:xfrm>
          <a:prstGeom prst="rect">
            <a:avLst/>
          </a:prstGeom>
        </p:spPr>
      </p:pic>
      <p:pic>
        <p:nvPicPr>
          <p:cNvPr id="2" name="Picture 1"/>
          <p:cNvPicPr>
            <a:picLocks noChangeAspect="1"/>
          </p:cNvPicPr>
          <p:nvPr/>
        </p:nvPicPr>
        <p:blipFill>
          <a:blip r:embed="rId3"/>
          <a:stretch>
            <a:fillRect/>
          </a:stretch>
        </p:blipFill>
        <p:spPr>
          <a:xfrm>
            <a:off x="8072382" y="604519"/>
            <a:ext cx="2504178" cy="5569137"/>
          </a:xfrm>
          <a:prstGeom prst="rect">
            <a:avLst/>
          </a:prstGeom>
        </p:spPr>
      </p:pic>
    </p:spTree>
    <p:extLst>
      <p:ext uri="{BB962C8B-B14F-4D97-AF65-F5344CB8AC3E}">
        <p14:creationId xmlns:p14="http://schemas.microsoft.com/office/powerpoint/2010/main" val="16330473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90594" y="635000"/>
            <a:ext cx="7358875" cy="5745480"/>
          </a:xfrm>
          <a:prstGeom prst="rect">
            <a:avLst/>
          </a:prstGeom>
        </p:spPr>
      </p:pic>
      <p:pic>
        <p:nvPicPr>
          <p:cNvPr id="2" name="Picture 1"/>
          <p:cNvPicPr>
            <a:picLocks noChangeAspect="1"/>
          </p:cNvPicPr>
          <p:nvPr/>
        </p:nvPicPr>
        <p:blipFill>
          <a:blip r:embed="rId3"/>
          <a:stretch>
            <a:fillRect/>
          </a:stretch>
        </p:blipFill>
        <p:spPr>
          <a:xfrm>
            <a:off x="8349469" y="635000"/>
            <a:ext cx="2583471" cy="5745480"/>
          </a:xfrm>
          <a:prstGeom prst="rect">
            <a:avLst/>
          </a:prstGeom>
        </p:spPr>
      </p:pic>
    </p:spTree>
    <p:extLst>
      <p:ext uri="{BB962C8B-B14F-4D97-AF65-F5344CB8AC3E}">
        <p14:creationId xmlns:p14="http://schemas.microsoft.com/office/powerpoint/2010/main" val="34877595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57431" y="584199"/>
            <a:ext cx="8840616" cy="5694680"/>
          </a:xfrm>
          <a:prstGeom prst="rect">
            <a:avLst/>
          </a:prstGeom>
        </p:spPr>
      </p:pic>
      <p:pic>
        <p:nvPicPr>
          <p:cNvPr id="2" name="Picture 1"/>
          <p:cNvPicPr>
            <a:picLocks noChangeAspect="1"/>
          </p:cNvPicPr>
          <p:nvPr/>
        </p:nvPicPr>
        <p:blipFill>
          <a:blip r:embed="rId3"/>
          <a:stretch>
            <a:fillRect/>
          </a:stretch>
        </p:blipFill>
        <p:spPr>
          <a:xfrm>
            <a:off x="9083041" y="584199"/>
            <a:ext cx="2571822" cy="5719573"/>
          </a:xfrm>
          <a:prstGeom prst="rect">
            <a:avLst/>
          </a:prstGeom>
        </p:spPr>
      </p:pic>
    </p:spTree>
    <p:extLst>
      <p:ext uri="{BB962C8B-B14F-4D97-AF65-F5344CB8AC3E}">
        <p14:creationId xmlns:p14="http://schemas.microsoft.com/office/powerpoint/2010/main" val="625498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96025" y="492760"/>
            <a:ext cx="6774901" cy="5826760"/>
          </a:xfrm>
          <a:prstGeom prst="rect">
            <a:avLst/>
          </a:prstGeom>
        </p:spPr>
      </p:pic>
      <p:pic>
        <p:nvPicPr>
          <p:cNvPr id="2" name="Picture 1"/>
          <p:cNvPicPr>
            <a:picLocks noChangeAspect="1"/>
          </p:cNvPicPr>
          <p:nvPr/>
        </p:nvPicPr>
        <p:blipFill>
          <a:blip r:embed="rId3"/>
          <a:stretch>
            <a:fillRect/>
          </a:stretch>
        </p:blipFill>
        <p:spPr>
          <a:xfrm>
            <a:off x="7470926" y="492760"/>
            <a:ext cx="2617954" cy="5822168"/>
          </a:xfrm>
          <a:prstGeom prst="rect">
            <a:avLst/>
          </a:prstGeom>
        </p:spPr>
      </p:pic>
    </p:spTree>
    <p:extLst>
      <p:ext uri="{BB962C8B-B14F-4D97-AF65-F5344CB8AC3E}">
        <p14:creationId xmlns:p14="http://schemas.microsoft.com/office/powerpoint/2010/main" val="3736209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5323" y="144855"/>
            <a:ext cx="5758437" cy="4454305"/>
          </a:xfrm>
          <a:prstGeom prst="rect">
            <a:avLst/>
          </a:prstGeom>
          <a:effectLst/>
        </p:spPr>
        <p:txBody>
          <a:bodyPr vert="horz" lIns="91440" tIns="45720" rIns="91440" bIns="45720" rtlCol="0" anchor="b">
            <a:normAutofit lnSpcReduction="1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dirty="0" smtClean="0"/>
              <a:t>MODULE five:   </a:t>
            </a:r>
            <a:br>
              <a:rPr lang="en-US" sz="6000" b="1" dirty="0" smtClean="0"/>
            </a:br>
            <a:endParaRPr lang="en-US" sz="6000" b="1" dirty="0" smtClean="0"/>
          </a:p>
          <a:p>
            <a:r>
              <a:rPr lang="en-US" b="1" dirty="0" smtClean="0"/>
              <a:t>SECTION two: </a:t>
            </a:r>
          </a:p>
          <a:p>
            <a:r>
              <a:rPr lang="en-US" b="1" dirty="0" smtClean="0"/>
              <a:t>introduction </a:t>
            </a:r>
          </a:p>
          <a:p>
            <a:r>
              <a:rPr lang="en-US" b="1" dirty="0" smtClean="0"/>
              <a:t>of ethics and </a:t>
            </a:r>
          </a:p>
          <a:p>
            <a:r>
              <a:rPr lang="en-US" b="1" dirty="0" smtClean="0"/>
              <a:t>bioethics</a:t>
            </a:r>
            <a:endParaRPr lang="en-US" b="1" dirty="0"/>
          </a:p>
        </p:txBody>
      </p:sp>
      <p:pic>
        <p:nvPicPr>
          <p:cNvPr id="2" name="Picture 1"/>
          <p:cNvPicPr>
            <a:picLocks noChangeAspect="1"/>
          </p:cNvPicPr>
          <p:nvPr/>
        </p:nvPicPr>
        <p:blipFill>
          <a:blip r:embed="rId2"/>
          <a:stretch>
            <a:fillRect/>
          </a:stretch>
        </p:blipFill>
        <p:spPr>
          <a:xfrm>
            <a:off x="9174480" y="360680"/>
            <a:ext cx="2767647" cy="6155076"/>
          </a:xfrm>
          <a:prstGeom prst="rect">
            <a:avLst/>
          </a:prstGeom>
        </p:spPr>
      </p:pic>
    </p:spTree>
    <p:extLst>
      <p:ext uri="{BB962C8B-B14F-4D97-AF65-F5344CB8AC3E}">
        <p14:creationId xmlns:p14="http://schemas.microsoft.com/office/powerpoint/2010/main" val="17713427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42593" y="421640"/>
            <a:ext cx="7300764" cy="6070600"/>
          </a:xfrm>
          <a:prstGeom prst="rect">
            <a:avLst/>
          </a:prstGeom>
        </p:spPr>
      </p:pic>
      <p:pic>
        <p:nvPicPr>
          <p:cNvPr id="2" name="Picture 1"/>
          <p:cNvPicPr>
            <a:picLocks noChangeAspect="1"/>
          </p:cNvPicPr>
          <p:nvPr/>
        </p:nvPicPr>
        <p:blipFill>
          <a:blip r:embed="rId3"/>
          <a:stretch>
            <a:fillRect/>
          </a:stretch>
        </p:blipFill>
        <p:spPr>
          <a:xfrm>
            <a:off x="7843357" y="421639"/>
            <a:ext cx="2733203" cy="6078475"/>
          </a:xfrm>
          <a:prstGeom prst="rect">
            <a:avLst/>
          </a:prstGeom>
        </p:spPr>
      </p:pic>
    </p:spTree>
    <p:extLst>
      <p:ext uri="{BB962C8B-B14F-4D97-AF65-F5344CB8AC3E}">
        <p14:creationId xmlns:p14="http://schemas.microsoft.com/office/powerpoint/2010/main" val="10440447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46854" y="431800"/>
            <a:ext cx="7354077" cy="5826760"/>
          </a:xfrm>
          <a:prstGeom prst="rect">
            <a:avLst/>
          </a:prstGeom>
        </p:spPr>
      </p:pic>
      <p:pic>
        <p:nvPicPr>
          <p:cNvPr id="2" name="Picture 1"/>
          <p:cNvPicPr>
            <a:picLocks noChangeAspect="1"/>
          </p:cNvPicPr>
          <p:nvPr/>
        </p:nvPicPr>
        <p:blipFill>
          <a:blip r:embed="rId3"/>
          <a:stretch>
            <a:fillRect/>
          </a:stretch>
        </p:blipFill>
        <p:spPr>
          <a:xfrm>
            <a:off x="7900931" y="431800"/>
            <a:ext cx="2620019" cy="5826760"/>
          </a:xfrm>
          <a:prstGeom prst="rect">
            <a:avLst/>
          </a:prstGeom>
        </p:spPr>
      </p:pic>
    </p:spTree>
    <p:extLst>
      <p:ext uri="{BB962C8B-B14F-4D97-AF65-F5344CB8AC3E}">
        <p14:creationId xmlns:p14="http://schemas.microsoft.com/office/powerpoint/2010/main" val="18376971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126" y="5350933"/>
            <a:ext cx="8534400" cy="1507067"/>
          </a:xfrm>
        </p:spPr>
        <p:txBody>
          <a:bodyPr/>
          <a:lstStyle/>
          <a:p>
            <a:r>
              <a:rPr lang="en-US" b="1" dirty="0" smtClean="0"/>
              <a:t>The managerial role in developing program leadership</a:t>
            </a:r>
            <a:endParaRPr lang="en-US" b="1" dirty="0"/>
          </a:p>
        </p:txBody>
      </p:sp>
      <p:pic>
        <p:nvPicPr>
          <p:cNvPr id="4" name="Content Placeholder 3"/>
          <p:cNvPicPr>
            <a:picLocks noGrp="1" noChangeAspect="1"/>
          </p:cNvPicPr>
          <p:nvPr>
            <p:ph idx="1"/>
          </p:nvPr>
        </p:nvPicPr>
        <p:blipFill>
          <a:blip r:embed="rId2"/>
          <a:stretch>
            <a:fillRect/>
          </a:stretch>
        </p:blipFill>
        <p:spPr>
          <a:xfrm>
            <a:off x="301034" y="349626"/>
            <a:ext cx="11224179" cy="4744888"/>
          </a:xfrm>
          <a:prstGeom prst="rect">
            <a:avLst/>
          </a:prstGeom>
        </p:spPr>
      </p:pic>
    </p:spTree>
    <p:extLst>
      <p:ext uri="{BB962C8B-B14F-4D97-AF65-F5344CB8AC3E}">
        <p14:creationId xmlns:p14="http://schemas.microsoft.com/office/powerpoint/2010/main" val="26943874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14433" y="543560"/>
            <a:ext cx="7668473" cy="5836920"/>
          </a:xfrm>
          <a:prstGeom prst="rect">
            <a:avLst/>
          </a:prstGeom>
        </p:spPr>
      </p:pic>
      <p:pic>
        <p:nvPicPr>
          <p:cNvPr id="2" name="Picture 1"/>
          <p:cNvPicPr>
            <a:picLocks noChangeAspect="1"/>
          </p:cNvPicPr>
          <p:nvPr/>
        </p:nvPicPr>
        <p:blipFill>
          <a:blip r:embed="rId3"/>
          <a:stretch>
            <a:fillRect/>
          </a:stretch>
        </p:blipFill>
        <p:spPr>
          <a:xfrm>
            <a:off x="8182906" y="543560"/>
            <a:ext cx="2637494" cy="5865624"/>
          </a:xfrm>
          <a:prstGeom prst="rect">
            <a:avLst/>
          </a:prstGeom>
        </p:spPr>
      </p:pic>
    </p:spTree>
    <p:extLst>
      <p:ext uri="{BB962C8B-B14F-4D97-AF65-F5344CB8AC3E}">
        <p14:creationId xmlns:p14="http://schemas.microsoft.com/office/powerpoint/2010/main" val="30596627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2409" y="431800"/>
            <a:ext cx="7724068" cy="5826760"/>
          </a:xfrm>
          <a:prstGeom prst="rect">
            <a:avLst/>
          </a:prstGeom>
        </p:spPr>
      </p:pic>
      <p:pic>
        <p:nvPicPr>
          <p:cNvPr id="2" name="Picture 1"/>
          <p:cNvPicPr>
            <a:picLocks noChangeAspect="1"/>
          </p:cNvPicPr>
          <p:nvPr/>
        </p:nvPicPr>
        <p:blipFill>
          <a:blip r:embed="rId3"/>
          <a:stretch>
            <a:fillRect/>
          </a:stretch>
        </p:blipFill>
        <p:spPr>
          <a:xfrm>
            <a:off x="8176477" y="431800"/>
            <a:ext cx="2633763" cy="5857326"/>
          </a:xfrm>
          <a:prstGeom prst="rect">
            <a:avLst/>
          </a:prstGeom>
        </p:spPr>
      </p:pic>
    </p:spTree>
    <p:extLst>
      <p:ext uri="{BB962C8B-B14F-4D97-AF65-F5344CB8AC3E}">
        <p14:creationId xmlns:p14="http://schemas.microsoft.com/office/powerpoint/2010/main" val="26303056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09635" y="472440"/>
            <a:ext cx="7552261" cy="5887720"/>
          </a:xfrm>
          <a:prstGeom prst="rect">
            <a:avLst/>
          </a:prstGeom>
        </p:spPr>
      </p:pic>
      <p:pic>
        <p:nvPicPr>
          <p:cNvPr id="2" name="Picture 1"/>
          <p:cNvPicPr>
            <a:picLocks noChangeAspect="1"/>
          </p:cNvPicPr>
          <p:nvPr/>
        </p:nvPicPr>
        <p:blipFill>
          <a:blip r:embed="rId3"/>
          <a:stretch>
            <a:fillRect/>
          </a:stretch>
        </p:blipFill>
        <p:spPr>
          <a:xfrm>
            <a:off x="8061896" y="472440"/>
            <a:ext cx="2647430" cy="5887720"/>
          </a:xfrm>
          <a:prstGeom prst="rect">
            <a:avLst/>
          </a:prstGeom>
        </p:spPr>
      </p:pic>
    </p:spTree>
    <p:extLst>
      <p:ext uri="{BB962C8B-B14F-4D97-AF65-F5344CB8AC3E}">
        <p14:creationId xmlns:p14="http://schemas.microsoft.com/office/powerpoint/2010/main" val="32529854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75919" y="668888"/>
            <a:ext cx="8587859" cy="5711592"/>
          </a:xfrm>
          <a:prstGeom prst="rect">
            <a:avLst/>
          </a:prstGeom>
        </p:spPr>
      </p:pic>
      <p:pic>
        <p:nvPicPr>
          <p:cNvPr id="2" name="Picture 1"/>
          <p:cNvPicPr>
            <a:picLocks noChangeAspect="1"/>
          </p:cNvPicPr>
          <p:nvPr/>
        </p:nvPicPr>
        <p:blipFill>
          <a:blip r:embed="rId3"/>
          <a:stretch>
            <a:fillRect/>
          </a:stretch>
        </p:blipFill>
        <p:spPr>
          <a:xfrm>
            <a:off x="8963778" y="668888"/>
            <a:ext cx="2568233" cy="5711592"/>
          </a:xfrm>
          <a:prstGeom prst="rect">
            <a:avLst/>
          </a:prstGeom>
        </p:spPr>
      </p:pic>
    </p:spTree>
    <p:extLst>
      <p:ext uri="{BB962C8B-B14F-4D97-AF65-F5344CB8AC3E}">
        <p14:creationId xmlns:p14="http://schemas.microsoft.com/office/powerpoint/2010/main" val="39579180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00511" y="1119654"/>
            <a:ext cx="9148289" cy="5392906"/>
          </a:xfrm>
          <a:prstGeom prst="rect">
            <a:avLst/>
          </a:prstGeom>
        </p:spPr>
      </p:pic>
      <p:pic>
        <p:nvPicPr>
          <p:cNvPr id="2" name="Picture 1"/>
          <p:cNvPicPr>
            <a:picLocks noChangeAspect="1"/>
          </p:cNvPicPr>
          <p:nvPr/>
        </p:nvPicPr>
        <p:blipFill>
          <a:blip r:embed="rId3"/>
          <a:stretch>
            <a:fillRect/>
          </a:stretch>
        </p:blipFill>
        <p:spPr>
          <a:xfrm>
            <a:off x="9448800" y="1119654"/>
            <a:ext cx="2428240" cy="5400256"/>
          </a:xfrm>
          <a:prstGeom prst="rect">
            <a:avLst/>
          </a:prstGeom>
        </p:spPr>
      </p:pic>
    </p:spTree>
    <p:extLst>
      <p:ext uri="{BB962C8B-B14F-4D97-AF65-F5344CB8AC3E}">
        <p14:creationId xmlns:p14="http://schemas.microsoft.com/office/powerpoint/2010/main" val="27409585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4201" y="462280"/>
            <a:ext cx="7171389" cy="5999480"/>
          </a:xfrm>
          <a:prstGeom prst="rect">
            <a:avLst/>
          </a:prstGeom>
        </p:spPr>
      </p:pic>
      <p:pic>
        <p:nvPicPr>
          <p:cNvPr id="2" name="Picture 1"/>
          <p:cNvPicPr>
            <a:picLocks noChangeAspect="1"/>
          </p:cNvPicPr>
          <p:nvPr/>
        </p:nvPicPr>
        <p:blipFill>
          <a:blip r:embed="rId3"/>
          <a:stretch>
            <a:fillRect/>
          </a:stretch>
        </p:blipFill>
        <p:spPr>
          <a:xfrm>
            <a:off x="7625590" y="462280"/>
            <a:ext cx="2697683" cy="5999480"/>
          </a:xfrm>
          <a:prstGeom prst="rect">
            <a:avLst/>
          </a:prstGeom>
        </p:spPr>
      </p:pic>
    </p:spTree>
    <p:extLst>
      <p:ext uri="{BB962C8B-B14F-4D97-AF65-F5344CB8AC3E}">
        <p14:creationId xmlns:p14="http://schemas.microsoft.com/office/powerpoint/2010/main" val="40627576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713" y="5807561"/>
            <a:ext cx="6855713" cy="748223"/>
          </a:xfrm>
        </p:spPr>
        <p:txBody>
          <a:bodyPr/>
          <a:lstStyle/>
          <a:p>
            <a:r>
              <a:rPr lang="en-US" b="1" dirty="0" smtClean="0"/>
              <a:t>Major bioethical currents</a:t>
            </a:r>
            <a:endParaRPr lang="en-US" b="1" dirty="0"/>
          </a:p>
        </p:txBody>
      </p:sp>
      <p:sp>
        <p:nvSpPr>
          <p:cNvPr id="3" name="Content Placeholder 2"/>
          <p:cNvSpPr>
            <a:spLocks noGrp="1"/>
          </p:cNvSpPr>
          <p:nvPr>
            <p:ph idx="1"/>
          </p:nvPr>
        </p:nvSpPr>
        <p:spPr>
          <a:xfrm>
            <a:off x="139485" y="1"/>
            <a:ext cx="9079127" cy="5807560"/>
          </a:xfrm>
        </p:spPr>
        <p:txBody>
          <a:bodyPr>
            <a:normAutofit/>
          </a:bodyPr>
          <a:lstStyle/>
          <a:p>
            <a:pPr marL="0" indent="0">
              <a:buNone/>
            </a:pPr>
            <a:r>
              <a:rPr lang="en-US" b="1" dirty="0">
                <a:solidFill>
                  <a:schemeClr val="bg1"/>
                </a:solidFill>
              </a:rPr>
              <a:t>Bioethics is an activity; it is a shared, reflective examination of ethical issues in health care, health science, and health policy. These fields have always had ethical standards, of course, handed down within each profession, and often without question. About forty years ago, however, it became obvious that we needed a more public, and more critical, discussion of these standards. </a:t>
            </a:r>
            <a:br>
              <a:rPr lang="en-US" b="1" dirty="0">
                <a:solidFill>
                  <a:schemeClr val="bg1"/>
                </a:solidFill>
              </a:rPr>
            </a:br>
            <a:r>
              <a:rPr lang="en-US" b="1" dirty="0">
                <a:solidFill>
                  <a:schemeClr val="bg1"/>
                </a:solidFill>
              </a:rPr>
              <a:t/>
            </a:r>
            <a:br>
              <a:rPr lang="en-US" b="1" dirty="0">
                <a:solidFill>
                  <a:schemeClr val="bg1"/>
                </a:solidFill>
              </a:rPr>
            </a:br>
            <a:r>
              <a:rPr lang="en-US" b="1" dirty="0">
                <a:solidFill>
                  <a:schemeClr val="bg1"/>
                </a:solidFill>
              </a:rPr>
              <a:t>Bioethics is that discussion. It takes place in the media, in the academy, in classrooms, and in labs, offices, and hospital wards. It involves not just doctors, but patients, not just scientists and politicians but the general public. Traditional ethical standards have been articulated, reflected on, challenged, and sometimes revised; standards for new issues have been created – and then challenged and revised. The conversation is often sparked by new developments, like the possibility of cloning. But bioethics also raises new questions about old issues, like the use of placebos and the treatment of pain.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8612" y="185980"/>
            <a:ext cx="2754291" cy="6369804"/>
          </a:xfrm>
          <a:prstGeom prst="rect">
            <a:avLst/>
          </a:prstGeom>
        </p:spPr>
      </p:pic>
    </p:spTree>
    <p:extLst>
      <p:ext uri="{BB962C8B-B14F-4D97-AF65-F5344CB8AC3E}">
        <p14:creationId xmlns:p14="http://schemas.microsoft.com/office/powerpoint/2010/main" val="1967912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UNIT OBJECTIVE</a:t>
            </a:r>
            <a:endParaRPr lang="en-US" b="1" dirty="0"/>
          </a:p>
        </p:txBody>
      </p:sp>
      <p:sp>
        <p:nvSpPr>
          <p:cNvPr id="3" name="Content Placeholder 2"/>
          <p:cNvSpPr>
            <a:spLocks noGrp="1"/>
          </p:cNvSpPr>
          <p:nvPr>
            <p:ph idx="1"/>
          </p:nvPr>
        </p:nvSpPr>
        <p:spPr>
          <a:xfrm>
            <a:off x="684212" y="685800"/>
            <a:ext cx="7994839" cy="3615267"/>
          </a:xfrm>
        </p:spPr>
        <p:txBody>
          <a:bodyPr>
            <a:normAutofit/>
          </a:bodyPr>
          <a:lstStyle/>
          <a:p>
            <a:pPr marL="0" indent="0">
              <a:buNone/>
            </a:pPr>
            <a:r>
              <a:rPr lang="en-US" sz="4400" b="1" dirty="0">
                <a:solidFill>
                  <a:schemeClr val="bg1"/>
                </a:solidFill>
              </a:rPr>
              <a:t>To learn the definitions of and differentiate between ethics and morality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8612" y="123986"/>
            <a:ext cx="2831342" cy="6547999"/>
          </a:xfrm>
          <a:prstGeom prst="rect">
            <a:avLst/>
          </a:prstGeom>
        </p:spPr>
      </p:pic>
    </p:spTree>
    <p:extLst>
      <p:ext uri="{BB962C8B-B14F-4D97-AF65-F5344CB8AC3E}">
        <p14:creationId xmlns:p14="http://schemas.microsoft.com/office/powerpoint/2010/main" val="21023570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456" y="5350933"/>
            <a:ext cx="8534400" cy="1507067"/>
          </a:xfrm>
        </p:spPr>
        <p:txBody>
          <a:bodyPr/>
          <a:lstStyle/>
          <a:p>
            <a:r>
              <a:rPr lang="en-US" b="1" dirty="0" smtClean="0"/>
              <a:t>Human dignity</a:t>
            </a:r>
            <a:endParaRPr lang="en-US" b="1" dirty="0"/>
          </a:p>
        </p:txBody>
      </p:sp>
      <p:sp>
        <p:nvSpPr>
          <p:cNvPr id="3" name="Content Placeholder 2"/>
          <p:cNvSpPr>
            <a:spLocks noGrp="1"/>
          </p:cNvSpPr>
          <p:nvPr>
            <p:ph idx="1"/>
          </p:nvPr>
        </p:nvSpPr>
        <p:spPr>
          <a:xfrm>
            <a:off x="684212" y="685800"/>
            <a:ext cx="8025835" cy="4839346"/>
          </a:xfrm>
        </p:spPr>
        <p:txBody>
          <a:bodyPr/>
          <a:lstStyle/>
          <a:p>
            <a:pPr marL="0" indent="0">
              <a:buNone/>
            </a:pPr>
            <a:r>
              <a:rPr lang="en-US" b="1" dirty="0">
                <a:solidFill>
                  <a:schemeClr val="bg1"/>
                </a:solidFill>
              </a:rPr>
              <a:t>The mercurial concept of human dignity features in ethical, legal, and political discourse as a foundational commitment to human value or human status.  The source of that value, or the nature of that status, are contested.  </a:t>
            </a:r>
            <a:endParaRPr lang="en-US" b="1" dirty="0" smtClean="0">
              <a:solidFill>
                <a:schemeClr val="bg1"/>
              </a:solidFill>
            </a:endParaRPr>
          </a:p>
          <a:p>
            <a:pPr marL="0" indent="0">
              <a:buNone/>
            </a:pPr>
            <a:r>
              <a:rPr lang="en-US" b="1" dirty="0" smtClean="0">
                <a:solidFill>
                  <a:schemeClr val="bg1"/>
                </a:solidFill>
              </a:rPr>
              <a:t>The </a:t>
            </a:r>
            <a:r>
              <a:rPr lang="en-US" b="1" dirty="0">
                <a:solidFill>
                  <a:schemeClr val="bg1"/>
                </a:solidFill>
              </a:rPr>
              <a:t>normative implications of the concept are also contested, and there are two partially, or even wholly, different deontic conceptions of human dignity implying virtue-based obligations on the one hand, and justice-based rights and principles on the other.  </a:t>
            </a:r>
            <a:endParaRPr lang="en-US" b="1" dirty="0" smtClean="0">
              <a:solidFill>
                <a:schemeClr val="bg1"/>
              </a:solidFill>
            </a:endParaRPr>
          </a:p>
          <a:p>
            <a:pPr marL="0" indent="0">
              <a:buNone/>
            </a:pPr>
            <a:r>
              <a:rPr lang="en-US" b="1" dirty="0" smtClean="0">
                <a:solidFill>
                  <a:schemeClr val="bg1"/>
                </a:solidFill>
              </a:rPr>
              <a:t>Added </a:t>
            </a:r>
            <a:r>
              <a:rPr lang="en-US" b="1" dirty="0">
                <a:solidFill>
                  <a:schemeClr val="bg1"/>
                </a:solidFill>
              </a:rPr>
              <a:t>to this, the different practical and philosophical presuppositions of law, ethics, and politics mean that definitive adjudication between different meanings is frustrated by disciplinary </a:t>
            </a:r>
            <a:r>
              <a:rPr lang="en-US" b="1" dirty="0" smtClean="0">
                <a:solidFill>
                  <a:schemeClr val="bg1"/>
                </a:solidFill>
              </a:rPr>
              <a:t>incommensurability.</a:t>
            </a:r>
            <a:endParaRPr lang="en-US" b="1"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2856" y="308099"/>
            <a:ext cx="2722853" cy="6297097"/>
          </a:xfrm>
          <a:prstGeom prst="rect">
            <a:avLst/>
          </a:prstGeom>
        </p:spPr>
      </p:pic>
    </p:spTree>
    <p:extLst>
      <p:ext uri="{BB962C8B-B14F-4D97-AF65-F5344CB8AC3E}">
        <p14:creationId xmlns:p14="http://schemas.microsoft.com/office/powerpoint/2010/main" val="6597961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955" y="5350933"/>
            <a:ext cx="8534400" cy="1507067"/>
          </a:xfrm>
        </p:spPr>
        <p:txBody>
          <a:bodyPr>
            <a:normAutofit/>
          </a:bodyPr>
          <a:lstStyle/>
          <a:p>
            <a:r>
              <a:rPr lang="en-US" sz="5400" b="1" dirty="0" smtClean="0"/>
              <a:t>Ethical principles</a:t>
            </a:r>
            <a:endParaRPr lang="en-US" sz="5400" b="1" dirty="0"/>
          </a:p>
        </p:txBody>
      </p:sp>
      <p:sp>
        <p:nvSpPr>
          <p:cNvPr id="3" name="Content Placeholder 2"/>
          <p:cNvSpPr>
            <a:spLocks noGrp="1"/>
          </p:cNvSpPr>
          <p:nvPr>
            <p:ph idx="1"/>
          </p:nvPr>
        </p:nvSpPr>
        <p:spPr>
          <a:xfrm>
            <a:off x="443988" y="1344477"/>
            <a:ext cx="8534400" cy="3615267"/>
          </a:xfrm>
        </p:spPr>
        <p:txBody>
          <a:bodyPr>
            <a:noAutofit/>
          </a:bodyPr>
          <a:lstStyle/>
          <a:p>
            <a:pPr marL="0" indent="0">
              <a:buNone/>
            </a:pPr>
            <a:r>
              <a:rPr lang="en-US" sz="2400" b="1" dirty="0">
                <a:solidFill>
                  <a:schemeClr val="bg1"/>
                </a:solidFill>
              </a:rPr>
              <a:t>Ethical principles provide a generalized framework within which particular ethical dilemmas may be analyzed. As we will see later in this module, these principles can provide guidance in resolving ethical issues that codes of ethics may not necessarily provide. What follows are definitions of five ethical principles that have been applied within a number of professions (Beauchamp &amp; Childress, 1979):</a:t>
            </a:r>
          </a:p>
          <a:p>
            <a:pPr marL="0" indent="0">
              <a:buNone/>
            </a:pPr>
            <a:r>
              <a:rPr lang="en-US" sz="2400" b="1" dirty="0">
                <a:solidFill>
                  <a:schemeClr val="bg1"/>
                </a:solidFill>
              </a:rPr>
              <a:t/>
            </a:r>
            <a:br>
              <a:rPr lang="en-US" sz="2400" b="1" dirty="0">
                <a:solidFill>
                  <a:schemeClr val="bg1"/>
                </a:solidFill>
              </a:rPr>
            </a:br>
            <a:r>
              <a:rPr lang="en-US" sz="2400" b="1" i="1" dirty="0">
                <a:solidFill>
                  <a:schemeClr val="bg1"/>
                </a:solidFill>
              </a:rPr>
              <a:t>1. Respecting autonomy</a:t>
            </a:r>
            <a:br>
              <a:rPr lang="en-US" sz="2400" b="1" i="1" dirty="0">
                <a:solidFill>
                  <a:schemeClr val="bg1"/>
                </a:solidFill>
              </a:rPr>
            </a:br>
            <a:r>
              <a:rPr lang="en-US" sz="2400" b="1" i="1" dirty="0">
                <a:solidFill>
                  <a:schemeClr val="bg1"/>
                </a:solidFill>
              </a:rPr>
              <a:t>2. Doing no harm </a:t>
            </a:r>
            <a:r>
              <a:rPr lang="en-US" sz="2400" b="1" i="1" dirty="0" smtClean="0">
                <a:solidFill>
                  <a:schemeClr val="bg1"/>
                </a:solidFill>
              </a:rPr>
              <a:t>(no maleficence)</a:t>
            </a:r>
            <a:r>
              <a:rPr lang="en-US" sz="2400" b="1" i="1" dirty="0">
                <a:solidFill>
                  <a:schemeClr val="bg1"/>
                </a:solidFill>
              </a:rPr>
              <a:t/>
            </a:r>
            <a:br>
              <a:rPr lang="en-US" sz="2400" b="1" i="1" dirty="0">
                <a:solidFill>
                  <a:schemeClr val="bg1"/>
                </a:solidFill>
              </a:rPr>
            </a:br>
            <a:r>
              <a:rPr lang="en-US" sz="2400" b="1" i="1" dirty="0">
                <a:solidFill>
                  <a:schemeClr val="bg1"/>
                </a:solidFill>
              </a:rPr>
              <a:t>3. Benefiting others (beneficence)</a:t>
            </a:r>
            <a:br>
              <a:rPr lang="en-US" sz="2400" b="1" i="1" dirty="0">
                <a:solidFill>
                  <a:schemeClr val="bg1"/>
                </a:solidFill>
              </a:rPr>
            </a:br>
            <a:r>
              <a:rPr lang="en-US" sz="2400" b="1" i="1" dirty="0">
                <a:solidFill>
                  <a:schemeClr val="bg1"/>
                </a:solidFill>
              </a:rPr>
              <a:t>4. Being just (justice)</a:t>
            </a:r>
            <a:br>
              <a:rPr lang="en-US" sz="2400" b="1" i="1" dirty="0">
                <a:solidFill>
                  <a:schemeClr val="bg1"/>
                </a:solidFill>
              </a:rPr>
            </a:br>
            <a:r>
              <a:rPr lang="en-US" sz="2400" b="1" i="1" dirty="0">
                <a:solidFill>
                  <a:schemeClr val="bg1"/>
                </a:solidFill>
              </a:rPr>
              <a:t>5. Being faithful (fidelity)</a:t>
            </a:r>
            <a:endParaRPr lang="en-US" sz="2400" b="1" dirty="0">
              <a:solidFill>
                <a:schemeClr val="bg1"/>
              </a:solidFill>
            </a:endParaRPr>
          </a:p>
          <a:p>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6611" y="141564"/>
            <a:ext cx="2776847" cy="6421968"/>
          </a:xfrm>
          <a:prstGeom prst="rect">
            <a:avLst/>
          </a:prstGeom>
        </p:spPr>
      </p:pic>
    </p:spTree>
    <p:extLst>
      <p:ext uri="{BB962C8B-B14F-4D97-AF65-F5344CB8AC3E}">
        <p14:creationId xmlns:p14="http://schemas.microsoft.com/office/powerpoint/2010/main" val="27091988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26112" y="468085"/>
            <a:ext cx="8210930" cy="6193972"/>
          </a:xfrm>
          <a:prstGeom prst="rect">
            <a:avLst/>
          </a:prstGeom>
        </p:spPr>
      </p:pic>
      <p:pic>
        <p:nvPicPr>
          <p:cNvPr id="3" name="Picture 2"/>
          <p:cNvPicPr>
            <a:picLocks noChangeAspect="1"/>
          </p:cNvPicPr>
          <p:nvPr/>
        </p:nvPicPr>
        <p:blipFill>
          <a:blip r:embed="rId3"/>
          <a:stretch>
            <a:fillRect/>
          </a:stretch>
        </p:blipFill>
        <p:spPr>
          <a:xfrm>
            <a:off x="8537042" y="487680"/>
            <a:ext cx="2780174" cy="6182935"/>
          </a:xfrm>
          <a:prstGeom prst="rect">
            <a:avLst/>
          </a:prstGeom>
        </p:spPr>
      </p:pic>
      <p:pic>
        <p:nvPicPr>
          <p:cNvPr id="5" name="Picture 4"/>
          <p:cNvPicPr>
            <a:picLocks noChangeAspect="1"/>
          </p:cNvPicPr>
          <p:nvPr/>
        </p:nvPicPr>
        <p:blipFill>
          <a:blip r:embed="rId4"/>
          <a:stretch>
            <a:fillRect/>
          </a:stretch>
        </p:blipFill>
        <p:spPr>
          <a:xfrm>
            <a:off x="6414072" y="636186"/>
            <a:ext cx="1849473" cy="1758302"/>
          </a:xfrm>
          <a:prstGeom prst="rect">
            <a:avLst/>
          </a:prstGeom>
        </p:spPr>
      </p:pic>
    </p:spTree>
    <p:extLst>
      <p:ext uri="{BB962C8B-B14F-4D97-AF65-F5344CB8AC3E}">
        <p14:creationId xmlns:p14="http://schemas.microsoft.com/office/powerpoint/2010/main" val="29913766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209" y="5842861"/>
            <a:ext cx="5367876" cy="848962"/>
          </a:xfrm>
        </p:spPr>
        <p:txBody>
          <a:bodyPr>
            <a:normAutofit fontScale="90000"/>
          </a:bodyPr>
          <a:lstStyle/>
          <a:p>
            <a:r>
              <a:rPr lang="en-US" b="1" dirty="0" smtClean="0"/>
              <a:t/>
            </a:r>
            <a:br>
              <a:rPr lang="en-US" b="1" dirty="0" smtClean="0"/>
            </a:br>
            <a:r>
              <a:rPr lang="en-US" b="1" dirty="0" smtClean="0"/>
              <a:t>Respecting </a:t>
            </a:r>
            <a:r>
              <a:rPr lang="en-US" b="1" dirty="0"/>
              <a:t>autonomy</a:t>
            </a:r>
            <a:br>
              <a:rPr lang="en-US" b="1" dirty="0"/>
            </a:br>
            <a:endParaRPr lang="en-US" dirty="0"/>
          </a:p>
        </p:txBody>
      </p:sp>
      <p:sp>
        <p:nvSpPr>
          <p:cNvPr id="3" name="Content Placeholder 2"/>
          <p:cNvSpPr>
            <a:spLocks noGrp="1"/>
          </p:cNvSpPr>
          <p:nvPr>
            <p:ph idx="1"/>
          </p:nvPr>
        </p:nvSpPr>
        <p:spPr>
          <a:xfrm>
            <a:off x="273507" y="302216"/>
            <a:ext cx="8064581" cy="5540646"/>
          </a:xfrm>
        </p:spPr>
        <p:txBody>
          <a:bodyPr>
            <a:normAutofit/>
          </a:bodyPr>
          <a:lstStyle/>
          <a:p>
            <a:pPr marL="0" indent="0">
              <a:buNone/>
            </a:pPr>
            <a:r>
              <a:rPr lang="en-US" sz="2800" b="1" dirty="0">
                <a:solidFill>
                  <a:schemeClr val="bg1"/>
                </a:solidFill>
              </a:rPr>
              <a:t>The individual has the right to act as a free agent. </a:t>
            </a:r>
            <a:endParaRPr lang="en-US" sz="2800" b="1" dirty="0" smtClean="0">
              <a:solidFill>
                <a:schemeClr val="bg1"/>
              </a:solidFill>
            </a:endParaRPr>
          </a:p>
          <a:p>
            <a:pPr marL="0" indent="0">
              <a:buNone/>
            </a:pPr>
            <a:r>
              <a:rPr lang="en-US" sz="2800" b="1" dirty="0" smtClean="0">
                <a:solidFill>
                  <a:schemeClr val="bg1"/>
                </a:solidFill>
              </a:rPr>
              <a:t>That </a:t>
            </a:r>
            <a:r>
              <a:rPr lang="en-US" sz="2800" b="1" dirty="0">
                <a:solidFill>
                  <a:schemeClr val="bg1"/>
                </a:solidFill>
              </a:rPr>
              <a:t>is, human beings are free to decide how they live their lives as long as their decisions do not negatively impact the lives of others. </a:t>
            </a:r>
            <a:endParaRPr lang="en-US" sz="2800" b="1" dirty="0" smtClean="0">
              <a:solidFill>
                <a:schemeClr val="bg1"/>
              </a:solidFill>
            </a:endParaRPr>
          </a:p>
          <a:p>
            <a:pPr marL="0" indent="0">
              <a:buNone/>
            </a:pPr>
            <a:r>
              <a:rPr lang="en-US" sz="2800" b="1" dirty="0" smtClean="0">
                <a:solidFill>
                  <a:schemeClr val="bg1"/>
                </a:solidFill>
              </a:rPr>
              <a:t>Human </a:t>
            </a:r>
            <a:r>
              <a:rPr lang="en-US" sz="2800" b="1" dirty="0">
                <a:solidFill>
                  <a:schemeClr val="bg1"/>
                </a:solidFill>
              </a:rPr>
              <a:t>beings also have the right to exercise freedom of thought or choice.</a:t>
            </a:r>
          </a:p>
          <a:p>
            <a:pPr marL="0" indent="0">
              <a:buNone/>
            </a:pPr>
            <a:r>
              <a:rPr lang="en-US" dirty="0"/>
              <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8467" y="302215"/>
            <a:ext cx="2670523" cy="6176075"/>
          </a:xfrm>
          <a:prstGeom prst="rect">
            <a:avLst/>
          </a:prstGeom>
        </p:spPr>
      </p:pic>
    </p:spTree>
    <p:extLst>
      <p:ext uri="{BB962C8B-B14F-4D97-AF65-F5344CB8AC3E}">
        <p14:creationId xmlns:p14="http://schemas.microsoft.com/office/powerpoint/2010/main" val="9321620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69910" y="685800"/>
            <a:ext cx="1563005" cy="3614738"/>
          </a:xfrm>
        </p:spPr>
      </p:pic>
      <p:pic>
        <p:nvPicPr>
          <p:cNvPr id="4" name="Picture 3"/>
          <p:cNvPicPr>
            <a:picLocks noChangeAspect="1"/>
          </p:cNvPicPr>
          <p:nvPr/>
        </p:nvPicPr>
        <p:blipFill>
          <a:blip r:embed="rId3"/>
          <a:stretch>
            <a:fillRect/>
          </a:stretch>
        </p:blipFill>
        <p:spPr>
          <a:xfrm>
            <a:off x="878082" y="185979"/>
            <a:ext cx="8049249" cy="6196561"/>
          </a:xfrm>
          <a:prstGeom prst="rect">
            <a:avLst/>
          </a:prstGeom>
        </p:spPr>
      </p:pic>
      <p:sp>
        <p:nvSpPr>
          <p:cNvPr id="5" name="Rectangle 4"/>
          <p:cNvSpPr/>
          <p:nvPr/>
        </p:nvSpPr>
        <p:spPr>
          <a:xfrm>
            <a:off x="934660" y="5117668"/>
            <a:ext cx="6096000" cy="1200329"/>
          </a:xfrm>
          <a:prstGeom prst="rect">
            <a:avLst/>
          </a:prstGeom>
        </p:spPr>
        <p:txBody>
          <a:bodyPr>
            <a:spAutoFit/>
          </a:bodyPr>
          <a:lstStyle/>
          <a:p>
            <a:r>
              <a:rPr lang="en-US" dirty="0">
                <a:solidFill>
                  <a:srgbClr val="000000"/>
                </a:solidFill>
                <a:latin typeface="Arial" panose="020B0604020202020204" pitchFamily="34" charset="0"/>
              </a:rPr>
              <a:t>Informed consent is based on the moral and legal premise of patient autonomy: You as the patient have the right to make decisions about your own health and medical conditions.</a:t>
            </a:r>
            <a:endParaRPr lang="en-US" b="0" i="0" dirty="0">
              <a:solidFill>
                <a:srgbClr val="000000"/>
              </a:solidFill>
              <a:effectLst/>
              <a:latin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8612" y="185979"/>
            <a:ext cx="2679381" cy="6196561"/>
          </a:xfrm>
          <a:prstGeom prst="rect">
            <a:avLst/>
          </a:prstGeom>
        </p:spPr>
      </p:pic>
      <p:sp>
        <p:nvSpPr>
          <p:cNvPr id="8" name="Rectangle 7"/>
          <p:cNvSpPr/>
          <p:nvPr/>
        </p:nvSpPr>
        <p:spPr>
          <a:xfrm>
            <a:off x="1104764" y="316468"/>
            <a:ext cx="5415265" cy="830997"/>
          </a:xfrm>
          <a:prstGeom prst="rect">
            <a:avLst/>
          </a:prstGeom>
        </p:spPr>
        <p:txBody>
          <a:bodyPr wrap="none">
            <a:spAutoFit/>
          </a:bodyPr>
          <a:lstStyle/>
          <a:p>
            <a:r>
              <a:rPr lang="en-US" sz="4800" b="1" dirty="0">
                <a:solidFill>
                  <a:schemeClr val="bg1"/>
                </a:solidFill>
              </a:rPr>
              <a:t>Informed consent</a:t>
            </a:r>
            <a:endParaRPr lang="en-US" sz="4800" dirty="0"/>
          </a:p>
        </p:txBody>
      </p:sp>
    </p:spTree>
    <p:extLst>
      <p:ext uri="{BB962C8B-B14F-4D97-AF65-F5344CB8AC3E}">
        <p14:creationId xmlns:p14="http://schemas.microsoft.com/office/powerpoint/2010/main" val="35492439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70699" y="1136148"/>
            <a:ext cx="9006981" cy="5630411"/>
          </a:xfrm>
          <a:prstGeom prst="rect">
            <a:avLst/>
          </a:prstGeom>
        </p:spPr>
      </p:pic>
      <p:pic>
        <p:nvPicPr>
          <p:cNvPr id="2" name="Picture 1"/>
          <p:cNvPicPr>
            <a:picLocks noChangeAspect="1"/>
          </p:cNvPicPr>
          <p:nvPr/>
        </p:nvPicPr>
        <p:blipFill>
          <a:blip r:embed="rId3"/>
          <a:stretch>
            <a:fillRect/>
          </a:stretch>
        </p:blipFill>
        <p:spPr>
          <a:xfrm>
            <a:off x="9377680" y="1136147"/>
            <a:ext cx="2531730" cy="5630411"/>
          </a:xfrm>
          <a:prstGeom prst="rect">
            <a:avLst/>
          </a:prstGeom>
        </p:spPr>
      </p:pic>
    </p:spTree>
    <p:extLst>
      <p:ext uri="{BB962C8B-B14F-4D97-AF65-F5344CB8AC3E}">
        <p14:creationId xmlns:p14="http://schemas.microsoft.com/office/powerpoint/2010/main" val="26122124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481" y="5671125"/>
            <a:ext cx="6687937" cy="1101634"/>
          </a:xfrm>
        </p:spPr>
        <p:txBody>
          <a:bodyPr/>
          <a:lstStyle/>
          <a:p>
            <a:r>
              <a:rPr lang="en-US" altLang="en-US" b="1" dirty="0"/>
              <a:t>The principle of charity</a:t>
            </a:r>
            <a:endParaRPr lang="en-US" b="1" dirty="0"/>
          </a:p>
        </p:txBody>
      </p:sp>
      <p:pic>
        <p:nvPicPr>
          <p:cNvPr id="4" name="Content Placeholder 3"/>
          <p:cNvPicPr>
            <a:picLocks noGrp="1" noChangeAspect="1"/>
          </p:cNvPicPr>
          <p:nvPr>
            <p:ph idx="1"/>
          </p:nvPr>
        </p:nvPicPr>
        <p:blipFill>
          <a:blip r:embed="rId2"/>
          <a:stretch>
            <a:fillRect/>
          </a:stretch>
        </p:blipFill>
        <p:spPr>
          <a:xfrm>
            <a:off x="319990" y="343261"/>
            <a:ext cx="8068835" cy="5201195"/>
          </a:xfrm>
          <a:prstGeom prst="rect">
            <a:avLst/>
          </a:prstGeom>
        </p:spPr>
      </p:pic>
      <p:pic>
        <p:nvPicPr>
          <p:cNvPr id="3" name="Picture 2"/>
          <p:cNvPicPr>
            <a:picLocks noChangeAspect="1"/>
          </p:cNvPicPr>
          <p:nvPr/>
        </p:nvPicPr>
        <p:blipFill>
          <a:blip r:embed="rId3"/>
          <a:stretch>
            <a:fillRect/>
          </a:stretch>
        </p:blipFill>
        <p:spPr>
          <a:xfrm>
            <a:off x="8388825" y="343261"/>
            <a:ext cx="2350295" cy="5226911"/>
          </a:xfrm>
          <a:prstGeom prst="rect">
            <a:avLst/>
          </a:prstGeom>
        </p:spPr>
      </p:pic>
    </p:spTree>
    <p:extLst>
      <p:ext uri="{BB962C8B-B14F-4D97-AF65-F5344CB8AC3E}">
        <p14:creationId xmlns:p14="http://schemas.microsoft.com/office/powerpoint/2010/main" val="34735062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721" y="5409481"/>
            <a:ext cx="4709198" cy="1507067"/>
          </a:xfrm>
        </p:spPr>
        <p:txBody>
          <a:bodyPr>
            <a:normAutofit/>
          </a:bodyPr>
          <a:lstStyle/>
          <a:p>
            <a:r>
              <a:rPr lang="en-US" sz="7200" b="1" dirty="0" smtClean="0"/>
              <a:t>privacy</a:t>
            </a:r>
            <a:endParaRPr lang="en-US" sz="7200" b="1" dirty="0"/>
          </a:p>
        </p:txBody>
      </p:sp>
      <p:sp>
        <p:nvSpPr>
          <p:cNvPr id="3" name="Content Placeholder 2"/>
          <p:cNvSpPr>
            <a:spLocks noGrp="1"/>
          </p:cNvSpPr>
          <p:nvPr>
            <p:ph idx="1"/>
          </p:nvPr>
        </p:nvSpPr>
        <p:spPr>
          <a:xfrm>
            <a:off x="172768" y="771041"/>
            <a:ext cx="8534400" cy="4475136"/>
          </a:xfrm>
        </p:spPr>
        <p:txBody>
          <a:bodyPr>
            <a:noAutofit/>
          </a:bodyPr>
          <a:lstStyle/>
          <a:p>
            <a:pPr marL="0" indent="0">
              <a:buNone/>
            </a:pPr>
            <a:r>
              <a:rPr lang="en-US" sz="4400" b="1" dirty="0" smtClean="0">
                <a:solidFill>
                  <a:schemeClr val="bg1"/>
                </a:solidFill>
              </a:rPr>
              <a:t>Privacy</a:t>
            </a:r>
            <a:r>
              <a:rPr lang="en-US" sz="4400" b="1" dirty="0">
                <a:solidFill>
                  <a:schemeClr val="bg1"/>
                </a:solidFill>
              </a:rPr>
              <a:t> is the control over the extent, timing, and circumstances of sharing oneself (physically, behaviorally, or intellectually) with others.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2776" y="185979"/>
            <a:ext cx="2767694" cy="6400801"/>
          </a:xfrm>
          <a:prstGeom prst="rect">
            <a:avLst/>
          </a:prstGeom>
        </p:spPr>
      </p:pic>
    </p:spTree>
    <p:extLst>
      <p:ext uri="{BB962C8B-B14F-4D97-AF65-F5344CB8AC3E}">
        <p14:creationId xmlns:p14="http://schemas.microsoft.com/office/powerpoint/2010/main" val="16194027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350933"/>
            <a:ext cx="8534400" cy="1507067"/>
          </a:xfrm>
        </p:spPr>
        <p:txBody>
          <a:bodyPr>
            <a:normAutofit/>
          </a:bodyPr>
          <a:lstStyle/>
          <a:p>
            <a:r>
              <a:rPr lang="en-US" sz="6600" b="1" dirty="0" smtClean="0"/>
              <a:t>confidentiality</a:t>
            </a:r>
            <a:endParaRPr lang="en-US" sz="6600" b="1" dirty="0"/>
          </a:p>
        </p:txBody>
      </p:sp>
      <p:sp>
        <p:nvSpPr>
          <p:cNvPr id="3" name="Content Placeholder 2"/>
          <p:cNvSpPr>
            <a:spLocks noGrp="1"/>
          </p:cNvSpPr>
          <p:nvPr>
            <p:ph idx="1"/>
          </p:nvPr>
        </p:nvSpPr>
        <p:spPr>
          <a:xfrm>
            <a:off x="364210" y="0"/>
            <a:ext cx="8534400" cy="5517396"/>
          </a:xfrm>
        </p:spPr>
        <p:txBody>
          <a:bodyPr>
            <a:noAutofit/>
          </a:bodyPr>
          <a:lstStyle/>
          <a:p>
            <a:pPr marL="0" indent="0">
              <a:buNone/>
            </a:pPr>
            <a:endParaRPr lang="en-US" sz="3600" b="1" dirty="0" smtClean="0"/>
          </a:p>
          <a:p>
            <a:pPr marL="0" indent="0">
              <a:buNone/>
            </a:pPr>
            <a:r>
              <a:rPr lang="en-US" sz="3600" b="1" dirty="0" smtClean="0">
                <a:solidFill>
                  <a:schemeClr val="bg1"/>
                </a:solidFill>
              </a:rPr>
              <a:t>Confidentiality</a:t>
            </a:r>
            <a:r>
              <a:rPr lang="en-US" sz="3600" dirty="0">
                <a:solidFill>
                  <a:schemeClr val="bg1"/>
                </a:solidFill>
              </a:rPr>
              <a:t> pertains to the </a:t>
            </a:r>
            <a:r>
              <a:rPr lang="en-US" sz="3600" b="1" dirty="0">
                <a:solidFill>
                  <a:schemeClr val="bg1"/>
                </a:solidFill>
              </a:rPr>
              <a:t>treatment of information</a:t>
            </a:r>
            <a:r>
              <a:rPr lang="en-US" sz="3600" dirty="0">
                <a:solidFill>
                  <a:schemeClr val="bg1"/>
                </a:solidFill>
              </a:rPr>
              <a:t> that an individual has disclosed in a relationship of trust and with the expectation that it will not be divulged to others without permission in ways that are inconsistent with the understanding of the original disclosure.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2227" y="278969"/>
            <a:ext cx="2667172" cy="6168326"/>
          </a:xfrm>
          <a:prstGeom prst="rect">
            <a:avLst/>
          </a:prstGeom>
        </p:spPr>
      </p:pic>
    </p:spTree>
    <p:extLst>
      <p:ext uri="{BB962C8B-B14F-4D97-AF65-F5344CB8AC3E}">
        <p14:creationId xmlns:p14="http://schemas.microsoft.com/office/powerpoint/2010/main" val="9409385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3919" y="418454"/>
            <a:ext cx="10097145" cy="6678751"/>
          </a:xfrm>
          <a:prstGeom prst="rect">
            <a:avLst/>
          </a:prstGeom>
          <a:noFill/>
        </p:spPr>
        <p:txBody>
          <a:bodyPr wrap="square" rtlCol="0">
            <a:spAutoFit/>
          </a:bodyPr>
          <a:lstStyle/>
          <a:p>
            <a:r>
              <a:rPr lang="en-US" sz="2800" dirty="0" smtClean="0"/>
              <a:t>1. Habits of strong ethical leaders include all of the following except for:</a:t>
            </a:r>
          </a:p>
          <a:p>
            <a:pPr marL="342900" indent="-342900">
              <a:buAutoNum type="arabicPeriod"/>
            </a:pPr>
            <a:endParaRPr lang="en-US" sz="2800" dirty="0"/>
          </a:p>
          <a:p>
            <a:pPr marL="342900" indent="-342900">
              <a:buAutoNum type="alphaLcParenR"/>
            </a:pPr>
            <a:r>
              <a:rPr lang="en-US" sz="2800" dirty="0" smtClean="0"/>
              <a:t>Ethical leaders have to make sure their compensation is the highest of the group to justify their influence</a:t>
            </a:r>
          </a:p>
          <a:p>
            <a:pPr marL="342900" indent="-342900">
              <a:buAutoNum type="alphaLcParenR"/>
            </a:pPr>
            <a:r>
              <a:rPr lang="en-US" sz="2800" dirty="0" smtClean="0"/>
              <a:t>Ethical leaders have strong personal character</a:t>
            </a:r>
          </a:p>
          <a:p>
            <a:pPr marL="342900" indent="-342900">
              <a:buAutoNum type="alphaLcParenR"/>
            </a:pPr>
            <a:r>
              <a:rPr lang="en-US" sz="2800" dirty="0" smtClean="0"/>
              <a:t>Ethical leaders have a passion to right</a:t>
            </a:r>
          </a:p>
          <a:p>
            <a:pPr marL="342900" indent="-342900">
              <a:buAutoNum type="alphaLcParenR"/>
            </a:pPr>
            <a:r>
              <a:rPr lang="en-US" sz="2800" dirty="0" smtClean="0"/>
              <a:t>Ethical leaders consider stakeholders’ interests</a:t>
            </a:r>
          </a:p>
          <a:p>
            <a:pPr marL="342900" indent="-342900">
              <a:buAutoNum type="alphaLcParenR"/>
            </a:pPr>
            <a:r>
              <a:rPr lang="en-US" sz="2800" dirty="0" smtClean="0"/>
              <a:t>Ethical leaders are role models for the organization’s values </a:t>
            </a:r>
          </a:p>
          <a:p>
            <a:pPr marL="342900" indent="-342900">
              <a:buAutoNum type="alphaLcParenR"/>
            </a:pPr>
            <a:r>
              <a:rPr lang="en-US" sz="2800" dirty="0" smtClean="0"/>
              <a:t>Ethical leaders are transparent and actively involved in organizational decision making</a:t>
            </a:r>
          </a:p>
          <a:p>
            <a:pPr marL="342900" indent="-342900">
              <a:buAutoNum type="alphaLcParenR"/>
            </a:pPr>
            <a:r>
              <a:rPr lang="en-US" sz="2800" dirty="0" smtClean="0"/>
              <a:t>Ethical leaders are competent managers who take a holistic view of the firm’s ethical culture</a:t>
            </a:r>
          </a:p>
          <a:p>
            <a:endParaRPr lang="en-US" dirty="0" smtClean="0"/>
          </a:p>
          <a:p>
            <a:pPr marL="342900" indent="-342900">
              <a:buAutoNum type="alphaLcParenR"/>
            </a:pPr>
            <a:endParaRPr lang="en-US" dirty="0"/>
          </a:p>
        </p:txBody>
      </p:sp>
    </p:spTree>
    <p:extLst>
      <p:ext uri="{BB962C8B-B14F-4D97-AF65-F5344CB8AC3E}">
        <p14:creationId xmlns:p14="http://schemas.microsoft.com/office/powerpoint/2010/main" val="583457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70" y="6028840"/>
            <a:ext cx="8534400" cy="693979"/>
          </a:xfrm>
        </p:spPr>
        <p:txBody>
          <a:bodyPr>
            <a:normAutofit fontScale="90000"/>
          </a:bodyPr>
          <a:lstStyle/>
          <a:p>
            <a:r>
              <a:rPr lang="en-US" dirty="0" smtClean="0"/>
              <a:t/>
            </a:r>
            <a:br>
              <a:rPr lang="en-US" dirty="0" smtClean="0"/>
            </a:br>
            <a:r>
              <a:rPr lang="en-US" b="1" dirty="0" smtClean="0"/>
              <a:t>introduction of </a:t>
            </a:r>
            <a:r>
              <a:rPr lang="en-US" b="1" dirty="0"/>
              <a:t>ethics and </a:t>
            </a:r>
            <a:r>
              <a:rPr lang="en-US" b="1" dirty="0" smtClean="0"/>
              <a:t>bioethics</a:t>
            </a:r>
            <a:r>
              <a:rPr lang="en-US" dirty="0"/>
              <a:t/>
            </a:r>
            <a:br>
              <a:rPr lang="en-US" dirty="0"/>
            </a:br>
            <a:endParaRPr lang="en-US" dirty="0"/>
          </a:p>
        </p:txBody>
      </p:sp>
      <p:sp>
        <p:nvSpPr>
          <p:cNvPr id="3" name="Content Placeholder 2"/>
          <p:cNvSpPr>
            <a:spLocks noGrp="1"/>
          </p:cNvSpPr>
          <p:nvPr>
            <p:ph idx="1"/>
          </p:nvPr>
        </p:nvSpPr>
        <p:spPr>
          <a:xfrm>
            <a:off x="379708" y="178231"/>
            <a:ext cx="5532895" cy="5850609"/>
          </a:xfrm>
        </p:spPr>
        <p:txBody>
          <a:bodyPr>
            <a:normAutofit/>
          </a:bodyPr>
          <a:lstStyle/>
          <a:p>
            <a:pPr lvl="0">
              <a:buFont typeface="Arial" panose="020B0604020202020204" pitchFamily="34" charset="0"/>
              <a:buChar char="•"/>
            </a:pPr>
            <a:r>
              <a:rPr lang="en-US" sz="2400" b="1" dirty="0">
                <a:solidFill>
                  <a:schemeClr val="bg1"/>
                </a:solidFill>
              </a:rPr>
              <a:t>Definition of ethics</a:t>
            </a:r>
          </a:p>
          <a:p>
            <a:pPr lvl="0">
              <a:buFont typeface="Arial" panose="020B0604020202020204" pitchFamily="34" charset="0"/>
              <a:buChar char="•"/>
            </a:pPr>
            <a:r>
              <a:rPr lang="en-US" sz="2400" b="1" dirty="0">
                <a:solidFill>
                  <a:schemeClr val="bg1"/>
                </a:solidFill>
              </a:rPr>
              <a:t>Definition of morality</a:t>
            </a:r>
          </a:p>
          <a:p>
            <a:pPr lvl="0">
              <a:buFont typeface="Arial" panose="020B0604020202020204" pitchFamily="34" charset="0"/>
              <a:buChar char="•"/>
            </a:pPr>
            <a:r>
              <a:rPr lang="en-US" sz="2400" b="1" dirty="0">
                <a:solidFill>
                  <a:schemeClr val="bg1"/>
                </a:solidFill>
              </a:rPr>
              <a:t>Historical aspects</a:t>
            </a:r>
          </a:p>
          <a:p>
            <a:pPr lvl="0">
              <a:buFont typeface="Arial" panose="020B0604020202020204" pitchFamily="34" charset="0"/>
              <a:buChar char="•"/>
            </a:pPr>
            <a:r>
              <a:rPr lang="en-US" sz="2400" b="1" dirty="0">
                <a:solidFill>
                  <a:schemeClr val="bg1"/>
                </a:solidFill>
              </a:rPr>
              <a:t>Examples of ethical behavior</a:t>
            </a:r>
          </a:p>
          <a:p>
            <a:pPr lvl="0">
              <a:buFont typeface="Arial" panose="020B0604020202020204" pitchFamily="34" charset="0"/>
              <a:buChar char="•"/>
            </a:pPr>
            <a:r>
              <a:rPr lang="en-US" sz="2400" b="1" dirty="0">
                <a:solidFill>
                  <a:schemeClr val="bg1"/>
                </a:solidFill>
              </a:rPr>
              <a:t>Major bioethical currents</a:t>
            </a:r>
          </a:p>
          <a:p>
            <a:pPr lvl="0">
              <a:buFont typeface="Arial" panose="020B0604020202020204" pitchFamily="34" charset="0"/>
              <a:buChar char="•"/>
            </a:pPr>
            <a:r>
              <a:rPr lang="en-US" sz="2400" b="1" dirty="0">
                <a:solidFill>
                  <a:schemeClr val="bg1"/>
                </a:solidFill>
              </a:rPr>
              <a:t>Human dignity</a:t>
            </a:r>
          </a:p>
          <a:p>
            <a:pPr lvl="0">
              <a:buFont typeface="Arial" panose="020B0604020202020204" pitchFamily="34" charset="0"/>
              <a:buChar char="•"/>
            </a:pPr>
            <a:r>
              <a:rPr lang="en-US" sz="2400" b="1" dirty="0">
                <a:solidFill>
                  <a:schemeClr val="bg1"/>
                </a:solidFill>
              </a:rPr>
              <a:t>Principles</a:t>
            </a:r>
          </a:p>
          <a:p>
            <a:pPr lvl="0">
              <a:buFont typeface="Arial" panose="020B0604020202020204" pitchFamily="34" charset="0"/>
              <a:buChar char="•"/>
            </a:pPr>
            <a:r>
              <a:rPr lang="en-US" sz="2400" b="1" dirty="0">
                <a:solidFill>
                  <a:schemeClr val="bg1"/>
                </a:solidFill>
              </a:rPr>
              <a:t>Respecting the autonomy</a:t>
            </a:r>
          </a:p>
          <a:p>
            <a:pPr lvl="0">
              <a:buFont typeface="Arial" panose="020B0604020202020204" pitchFamily="34" charset="0"/>
              <a:buChar char="•"/>
            </a:pPr>
            <a:r>
              <a:rPr lang="en-US" sz="2400" b="1" dirty="0">
                <a:solidFill>
                  <a:schemeClr val="bg1"/>
                </a:solidFill>
              </a:rPr>
              <a:t>Informed </a:t>
            </a:r>
            <a:r>
              <a:rPr lang="en-US" sz="2400" b="1" dirty="0" smtClean="0">
                <a:solidFill>
                  <a:schemeClr val="bg1"/>
                </a:solidFill>
              </a:rPr>
              <a:t>consent</a:t>
            </a:r>
          </a:p>
          <a:p>
            <a:pPr lvl="0">
              <a:buFont typeface="Arial" panose="020B0604020202020204" pitchFamily="34" charset="0"/>
              <a:buChar char="•"/>
            </a:pPr>
            <a:r>
              <a:rPr lang="en-US" sz="2400" b="1" dirty="0" smtClean="0">
                <a:solidFill>
                  <a:schemeClr val="bg1"/>
                </a:solidFill>
              </a:rPr>
              <a:t>Principle </a:t>
            </a:r>
            <a:r>
              <a:rPr lang="en-US" sz="2400" b="1" dirty="0">
                <a:solidFill>
                  <a:schemeClr val="bg1"/>
                </a:solidFill>
              </a:rPr>
              <a:t>of charity</a:t>
            </a:r>
          </a:p>
          <a:p>
            <a:pPr>
              <a:buFont typeface="Arial" panose="020B0604020202020204" pitchFamily="34" charset="0"/>
              <a:buChar char="•"/>
            </a:pPr>
            <a:r>
              <a:rPr lang="en-US" sz="2400" b="1" dirty="0">
                <a:solidFill>
                  <a:schemeClr val="bg1"/>
                </a:solidFill>
              </a:rPr>
              <a:t>Privacy and confidentiality</a:t>
            </a:r>
            <a:endParaRPr lang="en-US" sz="2400" b="1" dirty="0" smtClean="0">
              <a:solidFill>
                <a:schemeClr val="bg1"/>
              </a:solidFill>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6325" y="178231"/>
            <a:ext cx="2825879" cy="6535365"/>
          </a:xfrm>
          <a:prstGeom prst="rect">
            <a:avLst/>
          </a:prstGeom>
        </p:spPr>
      </p:pic>
    </p:spTree>
    <p:extLst>
      <p:ext uri="{BB962C8B-B14F-4D97-AF65-F5344CB8AC3E}">
        <p14:creationId xmlns:p14="http://schemas.microsoft.com/office/powerpoint/2010/main" val="19828594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3919" y="418454"/>
            <a:ext cx="10097145" cy="6678751"/>
          </a:xfrm>
          <a:prstGeom prst="rect">
            <a:avLst/>
          </a:prstGeom>
          <a:noFill/>
        </p:spPr>
        <p:txBody>
          <a:bodyPr wrap="square" rtlCol="0">
            <a:spAutoFit/>
          </a:bodyPr>
          <a:lstStyle/>
          <a:p>
            <a:r>
              <a:rPr lang="en-US" sz="2800" dirty="0" smtClean="0"/>
              <a:t>1. Habits of strong ethical leaders include all of the following except for:</a:t>
            </a:r>
          </a:p>
          <a:p>
            <a:pPr marL="342900" indent="-342900">
              <a:buAutoNum type="arabicPeriod"/>
            </a:pPr>
            <a:endParaRPr lang="en-US" sz="2800" dirty="0"/>
          </a:p>
          <a:p>
            <a:pPr marL="342900" indent="-342900">
              <a:buAutoNum type="alphaLcParenR"/>
            </a:pPr>
            <a:r>
              <a:rPr lang="en-US" sz="2800" dirty="0" smtClean="0">
                <a:solidFill>
                  <a:srgbClr val="C00000"/>
                </a:solidFill>
              </a:rPr>
              <a:t>Ethical leaders have to make sure their compensation is the highest of the group to justify their influence</a:t>
            </a:r>
          </a:p>
          <a:p>
            <a:pPr marL="342900" indent="-342900">
              <a:buAutoNum type="alphaLcParenR"/>
            </a:pPr>
            <a:r>
              <a:rPr lang="en-US" sz="2800" dirty="0" smtClean="0"/>
              <a:t>Ethical leaders have strong personal character</a:t>
            </a:r>
          </a:p>
          <a:p>
            <a:pPr marL="342900" indent="-342900">
              <a:buAutoNum type="alphaLcParenR"/>
            </a:pPr>
            <a:r>
              <a:rPr lang="en-US" sz="2800" dirty="0" smtClean="0"/>
              <a:t>Ethical leaders have a passion to right</a:t>
            </a:r>
          </a:p>
          <a:p>
            <a:pPr marL="342900" indent="-342900">
              <a:buAutoNum type="alphaLcParenR"/>
            </a:pPr>
            <a:r>
              <a:rPr lang="en-US" sz="2800" dirty="0" smtClean="0"/>
              <a:t>Ethical leaders consider stakeholders’ interests</a:t>
            </a:r>
          </a:p>
          <a:p>
            <a:pPr marL="342900" indent="-342900">
              <a:buAutoNum type="alphaLcParenR"/>
            </a:pPr>
            <a:r>
              <a:rPr lang="en-US" sz="2800" dirty="0" smtClean="0"/>
              <a:t>Ethical leaders are role models for the organization’s values </a:t>
            </a:r>
          </a:p>
          <a:p>
            <a:pPr marL="342900" indent="-342900">
              <a:buAutoNum type="alphaLcParenR"/>
            </a:pPr>
            <a:r>
              <a:rPr lang="en-US" sz="2800" dirty="0" smtClean="0"/>
              <a:t>Ethical leaders are transparent and actively involved in organizational decision making</a:t>
            </a:r>
          </a:p>
          <a:p>
            <a:pPr marL="342900" indent="-342900">
              <a:buAutoNum type="alphaLcParenR"/>
            </a:pPr>
            <a:r>
              <a:rPr lang="en-US" sz="2800" dirty="0" smtClean="0"/>
              <a:t>Ethical leaders are competent managers who take a holistic view of the firm’s ethical culture</a:t>
            </a:r>
          </a:p>
          <a:p>
            <a:endParaRPr lang="en-US" dirty="0" smtClean="0"/>
          </a:p>
          <a:p>
            <a:pPr marL="342900" indent="-342900">
              <a:buAutoNum type="alphaLcParenR"/>
            </a:pPr>
            <a:endParaRPr lang="en-US" dirty="0"/>
          </a:p>
        </p:txBody>
      </p:sp>
    </p:spTree>
    <p:extLst>
      <p:ext uri="{BB962C8B-B14F-4D97-AF65-F5344CB8AC3E}">
        <p14:creationId xmlns:p14="http://schemas.microsoft.com/office/powerpoint/2010/main" val="374548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1926" y="610136"/>
            <a:ext cx="10097145" cy="6247864"/>
          </a:xfrm>
          <a:prstGeom prst="rect">
            <a:avLst/>
          </a:prstGeom>
          <a:noFill/>
        </p:spPr>
        <p:txBody>
          <a:bodyPr wrap="square" rtlCol="0">
            <a:spAutoFit/>
          </a:bodyPr>
          <a:lstStyle/>
          <a:p>
            <a:r>
              <a:rPr lang="en-US" sz="2800" dirty="0" smtClean="0"/>
              <a:t>2. Ethical dilemmas involve situations where rules are vague or in conflict include all of the following except:</a:t>
            </a:r>
          </a:p>
          <a:p>
            <a:endParaRPr lang="en-US" sz="2800" dirty="0"/>
          </a:p>
          <a:p>
            <a:pPr marL="514350" indent="-514350">
              <a:buAutoNum type="alphaLcParenR"/>
            </a:pPr>
            <a:r>
              <a:rPr lang="en-US" sz="2800" dirty="0" smtClean="0"/>
              <a:t>Critical thinking skills and ability to take responsibility are important </a:t>
            </a:r>
          </a:p>
          <a:p>
            <a:pPr marL="514350" indent="-514350">
              <a:buAutoNum type="alphaLcParenR"/>
            </a:pPr>
            <a:r>
              <a:rPr lang="en-US" sz="2800" dirty="0" smtClean="0"/>
              <a:t>The final step is deciding what action to take based on a person’s intentions</a:t>
            </a:r>
          </a:p>
          <a:p>
            <a:pPr marL="514350" indent="-514350">
              <a:buAutoNum type="alphaLcParenR"/>
            </a:pPr>
            <a:r>
              <a:rPr lang="en-US" sz="2800" dirty="0" smtClean="0"/>
              <a:t>Guilt or uneasiness is the first sign that an unethical decision has occurred </a:t>
            </a:r>
          </a:p>
          <a:p>
            <a:pPr marL="514350" indent="-514350">
              <a:buAutoNum type="alphaLcParenR"/>
            </a:pPr>
            <a:r>
              <a:rPr lang="en-US" sz="2800" dirty="0" smtClean="0"/>
              <a:t>Robbing a bank to assist with cash flow to keep the business open </a:t>
            </a:r>
          </a:p>
          <a:p>
            <a:pPr marL="342900" indent="-342900">
              <a:buAutoNum type="arabicPeriod"/>
            </a:pPr>
            <a:endParaRPr lang="en-US" sz="2800" dirty="0"/>
          </a:p>
          <a:p>
            <a:pPr marL="342900" indent="-342900">
              <a:buAutoNum type="alphaLcParenR"/>
            </a:pPr>
            <a:endParaRPr lang="en-US" sz="2800" dirty="0" smtClean="0"/>
          </a:p>
          <a:p>
            <a:endParaRPr lang="en-US" dirty="0" smtClean="0"/>
          </a:p>
          <a:p>
            <a:pPr marL="342900" indent="-342900">
              <a:buAutoNum type="alphaLcParenR"/>
            </a:pPr>
            <a:endParaRPr lang="en-US" dirty="0"/>
          </a:p>
        </p:txBody>
      </p:sp>
    </p:spTree>
    <p:extLst>
      <p:ext uri="{BB962C8B-B14F-4D97-AF65-F5344CB8AC3E}">
        <p14:creationId xmlns:p14="http://schemas.microsoft.com/office/powerpoint/2010/main" val="18451986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1926" y="610136"/>
            <a:ext cx="10097145" cy="6247864"/>
          </a:xfrm>
          <a:prstGeom prst="rect">
            <a:avLst/>
          </a:prstGeom>
          <a:noFill/>
        </p:spPr>
        <p:txBody>
          <a:bodyPr wrap="square" rtlCol="0">
            <a:spAutoFit/>
          </a:bodyPr>
          <a:lstStyle/>
          <a:p>
            <a:r>
              <a:rPr lang="en-US" sz="2800" dirty="0" smtClean="0"/>
              <a:t>2. Ethical dilemmas involve situations where rules are vague or in conflict include all of the following except:</a:t>
            </a:r>
          </a:p>
          <a:p>
            <a:endParaRPr lang="en-US" sz="2800" dirty="0"/>
          </a:p>
          <a:p>
            <a:pPr marL="514350" indent="-514350">
              <a:buAutoNum type="alphaLcParenR"/>
            </a:pPr>
            <a:r>
              <a:rPr lang="en-US" sz="2800" dirty="0" smtClean="0"/>
              <a:t>Critical thinking skills and ability to take responsibility are important </a:t>
            </a:r>
          </a:p>
          <a:p>
            <a:pPr marL="514350" indent="-514350">
              <a:buAutoNum type="alphaLcParenR"/>
            </a:pPr>
            <a:r>
              <a:rPr lang="en-US" sz="2800" dirty="0" smtClean="0"/>
              <a:t>The final step is deciding what action to take based on a person’s intentions</a:t>
            </a:r>
          </a:p>
          <a:p>
            <a:pPr marL="514350" indent="-514350">
              <a:buAutoNum type="alphaLcParenR"/>
            </a:pPr>
            <a:r>
              <a:rPr lang="en-US" sz="2800" dirty="0" smtClean="0"/>
              <a:t>Guilt or uneasiness is the first sign that an unethical decision has occurred </a:t>
            </a:r>
          </a:p>
          <a:p>
            <a:pPr marL="514350" indent="-514350">
              <a:buAutoNum type="alphaLcParenR"/>
            </a:pPr>
            <a:r>
              <a:rPr lang="en-US" sz="2800" dirty="0" smtClean="0">
                <a:solidFill>
                  <a:srgbClr val="C00000"/>
                </a:solidFill>
              </a:rPr>
              <a:t>Robbing a bank to assist with cash flow to keep the business open </a:t>
            </a:r>
          </a:p>
          <a:p>
            <a:pPr marL="342900" indent="-342900">
              <a:buAutoNum type="arabicPeriod"/>
            </a:pPr>
            <a:endParaRPr lang="en-US" sz="2800" dirty="0"/>
          </a:p>
          <a:p>
            <a:pPr marL="342900" indent="-342900">
              <a:buAutoNum type="alphaLcParenR"/>
            </a:pPr>
            <a:endParaRPr lang="en-US" sz="2800" dirty="0" smtClean="0"/>
          </a:p>
          <a:p>
            <a:endParaRPr lang="en-US" dirty="0" smtClean="0"/>
          </a:p>
          <a:p>
            <a:pPr marL="342900" indent="-342900">
              <a:buAutoNum type="alphaLcParenR"/>
            </a:pPr>
            <a:endParaRPr lang="en-US" dirty="0"/>
          </a:p>
        </p:txBody>
      </p:sp>
    </p:spTree>
    <p:extLst>
      <p:ext uri="{BB962C8B-B14F-4D97-AF65-F5344CB8AC3E}">
        <p14:creationId xmlns:p14="http://schemas.microsoft.com/office/powerpoint/2010/main" val="320761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6427" y="976393"/>
            <a:ext cx="10655084" cy="3693319"/>
          </a:xfrm>
          <a:prstGeom prst="rect">
            <a:avLst/>
          </a:prstGeom>
          <a:noFill/>
        </p:spPr>
        <p:txBody>
          <a:bodyPr wrap="square" rtlCol="0">
            <a:spAutoFit/>
          </a:bodyPr>
          <a:lstStyle/>
          <a:p>
            <a:r>
              <a:rPr lang="en-US" sz="3600" dirty="0" smtClean="0"/>
              <a:t>3. Moral Intensity: Relates to a person’s perception of social pressure and the harm his/her decision will have on others.</a:t>
            </a:r>
          </a:p>
          <a:p>
            <a:pPr marL="342900" indent="-342900">
              <a:buAutoNum type="arabicPeriod"/>
            </a:pPr>
            <a:endParaRPr lang="en-US" sz="3600" dirty="0"/>
          </a:p>
          <a:p>
            <a:pPr marL="342900" indent="-342900">
              <a:buAutoNum type="alphaLcParenR"/>
            </a:pPr>
            <a:r>
              <a:rPr lang="en-US" sz="3600" dirty="0" smtClean="0"/>
              <a:t>True</a:t>
            </a:r>
          </a:p>
          <a:p>
            <a:pPr marL="342900" indent="-342900">
              <a:buAutoNum type="alphaLcParenR"/>
            </a:pPr>
            <a:r>
              <a:rPr lang="en-US" sz="3600" dirty="0" smtClean="0"/>
              <a:t>False </a:t>
            </a:r>
          </a:p>
          <a:p>
            <a:pPr marL="342900" indent="-342900">
              <a:buAutoNum type="alphaLcParenR"/>
            </a:pPr>
            <a:endParaRPr lang="en-US" dirty="0"/>
          </a:p>
        </p:txBody>
      </p:sp>
    </p:spTree>
    <p:extLst>
      <p:ext uri="{BB962C8B-B14F-4D97-AF65-F5344CB8AC3E}">
        <p14:creationId xmlns:p14="http://schemas.microsoft.com/office/powerpoint/2010/main" val="22238941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6427" y="976393"/>
            <a:ext cx="10655084" cy="3693319"/>
          </a:xfrm>
          <a:prstGeom prst="rect">
            <a:avLst/>
          </a:prstGeom>
          <a:noFill/>
        </p:spPr>
        <p:txBody>
          <a:bodyPr wrap="square" rtlCol="0">
            <a:spAutoFit/>
          </a:bodyPr>
          <a:lstStyle/>
          <a:p>
            <a:r>
              <a:rPr lang="en-US" sz="3600" dirty="0" smtClean="0"/>
              <a:t>3. Moral Intensity: Relates to a person’s perception of social pressure and the harm his/her decision will have on others.</a:t>
            </a:r>
          </a:p>
          <a:p>
            <a:pPr marL="342900" indent="-342900">
              <a:buAutoNum type="arabicPeriod"/>
            </a:pPr>
            <a:endParaRPr lang="en-US" sz="3600" dirty="0"/>
          </a:p>
          <a:p>
            <a:pPr marL="342900" indent="-342900">
              <a:buAutoNum type="alphaLcParenR"/>
            </a:pPr>
            <a:r>
              <a:rPr lang="en-US" sz="3600" dirty="0" smtClean="0">
                <a:solidFill>
                  <a:srgbClr val="C00000"/>
                </a:solidFill>
              </a:rPr>
              <a:t>True</a:t>
            </a:r>
          </a:p>
          <a:p>
            <a:pPr marL="342900" indent="-342900">
              <a:buAutoNum type="alphaLcParenR"/>
            </a:pPr>
            <a:r>
              <a:rPr lang="en-US" sz="3600" dirty="0" smtClean="0"/>
              <a:t>False </a:t>
            </a:r>
          </a:p>
          <a:p>
            <a:pPr marL="342900" indent="-342900">
              <a:buAutoNum type="alphaLcParenR"/>
            </a:pPr>
            <a:endParaRPr lang="en-US" dirty="0"/>
          </a:p>
        </p:txBody>
      </p:sp>
    </p:spTree>
    <p:extLst>
      <p:ext uri="{BB962C8B-B14F-4D97-AF65-F5344CB8AC3E}">
        <p14:creationId xmlns:p14="http://schemas.microsoft.com/office/powerpoint/2010/main" val="52098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4434" y="844658"/>
            <a:ext cx="11011545" cy="4524315"/>
          </a:xfrm>
          <a:prstGeom prst="rect">
            <a:avLst/>
          </a:prstGeom>
          <a:noFill/>
        </p:spPr>
        <p:txBody>
          <a:bodyPr wrap="square" rtlCol="0">
            <a:spAutoFit/>
          </a:bodyPr>
          <a:lstStyle/>
          <a:p>
            <a:r>
              <a:rPr lang="en-US" sz="3600" dirty="0" smtClean="0"/>
              <a:t>4. Research shows that various factors influence ethical behavior. For example women are more ethical than males. Please </a:t>
            </a:r>
            <a:r>
              <a:rPr lang="en-US" sz="3600" dirty="0" smtClean="0"/>
              <a:t>answer if you believe this answer to be True or False. </a:t>
            </a:r>
            <a:endParaRPr lang="en-US" sz="3600" dirty="0" smtClean="0"/>
          </a:p>
          <a:p>
            <a:pPr marL="342900" indent="-342900">
              <a:buAutoNum type="arabicPeriod"/>
            </a:pPr>
            <a:endParaRPr lang="en-US" sz="3600" dirty="0"/>
          </a:p>
          <a:p>
            <a:pPr marL="342900" indent="-342900">
              <a:buAutoNum type="alphaLcParenR"/>
            </a:pPr>
            <a:r>
              <a:rPr lang="en-US" sz="3600" dirty="0" smtClean="0"/>
              <a:t>True</a:t>
            </a:r>
          </a:p>
          <a:p>
            <a:pPr marL="342900" indent="-342900">
              <a:buAutoNum type="alphaLcParenR"/>
            </a:pPr>
            <a:r>
              <a:rPr lang="en-US" sz="3600" dirty="0" smtClean="0"/>
              <a:t>False </a:t>
            </a:r>
          </a:p>
          <a:p>
            <a:endParaRPr lang="en-US" dirty="0" smtClean="0"/>
          </a:p>
          <a:p>
            <a:pPr marL="342900" indent="-342900">
              <a:buAutoNum type="alphaLcParenR"/>
            </a:pPr>
            <a:endParaRPr lang="en-US" dirty="0"/>
          </a:p>
        </p:txBody>
      </p:sp>
    </p:spTree>
    <p:extLst>
      <p:ext uri="{BB962C8B-B14F-4D97-AF65-F5344CB8AC3E}">
        <p14:creationId xmlns:p14="http://schemas.microsoft.com/office/powerpoint/2010/main" val="34931344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4434" y="844658"/>
            <a:ext cx="11011545" cy="5078313"/>
          </a:xfrm>
          <a:prstGeom prst="rect">
            <a:avLst/>
          </a:prstGeom>
          <a:noFill/>
        </p:spPr>
        <p:txBody>
          <a:bodyPr wrap="square" rtlCol="0">
            <a:spAutoFit/>
          </a:bodyPr>
          <a:lstStyle/>
          <a:p>
            <a:r>
              <a:rPr lang="en-US" sz="3600" dirty="0" smtClean="0"/>
              <a:t>4. Research shows that various factors influence ethical behavior. For example women are more ethical than males. Please answer </a:t>
            </a:r>
            <a:r>
              <a:rPr lang="en-US" sz="3600" dirty="0"/>
              <a:t>if you believe this answer to be True or False. </a:t>
            </a:r>
          </a:p>
          <a:p>
            <a:endParaRPr lang="en-US" sz="3600" dirty="0" smtClean="0"/>
          </a:p>
          <a:p>
            <a:pPr marL="342900" indent="-342900">
              <a:buAutoNum type="arabicPeriod"/>
            </a:pPr>
            <a:endParaRPr lang="en-US" sz="3600" dirty="0"/>
          </a:p>
          <a:p>
            <a:pPr marL="342900" indent="-342900">
              <a:buAutoNum type="alphaLcParenR"/>
            </a:pPr>
            <a:r>
              <a:rPr lang="en-US" sz="3600" dirty="0" smtClean="0">
                <a:solidFill>
                  <a:srgbClr val="C00000"/>
                </a:solidFill>
              </a:rPr>
              <a:t>True</a:t>
            </a:r>
          </a:p>
          <a:p>
            <a:pPr marL="342900" indent="-342900">
              <a:buAutoNum type="alphaLcParenR"/>
            </a:pPr>
            <a:r>
              <a:rPr lang="en-US" sz="3600" dirty="0" smtClean="0"/>
              <a:t>False </a:t>
            </a:r>
          </a:p>
          <a:p>
            <a:endParaRPr lang="en-US" dirty="0" smtClean="0"/>
          </a:p>
          <a:p>
            <a:pPr marL="342900" indent="-342900">
              <a:buAutoNum type="alphaLcParenR"/>
            </a:pPr>
            <a:endParaRPr lang="en-US" dirty="0"/>
          </a:p>
        </p:txBody>
      </p:sp>
    </p:spTree>
    <p:extLst>
      <p:ext uri="{BB962C8B-B14F-4D97-AF65-F5344CB8AC3E}">
        <p14:creationId xmlns:p14="http://schemas.microsoft.com/office/powerpoint/2010/main" val="312164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3918" y="604434"/>
            <a:ext cx="10872061" cy="4524315"/>
          </a:xfrm>
          <a:prstGeom prst="rect">
            <a:avLst/>
          </a:prstGeom>
          <a:noFill/>
        </p:spPr>
        <p:txBody>
          <a:bodyPr wrap="square" rtlCol="0">
            <a:spAutoFit/>
          </a:bodyPr>
          <a:lstStyle/>
          <a:p>
            <a:r>
              <a:rPr lang="en-US" sz="3600" dirty="0" smtClean="0"/>
              <a:t>5. Informed consent is based on the moral and legal premise of the patient autonomy: You as the patient have the right to make decisions about your own health and medical conditions.</a:t>
            </a:r>
          </a:p>
          <a:p>
            <a:pPr marL="342900" indent="-342900">
              <a:buAutoNum type="arabicPeriod"/>
            </a:pPr>
            <a:endParaRPr lang="en-US" sz="3600" dirty="0"/>
          </a:p>
          <a:p>
            <a:pPr marL="342900" indent="-342900">
              <a:buAutoNum type="alphaLcParenR"/>
            </a:pPr>
            <a:r>
              <a:rPr lang="en-US" sz="3600" dirty="0" smtClean="0"/>
              <a:t>True</a:t>
            </a:r>
          </a:p>
          <a:p>
            <a:pPr marL="342900" indent="-342900">
              <a:buAutoNum type="alphaLcParenR"/>
            </a:pPr>
            <a:r>
              <a:rPr lang="en-US" sz="3600" dirty="0" smtClean="0"/>
              <a:t>False </a:t>
            </a:r>
          </a:p>
          <a:p>
            <a:endParaRPr lang="en-US" dirty="0" smtClean="0"/>
          </a:p>
          <a:p>
            <a:pPr marL="342900" indent="-342900">
              <a:buAutoNum type="alphaLcParenR"/>
            </a:pPr>
            <a:endParaRPr lang="en-US" dirty="0"/>
          </a:p>
        </p:txBody>
      </p:sp>
    </p:spTree>
    <p:extLst>
      <p:ext uri="{BB962C8B-B14F-4D97-AF65-F5344CB8AC3E}">
        <p14:creationId xmlns:p14="http://schemas.microsoft.com/office/powerpoint/2010/main" val="23240746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3918" y="604434"/>
            <a:ext cx="10872061" cy="4524315"/>
          </a:xfrm>
          <a:prstGeom prst="rect">
            <a:avLst/>
          </a:prstGeom>
          <a:noFill/>
        </p:spPr>
        <p:txBody>
          <a:bodyPr wrap="square" rtlCol="0">
            <a:spAutoFit/>
          </a:bodyPr>
          <a:lstStyle/>
          <a:p>
            <a:r>
              <a:rPr lang="en-US" sz="3600" dirty="0" smtClean="0"/>
              <a:t>5. Informed consent is based on the moral and legal premise of the patient autonomy: You as the patient have the right to make decisions about your own health and medical conditions.</a:t>
            </a:r>
          </a:p>
          <a:p>
            <a:pPr marL="342900" indent="-342900">
              <a:buAutoNum type="arabicPeriod"/>
            </a:pPr>
            <a:endParaRPr lang="en-US" sz="3600" dirty="0"/>
          </a:p>
          <a:p>
            <a:pPr marL="342900" indent="-342900">
              <a:buAutoNum type="alphaLcParenR"/>
            </a:pPr>
            <a:r>
              <a:rPr lang="en-US" sz="3600" dirty="0" smtClean="0">
                <a:solidFill>
                  <a:srgbClr val="C00000"/>
                </a:solidFill>
              </a:rPr>
              <a:t>True</a:t>
            </a:r>
          </a:p>
          <a:p>
            <a:pPr marL="342900" indent="-342900">
              <a:buAutoNum type="alphaLcParenR"/>
            </a:pPr>
            <a:r>
              <a:rPr lang="en-US" sz="3600" dirty="0" smtClean="0"/>
              <a:t>False </a:t>
            </a:r>
          </a:p>
          <a:p>
            <a:endParaRPr lang="en-US" dirty="0" smtClean="0"/>
          </a:p>
          <a:p>
            <a:pPr marL="342900" indent="-342900">
              <a:buAutoNum type="alphaLcParenR"/>
            </a:pPr>
            <a:endParaRPr lang="en-US" dirty="0"/>
          </a:p>
        </p:txBody>
      </p:sp>
    </p:spTree>
    <p:extLst>
      <p:ext uri="{BB962C8B-B14F-4D97-AF65-F5344CB8AC3E}">
        <p14:creationId xmlns:p14="http://schemas.microsoft.com/office/powerpoint/2010/main" val="119035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470" y="5130511"/>
            <a:ext cx="8534400" cy="1507067"/>
          </a:xfrm>
        </p:spPr>
        <p:txBody>
          <a:bodyPr>
            <a:normAutofit/>
          </a:bodyPr>
          <a:lstStyle/>
          <a:p>
            <a:r>
              <a:rPr lang="en-US" sz="6000" b="1" dirty="0" smtClean="0"/>
              <a:t>ETHICS DEFINITION</a:t>
            </a:r>
            <a:endParaRPr lang="en-US" sz="6000" b="1" dirty="0"/>
          </a:p>
        </p:txBody>
      </p:sp>
      <p:sp>
        <p:nvSpPr>
          <p:cNvPr id="3" name="Content Placeholder 2"/>
          <p:cNvSpPr>
            <a:spLocks noGrp="1"/>
          </p:cNvSpPr>
          <p:nvPr>
            <p:ph idx="1"/>
          </p:nvPr>
        </p:nvSpPr>
        <p:spPr>
          <a:xfrm>
            <a:off x="-1" y="685800"/>
            <a:ext cx="9004515" cy="4730858"/>
          </a:xfrm>
        </p:spPr>
        <p:txBody>
          <a:bodyPr>
            <a:normAutofit/>
          </a:bodyPr>
          <a:lstStyle/>
          <a:p>
            <a:pPr>
              <a:buFont typeface="Arial" panose="020B0604020202020204" pitchFamily="34" charset="0"/>
              <a:buChar char="•"/>
            </a:pPr>
            <a:r>
              <a:rPr lang="en-US" sz="2400" b="1" dirty="0" smtClean="0">
                <a:solidFill>
                  <a:schemeClr val="bg1"/>
                </a:solidFill>
              </a:rPr>
              <a:t>(</a:t>
            </a:r>
            <a:r>
              <a:rPr lang="en-US" sz="2400" b="1" i="1" dirty="0" smtClean="0">
                <a:solidFill>
                  <a:schemeClr val="bg1"/>
                </a:solidFill>
              </a:rPr>
              <a:t>used with a singular or plural verb</a:t>
            </a:r>
            <a:r>
              <a:rPr lang="en-US" sz="2400" b="1" dirty="0" smtClean="0">
                <a:solidFill>
                  <a:schemeClr val="bg1"/>
                </a:solidFill>
              </a:rPr>
              <a:t>) a system of moral principles: the</a:t>
            </a:r>
            <a:r>
              <a:rPr lang="en-US" sz="2400" b="1" i="1" dirty="0" smtClean="0">
                <a:solidFill>
                  <a:schemeClr val="bg1"/>
                </a:solidFill>
              </a:rPr>
              <a:t> ethics of a culture.</a:t>
            </a:r>
            <a:endParaRPr lang="en-US" sz="2400" b="1" dirty="0" smtClean="0">
              <a:solidFill>
                <a:schemeClr val="bg1"/>
              </a:solidFill>
            </a:endParaRPr>
          </a:p>
          <a:p>
            <a:pPr>
              <a:buFont typeface="Arial" panose="020B0604020202020204" pitchFamily="34" charset="0"/>
              <a:buChar char="•"/>
            </a:pPr>
            <a:r>
              <a:rPr lang="en-US" sz="2400" b="1" dirty="0" smtClean="0">
                <a:solidFill>
                  <a:schemeClr val="bg1"/>
                </a:solidFill>
              </a:rPr>
              <a:t>(</a:t>
            </a:r>
            <a:r>
              <a:rPr lang="en-US" sz="2400" b="1" i="1" dirty="0" smtClean="0">
                <a:solidFill>
                  <a:schemeClr val="bg1"/>
                </a:solidFill>
              </a:rPr>
              <a:t>used with a plural verb</a:t>
            </a:r>
            <a:r>
              <a:rPr lang="en-US" sz="2400" b="1" dirty="0" smtClean="0">
                <a:solidFill>
                  <a:schemeClr val="bg1"/>
                </a:solidFill>
              </a:rPr>
              <a:t>) the rules of conduct recognized in respect to a particular class of human actions or a particular group, culture, etc: </a:t>
            </a:r>
            <a:r>
              <a:rPr lang="en-US" sz="2400" b="1" i="1" dirty="0" smtClean="0">
                <a:solidFill>
                  <a:schemeClr val="bg1"/>
                </a:solidFill>
              </a:rPr>
              <a:t>medical ethics; Christian ethics.</a:t>
            </a:r>
            <a:endParaRPr lang="en-US" sz="2400" b="1" dirty="0" smtClean="0">
              <a:solidFill>
                <a:schemeClr val="bg1"/>
              </a:solidFill>
            </a:endParaRPr>
          </a:p>
          <a:p>
            <a:pPr>
              <a:buFont typeface="Arial" panose="020B0604020202020204" pitchFamily="34" charset="0"/>
              <a:buChar char="•"/>
            </a:pPr>
            <a:r>
              <a:rPr lang="en-US" sz="2400" b="1" dirty="0" smtClean="0">
                <a:solidFill>
                  <a:schemeClr val="bg1"/>
                </a:solidFill>
              </a:rPr>
              <a:t>(</a:t>
            </a:r>
            <a:r>
              <a:rPr lang="en-US" sz="2400" b="1" i="1" dirty="0" smtClean="0">
                <a:solidFill>
                  <a:schemeClr val="bg1"/>
                </a:solidFill>
              </a:rPr>
              <a:t>used with a plural verb</a:t>
            </a:r>
            <a:r>
              <a:rPr lang="en-US" sz="2400" b="1" dirty="0" smtClean="0">
                <a:solidFill>
                  <a:schemeClr val="bg1"/>
                </a:solidFill>
              </a:rPr>
              <a:t>) moral principles, as of an individual:</a:t>
            </a:r>
          </a:p>
          <a:p>
            <a:pPr>
              <a:buFont typeface="Arial" panose="020B0604020202020204" pitchFamily="34" charset="0"/>
              <a:buChar char="•"/>
            </a:pPr>
            <a:r>
              <a:rPr lang="en-US" sz="2400" b="1" i="1" dirty="0" smtClean="0">
                <a:solidFill>
                  <a:schemeClr val="bg1"/>
                </a:solidFill>
              </a:rPr>
              <a:t>His ethics forbade betrayal of a confidence.</a:t>
            </a:r>
            <a:endParaRPr lang="en-US" sz="2400" b="1" dirty="0" smtClean="0">
              <a:solidFill>
                <a:schemeClr val="bg1"/>
              </a:solidFill>
            </a:endParaRPr>
          </a:p>
          <a:p>
            <a:pPr>
              <a:buFont typeface="Arial" panose="020B0604020202020204" pitchFamily="34" charset="0"/>
              <a:buChar char="•"/>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2349" y="368514"/>
            <a:ext cx="2432622" cy="5625885"/>
          </a:xfrm>
          <a:prstGeom prst="rect">
            <a:avLst/>
          </a:prstGeom>
        </p:spPr>
      </p:pic>
    </p:spTree>
    <p:extLst>
      <p:ext uri="{BB962C8B-B14F-4D97-AF65-F5344CB8AC3E}">
        <p14:creationId xmlns:p14="http://schemas.microsoft.com/office/powerpoint/2010/main" val="1716110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MORALITY DEFINITION</a:t>
            </a:r>
            <a:endParaRPr lang="en-US" sz="5400" b="1" dirty="0"/>
          </a:p>
        </p:txBody>
      </p:sp>
      <p:sp>
        <p:nvSpPr>
          <p:cNvPr id="3" name="Content Placeholder 2"/>
          <p:cNvSpPr>
            <a:spLocks noGrp="1"/>
          </p:cNvSpPr>
          <p:nvPr>
            <p:ph idx="1"/>
          </p:nvPr>
        </p:nvSpPr>
        <p:spPr>
          <a:xfrm>
            <a:off x="684212" y="685800"/>
            <a:ext cx="10358330" cy="3615267"/>
          </a:xfrm>
        </p:spPr>
        <p:txBody>
          <a:bodyPr>
            <a:normAutofit fontScale="92500" lnSpcReduction="10000"/>
          </a:bodyPr>
          <a:lstStyle/>
          <a:p>
            <a:pPr>
              <a:buFont typeface="Arial" panose="020B0604020202020204" pitchFamily="34" charset="0"/>
              <a:buChar char="•"/>
            </a:pPr>
            <a:r>
              <a:rPr lang="en-US" sz="2400" b="1" dirty="0">
                <a:solidFill>
                  <a:schemeClr val="bg1"/>
                </a:solidFill>
              </a:rPr>
              <a:t>C</a:t>
            </a:r>
            <a:r>
              <a:rPr lang="en-US" sz="2400" b="1" dirty="0" smtClean="0">
                <a:solidFill>
                  <a:schemeClr val="bg1"/>
                </a:solidFill>
              </a:rPr>
              <a:t>onformity</a:t>
            </a:r>
            <a:r>
              <a:rPr lang="en-US" sz="2400" b="1" dirty="0">
                <a:solidFill>
                  <a:schemeClr val="bg1"/>
                </a:solidFill>
              </a:rPr>
              <a:t> to the rules of right </a:t>
            </a:r>
            <a:r>
              <a:rPr lang="en-US" sz="2400" b="1" dirty="0" smtClean="0">
                <a:solidFill>
                  <a:schemeClr val="bg1"/>
                </a:solidFill>
              </a:rPr>
              <a:t>conduct;</a:t>
            </a:r>
          </a:p>
          <a:p>
            <a:pPr>
              <a:buFont typeface="Arial" panose="020B0604020202020204" pitchFamily="34" charset="0"/>
              <a:buChar char="•"/>
            </a:pPr>
            <a:r>
              <a:rPr lang="en-US" sz="2400" b="1" dirty="0">
                <a:solidFill>
                  <a:schemeClr val="bg1"/>
                </a:solidFill>
                <a:hlinkClick r:id="rId2"/>
              </a:rPr>
              <a:t>M</a:t>
            </a:r>
            <a:r>
              <a:rPr lang="en-US" sz="2400" b="1" dirty="0" smtClean="0">
                <a:solidFill>
                  <a:schemeClr val="bg1"/>
                </a:solidFill>
                <a:hlinkClick r:id="rId2"/>
              </a:rPr>
              <a:t>oral</a:t>
            </a:r>
            <a:r>
              <a:rPr lang="en-US" sz="2400" b="1" dirty="0">
                <a:solidFill>
                  <a:schemeClr val="bg1"/>
                </a:solidFill>
              </a:rPr>
              <a:t> or virtuous </a:t>
            </a:r>
            <a:r>
              <a:rPr lang="en-US" sz="2400" b="1" dirty="0" smtClean="0">
                <a:solidFill>
                  <a:schemeClr val="bg1"/>
                </a:solidFill>
              </a:rPr>
              <a:t>conduct</a:t>
            </a:r>
            <a:endParaRPr lang="en-US" sz="2400" b="1" dirty="0">
              <a:solidFill>
                <a:schemeClr val="bg1"/>
              </a:solidFill>
            </a:endParaRPr>
          </a:p>
          <a:p>
            <a:pPr>
              <a:buFont typeface="Arial" panose="020B0604020202020204" pitchFamily="34" charset="0"/>
              <a:buChar char="•"/>
            </a:pPr>
            <a:r>
              <a:rPr lang="en-US" sz="2400" b="1" dirty="0" smtClean="0">
                <a:solidFill>
                  <a:schemeClr val="bg1"/>
                </a:solidFill>
                <a:hlinkClick r:id="rId2"/>
              </a:rPr>
              <a:t>Moral</a:t>
            </a:r>
            <a:r>
              <a:rPr lang="en-US" sz="2400" b="1" dirty="0">
                <a:solidFill>
                  <a:schemeClr val="bg1"/>
                </a:solidFill>
              </a:rPr>
              <a:t> quality or </a:t>
            </a:r>
            <a:r>
              <a:rPr lang="en-US" sz="2400" b="1" dirty="0" smtClean="0">
                <a:solidFill>
                  <a:schemeClr val="bg1"/>
                </a:solidFill>
              </a:rPr>
              <a:t>character</a:t>
            </a:r>
            <a:endParaRPr lang="en-US" sz="2400" b="1" dirty="0">
              <a:solidFill>
                <a:schemeClr val="bg1"/>
              </a:solidFill>
            </a:endParaRPr>
          </a:p>
          <a:p>
            <a:pPr>
              <a:buFont typeface="Arial" panose="020B0604020202020204" pitchFamily="34" charset="0"/>
              <a:buChar char="•"/>
            </a:pPr>
            <a:r>
              <a:rPr lang="en-US" sz="2400" b="1" dirty="0">
                <a:solidFill>
                  <a:schemeClr val="bg1"/>
                </a:solidFill>
              </a:rPr>
              <a:t>V</a:t>
            </a:r>
            <a:r>
              <a:rPr lang="en-US" sz="2400" b="1" dirty="0" smtClean="0">
                <a:solidFill>
                  <a:schemeClr val="bg1"/>
                </a:solidFill>
              </a:rPr>
              <a:t>irtue</a:t>
            </a:r>
            <a:r>
              <a:rPr lang="en-US" sz="2400" b="1" dirty="0">
                <a:solidFill>
                  <a:schemeClr val="bg1"/>
                </a:solidFill>
              </a:rPr>
              <a:t> in sexual matters; </a:t>
            </a:r>
            <a:r>
              <a:rPr lang="en-US" sz="2400" b="1" dirty="0" smtClean="0">
                <a:solidFill>
                  <a:schemeClr val="bg1"/>
                </a:solidFill>
              </a:rPr>
              <a:t>chastity</a:t>
            </a:r>
            <a:endParaRPr lang="en-US" sz="2400" b="1" dirty="0">
              <a:solidFill>
                <a:schemeClr val="bg1"/>
              </a:solidFill>
            </a:endParaRPr>
          </a:p>
          <a:p>
            <a:pPr>
              <a:buFont typeface="Arial" panose="020B0604020202020204" pitchFamily="34" charset="0"/>
              <a:buChar char="•"/>
            </a:pPr>
            <a:r>
              <a:rPr lang="en-US" sz="2400" b="1" dirty="0">
                <a:solidFill>
                  <a:schemeClr val="bg1"/>
                </a:solidFill>
              </a:rPr>
              <a:t>A doctrine or system of </a:t>
            </a:r>
            <a:r>
              <a:rPr lang="en-US" sz="2400" b="1" dirty="0" smtClean="0">
                <a:solidFill>
                  <a:schemeClr val="bg1"/>
                </a:solidFill>
                <a:hlinkClick r:id="rId2"/>
              </a:rPr>
              <a:t>morals</a:t>
            </a:r>
            <a:endParaRPr lang="en-US" sz="2400" b="1" dirty="0">
              <a:solidFill>
                <a:schemeClr val="bg1"/>
              </a:solidFill>
            </a:endParaRPr>
          </a:p>
          <a:p>
            <a:pPr>
              <a:buFont typeface="Arial" panose="020B0604020202020204" pitchFamily="34" charset="0"/>
              <a:buChar char="•"/>
            </a:pPr>
            <a:r>
              <a:rPr lang="en-US" sz="2400" b="1" dirty="0">
                <a:solidFill>
                  <a:schemeClr val="bg1"/>
                </a:solidFill>
                <a:hlinkClick r:id="rId2"/>
              </a:rPr>
              <a:t>M</a:t>
            </a:r>
            <a:r>
              <a:rPr lang="en-US" sz="2400" b="1" dirty="0" smtClean="0">
                <a:solidFill>
                  <a:schemeClr val="bg1"/>
                </a:solidFill>
                <a:hlinkClick r:id="rId2"/>
              </a:rPr>
              <a:t>oral</a:t>
            </a:r>
            <a:r>
              <a:rPr lang="en-US" sz="2400" b="1" dirty="0">
                <a:solidFill>
                  <a:schemeClr val="bg1"/>
                </a:solidFill>
              </a:rPr>
              <a:t> </a:t>
            </a:r>
            <a:r>
              <a:rPr lang="en-US" sz="2400" b="1" dirty="0" smtClean="0">
                <a:solidFill>
                  <a:schemeClr val="bg1"/>
                </a:solidFill>
              </a:rPr>
              <a:t>instruction</a:t>
            </a:r>
            <a:r>
              <a:rPr lang="en-US" sz="2400" b="1" dirty="0">
                <a:solidFill>
                  <a:schemeClr val="bg1"/>
                </a:solidFill>
              </a:rPr>
              <a:t> </a:t>
            </a:r>
            <a:endParaRPr lang="en-US" sz="2400" b="1" dirty="0" smtClean="0">
              <a:solidFill>
                <a:schemeClr val="bg1"/>
              </a:solidFill>
            </a:endParaRPr>
          </a:p>
          <a:p>
            <a:pPr>
              <a:buFont typeface="Arial" panose="020B0604020202020204" pitchFamily="34" charset="0"/>
              <a:buChar char="•"/>
            </a:pPr>
            <a:r>
              <a:rPr lang="en-US" sz="2400" b="1" dirty="0">
                <a:solidFill>
                  <a:schemeClr val="bg1"/>
                </a:solidFill>
              </a:rPr>
              <a:t>A </a:t>
            </a:r>
            <a:r>
              <a:rPr lang="en-US" sz="2400" b="1" dirty="0">
                <a:solidFill>
                  <a:schemeClr val="bg1"/>
                </a:solidFill>
                <a:hlinkClick r:id="rId2"/>
              </a:rPr>
              <a:t>moral</a:t>
            </a:r>
            <a:r>
              <a:rPr lang="en-US" sz="2400" b="1" dirty="0">
                <a:solidFill>
                  <a:schemeClr val="bg1"/>
                </a:solidFill>
              </a:rPr>
              <a:t> lesson, precept, discourse, or </a:t>
            </a:r>
            <a:r>
              <a:rPr lang="en-US" sz="2400" b="1" dirty="0" smtClean="0">
                <a:solidFill>
                  <a:schemeClr val="bg1"/>
                </a:solidFill>
              </a:rPr>
              <a:t>utterance</a:t>
            </a:r>
            <a:endParaRPr lang="en-US" sz="2400" b="1" dirty="0">
              <a:solidFill>
                <a:schemeClr val="bg1"/>
              </a:solidFill>
            </a:endParaRPr>
          </a:p>
          <a:p>
            <a:pPr>
              <a:buFont typeface="Arial" panose="020B0604020202020204" pitchFamily="34" charset="0"/>
              <a:buChar char="•"/>
            </a:pPr>
            <a:r>
              <a:rPr lang="en-US" sz="2400" b="1" dirty="0">
                <a:solidFill>
                  <a:schemeClr val="bg1"/>
                </a:solidFill>
                <a:hlinkClick r:id="rId3"/>
              </a:rPr>
              <a:t>M</a:t>
            </a:r>
            <a:r>
              <a:rPr lang="en-US" sz="2400" b="1" dirty="0" smtClean="0">
                <a:solidFill>
                  <a:schemeClr val="bg1"/>
                </a:solidFill>
                <a:hlinkClick r:id="rId3"/>
              </a:rPr>
              <a:t>orality play</a:t>
            </a:r>
            <a:endParaRPr lang="en-US" sz="2400" b="1" dirty="0">
              <a:solidFill>
                <a:schemeClr val="bg1"/>
              </a:solidFill>
            </a:endParaRPr>
          </a:p>
          <a:p>
            <a:endParaRPr lang="en-US" b="1" dirty="0">
              <a:solidFill>
                <a:schemeClr val="bg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1312" y="193727"/>
            <a:ext cx="2791149" cy="6455045"/>
          </a:xfrm>
          <a:prstGeom prst="rect">
            <a:avLst/>
          </a:prstGeom>
        </p:spPr>
      </p:pic>
    </p:spTree>
    <p:extLst>
      <p:ext uri="{BB962C8B-B14F-4D97-AF65-F5344CB8AC3E}">
        <p14:creationId xmlns:p14="http://schemas.microsoft.com/office/powerpoint/2010/main" val="1486697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0572" y="5350933"/>
            <a:ext cx="5383374" cy="1507067"/>
          </a:xfrm>
        </p:spPr>
        <p:txBody>
          <a:bodyPr/>
          <a:lstStyle/>
          <a:p>
            <a:r>
              <a:rPr lang="en-US" b="1" dirty="0" smtClean="0"/>
              <a:t>Historical aspects</a:t>
            </a:r>
            <a:endParaRPr lang="en-US" b="1" dirty="0"/>
          </a:p>
        </p:txBody>
      </p:sp>
      <p:pic>
        <p:nvPicPr>
          <p:cNvPr id="4" name="Content Placeholder 3"/>
          <p:cNvPicPr>
            <a:picLocks noGrp="1" noChangeAspect="1"/>
          </p:cNvPicPr>
          <p:nvPr>
            <p:ph idx="1"/>
          </p:nvPr>
        </p:nvPicPr>
        <p:blipFill>
          <a:blip r:embed="rId2"/>
          <a:stretch>
            <a:fillRect/>
          </a:stretch>
        </p:blipFill>
        <p:spPr>
          <a:xfrm>
            <a:off x="763841" y="825692"/>
            <a:ext cx="2826750" cy="3614738"/>
          </a:xfrm>
          <a:prstGeom prst="rect">
            <a:avLst/>
          </a:prstGeom>
        </p:spPr>
      </p:pic>
      <p:pic>
        <p:nvPicPr>
          <p:cNvPr id="5" name="Picture 4"/>
          <p:cNvPicPr>
            <a:picLocks noChangeAspect="1"/>
          </p:cNvPicPr>
          <p:nvPr/>
        </p:nvPicPr>
        <p:blipFill>
          <a:blip r:embed="rId3"/>
          <a:stretch>
            <a:fillRect/>
          </a:stretch>
        </p:blipFill>
        <p:spPr>
          <a:xfrm>
            <a:off x="8218944" y="825692"/>
            <a:ext cx="3426017" cy="3614738"/>
          </a:xfrm>
          <a:prstGeom prst="rect">
            <a:avLst/>
          </a:prstGeom>
        </p:spPr>
      </p:pic>
      <p:sp>
        <p:nvSpPr>
          <p:cNvPr id="6" name="Rectangle 5"/>
          <p:cNvSpPr/>
          <p:nvPr/>
        </p:nvSpPr>
        <p:spPr>
          <a:xfrm>
            <a:off x="4013975" y="1185355"/>
            <a:ext cx="3936569" cy="3139321"/>
          </a:xfrm>
          <a:prstGeom prst="rect">
            <a:avLst/>
          </a:prstGeom>
        </p:spPr>
        <p:txBody>
          <a:bodyPr wrap="square">
            <a:spAutoFit/>
          </a:bodyPr>
          <a:lstStyle/>
          <a:p>
            <a:r>
              <a:rPr lang="en-US" dirty="0">
                <a:solidFill>
                  <a:srgbClr val="222222"/>
                </a:solidFill>
                <a:latin typeface="Arial" panose="020B0604020202020204" pitchFamily="34" charset="0"/>
              </a:rPr>
              <a:t>Many positions of ethics in history were based on western philosophy. Plato and Aristotle played a crucial role in its development. Plato thought people were more likely to be good than bad. He believed that people did not understand for the most part that they did wrong and that there wrong came from error, not intent.</a:t>
            </a:r>
            <a:r>
              <a:rPr lang="en-US" dirty="0"/>
              <a:t/>
            </a:r>
            <a:br>
              <a:rPr lang="en-US" dirty="0"/>
            </a:br>
            <a:endParaRPr lang="en-US" dirty="0"/>
          </a:p>
        </p:txBody>
      </p:sp>
      <p:sp>
        <p:nvSpPr>
          <p:cNvPr id="7" name="TextBox 6"/>
          <p:cNvSpPr txBox="1"/>
          <p:nvPr/>
        </p:nvSpPr>
        <p:spPr>
          <a:xfrm>
            <a:off x="1531847" y="4440430"/>
            <a:ext cx="1290738" cy="369332"/>
          </a:xfrm>
          <a:prstGeom prst="rect">
            <a:avLst/>
          </a:prstGeom>
          <a:noFill/>
        </p:spPr>
        <p:txBody>
          <a:bodyPr wrap="none" rtlCol="0">
            <a:spAutoFit/>
          </a:bodyPr>
          <a:lstStyle/>
          <a:p>
            <a:r>
              <a:rPr lang="en-US" dirty="0" smtClean="0"/>
              <a:t>ARISTOTLE</a:t>
            </a:r>
            <a:endParaRPr lang="en-US" dirty="0"/>
          </a:p>
        </p:txBody>
      </p:sp>
      <p:sp>
        <p:nvSpPr>
          <p:cNvPr id="8" name="TextBox 7"/>
          <p:cNvSpPr txBox="1"/>
          <p:nvPr/>
        </p:nvSpPr>
        <p:spPr>
          <a:xfrm>
            <a:off x="9585703" y="4440430"/>
            <a:ext cx="898003" cy="369332"/>
          </a:xfrm>
          <a:prstGeom prst="rect">
            <a:avLst/>
          </a:prstGeom>
          <a:noFill/>
        </p:spPr>
        <p:txBody>
          <a:bodyPr wrap="none" rtlCol="0">
            <a:spAutoFit/>
          </a:bodyPr>
          <a:lstStyle/>
          <a:p>
            <a:r>
              <a:rPr lang="en-US" dirty="0" smtClean="0"/>
              <a:t>PLATO</a:t>
            </a:r>
            <a:endParaRPr lang="en-US" dirty="0"/>
          </a:p>
        </p:txBody>
      </p:sp>
    </p:spTree>
    <p:extLst>
      <p:ext uri="{BB962C8B-B14F-4D97-AF65-F5344CB8AC3E}">
        <p14:creationId xmlns:p14="http://schemas.microsoft.com/office/powerpoint/2010/main" val="1110907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199323"/>
            <a:ext cx="5313632" cy="569992"/>
          </a:xfrm>
        </p:spPr>
        <p:txBody>
          <a:bodyPr>
            <a:normAutofit fontScale="90000"/>
          </a:bodyPr>
          <a:lstStyle/>
          <a:p>
            <a:r>
              <a:rPr lang="en-US" b="1" dirty="0"/>
              <a:t>Historical aspects</a:t>
            </a:r>
            <a:endParaRPr lang="en-US" dirty="0"/>
          </a:p>
        </p:txBody>
      </p:sp>
      <p:sp>
        <p:nvSpPr>
          <p:cNvPr id="3" name="Content Placeholder 2"/>
          <p:cNvSpPr>
            <a:spLocks noGrp="1"/>
          </p:cNvSpPr>
          <p:nvPr>
            <p:ph idx="1"/>
          </p:nvPr>
        </p:nvSpPr>
        <p:spPr>
          <a:xfrm>
            <a:off x="180517" y="693549"/>
            <a:ext cx="8002588" cy="5327542"/>
          </a:xfrm>
        </p:spPr>
        <p:txBody>
          <a:bodyPr>
            <a:normAutofit fontScale="92500" lnSpcReduction="10000"/>
          </a:bodyPr>
          <a:lstStyle/>
          <a:p>
            <a:pPr marL="0" indent="0">
              <a:buNone/>
            </a:pPr>
            <a:r>
              <a:rPr lang="en-US" b="1" dirty="0">
                <a:solidFill>
                  <a:schemeClr val="bg1"/>
                </a:solidFill>
              </a:rPr>
              <a:t>Plato also suggested four virtues: wisdom, courage, justice and temperance; Aristotle agreed but added others, like generosity, truthfulness, friendliness and prudence</a:t>
            </a:r>
            <a:r>
              <a:rPr lang="en-US" b="1" dirty="0" smtClean="0">
                <a:solidFill>
                  <a:schemeClr val="bg1"/>
                </a:solidFill>
              </a:rPr>
              <a:t>." </a:t>
            </a:r>
            <a:r>
              <a:rPr lang="en-US" b="1" dirty="0">
                <a:solidFill>
                  <a:schemeClr val="bg1"/>
                </a:solidFill>
              </a:rPr>
              <a:t>However, Aristotle expanded from Plato's work and said in his Nicomachean Ethics "that goodness is in the actor, not the action; that is, an act is virtuous because of the manner in which a person has chosen it</a:t>
            </a:r>
            <a:r>
              <a:rPr lang="en-US" b="1" dirty="0" smtClean="0">
                <a:solidFill>
                  <a:schemeClr val="bg1"/>
                </a:solidFill>
              </a:rPr>
              <a:t>." </a:t>
            </a:r>
            <a:r>
              <a:rPr lang="en-US" b="1" dirty="0">
                <a:solidFill>
                  <a:schemeClr val="bg1"/>
                </a:solidFill>
              </a:rPr>
              <a:t>The idea was important because it showed that we could chose to be good. That gives rise to be able to question how shall we live? And a possible answer could be by being good, instead of by doing good. The outcome of such a notion was the beginning of building an ethical system.</a:t>
            </a:r>
            <a:br>
              <a:rPr lang="en-US" b="1" dirty="0">
                <a:solidFill>
                  <a:schemeClr val="bg1"/>
                </a:solidFill>
              </a:rPr>
            </a:br>
            <a:r>
              <a:rPr lang="en-US" b="1" dirty="0">
                <a:solidFill>
                  <a:schemeClr val="bg1"/>
                </a:solidFill>
              </a:rPr>
              <a:t/>
            </a:r>
            <a:br>
              <a:rPr lang="en-US" b="1" dirty="0">
                <a:solidFill>
                  <a:schemeClr val="bg1"/>
                </a:solidFill>
              </a:rPr>
            </a:br>
            <a:r>
              <a:rPr lang="en-US" b="1" dirty="0">
                <a:solidFill>
                  <a:schemeClr val="bg1"/>
                </a:solidFill>
              </a:rPr>
              <a:t>Aristotle and Plato never continued on to develop normative ethics. Tales, and epics thereafter, became away of displaying virtue, duty and consequence became a way to practically display such normal behavior. Values like justice and/or loyalty were displayed by their illustration and use. In many of the stories depicted by homer the gods made mistakes and this portrayed how ethics should be lived by.</a:t>
            </a:r>
            <a:br>
              <a:rPr lang="en-US" b="1" dirty="0">
                <a:solidFill>
                  <a:schemeClr val="bg1"/>
                </a:solidFill>
              </a:rPr>
            </a:br>
            <a:endParaRPr lang="en-US" b="1"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8907" y="154982"/>
            <a:ext cx="2804552" cy="6486042"/>
          </a:xfrm>
          <a:prstGeom prst="rect">
            <a:avLst/>
          </a:prstGeom>
        </p:spPr>
      </p:pic>
    </p:spTree>
    <p:extLst>
      <p:ext uri="{BB962C8B-B14F-4D97-AF65-F5344CB8AC3E}">
        <p14:creationId xmlns:p14="http://schemas.microsoft.com/office/powerpoint/2010/main" val="2373466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199323"/>
            <a:ext cx="5313632" cy="569992"/>
          </a:xfrm>
        </p:spPr>
        <p:txBody>
          <a:bodyPr>
            <a:normAutofit fontScale="90000"/>
          </a:bodyPr>
          <a:lstStyle/>
          <a:p>
            <a:r>
              <a:rPr lang="en-US" b="1" dirty="0"/>
              <a:t>Historical aspects</a:t>
            </a:r>
            <a:endParaRPr lang="en-US" dirty="0"/>
          </a:p>
        </p:txBody>
      </p:sp>
      <p:sp>
        <p:nvSpPr>
          <p:cNvPr id="3" name="Content Placeholder 2"/>
          <p:cNvSpPr>
            <a:spLocks noGrp="1"/>
          </p:cNvSpPr>
          <p:nvPr>
            <p:ph idx="1"/>
          </p:nvPr>
        </p:nvSpPr>
        <p:spPr>
          <a:xfrm>
            <a:off x="180517" y="693549"/>
            <a:ext cx="8002588" cy="5327542"/>
          </a:xfrm>
        </p:spPr>
        <p:txBody>
          <a:bodyPr>
            <a:normAutofit/>
          </a:bodyPr>
          <a:lstStyle/>
          <a:p>
            <a:pPr marL="0" indent="0">
              <a:buNone/>
            </a:pPr>
            <a:r>
              <a:rPr lang="en-US" b="1" dirty="0" smtClean="0">
                <a:solidFill>
                  <a:schemeClr val="bg1"/>
                </a:solidFill>
              </a:rPr>
              <a:t>David </a:t>
            </a:r>
            <a:r>
              <a:rPr lang="en-US" b="1" dirty="0">
                <a:solidFill>
                  <a:schemeClr val="bg1"/>
                </a:solidFill>
              </a:rPr>
              <a:t>Hume first discusses ethics in his writing A Treatise of Human Nature. later, he will discuss it further in his writing An Enquiry Concerning the Principles of Morals. Hume's approach to his ethics is obviously an empirical one. Hume, instead of trying to establish how one should think that morality should function, strives to tell us how we as humans make our moral judgements. It seems Humes is asking or even trying to possibly imply that we tend to make our moral judgements based on or in self-interest. This seems to be a difference from the approach of his fellow empiricist Thomas Hobbes</a:t>
            </a:r>
            <a:r>
              <a:rPr lang="en-US" b="1" dirty="0" smtClean="0">
                <a:solidFill>
                  <a:schemeClr val="bg1"/>
                </a:solidFill>
              </a:rPr>
              <a:t>.</a:t>
            </a:r>
            <a:endParaRPr lang="en-US" b="1"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6141" y="466886"/>
            <a:ext cx="2499636" cy="5780868"/>
          </a:xfrm>
          <a:prstGeom prst="rect">
            <a:avLst/>
          </a:prstGeom>
        </p:spPr>
      </p:pic>
    </p:spTree>
    <p:extLst>
      <p:ext uri="{BB962C8B-B14F-4D97-AF65-F5344CB8AC3E}">
        <p14:creationId xmlns:p14="http://schemas.microsoft.com/office/powerpoint/2010/main" val="2396179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182</TotalTime>
  <Words>1402</Words>
  <Application>Microsoft Office PowerPoint</Application>
  <PresentationFormat>Widescreen</PresentationFormat>
  <Paragraphs>131</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Century Gothic</vt:lpstr>
      <vt:lpstr>Wingdings 3</vt:lpstr>
      <vt:lpstr>Slice</vt:lpstr>
      <vt:lpstr>  MODULE five:  PROFESSIONALISM,  ETHICS, AND BIOETHICS  </vt:lpstr>
      <vt:lpstr>PowerPoint Presentation</vt:lpstr>
      <vt:lpstr>UNIT OBJECTIVE</vt:lpstr>
      <vt:lpstr> introduction of ethics and bioethics </vt:lpstr>
      <vt:lpstr>ETHICS DEFINITION</vt:lpstr>
      <vt:lpstr>MORALITY DEFINITION</vt:lpstr>
      <vt:lpstr>Historical aspects</vt:lpstr>
      <vt:lpstr>Historical aspects</vt:lpstr>
      <vt:lpstr>Historical aspects</vt:lpstr>
      <vt:lpstr>Historical aspects</vt:lpstr>
      <vt:lpstr>PowerPoint Presentation</vt:lpstr>
      <vt:lpstr>Business ethics and professionalism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managerial role in developing program leadership</vt:lpstr>
      <vt:lpstr>PowerPoint Presentation</vt:lpstr>
      <vt:lpstr>PowerPoint Presentation</vt:lpstr>
      <vt:lpstr>PowerPoint Presentation</vt:lpstr>
      <vt:lpstr>PowerPoint Presentation</vt:lpstr>
      <vt:lpstr>PowerPoint Presentation</vt:lpstr>
      <vt:lpstr>PowerPoint Presentation</vt:lpstr>
      <vt:lpstr>Major bioethical currents</vt:lpstr>
      <vt:lpstr>Human dignity</vt:lpstr>
      <vt:lpstr>Ethical principles</vt:lpstr>
      <vt:lpstr>PowerPoint Presentation</vt:lpstr>
      <vt:lpstr> Respecting autonomy </vt:lpstr>
      <vt:lpstr>PowerPoint Presentation</vt:lpstr>
      <vt:lpstr>PowerPoint Presentation</vt:lpstr>
      <vt:lpstr>The principle of charity</vt:lpstr>
      <vt:lpstr>privacy</vt:lpstr>
      <vt:lpstr>confidentiality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 Brooks</dc:creator>
  <cp:lastModifiedBy>Victor Brooks</cp:lastModifiedBy>
  <cp:revision>30</cp:revision>
  <cp:lastPrinted>2018-01-18T00:13:47Z</cp:lastPrinted>
  <dcterms:created xsi:type="dcterms:W3CDTF">2017-11-27T19:02:08Z</dcterms:created>
  <dcterms:modified xsi:type="dcterms:W3CDTF">2018-01-18T18:52:05Z</dcterms:modified>
</cp:coreProperties>
</file>