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4" r:id="rId4"/>
    <p:sldId id="285" r:id="rId5"/>
    <p:sldId id="287"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6" r:id="rId26"/>
    <p:sldId id="288" r:id="rId27"/>
    <p:sldId id="292" r:id="rId28"/>
    <p:sldId id="289" r:id="rId29"/>
    <p:sldId id="293" r:id="rId30"/>
    <p:sldId id="290" r:id="rId31"/>
    <p:sldId id="294" r:id="rId32"/>
    <p:sldId id="291" r:id="rId33"/>
    <p:sldId id="295" r:id="rId34"/>
    <p:sldId id="297" r:id="rId35"/>
    <p:sldId id="298"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3" d="100"/>
          <a:sy n="123" d="100"/>
        </p:scale>
        <p:origin x="11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1/16/2018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144855"/>
            <a:ext cx="10469659" cy="4454305"/>
          </a:xfrm>
        </p:spPr>
        <p:txBody>
          <a:bodyPr>
            <a:normAutofit fontScale="90000"/>
          </a:bodyPr>
          <a:lstStyle/>
          <a:p>
            <a:r>
              <a:rPr lang="en-US" sz="6000" b="1" dirty="0" smtClean="0"/>
              <a:t/>
            </a:r>
            <a:br>
              <a:rPr lang="en-US" sz="6000" b="1" dirty="0" smtClean="0"/>
            </a:br>
            <a:r>
              <a:rPr lang="en-US" sz="6000" b="1" dirty="0"/>
              <a:t/>
            </a:r>
            <a:br>
              <a:rPr lang="en-US" sz="6000" b="1" dirty="0"/>
            </a:br>
            <a:r>
              <a:rPr lang="en-US" sz="6000" b="1" dirty="0" smtClean="0"/>
              <a:t>MODULE seven:</a:t>
            </a:r>
            <a:br>
              <a:rPr lang="en-US" sz="6000" b="1" dirty="0" smtClean="0"/>
            </a:br>
            <a:r>
              <a:rPr lang="en-US" sz="6000" b="1" dirty="0"/>
              <a:t/>
            </a:r>
            <a:br>
              <a:rPr lang="en-US" sz="6000" b="1" dirty="0"/>
            </a:br>
            <a:r>
              <a:rPr lang="en-US" sz="6000" b="1" dirty="0" smtClean="0"/>
              <a:t>medical review (case studies and resources)   </a:t>
            </a:r>
            <a:br>
              <a:rPr lang="en-US" sz="6000" b="1" dirty="0" smtClean="0"/>
            </a:br>
            <a:r>
              <a:rPr lang="en-US" sz="6000" b="1" dirty="0" smtClean="0"/>
              <a:t/>
            </a:r>
            <a:br>
              <a:rPr lang="en-US" sz="6000" b="1" dirty="0" smtClean="0"/>
            </a:br>
            <a:endParaRPr lang="en-US" sz="6000" b="1" dirty="0"/>
          </a:p>
        </p:txBody>
      </p:sp>
      <p:pic>
        <p:nvPicPr>
          <p:cNvPr id="3" name="Picture 2"/>
          <p:cNvPicPr>
            <a:picLocks noChangeAspect="1"/>
          </p:cNvPicPr>
          <p:nvPr/>
        </p:nvPicPr>
        <p:blipFill>
          <a:blip r:embed="rId2"/>
          <a:stretch>
            <a:fillRect/>
          </a:stretch>
        </p:blipFill>
        <p:spPr>
          <a:xfrm>
            <a:off x="8968105" y="239712"/>
            <a:ext cx="2952750" cy="6276975"/>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29" y="4889715"/>
            <a:ext cx="8412894" cy="1968285"/>
          </a:xfrm>
        </p:spPr>
        <p:txBody>
          <a:bodyPr>
            <a:normAutofit fontScale="90000"/>
          </a:bodyPr>
          <a:lstStyle/>
          <a:p>
            <a:r>
              <a:rPr lang="en-US" b="1" dirty="0" smtClean="0"/>
              <a:t>CASE </a:t>
            </a:r>
            <a:r>
              <a:rPr lang="en-US" b="1" dirty="0"/>
              <a:t>STUDY; IMPROVEMENT </a:t>
            </a:r>
            <a:r>
              <a:rPr lang="en-US" b="1" dirty="0" smtClean="0"/>
              <a:t>OPPORTUNITIES FOR Access, QUALITY AND RESULTANT RESOURCE MANAGEMENT</a:t>
            </a:r>
            <a:endParaRPr lang="en-US" b="1" dirty="0"/>
          </a:p>
        </p:txBody>
      </p:sp>
      <p:sp>
        <p:nvSpPr>
          <p:cNvPr id="3" name="Content Placeholder 2"/>
          <p:cNvSpPr>
            <a:spLocks noGrp="1"/>
          </p:cNvSpPr>
          <p:nvPr>
            <p:ph idx="1"/>
          </p:nvPr>
        </p:nvSpPr>
        <p:spPr>
          <a:xfrm>
            <a:off x="139102" y="280657"/>
            <a:ext cx="8663936" cy="5070276"/>
          </a:xfrm>
        </p:spPr>
        <p:txBody>
          <a:bodyPr>
            <a:normAutofit fontScale="77500" lnSpcReduction="20000"/>
          </a:bodyPr>
          <a:lstStyle/>
          <a:p>
            <a:pPr marL="0" indent="0">
              <a:buNone/>
            </a:pPr>
            <a:r>
              <a:rPr lang="en-US" b="1" dirty="0" smtClean="0">
                <a:solidFill>
                  <a:schemeClr val="bg1"/>
                </a:solidFill>
              </a:rPr>
              <a:t>CASE PRESENTATION:  </a:t>
            </a:r>
            <a:r>
              <a:rPr lang="en-US" dirty="0" smtClean="0">
                <a:solidFill>
                  <a:schemeClr val="bg1"/>
                </a:solidFill>
              </a:rPr>
              <a:t>20 year old Hispanic female that was a prim gravida and had been obtaining obstetrical care elsewhere but the patient had moved recently. The local physician was always short staffed down at least two physicians, but she prided herself in not turning away patients. However, finally she took a much needed vacation and the locum tenens coverage that had been arranged was not able to cover after all. The patient is this small community did not have many options for care coverage. However, the patient developed some back pain and feverishness. The patient did not initially go to the hospital due to the distance from the town in which she lived trying to wait for access to prenatal care in the town where she lived.  The patient’s symptoms worsened and so the patient sought care for at the hospital almost an hour away ultimately requiring an emergency C-section complicated by chorioamnionitis resulting in a premature infant and also required prolonged intravenous antibiotic therapy. The infant also needed special care at great expense.</a:t>
            </a:r>
          </a:p>
          <a:p>
            <a:endParaRPr lang="en-US" dirty="0">
              <a:solidFill>
                <a:schemeClr val="bg1"/>
              </a:solidFill>
            </a:endParaRPr>
          </a:p>
          <a:p>
            <a:pPr marL="0" indent="0">
              <a:buNone/>
            </a:pPr>
            <a:r>
              <a:rPr lang="en-US" b="1" dirty="0" smtClean="0">
                <a:solidFill>
                  <a:schemeClr val="bg1"/>
                </a:solidFill>
              </a:rPr>
              <a:t>DISCUSSION:  This unfortunate complication perhaps could have been prevented with easier access to obstetrical prenatal primary care as there was insufficient primary care physicians or other providers to cover for the physician on vacation.  The premature birth and premature obstetrical admission and tremendous expenses related to these complications for mother and infant potentially could have been prevented (by early intervention and treatment of a urinary tract infection).</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175927" y="56814"/>
            <a:ext cx="2950720" cy="6279424"/>
          </a:xfrm>
          <a:prstGeom prst="rect">
            <a:avLst/>
          </a:prstGeom>
        </p:spPr>
      </p:pic>
    </p:spTree>
    <p:extLst>
      <p:ext uri="{BB962C8B-B14F-4D97-AF65-F5344CB8AC3E}">
        <p14:creationId xmlns:p14="http://schemas.microsoft.com/office/powerpoint/2010/main" val="3228641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76" y="4512889"/>
            <a:ext cx="8687286" cy="2370668"/>
          </a:xfrm>
        </p:spPr>
        <p:txBody>
          <a:bodyPr>
            <a:normAutofit/>
          </a:bodyPr>
          <a:lstStyle/>
          <a:p>
            <a:r>
              <a:rPr lang="en-US" b="1" dirty="0"/>
              <a:t>CASE </a:t>
            </a:r>
            <a:r>
              <a:rPr lang="en-US" b="1" dirty="0" smtClean="0"/>
              <a:t>STUDIES ARE ILLUSTRATIVE OF </a:t>
            </a:r>
            <a:br>
              <a:rPr lang="en-US" b="1" dirty="0" smtClean="0"/>
            </a:br>
            <a:r>
              <a:rPr lang="en-US" b="1" dirty="0" smtClean="0"/>
              <a:t>OPPORTUNITIES FOR IMPROVEMENT</a:t>
            </a:r>
            <a:br>
              <a:rPr lang="en-US" b="1" dirty="0" smtClean="0"/>
            </a:br>
            <a:r>
              <a:rPr lang="en-US" b="1" dirty="0" smtClean="0"/>
              <a:t>IN BOTH Access, quality AND RESOURCE MANAGEMENT</a:t>
            </a:r>
            <a:endParaRPr lang="en-US" b="1" dirty="0"/>
          </a:p>
        </p:txBody>
      </p:sp>
      <p:sp>
        <p:nvSpPr>
          <p:cNvPr id="3" name="Content Placeholder 2"/>
          <p:cNvSpPr>
            <a:spLocks noGrp="1"/>
          </p:cNvSpPr>
          <p:nvPr>
            <p:ph idx="1"/>
          </p:nvPr>
        </p:nvSpPr>
        <p:spPr>
          <a:xfrm>
            <a:off x="271176" y="188128"/>
            <a:ext cx="8240418" cy="3880750"/>
          </a:xfrm>
        </p:spPr>
        <p:txBody>
          <a:bodyPr>
            <a:normAutofit fontScale="85000" lnSpcReduction="10000"/>
          </a:bodyPr>
          <a:lstStyle/>
          <a:p>
            <a:pPr marL="0" indent="0">
              <a:buNone/>
            </a:pPr>
            <a:r>
              <a:rPr lang="en-US" sz="2800" b="1" dirty="0">
                <a:solidFill>
                  <a:schemeClr val="bg1"/>
                </a:solidFill>
              </a:rPr>
              <a:t>T</a:t>
            </a:r>
            <a:r>
              <a:rPr lang="en-US" sz="2800" b="1" dirty="0" smtClean="0">
                <a:solidFill>
                  <a:schemeClr val="bg1"/>
                </a:solidFill>
              </a:rPr>
              <a:t>hanks to the combined efforts of the following health care advocates including the community health centers, the California Legislature and especially the Medical </a:t>
            </a:r>
            <a:r>
              <a:rPr lang="en-US" sz="2800" b="1" dirty="0">
                <a:solidFill>
                  <a:schemeClr val="bg1"/>
                </a:solidFill>
              </a:rPr>
              <a:t>B</a:t>
            </a:r>
            <a:r>
              <a:rPr lang="en-US" sz="2800" b="1" dirty="0" smtClean="0">
                <a:solidFill>
                  <a:schemeClr val="bg1"/>
                </a:solidFill>
              </a:rPr>
              <a:t>oard of California for recognizing the need and to use every reasonable method possible to provide a pathway of increasing the availability of qualified physicians to further address this health care shortage as well as recognizing the need to do so in a manner that will prevent catastrophes, improve quality of care, as well as, optimize resource management.</a:t>
            </a:r>
            <a:endParaRPr lang="en-US" sz="2800" b="1" dirty="0">
              <a:solidFill>
                <a:schemeClr val="bg1"/>
              </a:solidFill>
            </a:endParaRPr>
          </a:p>
        </p:txBody>
      </p:sp>
      <p:sp>
        <p:nvSpPr>
          <p:cNvPr id="4" name="TextBox 3"/>
          <p:cNvSpPr txBox="1"/>
          <p:nvPr/>
        </p:nvSpPr>
        <p:spPr>
          <a:xfrm>
            <a:off x="3865830" y="6488668"/>
            <a:ext cx="184731"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8958462" y="341312"/>
            <a:ext cx="2952750" cy="6276975"/>
          </a:xfrm>
          <a:prstGeom prst="rect">
            <a:avLst/>
          </a:prstGeom>
        </p:spPr>
      </p:pic>
    </p:spTree>
    <p:extLst>
      <p:ext uri="{BB962C8B-B14F-4D97-AF65-F5344CB8AC3E}">
        <p14:creationId xmlns:p14="http://schemas.microsoft.com/office/powerpoint/2010/main" val="3056496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20" y="5069939"/>
            <a:ext cx="11347534" cy="1612523"/>
          </a:xfrm>
        </p:spPr>
        <p:txBody>
          <a:bodyPr>
            <a:normAutofit fontScale="90000"/>
          </a:bodyPr>
          <a:lstStyle/>
          <a:p>
            <a:r>
              <a:rPr lang="en-US" b="1" dirty="0" smtClean="0"/>
              <a:t>IMPROVEMENT in timely access to care saves lives, reduces morbidity,  and reduces costs</a:t>
            </a:r>
            <a:br>
              <a:rPr lang="en-US" b="1" dirty="0" smtClean="0"/>
            </a:br>
            <a:r>
              <a:rPr lang="en-US" b="1" dirty="0" smtClean="0"/>
              <a:t>TAKE HOME MESSAGE</a:t>
            </a:r>
            <a:endParaRPr lang="en-US" b="1" dirty="0"/>
          </a:p>
        </p:txBody>
      </p:sp>
      <p:sp>
        <p:nvSpPr>
          <p:cNvPr id="3" name="Content Placeholder 2"/>
          <p:cNvSpPr>
            <a:spLocks noGrp="1"/>
          </p:cNvSpPr>
          <p:nvPr>
            <p:ph idx="1"/>
          </p:nvPr>
        </p:nvSpPr>
        <p:spPr>
          <a:xfrm>
            <a:off x="1033970" y="0"/>
            <a:ext cx="8534400" cy="4182701"/>
          </a:xfrm>
        </p:spPr>
        <p:txBody>
          <a:bodyPr>
            <a:normAutofit fontScale="77500" lnSpcReduction="20000"/>
          </a:bodyPr>
          <a:lstStyle/>
          <a:p>
            <a:pPr marL="0" indent="0">
              <a:buNone/>
            </a:pPr>
            <a:r>
              <a:rPr lang="en-US" sz="3200" dirty="0" smtClean="0">
                <a:solidFill>
                  <a:schemeClr val="bg1"/>
                </a:solidFill>
              </a:rPr>
              <a:t>Question: </a:t>
            </a:r>
          </a:p>
          <a:p>
            <a:pPr marL="0" indent="0">
              <a:buNone/>
            </a:pPr>
            <a:r>
              <a:rPr lang="en-US" sz="3200" dirty="0" smtClean="0">
                <a:solidFill>
                  <a:schemeClr val="bg1"/>
                </a:solidFill>
              </a:rPr>
              <a:t>What are the benefits to society of timely easy access to care for patients in a primary care setting?</a:t>
            </a:r>
          </a:p>
          <a:p>
            <a:pPr marL="0" indent="0">
              <a:buNone/>
            </a:pPr>
            <a:r>
              <a:rPr lang="en-US" sz="3200" dirty="0" smtClean="0">
                <a:solidFill>
                  <a:schemeClr val="bg1"/>
                </a:solidFill>
              </a:rPr>
              <a:t>Answer:  </a:t>
            </a:r>
          </a:p>
          <a:p>
            <a:pPr marL="0" indent="0">
              <a:buNone/>
            </a:pPr>
            <a:r>
              <a:rPr lang="en-US" sz="3200" dirty="0">
                <a:solidFill>
                  <a:schemeClr val="bg1"/>
                </a:solidFill>
              </a:rPr>
              <a:t>B</a:t>
            </a:r>
            <a:r>
              <a:rPr lang="en-US" sz="3200" dirty="0" smtClean="0">
                <a:solidFill>
                  <a:schemeClr val="bg1"/>
                </a:solidFill>
              </a:rPr>
              <a:t>y having medical problems either prevented by primary care services or problems identified early in the clinical course so they can be taken care easily or dealt with providing a much lower mortality and or morbidity and with much less expense or resource utilization.</a:t>
            </a:r>
            <a:endParaRPr lang="en-US" sz="3200" dirty="0">
              <a:solidFill>
                <a:schemeClr val="bg1"/>
              </a:solidFill>
            </a:endParaRPr>
          </a:p>
        </p:txBody>
      </p:sp>
    </p:spTree>
    <p:extLst>
      <p:ext uri="{BB962C8B-B14F-4D97-AF65-F5344CB8AC3E}">
        <p14:creationId xmlns:p14="http://schemas.microsoft.com/office/powerpoint/2010/main" val="333076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3682" y="377983"/>
            <a:ext cx="8120522" cy="6068084"/>
          </a:xfrm>
          <a:prstGeom prst="rect">
            <a:avLst/>
          </a:prstGeom>
        </p:spPr>
      </p:pic>
      <p:sp>
        <p:nvSpPr>
          <p:cNvPr id="2" name="TextBox 1"/>
          <p:cNvSpPr txBox="1"/>
          <p:nvPr/>
        </p:nvSpPr>
        <p:spPr>
          <a:xfrm>
            <a:off x="2631440" y="487982"/>
            <a:ext cx="5284444" cy="369332"/>
          </a:xfrm>
          <a:prstGeom prst="rect">
            <a:avLst/>
          </a:prstGeom>
          <a:noFill/>
        </p:spPr>
        <p:txBody>
          <a:bodyPr wrap="square" rtlCol="0">
            <a:spAutoFit/>
          </a:bodyPr>
          <a:lstStyle/>
          <a:p>
            <a:r>
              <a:rPr lang="en-US" b="1" dirty="0" smtClean="0">
                <a:solidFill>
                  <a:srgbClr val="FF0000"/>
                </a:solidFill>
              </a:rPr>
              <a:t>LOOKING TO THE FUTURE OF ACCESS TO CARE</a:t>
            </a:r>
            <a:endParaRPr lang="en-US" b="1" dirty="0">
              <a:solidFill>
                <a:srgbClr val="FF0000"/>
              </a:solidFill>
            </a:endParaRPr>
          </a:p>
        </p:txBody>
      </p:sp>
      <p:pic>
        <p:nvPicPr>
          <p:cNvPr id="3" name="Picture 2"/>
          <p:cNvPicPr>
            <a:picLocks noChangeAspect="1"/>
          </p:cNvPicPr>
          <p:nvPr/>
        </p:nvPicPr>
        <p:blipFill>
          <a:blip r:embed="rId3"/>
          <a:stretch>
            <a:fillRect/>
          </a:stretch>
        </p:blipFill>
        <p:spPr>
          <a:xfrm>
            <a:off x="8444204" y="377984"/>
            <a:ext cx="2854486" cy="6068084"/>
          </a:xfrm>
          <a:prstGeom prst="rect">
            <a:avLst/>
          </a:prstGeom>
        </p:spPr>
      </p:pic>
    </p:spTree>
    <p:extLst>
      <p:ext uri="{BB962C8B-B14F-4D97-AF65-F5344CB8AC3E}">
        <p14:creationId xmlns:p14="http://schemas.microsoft.com/office/powerpoint/2010/main" val="2629467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1490" y="277734"/>
            <a:ext cx="8864343" cy="6256368"/>
          </a:xfrm>
          <a:prstGeom prst="rect">
            <a:avLst/>
          </a:prstGeom>
        </p:spPr>
      </p:pic>
      <p:sp>
        <p:nvSpPr>
          <p:cNvPr id="2" name="TextBox 1"/>
          <p:cNvSpPr txBox="1"/>
          <p:nvPr/>
        </p:nvSpPr>
        <p:spPr>
          <a:xfrm>
            <a:off x="3037840" y="381151"/>
            <a:ext cx="6098105" cy="369332"/>
          </a:xfrm>
          <a:prstGeom prst="rect">
            <a:avLst/>
          </a:prstGeom>
          <a:noFill/>
        </p:spPr>
        <p:txBody>
          <a:bodyPr wrap="square" rtlCol="0">
            <a:spAutoFit/>
          </a:bodyPr>
          <a:lstStyle/>
          <a:p>
            <a:r>
              <a:rPr lang="en-US" b="1" dirty="0" smtClean="0">
                <a:solidFill>
                  <a:srgbClr val="FF0000"/>
                </a:solidFill>
              </a:rPr>
              <a:t>PHYSICIAN DEMAND IS MUCH GREATER THAN SUPPLY</a:t>
            </a:r>
            <a:endParaRPr lang="en-US" b="1" dirty="0">
              <a:solidFill>
                <a:srgbClr val="FF0000"/>
              </a:solidFill>
            </a:endParaRPr>
          </a:p>
        </p:txBody>
      </p:sp>
      <p:pic>
        <p:nvPicPr>
          <p:cNvPr id="3" name="Picture 2"/>
          <p:cNvPicPr>
            <a:picLocks noChangeAspect="1"/>
          </p:cNvPicPr>
          <p:nvPr/>
        </p:nvPicPr>
        <p:blipFill>
          <a:blip r:embed="rId3"/>
          <a:stretch>
            <a:fillRect/>
          </a:stretch>
        </p:blipFill>
        <p:spPr>
          <a:xfrm>
            <a:off x="9025833" y="277734"/>
            <a:ext cx="2952750" cy="6276975"/>
          </a:xfrm>
          <a:prstGeom prst="rect">
            <a:avLst/>
          </a:prstGeom>
        </p:spPr>
      </p:pic>
    </p:spTree>
    <p:extLst>
      <p:ext uri="{BB962C8B-B14F-4D97-AF65-F5344CB8AC3E}">
        <p14:creationId xmlns:p14="http://schemas.microsoft.com/office/powerpoint/2010/main" val="3746326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4786" y="305554"/>
            <a:ext cx="7192430" cy="6179736"/>
          </a:xfrm>
          <a:prstGeom prst="rect">
            <a:avLst/>
          </a:prstGeom>
        </p:spPr>
      </p:pic>
      <p:sp>
        <p:nvSpPr>
          <p:cNvPr id="2" name="TextBox 1"/>
          <p:cNvSpPr txBox="1"/>
          <p:nvPr/>
        </p:nvSpPr>
        <p:spPr>
          <a:xfrm>
            <a:off x="1463945" y="890660"/>
            <a:ext cx="3260829" cy="1477328"/>
          </a:xfrm>
          <a:prstGeom prst="rect">
            <a:avLst/>
          </a:prstGeom>
          <a:noFill/>
        </p:spPr>
        <p:txBody>
          <a:bodyPr wrap="none" rtlCol="0">
            <a:spAutoFit/>
          </a:bodyPr>
          <a:lstStyle/>
          <a:p>
            <a:r>
              <a:rPr lang="en-US" b="1" dirty="0" smtClean="0">
                <a:solidFill>
                  <a:srgbClr val="FF0000"/>
                </a:solidFill>
              </a:rPr>
              <a:t>FUTURE PROJECTIONS</a:t>
            </a:r>
          </a:p>
          <a:p>
            <a:r>
              <a:rPr lang="en-US" b="1" dirty="0" smtClean="0">
                <a:solidFill>
                  <a:srgbClr val="FF0000"/>
                </a:solidFill>
              </a:rPr>
              <a:t> PREDICT</a:t>
            </a:r>
          </a:p>
          <a:p>
            <a:r>
              <a:rPr lang="en-US" b="1" dirty="0" smtClean="0">
                <a:solidFill>
                  <a:srgbClr val="FF0000"/>
                </a:solidFill>
              </a:rPr>
              <a:t>A TREMENDOUS SHORTAGE </a:t>
            </a:r>
          </a:p>
          <a:p>
            <a:r>
              <a:rPr lang="en-US" b="1" dirty="0" smtClean="0">
                <a:solidFill>
                  <a:srgbClr val="FF0000"/>
                </a:solidFill>
              </a:rPr>
              <a:t>OF TOTAL PHYSICIANS OF </a:t>
            </a:r>
          </a:p>
          <a:p>
            <a:r>
              <a:rPr lang="en-US" b="1" dirty="0" smtClean="0">
                <a:solidFill>
                  <a:srgbClr val="FF0000"/>
                </a:solidFill>
              </a:rPr>
              <a:t>ALL SPECIALITIES</a:t>
            </a:r>
            <a:endParaRPr lang="en-US" b="1" dirty="0">
              <a:solidFill>
                <a:srgbClr val="FF0000"/>
              </a:solidFill>
            </a:endParaRPr>
          </a:p>
        </p:txBody>
      </p:sp>
      <p:pic>
        <p:nvPicPr>
          <p:cNvPr id="3" name="Picture 2"/>
          <p:cNvPicPr>
            <a:picLocks noChangeAspect="1"/>
          </p:cNvPicPr>
          <p:nvPr/>
        </p:nvPicPr>
        <p:blipFill>
          <a:blip r:embed="rId3"/>
          <a:stretch>
            <a:fillRect/>
          </a:stretch>
        </p:blipFill>
        <p:spPr>
          <a:xfrm>
            <a:off x="7487217" y="305555"/>
            <a:ext cx="2907008" cy="6179735"/>
          </a:xfrm>
          <a:prstGeom prst="rect">
            <a:avLst/>
          </a:prstGeom>
        </p:spPr>
      </p:pic>
    </p:spTree>
    <p:extLst>
      <p:ext uri="{BB962C8B-B14F-4D97-AF65-F5344CB8AC3E}">
        <p14:creationId xmlns:p14="http://schemas.microsoft.com/office/powerpoint/2010/main" val="3205591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2207" y="640531"/>
            <a:ext cx="8771268" cy="5905123"/>
          </a:xfrm>
          <a:prstGeom prst="rect">
            <a:avLst/>
          </a:prstGeom>
        </p:spPr>
      </p:pic>
      <p:sp>
        <p:nvSpPr>
          <p:cNvPr id="2" name="TextBox 1"/>
          <p:cNvSpPr txBox="1"/>
          <p:nvPr/>
        </p:nvSpPr>
        <p:spPr>
          <a:xfrm>
            <a:off x="2379351" y="1363754"/>
            <a:ext cx="1843774" cy="1477328"/>
          </a:xfrm>
          <a:prstGeom prst="rect">
            <a:avLst/>
          </a:prstGeom>
          <a:noFill/>
        </p:spPr>
        <p:txBody>
          <a:bodyPr wrap="none" rtlCol="0">
            <a:spAutoFit/>
          </a:bodyPr>
          <a:lstStyle/>
          <a:p>
            <a:r>
              <a:rPr lang="en-US" b="1" dirty="0" smtClean="0">
                <a:solidFill>
                  <a:srgbClr val="FF0000"/>
                </a:solidFill>
              </a:rPr>
              <a:t>DEMAND FOR </a:t>
            </a:r>
          </a:p>
          <a:p>
            <a:r>
              <a:rPr lang="en-US" b="1" dirty="0" smtClean="0">
                <a:solidFill>
                  <a:srgbClr val="FF0000"/>
                </a:solidFill>
              </a:rPr>
              <a:t>PHYSICIANS </a:t>
            </a:r>
          </a:p>
          <a:p>
            <a:r>
              <a:rPr lang="en-US" b="1" dirty="0" smtClean="0">
                <a:solidFill>
                  <a:srgbClr val="FF0000"/>
                </a:solidFill>
              </a:rPr>
              <a:t>GREATER THAN</a:t>
            </a:r>
          </a:p>
          <a:p>
            <a:r>
              <a:rPr lang="en-US" b="1" dirty="0" smtClean="0">
                <a:solidFill>
                  <a:srgbClr val="FF0000"/>
                </a:solidFill>
              </a:rPr>
              <a:t>SUPPLY PER</a:t>
            </a:r>
          </a:p>
          <a:p>
            <a:r>
              <a:rPr lang="en-US" b="1" dirty="0" smtClean="0">
                <a:solidFill>
                  <a:srgbClr val="FF0000"/>
                </a:solidFill>
              </a:rPr>
              <a:t>PROJECTIONS</a:t>
            </a:r>
            <a:endParaRPr lang="en-US" b="1" dirty="0">
              <a:solidFill>
                <a:srgbClr val="FF0000"/>
              </a:solidFill>
            </a:endParaRPr>
          </a:p>
        </p:txBody>
      </p:sp>
      <p:pic>
        <p:nvPicPr>
          <p:cNvPr id="3" name="Picture 2"/>
          <p:cNvPicPr>
            <a:picLocks noChangeAspect="1"/>
          </p:cNvPicPr>
          <p:nvPr/>
        </p:nvPicPr>
        <p:blipFill>
          <a:blip r:embed="rId3"/>
          <a:stretch>
            <a:fillRect/>
          </a:stretch>
        </p:blipFill>
        <p:spPr>
          <a:xfrm>
            <a:off x="9073475" y="640532"/>
            <a:ext cx="2793405" cy="5938238"/>
          </a:xfrm>
          <a:prstGeom prst="rect">
            <a:avLst/>
          </a:prstGeom>
        </p:spPr>
      </p:pic>
    </p:spTree>
    <p:extLst>
      <p:ext uri="{BB962C8B-B14F-4D97-AF65-F5344CB8AC3E}">
        <p14:creationId xmlns:p14="http://schemas.microsoft.com/office/powerpoint/2010/main" val="3448607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5816" y="287446"/>
            <a:ext cx="8727166" cy="6285369"/>
          </a:xfrm>
          <a:prstGeom prst="rect">
            <a:avLst/>
          </a:prstGeom>
        </p:spPr>
      </p:pic>
      <p:sp>
        <p:nvSpPr>
          <p:cNvPr id="2" name="TextBox 1"/>
          <p:cNvSpPr txBox="1"/>
          <p:nvPr/>
        </p:nvSpPr>
        <p:spPr>
          <a:xfrm>
            <a:off x="6729378" y="912288"/>
            <a:ext cx="2393604" cy="1200329"/>
          </a:xfrm>
          <a:prstGeom prst="rect">
            <a:avLst/>
          </a:prstGeom>
          <a:noFill/>
        </p:spPr>
        <p:txBody>
          <a:bodyPr wrap="none" rtlCol="0">
            <a:spAutoFit/>
          </a:bodyPr>
          <a:lstStyle/>
          <a:p>
            <a:r>
              <a:rPr lang="en-US" dirty="0" smtClean="0">
                <a:solidFill>
                  <a:srgbClr val="FF0000"/>
                </a:solidFill>
              </a:rPr>
              <a:t>AGAIN PREDICTION</a:t>
            </a:r>
          </a:p>
          <a:p>
            <a:r>
              <a:rPr lang="en-US" dirty="0" smtClean="0">
                <a:solidFill>
                  <a:srgbClr val="FF0000"/>
                </a:solidFill>
              </a:rPr>
              <a:t>THAT FUTURE SUPPLY</a:t>
            </a:r>
          </a:p>
          <a:p>
            <a:r>
              <a:rPr lang="en-US" dirty="0" smtClean="0">
                <a:solidFill>
                  <a:srgbClr val="FF0000"/>
                </a:solidFill>
              </a:rPr>
              <a:t>WILL NOT MEET </a:t>
            </a:r>
          </a:p>
          <a:p>
            <a:r>
              <a:rPr lang="en-US" dirty="0" smtClean="0">
                <a:solidFill>
                  <a:srgbClr val="FF0000"/>
                </a:solidFill>
              </a:rPr>
              <a:t>DEMAND</a:t>
            </a:r>
            <a:endParaRPr lang="en-US" dirty="0">
              <a:solidFill>
                <a:srgbClr val="FF0000"/>
              </a:solidFill>
            </a:endParaRPr>
          </a:p>
        </p:txBody>
      </p:sp>
      <p:pic>
        <p:nvPicPr>
          <p:cNvPr id="3" name="Picture 2"/>
          <p:cNvPicPr>
            <a:picLocks noChangeAspect="1"/>
          </p:cNvPicPr>
          <p:nvPr/>
        </p:nvPicPr>
        <p:blipFill>
          <a:blip r:embed="rId3"/>
          <a:stretch>
            <a:fillRect/>
          </a:stretch>
        </p:blipFill>
        <p:spPr>
          <a:xfrm>
            <a:off x="9122982" y="287446"/>
            <a:ext cx="2952750" cy="6276975"/>
          </a:xfrm>
          <a:prstGeom prst="rect">
            <a:avLst/>
          </a:prstGeom>
        </p:spPr>
      </p:pic>
    </p:spTree>
    <p:extLst>
      <p:ext uri="{BB962C8B-B14F-4D97-AF65-F5344CB8AC3E}">
        <p14:creationId xmlns:p14="http://schemas.microsoft.com/office/powerpoint/2010/main" val="961550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24" y="0"/>
            <a:ext cx="7345680" cy="2174240"/>
          </a:xfrm>
        </p:spPr>
        <p:txBody>
          <a:bodyPr>
            <a:normAutofit/>
          </a:bodyPr>
          <a:lstStyle/>
          <a:p>
            <a:r>
              <a:rPr lang="en-US" b="1" cap="none" dirty="0">
                <a:solidFill>
                  <a:srgbClr val="FF0000"/>
                </a:solidFill>
              </a:rPr>
              <a:t>P</a:t>
            </a:r>
            <a:r>
              <a:rPr lang="en-US" b="1" cap="none" dirty="0" smtClean="0">
                <a:solidFill>
                  <a:srgbClr val="FF0000"/>
                </a:solidFill>
              </a:rPr>
              <a:t>rojection of future physician shortage in the USA to meet </a:t>
            </a:r>
            <a:br>
              <a:rPr lang="en-US" b="1" cap="none" dirty="0" smtClean="0">
                <a:solidFill>
                  <a:srgbClr val="FF0000"/>
                </a:solidFill>
              </a:rPr>
            </a:br>
            <a:r>
              <a:rPr lang="en-US" b="1" cap="none" dirty="0" smtClean="0">
                <a:solidFill>
                  <a:srgbClr val="FF0000"/>
                </a:solidFill>
              </a:rPr>
              <a:t>goals to reduce health disparity</a:t>
            </a:r>
            <a:endParaRPr lang="en-US" b="1" cap="none" dirty="0">
              <a:solidFill>
                <a:srgbClr val="FF0000"/>
              </a:solidFill>
            </a:endParaRPr>
          </a:p>
        </p:txBody>
      </p:sp>
      <p:pic>
        <p:nvPicPr>
          <p:cNvPr id="5" name="Content Placeholder 4"/>
          <p:cNvPicPr>
            <a:picLocks noGrp="1" noChangeAspect="1"/>
          </p:cNvPicPr>
          <p:nvPr>
            <p:ph idx="1"/>
          </p:nvPr>
        </p:nvPicPr>
        <p:blipFill>
          <a:blip r:embed="rId2"/>
          <a:stretch>
            <a:fillRect/>
          </a:stretch>
        </p:blipFill>
        <p:spPr>
          <a:xfrm>
            <a:off x="1790054" y="2330127"/>
            <a:ext cx="4868547" cy="3683955"/>
          </a:xfrm>
          <a:prstGeom prst="rect">
            <a:avLst/>
          </a:prstGeom>
        </p:spPr>
      </p:pic>
      <p:pic>
        <p:nvPicPr>
          <p:cNvPr id="3" name="Picture 2"/>
          <p:cNvPicPr>
            <a:picLocks noChangeAspect="1"/>
          </p:cNvPicPr>
          <p:nvPr/>
        </p:nvPicPr>
        <p:blipFill>
          <a:blip r:embed="rId3"/>
          <a:stretch>
            <a:fillRect/>
          </a:stretch>
        </p:blipFill>
        <p:spPr>
          <a:xfrm>
            <a:off x="8971280" y="222498"/>
            <a:ext cx="3081655" cy="6551002"/>
          </a:xfrm>
          <a:prstGeom prst="rect">
            <a:avLst/>
          </a:prstGeom>
        </p:spPr>
      </p:pic>
    </p:spTree>
    <p:extLst>
      <p:ext uri="{BB962C8B-B14F-4D97-AF65-F5344CB8AC3E}">
        <p14:creationId xmlns:p14="http://schemas.microsoft.com/office/powerpoint/2010/main" val="1406607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5919" y="217283"/>
            <a:ext cx="8408426" cy="6355533"/>
          </a:xfrm>
          <a:prstGeom prst="rect">
            <a:avLst/>
          </a:prstGeom>
        </p:spPr>
      </p:pic>
      <p:sp>
        <p:nvSpPr>
          <p:cNvPr id="2" name="TextBox 1"/>
          <p:cNvSpPr txBox="1"/>
          <p:nvPr/>
        </p:nvSpPr>
        <p:spPr>
          <a:xfrm>
            <a:off x="1810693" y="829499"/>
            <a:ext cx="2980303" cy="1477328"/>
          </a:xfrm>
          <a:prstGeom prst="rect">
            <a:avLst/>
          </a:prstGeom>
          <a:noFill/>
        </p:spPr>
        <p:txBody>
          <a:bodyPr wrap="none" rtlCol="0">
            <a:spAutoFit/>
          </a:bodyPr>
          <a:lstStyle/>
          <a:p>
            <a:r>
              <a:rPr lang="en-US" b="1" dirty="0" smtClean="0">
                <a:solidFill>
                  <a:srgbClr val="FF0000"/>
                </a:solidFill>
              </a:rPr>
              <a:t>FUTURE DEMAND FOR </a:t>
            </a:r>
          </a:p>
          <a:p>
            <a:r>
              <a:rPr lang="en-US" b="1" dirty="0" smtClean="0">
                <a:solidFill>
                  <a:srgbClr val="FF0000"/>
                </a:solidFill>
              </a:rPr>
              <a:t>PHYSICIANS ANTICIPATED</a:t>
            </a:r>
          </a:p>
          <a:p>
            <a:r>
              <a:rPr lang="en-US" b="1" dirty="0" smtClean="0">
                <a:solidFill>
                  <a:srgbClr val="FF0000"/>
                </a:solidFill>
              </a:rPr>
              <a:t>TO BE MUCH LESS THAN</a:t>
            </a:r>
          </a:p>
          <a:p>
            <a:r>
              <a:rPr lang="en-US" b="1" dirty="0" smtClean="0">
                <a:solidFill>
                  <a:srgbClr val="FF0000"/>
                </a:solidFill>
              </a:rPr>
              <a:t>SUPPLY</a:t>
            </a:r>
          </a:p>
          <a:p>
            <a:endParaRPr lang="en-US" b="1" dirty="0"/>
          </a:p>
        </p:txBody>
      </p:sp>
      <p:pic>
        <p:nvPicPr>
          <p:cNvPr id="3" name="Picture 2"/>
          <p:cNvPicPr>
            <a:picLocks noChangeAspect="1"/>
          </p:cNvPicPr>
          <p:nvPr/>
        </p:nvPicPr>
        <p:blipFill>
          <a:blip r:embed="rId3"/>
          <a:stretch>
            <a:fillRect/>
          </a:stretch>
        </p:blipFill>
        <p:spPr>
          <a:xfrm>
            <a:off x="8664345" y="217283"/>
            <a:ext cx="2989704" cy="6355533"/>
          </a:xfrm>
          <a:prstGeom prst="rect">
            <a:avLst/>
          </a:prstGeom>
        </p:spPr>
      </p:pic>
    </p:spTree>
    <p:extLst>
      <p:ext uri="{BB962C8B-B14F-4D97-AF65-F5344CB8AC3E}">
        <p14:creationId xmlns:p14="http://schemas.microsoft.com/office/powerpoint/2010/main" val="2288960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34695"/>
            <a:ext cx="7648197" cy="445430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seven:   </a:t>
            </a:r>
            <a:br>
              <a:rPr lang="en-US" sz="6000" b="1" dirty="0" smtClean="0"/>
            </a:br>
            <a:endParaRPr lang="en-US" sz="6000" b="1" dirty="0" smtClean="0"/>
          </a:p>
          <a:p>
            <a:r>
              <a:rPr lang="en-US" b="1" dirty="0" smtClean="0"/>
              <a:t>SECTION two: </a:t>
            </a:r>
          </a:p>
          <a:p>
            <a:r>
              <a:rPr lang="en-US" b="1" dirty="0" smtClean="0"/>
              <a:t>clinical case studies</a:t>
            </a:r>
            <a:endParaRPr lang="en-US" b="1" dirty="0"/>
          </a:p>
        </p:txBody>
      </p:sp>
      <p:pic>
        <p:nvPicPr>
          <p:cNvPr id="2" name="Picture 1"/>
          <p:cNvPicPr>
            <a:picLocks noChangeAspect="1"/>
          </p:cNvPicPr>
          <p:nvPr/>
        </p:nvPicPr>
        <p:blipFill>
          <a:blip r:embed="rId2"/>
          <a:stretch>
            <a:fillRect/>
          </a:stretch>
        </p:blipFill>
        <p:spPr>
          <a:xfrm>
            <a:off x="8937625" y="280352"/>
            <a:ext cx="2952750" cy="6276975"/>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0658" y="269242"/>
            <a:ext cx="8066637" cy="6222093"/>
          </a:xfrm>
          <a:prstGeom prst="rect">
            <a:avLst/>
          </a:prstGeom>
        </p:spPr>
      </p:pic>
      <p:sp>
        <p:nvSpPr>
          <p:cNvPr id="2" name="TextBox 1"/>
          <p:cNvSpPr txBox="1"/>
          <p:nvPr/>
        </p:nvSpPr>
        <p:spPr>
          <a:xfrm>
            <a:off x="2081996" y="974052"/>
            <a:ext cx="1874068" cy="1477328"/>
          </a:xfrm>
          <a:prstGeom prst="rect">
            <a:avLst/>
          </a:prstGeom>
          <a:noFill/>
        </p:spPr>
        <p:txBody>
          <a:bodyPr wrap="square" rtlCol="0">
            <a:spAutoFit/>
          </a:bodyPr>
          <a:lstStyle/>
          <a:p>
            <a:r>
              <a:rPr lang="en-US" b="1" dirty="0" smtClean="0">
                <a:solidFill>
                  <a:srgbClr val="FF0000"/>
                </a:solidFill>
              </a:rPr>
              <a:t>TREMENDOUS SHORTFALL</a:t>
            </a:r>
          </a:p>
          <a:p>
            <a:r>
              <a:rPr lang="en-US" b="1" dirty="0" smtClean="0">
                <a:solidFill>
                  <a:srgbClr val="FF0000"/>
                </a:solidFill>
              </a:rPr>
              <a:t>OF PHYSICIANS ANTICIPATED </a:t>
            </a:r>
          </a:p>
          <a:p>
            <a:r>
              <a:rPr lang="en-US" b="1" dirty="0" smtClean="0">
                <a:solidFill>
                  <a:srgbClr val="FF0000"/>
                </a:solidFill>
              </a:rPr>
              <a:t>BY 2030  </a:t>
            </a:r>
            <a:endParaRPr lang="en-US" b="1" dirty="0">
              <a:solidFill>
                <a:srgbClr val="FF0000"/>
              </a:solidFill>
            </a:endParaRPr>
          </a:p>
        </p:txBody>
      </p:sp>
      <p:sp>
        <p:nvSpPr>
          <p:cNvPr id="3" name="TextBox 2"/>
          <p:cNvSpPr txBox="1"/>
          <p:nvPr/>
        </p:nvSpPr>
        <p:spPr>
          <a:xfrm>
            <a:off x="5523674" y="4892794"/>
            <a:ext cx="2039341" cy="646331"/>
          </a:xfrm>
          <a:prstGeom prst="rect">
            <a:avLst/>
          </a:prstGeom>
          <a:noFill/>
        </p:spPr>
        <p:txBody>
          <a:bodyPr wrap="none" rtlCol="0">
            <a:spAutoFit/>
          </a:bodyPr>
          <a:lstStyle/>
          <a:p>
            <a:r>
              <a:rPr lang="en-US" b="1" dirty="0" smtClean="0">
                <a:solidFill>
                  <a:srgbClr val="FF0000"/>
                </a:solidFill>
              </a:rPr>
              <a:t>AGAIN DEMAND</a:t>
            </a:r>
          </a:p>
          <a:p>
            <a:r>
              <a:rPr lang="en-US" b="1" dirty="0" smtClean="0">
                <a:solidFill>
                  <a:srgbClr val="FF0000"/>
                </a:solidFill>
              </a:rPr>
              <a:t>EXCEEDS SUPPLY</a:t>
            </a:r>
            <a:endParaRPr lang="en-US" b="1" dirty="0">
              <a:solidFill>
                <a:srgbClr val="FF0000"/>
              </a:solidFill>
            </a:endParaRPr>
          </a:p>
        </p:txBody>
      </p:sp>
      <p:pic>
        <p:nvPicPr>
          <p:cNvPr id="5" name="Picture 4"/>
          <p:cNvPicPr>
            <a:picLocks noChangeAspect="1"/>
          </p:cNvPicPr>
          <p:nvPr/>
        </p:nvPicPr>
        <p:blipFill>
          <a:blip r:embed="rId3"/>
          <a:stretch>
            <a:fillRect/>
          </a:stretch>
        </p:blipFill>
        <p:spPr>
          <a:xfrm>
            <a:off x="8347295" y="241800"/>
            <a:ext cx="2939842" cy="6249535"/>
          </a:xfrm>
          <a:prstGeom prst="rect">
            <a:avLst/>
          </a:prstGeom>
        </p:spPr>
      </p:pic>
    </p:spTree>
    <p:extLst>
      <p:ext uri="{BB962C8B-B14F-4D97-AF65-F5344CB8AC3E}">
        <p14:creationId xmlns:p14="http://schemas.microsoft.com/office/powerpoint/2010/main" val="576113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588" y="714975"/>
            <a:ext cx="9250277" cy="5576936"/>
          </a:xfrm>
          <a:prstGeom prst="rect">
            <a:avLst/>
          </a:prstGeom>
        </p:spPr>
      </p:pic>
      <p:sp>
        <p:nvSpPr>
          <p:cNvPr id="5" name="TextBox 4"/>
          <p:cNvSpPr txBox="1"/>
          <p:nvPr/>
        </p:nvSpPr>
        <p:spPr>
          <a:xfrm>
            <a:off x="1222217" y="6029608"/>
            <a:ext cx="6854762" cy="369332"/>
          </a:xfrm>
          <a:prstGeom prst="rect">
            <a:avLst/>
          </a:prstGeom>
          <a:noFill/>
        </p:spPr>
        <p:txBody>
          <a:bodyPr wrap="none" rtlCol="0">
            <a:spAutoFit/>
          </a:bodyPr>
          <a:lstStyle/>
          <a:p>
            <a:r>
              <a:rPr lang="en-US" dirty="0" smtClean="0"/>
              <a:t>DEMAND OF FURTURE PHYSICIANS CLEARLY EXCEEDS SUPPLY</a:t>
            </a:r>
            <a:endParaRPr lang="en-US" dirty="0"/>
          </a:p>
        </p:txBody>
      </p:sp>
      <p:pic>
        <p:nvPicPr>
          <p:cNvPr id="2" name="Picture 1"/>
          <p:cNvPicPr>
            <a:picLocks noChangeAspect="1"/>
          </p:cNvPicPr>
          <p:nvPr/>
        </p:nvPicPr>
        <p:blipFill>
          <a:blip r:embed="rId3"/>
          <a:stretch>
            <a:fillRect/>
          </a:stretch>
        </p:blipFill>
        <p:spPr>
          <a:xfrm>
            <a:off x="9333865" y="714975"/>
            <a:ext cx="2623445" cy="5576936"/>
          </a:xfrm>
          <a:prstGeom prst="rect">
            <a:avLst/>
          </a:prstGeom>
        </p:spPr>
      </p:pic>
    </p:spTree>
    <p:extLst>
      <p:ext uri="{BB962C8B-B14F-4D97-AF65-F5344CB8AC3E}">
        <p14:creationId xmlns:p14="http://schemas.microsoft.com/office/powerpoint/2010/main" val="3735584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5926" y="244444"/>
            <a:ext cx="8204596" cy="6210676"/>
          </a:xfrm>
          <a:prstGeom prst="rect">
            <a:avLst/>
          </a:prstGeom>
        </p:spPr>
      </p:pic>
      <p:sp>
        <p:nvSpPr>
          <p:cNvPr id="2" name="TextBox 1"/>
          <p:cNvSpPr txBox="1"/>
          <p:nvPr/>
        </p:nvSpPr>
        <p:spPr>
          <a:xfrm>
            <a:off x="2066303" y="4426038"/>
            <a:ext cx="2690160" cy="1200329"/>
          </a:xfrm>
          <a:prstGeom prst="rect">
            <a:avLst/>
          </a:prstGeom>
          <a:noFill/>
        </p:spPr>
        <p:txBody>
          <a:bodyPr wrap="none" rtlCol="0">
            <a:spAutoFit/>
          </a:bodyPr>
          <a:lstStyle/>
          <a:p>
            <a:r>
              <a:rPr lang="en-US" b="1" dirty="0" smtClean="0">
                <a:solidFill>
                  <a:srgbClr val="FF0000"/>
                </a:solidFill>
              </a:rPr>
              <a:t>DEMAND MUCH</a:t>
            </a:r>
          </a:p>
          <a:p>
            <a:r>
              <a:rPr lang="en-US" b="1" dirty="0" smtClean="0">
                <a:solidFill>
                  <a:srgbClr val="FF0000"/>
                </a:solidFill>
              </a:rPr>
              <a:t>GREATER THAN SUPPLY</a:t>
            </a:r>
          </a:p>
          <a:p>
            <a:r>
              <a:rPr lang="en-US" b="1" dirty="0" smtClean="0">
                <a:solidFill>
                  <a:srgbClr val="FF0000"/>
                </a:solidFill>
              </a:rPr>
              <a:t>PROJECTED OVER THE </a:t>
            </a:r>
          </a:p>
          <a:p>
            <a:r>
              <a:rPr lang="en-US" b="1" dirty="0" smtClean="0">
                <a:solidFill>
                  <a:srgbClr val="FF0000"/>
                </a:solidFill>
              </a:rPr>
              <a:t>NEXT 15 YEARS</a:t>
            </a:r>
            <a:endParaRPr lang="en-US" b="1" dirty="0">
              <a:solidFill>
                <a:srgbClr val="FF0000"/>
              </a:solidFill>
            </a:endParaRPr>
          </a:p>
        </p:txBody>
      </p:sp>
      <p:pic>
        <p:nvPicPr>
          <p:cNvPr id="3" name="Picture 2"/>
          <p:cNvPicPr>
            <a:picLocks noChangeAspect="1"/>
          </p:cNvPicPr>
          <p:nvPr/>
        </p:nvPicPr>
        <p:blipFill>
          <a:blip r:embed="rId3"/>
          <a:stretch>
            <a:fillRect/>
          </a:stretch>
        </p:blipFill>
        <p:spPr>
          <a:xfrm>
            <a:off x="8530522" y="244445"/>
            <a:ext cx="2921562" cy="6210676"/>
          </a:xfrm>
          <a:prstGeom prst="rect">
            <a:avLst/>
          </a:prstGeom>
        </p:spPr>
      </p:pic>
    </p:spTree>
    <p:extLst>
      <p:ext uri="{BB962C8B-B14F-4D97-AF65-F5344CB8AC3E}">
        <p14:creationId xmlns:p14="http://schemas.microsoft.com/office/powerpoint/2010/main" val="829324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1704" y="425513"/>
            <a:ext cx="7957575" cy="6065821"/>
          </a:xfrm>
          <a:prstGeom prst="rect">
            <a:avLst/>
          </a:prstGeom>
        </p:spPr>
      </p:pic>
      <p:sp>
        <p:nvSpPr>
          <p:cNvPr id="2" name="TextBox 1"/>
          <p:cNvSpPr txBox="1"/>
          <p:nvPr/>
        </p:nvSpPr>
        <p:spPr>
          <a:xfrm>
            <a:off x="3189335" y="1321907"/>
            <a:ext cx="2254313" cy="1477328"/>
          </a:xfrm>
          <a:prstGeom prst="rect">
            <a:avLst/>
          </a:prstGeom>
          <a:noFill/>
        </p:spPr>
        <p:txBody>
          <a:bodyPr wrap="square" rtlCol="0">
            <a:spAutoFit/>
          </a:bodyPr>
          <a:lstStyle/>
          <a:p>
            <a:r>
              <a:rPr lang="en-US" b="1" dirty="0" smtClean="0">
                <a:solidFill>
                  <a:srgbClr val="FF0000"/>
                </a:solidFill>
              </a:rPr>
              <a:t>PHYSICIAN DEMAND EXCEEDING SUPPLY IN ALL CATEGORIES</a:t>
            </a:r>
            <a:endParaRPr lang="en-US" b="1" dirty="0">
              <a:solidFill>
                <a:srgbClr val="FF0000"/>
              </a:solidFill>
            </a:endParaRPr>
          </a:p>
        </p:txBody>
      </p:sp>
      <p:pic>
        <p:nvPicPr>
          <p:cNvPr id="3" name="Picture 2"/>
          <p:cNvPicPr>
            <a:picLocks noChangeAspect="1"/>
          </p:cNvPicPr>
          <p:nvPr/>
        </p:nvPicPr>
        <p:blipFill>
          <a:blip r:embed="rId3"/>
          <a:stretch>
            <a:fillRect/>
          </a:stretch>
        </p:blipFill>
        <p:spPr>
          <a:xfrm>
            <a:off x="8419279" y="425513"/>
            <a:ext cx="2853421" cy="6065821"/>
          </a:xfrm>
          <a:prstGeom prst="rect">
            <a:avLst/>
          </a:prstGeom>
        </p:spPr>
      </p:pic>
    </p:spTree>
    <p:extLst>
      <p:ext uri="{BB962C8B-B14F-4D97-AF65-F5344CB8AC3E}">
        <p14:creationId xmlns:p14="http://schemas.microsoft.com/office/powerpoint/2010/main" val="2488041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6937" y="452441"/>
            <a:ext cx="8203161" cy="6002679"/>
          </a:xfrm>
          <a:prstGeom prst="rect">
            <a:avLst/>
          </a:prstGeom>
        </p:spPr>
      </p:pic>
      <p:sp>
        <p:nvSpPr>
          <p:cNvPr id="3" name="TextBox 2"/>
          <p:cNvSpPr txBox="1"/>
          <p:nvPr/>
        </p:nvSpPr>
        <p:spPr>
          <a:xfrm>
            <a:off x="2401281" y="4018231"/>
            <a:ext cx="2507809" cy="1477328"/>
          </a:xfrm>
          <a:prstGeom prst="rect">
            <a:avLst/>
          </a:prstGeom>
          <a:noFill/>
        </p:spPr>
        <p:txBody>
          <a:bodyPr wrap="square" rtlCol="0">
            <a:spAutoFit/>
          </a:bodyPr>
          <a:lstStyle/>
          <a:p>
            <a:r>
              <a:rPr lang="en-US" b="1" dirty="0" smtClean="0">
                <a:solidFill>
                  <a:srgbClr val="FF0000"/>
                </a:solidFill>
              </a:rPr>
              <a:t>FEMALE PHYSICIANS TEND TO RETIRE AT A MUCH EARLIER AGE THAN THEIR MALE COUNTERPART</a:t>
            </a:r>
            <a:endParaRPr lang="en-US" b="1" dirty="0">
              <a:solidFill>
                <a:srgbClr val="FF0000"/>
              </a:solidFill>
            </a:endParaRPr>
          </a:p>
        </p:txBody>
      </p:sp>
      <p:pic>
        <p:nvPicPr>
          <p:cNvPr id="2" name="Picture 1"/>
          <p:cNvPicPr>
            <a:picLocks noChangeAspect="1"/>
          </p:cNvPicPr>
          <p:nvPr/>
        </p:nvPicPr>
        <p:blipFill>
          <a:blip r:embed="rId3"/>
          <a:stretch>
            <a:fillRect/>
          </a:stretch>
        </p:blipFill>
        <p:spPr>
          <a:xfrm>
            <a:off x="8590098" y="452442"/>
            <a:ext cx="2839902" cy="6037082"/>
          </a:xfrm>
          <a:prstGeom prst="rect">
            <a:avLst/>
          </a:prstGeom>
        </p:spPr>
      </p:pic>
    </p:spTree>
    <p:extLst>
      <p:ext uri="{BB962C8B-B14F-4D97-AF65-F5344CB8AC3E}">
        <p14:creationId xmlns:p14="http://schemas.microsoft.com/office/powerpoint/2010/main" val="535801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725" y="4572797"/>
            <a:ext cx="5450865" cy="1507067"/>
          </a:xfrm>
        </p:spPr>
        <p:txBody>
          <a:bodyPr/>
          <a:lstStyle/>
          <a:p>
            <a:r>
              <a:rPr lang="en-US" dirty="0" smtClean="0"/>
              <a:t/>
            </a:r>
            <a:br>
              <a:rPr lang="en-US" dirty="0" smtClean="0"/>
            </a:br>
            <a:r>
              <a:rPr lang="en-US" b="1" dirty="0" smtClean="0"/>
              <a:t>TAKE HOME MESSAGE</a:t>
            </a:r>
            <a:endParaRPr lang="en-US" b="1" dirty="0"/>
          </a:p>
        </p:txBody>
      </p:sp>
      <p:sp>
        <p:nvSpPr>
          <p:cNvPr id="3" name="Content Placeholder 2"/>
          <p:cNvSpPr>
            <a:spLocks noGrp="1"/>
          </p:cNvSpPr>
          <p:nvPr>
            <p:ph idx="1"/>
          </p:nvPr>
        </p:nvSpPr>
        <p:spPr>
          <a:xfrm>
            <a:off x="578911" y="0"/>
            <a:ext cx="7976153" cy="5261675"/>
          </a:xfrm>
        </p:spPr>
        <p:txBody>
          <a:bodyPr>
            <a:noAutofit/>
          </a:bodyPr>
          <a:lstStyle/>
          <a:p>
            <a:pPr marL="0" indent="0">
              <a:buNone/>
            </a:pPr>
            <a:r>
              <a:rPr lang="en-US" sz="3600" b="1" dirty="0">
                <a:solidFill>
                  <a:schemeClr val="bg1"/>
                </a:solidFill>
              </a:rPr>
              <a:t>T</a:t>
            </a:r>
            <a:r>
              <a:rPr lang="en-US" sz="3600" b="1" dirty="0" smtClean="0">
                <a:solidFill>
                  <a:schemeClr val="bg1"/>
                </a:solidFill>
              </a:rPr>
              <a:t>here is a tremendous shortage of physicians and your presence will improve  quality of care, improve access to care, as well as improve resource management.  At the same time there should be a reduction in morbidity and mortality.</a:t>
            </a:r>
            <a:endParaRPr lang="en-US" sz="3600" b="1" dirty="0">
              <a:solidFill>
                <a:schemeClr val="bg1"/>
              </a:solidFill>
            </a:endParaRPr>
          </a:p>
        </p:txBody>
      </p:sp>
      <p:sp>
        <p:nvSpPr>
          <p:cNvPr id="4" name="TextBox 3"/>
          <p:cNvSpPr txBox="1"/>
          <p:nvPr/>
        </p:nvSpPr>
        <p:spPr>
          <a:xfrm>
            <a:off x="2359187" y="6320897"/>
            <a:ext cx="2787943" cy="369332"/>
          </a:xfrm>
          <a:prstGeom prst="rect">
            <a:avLst/>
          </a:prstGeom>
          <a:noFill/>
        </p:spPr>
        <p:txBody>
          <a:bodyPr wrap="none" rtlCol="0">
            <a:spAutoFit/>
          </a:bodyPr>
          <a:lstStyle/>
          <a:p>
            <a:r>
              <a:rPr lang="en-US" dirty="0" smtClean="0"/>
              <a:t>QUESTIONS TO FOLLOW</a:t>
            </a:r>
            <a:endParaRPr lang="en-US" dirty="0"/>
          </a:p>
        </p:txBody>
      </p:sp>
      <p:pic>
        <p:nvPicPr>
          <p:cNvPr id="5" name="Picture 4"/>
          <p:cNvPicPr>
            <a:picLocks noChangeAspect="1"/>
          </p:cNvPicPr>
          <p:nvPr/>
        </p:nvPicPr>
        <p:blipFill>
          <a:blip r:embed="rId2"/>
          <a:stretch>
            <a:fillRect/>
          </a:stretch>
        </p:blipFill>
        <p:spPr>
          <a:xfrm>
            <a:off x="8958462" y="341312"/>
            <a:ext cx="2952750" cy="6276975"/>
          </a:xfrm>
          <a:prstGeom prst="rect">
            <a:avLst/>
          </a:prstGeom>
        </p:spPr>
      </p:pic>
    </p:spTree>
    <p:extLst>
      <p:ext uri="{BB962C8B-B14F-4D97-AF65-F5344CB8AC3E}">
        <p14:creationId xmlns:p14="http://schemas.microsoft.com/office/powerpoint/2010/main" val="4284253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2435" y="844952"/>
            <a:ext cx="11285317" cy="4401205"/>
          </a:xfrm>
          <a:prstGeom prst="rect">
            <a:avLst/>
          </a:prstGeom>
          <a:noFill/>
        </p:spPr>
        <p:txBody>
          <a:bodyPr wrap="square" rtlCol="0">
            <a:spAutoFit/>
          </a:bodyPr>
          <a:lstStyle/>
          <a:p>
            <a:r>
              <a:rPr lang="en-US" sz="4000" dirty="0" smtClean="0">
                <a:latin typeface="Century Gothic" panose="020B0502020202020204" pitchFamily="34" charset="0"/>
              </a:rPr>
              <a:t>1. As a physician working for a community health center please identify the most important entity of the organization.</a:t>
            </a:r>
          </a:p>
          <a:p>
            <a:endParaRPr lang="en-US" sz="4000" dirty="0">
              <a:latin typeface="Century Gothic" panose="020B0502020202020204" pitchFamily="34" charset="0"/>
            </a:endParaRPr>
          </a:p>
          <a:p>
            <a:r>
              <a:rPr lang="en-US" sz="4000" dirty="0" smtClean="0">
                <a:latin typeface="Century Gothic" panose="020B0502020202020204" pitchFamily="34" charset="0"/>
              </a:rPr>
              <a:t>a) Collection department</a:t>
            </a:r>
          </a:p>
          <a:p>
            <a:r>
              <a:rPr lang="en-US" sz="4000" dirty="0" smtClean="0">
                <a:latin typeface="Century Gothic" panose="020B0502020202020204" pitchFamily="34" charset="0"/>
              </a:rPr>
              <a:t>b) Board of Directors </a:t>
            </a:r>
          </a:p>
          <a:p>
            <a:r>
              <a:rPr lang="en-US" sz="4000" dirty="0" smtClean="0">
                <a:latin typeface="Century Gothic" panose="020B0502020202020204" pitchFamily="34" charset="0"/>
              </a:rPr>
              <a:t>c) Patient </a:t>
            </a:r>
            <a:endParaRPr lang="en-US" sz="4000" dirty="0">
              <a:latin typeface="Century Gothic" panose="020B0502020202020204" pitchFamily="34" charset="0"/>
            </a:endParaRPr>
          </a:p>
        </p:txBody>
      </p:sp>
    </p:spTree>
    <p:extLst>
      <p:ext uri="{BB962C8B-B14F-4D97-AF65-F5344CB8AC3E}">
        <p14:creationId xmlns:p14="http://schemas.microsoft.com/office/powerpoint/2010/main" val="2908836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2435" y="844952"/>
            <a:ext cx="11285317" cy="4401205"/>
          </a:xfrm>
          <a:prstGeom prst="rect">
            <a:avLst/>
          </a:prstGeom>
          <a:noFill/>
        </p:spPr>
        <p:txBody>
          <a:bodyPr wrap="square" rtlCol="0">
            <a:spAutoFit/>
          </a:bodyPr>
          <a:lstStyle/>
          <a:p>
            <a:r>
              <a:rPr lang="en-US" sz="4000" dirty="0" smtClean="0">
                <a:latin typeface="Century Gothic" panose="020B0502020202020204" pitchFamily="34" charset="0"/>
              </a:rPr>
              <a:t>1. As a physician working for a community health center please identify the most important entity of the organization.</a:t>
            </a:r>
          </a:p>
          <a:p>
            <a:endParaRPr lang="en-US" sz="4000" dirty="0">
              <a:latin typeface="Century Gothic" panose="020B0502020202020204" pitchFamily="34" charset="0"/>
            </a:endParaRPr>
          </a:p>
          <a:p>
            <a:pPr marL="742950" indent="-742950">
              <a:buFont typeface="+mj-lt"/>
              <a:buAutoNum type="alphaLcParenR"/>
            </a:pPr>
            <a:r>
              <a:rPr lang="en-US" sz="4000" dirty="0" smtClean="0">
                <a:latin typeface="Century Gothic" panose="020B0502020202020204" pitchFamily="34" charset="0"/>
              </a:rPr>
              <a:t>Collection department</a:t>
            </a:r>
          </a:p>
          <a:p>
            <a:pPr marL="742950" indent="-742950">
              <a:buFont typeface="+mj-lt"/>
              <a:buAutoNum type="alphaLcParenR"/>
            </a:pPr>
            <a:r>
              <a:rPr lang="en-US" sz="4000" dirty="0" smtClean="0">
                <a:latin typeface="Century Gothic" panose="020B0502020202020204" pitchFamily="34" charset="0"/>
              </a:rPr>
              <a:t>Board of Directors </a:t>
            </a:r>
          </a:p>
          <a:p>
            <a:pPr marL="742950" indent="-742950">
              <a:buFont typeface="+mj-lt"/>
              <a:buAutoNum type="alphaLcParenR"/>
            </a:pPr>
            <a:r>
              <a:rPr lang="en-US" sz="4000" dirty="0" smtClean="0">
                <a:solidFill>
                  <a:srgbClr val="C00000"/>
                </a:solidFill>
                <a:latin typeface="Century Gothic" panose="020B0502020202020204" pitchFamily="34" charset="0"/>
              </a:rPr>
              <a:t>Patient </a:t>
            </a:r>
            <a:endParaRPr lang="en-US" sz="40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92079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068" y="561478"/>
            <a:ext cx="11948932" cy="5663089"/>
          </a:xfrm>
          <a:prstGeom prst="rect">
            <a:avLst/>
          </a:prstGeom>
          <a:noFill/>
        </p:spPr>
        <p:txBody>
          <a:bodyPr wrap="square" rtlCol="0">
            <a:spAutoFit/>
          </a:bodyPr>
          <a:lstStyle/>
          <a:p>
            <a:r>
              <a:rPr lang="en-US" sz="3800" dirty="0" smtClean="0">
                <a:latin typeface="Century Gothic" panose="020B0502020202020204" pitchFamily="34" charset="0"/>
              </a:rPr>
              <a:t>2. As a physician working for community health center when you agree to see a patient that otherwise would have been turned away, which of the following is a nominated outcome?</a:t>
            </a:r>
          </a:p>
          <a:p>
            <a:endParaRPr lang="en-US" dirty="0">
              <a:latin typeface="Century Gothic" panose="020B0502020202020204" pitchFamily="34" charset="0"/>
            </a:endParaRPr>
          </a:p>
          <a:p>
            <a:pPr marL="514350" indent="-514350">
              <a:buFont typeface="+mj-lt"/>
              <a:buAutoNum type="alphaLcParenR"/>
            </a:pPr>
            <a:r>
              <a:rPr lang="en-US" sz="3200" dirty="0" smtClean="0">
                <a:latin typeface="Century Gothic" panose="020B0502020202020204" pitchFamily="34" charset="0"/>
              </a:rPr>
              <a:t>Access to care improved for that patient </a:t>
            </a:r>
          </a:p>
          <a:p>
            <a:pPr marL="514350" indent="-514350">
              <a:buFont typeface="+mj-lt"/>
              <a:buAutoNum type="alphaLcParenR"/>
            </a:pPr>
            <a:r>
              <a:rPr lang="en-US" sz="3200" dirty="0" smtClean="0">
                <a:latin typeface="Century Gothic" panose="020B0502020202020204" pitchFamily="34" charset="0"/>
              </a:rPr>
              <a:t>Reduce inappropriate utilization in emergency rooms </a:t>
            </a:r>
          </a:p>
          <a:p>
            <a:pPr marL="514350" indent="-514350">
              <a:buFont typeface="+mj-lt"/>
              <a:buAutoNum type="alphaLcParenR"/>
            </a:pPr>
            <a:r>
              <a:rPr lang="en-US" sz="3200" dirty="0" smtClean="0">
                <a:latin typeface="Century Gothic" panose="020B0502020202020204" pitchFamily="34" charset="0"/>
              </a:rPr>
              <a:t>Improve opportunities for early intervention to optimize health care resources and decrease mortality and morbidity </a:t>
            </a:r>
          </a:p>
          <a:p>
            <a:pPr marL="514350" indent="-514350">
              <a:buFont typeface="+mj-lt"/>
              <a:buAutoNum type="alphaLcParenR"/>
            </a:pPr>
            <a:r>
              <a:rPr lang="en-US" sz="3200" dirty="0" smtClean="0">
                <a:latin typeface="Century Gothic" panose="020B0502020202020204" pitchFamily="34" charset="0"/>
              </a:rPr>
              <a:t>Nursing staff works an extra thirty minutes </a:t>
            </a:r>
            <a:endParaRPr lang="en-US" sz="3200" dirty="0">
              <a:latin typeface="Century Gothic" panose="020B0502020202020204" pitchFamily="34" charset="0"/>
            </a:endParaRPr>
          </a:p>
        </p:txBody>
      </p:sp>
    </p:spTree>
    <p:extLst>
      <p:ext uri="{BB962C8B-B14F-4D97-AF65-F5344CB8AC3E}">
        <p14:creationId xmlns:p14="http://schemas.microsoft.com/office/powerpoint/2010/main" val="2578153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068" y="561478"/>
            <a:ext cx="11948932" cy="5663089"/>
          </a:xfrm>
          <a:prstGeom prst="rect">
            <a:avLst/>
          </a:prstGeom>
          <a:noFill/>
        </p:spPr>
        <p:txBody>
          <a:bodyPr wrap="square" rtlCol="0">
            <a:spAutoFit/>
          </a:bodyPr>
          <a:lstStyle/>
          <a:p>
            <a:r>
              <a:rPr lang="en-US" sz="3800" dirty="0" smtClean="0">
                <a:latin typeface="Century Gothic" panose="020B0502020202020204" pitchFamily="34" charset="0"/>
              </a:rPr>
              <a:t>2. As a physician working for community health center when you agree to see a patient that otherwise would have been turned away, which of the following is a nominated outcome?</a:t>
            </a:r>
          </a:p>
          <a:p>
            <a:endParaRPr lang="en-US" dirty="0">
              <a:latin typeface="Century Gothic" panose="020B0502020202020204" pitchFamily="34" charset="0"/>
            </a:endParaRPr>
          </a:p>
          <a:p>
            <a:pPr marL="514350" indent="-514350">
              <a:buFont typeface="+mj-lt"/>
              <a:buAutoNum type="alphaLcParenR"/>
            </a:pPr>
            <a:r>
              <a:rPr lang="en-US" sz="3200" dirty="0" smtClean="0">
                <a:latin typeface="Century Gothic" panose="020B0502020202020204" pitchFamily="34" charset="0"/>
              </a:rPr>
              <a:t>Access to care improved for that patient </a:t>
            </a:r>
          </a:p>
          <a:p>
            <a:pPr marL="514350" indent="-514350">
              <a:buFont typeface="+mj-lt"/>
              <a:buAutoNum type="alphaLcParenR"/>
            </a:pPr>
            <a:r>
              <a:rPr lang="en-US" sz="3200" dirty="0" smtClean="0">
                <a:latin typeface="Century Gothic" panose="020B0502020202020204" pitchFamily="34" charset="0"/>
              </a:rPr>
              <a:t>Reduce inappropriate utilization in emergency rooms </a:t>
            </a:r>
          </a:p>
          <a:p>
            <a:pPr marL="514350" indent="-514350">
              <a:buFont typeface="+mj-lt"/>
              <a:buAutoNum type="alphaLcParenR"/>
            </a:pPr>
            <a:r>
              <a:rPr lang="en-US" sz="3200" dirty="0" smtClean="0">
                <a:latin typeface="Century Gothic" panose="020B0502020202020204" pitchFamily="34" charset="0"/>
              </a:rPr>
              <a:t>Improve opportunities for early intervention to optimize health care resources and decrease mortality and morbidity </a:t>
            </a:r>
          </a:p>
          <a:p>
            <a:pPr marL="514350" indent="-514350">
              <a:buFont typeface="+mj-lt"/>
              <a:buAutoNum type="alphaLcParenR"/>
            </a:pPr>
            <a:r>
              <a:rPr lang="en-US" sz="3200" dirty="0" smtClean="0">
                <a:solidFill>
                  <a:srgbClr val="C00000"/>
                </a:solidFill>
                <a:latin typeface="Century Gothic" panose="020B0502020202020204" pitchFamily="34" charset="0"/>
              </a:rPr>
              <a:t>Nursing staff works an extra thirty minutes </a:t>
            </a:r>
            <a:endParaRPr lang="en-US" sz="32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358782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objective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4400" b="1" dirty="0" smtClean="0">
                <a:solidFill>
                  <a:schemeClr val="bg1"/>
                </a:solidFill>
              </a:rPr>
              <a:t>To learn about and review typical patient scenarios to recognize the value of access to primary care services and to feel more comfortable with the practical aspects of medical practice in this clinical setting.</a:t>
            </a:r>
            <a:endParaRPr lang="en-US" sz="4400" b="1" dirty="0">
              <a:solidFill>
                <a:schemeClr val="bg1"/>
              </a:solidFill>
            </a:endParaRPr>
          </a:p>
        </p:txBody>
      </p:sp>
      <p:pic>
        <p:nvPicPr>
          <p:cNvPr id="4" name="Picture 3"/>
          <p:cNvPicPr>
            <a:picLocks noChangeAspect="1"/>
          </p:cNvPicPr>
          <p:nvPr/>
        </p:nvPicPr>
        <p:blipFill>
          <a:blip r:embed="rId2"/>
          <a:stretch>
            <a:fillRect/>
          </a:stretch>
        </p:blipFill>
        <p:spPr>
          <a:xfrm>
            <a:off x="8998585" y="402272"/>
            <a:ext cx="2952750" cy="6276975"/>
          </a:xfrm>
          <a:prstGeom prst="rect">
            <a:avLst/>
          </a:prstGeom>
        </p:spPr>
      </p:pic>
    </p:spTree>
    <p:extLst>
      <p:ext uri="{BB962C8B-B14F-4D97-AF65-F5344CB8AC3E}">
        <p14:creationId xmlns:p14="http://schemas.microsoft.com/office/powerpoint/2010/main" val="3789235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4091" y="117693"/>
            <a:ext cx="11285317" cy="6740307"/>
          </a:xfrm>
          <a:prstGeom prst="rect">
            <a:avLst/>
          </a:prstGeom>
          <a:noFill/>
        </p:spPr>
        <p:txBody>
          <a:bodyPr wrap="square" rtlCol="0">
            <a:spAutoFit/>
          </a:bodyPr>
          <a:lstStyle/>
          <a:p>
            <a:r>
              <a:rPr lang="en-US" sz="3600" dirty="0" smtClean="0">
                <a:latin typeface="Century Gothic" panose="020B0502020202020204" pitchFamily="34" charset="0"/>
              </a:rPr>
              <a:t>3. Please select the best answer to the following question. Primary care services that move toward eliminating health disparities benefits include the following:</a:t>
            </a:r>
          </a:p>
          <a:p>
            <a:endParaRPr lang="en-US" sz="3200" dirty="0">
              <a:latin typeface="Century Gothic" panose="020B0502020202020204" pitchFamily="34" charset="0"/>
            </a:endParaRPr>
          </a:p>
          <a:p>
            <a:pPr marL="514350" indent="-514350">
              <a:buFont typeface="+mj-lt"/>
              <a:buAutoNum type="alphaLcParenR"/>
            </a:pPr>
            <a:r>
              <a:rPr lang="en-US" sz="3200" dirty="0" smtClean="0">
                <a:latin typeface="Century Gothic" panose="020B0502020202020204" pitchFamily="34" charset="0"/>
              </a:rPr>
              <a:t>Problem identified early in clinical course so they can be dealt with more early </a:t>
            </a:r>
          </a:p>
          <a:p>
            <a:pPr marL="514350" indent="-514350">
              <a:buFont typeface="+mj-lt"/>
              <a:buAutoNum type="alphaLcParenR"/>
            </a:pPr>
            <a:r>
              <a:rPr lang="en-US" sz="3200" dirty="0" smtClean="0">
                <a:latin typeface="Century Gothic" panose="020B0502020202020204" pitchFamily="34" charset="0"/>
              </a:rPr>
              <a:t>By improving access more cost effective health care services allowing more money for the total health care budget</a:t>
            </a:r>
          </a:p>
          <a:p>
            <a:pPr marL="514350" indent="-514350">
              <a:buFont typeface="+mj-lt"/>
              <a:buAutoNum type="alphaLcParenR"/>
            </a:pPr>
            <a:r>
              <a:rPr lang="en-US" sz="3200" dirty="0" smtClean="0">
                <a:latin typeface="Century Gothic" panose="020B0502020202020204" pitchFamily="34" charset="0"/>
              </a:rPr>
              <a:t>Continuity of care access services can improve health, save </a:t>
            </a:r>
            <a:r>
              <a:rPr lang="en-US" sz="3200" dirty="0">
                <a:latin typeface="Century Gothic" panose="020B0502020202020204" pitchFamily="34" charset="0"/>
              </a:rPr>
              <a:t>l</a:t>
            </a:r>
            <a:r>
              <a:rPr lang="en-US" sz="3200" dirty="0" smtClean="0">
                <a:latin typeface="Century Gothic" panose="020B0502020202020204" pitchFamily="34" charset="0"/>
              </a:rPr>
              <a:t>ives and save money </a:t>
            </a:r>
          </a:p>
          <a:p>
            <a:pPr marL="514350" indent="-514350">
              <a:buFont typeface="+mj-lt"/>
              <a:buAutoNum type="alphaLcParenR"/>
            </a:pPr>
            <a:r>
              <a:rPr lang="en-US" sz="3200" dirty="0" smtClean="0">
                <a:latin typeface="Century Gothic" panose="020B0502020202020204" pitchFamily="34" charset="0"/>
              </a:rPr>
              <a:t>All of the above</a:t>
            </a:r>
            <a:endParaRPr lang="en-US" sz="3200" dirty="0">
              <a:latin typeface="Century Gothic" panose="020B0502020202020204" pitchFamily="34" charset="0"/>
            </a:endParaRPr>
          </a:p>
        </p:txBody>
      </p:sp>
    </p:spTree>
    <p:extLst>
      <p:ext uri="{BB962C8B-B14F-4D97-AF65-F5344CB8AC3E}">
        <p14:creationId xmlns:p14="http://schemas.microsoft.com/office/powerpoint/2010/main" val="3722861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4091" y="117693"/>
            <a:ext cx="11285317" cy="6740307"/>
          </a:xfrm>
          <a:prstGeom prst="rect">
            <a:avLst/>
          </a:prstGeom>
          <a:noFill/>
        </p:spPr>
        <p:txBody>
          <a:bodyPr wrap="square" rtlCol="0">
            <a:spAutoFit/>
          </a:bodyPr>
          <a:lstStyle/>
          <a:p>
            <a:r>
              <a:rPr lang="en-US" sz="3600" dirty="0" smtClean="0">
                <a:latin typeface="Century Gothic" panose="020B0502020202020204" pitchFamily="34" charset="0"/>
              </a:rPr>
              <a:t>3. Please select the best answer to the following question. Primary care services that move toward eliminating health disparities benefits include the following:</a:t>
            </a:r>
          </a:p>
          <a:p>
            <a:endParaRPr lang="en-US" sz="3200" dirty="0">
              <a:latin typeface="Century Gothic" panose="020B0502020202020204" pitchFamily="34" charset="0"/>
            </a:endParaRPr>
          </a:p>
          <a:p>
            <a:pPr marL="514350" indent="-514350">
              <a:buFont typeface="+mj-lt"/>
              <a:buAutoNum type="alphaLcParenR"/>
            </a:pPr>
            <a:r>
              <a:rPr lang="en-US" sz="3200" dirty="0" smtClean="0">
                <a:latin typeface="Century Gothic" panose="020B0502020202020204" pitchFamily="34" charset="0"/>
              </a:rPr>
              <a:t>Problem identified early in clinical course so they can be dealt with more early </a:t>
            </a:r>
          </a:p>
          <a:p>
            <a:pPr marL="514350" indent="-514350">
              <a:buFont typeface="+mj-lt"/>
              <a:buAutoNum type="alphaLcParenR"/>
            </a:pPr>
            <a:r>
              <a:rPr lang="en-US" sz="3200" dirty="0" smtClean="0">
                <a:latin typeface="Century Gothic" panose="020B0502020202020204" pitchFamily="34" charset="0"/>
              </a:rPr>
              <a:t>By improving access more cost effective health care services allowing more money for the total health care budget</a:t>
            </a:r>
          </a:p>
          <a:p>
            <a:pPr marL="514350" indent="-514350">
              <a:buFont typeface="+mj-lt"/>
              <a:buAutoNum type="alphaLcParenR"/>
            </a:pPr>
            <a:r>
              <a:rPr lang="en-US" sz="3200" dirty="0" smtClean="0">
                <a:latin typeface="Century Gothic" panose="020B0502020202020204" pitchFamily="34" charset="0"/>
              </a:rPr>
              <a:t>Continuity of care access services can improve health, save </a:t>
            </a:r>
            <a:r>
              <a:rPr lang="en-US" sz="3200" dirty="0">
                <a:latin typeface="Century Gothic" panose="020B0502020202020204" pitchFamily="34" charset="0"/>
              </a:rPr>
              <a:t>l</a:t>
            </a:r>
            <a:r>
              <a:rPr lang="en-US" sz="3200" dirty="0" smtClean="0">
                <a:latin typeface="Century Gothic" panose="020B0502020202020204" pitchFamily="34" charset="0"/>
              </a:rPr>
              <a:t>ives and save money </a:t>
            </a:r>
          </a:p>
          <a:p>
            <a:pPr marL="514350" indent="-514350">
              <a:buFont typeface="+mj-lt"/>
              <a:buAutoNum type="alphaLcParenR"/>
            </a:pPr>
            <a:r>
              <a:rPr lang="en-US" sz="3200" dirty="0" smtClean="0">
                <a:solidFill>
                  <a:srgbClr val="C00000"/>
                </a:solidFill>
                <a:latin typeface="Century Gothic" panose="020B0502020202020204" pitchFamily="34" charset="0"/>
              </a:rPr>
              <a:t>All of the above</a:t>
            </a:r>
            <a:endParaRPr lang="en-US" sz="32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47577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711" y="370390"/>
            <a:ext cx="11285317" cy="6340197"/>
          </a:xfrm>
          <a:prstGeom prst="rect">
            <a:avLst/>
          </a:prstGeom>
          <a:noFill/>
        </p:spPr>
        <p:txBody>
          <a:bodyPr wrap="square" rtlCol="0">
            <a:spAutoFit/>
          </a:bodyPr>
          <a:lstStyle/>
          <a:p>
            <a:r>
              <a:rPr lang="en-US" sz="4000" dirty="0" smtClean="0">
                <a:latin typeface="Century Gothic" panose="020B0502020202020204" pitchFamily="34" charset="0"/>
              </a:rPr>
              <a:t>4. In the year 2030 if the nation achieved population health goals around weight loss improved clinical measures of blood pressure cholesterol and blood glucose levels and smoking cessation then the demand for physicians would rise by and additional 15,500 FTE’s.</a:t>
            </a:r>
          </a:p>
          <a:p>
            <a:endParaRPr lang="en-US" dirty="0">
              <a:latin typeface="Century Gothic" panose="020B0502020202020204" pitchFamily="34" charset="0"/>
            </a:endParaRPr>
          </a:p>
          <a:p>
            <a:pPr marL="742950" indent="-742950">
              <a:buFont typeface="+mj-lt"/>
              <a:buAutoNum type="alphaLcParenR"/>
            </a:pPr>
            <a:r>
              <a:rPr lang="en-US" sz="3600" dirty="0" smtClean="0">
                <a:latin typeface="Century Gothic" panose="020B0502020202020204" pitchFamily="34" charset="0"/>
              </a:rPr>
              <a:t>True</a:t>
            </a:r>
          </a:p>
          <a:p>
            <a:pPr marL="742950" indent="-742950">
              <a:buFont typeface="+mj-lt"/>
              <a:buAutoNum type="alphaLcParenR"/>
            </a:pPr>
            <a:r>
              <a:rPr lang="en-US" sz="3600" dirty="0" smtClean="0">
                <a:latin typeface="Century Gothic" panose="020B0502020202020204" pitchFamily="34" charset="0"/>
              </a:rPr>
              <a:t>False</a:t>
            </a:r>
          </a:p>
          <a:p>
            <a:endParaRPr lang="en-US" sz="3600" dirty="0">
              <a:latin typeface="Century Gothic" panose="020B0502020202020204" pitchFamily="34" charset="0"/>
            </a:endParaRPr>
          </a:p>
        </p:txBody>
      </p:sp>
    </p:spTree>
    <p:extLst>
      <p:ext uri="{BB962C8B-B14F-4D97-AF65-F5344CB8AC3E}">
        <p14:creationId xmlns:p14="http://schemas.microsoft.com/office/powerpoint/2010/main" val="1070174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711" y="370390"/>
            <a:ext cx="11285317" cy="6340197"/>
          </a:xfrm>
          <a:prstGeom prst="rect">
            <a:avLst/>
          </a:prstGeom>
          <a:noFill/>
        </p:spPr>
        <p:txBody>
          <a:bodyPr wrap="square" rtlCol="0">
            <a:spAutoFit/>
          </a:bodyPr>
          <a:lstStyle/>
          <a:p>
            <a:r>
              <a:rPr lang="en-US" sz="4000" dirty="0" smtClean="0">
                <a:latin typeface="Century Gothic" panose="020B0502020202020204" pitchFamily="34" charset="0"/>
              </a:rPr>
              <a:t>4. In the year 2030 if the nation achieved population health goals around weight loss improved clinical measures of blood pressure cholesterol and blood glucose levels and smoking cessation then the demand for physicians would rise by and additional 15,500 FTE’s.</a:t>
            </a:r>
          </a:p>
          <a:p>
            <a:endParaRPr lang="en-US" dirty="0">
              <a:latin typeface="Century Gothic" panose="020B0502020202020204" pitchFamily="34" charset="0"/>
            </a:endParaRPr>
          </a:p>
          <a:p>
            <a:pPr marL="742950" indent="-742950">
              <a:buFont typeface="+mj-lt"/>
              <a:buAutoNum type="alphaLcParenR"/>
            </a:pPr>
            <a:r>
              <a:rPr lang="en-US" sz="3600" dirty="0" smtClean="0">
                <a:solidFill>
                  <a:srgbClr val="C00000"/>
                </a:solidFill>
                <a:latin typeface="Century Gothic" panose="020B0502020202020204" pitchFamily="34" charset="0"/>
              </a:rPr>
              <a:t>True</a:t>
            </a:r>
          </a:p>
          <a:p>
            <a:pPr marL="742950" indent="-742950">
              <a:buFont typeface="+mj-lt"/>
              <a:buAutoNum type="alphaLcParenR"/>
            </a:pPr>
            <a:r>
              <a:rPr lang="en-US" sz="3600" dirty="0" smtClean="0">
                <a:latin typeface="Century Gothic" panose="020B0502020202020204" pitchFamily="34" charset="0"/>
              </a:rPr>
              <a:t>False</a:t>
            </a:r>
          </a:p>
          <a:p>
            <a:endParaRPr lang="en-US" sz="3600" dirty="0">
              <a:latin typeface="Century Gothic" panose="020B0502020202020204" pitchFamily="34" charset="0"/>
            </a:endParaRPr>
          </a:p>
        </p:txBody>
      </p:sp>
    </p:spTree>
    <p:extLst>
      <p:ext uri="{BB962C8B-B14F-4D97-AF65-F5344CB8AC3E}">
        <p14:creationId xmlns:p14="http://schemas.microsoft.com/office/powerpoint/2010/main" val="71050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5584" y="1053297"/>
            <a:ext cx="11285317" cy="4493538"/>
          </a:xfrm>
          <a:prstGeom prst="rect">
            <a:avLst/>
          </a:prstGeom>
          <a:noFill/>
        </p:spPr>
        <p:txBody>
          <a:bodyPr wrap="square" rtlCol="0">
            <a:spAutoFit/>
          </a:bodyPr>
          <a:lstStyle/>
          <a:p>
            <a:r>
              <a:rPr lang="en-US" sz="4000" dirty="0" smtClean="0">
                <a:latin typeface="Century Gothic" panose="020B0502020202020204" pitchFamily="34" charset="0"/>
              </a:rPr>
              <a:t>5. As a physician  working for a community health center you will help to address the physician health care shortage. Women  tend to retire at an earlier age than men. </a:t>
            </a:r>
          </a:p>
          <a:p>
            <a:endParaRPr lang="en-US" dirty="0">
              <a:latin typeface="Century Gothic" panose="020B0502020202020204" pitchFamily="34" charset="0"/>
            </a:endParaRPr>
          </a:p>
          <a:p>
            <a:pPr marL="742950" indent="-742950">
              <a:buFont typeface="+mj-lt"/>
              <a:buAutoNum type="alphaLcParenR"/>
            </a:pPr>
            <a:r>
              <a:rPr lang="en-US" sz="3600" dirty="0" smtClean="0">
                <a:latin typeface="Century Gothic" panose="020B0502020202020204" pitchFamily="34" charset="0"/>
              </a:rPr>
              <a:t>True</a:t>
            </a:r>
          </a:p>
          <a:p>
            <a:pPr marL="742950" indent="-742950">
              <a:buFont typeface="+mj-lt"/>
              <a:buAutoNum type="alphaLcParenR"/>
            </a:pPr>
            <a:r>
              <a:rPr lang="en-US" sz="3600" dirty="0" smtClean="0">
                <a:latin typeface="Century Gothic" panose="020B0502020202020204" pitchFamily="34" charset="0"/>
              </a:rPr>
              <a:t>False</a:t>
            </a:r>
          </a:p>
          <a:p>
            <a:endParaRPr lang="en-US" sz="3600" dirty="0">
              <a:latin typeface="Century Gothic" panose="020B0502020202020204" pitchFamily="34" charset="0"/>
            </a:endParaRPr>
          </a:p>
        </p:txBody>
      </p:sp>
    </p:spTree>
    <p:extLst>
      <p:ext uri="{BB962C8B-B14F-4D97-AF65-F5344CB8AC3E}">
        <p14:creationId xmlns:p14="http://schemas.microsoft.com/office/powerpoint/2010/main" val="376811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424" y="870417"/>
            <a:ext cx="11285317" cy="4493538"/>
          </a:xfrm>
          <a:prstGeom prst="rect">
            <a:avLst/>
          </a:prstGeom>
          <a:noFill/>
        </p:spPr>
        <p:txBody>
          <a:bodyPr wrap="square" rtlCol="0">
            <a:spAutoFit/>
          </a:bodyPr>
          <a:lstStyle/>
          <a:p>
            <a:r>
              <a:rPr lang="en-US" sz="4000" dirty="0" smtClean="0">
                <a:latin typeface="Century Gothic" panose="020B0502020202020204" pitchFamily="34" charset="0"/>
              </a:rPr>
              <a:t>5. As a physician  working for a community health center you will help to address the physician health care shortage. Women  tend to retire at an earlier age than men. </a:t>
            </a:r>
          </a:p>
          <a:p>
            <a:endParaRPr lang="en-US" dirty="0">
              <a:latin typeface="Century Gothic" panose="020B0502020202020204" pitchFamily="34" charset="0"/>
            </a:endParaRPr>
          </a:p>
          <a:p>
            <a:pPr marL="742950" indent="-742950">
              <a:buFont typeface="+mj-lt"/>
              <a:buAutoNum type="alphaLcParenR"/>
            </a:pPr>
            <a:r>
              <a:rPr lang="en-US" sz="3600" dirty="0" smtClean="0">
                <a:solidFill>
                  <a:srgbClr val="C00000"/>
                </a:solidFill>
                <a:latin typeface="Century Gothic" panose="020B0502020202020204" pitchFamily="34" charset="0"/>
              </a:rPr>
              <a:t>True</a:t>
            </a:r>
          </a:p>
          <a:p>
            <a:pPr marL="742950" indent="-742950">
              <a:buFont typeface="+mj-lt"/>
              <a:buAutoNum type="alphaLcParenR"/>
            </a:pPr>
            <a:r>
              <a:rPr lang="en-US" sz="3600" dirty="0" smtClean="0">
                <a:latin typeface="Century Gothic" panose="020B0502020202020204" pitchFamily="34" charset="0"/>
              </a:rPr>
              <a:t>False</a:t>
            </a:r>
          </a:p>
          <a:p>
            <a:endParaRPr lang="en-US" sz="3600" dirty="0">
              <a:latin typeface="Century Gothic" panose="020B0502020202020204" pitchFamily="34" charset="0"/>
            </a:endParaRPr>
          </a:p>
        </p:txBody>
      </p:sp>
    </p:spTree>
    <p:extLst>
      <p:ext uri="{BB962C8B-B14F-4D97-AF65-F5344CB8AC3E}">
        <p14:creationId xmlns:p14="http://schemas.microsoft.com/office/powerpoint/2010/main" val="264176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Clinical case studies</a:t>
            </a:r>
            <a:endParaRPr lang="en-US" sz="4400"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400" b="1" dirty="0" smtClean="0">
                <a:solidFill>
                  <a:schemeClr val="bg1"/>
                </a:solidFill>
              </a:rPr>
              <a:t>Information regarding basis     for clinical case studies</a:t>
            </a:r>
          </a:p>
          <a:p>
            <a:pPr>
              <a:buFont typeface="Arial" panose="020B0604020202020204" pitchFamily="34" charset="0"/>
              <a:buChar char="•"/>
            </a:pPr>
            <a:r>
              <a:rPr lang="en-US" sz="4400" b="1" dirty="0" smtClean="0">
                <a:solidFill>
                  <a:schemeClr val="bg1"/>
                </a:solidFill>
              </a:rPr>
              <a:t>Examples of clinical case studies</a:t>
            </a:r>
            <a:endParaRPr lang="en-US" sz="4400" b="1" dirty="0">
              <a:solidFill>
                <a:schemeClr val="bg1"/>
              </a:solidFill>
            </a:endParaRPr>
          </a:p>
        </p:txBody>
      </p:sp>
      <p:pic>
        <p:nvPicPr>
          <p:cNvPr id="4" name="Picture 3"/>
          <p:cNvPicPr>
            <a:picLocks noChangeAspect="1"/>
          </p:cNvPicPr>
          <p:nvPr/>
        </p:nvPicPr>
        <p:blipFill>
          <a:blip r:embed="rId2"/>
          <a:stretch>
            <a:fillRect/>
          </a:stretch>
        </p:blipFill>
        <p:spPr>
          <a:xfrm>
            <a:off x="8958462" y="341312"/>
            <a:ext cx="2952750" cy="6276975"/>
          </a:xfrm>
          <a:prstGeom prst="rect">
            <a:avLst/>
          </a:prstGeom>
        </p:spPr>
      </p:pic>
    </p:spTree>
    <p:extLst>
      <p:ext uri="{BB962C8B-B14F-4D97-AF65-F5344CB8AC3E}">
        <p14:creationId xmlns:p14="http://schemas.microsoft.com/office/powerpoint/2010/main" val="2327114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7925096" cy="1507067"/>
          </a:xfrm>
        </p:spPr>
        <p:txBody>
          <a:bodyPr>
            <a:normAutofit fontScale="90000"/>
          </a:bodyPr>
          <a:lstStyle/>
          <a:p>
            <a:r>
              <a:rPr lang="en-US" sz="2800" b="1" dirty="0" smtClean="0"/>
              <a:t>Case studies for demonstration of the value of access to quality primary care and associated improved outcomes and improved resource management </a:t>
            </a:r>
            <a:endParaRPr lang="en-US" sz="2800" b="1" dirty="0"/>
          </a:p>
        </p:txBody>
      </p:sp>
      <p:sp>
        <p:nvSpPr>
          <p:cNvPr id="3" name="Content Placeholder 2"/>
          <p:cNvSpPr>
            <a:spLocks noGrp="1"/>
          </p:cNvSpPr>
          <p:nvPr>
            <p:ph idx="1"/>
          </p:nvPr>
        </p:nvSpPr>
        <p:spPr>
          <a:xfrm>
            <a:off x="684212" y="343877"/>
            <a:ext cx="8534400" cy="3923323"/>
          </a:xfrm>
        </p:spPr>
        <p:txBody>
          <a:bodyPr>
            <a:normAutofit fontScale="92500" lnSpcReduction="10000"/>
          </a:bodyPr>
          <a:lstStyle/>
          <a:p>
            <a:pPr>
              <a:buFont typeface="Arial" panose="020B0604020202020204" pitchFamily="34" charset="0"/>
              <a:buChar char="•"/>
            </a:pPr>
            <a:r>
              <a:rPr lang="en-US" b="1" dirty="0" smtClean="0">
                <a:solidFill>
                  <a:schemeClr val="bg1"/>
                </a:solidFill>
              </a:rPr>
              <a:t>The learning objective for these case scenarios is not for the purpose of illustrating the details of any specific medical care, but to merely show how simple access to primary care can have the following benefits to the individual patient and society in general.</a:t>
            </a:r>
          </a:p>
          <a:p>
            <a:pPr>
              <a:buFont typeface="Arial" panose="020B0604020202020204" pitchFamily="34" charset="0"/>
              <a:buChar char="•"/>
            </a:pPr>
            <a:r>
              <a:rPr lang="en-US" b="1" dirty="0" smtClean="0">
                <a:solidFill>
                  <a:schemeClr val="bg1"/>
                </a:solidFill>
              </a:rPr>
              <a:t>1.  Reduce morbidity and mortality by either preventive services, early intervention, or continuity of care services.</a:t>
            </a:r>
          </a:p>
          <a:p>
            <a:pPr>
              <a:buFont typeface="Arial" panose="020B0604020202020204" pitchFamily="34" charset="0"/>
              <a:buChar char="•"/>
            </a:pPr>
            <a:r>
              <a:rPr lang="en-US" b="1" dirty="0" smtClean="0">
                <a:solidFill>
                  <a:schemeClr val="bg1"/>
                </a:solidFill>
              </a:rPr>
              <a:t>2.  Improve the quality of care outcomes.</a:t>
            </a:r>
          </a:p>
          <a:p>
            <a:pPr>
              <a:buFont typeface="Arial" panose="020B0604020202020204" pitchFamily="34" charset="0"/>
              <a:buChar char="•"/>
            </a:pPr>
            <a:r>
              <a:rPr lang="en-US" b="1" dirty="0" smtClean="0">
                <a:solidFill>
                  <a:schemeClr val="bg1"/>
                </a:solidFill>
              </a:rPr>
              <a:t>3.  Improve resource management.</a:t>
            </a:r>
          </a:p>
          <a:p>
            <a:pPr>
              <a:buFont typeface="Arial" panose="020B0604020202020204" pitchFamily="34" charset="0"/>
              <a:buChar char="•"/>
            </a:pPr>
            <a:r>
              <a:rPr lang="en-US" b="1" dirty="0" smtClean="0">
                <a:solidFill>
                  <a:schemeClr val="bg1"/>
                </a:solidFill>
              </a:rPr>
              <a:t>4.  Reduce inappropriate utilization of emergency rooms.</a:t>
            </a:r>
          </a:p>
          <a:p>
            <a:pPr>
              <a:buFont typeface="Arial" panose="020B0604020202020204" pitchFamily="34" charset="0"/>
              <a:buChar char="•"/>
            </a:pPr>
            <a:r>
              <a:rPr lang="en-US" b="1" dirty="0" smtClean="0">
                <a:solidFill>
                  <a:schemeClr val="bg1"/>
                </a:solidFill>
              </a:rPr>
              <a:t>5.  Improve opportunity of attaining the goal of eliminating health care disparities in an affordable fashion.     </a:t>
            </a:r>
          </a:p>
          <a:p>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123013" y="232823"/>
            <a:ext cx="2952750" cy="6276975"/>
          </a:xfrm>
          <a:prstGeom prst="rect">
            <a:avLst/>
          </a:prstGeom>
        </p:spPr>
      </p:pic>
    </p:spTree>
    <p:extLst>
      <p:ext uri="{BB962C8B-B14F-4D97-AF65-F5344CB8AC3E}">
        <p14:creationId xmlns:p14="http://schemas.microsoft.com/office/powerpoint/2010/main" val="118497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662" y="5350933"/>
            <a:ext cx="8534400" cy="1507067"/>
          </a:xfrm>
        </p:spPr>
        <p:txBody>
          <a:bodyPr>
            <a:normAutofit fontScale="90000"/>
          </a:bodyPr>
          <a:lstStyle/>
          <a:p>
            <a:r>
              <a:rPr lang="en-US" b="1" dirty="0" smtClean="0"/>
              <a:t>CASE STUDY; IMPROVEMENT OPPORTUNITY FOR Access TO CARE AND ELIMINATE HEALTH CARE DISPARITY</a:t>
            </a:r>
            <a:br>
              <a:rPr lang="en-US" b="1" dirty="0" smtClean="0"/>
            </a:br>
            <a:endParaRPr lang="en-US" b="1" dirty="0"/>
          </a:p>
        </p:txBody>
      </p:sp>
      <p:sp>
        <p:nvSpPr>
          <p:cNvPr id="3" name="Content Placeholder 2"/>
          <p:cNvSpPr>
            <a:spLocks noGrp="1"/>
          </p:cNvSpPr>
          <p:nvPr>
            <p:ph idx="1"/>
          </p:nvPr>
        </p:nvSpPr>
        <p:spPr>
          <a:xfrm>
            <a:off x="69743" y="85242"/>
            <a:ext cx="8524068" cy="4966592"/>
          </a:xfrm>
        </p:spPr>
        <p:txBody>
          <a:bodyPr>
            <a:normAutofit fontScale="77500" lnSpcReduction="20000"/>
          </a:bodyPr>
          <a:lstStyle/>
          <a:p>
            <a:pPr marL="0" indent="0">
              <a:buNone/>
            </a:pPr>
            <a:r>
              <a:rPr lang="en-US" b="1" dirty="0" smtClean="0">
                <a:solidFill>
                  <a:schemeClr val="bg1"/>
                </a:solidFill>
              </a:rPr>
              <a:t>CASE PRESENTATION:  </a:t>
            </a:r>
            <a:r>
              <a:rPr lang="en-US" dirty="0" smtClean="0">
                <a:solidFill>
                  <a:schemeClr val="bg1"/>
                </a:solidFill>
              </a:rPr>
              <a:t>30 year old Latina female had a long standing history of psoriasis had noticed what she thought was a flare-up of her psoriasis, but was unable to get into her primary physician after trying for a week to get an appointment. The family was concerned but just thought it was a flare up of her psoriasis and did not take her to the emergency room.</a:t>
            </a:r>
          </a:p>
          <a:p>
            <a:pPr marL="0" indent="0">
              <a:buNone/>
            </a:pPr>
            <a:r>
              <a:rPr lang="en-US" dirty="0">
                <a:solidFill>
                  <a:schemeClr val="bg1"/>
                </a:solidFill>
              </a:rPr>
              <a:t>T</a:t>
            </a:r>
            <a:r>
              <a:rPr lang="en-US" dirty="0" smtClean="0">
                <a:solidFill>
                  <a:schemeClr val="bg1"/>
                </a:solidFill>
              </a:rPr>
              <a:t>he above patient then collapsed and 911 was called and the patient was taken to the hospital where there was a presumptive diagnosis of septic shock after she was noted to be hypotensive and thought to have a cellulitis. The patient later that day coded and was unable to be resuscitated.</a:t>
            </a:r>
          </a:p>
          <a:p>
            <a:pPr marL="0" indent="0">
              <a:buNone/>
            </a:pPr>
            <a:endParaRPr lang="en-US" dirty="0" smtClean="0">
              <a:solidFill>
                <a:schemeClr val="bg1"/>
              </a:solidFill>
            </a:endParaRPr>
          </a:p>
          <a:p>
            <a:pPr marL="0" indent="0">
              <a:buNone/>
            </a:pPr>
            <a:r>
              <a:rPr lang="en-US" b="1" dirty="0" smtClean="0">
                <a:solidFill>
                  <a:schemeClr val="bg1"/>
                </a:solidFill>
              </a:rPr>
              <a:t>DISCUSSION:  This is an example of a health care disparity created by a shortage of primary care or some other health care related assess to care that can be prevented by reducing the shortage of primary health care providers including physicians.</a:t>
            </a:r>
          </a:p>
          <a:p>
            <a:pPr marL="0" indent="0">
              <a:buNone/>
            </a:pPr>
            <a:r>
              <a:rPr lang="en-US" b="1" dirty="0" smtClean="0">
                <a:solidFill>
                  <a:schemeClr val="bg1"/>
                </a:solidFill>
              </a:rPr>
              <a:t>CONCLUSION:  This is just one example, but there are many others involving such conditions such as diabetes where easily accessible primary care would for very little resources prevent a catastrophic disaster from occurring.</a:t>
            </a:r>
          </a:p>
          <a:p>
            <a:pPr marL="0" indent="0">
              <a:buNone/>
            </a:pPr>
            <a:endParaRPr lang="en-US" dirty="0" smtClean="0"/>
          </a:p>
          <a:p>
            <a:pPr marL="0" indent="0">
              <a:buNone/>
            </a:pPr>
            <a:endParaRPr lang="en-US" dirty="0" smtClean="0"/>
          </a:p>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8958462" y="341312"/>
            <a:ext cx="2952750" cy="6276975"/>
          </a:xfrm>
          <a:prstGeom prst="rect">
            <a:avLst/>
          </a:prstGeom>
        </p:spPr>
      </p:pic>
    </p:spTree>
    <p:extLst>
      <p:ext uri="{BB962C8B-B14F-4D97-AF65-F5344CB8AC3E}">
        <p14:creationId xmlns:p14="http://schemas.microsoft.com/office/powerpoint/2010/main" val="2720483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100" y="4936210"/>
            <a:ext cx="7685026" cy="1854565"/>
          </a:xfrm>
        </p:spPr>
        <p:txBody>
          <a:bodyPr>
            <a:normAutofit fontScale="90000"/>
          </a:bodyPr>
          <a:lstStyle/>
          <a:p>
            <a:r>
              <a:rPr lang="en-US" dirty="0" smtClean="0"/>
              <a:t/>
            </a:r>
            <a:br>
              <a:rPr lang="en-US" dirty="0" smtClean="0"/>
            </a:br>
            <a:r>
              <a:rPr lang="en-US" b="1" dirty="0" smtClean="0"/>
              <a:t>CASE STUDY; IMPROVEMENT OPPORTUNITIES FOR QUALITY, Access TO CARE AND ELIMINATE HEALTH CARE DISPARITY</a:t>
            </a:r>
            <a:r>
              <a:rPr lang="en-US" dirty="0" smtClean="0"/>
              <a:t/>
            </a:r>
            <a:br>
              <a:rPr lang="en-US" dirty="0" smtClean="0"/>
            </a:br>
            <a:endParaRPr lang="en-US" dirty="0"/>
          </a:p>
        </p:txBody>
      </p:sp>
      <p:sp>
        <p:nvSpPr>
          <p:cNvPr id="3" name="Content Placeholder 2"/>
          <p:cNvSpPr>
            <a:spLocks noGrp="1"/>
          </p:cNvSpPr>
          <p:nvPr>
            <p:ph idx="1"/>
          </p:nvPr>
        </p:nvSpPr>
        <p:spPr>
          <a:xfrm>
            <a:off x="226859" y="0"/>
            <a:ext cx="8436693" cy="5259753"/>
          </a:xfrm>
        </p:spPr>
        <p:txBody>
          <a:bodyPr>
            <a:normAutofit fontScale="77500" lnSpcReduction="20000"/>
          </a:bodyPr>
          <a:lstStyle/>
          <a:p>
            <a:pPr marL="0" indent="0">
              <a:buNone/>
            </a:pPr>
            <a:r>
              <a:rPr lang="en-US" b="1" dirty="0" smtClean="0">
                <a:solidFill>
                  <a:schemeClr val="bg1"/>
                </a:solidFill>
              </a:rPr>
              <a:t>CASE PRESENTATION:  </a:t>
            </a:r>
            <a:r>
              <a:rPr lang="en-US" dirty="0" smtClean="0">
                <a:solidFill>
                  <a:schemeClr val="bg1"/>
                </a:solidFill>
              </a:rPr>
              <a:t>46 year old Latina female had a long standing history of a seizure disorder had ran out her anticonvulsant medication. She was unable to find a new reliable primary care physician as her physician had recently retired. After trying for a week to get an appointment in a clinic the patient finally obtained an appointment one week out. The family was concerned but did not insist to take the patient to the emergency room for the refill because in the past they had merely been told they needed to find a new primary care provider and refused to refill the medication.</a:t>
            </a:r>
          </a:p>
          <a:p>
            <a:pPr marL="0" indent="0">
              <a:buNone/>
            </a:pPr>
            <a:r>
              <a:rPr lang="en-US" dirty="0">
                <a:solidFill>
                  <a:schemeClr val="bg1"/>
                </a:solidFill>
              </a:rPr>
              <a:t>T</a:t>
            </a:r>
            <a:r>
              <a:rPr lang="en-US" dirty="0" smtClean="0">
                <a:solidFill>
                  <a:schemeClr val="bg1"/>
                </a:solidFill>
              </a:rPr>
              <a:t>he above patient, then at home, began convulsing and 911 was called and the patient was taken to the hospital. In the ER the patient was given a diagnosis of status epilepticus complicated by aspiration pneumonia. The patient’s condition subsequently deteriorated and she was coded, but was </a:t>
            </a:r>
            <a:r>
              <a:rPr lang="en-US" dirty="0">
                <a:solidFill>
                  <a:schemeClr val="bg1"/>
                </a:solidFill>
              </a:rPr>
              <a:t>unable to be </a:t>
            </a:r>
            <a:r>
              <a:rPr lang="en-US" dirty="0" smtClean="0">
                <a:solidFill>
                  <a:schemeClr val="bg1"/>
                </a:solidFill>
              </a:rPr>
              <a:t>resuscitated</a:t>
            </a:r>
            <a:r>
              <a:rPr lang="en-US" dirty="0">
                <a:solidFill>
                  <a:schemeClr val="bg1"/>
                </a:solidFill>
              </a:rPr>
              <a:t>.</a:t>
            </a:r>
            <a:r>
              <a:rPr lang="en-US" dirty="0" smtClean="0">
                <a:solidFill>
                  <a:schemeClr val="bg1"/>
                </a:solidFill>
              </a:rPr>
              <a:t> </a:t>
            </a:r>
          </a:p>
          <a:p>
            <a:pPr marL="0" indent="0">
              <a:buNone/>
            </a:pPr>
            <a:r>
              <a:rPr lang="en-US" b="1" dirty="0" smtClean="0">
                <a:solidFill>
                  <a:schemeClr val="bg1"/>
                </a:solidFill>
              </a:rPr>
              <a:t>DISCUSSION:  </a:t>
            </a:r>
            <a:r>
              <a:rPr lang="en-US" b="1" dirty="0">
                <a:solidFill>
                  <a:schemeClr val="bg1"/>
                </a:solidFill>
              </a:rPr>
              <a:t>T</a:t>
            </a:r>
            <a:r>
              <a:rPr lang="en-US" b="1" dirty="0" smtClean="0">
                <a:solidFill>
                  <a:schemeClr val="bg1"/>
                </a:solidFill>
              </a:rPr>
              <a:t>his is an example of a health care disparity created by a shortage of primary care provider or some other health care related assess to care problem that could have been prevented by reducing the shortage of primary health care providers including physicians including access to care.</a:t>
            </a:r>
          </a:p>
          <a:p>
            <a:pPr marL="0" indent="0">
              <a:buNone/>
            </a:pPr>
            <a:r>
              <a:rPr lang="en-US" b="1" dirty="0" smtClean="0">
                <a:solidFill>
                  <a:schemeClr val="bg1"/>
                </a:solidFill>
              </a:rPr>
              <a:t>CONCLUSION:  </a:t>
            </a:r>
            <a:r>
              <a:rPr lang="en-US" b="1" dirty="0">
                <a:solidFill>
                  <a:schemeClr val="bg1"/>
                </a:solidFill>
              </a:rPr>
              <a:t>T</a:t>
            </a:r>
            <a:r>
              <a:rPr lang="en-US" b="1" dirty="0" smtClean="0">
                <a:solidFill>
                  <a:schemeClr val="bg1"/>
                </a:solidFill>
              </a:rPr>
              <a:t>his is yet another example where easily accessible primary care would for very little resources prevent a catastrophic disaster from occurring.</a:t>
            </a:r>
          </a:p>
          <a:p>
            <a:pPr marL="0" indent="0">
              <a:buNone/>
            </a:pPr>
            <a:endParaRPr lang="en-US" dirty="0" smtClean="0">
              <a:solidFill>
                <a:schemeClr val="bg1"/>
              </a:solidFill>
            </a:endParaRPr>
          </a:p>
          <a:p>
            <a:pPr marL="0" indent="0">
              <a:buNone/>
            </a:pPr>
            <a:r>
              <a:rPr lang="en-US" dirty="0" smtClean="0">
                <a:solidFill>
                  <a:schemeClr val="bg1"/>
                </a:solidFill>
              </a:rPr>
              <a:t> </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8958462" y="341312"/>
            <a:ext cx="2952750" cy="6276975"/>
          </a:xfrm>
          <a:prstGeom prst="rect">
            <a:avLst/>
          </a:prstGeom>
        </p:spPr>
      </p:pic>
    </p:spTree>
    <p:extLst>
      <p:ext uri="{BB962C8B-B14F-4D97-AF65-F5344CB8AC3E}">
        <p14:creationId xmlns:p14="http://schemas.microsoft.com/office/powerpoint/2010/main" val="2661886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209" y="4951709"/>
            <a:ext cx="7763884" cy="1906292"/>
          </a:xfrm>
        </p:spPr>
        <p:txBody>
          <a:bodyPr>
            <a:normAutofit fontScale="90000"/>
          </a:bodyPr>
          <a:lstStyle/>
          <a:p>
            <a:r>
              <a:rPr lang="en-US" b="1" dirty="0" smtClean="0"/>
              <a:t>CASE </a:t>
            </a:r>
            <a:r>
              <a:rPr lang="en-US" b="1" dirty="0"/>
              <a:t>STUDY; IMPROVEMENT </a:t>
            </a:r>
            <a:r>
              <a:rPr lang="en-US" b="1" dirty="0" smtClean="0"/>
              <a:t>OPPORTUNITIES      FOR RESOURCE MANAGEMENT, QUALITY AND ACCESS TO CARE ISSUES</a:t>
            </a:r>
            <a:endParaRPr lang="en-US" b="1" dirty="0"/>
          </a:p>
        </p:txBody>
      </p:sp>
      <p:sp>
        <p:nvSpPr>
          <p:cNvPr id="3" name="Content Placeholder 2"/>
          <p:cNvSpPr>
            <a:spLocks noGrp="1"/>
          </p:cNvSpPr>
          <p:nvPr>
            <p:ph idx="1"/>
          </p:nvPr>
        </p:nvSpPr>
        <p:spPr>
          <a:xfrm>
            <a:off x="316871" y="380246"/>
            <a:ext cx="8656648" cy="4680641"/>
          </a:xfrm>
        </p:spPr>
        <p:txBody>
          <a:bodyPr>
            <a:normAutofit fontScale="77500" lnSpcReduction="20000"/>
          </a:bodyPr>
          <a:lstStyle/>
          <a:p>
            <a:pPr marL="0" indent="0">
              <a:buNone/>
            </a:pPr>
            <a:endParaRPr lang="en-US" b="1" dirty="0" smtClean="0"/>
          </a:p>
          <a:p>
            <a:pPr marL="0" indent="0">
              <a:buNone/>
            </a:pPr>
            <a:r>
              <a:rPr lang="en-US" b="1" dirty="0" smtClean="0">
                <a:solidFill>
                  <a:schemeClr val="bg1"/>
                </a:solidFill>
              </a:rPr>
              <a:t>CASE PRESENTATION:  </a:t>
            </a:r>
            <a:r>
              <a:rPr lang="en-US" dirty="0" smtClean="0">
                <a:solidFill>
                  <a:schemeClr val="bg1"/>
                </a:solidFill>
              </a:rPr>
              <a:t>20 year old Hispanic male that had been working lifting hay bails noted the sudden onset of a sharp severe pain in the area of his umbilicus. The patient was very concerned, but was not able to get in to see his regular primary care physician. Therefore he went to the emergency room for evaluation. In the emergency room it was very busy and the ER physician obtained a very brief history and did a very limited exam. Subsequently abd</a:t>
            </a:r>
            <a:r>
              <a:rPr lang="en-US" dirty="0">
                <a:solidFill>
                  <a:schemeClr val="bg1"/>
                </a:solidFill>
              </a:rPr>
              <a:t>-</a:t>
            </a:r>
            <a:r>
              <a:rPr lang="en-US" dirty="0" smtClean="0">
                <a:solidFill>
                  <a:schemeClr val="bg1"/>
                </a:solidFill>
              </a:rPr>
              <a:t>xrays, blood tests and eventually a CT scan was ordered. The results did not clearly identify the problem and the patient was given omeprazole and was referred to a gastroenterologist.</a:t>
            </a:r>
          </a:p>
          <a:p>
            <a:pPr marL="0" indent="0">
              <a:buNone/>
            </a:pPr>
            <a:r>
              <a:rPr lang="en-US" dirty="0">
                <a:solidFill>
                  <a:schemeClr val="bg1"/>
                </a:solidFill>
              </a:rPr>
              <a:t>T</a:t>
            </a:r>
            <a:r>
              <a:rPr lang="en-US" dirty="0" smtClean="0">
                <a:solidFill>
                  <a:schemeClr val="bg1"/>
                </a:solidFill>
              </a:rPr>
              <a:t>he patient was still having problems with discomfort and after pleading with reception was able to get in with their primary care physician. Their primary care physician spent much more time with the patient and obtained a much more detailed history and performed a much more comprehensive physical examination than the ER physician. The primary care physician was able to determine the diagnosis and administer immediate low cost treatment and quality care. They removed the “sharp seed or burr from apparently from the hay” that was hidden from easy identification and was lodged in their umbilicus which was deeper than most. There was instant relief in the pain after the “sharp seed or burr” was easily removed.</a:t>
            </a:r>
          </a:p>
          <a:p>
            <a:pPr marL="0" indent="0">
              <a:buNone/>
            </a:pPr>
            <a:r>
              <a:rPr lang="en-US" b="1" dirty="0" smtClean="0">
                <a:solidFill>
                  <a:schemeClr val="bg1"/>
                </a:solidFill>
              </a:rPr>
              <a:t>DISCUSSION:  </a:t>
            </a:r>
            <a:r>
              <a:rPr lang="en-US" b="1" dirty="0">
                <a:solidFill>
                  <a:schemeClr val="bg1"/>
                </a:solidFill>
              </a:rPr>
              <a:t>T</a:t>
            </a:r>
            <a:r>
              <a:rPr lang="en-US" b="1" dirty="0" smtClean="0">
                <a:solidFill>
                  <a:schemeClr val="bg1"/>
                </a:solidFill>
              </a:rPr>
              <a:t>his is an example of how improved access to primary physician care would improve quality care and greatly improve resource management or lower health care costs. </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8958462" y="341312"/>
            <a:ext cx="2952750" cy="6276975"/>
          </a:xfrm>
          <a:prstGeom prst="rect">
            <a:avLst/>
          </a:prstGeom>
        </p:spPr>
      </p:pic>
    </p:spTree>
    <p:extLst>
      <p:ext uri="{BB962C8B-B14F-4D97-AF65-F5344CB8AC3E}">
        <p14:creationId xmlns:p14="http://schemas.microsoft.com/office/powerpoint/2010/main" val="2330307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28" y="5350933"/>
            <a:ext cx="8970833" cy="1507067"/>
          </a:xfrm>
        </p:spPr>
        <p:txBody>
          <a:bodyPr>
            <a:normAutofit fontScale="90000"/>
          </a:bodyPr>
          <a:lstStyle/>
          <a:p>
            <a:r>
              <a:rPr lang="en-US" b="1" dirty="0" smtClean="0"/>
              <a:t>CASE </a:t>
            </a:r>
            <a:r>
              <a:rPr lang="en-US" b="1" dirty="0"/>
              <a:t>STUDY; IMPROVEMENT </a:t>
            </a:r>
            <a:r>
              <a:rPr lang="en-US" b="1" dirty="0" smtClean="0"/>
              <a:t>OPPORTUNITIES FOR Access, QUALITY AND RESULTANT RESOURCE MANAGEMENT</a:t>
            </a:r>
            <a:endParaRPr lang="en-US" b="1" dirty="0"/>
          </a:p>
        </p:txBody>
      </p:sp>
      <p:sp>
        <p:nvSpPr>
          <p:cNvPr id="3" name="Content Placeholder 2"/>
          <p:cNvSpPr>
            <a:spLocks noGrp="1"/>
          </p:cNvSpPr>
          <p:nvPr>
            <p:ph idx="1"/>
          </p:nvPr>
        </p:nvSpPr>
        <p:spPr>
          <a:xfrm>
            <a:off x="193346" y="280657"/>
            <a:ext cx="8570946" cy="5070276"/>
          </a:xfrm>
        </p:spPr>
        <p:txBody>
          <a:bodyPr>
            <a:normAutofit fontScale="85000" lnSpcReduction="10000"/>
          </a:bodyPr>
          <a:lstStyle/>
          <a:p>
            <a:pPr marL="0" indent="0">
              <a:buNone/>
            </a:pPr>
            <a:r>
              <a:rPr lang="en-US" b="1" dirty="0" smtClean="0">
                <a:solidFill>
                  <a:schemeClr val="bg1"/>
                </a:solidFill>
              </a:rPr>
              <a:t>CASE PRESENTATION:  </a:t>
            </a:r>
            <a:r>
              <a:rPr lang="en-US" dirty="0" smtClean="0">
                <a:solidFill>
                  <a:schemeClr val="bg1"/>
                </a:solidFill>
              </a:rPr>
              <a:t>43 year old Hispanic male that has a long standing history of diabetes complicated by neuropathy and has been compliant with his long list of medications for diabetes, hypertension, and hyperlipidemia. The patient developed a foot ulcer but had no significant pain and did not notice it was red. The primary care physician was on vacation when the patient noticed the change in appearance. The patient wanted to see their primary care physician group covering physician until their physician returned from vacation, but they were unable to accommodate him until one week from then. While the patient was waiting for care his whole leg became red and swollen with red streaks up to his groin. The patient then went to the emergency room and was admitted to the hospital where he was thought to have a severe cellulitis complicated by osteomyelitis requiring subsequent amputation of his foot and prolonged intravenous antibiotic therapy.</a:t>
            </a:r>
          </a:p>
          <a:p>
            <a:endParaRPr lang="en-US" dirty="0">
              <a:solidFill>
                <a:schemeClr val="bg1"/>
              </a:solidFill>
            </a:endParaRPr>
          </a:p>
          <a:p>
            <a:pPr marL="0" indent="0">
              <a:buNone/>
            </a:pPr>
            <a:r>
              <a:rPr lang="en-US" b="1" dirty="0" smtClean="0">
                <a:solidFill>
                  <a:schemeClr val="bg1"/>
                </a:solidFill>
              </a:rPr>
              <a:t>DISCUSSION:  </a:t>
            </a:r>
            <a:r>
              <a:rPr lang="en-US" b="1" dirty="0">
                <a:solidFill>
                  <a:schemeClr val="bg1"/>
                </a:solidFill>
              </a:rPr>
              <a:t>T</a:t>
            </a:r>
            <a:r>
              <a:rPr lang="en-US" b="1" dirty="0" smtClean="0">
                <a:solidFill>
                  <a:schemeClr val="bg1"/>
                </a:solidFill>
              </a:rPr>
              <a:t>his unfortunate complication could have been prevented with easier access to primary care as there was insufficient primary care physicians or other providers to cover for the physician on vacation; resulting in a delay of a timely recognition of an early mild cellulitis which could have prevented the loss of the foot and tremendous expenses related to these complications.</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043261" y="280657"/>
            <a:ext cx="2952750" cy="6276975"/>
          </a:xfrm>
          <a:prstGeom prst="rect">
            <a:avLst/>
          </a:prstGeom>
        </p:spPr>
      </p:pic>
    </p:spTree>
    <p:extLst>
      <p:ext uri="{BB962C8B-B14F-4D97-AF65-F5344CB8AC3E}">
        <p14:creationId xmlns:p14="http://schemas.microsoft.com/office/powerpoint/2010/main" val="3212957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861</TotalTime>
  <Words>2288</Words>
  <Application>Microsoft Office PowerPoint</Application>
  <PresentationFormat>Widescreen</PresentationFormat>
  <Paragraphs>138</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Century Gothic</vt:lpstr>
      <vt:lpstr>Wingdings 3</vt:lpstr>
      <vt:lpstr>Slice</vt:lpstr>
      <vt:lpstr>  MODULE seven:  medical review (case studies and resources)     </vt:lpstr>
      <vt:lpstr>PowerPoint Presentation</vt:lpstr>
      <vt:lpstr>Unit objective</vt:lpstr>
      <vt:lpstr>Clinical case studies</vt:lpstr>
      <vt:lpstr>Case studies for demonstration of the value of access to quality primary care and associated improved outcomes and improved resource management </vt:lpstr>
      <vt:lpstr>CASE STUDY; IMPROVEMENT OPPORTUNITY FOR Access TO CARE AND ELIMINATE HEALTH CARE DISPARITY </vt:lpstr>
      <vt:lpstr> CASE STUDY; IMPROVEMENT OPPORTUNITIES FOR QUALITY, Access TO CARE AND ELIMINATE HEALTH CARE DISPARITY </vt:lpstr>
      <vt:lpstr>CASE STUDY; IMPROVEMENT OPPORTUNITIES      FOR RESOURCE MANAGEMENT, QUALITY AND ACCESS TO CARE ISSUES</vt:lpstr>
      <vt:lpstr>CASE STUDY; IMPROVEMENT OPPORTUNITIES FOR Access, QUALITY AND RESULTANT RESOURCE MANAGEMENT</vt:lpstr>
      <vt:lpstr>CASE STUDY; IMPROVEMENT OPPORTUNITIES FOR Access, QUALITY AND RESULTANT RESOURCE MANAGEMENT</vt:lpstr>
      <vt:lpstr>CASE STUDIES ARE ILLUSTRATIVE OF  OPPORTUNITIES FOR IMPROVEMENT IN BOTH Access, quality AND RESOURCE MANAGEMENT</vt:lpstr>
      <vt:lpstr>IMPROVEMENT in timely access to care saves lives, reduces morbidity,  and reduces costs TAKE HOME MESSAGE</vt:lpstr>
      <vt:lpstr>PowerPoint Presentation</vt:lpstr>
      <vt:lpstr>PowerPoint Presentation</vt:lpstr>
      <vt:lpstr>PowerPoint Presentation</vt:lpstr>
      <vt:lpstr>PowerPoint Presentation</vt:lpstr>
      <vt:lpstr>PowerPoint Presentation</vt:lpstr>
      <vt:lpstr>Projection of future physician shortage in the USA to meet  goals to reduce health disparity</vt:lpstr>
      <vt:lpstr>PowerPoint Presentation</vt:lpstr>
      <vt:lpstr>PowerPoint Presentation</vt:lpstr>
      <vt:lpstr>PowerPoint Presentation</vt:lpstr>
      <vt:lpstr>PowerPoint Presentation</vt:lpstr>
      <vt:lpstr>PowerPoint Presentation</vt:lpstr>
      <vt:lpstr>PowerPoint Presentation</vt:lpstr>
      <vt:lpstr> TAKE HOME MESSAGE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45</cp:revision>
  <cp:lastPrinted>2017-12-06T22:55:08Z</cp:lastPrinted>
  <dcterms:created xsi:type="dcterms:W3CDTF">2017-11-27T19:02:08Z</dcterms:created>
  <dcterms:modified xsi:type="dcterms:W3CDTF">2018-01-17T01:06:38Z</dcterms:modified>
</cp:coreProperties>
</file>