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2" r:id="rId2"/>
    <p:sldId id="313" r:id="rId3"/>
    <p:sldId id="281" r:id="rId4"/>
    <p:sldId id="314" r:id="rId5"/>
    <p:sldId id="338" r:id="rId6"/>
    <p:sldId id="339" r:id="rId7"/>
    <p:sldId id="340" r:id="rId8"/>
    <p:sldId id="315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  <p:sldId id="330" r:id="rId23"/>
    <p:sldId id="331" r:id="rId24"/>
    <p:sldId id="332" r:id="rId25"/>
    <p:sldId id="333" r:id="rId26"/>
    <p:sldId id="334" r:id="rId27"/>
    <p:sldId id="335" r:id="rId28"/>
    <p:sldId id="336" r:id="rId29"/>
    <p:sldId id="337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4054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25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0348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0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7040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44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577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7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9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38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60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0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2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0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4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95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6DA1D87-DB08-476F-80BE-531EA1156205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8B55C5A-35D9-4247-946D-FD88F0C5F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34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7169" y="1058815"/>
            <a:ext cx="10542954" cy="4578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2000 and 2012 the percentage of 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foreign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immigrants as a proportion of the California population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Increased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Decreased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Remained the same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02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8661" y="1181908"/>
            <a:ext cx="10416540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age group that makes up the largest proportion of the California population is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Younger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 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22-64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65-74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Older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 75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12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8661" y="1181908"/>
            <a:ext cx="10416540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age group that makes up the largest proportion of the California population is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Younger than 21</a:t>
            </a:r>
            <a:endParaRPr lang="en-US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22-64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65-74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Older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 75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11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4821" y="861868"/>
            <a:ext cx="11559540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age group that is growing the fastest of the California population is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Younger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 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19-64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65-74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Older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 75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24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4821" y="861868"/>
            <a:ext cx="11559540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age group that is growing the fastest of the California population is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Younger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 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22-64</a:t>
            </a:r>
            <a:endParaRPr lang="en-US" sz="4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65-74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Older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 75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472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1" y="571501"/>
            <a:ext cx="11833860" cy="6020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these correctly identifies the trends currently seen in the CA population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5938" marR="0" lvl="0" indent="-515938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60375" algn="l"/>
              </a:tabLst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White population decreases while the Black population 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increases 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0375" marR="0" lvl="0" indent="-46037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Black population slowly decreases while the Latino population increases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Latino population and White population both increase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5938" marR="0" lvl="0" indent="-515938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  <a:tabLst>
                <a:tab pos="4344988" algn="l"/>
              </a:tabLst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Black population increases as well as the 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Asian population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5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261" y="571501"/>
            <a:ext cx="11833860" cy="6020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these correctly identifies the trends currently seen in the CA population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5938" marR="0" lvl="0" indent="-515938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460375" algn="l"/>
              </a:tabLst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White population decreases while the Black population 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increases 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0375" marR="0" lvl="0" indent="-46037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Black population slowly decreases while the Latino population increases</a:t>
            </a:r>
            <a:endParaRPr lang="en-US" sz="3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Latino population and White population both increase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5938" marR="0" lvl="0" indent="-515938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  <a:tabLst>
                <a:tab pos="4344988" algn="l"/>
              </a:tabLst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Black population increases as well as the 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Asian population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6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6647" y="732862"/>
            <a:ext cx="11480799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following are measures of socioeconomic status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69913" marR="0" lvl="2" indent="-569913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income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, wellness, strength, mental state, physical state, health</a:t>
            </a:r>
          </a:p>
          <a:p>
            <a:pPr marL="569913" marR="0" lvl="2" indent="-569913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income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, poverty level, education, occupation, occupational status, wealth</a:t>
            </a:r>
          </a:p>
          <a:p>
            <a:pPr marL="569913" marR="0" lvl="2" indent="-569913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income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, social status, economic status, marital status, intelligence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1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6647" y="732863"/>
            <a:ext cx="11480799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8. The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following are measures of socioeconomic status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69913" marR="0" lvl="2" indent="-569913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income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, wellness, strength, mental state, physical state, health</a:t>
            </a:r>
          </a:p>
          <a:p>
            <a:pPr marL="569913" marR="0" lvl="2" indent="-569913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income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poverty level, education, occupation, occupational status, wealth</a:t>
            </a:r>
          </a:p>
          <a:p>
            <a:pPr marL="569913" marR="0" lvl="2" indent="-569913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income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, social status, economic status, marital status, intelligence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356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8093" y="938482"/>
            <a:ext cx="9902092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majority annual household income of the CA population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$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40,000 - $54,999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$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50,000 - $74,999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$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60,000 - $84,999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$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70,000 - $87,877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02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8093" y="938482"/>
            <a:ext cx="9902092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 majority annual household income of the CA population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$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40,000 - $54,999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$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50,000 - $74,999</a:t>
            </a:r>
            <a:endParaRPr lang="en-US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$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60,000 - $84,999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$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70,000 - $87,877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830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7169" y="1058815"/>
            <a:ext cx="10542954" cy="4578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2000 and 2012 the percentage 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foreign immigrants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a proportion of the California population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Increased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Decreased</a:t>
            </a:r>
            <a:endParaRPr lang="en-US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Remained the same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09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2616" y="711836"/>
            <a:ext cx="10933723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race/ethnicity has the lowest median household income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American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Indian &amp; Alaska Native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Hispanic/Latino 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Black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Some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 race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4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2616" y="711836"/>
            <a:ext cx="10933723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race/ethnicity has the lowest median household income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American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Indian &amp; Alaska Native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Hispanic/Latino 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Black</a:t>
            </a:r>
            <a:endParaRPr lang="en-US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Some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 race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15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8924" y="680886"/>
            <a:ext cx="11113477" cy="5361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race/ethnicity has the highest median household income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White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Hispanic/Latino 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Black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Asian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Some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 race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40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8924" y="680886"/>
            <a:ext cx="11113477" cy="5361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race/ethnicity has the highest median household income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White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Hispanic/Latino 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Black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Asian</a:t>
            </a:r>
            <a:endParaRPr lang="en-US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Some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 race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911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2709" y="680575"/>
            <a:ext cx="11191631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age range are at highest risk for living in or near poverty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Young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adults 18-24 years old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Adults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21-35 years old 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Children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 the age of 18 years old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Senior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citizens 60-75 years old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99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2709" y="680575"/>
            <a:ext cx="11191631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age range are at highest risk for living in or near poverty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Young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adults 18-24 years old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Adults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21-35 years old 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Children 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 the age of 18 years old</a:t>
            </a:r>
            <a:endParaRPr lang="en-US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Senior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citizens 60-75 years old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874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9263" y="1186323"/>
            <a:ext cx="11293231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percentage of the California population has a bachelor’s degree or higher? 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41.3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29.3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27.4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31.4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9787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9263" y="1186323"/>
            <a:ext cx="11293231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percentage of the California population has a bachelor’s degree or higher? 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41.3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29.3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27.4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31.4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607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4554" y="733925"/>
            <a:ext cx="1112129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careers occupying the majority of the CA population?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60375" indent="-460375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Agricultural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economic and environmental, business, management</a:t>
            </a: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Science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management, business, and the arts</a:t>
            </a: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Hospitality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travel, education, management</a:t>
            </a: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Healthcare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business, education, and the arts</a:t>
            </a:r>
          </a:p>
        </p:txBody>
      </p:sp>
    </p:spTree>
    <p:extLst>
      <p:ext uri="{BB962C8B-B14F-4D97-AF65-F5344CB8AC3E}">
        <p14:creationId xmlns:p14="http://schemas.microsoft.com/office/powerpoint/2010/main" val="33367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4554" y="733925"/>
            <a:ext cx="1112129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careers occupying the majority of the CA population?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60375" indent="-460375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Agricultural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economic and environmental, business, management</a:t>
            </a: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Science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management, business, and the arts</a:t>
            </a: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Hospitality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travel, education, management</a:t>
            </a: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Healthcare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business, education, and the arts</a:t>
            </a:r>
          </a:p>
        </p:txBody>
      </p:sp>
    </p:spTree>
    <p:extLst>
      <p:ext uri="{BB962C8B-B14F-4D97-AF65-F5344CB8AC3E}">
        <p14:creationId xmlns:p14="http://schemas.microsoft.com/office/powerpoint/2010/main" val="3017840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4958265"/>
            <a:ext cx="8534400" cy="1507067"/>
          </a:xfrm>
        </p:spPr>
        <p:txBody>
          <a:bodyPr>
            <a:normAutofit/>
          </a:bodyPr>
          <a:lstStyle/>
          <a:p>
            <a:r>
              <a:rPr lang="en-US" sz="1400" dirty="0"/>
              <a:t>Source: 2011-2015 American Community Survey 5-Year Estimates</a:t>
            </a:r>
            <a:br>
              <a:rPr lang="en-US" sz="1400" dirty="0"/>
            </a:br>
            <a:r>
              <a:rPr lang="en-US" sz="3200" dirty="0"/>
              <a:t>Languages </a:t>
            </a:r>
            <a:r>
              <a:rPr lang="en-US" sz="3200" dirty="0" smtClean="0"/>
              <a:t>Spoken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2800" dirty="0"/>
              <a:t>SOCIO-DEMOGRAPHIC PROFILE OF POPULATION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3327" y="69741"/>
            <a:ext cx="8399086" cy="4312791"/>
          </a:xfrm>
        </p:spPr>
        <p:txBody>
          <a:bodyPr>
            <a:noAutofit/>
          </a:bodyPr>
          <a:lstStyle/>
          <a:p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Percent </a:t>
            </a:r>
            <a:r>
              <a:rPr lang="en-US" sz="2800" dirty="0"/>
              <a:t>limited English-speaking households: </a:t>
            </a:r>
            <a:r>
              <a:rPr lang="en-US" sz="2800" dirty="0" smtClean="0"/>
              <a:t>9.5%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Households </a:t>
            </a:r>
            <a:r>
              <a:rPr lang="en-US" sz="2800" dirty="0"/>
              <a:t>speaking…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Spanish</a:t>
            </a:r>
            <a:r>
              <a:rPr lang="en-US" sz="2800" dirty="0"/>
              <a:t>: 25.3%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Other </a:t>
            </a:r>
            <a:r>
              <a:rPr lang="en-US" sz="2800" dirty="0"/>
              <a:t>Indo-European Languages: 5.8%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Asian </a:t>
            </a:r>
            <a:r>
              <a:rPr lang="en-US" sz="2800" dirty="0"/>
              <a:t>and Pacific Island Languages: 10.5%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Primarily </a:t>
            </a:r>
            <a:r>
              <a:rPr lang="en-US" sz="2800" dirty="0"/>
              <a:t>Chinese, Vietnamese, Korean, and Tagalog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Other </a:t>
            </a:r>
            <a:r>
              <a:rPr lang="en-US" sz="2800" dirty="0"/>
              <a:t>Languages: 1.1%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26671" y="6459526"/>
            <a:ext cx="2672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QUESTION TO FOLLOW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2413" y="193728"/>
            <a:ext cx="2771045" cy="640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85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3047" y="980661"/>
            <a:ext cx="11199445" cy="4545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language other than English spoken in California is: </a:t>
            </a:r>
            <a:endParaRPr lang="en-US" sz="4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Spanish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Chinese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Vietnamese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Tagalog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78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283" y="1010606"/>
            <a:ext cx="11615350" cy="4670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According to the 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 Currents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map, Los Angeles’ density per square mile in 2010-2014 was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600-999.9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1,000-1,999.9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2000-2,999.9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3,000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94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7169" y="1058815"/>
            <a:ext cx="10542954" cy="4578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2000 and 2012 the percentage of 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foreign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immigrants as a proportion of the California population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Increased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Decreased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Remained the same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15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7169" y="1058815"/>
            <a:ext cx="10542954" cy="4578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2000 and 2012 the percentage 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foreign immigrants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a proportion of the California population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Increased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Decreased</a:t>
            </a:r>
            <a:endParaRPr lang="en-US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Remained the same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657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3047" y="980661"/>
            <a:ext cx="11199445" cy="4545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language other than English spoken in California is: </a:t>
            </a:r>
            <a:endParaRPr lang="en-US" sz="4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Spanish</a:t>
            </a:r>
            <a:endParaRPr lang="en-US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Chinese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Vietnamese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Tagalog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20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283" y="1010607"/>
            <a:ext cx="11615351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According to the 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Geo Currents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map, Los Angeles’ density per square mile in 2010-2014 was</a:t>
            </a: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600-999.9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1,000-1,999.9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2000-2,999.9</a:t>
            </a:r>
            <a:endParaRPr lang="en-US" sz="4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3,000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47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4380</TotalTime>
  <Words>943</Words>
  <Application>Microsoft Office PowerPoint</Application>
  <PresentationFormat>Custom</PresentationFormat>
  <Paragraphs>176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Slice</vt:lpstr>
      <vt:lpstr>PowerPoint Presentation</vt:lpstr>
      <vt:lpstr>PowerPoint Presentation</vt:lpstr>
      <vt:lpstr>Source: 2011-2015 American Community Survey 5-Year Estimates Languages Spoken SOCIO-DEMOGRAPHIC PROFILE OF POPULATION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 Brooks</dc:creator>
  <cp:lastModifiedBy>Araceli Venegas</cp:lastModifiedBy>
  <cp:revision>46</cp:revision>
  <cp:lastPrinted>2018-01-09T00:04:03Z</cp:lastPrinted>
  <dcterms:created xsi:type="dcterms:W3CDTF">2017-11-27T19:02:08Z</dcterms:created>
  <dcterms:modified xsi:type="dcterms:W3CDTF">2018-01-17T18:54:58Z</dcterms:modified>
</cp:coreProperties>
</file>