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1"/>
  </p:notesMasterIdLst>
  <p:sldIdLst>
    <p:sldId id="257" r:id="rId2"/>
    <p:sldId id="258" r:id="rId3"/>
    <p:sldId id="455" r:id="rId4"/>
    <p:sldId id="456" r:id="rId5"/>
    <p:sldId id="507" r:id="rId6"/>
    <p:sldId id="508" r:id="rId7"/>
    <p:sldId id="509" r:id="rId8"/>
    <p:sldId id="364" r:id="rId9"/>
    <p:sldId id="259" r:id="rId10"/>
    <p:sldId id="260" r:id="rId11"/>
    <p:sldId id="261" r:id="rId12"/>
    <p:sldId id="262" r:id="rId13"/>
    <p:sldId id="263" r:id="rId14"/>
    <p:sldId id="264" r:id="rId15"/>
    <p:sldId id="265" r:id="rId16"/>
    <p:sldId id="266" r:id="rId17"/>
    <p:sldId id="267" r:id="rId18"/>
    <p:sldId id="268" r:id="rId19"/>
    <p:sldId id="270" r:id="rId20"/>
    <p:sldId id="272" r:id="rId21"/>
    <p:sldId id="279" r:id="rId22"/>
    <p:sldId id="285" r:id="rId23"/>
    <p:sldId id="287" r:id="rId24"/>
    <p:sldId id="295" r:id="rId25"/>
    <p:sldId id="296" r:id="rId26"/>
    <p:sldId id="297" r:id="rId27"/>
    <p:sldId id="299" r:id="rId28"/>
    <p:sldId id="301" r:id="rId29"/>
    <p:sldId id="302" r:id="rId30"/>
    <p:sldId id="303" r:id="rId31"/>
    <p:sldId id="304" r:id="rId32"/>
    <p:sldId id="305" r:id="rId33"/>
    <p:sldId id="306" r:id="rId34"/>
    <p:sldId id="307" r:id="rId35"/>
    <p:sldId id="310" r:id="rId36"/>
    <p:sldId id="313" r:id="rId37"/>
    <p:sldId id="318" r:id="rId38"/>
    <p:sldId id="320" r:id="rId39"/>
    <p:sldId id="321" r:id="rId40"/>
    <p:sldId id="322" r:id="rId41"/>
    <p:sldId id="323" r:id="rId42"/>
    <p:sldId id="324" r:id="rId43"/>
    <p:sldId id="328" r:id="rId44"/>
    <p:sldId id="325" r:id="rId45"/>
    <p:sldId id="329" r:id="rId46"/>
    <p:sldId id="331" r:id="rId47"/>
    <p:sldId id="330" r:id="rId48"/>
    <p:sldId id="333" r:id="rId49"/>
    <p:sldId id="334" r:id="rId50"/>
    <p:sldId id="335"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2" r:id="rId66"/>
    <p:sldId id="357" r:id="rId67"/>
    <p:sldId id="358" r:id="rId68"/>
    <p:sldId id="359" r:id="rId69"/>
    <p:sldId id="360" r:id="rId70"/>
    <p:sldId id="361" r:id="rId71"/>
    <p:sldId id="363" r:id="rId72"/>
    <p:sldId id="365" r:id="rId73"/>
    <p:sldId id="367" r:id="rId74"/>
    <p:sldId id="368" r:id="rId75"/>
    <p:sldId id="370" r:id="rId76"/>
    <p:sldId id="371" r:id="rId77"/>
    <p:sldId id="372" r:id="rId78"/>
    <p:sldId id="376" r:id="rId79"/>
    <p:sldId id="377" r:id="rId80"/>
    <p:sldId id="378" r:id="rId81"/>
    <p:sldId id="379" r:id="rId82"/>
    <p:sldId id="380" r:id="rId83"/>
    <p:sldId id="383" r:id="rId84"/>
    <p:sldId id="384" r:id="rId85"/>
    <p:sldId id="386" r:id="rId86"/>
    <p:sldId id="387" r:id="rId87"/>
    <p:sldId id="390" r:id="rId88"/>
    <p:sldId id="391" r:id="rId89"/>
    <p:sldId id="392" r:id="rId90"/>
    <p:sldId id="393" r:id="rId91"/>
    <p:sldId id="394" r:id="rId92"/>
    <p:sldId id="395" r:id="rId93"/>
    <p:sldId id="396" r:id="rId94"/>
    <p:sldId id="397" r:id="rId95"/>
    <p:sldId id="398" r:id="rId96"/>
    <p:sldId id="399" r:id="rId97"/>
    <p:sldId id="400" r:id="rId98"/>
    <p:sldId id="401" r:id="rId99"/>
    <p:sldId id="402" r:id="rId100"/>
    <p:sldId id="403" r:id="rId101"/>
    <p:sldId id="404" r:id="rId102"/>
    <p:sldId id="405" r:id="rId103"/>
    <p:sldId id="406" r:id="rId104"/>
    <p:sldId id="407" r:id="rId105"/>
    <p:sldId id="408" r:id="rId106"/>
    <p:sldId id="409" r:id="rId107"/>
    <p:sldId id="410" r:id="rId108"/>
    <p:sldId id="411" r:id="rId109"/>
    <p:sldId id="412" r:id="rId110"/>
    <p:sldId id="413" r:id="rId111"/>
    <p:sldId id="415"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9" r:id="rId125"/>
    <p:sldId id="430" r:id="rId126"/>
    <p:sldId id="431" r:id="rId127"/>
    <p:sldId id="433" r:id="rId128"/>
    <p:sldId id="434" r:id="rId129"/>
    <p:sldId id="435" r:id="rId130"/>
    <p:sldId id="436" r:id="rId131"/>
    <p:sldId id="437" r:id="rId132"/>
    <p:sldId id="438" r:id="rId133"/>
    <p:sldId id="440" r:id="rId134"/>
    <p:sldId id="487" r:id="rId135"/>
    <p:sldId id="482" r:id="rId136"/>
    <p:sldId id="485" r:id="rId137"/>
    <p:sldId id="484" r:id="rId138"/>
    <p:sldId id="483" r:id="rId139"/>
    <p:sldId id="486" r:id="rId140"/>
    <p:sldId id="481" r:id="rId141"/>
    <p:sldId id="488" r:id="rId142"/>
    <p:sldId id="510" r:id="rId143"/>
    <p:sldId id="441" r:id="rId144"/>
    <p:sldId id="473" r:id="rId145"/>
    <p:sldId id="475" r:id="rId146"/>
    <p:sldId id="474" r:id="rId147"/>
    <p:sldId id="476" r:id="rId148"/>
    <p:sldId id="477" r:id="rId149"/>
    <p:sldId id="442" r:id="rId150"/>
    <p:sldId id="445" r:id="rId151"/>
    <p:sldId id="443" r:id="rId152"/>
    <p:sldId id="478" r:id="rId153"/>
    <p:sldId id="479" r:id="rId154"/>
    <p:sldId id="480" r:id="rId155"/>
    <p:sldId id="467" r:id="rId156"/>
    <p:sldId id="452" r:id="rId157"/>
    <p:sldId id="468" r:id="rId158"/>
    <p:sldId id="469" r:id="rId159"/>
    <p:sldId id="470" r:id="rId160"/>
    <p:sldId id="471" r:id="rId161"/>
    <p:sldId id="472" r:id="rId162"/>
    <p:sldId id="453" r:id="rId163"/>
    <p:sldId id="490" r:id="rId164"/>
    <p:sldId id="491" r:id="rId165"/>
    <p:sldId id="499" r:id="rId166"/>
    <p:sldId id="496" r:id="rId167"/>
    <p:sldId id="494" r:id="rId168"/>
    <p:sldId id="497" r:id="rId169"/>
    <p:sldId id="498" r:id="rId170"/>
    <p:sldId id="493" r:id="rId171"/>
    <p:sldId id="504" r:id="rId172"/>
    <p:sldId id="503" r:id="rId173"/>
    <p:sldId id="502" r:id="rId174"/>
    <p:sldId id="501" r:id="rId175"/>
    <p:sldId id="506" r:id="rId176"/>
    <p:sldId id="500" r:id="rId177"/>
    <p:sldId id="511" r:id="rId178"/>
    <p:sldId id="512" r:id="rId179"/>
    <p:sldId id="454" r:id="rId180"/>
    <p:sldId id="457" r:id="rId181"/>
    <p:sldId id="458" r:id="rId182"/>
    <p:sldId id="459" r:id="rId183"/>
    <p:sldId id="460" r:id="rId184"/>
    <p:sldId id="461" r:id="rId185"/>
    <p:sldId id="462" r:id="rId186"/>
    <p:sldId id="463" r:id="rId187"/>
    <p:sldId id="464" r:id="rId188"/>
    <p:sldId id="465" r:id="rId189"/>
    <p:sldId id="466" r:id="rId1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23" d="100"/>
          <a:sy n="123" d="100"/>
        </p:scale>
        <p:origin x="114" y="33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6A480-DFF2-40D2-8ECC-62387DDC407F}" type="datetimeFigureOut">
              <a:rPr lang="en-US" smtClean="0"/>
              <a:t>1/22/2018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ECA85-851D-455B-8F77-24D0F6AD75CD}" type="slidenum">
              <a:rPr lang="en-US" smtClean="0"/>
              <a:t>‹#›</a:t>
            </a:fld>
            <a:endParaRPr lang="en-US"/>
          </a:p>
        </p:txBody>
      </p:sp>
    </p:spTree>
    <p:extLst>
      <p:ext uri="{BB962C8B-B14F-4D97-AF65-F5344CB8AC3E}">
        <p14:creationId xmlns:p14="http://schemas.microsoft.com/office/powerpoint/2010/main" val="228387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52</a:t>
            </a:fld>
            <a:endParaRPr lang="en-US"/>
          </a:p>
        </p:txBody>
      </p:sp>
    </p:spTree>
    <p:extLst>
      <p:ext uri="{BB962C8B-B14F-4D97-AF65-F5344CB8AC3E}">
        <p14:creationId xmlns:p14="http://schemas.microsoft.com/office/powerpoint/2010/main" val="352437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57</a:t>
            </a:fld>
            <a:endParaRPr lang="en-US"/>
          </a:p>
        </p:txBody>
      </p:sp>
    </p:spTree>
    <p:extLst>
      <p:ext uri="{BB962C8B-B14F-4D97-AF65-F5344CB8AC3E}">
        <p14:creationId xmlns:p14="http://schemas.microsoft.com/office/powerpoint/2010/main" val="223758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59</a:t>
            </a:fld>
            <a:endParaRPr lang="en-US"/>
          </a:p>
        </p:txBody>
      </p:sp>
    </p:spTree>
    <p:extLst>
      <p:ext uri="{BB962C8B-B14F-4D97-AF65-F5344CB8AC3E}">
        <p14:creationId xmlns:p14="http://schemas.microsoft.com/office/powerpoint/2010/main" val="183760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60</a:t>
            </a:fld>
            <a:endParaRPr lang="en-US"/>
          </a:p>
        </p:txBody>
      </p:sp>
    </p:spTree>
    <p:extLst>
      <p:ext uri="{BB962C8B-B14F-4D97-AF65-F5344CB8AC3E}">
        <p14:creationId xmlns:p14="http://schemas.microsoft.com/office/powerpoint/2010/main" val="100686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61</a:t>
            </a:fld>
            <a:endParaRPr lang="en-US"/>
          </a:p>
        </p:txBody>
      </p:sp>
    </p:spTree>
    <p:extLst>
      <p:ext uri="{BB962C8B-B14F-4D97-AF65-F5344CB8AC3E}">
        <p14:creationId xmlns:p14="http://schemas.microsoft.com/office/powerpoint/2010/main" val="229707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62</a:t>
            </a:fld>
            <a:endParaRPr lang="en-US"/>
          </a:p>
        </p:txBody>
      </p:sp>
    </p:spTree>
    <p:extLst>
      <p:ext uri="{BB962C8B-B14F-4D97-AF65-F5344CB8AC3E}">
        <p14:creationId xmlns:p14="http://schemas.microsoft.com/office/powerpoint/2010/main" val="4018839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63</a:t>
            </a:fld>
            <a:endParaRPr lang="en-US"/>
          </a:p>
        </p:txBody>
      </p:sp>
    </p:spTree>
    <p:extLst>
      <p:ext uri="{BB962C8B-B14F-4D97-AF65-F5344CB8AC3E}">
        <p14:creationId xmlns:p14="http://schemas.microsoft.com/office/powerpoint/2010/main" val="156095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1/22/2018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ayoclinic.org/diseases-conditions/type-2-diabetes/symptoms-causes/syc-20351193"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ptodate.com/contents/image?imageKey=ENDO/61853&amp;topicKey=ENDO/1812&amp;rank=1~150&amp;source=see_link&amp;search=diabetes+type+2+diagnosis"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ptodate.com/contents/metformin-drug-information?source=see_link"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107.png"/></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uptodate.com/contents/glipizide-drug-information?source=see_link" TargetMode="External"/><Relationship Id="rId2" Type="http://schemas.openxmlformats.org/officeDocument/2006/relationships/hyperlink" Target="https://www.uptodate.com/contents/metformin-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34.png"/></Relationships>
</file>

<file path=ppt/slides/_rels/slide1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uptodate.com/contents/metformin-drug-information?source=see_link" TargetMode="External"/><Relationship Id="rId2" Type="http://schemas.openxmlformats.org/officeDocument/2006/relationships/hyperlink" Target="https://www.uptodate.com/contents/repaglinide-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3.png"/></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8.png"/></Relationships>
</file>

<file path=ppt/slides/_rels/slide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6.xml.rels><?xml version="1.0" encoding="UTF-8" standalone="yes"?>
<Relationships xmlns="http://schemas.openxmlformats.org/package/2006/relationships"><Relationship Id="rId3" Type="http://schemas.openxmlformats.org/officeDocument/2006/relationships/hyperlink" Target="https://www.uptodate.com/contents/metformin-drug-information?source=see_link" TargetMode="External"/><Relationship Id="rId2" Type="http://schemas.openxmlformats.org/officeDocument/2006/relationships/hyperlink" Target="https://www.uptodate.com/contents/liraglutide-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6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6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7.xml.rels><?xml version="1.0" encoding="UTF-8" standalone="yes"?>
<Relationships xmlns="http://schemas.openxmlformats.org/package/2006/relationships"><Relationship Id="rId3" Type="http://schemas.openxmlformats.org/officeDocument/2006/relationships/hyperlink" Target="https://www.uptodate.com/contents/liraglutide-drug-information?source=see_link" TargetMode="External"/><Relationship Id="rId2" Type="http://schemas.openxmlformats.org/officeDocument/2006/relationships/hyperlink" Target="https://www.uptodate.com/contents/empagliflozin-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1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1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1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17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7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1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ptodate.com/contents/metformin-drug-information?source=see_link"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uptodate.com/contents/pioglitazone-drug-information?source=see_link" TargetMode="External"/><Relationship Id="rId2" Type="http://schemas.openxmlformats.org/officeDocument/2006/relationships/hyperlink" Target="https://www.uptodate.com/contents/metformin-drug-information?source=see_link"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uptodate.com/contents/rosiglitazone-drug-information?source=see_lin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ptodate.com/contents/metformin-drug-information?source=see_lin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uptodate.com/contents/glipizide-drug-information?source=see_link" TargetMode="External"/><Relationship Id="rId2" Type="http://schemas.openxmlformats.org/officeDocument/2006/relationships/hyperlink" Target="https://www.uptodate.com/contents/metformin-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hyperlink" Target="https://www.uptodate.com/contents/image?imageKey=ENDO/56876&amp;topicKey=ENDO/1790&amp;rank=4~150&amp;source=see_link&amp;search=TREATMENT+OPTIONS+FOR+TYPE+2+DIABETES" TargetMode="External"/><Relationship Id="rId2" Type="http://schemas.openxmlformats.org/officeDocument/2006/relationships/hyperlink" Target="https://www.uptodate.com/contents/metformin-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uptodate.com/contents/empagliflozin-drug-information?source=see_link" TargetMode="External"/><Relationship Id="rId2" Type="http://schemas.openxmlformats.org/officeDocument/2006/relationships/hyperlink" Target="https://www.uptodate.com/contents/liraglutide-drug-information?source=see_link"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uptodate.com/contents/sodium-glucose-co-transporter-2-inhibitors-for-the-treatment-of-type-2-diabetes-mellitus?source=see_link&amp;sectionName=CARDIOVASCULAR+EFFECTS&amp;anchor=H3125494270#H3125494270" TargetMode="External"/><Relationship Id="rId4" Type="http://schemas.openxmlformats.org/officeDocument/2006/relationships/hyperlink" Target="https://www.uptodate.com/contents/glucagon-like-peptide-1-receptor-agonists-for-the-treatment-of-type-2-diabetes-mellitus?source=see_link&amp;sectionName=Cardiovascular+effects&amp;anchor=H1417192#H141719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uptodate.com/contents/metformin-drug-information?source=see_link" TargetMode="External"/><Relationship Id="rId2" Type="http://schemas.openxmlformats.org/officeDocument/2006/relationships/hyperlink" Target="https://www.uptodate.com/contents/pioglitazone-drug-information?source=see_link"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uptodate.com/contents/sodium-glucose-co-transporter-2-inhibitors-for-the-treatment-of-type-2-diabetes-mellitus?source=see_link&amp;sectionName=Candidates&amp;anchor=H433635592#H433635592" TargetMode="External"/><Relationship Id="rId4" Type="http://schemas.openxmlformats.org/officeDocument/2006/relationships/hyperlink" Target="https://www.uptodate.com/contents/dipeptidyl-peptidase-4-dpp-4-inhibitors-for-the-treatment-of-type-2-diabetes-mellitus?source=see_link&amp;sectionName=CANDIDATES&amp;anchor=H1203032#H120303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ayoclinic.org/diseases-conditions/type-2-diabetes/symptoms-causes/syc-20351193"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8318757" cy="5712248"/>
          </a:xfrm>
        </p:spPr>
        <p:txBody>
          <a:bodyPr>
            <a:normAutofit/>
          </a:bodyPr>
          <a:lstStyle/>
          <a:p>
            <a:r>
              <a:rPr lang="en-US" sz="6000" b="1" dirty="0" smtClean="0"/>
              <a:t>MODULE Four:   </a:t>
            </a:r>
            <a:br>
              <a:rPr lang="en-US" sz="6000" b="1" dirty="0" smtClean="0"/>
            </a:br>
            <a:r>
              <a:rPr lang="en-US" sz="6000" b="1" dirty="0" smtClean="0"/>
              <a:t/>
            </a:r>
            <a:br>
              <a:rPr lang="en-US" sz="6000" b="1" dirty="0" smtClean="0"/>
            </a:br>
            <a:r>
              <a:rPr lang="en-US" sz="6000" b="1" dirty="0"/>
              <a:t>MEDICAL PROTOCOLS </a:t>
            </a:r>
            <a:r>
              <a:rPr lang="en-US" sz="6000" b="1" dirty="0" smtClean="0"/>
              <a:t/>
            </a:r>
            <a:br>
              <a:rPr lang="en-US" sz="6000" b="1" dirty="0" smtClean="0"/>
            </a:br>
            <a:r>
              <a:rPr lang="en-US" sz="6000" b="1" dirty="0" smtClean="0"/>
              <a:t>AND </a:t>
            </a:r>
            <a:br>
              <a:rPr lang="en-US" sz="6000" b="1" dirty="0" smtClean="0"/>
            </a:br>
            <a:r>
              <a:rPr lang="en-US" sz="6000" b="1" dirty="0" smtClean="0"/>
              <a:t>QUALITY </a:t>
            </a:r>
            <a:r>
              <a:rPr lang="en-US" sz="6000" b="1" dirty="0"/>
              <a:t>ASSURANCE</a:t>
            </a:r>
          </a:p>
        </p:txBody>
      </p:sp>
      <p:pic>
        <p:nvPicPr>
          <p:cNvPr id="3" name="Picture 2"/>
          <p:cNvPicPr>
            <a:picLocks noChangeAspect="1"/>
          </p:cNvPicPr>
          <p:nvPr/>
        </p:nvPicPr>
        <p:blipFill>
          <a:blip r:embed="rId2"/>
          <a:stretch>
            <a:fillRect/>
          </a:stretch>
        </p:blipFill>
        <p:spPr>
          <a:xfrm>
            <a:off x="9314815" y="224472"/>
            <a:ext cx="2686050" cy="6429375"/>
          </a:xfrm>
          <a:prstGeom prst="rect">
            <a:avLst/>
          </a:prstGeom>
        </p:spPr>
      </p:pic>
      <p:pic>
        <p:nvPicPr>
          <p:cNvPr id="5" name="Picture 4"/>
          <p:cNvPicPr>
            <a:picLocks noChangeAspect="1"/>
          </p:cNvPicPr>
          <p:nvPr/>
        </p:nvPicPr>
        <p:blipFill>
          <a:blip r:embed="rId2"/>
          <a:stretch>
            <a:fillRect/>
          </a:stretch>
        </p:blipFill>
        <p:spPr>
          <a:xfrm>
            <a:off x="9310627" y="214312"/>
            <a:ext cx="2686050" cy="6429375"/>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
            </a:r>
            <a:br>
              <a:rPr lang="en-US" dirty="0" smtClean="0">
                <a:hlinkClick r:id="rId2"/>
              </a:rPr>
            </a:br>
            <a:r>
              <a:rPr lang="en-US" sz="3100" b="1" dirty="0" smtClean="0">
                <a:hlinkClick r:id="rId2"/>
              </a:rPr>
              <a:t>Type </a:t>
            </a:r>
            <a:r>
              <a:rPr lang="en-US" sz="3100" b="1" dirty="0">
                <a:hlinkClick r:id="rId2"/>
              </a:rPr>
              <a:t>2 diabetes</a:t>
            </a:r>
            <a:r>
              <a:rPr lang="en-US" sz="3100" b="1" dirty="0"/>
              <a:t/>
            </a:r>
            <a:br>
              <a:rPr lang="en-US" sz="3100" b="1" dirty="0"/>
            </a:br>
            <a:endParaRPr lang="en-US" sz="3100" b="1" dirty="0"/>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b="1" dirty="0">
                <a:solidFill>
                  <a:schemeClr val="bg1"/>
                </a:solidFill>
              </a:rPr>
              <a:t>Random blood sugar test.</a:t>
            </a:r>
            <a:r>
              <a:rPr lang="en-US" dirty="0">
                <a:solidFill>
                  <a:schemeClr val="bg1"/>
                </a:solidFill>
              </a:rPr>
              <a:t> A blood sample will be taken at a random time. Blood sugar values are expressed in milligrams per deciliter (mg/</a:t>
            </a:r>
            <a:r>
              <a:rPr lang="en-US" dirty="0" err="1">
                <a:solidFill>
                  <a:schemeClr val="bg1"/>
                </a:solidFill>
              </a:rPr>
              <a:t>dL</a:t>
            </a:r>
            <a:r>
              <a:rPr lang="en-US" dirty="0">
                <a:solidFill>
                  <a:schemeClr val="bg1"/>
                </a:solidFill>
              </a:rPr>
              <a:t>) or millimoles per liter (mmol/L). Regardless of when you last ate, a random blood sugar level of 200 mg/</a:t>
            </a:r>
            <a:r>
              <a:rPr lang="en-US" dirty="0" err="1">
                <a:solidFill>
                  <a:schemeClr val="bg1"/>
                </a:solidFill>
              </a:rPr>
              <a:t>dL</a:t>
            </a:r>
            <a:r>
              <a:rPr lang="en-US" dirty="0">
                <a:solidFill>
                  <a:schemeClr val="bg1"/>
                </a:solidFill>
              </a:rPr>
              <a:t> (11.1 mmol/L) or higher suggests diabetes, especially when coupled with any of the signs and symptoms of diabetes, such as frequent urination and extreme thirst.</a:t>
            </a:r>
          </a:p>
          <a:p>
            <a:pPr>
              <a:buFont typeface="Arial" panose="020B0604020202020204" pitchFamily="34" charset="0"/>
              <a:buChar char="•"/>
            </a:pPr>
            <a:r>
              <a:rPr lang="en-US" b="1" dirty="0">
                <a:solidFill>
                  <a:schemeClr val="bg1"/>
                </a:solidFill>
              </a:rPr>
              <a:t>Fasting blood sugar test.</a:t>
            </a:r>
            <a:r>
              <a:rPr lang="en-US" dirty="0">
                <a:solidFill>
                  <a:schemeClr val="bg1"/>
                </a:solidFill>
              </a:rPr>
              <a:t> A blood sample will be taken after an overnight fast. A fasting blood sugar level less than 100 mg/</a:t>
            </a:r>
            <a:r>
              <a:rPr lang="en-US" dirty="0" err="1">
                <a:solidFill>
                  <a:schemeClr val="bg1"/>
                </a:solidFill>
              </a:rPr>
              <a:t>dL</a:t>
            </a:r>
            <a:r>
              <a:rPr lang="en-US" dirty="0">
                <a:solidFill>
                  <a:schemeClr val="bg1"/>
                </a:solidFill>
              </a:rPr>
              <a:t> (5.6 mmol/L) is normal. A fasting blood sugar level from 100 to 125 mg/</a:t>
            </a:r>
            <a:r>
              <a:rPr lang="en-US" dirty="0" err="1">
                <a:solidFill>
                  <a:schemeClr val="bg1"/>
                </a:solidFill>
              </a:rPr>
              <a:t>dL</a:t>
            </a:r>
            <a:r>
              <a:rPr lang="en-US" dirty="0">
                <a:solidFill>
                  <a:schemeClr val="bg1"/>
                </a:solidFill>
              </a:rPr>
              <a:t> (5.6 to 6.9 mmol/L) is considered prediabetes. If it's 126 mg/</a:t>
            </a:r>
            <a:r>
              <a:rPr lang="en-US" dirty="0" err="1">
                <a:solidFill>
                  <a:schemeClr val="bg1"/>
                </a:solidFill>
              </a:rPr>
              <a:t>dL</a:t>
            </a:r>
            <a:r>
              <a:rPr lang="en-US" dirty="0">
                <a:solidFill>
                  <a:schemeClr val="bg1"/>
                </a:solidFill>
              </a:rPr>
              <a:t> (7 mmol/L) or higher on two separate tests, you have diabetes.</a:t>
            </a:r>
          </a:p>
          <a:p>
            <a:pPr>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9314815" y="244792"/>
            <a:ext cx="2686050" cy="6429375"/>
          </a:xfrm>
          <a:prstGeom prst="rect">
            <a:avLst/>
          </a:prstGeom>
        </p:spPr>
      </p:pic>
    </p:spTree>
    <p:extLst>
      <p:ext uri="{BB962C8B-B14F-4D97-AF65-F5344CB8AC3E}">
        <p14:creationId xmlns:p14="http://schemas.microsoft.com/office/powerpoint/2010/main" val="208333386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1330" y="558324"/>
            <a:ext cx="7861514" cy="5852636"/>
          </a:xfrm>
          <a:prstGeom prst="rect">
            <a:avLst/>
          </a:prstGeom>
        </p:spPr>
      </p:pic>
      <p:pic>
        <p:nvPicPr>
          <p:cNvPr id="2" name="Picture 1"/>
          <p:cNvPicPr>
            <a:picLocks noChangeAspect="1"/>
          </p:cNvPicPr>
          <p:nvPr/>
        </p:nvPicPr>
        <p:blipFill>
          <a:blip r:embed="rId3"/>
          <a:stretch>
            <a:fillRect/>
          </a:stretch>
        </p:blipFill>
        <p:spPr>
          <a:xfrm>
            <a:off x="8342844" y="558325"/>
            <a:ext cx="2445101" cy="5852636"/>
          </a:xfrm>
          <a:prstGeom prst="rect">
            <a:avLst/>
          </a:prstGeom>
        </p:spPr>
      </p:pic>
    </p:spTree>
    <p:extLst>
      <p:ext uri="{BB962C8B-B14F-4D97-AF65-F5344CB8AC3E}">
        <p14:creationId xmlns:p14="http://schemas.microsoft.com/office/powerpoint/2010/main" val="6344805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4323" y="462280"/>
            <a:ext cx="8373557" cy="5989320"/>
          </a:xfrm>
          <a:prstGeom prst="rect">
            <a:avLst/>
          </a:prstGeom>
        </p:spPr>
      </p:pic>
      <p:pic>
        <p:nvPicPr>
          <p:cNvPr id="2" name="Picture 1"/>
          <p:cNvPicPr>
            <a:picLocks noChangeAspect="1"/>
          </p:cNvPicPr>
          <p:nvPr/>
        </p:nvPicPr>
        <p:blipFill>
          <a:blip r:embed="rId3"/>
          <a:stretch>
            <a:fillRect/>
          </a:stretch>
        </p:blipFill>
        <p:spPr>
          <a:xfrm>
            <a:off x="8877880" y="462281"/>
            <a:ext cx="2502205" cy="5989320"/>
          </a:xfrm>
          <a:prstGeom prst="rect">
            <a:avLst/>
          </a:prstGeom>
        </p:spPr>
      </p:pic>
    </p:spTree>
    <p:extLst>
      <p:ext uri="{BB962C8B-B14F-4D97-AF65-F5344CB8AC3E}">
        <p14:creationId xmlns:p14="http://schemas.microsoft.com/office/powerpoint/2010/main" val="225034902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3836" y="452120"/>
            <a:ext cx="8863216" cy="5765800"/>
          </a:xfrm>
          <a:prstGeom prst="rect">
            <a:avLst/>
          </a:prstGeom>
        </p:spPr>
      </p:pic>
      <p:pic>
        <p:nvPicPr>
          <p:cNvPr id="2" name="Picture 1"/>
          <p:cNvPicPr>
            <a:picLocks noChangeAspect="1"/>
          </p:cNvPicPr>
          <p:nvPr/>
        </p:nvPicPr>
        <p:blipFill>
          <a:blip r:embed="rId3"/>
          <a:stretch>
            <a:fillRect/>
          </a:stretch>
        </p:blipFill>
        <p:spPr>
          <a:xfrm>
            <a:off x="9177052" y="464821"/>
            <a:ext cx="2403517" cy="5753100"/>
          </a:xfrm>
          <a:prstGeom prst="rect">
            <a:avLst/>
          </a:prstGeom>
        </p:spPr>
      </p:pic>
    </p:spTree>
    <p:extLst>
      <p:ext uri="{BB962C8B-B14F-4D97-AF65-F5344CB8AC3E}">
        <p14:creationId xmlns:p14="http://schemas.microsoft.com/office/powerpoint/2010/main" val="40939134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5060" y="502920"/>
            <a:ext cx="8905193" cy="6009640"/>
          </a:xfrm>
          <a:prstGeom prst="rect">
            <a:avLst/>
          </a:prstGeom>
        </p:spPr>
      </p:pic>
      <p:pic>
        <p:nvPicPr>
          <p:cNvPr id="2" name="Picture 1"/>
          <p:cNvPicPr>
            <a:picLocks noChangeAspect="1"/>
          </p:cNvPicPr>
          <p:nvPr/>
        </p:nvPicPr>
        <p:blipFill>
          <a:blip r:embed="rId3"/>
          <a:stretch>
            <a:fillRect/>
          </a:stretch>
        </p:blipFill>
        <p:spPr>
          <a:xfrm>
            <a:off x="9390253" y="502920"/>
            <a:ext cx="2517267" cy="6025373"/>
          </a:xfrm>
          <a:prstGeom prst="rect">
            <a:avLst/>
          </a:prstGeom>
        </p:spPr>
      </p:pic>
    </p:spTree>
    <p:extLst>
      <p:ext uri="{BB962C8B-B14F-4D97-AF65-F5344CB8AC3E}">
        <p14:creationId xmlns:p14="http://schemas.microsoft.com/office/powerpoint/2010/main" val="16130991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4480" y="425512"/>
            <a:ext cx="8867775" cy="6128894"/>
          </a:xfrm>
          <a:prstGeom prst="rect">
            <a:avLst/>
          </a:prstGeom>
        </p:spPr>
      </p:pic>
      <p:pic>
        <p:nvPicPr>
          <p:cNvPr id="2" name="Picture 1"/>
          <p:cNvPicPr>
            <a:picLocks noChangeAspect="1"/>
          </p:cNvPicPr>
          <p:nvPr/>
        </p:nvPicPr>
        <p:blipFill>
          <a:blip r:embed="rId3"/>
          <a:stretch>
            <a:fillRect/>
          </a:stretch>
        </p:blipFill>
        <p:spPr>
          <a:xfrm>
            <a:off x="9081136" y="425512"/>
            <a:ext cx="2560516" cy="6128894"/>
          </a:xfrm>
          <a:prstGeom prst="rect">
            <a:avLst/>
          </a:prstGeom>
        </p:spPr>
      </p:pic>
    </p:spTree>
    <p:extLst>
      <p:ext uri="{BB962C8B-B14F-4D97-AF65-F5344CB8AC3E}">
        <p14:creationId xmlns:p14="http://schemas.microsoft.com/office/powerpoint/2010/main" val="10815365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4674" y="421640"/>
            <a:ext cx="8200915" cy="6040120"/>
          </a:xfrm>
          <a:prstGeom prst="rect">
            <a:avLst/>
          </a:prstGeom>
        </p:spPr>
      </p:pic>
      <p:pic>
        <p:nvPicPr>
          <p:cNvPr id="2" name="Picture 1"/>
          <p:cNvPicPr>
            <a:picLocks noChangeAspect="1"/>
          </p:cNvPicPr>
          <p:nvPr/>
        </p:nvPicPr>
        <p:blipFill>
          <a:blip r:embed="rId3"/>
          <a:stretch>
            <a:fillRect/>
          </a:stretch>
        </p:blipFill>
        <p:spPr>
          <a:xfrm>
            <a:off x="8615589" y="428625"/>
            <a:ext cx="2520510" cy="6033135"/>
          </a:xfrm>
          <a:prstGeom prst="rect">
            <a:avLst/>
          </a:prstGeom>
        </p:spPr>
      </p:pic>
    </p:spTree>
    <p:extLst>
      <p:ext uri="{BB962C8B-B14F-4D97-AF65-F5344CB8AC3E}">
        <p14:creationId xmlns:p14="http://schemas.microsoft.com/office/powerpoint/2010/main" val="12077027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4734" y="241141"/>
            <a:ext cx="11334425" cy="6468825"/>
          </a:xfrm>
          <a:prstGeom prst="rect">
            <a:avLst/>
          </a:prstGeom>
        </p:spPr>
      </p:pic>
    </p:spTree>
    <p:extLst>
      <p:ext uri="{BB962C8B-B14F-4D97-AF65-F5344CB8AC3E}">
        <p14:creationId xmlns:p14="http://schemas.microsoft.com/office/powerpoint/2010/main" val="37588691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3617" y="391159"/>
            <a:ext cx="7002703" cy="6059335"/>
          </a:xfrm>
          <a:prstGeom prst="rect">
            <a:avLst/>
          </a:prstGeom>
        </p:spPr>
      </p:pic>
      <p:pic>
        <p:nvPicPr>
          <p:cNvPr id="2" name="Picture 1"/>
          <p:cNvPicPr>
            <a:picLocks noChangeAspect="1"/>
          </p:cNvPicPr>
          <p:nvPr/>
        </p:nvPicPr>
        <p:blipFill>
          <a:blip r:embed="rId3"/>
          <a:stretch>
            <a:fillRect/>
          </a:stretch>
        </p:blipFill>
        <p:spPr>
          <a:xfrm>
            <a:off x="7386320" y="391159"/>
            <a:ext cx="2531456" cy="6059335"/>
          </a:xfrm>
          <a:prstGeom prst="rect">
            <a:avLst/>
          </a:prstGeom>
        </p:spPr>
      </p:pic>
    </p:spTree>
    <p:extLst>
      <p:ext uri="{BB962C8B-B14F-4D97-AF65-F5344CB8AC3E}">
        <p14:creationId xmlns:p14="http://schemas.microsoft.com/office/powerpoint/2010/main" val="32418558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2469" y="248920"/>
            <a:ext cx="11336038" cy="6344920"/>
          </a:xfrm>
          <a:prstGeom prst="rect">
            <a:avLst/>
          </a:prstGeom>
        </p:spPr>
      </p:pic>
    </p:spTree>
    <p:extLst>
      <p:ext uri="{BB962C8B-B14F-4D97-AF65-F5344CB8AC3E}">
        <p14:creationId xmlns:p14="http://schemas.microsoft.com/office/powerpoint/2010/main" val="41531967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3360" y="699042"/>
            <a:ext cx="9005420" cy="5711918"/>
          </a:xfrm>
          <a:prstGeom prst="rect">
            <a:avLst/>
          </a:prstGeom>
        </p:spPr>
      </p:pic>
      <p:pic>
        <p:nvPicPr>
          <p:cNvPr id="2" name="Picture 1"/>
          <p:cNvPicPr>
            <a:picLocks noChangeAspect="1"/>
          </p:cNvPicPr>
          <p:nvPr/>
        </p:nvPicPr>
        <p:blipFill>
          <a:blip r:embed="rId3"/>
          <a:stretch>
            <a:fillRect/>
          </a:stretch>
        </p:blipFill>
        <p:spPr>
          <a:xfrm>
            <a:off x="9218781" y="699043"/>
            <a:ext cx="2394100" cy="5730560"/>
          </a:xfrm>
          <a:prstGeom prst="rect">
            <a:avLst/>
          </a:prstGeom>
        </p:spPr>
      </p:pic>
    </p:spTree>
    <p:extLst>
      <p:ext uri="{BB962C8B-B14F-4D97-AF65-F5344CB8AC3E}">
        <p14:creationId xmlns:p14="http://schemas.microsoft.com/office/powerpoint/2010/main" val="3562264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DIABETES ---TYPE 2</a:t>
            </a:r>
            <a:endParaRPr lang="en-US" b="1" dirty="0"/>
          </a:p>
        </p:txBody>
      </p:sp>
      <p:sp>
        <p:nvSpPr>
          <p:cNvPr id="3" name="Content Placeholder 2"/>
          <p:cNvSpPr>
            <a:spLocks noGrp="1"/>
          </p:cNvSpPr>
          <p:nvPr>
            <p:ph idx="1"/>
          </p:nvPr>
        </p:nvSpPr>
        <p:spPr/>
        <p:txBody>
          <a:bodyPr>
            <a:normAutofit fontScale="85000" lnSpcReduction="10000"/>
          </a:bodyPr>
          <a:lstStyle/>
          <a:p>
            <a:pPr marL="0" indent="0">
              <a:buNone/>
            </a:pPr>
            <a:r>
              <a:rPr lang="en-US" b="1" dirty="0">
                <a:solidFill>
                  <a:schemeClr val="bg1"/>
                </a:solidFill>
              </a:rPr>
              <a:t>DIAGNOSTIC </a:t>
            </a:r>
            <a:r>
              <a:rPr lang="en-US" b="1" dirty="0" smtClean="0">
                <a:solidFill>
                  <a:schemeClr val="bg1"/>
                </a:solidFill>
              </a:rPr>
              <a:t>CRITERIA</a:t>
            </a:r>
          </a:p>
          <a:p>
            <a:pPr>
              <a:buFont typeface="Arial" panose="020B0604020202020204" pitchFamily="34" charset="0"/>
              <a:buChar char="•"/>
            </a:pPr>
            <a:r>
              <a:rPr lang="en-US" b="1" dirty="0" smtClean="0">
                <a:solidFill>
                  <a:schemeClr val="bg1"/>
                </a:solidFill>
              </a:rPr>
              <a:t>Symptoms of hyperglycemia</a:t>
            </a:r>
            <a:r>
              <a:rPr lang="en-US" dirty="0" smtClean="0">
                <a:solidFill>
                  <a:schemeClr val="bg1"/>
                </a:solidFill>
              </a:rPr>
              <a:t> — The diagnosis of diabetes mellitus is easily established when a patient presents with classic symptoms of hyperglycemia (thirst, polyuria, weight loss, blurry vision) and has a random blood glucose value of 200 mg/</a:t>
            </a:r>
            <a:r>
              <a:rPr lang="en-US" dirty="0" err="1" smtClean="0">
                <a:solidFill>
                  <a:schemeClr val="bg1"/>
                </a:solidFill>
              </a:rPr>
              <a:t>dL</a:t>
            </a:r>
            <a:r>
              <a:rPr lang="en-US" dirty="0" smtClean="0">
                <a:solidFill>
                  <a:schemeClr val="bg1"/>
                </a:solidFill>
              </a:rPr>
              <a:t> (11.1 </a:t>
            </a:r>
            <a:r>
              <a:rPr lang="en-US" dirty="0" err="1" smtClean="0">
                <a:solidFill>
                  <a:schemeClr val="bg1"/>
                </a:solidFill>
              </a:rPr>
              <a:t>mmol</a:t>
            </a:r>
            <a:r>
              <a:rPr lang="en-US" dirty="0" smtClean="0">
                <a:solidFill>
                  <a:schemeClr val="bg1"/>
                </a:solidFill>
              </a:rPr>
              <a:t>/L) or higher.</a:t>
            </a:r>
            <a:endParaRPr lang="en-US" dirty="0">
              <a:solidFill>
                <a:schemeClr val="bg1"/>
              </a:solidFill>
            </a:endParaRPr>
          </a:p>
          <a:p>
            <a:pPr>
              <a:buFont typeface="Arial" panose="020B0604020202020204" pitchFamily="34" charset="0"/>
              <a:buChar char="•"/>
            </a:pPr>
            <a:r>
              <a:rPr lang="en-US" b="1" dirty="0">
                <a:solidFill>
                  <a:schemeClr val="bg1"/>
                </a:solidFill>
              </a:rPr>
              <a:t>Asymptomatic</a:t>
            </a:r>
            <a:r>
              <a:rPr lang="en-US" dirty="0">
                <a:solidFill>
                  <a:schemeClr val="bg1"/>
                </a:solidFill>
              </a:rPr>
              <a:t> — The diagnosis of diabetes in an asymptomatic individual can be established with any of the following criteria (</a:t>
            </a:r>
            <a:r>
              <a:rPr lang="en-US" u="sng" dirty="0">
                <a:solidFill>
                  <a:schemeClr val="bg1"/>
                </a:solidFill>
                <a:hlinkClick r:id="rId2"/>
              </a:rPr>
              <a:t>table 1</a:t>
            </a:r>
            <a:r>
              <a:rPr lang="en-US" dirty="0">
                <a:solidFill>
                  <a:schemeClr val="bg1"/>
                </a:solidFill>
              </a:rPr>
              <a:t>):</a:t>
            </a:r>
          </a:p>
          <a:p>
            <a:pPr>
              <a:buFont typeface="Arial" panose="020B0604020202020204" pitchFamily="34" charset="0"/>
              <a:buChar char="•"/>
            </a:pPr>
            <a:r>
              <a:rPr lang="en-US" dirty="0">
                <a:solidFill>
                  <a:schemeClr val="bg1"/>
                </a:solidFill>
              </a:rPr>
              <a:t>●Fasting plasma glucose (FPG) values ≥126 mg/</a:t>
            </a:r>
            <a:r>
              <a:rPr lang="en-US" dirty="0" err="1">
                <a:solidFill>
                  <a:schemeClr val="bg1"/>
                </a:solidFill>
              </a:rPr>
              <a:t>dL</a:t>
            </a:r>
            <a:r>
              <a:rPr lang="en-US" dirty="0">
                <a:solidFill>
                  <a:schemeClr val="bg1"/>
                </a:solidFill>
              </a:rPr>
              <a:t> (7.0 </a:t>
            </a:r>
            <a:r>
              <a:rPr lang="en-US" dirty="0" err="1">
                <a:solidFill>
                  <a:schemeClr val="bg1"/>
                </a:solidFill>
              </a:rPr>
              <a:t>mmol</a:t>
            </a:r>
            <a:r>
              <a:rPr lang="en-US" dirty="0">
                <a:solidFill>
                  <a:schemeClr val="bg1"/>
                </a:solidFill>
              </a:rPr>
              <a:t>/L)</a:t>
            </a:r>
          </a:p>
          <a:p>
            <a:pPr>
              <a:buFont typeface="Arial" panose="020B0604020202020204" pitchFamily="34" charset="0"/>
              <a:buChar char="•"/>
            </a:pPr>
            <a:r>
              <a:rPr lang="en-US" dirty="0">
                <a:solidFill>
                  <a:schemeClr val="bg1"/>
                </a:solidFill>
              </a:rPr>
              <a:t>●Two-hour plasma glucose values of ≥200 mg/</a:t>
            </a:r>
            <a:r>
              <a:rPr lang="en-US" dirty="0" err="1">
                <a:solidFill>
                  <a:schemeClr val="bg1"/>
                </a:solidFill>
              </a:rPr>
              <a:t>dL</a:t>
            </a:r>
            <a:r>
              <a:rPr lang="en-US" dirty="0">
                <a:solidFill>
                  <a:schemeClr val="bg1"/>
                </a:solidFill>
              </a:rPr>
              <a:t> (11.1 </a:t>
            </a:r>
            <a:r>
              <a:rPr lang="en-US" dirty="0" err="1">
                <a:solidFill>
                  <a:schemeClr val="bg1"/>
                </a:solidFill>
              </a:rPr>
              <a:t>mmol</a:t>
            </a:r>
            <a:r>
              <a:rPr lang="en-US" dirty="0">
                <a:solidFill>
                  <a:schemeClr val="bg1"/>
                </a:solidFill>
              </a:rPr>
              <a:t>/L) during an oral glucose tolerance test (OGTT)</a:t>
            </a:r>
          </a:p>
          <a:p>
            <a:pPr>
              <a:buFont typeface="Arial" panose="020B0604020202020204" pitchFamily="34" charset="0"/>
              <a:buChar char="•"/>
            </a:pPr>
            <a:r>
              <a:rPr lang="en-US" dirty="0">
                <a:solidFill>
                  <a:schemeClr val="bg1"/>
                </a:solidFill>
              </a:rPr>
              <a:t>●A1C values ≥6.5 percent (48 </a:t>
            </a:r>
            <a:r>
              <a:rPr lang="en-US" dirty="0" err="1">
                <a:solidFill>
                  <a:schemeClr val="bg1"/>
                </a:solidFill>
              </a:rPr>
              <a:t>mmol</a:t>
            </a:r>
            <a:r>
              <a:rPr lang="en-US" dirty="0">
                <a:solidFill>
                  <a:schemeClr val="bg1"/>
                </a:solidFill>
              </a:rPr>
              <a:t>/</a:t>
            </a:r>
            <a:r>
              <a:rPr lang="en-US" dirty="0" err="1">
                <a:solidFill>
                  <a:schemeClr val="bg1"/>
                </a:solidFill>
              </a:rPr>
              <a:t>mol</a:t>
            </a:r>
            <a:r>
              <a:rPr lang="en-US" dirty="0">
                <a:solidFill>
                  <a:schemeClr val="bg1"/>
                </a:solidFill>
              </a:rPr>
              <a:t>)</a:t>
            </a:r>
          </a:p>
          <a:p>
            <a:pPr>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9294495" y="214312"/>
            <a:ext cx="2686050" cy="6429375"/>
          </a:xfrm>
          <a:prstGeom prst="rect">
            <a:avLst/>
          </a:prstGeom>
        </p:spPr>
      </p:pic>
    </p:spTree>
    <p:extLst>
      <p:ext uri="{BB962C8B-B14F-4D97-AF65-F5344CB8AC3E}">
        <p14:creationId xmlns:p14="http://schemas.microsoft.com/office/powerpoint/2010/main" val="34529262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430" y="299720"/>
            <a:ext cx="8158257" cy="6101080"/>
          </a:xfrm>
          <a:prstGeom prst="rect">
            <a:avLst/>
          </a:prstGeom>
        </p:spPr>
      </p:pic>
      <p:pic>
        <p:nvPicPr>
          <p:cNvPr id="2" name="Picture 1"/>
          <p:cNvPicPr>
            <a:picLocks noChangeAspect="1"/>
          </p:cNvPicPr>
          <p:nvPr/>
        </p:nvPicPr>
        <p:blipFill>
          <a:blip r:embed="rId3"/>
          <a:stretch>
            <a:fillRect/>
          </a:stretch>
        </p:blipFill>
        <p:spPr>
          <a:xfrm>
            <a:off x="8457687" y="299721"/>
            <a:ext cx="2548896" cy="6101080"/>
          </a:xfrm>
          <a:prstGeom prst="rect">
            <a:avLst/>
          </a:prstGeom>
        </p:spPr>
      </p:pic>
    </p:spTree>
    <p:extLst>
      <p:ext uri="{BB962C8B-B14F-4D97-AF65-F5344CB8AC3E}">
        <p14:creationId xmlns:p14="http://schemas.microsoft.com/office/powerpoint/2010/main" val="36435722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7050" y="450374"/>
            <a:ext cx="7307396" cy="6133306"/>
          </a:xfrm>
          <a:prstGeom prst="rect">
            <a:avLst/>
          </a:prstGeom>
        </p:spPr>
      </p:pic>
      <p:pic>
        <p:nvPicPr>
          <p:cNvPr id="2" name="Picture 1"/>
          <p:cNvPicPr>
            <a:picLocks noChangeAspect="1"/>
          </p:cNvPicPr>
          <p:nvPr/>
        </p:nvPicPr>
        <p:blipFill>
          <a:blip r:embed="rId3"/>
          <a:stretch>
            <a:fillRect/>
          </a:stretch>
        </p:blipFill>
        <p:spPr>
          <a:xfrm>
            <a:off x="7834446" y="450375"/>
            <a:ext cx="2562359" cy="6133306"/>
          </a:xfrm>
          <a:prstGeom prst="rect">
            <a:avLst/>
          </a:prstGeom>
        </p:spPr>
      </p:pic>
    </p:spTree>
    <p:extLst>
      <p:ext uri="{BB962C8B-B14F-4D97-AF65-F5344CB8AC3E}">
        <p14:creationId xmlns:p14="http://schemas.microsoft.com/office/powerpoint/2010/main" val="307292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3360" y="776976"/>
            <a:ext cx="9323040" cy="5515952"/>
          </a:xfrm>
          <a:prstGeom prst="rect">
            <a:avLst/>
          </a:prstGeom>
        </p:spPr>
      </p:pic>
      <p:pic>
        <p:nvPicPr>
          <p:cNvPr id="2" name="Picture 1"/>
          <p:cNvPicPr>
            <a:picLocks noChangeAspect="1"/>
          </p:cNvPicPr>
          <p:nvPr/>
        </p:nvPicPr>
        <p:blipFill>
          <a:blip r:embed="rId3"/>
          <a:stretch>
            <a:fillRect/>
          </a:stretch>
        </p:blipFill>
        <p:spPr>
          <a:xfrm>
            <a:off x="9536401" y="776977"/>
            <a:ext cx="2304442" cy="5515952"/>
          </a:xfrm>
          <a:prstGeom prst="rect">
            <a:avLst/>
          </a:prstGeom>
        </p:spPr>
      </p:pic>
    </p:spTree>
    <p:extLst>
      <p:ext uri="{BB962C8B-B14F-4D97-AF65-F5344CB8AC3E}">
        <p14:creationId xmlns:p14="http://schemas.microsoft.com/office/powerpoint/2010/main" val="390993607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4805" y="381000"/>
            <a:ext cx="7892212" cy="6060440"/>
          </a:xfrm>
          <a:prstGeom prst="rect">
            <a:avLst/>
          </a:prstGeom>
        </p:spPr>
      </p:pic>
      <p:pic>
        <p:nvPicPr>
          <p:cNvPr id="2" name="Picture 1"/>
          <p:cNvPicPr>
            <a:picLocks noChangeAspect="1"/>
          </p:cNvPicPr>
          <p:nvPr/>
        </p:nvPicPr>
        <p:blipFill>
          <a:blip r:embed="rId3"/>
          <a:stretch>
            <a:fillRect/>
          </a:stretch>
        </p:blipFill>
        <p:spPr>
          <a:xfrm>
            <a:off x="8397017" y="350521"/>
            <a:ext cx="2531917" cy="6060439"/>
          </a:xfrm>
          <a:prstGeom prst="rect">
            <a:avLst/>
          </a:prstGeom>
        </p:spPr>
      </p:pic>
    </p:spTree>
    <p:extLst>
      <p:ext uri="{BB962C8B-B14F-4D97-AF65-F5344CB8AC3E}">
        <p14:creationId xmlns:p14="http://schemas.microsoft.com/office/powerpoint/2010/main" val="8984925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6971" y="340360"/>
            <a:ext cx="9271364" cy="5796280"/>
          </a:xfrm>
          <a:prstGeom prst="rect">
            <a:avLst/>
          </a:prstGeom>
        </p:spPr>
      </p:pic>
      <p:pic>
        <p:nvPicPr>
          <p:cNvPr id="2" name="Picture 1"/>
          <p:cNvPicPr>
            <a:picLocks noChangeAspect="1"/>
          </p:cNvPicPr>
          <p:nvPr/>
        </p:nvPicPr>
        <p:blipFill>
          <a:blip r:embed="rId3"/>
          <a:stretch>
            <a:fillRect/>
          </a:stretch>
        </p:blipFill>
        <p:spPr>
          <a:xfrm>
            <a:off x="9280858" y="340360"/>
            <a:ext cx="2421557" cy="5796280"/>
          </a:xfrm>
          <a:prstGeom prst="rect">
            <a:avLst/>
          </a:prstGeom>
        </p:spPr>
      </p:pic>
    </p:spTree>
    <p:extLst>
      <p:ext uri="{BB962C8B-B14F-4D97-AF65-F5344CB8AC3E}">
        <p14:creationId xmlns:p14="http://schemas.microsoft.com/office/powerpoint/2010/main" val="244909931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8941" y="421640"/>
            <a:ext cx="9331877" cy="5887720"/>
          </a:xfrm>
          <a:prstGeom prst="rect">
            <a:avLst/>
          </a:prstGeom>
        </p:spPr>
      </p:pic>
      <p:pic>
        <p:nvPicPr>
          <p:cNvPr id="2" name="Picture 1"/>
          <p:cNvPicPr>
            <a:picLocks noChangeAspect="1"/>
          </p:cNvPicPr>
          <p:nvPr/>
        </p:nvPicPr>
        <p:blipFill>
          <a:blip r:embed="rId3"/>
          <a:stretch>
            <a:fillRect/>
          </a:stretch>
        </p:blipFill>
        <p:spPr>
          <a:xfrm>
            <a:off x="8623935" y="421640"/>
            <a:ext cx="2460625" cy="5889794"/>
          </a:xfrm>
          <a:prstGeom prst="rect">
            <a:avLst/>
          </a:prstGeom>
        </p:spPr>
      </p:pic>
    </p:spTree>
    <p:extLst>
      <p:ext uri="{BB962C8B-B14F-4D97-AF65-F5344CB8AC3E}">
        <p14:creationId xmlns:p14="http://schemas.microsoft.com/office/powerpoint/2010/main" val="83204585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2137" y="320040"/>
            <a:ext cx="7129462" cy="6131560"/>
          </a:xfrm>
          <a:prstGeom prst="rect">
            <a:avLst/>
          </a:prstGeom>
        </p:spPr>
      </p:pic>
      <p:pic>
        <p:nvPicPr>
          <p:cNvPr id="2" name="Picture 1"/>
          <p:cNvPicPr>
            <a:picLocks noChangeAspect="1"/>
          </p:cNvPicPr>
          <p:nvPr/>
        </p:nvPicPr>
        <p:blipFill>
          <a:blip r:embed="rId3"/>
          <a:stretch>
            <a:fillRect/>
          </a:stretch>
        </p:blipFill>
        <p:spPr>
          <a:xfrm>
            <a:off x="7581599" y="320041"/>
            <a:ext cx="2561630" cy="6131560"/>
          </a:xfrm>
          <a:prstGeom prst="rect">
            <a:avLst/>
          </a:prstGeom>
        </p:spPr>
      </p:pic>
    </p:spTree>
    <p:extLst>
      <p:ext uri="{BB962C8B-B14F-4D97-AF65-F5344CB8AC3E}">
        <p14:creationId xmlns:p14="http://schemas.microsoft.com/office/powerpoint/2010/main" val="332283788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3243" y="424656"/>
            <a:ext cx="8783186" cy="5752624"/>
          </a:xfrm>
          <a:prstGeom prst="rect">
            <a:avLst/>
          </a:prstGeom>
        </p:spPr>
      </p:pic>
      <p:pic>
        <p:nvPicPr>
          <p:cNvPr id="2" name="Picture 1"/>
          <p:cNvPicPr>
            <a:picLocks noChangeAspect="1"/>
          </p:cNvPicPr>
          <p:nvPr/>
        </p:nvPicPr>
        <p:blipFill>
          <a:blip r:embed="rId3"/>
          <a:stretch>
            <a:fillRect/>
          </a:stretch>
        </p:blipFill>
        <p:spPr>
          <a:xfrm>
            <a:off x="9326429" y="424657"/>
            <a:ext cx="2403318" cy="5752624"/>
          </a:xfrm>
          <a:prstGeom prst="rect">
            <a:avLst/>
          </a:prstGeom>
        </p:spPr>
      </p:pic>
    </p:spTree>
    <p:extLst>
      <p:ext uri="{BB962C8B-B14F-4D97-AF65-F5344CB8AC3E}">
        <p14:creationId xmlns:p14="http://schemas.microsoft.com/office/powerpoint/2010/main" val="21630152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8770" y="396716"/>
            <a:ext cx="8837581" cy="6176804"/>
          </a:xfrm>
          <a:prstGeom prst="rect">
            <a:avLst/>
          </a:prstGeom>
        </p:spPr>
      </p:pic>
      <p:pic>
        <p:nvPicPr>
          <p:cNvPr id="2" name="Picture 1"/>
          <p:cNvPicPr>
            <a:picLocks noChangeAspect="1"/>
          </p:cNvPicPr>
          <p:nvPr/>
        </p:nvPicPr>
        <p:blipFill>
          <a:blip r:embed="rId3"/>
          <a:stretch>
            <a:fillRect/>
          </a:stretch>
        </p:blipFill>
        <p:spPr>
          <a:xfrm>
            <a:off x="9156351" y="428625"/>
            <a:ext cx="2567201" cy="6144895"/>
          </a:xfrm>
          <a:prstGeom prst="rect">
            <a:avLst/>
          </a:prstGeom>
        </p:spPr>
      </p:pic>
    </p:spTree>
    <p:extLst>
      <p:ext uri="{BB962C8B-B14F-4D97-AF65-F5344CB8AC3E}">
        <p14:creationId xmlns:p14="http://schemas.microsoft.com/office/powerpoint/2010/main" val="8937037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6223" y="338296"/>
            <a:ext cx="8957684" cy="6072664"/>
          </a:xfrm>
          <a:prstGeom prst="rect">
            <a:avLst/>
          </a:prstGeom>
        </p:spPr>
      </p:pic>
      <p:pic>
        <p:nvPicPr>
          <p:cNvPr id="2" name="Picture 1"/>
          <p:cNvPicPr>
            <a:picLocks noChangeAspect="1"/>
          </p:cNvPicPr>
          <p:nvPr/>
        </p:nvPicPr>
        <p:blipFill>
          <a:blip r:embed="rId3"/>
          <a:stretch>
            <a:fillRect/>
          </a:stretch>
        </p:blipFill>
        <p:spPr>
          <a:xfrm>
            <a:off x="9213907" y="338297"/>
            <a:ext cx="2537024" cy="6072664"/>
          </a:xfrm>
          <a:prstGeom prst="rect">
            <a:avLst/>
          </a:prstGeom>
        </p:spPr>
      </p:pic>
    </p:spTree>
    <p:extLst>
      <p:ext uri="{BB962C8B-B14F-4D97-AF65-F5344CB8AC3E}">
        <p14:creationId xmlns:p14="http://schemas.microsoft.com/office/powerpoint/2010/main" val="3405362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Management of persistent hyperglycemia in type 2 diabetes mellitus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b="1" dirty="0" smtClean="0">
                <a:solidFill>
                  <a:schemeClr val="bg1"/>
                </a:solidFill>
              </a:rPr>
              <a:t>Initial </a:t>
            </a:r>
            <a:r>
              <a:rPr lang="en-US" b="1" dirty="0">
                <a:solidFill>
                  <a:schemeClr val="bg1"/>
                </a:solidFill>
              </a:rPr>
              <a:t>treatment of patients with type 2 diabetes mellitus includes education, with emphasis on lifestyle changes including diet, exercise, and weight reduction when appropriate. </a:t>
            </a:r>
            <a:endParaRPr lang="en-US" b="1" dirty="0" smtClean="0">
              <a:solidFill>
                <a:schemeClr val="bg1"/>
              </a:solidFill>
            </a:endParaRPr>
          </a:p>
          <a:p>
            <a:pPr>
              <a:buFont typeface="Arial" panose="020B0604020202020204" pitchFamily="34" charset="0"/>
              <a:buChar char="•"/>
            </a:pPr>
            <a:r>
              <a:rPr lang="en-US" b="1" dirty="0" smtClean="0">
                <a:solidFill>
                  <a:schemeClr val="bg1"/>
                </a:solidFill>
              </a:rPr>
              <a:t>Monotherapy </a:t>
            </a:r>
            <a:r>
              <a:rPr lang="en-US" b="1" dirty="0">
                <a:solidFill>
                  <a:schemeClr val="bg1"/>
                </a:solidFill>
              </a:rPr>
              <a:t>with </a:t>
            </a:r>
            <a:r>
              <a:rPr lang="en-US" b="1" u="sng" dirty="0">
                <a:solidFill>
                  <a:schemeClr val="bg1"/>
                </a:solidFill>
                <a:hlinkClick r:id="rId2"/>
              </a:rPr>
              <a:t>metformin</a:t>
            </a:r>
            <a:r>
              <a:rPr lang="en-US" b="1" dirty="0">
                <a:solidFill>
                  <a:schemeClr val="bg1"/>
                </a:solidFill>
              </a:rPr>
              <a:t> is indicated for most patients, and insulin may be indicated for initial treatment for </a:t>
            </a:r>
            <a:r>
              <a:rPr lang="en-US" b="1" dirty="0" smtClean="0">
                <a:solidFill>
                  <a:schemeClr val="bg1"/>
                </a:solidFill>
              </a:rPr>
              <a:t>some. </a:t>
            </a:r>
          </a:p>
          <a:p>
            <a:pPr>
              <a:buFont typeface="Arial" panose="020B0604020202020204" pitchFamily="34" charset="0"/>
              <a:buChar char="•"/>
            </a:pPr>
            <a:r>
              <a:rPr lang="en-US" b="1" dirty="0" smtClean="0">
                <a:solidFill>
                  <a:schemeClr val="bg1"/>
                </a:solidFill>
              </a:rPr>
              <a:t>Although </a:t>
            </a:r>
            <a:r>
              <a:rPr lang="en-US" b="1" dirty="0">
                <a:solidFill>
                  <a:schemeClr val="bg1"/>
                </a:solidFill>
              </a:rPr>
              <a:t>several studies have noted remissions of type 2 diabetes mellitus that may last several years, most patients require continuous treatment in order to maintain normal or near-normal glycemia. </a:t>
            </a:r>
          </a:p>
        </p:txBody>
      </p:sp>
      <p:pic>
        <p:nvPicPr>
          <p:cNvPr id="4" name="Picture 3"/>
          <p:cNvPicPr>
            <a:picLocks noChangeAspect="1"/>
          </p:cNvPicPr>
          <p:nvPr/>
        </p:nvPicPr>
        <p:blipFill>
          <a:blip r:embed="rId3"/>
          <a:stretch>
            <a:fillRect/>
          </a:stretch>
        </p:blipFill>
        <p:spPr>
          <a:xfrm>
            <a:off x="9218612" y="275272"/>
            <a:ext cx="2686050" cy="6429375"/>
          </a:xfrm>
          <a:prstGeom prst="rect">
            <a:avLst/>
          </a:prstGeom>
        </p:spPr>
      </p:pic>
    </p:spTree>
    <p:extLst>
      <p:ext uri="{BB962C8B-B14F-4D97-AF65-F5344CB8AC3E}">
        <p14:creationId xmlns:p14="http://schemas.microsoft.com/office/powerpoint/2010/main" val="153245430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2720" y="542988"/>
            <a:ext cx="11815471" cy="5539780"/>
          </a:xfrm>
          <a:prstGeom prst="rect">
            <a:avLst/>
          </a:prstGeom>
        </p:spPr>
      </p:pic>
    </p:spTree>
    <p:extLst>
      <p:ext uri="{BB962C8B-B14F-4D97-AF65-F5344CB8AC3E}">
        <p14:creationId xmlns:p14="http://schemas.microsoft.com/office/powerpoint/2010/main" val="10086283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8617" y="381000"/>
            <a:ext cx="8860437" cy="6060440"/>
          </a:xfrm>
          <a:prstGeom prst="rect">
            <a:avLst/>
          </a:prstGeom>
        </p:spPr>
      </p:pic>
      <p:pic>
        <p:nvPicPr>
          <p:cNvPr id="2" name="Picture 1"/>
          <p:cNvPicPr>
            <a:picLocks noChangeAspect="1"/>
          </p:cNvPicPr>
          <p:nvPr/>
        </p:nvPicPr>
        <p:blipFill>
          <a:blip r:embed="rId3"/>
          <a:stretch>
            <a:fillRect/>
          </a:stretch>
        </p:blipFill>
        <p:spPr>
          <a:xfrm>
            <a:off x="9239054" y="381001"/>
            <a:ext cx="2531917" cy="6060440"/>
          </a:xfrm>
          <a:prstGeom prst="rect">
            <a:avLst/>
          </a:prstGeom>
        </p:spPr>
      </p:pic>
    </p:spTree>
    <p:extLst>
      <p:ext uri="{BB962C8B-B14F-4D97-AF65-F5344CB8AC3E}">
        <p14:creationId xmlns:p14="http://schemas.microsoft.com/office/powerpoint/2010/main" val="314884501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2189" y="370840"/>
            <a:ext cx="6905401" cy="6141720"/>
          </a:xfrm>
          <a:prstGeom prst="rect">
            <a:avLst/>
          </a:prstGeom>
        </p:spPr>
      </p:pic>
      <p:pic>
        <p:nvPicPr>
          <p:cNvPr id="2" name="Picture 1"/>
          <p:cNvPicPr>
            <a:picLocks noChangeAspect="1"/>
          </p:cNvPicPr>
          <p:nvPr/>
        </p:nvPicPr>
        <p:blipFill>
          <a:blip r:embed="rId3"/>
          <a:stretch>
            <a:fillRect/>
          </a:stretch>
        </p:blipFill>
        <p:spPr>
          <a:xfrm>
            <a:off x="7467590" y="370841"/>
            <a:ext cx="2565874" cy="6141720"/>
          </a:xfrm>
          <a:prstGeom prst="rect">
            <a:avLst/>
          </a:prstGeom>
        </p:spPr>
      </p:pic>
    </p:spTree>
    <p:extLst>
      <p:ext uri="{BB962C8B-B14F-4D97-AF65-F5344CB8AC3E}">
        <p14:creationId xmlns:p14="http://schemas.microsoft.com/office/powerpoint/2010/main" val="29960048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32160" y="259081"/>
            <a:ext cx="4886167" cy="6060440"/>
          </a:xfrm>
          <a:prstGeom prst="rect">
            <a:avLst/>
          </a:prstGeom>
        </p:spPr>
      </p:pic>
      <p:pic>
        <p:nvPicPr>
          <p:cNvPr id="2" name="Picture 1"/>
          <p:cNvPicPr>
            <a:picLocks noChangeAspect="1"/>
          </p:cNvPicPr>
          <p:nvPr/>
        </p:nvPicPr>
        <p:blipFill>
          <a:blip r:embed="rId3"/>
          <a:stretch>
            <a:fillRect/>
          </a:stretch>
        </p:blipFill>
        <p:spPr>
          <a:xfrm>
            <a:off x="9518327" y="259081"/>
            <a:ext cx="2531917" cy="6060440"/>
          </a:xfrm>
          <a:prstGeom prst="rect">
            <a:avLst/>
          </a:prstGeom>
        </p:spPr>
      </p:pic>
      <p:pic>
        <p:nvPicPr>
          <p:cNvPr id="3" name="Picture 2"/>
          <p:cNvPicPr>
            <a:picLocks noChangeAspect="1"/>
          </p:cNvPicPr>
          <p:nvPr/>
        </p:nvPicPr>
        <p:blipFill>
          <a:blip r:embed="rId4"/>
          <a:stretch>
            <a:fillRect/>
          </a:stretch>
        </p:blipFill>
        <p:spPr>
          <a:xfrm>
            <a:off x="60249" y="259081"/>
            <a:ext cx="4571911" cy="6060440"/>
          </a:xfrm>
          <a:prstGeom prst="rect">
            <a:avLst/>
          </a:prstGeom>
        </p:spPr>
      </p:pic>
    </p:spTree>
    <p:extLst>
      <p:ext uri="{BB962C8B-B14F-4D97-AF65-F5344CB8AC3E}">
        <p14:creationId xmlns:p14="http://schemas.microsoft.com/office/powerpoint/2010/main" val="38795898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03246" y="462278"/>
            <a:ext cx="4912689" cy="5969000"/>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1681" y="462277"/>
            <a:ext cx="2461566" cy="5992069"/>
          </a:xfrm>
        </p:spPr>
      </p:pic>
      <p:pic>
        <p:nvPicPr>
          <p:cNvPr id="6" name="Picture 5"/>
          <p:cNvPicPr>
            <a:picLocks noChangeAspect="1"/>
          </p:cNvPicPr>
          <p:nvPr/>
        </p:nvPicPr>
        <p:blipFill>
          <a:blip r:embed="rId4"/>
          <a:stretch>
            <a:fillRect/>
          </a:stretch>
        </p:blipFill>
        <p:spPr>
          <a:xfrm>
            <a:off x="8115936" y="462277"/>
            <a:ext cx="2493716" cy="5969001"/>
          </a:xfrm>
          <a:prstGeom prst="rect">
            <a:avLst/>
          </a:prstGeom>
        </p:spPr>
      </p:pic>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 y="462277"/>
            <a:ext cx="2461566" cy="5992069"/>
          </a:xfrm>
          <a:prstGeom prst="rect">
            <a:avLst/>
          </a:prstGeom>
        </p:spPr>
      </p:pic>
      <p:pic>
        <p:nvPicPr>
          <p:cNvPr id="9" name="Picture 8"/>
          <p:cNvPicPr>
            <a:picLocks noChangeAspect="1"/>
          </p:cNvPicPr>
          <p:nvPr/>
        </p:nvPicPr>
        <p:blipFill>
          <a:blip r:embed="rId4"/>
          <a:stretch>
            <a:fillRect/>
          </a:stretch>
        </p:blipFill>
        <p:spPr>
          <a:xfrm>
            <a:off x="8115935" y="462277"/>
            <a:ext cx="2493716" cy="5969001"/>
          </a:xfrm>
          <a:prstGeom prst="rect">
            <a:avLst/>
          </a:prstGeom>
        </p:spPr>
      </p:pic>
    </p:spTree>
    <p:extLst>
      <p:ext uri="{BB962C8B-B14F-4D97-AF65-F5344CB8AC3E}">
        <p14:creationId xmlns:p14="http://schemas.microsoft.com/office/powerpoint/2010/main" val="5439387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87599" y="1160191"/>
            <a:ext cx="6544946" cy="4867547"/>
          </a:xfrm>
          <a:prstGeom prst="rect">
            <a:avLst/>
          </a:prstGeom>
        </p:spPr>
      </p:pic>
      <p:pic>
        <p:nvPicPr>
          <p:cNvPr id="2" name="Picture 1"/>
          <p:cNvPicPr>
            <a:picLocks noChangeAspect="1"/>
          </p:cNvPicPr>
          <p:nvPr/>
        </p:nvPicPr>
        <p:blipFill>
          <a:blip r:embed="rId3"/>
          <a:stretch>
            <a:fillRect/>
          </a:stretch>
        </p:blipFill>
        <p:spPr>
          <a:xfrm>
            <a:off x="8932545" y="1160191"/>
            <a:ext cx="2033553" cy="4867547"/>
          </a:xfrm>
          <a:prstGeom prst="rect">
            <a:avLst/>
          </a:prstGeom>
        </p:spPr>
      </p:pic>
      <p:pic>
        <p:nvPicPr>
          <p:cNvPr id="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92" y="1160191"/>
            <a:ext cx="1999607" cy="4867547"/>
          </a:xfrm>
          <a:prstGeom prst="rect">
            <a:avLst/>
          </a:prstGeom>
        </p:spPr>
      </p:pic>
    </p:spTree>
    <p:extLst>
      <p:ext uri="{BB962C8B-B14F-4D97-AF65-F5344CB8AC3E}">
        <p14:creationId xmlns:p14="http://schemas.microsoft.com/office/powerpoint/2010/main" val="56984238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03246" y="462277"/>
            <a:ext cx="4865470" cy="6230676"/>
          </a:xfrm>
          <a:prstGeom prst="rect">
            <a:avLst/>
          </a:prstGeom>
        </p:spPr>
      </p:pic>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59" y="462277"/>
            <a:ext cx="2559587" cy="6230676"/>
          </a:xfrm>
          <a:prstGeom prst="rect">
            <a:avLst/>
          </a:prstGeom>
        </p:spPr>
      </p:pic>
      <p:pic>
        <p:nvPicPr>
          <p:cNvPr id="3" name="Picture 2"/>
          <p:cNvPicPr>
            <a:picLocks noChangeAspect="1"/>
          </p:cNvPicPr>
          <p:nvPr/>
        </p:nvPicPr>
        <p:blipFill>
          <a:blip r:embed="rId4"/>
          <a:stretch>
            <a:fillRect/>
          </a:stretch>
        </p:blipFill>
        <p:spPr>
          <a:xfrm>
            <a:off x="8068716" y="462278"/>
            <a:ext cx="2603038" cy="6230676"/>
          </a:xfrm>
          <a:prstGeom prst="rect">
            <a:avLst/>
          </a:prstGeom>
        </p:spPr>
      </p:pic>
    </p:spTree>
    <p:extLst>
      <p:ext uri="{BB962C8B-B14F-4D97-AF65-F5344CB8AC3E}">
        <p14:creationId xmlns:p14="http://schemas.microsoft.com/office/powerpoint/2010/main" val="24688150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6560" y="446210"/>
            <a:ext cx="8217265" cy="6056190"/>
          </a:xfrm>
          <a:prstGeom prst="rect">
            <a:avLst/>
          </a:prstGeom>
        </p:spPr>
      </p:pic>
      <p:pic>
        <p:nvPicPr>
          <p:cNvPr id="2" name="Picture 1"/>
          <p:cNvPicPr>
            <a:picLocks noChangeAspect="1"/>
          </p:cNvPicPr>
          <p:nvPr/>
        </p:nvPicPr>
        <p:blipFill>
          <a:blip r:embed="rId3"/>
          <a:stretch>
            <a:fillRect/>
          </a:stretch>
        </p:blipFill>
        <p:spPr>
          <a:xfrm>
            <a:off x="8633825" y="446211"/>
            <a:ext cx="2530142" cy="6056190"/>
          </a:xfrm>
          <a:prstGeom prst="rect">
            <a:avLst/>
          </a:prstGeom>
        </p:spPr>
      </p:pic>
    </p:spTree>
    <p:extLst>
      <p:ext uri="{BB962C8B-B14F-4D97-AF65-F5344CB8AC3E}">
        <p14:creationId xmlns:p14="http://schemas.microsoft.com/office/powerpoint/2010/main" val="397926395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0119" y="502921"/>
            <a:ext cx="9366580" cy="5877560"/>
          </a:xfrm>
          <a:prstGeom prst="rect">
            <a:avLst/>
          </a:prstGeom>
        </p:spPr>
      </p:pic>
      <p:pic>
        <p:nvPicPr>
          <p:cNvPr id="2" name="Picture 1"/>
          <p:cNvPicPr>
            <a:picLocks noChangeAspect="1"/>
          </p:cNvPicPr>
          <p:nvPr/>
        </p:nvPicPr>
        <p:blipFill>
          <a:blip r:embed="rId3"/>
          <a:stretch>
            <a:fillRect/>
          </a:stretch>
        </p:blipFill>
        <p:spPr>
          <a:xfrm>
            <a:off x="9466699" y="502921"/>
            <a:ext cx="2455514" cy="5877560"/>
          </a:xfrm>
          <a:prstGeom prst="rect">
            <a:avLst/>
          </a:prstGeom>
        </p:spPr>
      </p:pic>
    </p:spTree>
    <p:extLst>
      <p:ext uri="{BB962C8B-B14F-4D97-AF65-F5344CB8AC3E}">
        <p14:creationId xmlns:p14="http://schemas.microsoft.com/office/powerpoint/2010/main" val="11912125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3883" y="566420"/>
            <a:ext cx="9247423" cy="5557520"/>
          </a:xfrm>
          <a:prstGeom prst="rect">
            <a:avLst/>
          </a:prstGeom>
        </p:spPr>
      </p:pic>
      <p:pic>
        <p:nvPicPr>
          <p:cNvPr id="2" name="Picture 1"/>
          <p:cNvPicPr>
            <a:picLocks noChangeAspect="1"/>
          </p:cNvPicPr>
          <p:nvPr/>
        </p:nvPicPr>
        <p:blipFill>
          <a:blip r:embed="rId3"/>
          <a:stretch>
            <a:fillRect/>
          </a:stretch>
        </p:blipFill>
        <p:spPr>
          <a:xfrm>
            <a:off x="9551306" y="566420"/>
            <a:ext cx="2321808" cy="5557520"/>
          </a:xfrm>
          <a:prstGeom prst="rect">
            <a:avLst/>
          </a:prstGeom>
        </p:spPr>
      </p:pic>
    </p:spTree>
    <p:extLst>
      <p:ext uri="{BB962C8B-B14F-4D97-AF65-F5344CB8AC3E}">
        <p14:creationId xmlns:p14="http://schemas.microsoft.com/office/powerpoint/2010/main" val="206256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8647"/>
            <a:ext cx="10515600" cy="1325563"/>
          </a:xfrm>
        </p:spPr>
        <p:txBody>
          <a:bodyPr>
            <a:noAutofit/>
          </a:bodyPr>
          <a:lstStyle/>
          <a:p>
            <a:r>
              <a:rPr lang="en-US" sz="4800" b="1" dirty="0" smtClean="0"/>
              <a:t>Refractory management </a:t>
            </a:r>
            <a:r>
              <a:rPr lang="en-US" sz="4800" b="1" dirty="0"/>
              <a:t>of persistent hyperglycemia in type 2 diabetes mellitus</a:t>
            </a:r>
            <a:endParaRPr lang="en-US" sz="4800" dirty="0"/>
          </a:p>
        </p:txBody>
      </p:sp>
      <p:sp>
        <p:nvSpPr>
          <p:cNvPr id="3" name="Content Placeholder 2"/>
          <p:cNvSpPr>
            <a:spLocks noGrp="1"/>
          </p:cNvSpPr>
          <p:nvPr>
            <p:ph idx="1"/>
          </p:nvPr>
        </p:nvSpPr>
        <p:spPr>
          <a:xfrm>
            <a:off x="312189" y="269240"/>
            <a:ext cx="8534400" cy="3615267"/>
          </a:xfrm>
        </p:spPr>
        <p:txBody>
          <a:bodyPr>
            <a:normAutofit fontScale="70000" lnSpcReduction="20000"/>
          </a:bodyPr>
          <a:lstStyle/>
          <a:p>
            <a:pPr>
              <a:buFont typeface="Arial" panose="020B0604020202020204" pitchFamily="34" charset="0"/>
              <a:buChar char="•"/>
            </a:pPr>
            <a:r>
              <a:rPr lang="en-US" sz="4000" b="1" dirty="0" smtClean="0">
                <a:solidFill>
                  <a:schemeClr val="bg1"/>
                </a:solidFill>
              </a:rPr>
              <a:t>Bariatric </a:t>
            </a:r>
            <a:r>
              <a:rPr lang="en-US" sz="4000" b="1" dirty="0">
                <a:solidFill>
                  <a:schemeClr val="bg1"/>
                </a:solidFill>
              </a:rPr>
              <a:t>surgical procedures in obese patients that result in major weight loss have been shown to lead to remission in a substantial fraction of patients. </a:t>
            </a:r>
            <a:endParaRPr lang="en-US" sz="4000" b="1" dirty="0" smtClean="0">
              <a:solidFill>
                <a:schemeClr val="bg1"/>
              </a:solidFill>
            </a:endParaRPr>
          </a:p>
          <a:p>
            <a:pPr>
              <a:buFont typeface="Arial" panose="020B0604020202020204" pitchFamily="34" charset="0"/>
              <a:buChar char="•"/>
            </a:pPr>
            <a:r>
              <a:rPr lang="en-US" sz="4000" b="1" dirty="0" smtClean="0">
                <a:solidFill>
                  <a:schemeClr val="bg1"/>
                </a:solidFill>
              </a:rPr>
              <a:t>Regardless </a:t>
            </a:r>
            <a:r>
              <a:rPr lang="en-US" sz="4000" b="1" dirty="0">
                <a:solidFill>
                  <a:schemeClr val="bg1"/>
                </a:solidFill>
              </a:rPr>
              <a:t>of the initial response to therapy, the natural history of most patients with type 2 diabetes is for blood glucose concentrations to rise gradually with time.</a:t>
            </a:r>
          </a:p>
        </p:txBody>
      </p:sp>
      <p:pic>
        <p:nvPicPr>
          <p:cNvPr id="4" name="Picture 3"/>
          <p:cNvPicPr>
            <a:picLocks noChangeAspect="1"/>
          </p:cNvPicPr>
          <p:nvPr/>
        </p:nvPicPr>
        <p:blipFill>
          <a:blip r:embed="rId2"/>
          <a:stretch>
            <a:fillRect/>
          </a:stretch>
        </p:blipFill>
        <p:spPr>
          <a:xfrm>
            <a:off x="9614629" y="640080"/>
            <a:ext cx="2368101" cy="5668327"/>
          </a:xfrm>
          <a:prstGeom prst="rect">
            <a:avLst/>
          </a:prstGeom>
        </p:spPr>
      </p:pic>
    </p:spTree>
    <p:extLst>
      <p:ext uri="{BB962C8B-B14F-4D97-AF65-F5344CB8AC3E}">
        <p14:creationId xmlns:p14="http://schemas.microsoft.com/office/powerpoint/2010/main" val="16255570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77081" y="452121"/>
            <a:ext cx="5487923" cy="6141720"/>
          </a:xfrm>
          <a:prstGeom prst="rect">
            <a:avLst/>
          </a:prstGeom>
        </p:spPr>
      </p:pic>
      <p:pic>
        <p:nvPicPr>
          <p:cNvPr id="2" name="Picture 1"/>
          <p:cNvPicPr>
            <a:picLocks noChangeAspect="1"/>
          </p:cNvPicPr>
          <p:nvPr/>
        </p:nvPicPr>
        <p:blipFill>
          <a:blip r:embed="rId3"/>
          <a:stretch>
            <a:fillRect/>
          </a:stretch>
        </p:blipFill>
        <p:spPr>
          <a:xfrm>
            <a:off x="8865004" y="452121"/>
            <a:ext cx="2565874" cy="6141720"/>
          </a:xfrm>
          <a:prstGeom prst="rect">
            <a:avLst/>
          </a:prstGeom>
        </p:spPr>
      </p:pic>
      <p:pic>
        <p:nvPicPr>
          <p:cNvPr id="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 y="452121"/>
            <a:ext cx="2523641" cy="6143175"/>
          </a:xfrm>
          <a:prstGeom prst="rect">
            <a:avLst/>
          </a:prstGeom>
        </p:spPr>
      </p:pic>
    </p:spTree>
    <p:extLst>
      <p:ext uri="{BB962C8B-B14F-4D97-AF65-F5344CB8AC3E}">
        <p14:creationId xmlns:p14="http://schemas.microsoft.com/office/powerpoint/2010/main" val="388440424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4043" y="421640"/>
            <a:ext cx="8634693" cy="6029960"/>
          </a:xfrm>
          <a:prstGeom prst="rect">
            <a:avLst/>
          </a:prstGeom>
        </p:spPr>
      </p:pic>
      <p:pic>
        <p:nvPicPr>
          <p:cNvPr id="2" name="Picture 1"/>
          <p:cNvPicPr>
            <a:picLocks noChangeAspect="1"/>
          </p:cNvPicPr>
          <p:nvPr/>
        </p:nvPicPr>
        <p:blipFill>
          <a:blip r:embed="rId3"/>
          <a:stretch>
            <a:fillRect/>
          </a:stretch>
        </p:blipFill>
        <p:spPr>
          <a:xfrm>
            <a:off x="9138736" y="428625"/>
            <a:ext cx="2516265" cy="6022975"/>
          </a:xfrm>
          <a:prstGeom prst="rect">
            <a:avLst/>
          </a:prstGeom>
        </p:spPr>
      </p:pic>
    </p:spTree>
    <p:extLst>
      <p:ext uri="{BB962C8B-B14F-4D97-AF65-F5344CB8AC3E}">
        <p14:creationId xmlns:p14="http://schemas.microsoft.com/office/powerpoint/2010/main" val="70811745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4245" y="299720"/>
            <a:ext cx="7301058" cy="6050280"/>
          </a:xfrm>
          <a:prstGeom prst="rect">
            <a:avLst/>
          </a:prstGeom>
        </p:spPr>
      </p:pic>
      <p:pic>
        <p:nvPicPr>
          <p:cNvPr id="2" name="Picture 1"/>
          <p:cNvPicPr>
            <a:picLocks noChangeAspect="1"/>
          </p:cNvPicPr>
          <p:nvPr/>
        </p:nvPicPr>
        <p:blipFill>
          <a:blip r:embed="rId3"/>
          <a:stretch>
            <a:fillRect/>
          </a:stretch>
        </p:blipFill>
        <p:spPr>
          <a:xfrm>
            <a:off x="7775303" y="299721"/>
            <a:ext cx="2527673" cy="6050280"/>
          </a:xfrm>
          <a:prstGeom prst="rect">
            <a:avLst/>
          </a:prstGeom>
        </p:spPr>
      </p:pic>
    </p:spTree>
    <p:extLst>
      <p:ext uri="{BB962C8B-B14F-4D97-AF65-F5344CB8AC3E}">
        <p14:creationId xmlns:p14="http://schemas.microsoft.com/office/powerpoint/2010/main" val="42290624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35248" y="216368"/>
            <a:ext cx="5983864" cy="1139783"/>
          </a:xfrm>
          <a:prstGeom prst="rect">
            <a:avLst/>
          </a:prstGeom>
        </p:spPr>
      </p:pic>
      <p:pic>
        <p:nvPicPr>
          <p:cNvPr id="5" name="Picture 4"/>
          <p:cNvPicPr>
            <a:picLocks noChangeAspect="1"/>
          </p:cNvPicPr>
          <p:nvPr/>
        </p:nvPicPr>
        <p:blipFill>
          <a:blip r:embed="rId3"/>
          <a:stretch>
            <a:fillRect/>
          </a:stretch>
        </p:blipFill>
        <p:spPr>
          <a:xfrm>
            <a:off x="3135248" y="1356152"/>
            <a:ext cx="3218704" cy="5347204"/>
          </a:xfrm>
          <a:prstGeom prst="rect">
            <a:avLst/>
          </a:prstGeom>
        </p:spPr>
      </p:pic>
      <p:pic>
        <p:nvPicPr>
          <p:cNvPr id="6" name="Picture 5"/>
          <p:cNvPicPr>
            <a:picLocks noChangeAspect="1"/>
          </p:cNvPicPr>
          <p:nvPr/>
        </p:nvPicPr>
        <p:blipFill>
          <a:blip r:embed="rId4"/>
          <a:stretch>
            <a:fillRect/>
          </a:stretch>
        </p:blipFill>
        <p:spPr>
          <a:xfrm>
            <a:off x="6353952" y="1356151"/>
            <a:ext cx="2733015" cy="5347206"/>
          </a:xfrm>
          <a:prstGeom prst="rect">
            <a:avLst/>
          </a:prstGeom>
        </p:spPr>
      </p:pic>
      <p:pic>
        <p:nvPicPr>
          <p:cNvPr id="7" name="Content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40" y="213558"/>
            <a:ext cx="2666730" cy="6491491"/>
          </a:xfrm>
          <a:prstGeom prst="rect">
            <a:avLst/>
          </a:prstGeom>
        </p:spPr>
      </p:pic>
      <p:pic>
        <p:nvPicPr>
          <p:cNvPr id="2" name="Picture 1"/>
          <p:cNvPicPr>
            <a:picLocks noChangeAspect="1"/>
          </p:cNvPicPr>
          <p:nvPr/>
        </p:nvPicPr>
        <p:blipFill>
          <a:blip r:embed="rId6"/>
          <a:stretch>
            <a:fillRect/>
          </a:stretch>
        </p:blipFill>
        <p:spPr>
          <a:xfrm>
            <a:off x="9041702" y="211863"/>
            <a:ext cx="2713418" cy="6494883"/>
          </a:xfrm>
          <a:prstGeom prst="rect">
            <a:avLst/>
          </a:prstGeom>
        </p:spPr>
      </p:pic>
    </p:spTree>
    <p:extLst>
      <p:ext uri="{BB962C8B-B14F-4D97-AF65-F5344CB8AC3E}">
        <p14:creationId xmlns:p14="http://schemas.microsoft.com/office/powerpoint/2010/main" val="344319435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24" y="5873857"/>
            <a:ext cx="8219564" cy="848962"/>
          </a:xfrm>
        </p:spPr>
        <p:txBody>
          <a:bodyPr>
            <a:normAutofit fontScale="90000"/>
          </a:bodyPr>
          <a:lstStyle/>
          <a:p>
            <a:r>
              <a:rPr lang="en-US" b="1" dirty="0" smtClean="0"/>
              <a:t/>
            </a:r>
            <a:br>
              <a:rPr lang="en-US" b="1" dirty="0" smtClean="0"/>
            </a:br>
            <a:r>
              <a:rPr lang="en-US" b="1" dirty="0" smtClean="0"/>
              <a:t>American </a:t>
            </a:r>
            <a:r>
              <a:rPr lang="en-US" b="1" dirty="0"/>
              <a:t>Cancer Society Guidelines for the Early Detection of Cancer</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554694" y="127860"/>
            <a:ext cx="7347224" cy="5455765"/>
          </a:xfrm>
          <a:prstGeom prst="rect">
            <a:avLst/>
          </a:prstGeom>
        </p:spPr>
      </p:pic>
      <p:pic>
        <p:nvPicPr>
          <p:cNvPr id="5" name="Picture 4"/>
          <p:cNvPicPr>
            <a:picLocks noChangeAspect="1"/>
          </p:cNvPicPr>
          <p:nvPr/>
        </p:nvPicPr>
        <p:blipFill>
          <a:blip r:embed="rId3"/>
          <a:stretch>
            <a:fillRect/>
          </a:stretch>
        </p:blipFill>
        <p:spPr>
          <a:xfrm>
            <a:off x="9275737" y="127860"/>
            <a:ext cx="2732054" cy="6539490"/>
          </a:xfrm>
          <a:prstGeom prst="rect">
            <a:avLst/>
          </a:prstGeom>
        </p:spPr>
      </p:pic>
    </p:spTree>
    <p:extLst>
      <p:ext uri="{BB962C8B-B14F-4D97-AF65-F5344CB8AC3E}">
        <p14:creationId xmlns:p14="http://schemas.microsoft.com/office/powerpoint/2010/main" val="153309795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26" y="5943600"/>
            <a:ext cx="8413293" cy="817965"/>
          </a:xfrm>
        </p:spPr>
        <p:txBody>
          <a:bodyPr>
            <a:normAutofit fontScale="90000"/>
          </a:bodyPr>
          <a:lstStyle/>
          <a:p>
            <a:r>
              <a:rPr lang="en-US" b="1" dirty="0" smtClean="0"/>
              <a:t/>
            </a:r>
            <a:br>
              <a:rPr lang="en-US" b="1" dirty="0" smtClean="0"/>
            </a:br>
            <a:r>
              <a:rPr lang="en-US" b="1" dirty="0" smtClean="0"/>
              <a:t>American </a:t>
            </a:r>
            <a:r>
              <a:rPr lang="en-US" b="1" dirty="0"/>
              <a:t>Cancer Society Guidelines for the Early Detection of Cancer</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87526" y="128990"/>
            <a:ext cx="6762750" cy="3152775"/>
          </a:xfrm>
          <a:prstGeom prst="rect">
            <a:avLst/>
          </a:prstGeom>
        </p:spPr>
      </p:pic>
      <p:pic>
        <p:nvPicPr>
          <p:cNvPr id="5" name="Picture 4"/>
          <p:cNvPicPr>
            <a:picLocks noChangeAspect="1"/>
          </p:cNvPicPr>
          <p:nvPr/>
        </p:nvPicPr>
        <p:blipFill>
          <a:blip r:embed="rId3"/>
          <a:stretch>
            <a:fillRect/>
          </a:stretch>
        </p:blipFill>
        <p:spPr>
          <a:xfrm>
            <a:off x="5798544" y="1522335"/>
            <a:ext cx="6018914" cy="4241901"/>
          </a:xfrm>
          <a:prstGeom prst="rect">
            <a:avLst/>
          </a:prstGeom>
        </p:spPr>
      </p:pic>
      <p:pic>
        <p:nvPicPr>
          <p:cNvPr id="6" name="Picture 5"/>
          <p:cNvPicPr>
            <a:picLocks noChangeAspect="1"/>
          </p:cNvPicPr>
          <p:nvPr/>
        </p:nvPicPr>
        <p:blipFill>
          <a:blip r:embed="rId4"/>
          <a:stretch>
            <a:fillRect/>
          </a:stretch>
        </p:blipFill>
        <p:spPr>
          <a:xfrm>
            <a:off x="286719" y="3772518"/>
            <a:ext cx="5201780" cy="1680328"/>
          </a:xfrm>
          <a:prstGeom prst="rect">
            <a:avLst/>
          </a:prstGeom>
        </p:spPr>
      </p:pic>
      <p:pic>
        <p:nvPicPr>
          <p:cNvPr id="7" name="Picture 6"/>
          <p:cNvPicPr>
            <a:picLocks noChangeAspect="1"/>
          </p:cNvPicPr>
          <p:nvPr/>
        </p:nvPicPr>
        <p:blipFill>
          <a:blip r:embed="rId5"/>
          <a:stretch>
            <a:fillRect/>
          </a:stretch>
        </p:blipFill>
        <p:spPr>
          <a:xfrm>
            <a:off x="286719" y="4964329"/>
            <a:ext cx="2181225" cy="485775"/>
          </a:xfrm>
          <a:prstGeom prst="rect">
            <a:avLst/>
          </a:prstGeom>
        </p:spPr>
      </p:pic>
      <p:sp>
        <p:nvSpPr>
          <p:cNvPr id="8" name="TextBox 7"/>
          <p:cNvSpPr txBox="1"/>
          <p:nvPr/>
        </p:nvSpPr>
        <p:spPr>
          <a:xfrm>
            <a:off x="1666068" y="3758831"/>
            <a:ext cx="3105337" cy="369332"/>
          </a:xfrm>
          <a:prstGeom prst="rect">
            <a:avLst/>
          </a:prstGeom>
          <a:noFill/>
        </p:spPr>
        <p:txBody>
          <a:bodyPr wrap="none" rtlCol="0">
            <a:spAutoFit/>
          </a:bodyPr>
          <a:lstStyle/>
          <a:p>
            <a:r>
              <a:rPr lang="en-US" dirty="0" smtClean="0"/>
              <a:t>OTHER RECOMENDATIONS</a:t>
            </a:r>
            <a:endParaRPr lang="en-US" dirty="0"/>
          </a:p>
        </p:txBody>
      </p:sp>
    </p:spTree>
    <p:extLst>
      <p:ext uri="{BB962C8B-B14F-4D97-AF65-F5344CB8AC3E}">
        <p14:creationId xmlns:p14="http://schemas.microsoft.com/office/powerpoint/2010/main" val="131278302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14" y="5858360"/>
            <a:ext cx="8397795" cy="887707"/>
          </a:xfrm>
        </p:spPr>
        <p:txBody>
          <a:bodyPr>
            <a:normAutofit fontScale="90000"/>
          </a:bodyPr>
          <a:lstStyle/>
          <a:p>
            <a:r>
              <a:rPr lang="en-US" b="1" dirty="0" smtClean="0"/>
              <a:t/>
            </a:r>
            <a:br>
              <a:rPr lang="en-US" b="1" dirty="0" smtClean="0"/>
            </a:br>
            <a:r>
              <a:rPr lang="en-US" b="1" dirty="0" smtClean="0"/>
              <a:t>American </a:t>
            </a:r>
            <a:r>
              <a:rPr lang="en-US" b="1" dirty="0"/>
              <a:t>Cancer Society Guidelines for the Early Detection of Cancer</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1313438" y="360335"/>
            <a:ext cx="5924269" cy="5345910"/>
          </a:xfrm>
          <a:prstGeom prst="rect">
            <a:avLst/>
          </a:prstGeom>
        </p:spPr>
      </p:pic>
      <p:pic>
        <p:nvPicPr>
          <p:cNvPr id="5" name="Picture 4"/>
          <p:cNvPicPr>
            <a:picLocks noChangeAspect="1"/>
          </p:cNvPicPr>
          <p:nvPr/>
        </p:nvPicPr>
        <p:blipFill>
          <a:blip r:embed="rId3"/>
          <a:stretch>
            <a:fillRect/>
          </a:stretch>
        </p:blipFill>
        <p:spPr>
          <a:xfrm>
            <a:off x="9282214" y="183483"/>
            <a:ext cx="2694580" cy="6449792"/>
          </a:xfrm>
          <a:prstGeom prst="rect">
            <a:avLst/>
          </a:prstGeom>
        </p:spPr>
      </p:pic>
    </p:spTree>
    <p:extLst>
      <p:ext uri="{BB962C8B-B14F-4D97-AF65-F5344CB8AC3E}">
        <p14:creationId xmlns:p14="http://schemas.microsoft.com/office/powerpoint/2010/main" val="35865994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42" y="5350933"/>
            <a:ext cx="8534400" cy="1507067"/>
          </a:xfrm>
        </p:spPr>
        <p:txBody>
          <a:bodyPr>
            <a:normAutofit fontScale="90000"/>
          </a:bodyPr>
          <a:lstStyle/>
          <a:p>
            <a:r>
              <a:rPr lang="en-US" b="1" dirty="0"/>
              <a:t>American Cancer Society Guidelines for the Early Detection of Cancer</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717388" y="2167705"/>
            <a:ext cx="7305675" cy="2743200"/>
          </a:xfrm>
          <a:prstGeom prst="rect">
            <a:avLst/>
          </a:prstGeom>
        </p:spPr>
      </p:pic>
      <p:pic>
        <p:nvPicPr>
          <p:cNvPr id="5" name="Picture 4"/>
          <p:cNvPicPr>
            <a:picLocks noChangeAspect="1"/>
          </p:cNvPicPr>
          <p:nvPr/>
        </p:nvPicPr>
        <p:blipFill>
          <a:blip r:embed="rId3"/>
          <a:stretch>
            <a:fillRect/>
          </a:stretch>
        </p:blipFill>
        <p:spPr>
          <a:xfrm>
            <a:off x="9244740" y="260974"/>
            <a:ext cx="2693308" cy="6446747"/>
          </a:xfrm>
          <a:prstGeom prst="rect">
            <a:avLst/>
          </a:prstGeom>
        </p:spPr>
      </p:pic>
    </p:spTree>
    <p:extLst>
      <p:ext uri="{BB962C8B-B14F-4D97-AF65-F5344CB8AC3E}">
        <p14:creationId xmlns:p14="http://schemas.microsoft.com/office/powerpoint/2010/main" val="56816452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510" y="5656882"/>
            <a:ext cx="8273809" cy="1034941"/>
          </a:xfrm>
        </p:spPr>
        <p:txBody>
          <a:bodyPr>
            <a:normAutofit fontScale="90000"/>
          </a:bodyPr>
          <a:lstStyle/>
          <a:p>
            <a:r>
              <a:rPr lang="en-US" b="1" dirty="0" smtClean="0"/>
              <a:t/>
            </a:r>
            <a:br>
              <a:rPr lang="en-US" b="1" dirty="0" smtClean="0"/>
            </a:br>
            <a:r>
              <a:rPr lang="en-US" b="1" dirty="0" smtClean="0"/>
              <a:t>American </a:t>
            </a:r>
            <a:r>
              <a:rPr lang="en-US" b="1" dirty="0"/>
              <a:t>Cancer Society Guidelines for the Early Detection of Cancer</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616624" y="436494"/>
            <a:ext cx="7349505" cy="5080661"/>
          </a:xfrm>
          <a:prstGeom prst="rect">
            <a:avLst/>
          </a:prstGeom>
        </p:spPr>
      </p:pic>
      <p:pic>
        <p:nvPicPr>
          <p:cNvPr id="5" name="Picture 4"/>
          <p:cNvPicPr>
            <a:picLocks noChangeAspect="1"/>
          </p:cNvPicPr>
          <p:nvPr/>
        </p:nvPicPr>
        <p:blipFill>
          <a:blip r:embed="rId3"/>
          <a:stretch>
            <a:fillRect/>
          </a:stretch>
        </p:blipFill>
        <p:spPr>
          <a:xfrm>
            <a:off x="9244739" y="229978"/>
            <a:ext cx="2662311" cy="6372552"/>
          </a:xfrm>
          <a:prstGeom prst="rect">
            <a:avLst/>
          </a:prstGeom>
        </p:spPr>
      </p:pic>
    </p:spTree>
    <p:extLst>
      <p:ext uri="{BB962C8B-B14F-4D97-AF65-F5344CB8AC3E}">
        <p14:creationId xmlns:p14="http://schemas.microsoft.com/office/powerpoint/2010/main" val="16220084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764" y="5780868"/>
            <a:ext cx="8219565" cy="879958"/>
          </a:xfrm>
        </p:spPr>
        <p:txBody>
          <a:bodyPr>
            <a:normAutofit fontScale="90000"/>
          </a:bodyPr>
          <a:lstStyle/>
          <a:p>
            <a:r>
              <a:rPr lang="en-US" b="1" dirty="0" smtClean="0"/>
              <a:t/>
            </a:r>
            <a:br>
              <a:rPr lang="en-US" b="1" dirty="0" smtClean="0"/>
            </a:br>
            <a:r>
              <a:rPr lang="en-US" b="1" dirty="0" smtClean="0"/>
              <a:t>American </a:t>
            </a:r>
            <a:r>
              <a:rPr lang="en-US" b="1" dirty="0"/>
              <a:t>Cancer Society Guidelines for the Early Detection of Cancer</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203764" y="468823"/>
            <a:ext cx="7990131" cy="5172559"/>
          </a:xfrm>
          <a:prstGeom prst="rect">
            <a:avLst/>
          </a:prstGeom>
        </p:spPr>
      </p:pic>
      <p:pic>
        <p:nvPicPr>
          <p:cNvPr id="5" name="Picture 4"/>
          <p:cNvPicPr>
            <a:picLocks noChangeAspect="1"/>
          </p:cNvPicPr>
          <p:nvPr/>
        </p:nvPicPr>
        <p:blipFill>
          <a:blip r:embed="rId3"/>
          <a:stretch>
            <a:fillRect/>
          </a:stretch>
        </p:blipFill>
        <p:spPr>
          <a:xfrm>
            <a:off x="9337729" y="170566"/>
            <a:ext cx="2701057" cy="6465295"/>
          </a:xfrm>
          <a:prstGeom prst="rect">
            <a:avLst/>
          </a:prstGeom>
        </p:spPr>
      </p:pic>
    </p:spTree>
    <p:extLst>
      <p:ext uri="{BB962C8B-B14F-4D97-AF65-F5344CB8AC3E}">
        <p14:creationId xmlns:p14="http://schemas.microsoft.com/office/powerpoint/2010/main" val="3440550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98720"/>
            <a:ext cx="9218612" cy="883919"/>
          </a:xfrm>
        </p:spPr>
        <p:txBody>
          <a:bodyPr>
            <a:normAutofit/>
          </a:bodyPr>
          <a:lstStyle/>
          <a:p>
            <a:r>
              <a:rPr lang="en-US" b="1" dirty="0" smtClean="0"/>
              <a:t>DIABETES    TYPE 2     TREATMENT</a:t>
            </a:r>
            <a:r>
              <a:rPr lang="en-US" b="1" dirty="0"/>
              <a:t> </a:t>
            </a:r>
            <a:r>
              <a:rPr lang="en-US" b="1" dirty="0" smtClean="0"/>
              <a:t>OPTIONS</a:t>
            </a:r>
            <a:endParaRPr lang="en-US" b="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b="1" dirty="0">
                <a:solidFill>
                  <a:schemeClr val="bg1"/>
                </a:solidFill>
              </a:rPr>
              <a:t>Metformin monotherapy failure</a:t>
            </a:r>
            <a:r>
              <a:rPr lang="en-US" dirty="0">
                <a:solidFill>
                  <a:schemeClr val="bg1"/>
                </a:solidFill>
              </a:rPr>
              <a:t> — For patients who fail initial therapy, there are a number of agents that are available and can be used with </a:t>
            </a:r>
            <a:r>
              <a:rPr lang="en-US" u="sng" dirty="0" smtClean="0">
                <a:solidFill>
                  <a:schemeClr val="bg1"/>
                </a:solidFill>
                <a:hlinkClick r:id="rId2"/>
              </a:rPr>
              <a:t>metformin</a:t>
            </a:r>
            <a:r>
              <a:rPr lang="en-US" u="sng" dirty="0" smtClean="0">
                <a:solidFill>
                  <a:schemeClr val="bg1"/>
                </a:solidFill>
              </a:rPr>
              <a:t>.</a:t>
            </a:r>
          </a:p>
          <a:p>
            <a:pPr>
              <a:buFont typeface="Arial" panose="020B0604020202020204" pitchFamily="34" charset="0"/>
              <a:buChar char="•"/>
            </a:pPr>
            <a:r>
              <a:rPr lang="en-US" dirty="0">
                <a:solidFill>
                  <a:schemeClr val="bg1"/>
                </a:solidFill>
              </a:rPr>
              <a:t>Insulin is the preferred second-line medication for patients with A1C &gt;8.5 percent or with symptoms of hyperglycemia despite initial therapy with </a:t>
            </a:r>
            <a:r>
              <a:rPr lang="en-US" u="sng" dirty="0">
                <a:solidFill>
                  <a:schemeClr val="bg1"/>
                </a:solidFill>
                <a:hlinkClick r:id="rId2"/>
              </a:rPr>
              <a:t>metformin</a:t>
            </a:r>
            <a:r>
              <a:rPr lang="en-US" dirty="0">
                <a:solidFill>
                  <a:schemeClr val="bg1"/>
                </a:solidFill>
              </a:rPr>
              <a:t> and lifestyle intervention.</a:t>
            </a:r>
          </a:p>
          <a:p>
            <a:pPr>
              <a:buFont typeface="Arial" panose="020B0604020202020204" pitchFamily="34" charset="0"/>
              <a:buChar char="•"/>
            </a:pPr>
            <a:r>
              <a:rPr lang="en-US" dirty="0" smtClean="0">
                <a:solidFill>
                  <a:schemeClr val="bg1"/>
                </a:solidFill>
              </a:rPr>
              <a:t>For </a:t>
            </a:r>
            <a:r>
              <a:rPr lang="en-US" dirty="0">
                <a:solidFill>
                  <a:schemeClr val="bg1"/>
                </a:solidFill>
              </a:rPr>
              <a:t>those close to A1C target, we prefer to add a shorter-duration sulfonylurea (such as </a:t>
            </a:r>
            <a:r>
              <a:rPr lang="en-US" u="sng" dirty="0">
                <a:solidFill>
                  <a:schemeClr val="bg1"/>
                </a:solidFill>
                <a:hlinkClick r:id="rId3"/>
              </a:rPr>
              <a:t>glipizide</a:t>
            </a:r>
            <a:r>
              <a:rPr lang="en-US" dirty="0">
                <a:solidFill>
                  <a:schemeClr val="bg1"/>
                </a:solidFill>
              </a:rPr>
              <a:t>, to reduce the risk of hypoglycemia compared with longer-acting sulfonylureas) rather than insulin.</a:t>
            </a:r>
          </a:p>
        </p:txBody>
      </p:sp>
      <p:pic>
        <p:nvPicPr>
          <p:cNvPr id="4" name="Picture 3"/>
          <p:cNvPicPr>
            <a:picLocks noChangeAspect="1"/>
          </p:cNvPicPr>
          <p:nvPr/>
        </p:nvPicPr>
        <p:blipFill>
          <a:blip r:embed="rId4"/>
          <a:stretch>
            <a:fillRect/>
          </a:stretch>
        </p:blipFill>
        <p:spPr>
          <a:xfrm>
            <a:off x="9338258" y="447992"/>
            <a:ext cx="2563355" cy="6135688"/>
          </a:xfrm>
          <a:prstGeom prst="rect">
            <a:avLst/>
          </a:prstGeom>
        </p:spPr>
      </p:pic>
    </p:spTree>
    <p:extLst>
      <p:ext uri="{BB962C8B-B14F-4D97-AF65-F5344CB8AC3E}">
        <p14:creationId xmlns:p14="http://schemas.microsoft.com/office/powerpoint/2010/main" val="38079591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995" y="5641384"/>
            <a:ext cx="8534400" cy="988446"/>
          </a:xfrm>
        </p:spPr>
        <p:txBody>
          <a:bodyPr>
            <a:normAutofit fontScale="90000"/>
          </a:bodyPr>
          <a:lstStyle/>
          <a:p>
            <a:r>
              <a:rPr lang="en-US" b="1" dirty="0" smtClean="0"/>
              <a:t/>
            </a:r>
            <a:br>
              <a:rPr lang="en-US" b="1" dirty="0" smtClean="0"/>
            </a:br>
            <a:r>
              <a:rPr lang="en-US" b="1" dirty="0" smtClean="0"/>
              <a:t>American </a:t>
            </a:r>
            <a:r>
              <a:rPr lang="en-US" b="1" dirty="0"/>
              <a:t>Cancer Society Guidelines for the Early Detection of Cancer</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1017719" y="344838"/>
            <a:ext cx="7262951" cy="5145416"/>
          </a:xfrm>
          <a:prstGeom prst="rect">
            <a:avLst/>
          </a:prstGeom>
        </p:spPr>
      </p:pic>
      <p:pic>
        <p:nvPicPr>
          <p:cNvPr id="5" name="Picture 4"/>
          <p:cNvPicPr>
            <a:picLocks noChangeAspect="1"/>
          </p:cNvPicPr>
          <p:nvPr/>
        </p:nvPicPr>
        <p:blipFill>
          <a:blip r:embed="rId3"/>
          <a:stretch>
            <a:fillRect/>
          </a:stretch>
        </p:blipFill>
        <p:spPr>
          <a:xfrm>
            <a:off x="9236990" y="167985"/>
            <a:ext cx="2739803" cy="6558038"/>
          </a:xfrm>
          <a:prstGeom prst="rect">
            <a:avLst/>
          </a:prstGeom>
        </p:spPr>
      </p:pic>
    </p:spTree>
    <p:extLst>
      <p:ext uri="{BB962C8B-B14F-4D97-AF65-F5344CB8AC3E}">
        <p14:creationId xmlns:p14="http://schemas.microsoft.com/office/powerpoint/2010/main" val="7902987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082" y="5138261"/>
            <a:ext cx="6940954" cy="1507067"/>
          </a:xfrm>
        </p:spPr>
        <p:txBody>
          <a:bodyPr/>
          <a:lstStyle/>
          <a:p>
            <a:r>
              <a:rPr lang="en-US" b="1" dirty="0" smtClean="0"/>
              <a:t>RESOURCES FOR PREVENTITIVE SCREENING INFORMATION</a:t>
            </a:r>
            <a:endParaRPr lang="en-US" b="1" dirty="0"/>
          </a:p>
        </p:txBody>
      </p:sp>
      <p:pic>
        <p:nvPicPr>
          <p:cNvPr id="4" name="Content Placeholder 3"/>
          <p:cNvPicPr>
            <a:picLocks noGrp="1" noChangeAspect="1"/>
          </p:cNvPicPr>
          <p:nvPr>
            <p:ph idx="1"/>
          </p:nvPr>
        </p:nvPicPr>
        <p:blipFill>
          <a:blip r:embed="rId2"/>
          <a:stretch>
            <a:fillRect/>
          </a:stretch>
        </p:blipFill>
        <p:spPr>
          <a:xfrm>
            <a:off x="526081" y="265420"/>
            <a:ext cx="6649634" cy="4934261"/>
          </a:xfrm>
          <a:prstGeom prst="rect">
            <a:avLst/>
          </a:prstGeom>
        </p:spPr>
      </p:pic>
      <p:pic>
        <p:nvPicPr>
          <p:cNvPr id="5" name="Picture 4"/>
          <p:cNvPicPr>
            <a:picLocks noChangeAspect="1"/>
          </p:cNvPicPr>
          <p:nvPr/>
        </p:nvPicPr>
        <p:blipFill>
          <a:blip r:embed="rId3"/>
          <a:stretch>
            <a:fillRect/>
          </a:stretch>
        </p:blipFill>
        <p:spPr>
          <a:xfrm>
            <a:off x="9244740" y="265420"/>
            <a:ext cx="2670060" cy="6391100"/>
          </a:xfrm>
          <a:prstGeom prst="rect">
            <a:avLst/>
          </a:prstGeom>
        </p:spPr>
      </p:pic>
    </p:spTree>
    <p:extLst>
      <p:ext uri="{BB962C8B-B14F-4D97-AF65-F5344CB8AC3E}">
        <p14:creationId xmlns:p14="http://schemas.microsoft.com/office/powerpoint/2010/main" val="83621022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0966" y="4757979"/>
            <a:ext cx="6234990" cy="1906292"/>
          </a:xfrm>
          <a:prstGeom prst="rect">
            <a:avLst/>
          </a:prstGeom>
        </p:spPr>
      </p:pic>
      <p:sp>
        <p:nvSpPr>
          <p:cNvPr id="2" name="Title 1"/>
          <p:cNvSpPr>
            <a:spLocks noGrp="1"/>
          </p:cNvSpPr>
          <p:nvPr>
            <p:ph type="title"/>
          </p:nvPr>
        </p:nvSpPr>
        <p:spPr>
          <a:xfrm>
            <a:off x="7617416" y="4921285"/>
            <a:ext cx="4390891" cy="1507067"/>
          </a:xfrm>
        </p:spPr>
        <p:txBody>
          <a:bodyPr>
            <a:normAutofit fontScale="90000"/>
          </a:bodyPr>
          <a:lstStyle/>
          <a:p>
            <a:r>
              <a:rPr lang="en-US" b="1" dirty="0" smtClean="0"/>
              <a:t>Screening for age-related risk factors</a:t>
            </a:r>
            <a:endParaRPr lang="en-US" b="1" dirty="0"/>
          </a:p>
        </p:txBody>
      </p:sp>
      <p:pic>
        <p:nvPicPr>
          <p:cNvPr id="4" name="Content Placeholder 3"/>
          <p:cNvPicPr>
            <a:picLocks noGrp="1" noChangeAspect="1"/>
          </p:cNvPicPr>
          <p:nvPr>
            <p:ph idx="1"/>
          </p:nvPr>
        </p:nvPicPr>
        <p:blipFill>
          <a:blip r:embed="rId3"/>
          <a:stretch>
            <a:fillRect/>
          </a:stretch>
        </p:blipFill>
        <p:spPr>
          <a:xfrm>
            <a:off x="200966" y="345983"/>
            <a:ext cx="6235517" cy="4411996"/>
          </a:xfrm>
          <a:prstGeom prst="rect">
            <a:avLst/>
          </a:prstGeom>
        </p:spPr>
      </p:pic>
      <p:pic>
        <p:nvPicPr>
          <p:cNvPr id="6" name="Picture 5"/>
          <p:cNvPicPr>
            <a:picLocks noChangeAspect="1"/>
          </p:cNvPicPr>
          <p:nvPr/>
        </p:nvPicPr>
        <p:blipFill>
          <a:blip r:embed="rId4"/>
          <a:stretch>
            <a:fillRect/>
          </a:stretch>
        </p:blipFill>
        <p:spPr>
          <a:xfrm>
            <a:off x="6894674" y="345983"/>
            <a:ext cx="4846826" cy="1752842"/>
          </a:xfrm>
          <a:prstGeom prst="rect">
            <a:avLst/>
          </a:prstGeom>
        </p:spPr>
      </p:pic>
      <p:pic>
        <p:nvPicPr>
          <p:cNvPr id="7" name="Picture 6"/>
          <p:cNvPicPr>
            <a:picLocks noChangeAspect="1"/>
          </p:cNvPicPr>
          <p:nvPr/>
        </p:nvPicPr>
        <p:blipFill>
          <a:blip r:embed="rId5"/>
          <a:stretch>
            <a:fillRect/>
          </a:stretch>
        </p:blipFill>
        <p:spPr>
          <a:xfrm>
            <a:off x="6901220" y="2093726"/>
            <a:ext cx="4846826" cy="1042030"/>
          </a:xfrm>
          <a:prstGeom prst="rect">
            <a:avLst/>
          </a:prstGeom>
        </p:spPr>
      </p:pic>
      <p:pic>
        <p:nvPicPr>
          <p:cNvPr id="8" name="Picture 7"/>
          <p:cNvPicPr>
            <a:picLocks noChangeAspect="1"/>
          </p:cNvPicPr>
          <p:nvPr/>
        </p:nvPicPr>
        <p:blipFill>
          <a:blip r:embed="rId6"/>
          <a:stretch>
            <a:fillRect/>
          </a:stretch>
        </p:blipFill>
        <p:spPr>
          <a:xfrm>
            <a:off x="6894674" y="3135756"/>
            <a:ext cx="4859918" cy="1529233"/>
          </a:xfrm>
          <a:prstGeom prst="rect">
            <a:avLst/>
          </a:prstGeom>
        </p:spPr>
      </p:pic>
    </p:spTree>
    <p:extLst>
      <p:ext uri="{BB962C8B-B14F-4D97-AF65-F5344CB8AC3E}">
        <p14:creationId xmlns:p14="http://schemas.microsoft.com/office/powerpoint/2010/main" val="176476228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6118" y="472440"/>
            <a:ext cx="8250669" cy="6111240"/>
          </a:xfrm>
          <a:prstGeom prst="rect">
            <a:avLst/>
          </a:prstGeom>
        </p:spPr>
      </p:pic>
      <p:pic>
        <p:nvPicPr>
          <p:cNvPr id="2" name="Picture 1"/>
          <p:cNvPicPr>
            <a:picLocks noChangeAspect="1"/>
          </p:cNvPicPr>
          <p:nvPr/>
        </p:nvPicPr>
        <p:blipFill>
          <a:blip r:embed="rId3"/>
          <a:stretch>
            <a:fillRect/>
          </a:stretch>
        </p:blipFill>
        <p:spPr>
          <a:xfrm>
            <a:off x="8526787" y="472441"/>
            <a:ext cx="2553140" cy="6111240"/>
          </a:xfrm>
          <a:prstGeom prst="rect">
            <a:avLst/>
          </a:prstGeom>
        </p:spPr>
      </p:pic>
      <p:sp>
        <p:nvSpPr>
          <p:cNvPr id="3" name="TextBox 2"/>
          <p:cNvSpPr txBox="1"/>
          <p:nvPr/>
        </p:nvSpPr>
        <p:spPr>
          <a:xfrm>
            <a:off x="526942" y="103107"/>
            <a:ext cx="7555423" cy="369332"/>
          </a:xfrm>
          <a:prstGeom prst="rect">
            <a:avLst/>
          </a:prstGeom>
          <a:noFill/>
        </p:spPr>
        <p:txBody>
          <a:bodyPr wrap="square" rtlCol="0">
            <a:spAutoFit/>
          </a:bodyPr>
          <a:lstStyle/>
          <a:p>
            <a:r>
              <a:rPr lang="en-US" dirty="0" smtClean="0"/>
              <a:t>HYPERTENSION TREATMENT HISTORICAL MEDICATION PERSPECTIVE</a:t>
            </a:r>
            <a:endParaRPr lang="en-US" dirty="0"/>
          </a:p>
        </p:txBody>
      </p:sp>
    </p:spTree>
    <p:extLst>
      <p:ext uri="{BB962C8B-B14F-4D97-AF65-F5344CB8AC3E}">
        <p14:creationId xmlns:p14="http://schemas.microsoft.com/office/powerpoint/2010/main" val="273973499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5155" y="5439904"/>
            <a:ext cx="5722210" cy="1153314"/>
          </a:xfrm>
          <a:prstGeom prst="rect">
            <a:avLst/>
          </a:prstGeom>
        </p:spPr>
      </p:pic>
      <p:pic>
        <p:nvPicPr>
          <p:cNvPr id="5" name="Picture 4"/>
          <p:cNvPicPr>
            <a:picLocks noChangeAspect="1"/>
          </p:cNvPicPr>
          <p:nvPr/>
        </p:nvPicPr>
        <p:blipFill>
          <a:blip r:embed="rId3"/>
          <a:stretch>
            <a:fillRect/>
          </a:stretch>
        </p:blipFill>
        <p:spPr>
          <a:xfrm>
            <a:off x="5493591" y="251846"/>
            <a:ext cx="6394298" cy="6443422"/>
          </a:xfrm>
          <a:prstGeom prst="rect">
            <a:avLst/>
          </a:prstGeom>
        </p:spPr>
      </p:pic>
      <p:pic>
        <p:nvPicPr>
          <p:cNvPr id="7" name="Content Placeholder 6"/>
          <p:cNvPicPr>
            <a:picLocks noGrp="1" noChangeAspect="1"/>
          </p:cNvPicPr>
          <p:nvPr>
            <p:ph idx="1"/>
          </p:nvPr>
        </p:nvPicPr>
        <p:blipFill>
          <a:blip r:embed="rId4"/>
          <a:stretch>
            <a:fillRect/>
          </a:stretch>
        </p:blipFill>
        <p:spPr>
          <a:xfrm>
            <a:off x="225155" y="251845"/>
            <a:ext cx="5268436" cy="5188059"/>
          </a:xfrm>
          <a:prstGeom prst="rect">
            <a:avLst/>
          </a:prstGeom>
        </p:spPr>
      </p:pic>
      <p:pic>
        <p:nvPicPr>
          <p:cNvPr id="9" name="Picture 8"/>
          <p:cNvPicPr>
            <a:picLocks noChangeAspect="1"/>
          </p:cNvPicPr>
          <p:nvPr/>
        </p:nvPicPr>
        <p:blipFill>
          <a:blip r:embed="rId5"/>
          <a:stretch>
            <a:fillRect/>
          </a:stretch>
        </p:blipFill>
        <p:spPr>
          <a:xfrm>
            <a:off x="9827793" y="441347"/>
            <a:ext cx="1741133" cy="605361"/>
          </a:xfrm>
          <a:prstGeom prst="rect">
            <a:avLst/>
          </a:prstGeom>
        </p:spPr>
      </p:pic>
      <p:pic>
        <p:nvPicPr>
          <p:cNvPr id="10" name="Picture 9"/>
          <p:cNvPicPr>
            <a:picLocks noChangeAspect="1"/>
          </p:cNvPicPr>
          <p:nvPr/>
        </p:nvPicPr>
        <p:blipFill>
          <a:blip r:embed="rId6"/>
          <a:stretch>
            <a:fillRect/>
          </a:stretch>
        </p:blipFill>
        <p:spPr>
          <a:xfrm>
            <a:off x="430794" y="3337271"/>
            <a:ext cx="2451891" cy="1543783"/>
          </a:xfrm>
          <a:prstGeom prst="rect">
            <a:avLst/>
          </a:prstGeom>
        </p:spPr>
      </p:pic>
    </p:spTree>
    <p:extLst>
      <p:ext uri="{BB962C8B-B14F-4D97-AF65-F5344CB8AC3E}">
        <p14:creationId xmlns:p14="http://schemas.microsoft.com/office/powerpoint/2010/main" val="32995502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09074" y="127342"/>
            <a:ext cx="7346878" cy="6518073"/>
          </a:xfrm>
          <a:prstGeom prst="rect">
            <a:avLst/>
          </a:prstGeom>
        </p:spPr>
      </p:pic>
      <p:pic>
        <p:nvPicPr>
          <p:cNvPr id="5" name="Content Placeholder 3"/>
          <p:cNvPicPr>
            <a:picLocks noChangeAspect="1"/>
          </p:cNvPicPr>
          <p:nvPr/>
        </p:nvPicPr>
        <p:blipFill>
          <a:blip r:embed="rId3"/>
          <a:stretch>
            <a:fillRect/>
          </a:stretch>
        </p:blipFill>
        <p:spPr>
          <a:xfrm>
            <a:off x="222379" y="127342"/>
            <a:ext cx="3734755" cy="6518073"/>
          </a:xfrm>
          <a:prstGeom prst="rect">
            <a:avLst/>
          </a:prstGeom>
        </p:spPr>
      </p:pic>
      <p:pic>
        <p:nvPicPr>
          <p:cNvPr id="7" name="Picture 6"/>
          <p:cNvPicPr>
            <a:picLocks noChangeAspect="1"/>
          </p:cNvPicPr>
          <p:nvPr/>
        </p:nvPicPr>
        <p:blipFill>
          <a:blip r:embed="rId4"/>
          <a:stretch>
            <a:fillRect/>
          </a:stretch>
        </p:blipFill>
        <p:spPr>
          <a:xfrm>
            <a:off x="10197578" y="5727180"/>
            <a:ext cx="1458374" cy="918235"/>
          </a:xfrm>
          <a:prstGeom prst="rect">
            <a:avLst/>
          </a:prstGeom>
        </p:spPr>
      </p:pic>
    </p:spTree>
    <p:extLst>
      <p:ext uri="{BB962C8B-B14F-4D97-AF65-F5344CB8AC3E}">
        <p14:creationId xmlns:p14="http://schemas.microsoft.com/office/powerpoint/2010/main" val="174687154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4747" y="127338"/>
            <a:ext cx="5158433" cy="6518073"/>
          </a:xfrm>
          <a:prstGeom prst="rect">
            <a:avLst/>
          </a:prstGeom>
        </p:spPr>
      </p:pic>
      <p:pic>
        <p:nvPicPr>
          <p:cNvPr id="9" name="Content Placeholder 8"/>
          <p:cNvPicPr>
            <a:picLocks noGrp="1" noChangeAspect="1"/>
          </p:cNvPicPr>
          <p:nvPr>
            <p:ph idx="1"/>
          </p:nvPr>
        </p:nvPicPr>
        <p:blipFill>
          <a:blip r:embed="rId3"/>
          <a:stretch>
            <a:fillRect/>
          </a:stretch>
        </p:blipFill>
        <p:spPr>
          <a:xfrm>
            <a:off x="6721079" y="127338"/>
            <a:ext cx="5304266" cy="6518073"/>
          </a:xfrm>
          <a:prstGeom prst="rect">
            <a:avLst/>
          </a:prstGeom>
        </p:spPr>
      </p:pic>
      <p:pic>
        <p:nvPicPr>
          <p:cNvPr id="10" name="Picture 9"/>
          <p:cNvPicPr>
            <a:picLocks noChangeAspect="1"/>
          </p:cNvPicPr>
          <p:nvPr/>
        </p:nvPicPr>
        <p:blipFill>
          <a:blip r:embed="rId4"/>
          <a:stretch>
            <a:fillRect/>
          </a:stretch>
        </p:blipFill>
        <p:spPr>
          <a:xfrm>
            <a:off x="5597841" y="2583805"/>
            <a:ext cx="1028577" cy="1089594"/>
          </a:xfrm>
          <a:prstGeom prst="rect">
            <a:avLst/>
          </a:prstGeom>
        </p:spPr>
      </p:pic>
      <p:sp>
        <p:nvSpPr>
          <p:cNvPr id="11" name="Rectangle 10"/>
          <p:cNvSpPr/>
          <p:nvPr/>
        </p:nvSpPr>
        <p:spPr>
          <a:xfrm>
            <a:off x="5597841" y="2805436"/>
            <a:ext cx="1028577" cy="830997"/>
          </a:xfrm>
          <a:prstGeom prst="rect">
            <a:avLst/>
          </a:prstGeom>
        </p:spPr>
        <p:txBody>
          <a:bodyPr wrap="square">
            <a:spAutoFit/>
          </a:bodyPr>
          <a:lstStyle/>
          <a:p>
            <a:r>
              <a:rPr lang="en-US" sz="2400" b="1" dirty="0">
                <a:solidFill>
                  <a:srgbClr val="FF0000"/>
                </a:solidFill>
              </a:rPr>
              <a:t>TABLE       </a:t>
            </a:r>
          </a:p>
          <a:p>
            <a:r>
              <a:rPr lang="en-US" sz="2400" b="1" dirty="0">
                <a:solidFill>
                  <a:srgbClr val="FF0000"/>
                </a:solidFill>
              </a:rPr>
              <a:t>    5</a:t>
            </a:r>
          </a:p>
        </p:txBody>
      </p:sp>
      <p:pic>
        <p:nvPicPr>
          <p:cNvPr id="12" name="Picture 11"/>
          <p:cNvPicPr>
            <a:picLocks noChangeAspect="1"/>
          </p:cNvPicPr>
          <p:nvPr/>
        </p:nvPicPr>
        <p:blipFill>
          <a:blip r:embed="rId5"/>
          <a:stretch>
            <a:fillRect/>
          </a:stretch>
        </p:blipFill>
        <p:spPr>
          <a:xfrm>
            <a:off x="5597841" y="2160234"/>
            <a:ext cx="1024733" cy="645202"/>
          </a:xfrm>
          <a:prstGeom prst="rect">
            <a:avLst/>
          </a:prstGeom>
        </p:spPr>
      </p:pic>
    </p:spTree>
    <p:extLst>
      <p:ext uri="{BB962C8B-B14F-4D97-AF65-F5344CB8AC3E}">
        <p14:creationId xmlns:p14="http://schemas.microsoft.com/office/powerpoint/2010/main" val="299281557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2494" y="213102"/>
            <a:ext cx="11702788" cy="5753746"/>
          </a:xfrm>
          <a:prstGeom prst="rect">
            <a:avLst/>
          </a:prstGeom>
        </p:spPr>
      </p:pic>
      <p:pic>
        <p:nvPicPr>
          <p:cNvPr id="5" name="Picture 4"/>
          <p:cNvPicPr>
            <a:picLocks noChangeAspect="1"/>
          </p:cNvPicPr>
          <p:nvPr/>
        </p:nvPicPr>
        <p:blipFill>
          <a:blip r:embed="rId3"/>
          <a:stretch>
            <a:fillRect/>
          </a:stretch>
        </p:blipFill>
        <p:spPr>
          <a:xfrm>
            <a:off x="10104817" y="5600388"/>
            <a:ext cx="1800465" cy="1133626"/>
          </a:xfrm>
          <a:prstGeom prst="rect">
            <a:avLst/>
          </a:prstGeom>
        </p:spPr>
      </p:pic>
    </p:spTree>
    <p:extLst>
      <p:ext uri="{BB962C8B-B14F-4D97-AF65-F5344CB8AC3E}">
        <p14:creationId xmlns:p14="http://schemas.microsoft.com/office/powerpoint/2010/main" val="74434336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6608" y="360336"/>
            <a:ext cx="7220685" cy="6187698"/>
          </a:xfrm>
          <a:prstGeom prst="rect">
            <a:avLst/>
          </a:prstGeom>
        </p:spPr>
      </p:pic>
      <p:pic>
        <p:nvPicPr>
          <p:cNvPr id="5" name="Picture 4"/>
          <p:cNvPicPr>
            <a:picLocks noChangeAspect="1"/>
          </p:cNvPicPr>
          <p:nvPr/>
        </p:nvPicPr>
        <p:blipFill>
          <a:blip r:embed="rId3"/>
          <a:stretch>
            <a:fillRect/>
          </a:stretch>
        </p:blipFill>
        <p:spPr>
          <a:xfrm>
            <a:off x="7397293" y="360336"/>
            <a:ext cx="4503176" cy="6187698"/>
          </a:xfrm>
          <a:prstGeom prst="rect">
            <a:avLst/>
          </a:prstGeom>
        </p:spPr>
      </p:pic>
      <p:pic>
        <p:nvPicPr>
          <p:cNvPr id="6" name="Picture 5"/>
          <p:cNvPicPr>
            <a:picLocks noChangeAspect="1"/>
          </p:cNvPicPr>
          <p:nvPr/>
        </p:nvPicPr>
        <p:blipFill>
          <a:blip r:embed="rId4"/>
          <a:stretch>
            <a:fillRect/>
          </a:stretch>
        </p:blipFill>
        <p:spPr>
          <a:xfrm>
            <a:off x="176609" y="360337"/>
            <a:ext cx="2016402" cy="1269586"/>
          </a:xfrm>
          <a:prstGeom prst="rect">
            <a:avLst/>
          </a:prstGeom>
        </p:spPr>
      </p:pic>
    </p:spTree>
    <p:extLst>
      <p:ext uri="{BB962C8B-B14F-4D97-AF65-F5344CB8AC3E}">
        <p14:creationId xmlns:p14="http://schemas.microsoft.com/office/powerpoint/2010/main" val="217189337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2203" y="604520"/>
            <a:ext cx="8423662" cy="5857240"/>
          </a:xfrm>
          <a:prstGeom prst="rect">
            <a:avLst/>
          </a:prstGeom>
        </p:spPr>
      </p:pic>
      <p:pic>
        <p:nvPicPr>
          <p:cNvPr id="2" name="Picture 1"/>
          <p:cNvPicPr>
            <a:picLocks noChangeAspect="1"/>
          </p:cNvPicPr>
          <p:nvPr/>
        </p:nvPicPr>
        <p:blipFill>
          <a:blip r:embed="rId3"/>
          <a:stretch>
            <a:fillRect/>
          </a:stretch>
        </p:blipFill>
        <p:spPr>
          <a:xfrm>
            <a:off x="8875865" y="604521"/>
            <a:ext cx="2447025" cy="5857240"/>
          </a:xfrm>
          <a:prstGeom prst="rect">
            <a:avLst/>
          </a:prstGeom>
        </p:spPr>
      </p:pic>
    </p:spTree>
    <p:extLst>
      <p:ext uri="{BB962C8B-B14F-4D97-AF65-F5344CB8AC3E}">
        <p14:creationId xmlns:p14="http://schemas.microsoft.com/office/powerpoint/2010/main" val="2006153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DIABETES -TYPE 2  ----   OTHER TREATMENTS</a:t>
            </a:r>
            <a:endParaRPr lang="en-US" b="1" dirty="0"/>
          </a:p>
        </p:txBody>
      </p:sp>
      <p:sp>
        <p:nvSpPr>
          <p:cNvPr id="3" name="Content Placeholder 2"/>
          <p:cNvSpPr>
            <a:spLocks noGrp="1"/>
          </p:cNvSpPr>
          <p:nvPr>
            <p:ph idx="1"/>
          </p:nvPr>
        </p:nvSpPr>
        <p:spPr/>
        <p:txBody>
          <a:bodyPr>
            <a:normAutofit fontScale="77500" lnSpcReduction="20000"/>
          </a:bodyPr>
          <a:lstStyle/>
          <a:p>
            <a:pPr marL="0" indent="0">
              <a:buNone/>
            </a:pPr>
            <a:r>
              <a:rPr lang="en-US" sz="3600" u="sng" dirty="0">
                <a:solidFill>
                  <a:schemeClr val="bg1"/>
                </a:solidFill>
                <a:hlinkClick r:id="rId2"/>
              </a:rPr>
              <a:t>R</a:t>
            </a:r>
            <a:r>
              <a:rPr lang="en-US" sz="3600" u="sng" dirty="0" smtClean="0">
                <a:solidFill>
                  <a:schemeClr val="bg1"/>
                </a:solidFill>
                <a:hlinkClick r:id="rId2"/>
              </a:rPr>
              <a:t>epaglinide</a:t>
            </a:r>
            <a:r>
              <a:rPr lang="en-US" sz="3600" dirty="0">
                <a:solidFill>
                  <a:schemeClr val="bg1"/>
                </a:solidFill>
              </a:rPr>
              <a:t>, which can be considered in individuals who do not reach glycemic goals with </a:t>
            </a:r>
            <a:r>
              <a:rPr lang="en-US" sz="3600" u="sng" dirty="0">
                <a:solidFill>
                  <a:schemeClr val="bg1"/>
                </a:solidFill>
                <a:hlinkClick r:id="rId3"/>
              </a:rPr>
              <a:t>metformin</a:t>
            </a:r>
            <a:r>
              <a:rPr lang="en-US" sz="3600" dirty="0">
                <a:solidFill>
                  <a:schemeClr val="bg1"/>
                </a:solidFill>
              </a:rPr>
              <a:t>, if there are contraindications to sulfonylureas or patient preference limits the use of insulin. </a:t>
            </a:r>
            <a:endParaRPr lang="en-US" sz="3600" dirty="0" smtClean="0">
              <a:solidFill>
                <a:schemeClr val="bg1"/>
              </a:solidFill>
            </a:endParaRPr>
          </a:p>
          <a:p>
            <a:pPr marL="0" indent="0">
              <a:buNone/>
            </a:pPr>
            <a:r>
              <a:rPr lang="en-US" sz="3600" dirty="0" smtClean="0">
                <a:solidFill>
                  <a:schemeClr val="bg1"/>
                </a:solidFill>
              </a:rPr>
              <a:t>Repaglinide </a:t>
            </a:r>
            <a:r>
              <a:rPr lang="en-US" sz="3600" dirty="0">
                <a:solidFill>
                  <a:schemeClr val="bg1"/>
                </a:solidFill>
              </a:rPr>
              <a:t>is principally metabolized by the liver, with less than 10 percent </a:t>
            </a:r>
            <a:r>
              <a:rPr lang="en-US" sz="3600" dirty="0" err="1">
                <a:solidFill>
                  <a:schemeClr val="bg1"/>
                </a:solidFill>
              </a:rPr>
              <a:t>renally</a:t>
            </a:r>
            <a:r>
              <a:rPr lang="en-US" sz="3600" dirty="0">
                <a:solidFill>
                  <a:schemeClr val="bg1"/>
                </a:solidFill>
              </a:rPr>
              <a:t> excreted. </a:t>
            </a:r>
            <a:endParaRPr lang="en-US" sz="3600" dirty="0" smtClean="0">
              <a:solidFill>
                <a:schemeClr val="bg1"/>
              </a:solidFill>
            </a:endParaRPr>
          </a:p>
          <a:p>
            <a:pPr marL="0" indent="0">
              <a:buNone/>
            </a:pPr>
            <a:r>
              <a:rPr lang="en-US" sz="3600" dirty="0" smtClean="0">
                <a:solidFill>
                  <a:schemeClr val="bg1"/>
                </a:solidFill>
              </a:rPr>
              <a:t>Thus</a:t>
            </a:r>
            <a:r>
              <a:rPr lang="en-US" sz="3600" dirty="0">
                <a:solidFill>
                  <a:schemeClr val="bg1"/>
                </a:solidFill>
              </a:rPr>
              <a:t>, it can be used safely in patients with chronic kidney disease.</a:t>
            </a:r>
          </a:p>
        </p:txBody>
      </p:sp>
      <p:pic>
        <p:nvPicPr>
          <p:cNvPr id="4" name="Picture 3"/>
          <p:cNvPicPr>
            <a:picLocks noChangeAspect="1"/>
          </p:cNvPicPr>
          <p:nvPr/>
        </p:nvPicPr>
        <p:blipFill>
          <a:blip r:embed="rId4"/>
          <a:stretch>
            <a:fillRect/>
          </a:stretch>
        </p:blipFill>
        <p:spPr>
          <a:xfrm>
            <a:off x="9304655" y="285432"/>
            <a:ext cx="2686050" cy="6429375"/>
          </a:xfrm>
          <a:prstGeom prst="rect">
            <a:avLst/>
          </a:prstGeom>
        </p:spPr>
      </p:pic>
    </p:spTree>
    <p:extLst>
      <p:ext uri="{BB962C8B-B14F-4D97-AF65-F5344CB8AC3E}">
        <p14:creationId xmlns:p14="http://schemas.microsoft.com/office/powerpoint/2010/main" val="216165785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9207" y="256883"/>
            <a:ext cx="7770565" cy="6322147"/>
          </a:xfrm>
          <a:prstGeom prst="rect">
            <a:avLst/>
          </a:prstGeom>
        </p:spPr>
      </p:pic>
      <p:pic>
        <p:nvPicPr>
          <p:cNvPr id="2" name="Picture 1"/>
          <p:cNvPicPr>
            <a:picLocks noChangeAspect="1"/>
          </p:cNvPicPr>
          <p:nvPr/>
        </p:nvPicPr>
        <p:blipFill>
          <a:blip r:embed="rId3"/>
          <a:stretch>
            <a:fillRect/>
          </a:stretch>
        </p:blipFill>
        <p:spPr>
          <a:xfrm>
            <a:off x="8229771" y="256882"/>
            <a:ext cx="2641253" cy="6322147"/>
          </a:xfrm>
          <a:prstGeom prst="rect">
            <a:avLst/>
          </a:prstGeom>
        </p:spPr>
      </p:pic>
    </p:spTree>
    <p:extLst>
      <p:ext uri="{BB962C8B-B14F-4D97-AF65-F5344CB8AC3E}">
        <p14:creationId xmlns:p14="http://schemas.microsoft.com/office/powerpoint/2010/main" val="45742621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2736" y="429051"/>
            <a:ext cx="10699897" cy="5948680"/>
          </a:xfrm>
          <a:prstGeom prst="rect">
            <a:avLst/>
          </a:prstGeom>
        </p:spPr>
      </p:pic>
      <p:pic>
        <p:nvPicPr>
          <p:cNvPr id="2" name="Picture 1"/>
          <p:cNvPicPr>
            <a:picLocks noChangeAspect="1"/>
          </p:cNvPicPr>
          <p:nvPr/>
        </p:nvPicPr>
        <p:blipFill>
          <a:blip r:embed="rId3"/>
          <a:stretch>
            <a:fillRect/>
          </a:stretch>
        </p:blipFill>
        <p:spPr>
          <a:xfrm>
            <a:off x="9361913" y="429051"/>
            <a:ext cx="2491576" cy="5963879"/>
          </a:xfrm>
          <a:prstGeom prst="rect">
            <a:avLst/>
          </a:prstGeom>
        </p:spPr>
      </p:pic>
      <p:pic>
        <p:nvPicPr>
          <p:cNvPr id="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00" y="429051"/>
            <a:ext cx="2449985" cy="5963879"/>
          </a:xfrm>
          <a:prstGeom prst="rect">
            <a:avLst/>
          </a:prstGeom>
        </p:spPr>
      </p:pic>
    </p:spTree>
    <p:extLst>
      <p:ext uri="{BB962C8B-B14F-4D97-AF65-F5344CB8AC3E}">
        <p14:creationId xmlns:p14="http://schemas.microsoft.com/office/powerpoint/2010/main" val="332459721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8196" y="2969446"/>
            <a:ext cx="5266829" cy="3702046"/>
          </a:xfrm>
          <a:prstGeom prst="rect">
            <a:avLst/>
          </a:prstGeom>
        </p:spPr>
      </p:pic>
      <p:pic>
        <p:nvPicPr>
          <p:cNvPr id="4" name="Content Placeholder 3"/>
          <p:cNvPicPr>
            <a:picLocks noGrp="1" noChangeAspect="1"/>
          </p:cNvPicPr>
          <p:nvPr>
            <p:ph idx="1"/>
          </p:nvPr>
        </p:nvPicPr>
        <p:blipFill>
          <a:blip r:embed="rId3"/>
          <a:stretch>
            <a:fillRect/>
          </a:stretch>
        </p:blipFill>
        <p:spPr>
          <a:xfrm>
            <a:off x="4744996" y="387458"/>
            <a:ext cx="7140843" cy="2482781"/>
          </a:xfrm>
          <a:prstGeom prst="rect">
            <a:avLst/>
          </a:prstGeom>
        </p:spPr>
      </p:pic>
      <p:pic>
        <p:nvPicPr>
          <p:cNvPr id="6" name="Picture 5"/>
          <p:cNvPicPr>
            <a:picLocks noChangeAspect="1"/>
          </p:cNvPicPr>
          <p:nvPr/>
        </p:nvPicPr>
        <p:blipFill>
          <a:blip r:embed="rId4"/>
          <a:stretch>
            <a:fillRect/>
          </a:stretch>
        </p:blipFill>
        <p:spPr>
          <a:xfrm>
            <a:off x="5755025" y="2968616"/>
            <a:ext cx="4397643" cy="3702876"/>
          </a:xfrm>
          <a:prstGeom prst="rect">
            <a:avLst/>
          </a:prstGeom>
        </p:spPr>
      </p:pic>
      <p:sp>
        <p:nvSpPr>
          <p:cNvPr id="7" name="TextBox 6"/>
          <p:cNvSpPr txBox="1"/>
          <p:nvPr/>
        </p:nvSpPr>
        <p:spPr>
          <a:xfrm>
            <a:off x="488196" y="387458"/>
            <a:ext cx="2999539" cy="2123658"/>
          </a:xfrm>
          <a:prstGeom prst="rect">
            <a:avLst/>
          </a:prstGeom>
          <a:noFill/>
        </p:spPr>
        <p:txBody>
          <a:bodyPr wrap="none" rtlCol="0">
            <a:spAutoFit/>
          </a:bodyPr>
          <a:lstStyle/>
          <a:p>
            <a:pPr algn="ctr"/>
            <a:r>
              <a:rPr lang="en-US" sz="4400" b="1" dirty="0" smtClean="0">
                <a:solidFill>
                  <a:schemeClr val="bg1"/>
                </a:solidFill>
              </a:rPr>
              <a:t>ISCHEMIC </a:t>
            </a:r>
          </a:p>
          <a:p>
            <a:pPr algn="ctr"/>
            <a:r>
              <a:rPr lang="en-US" sz="4400" b="1" dirty="0" smtClean="0">
                <a:solidFill>
                  <a:schemeClr val="bg1"/>
                </a:solidFill>
              </a:rPr>
              <a:t>HEART </a:t>
            </a:r>
          </a:p>
          <a:p>
            <a:pPr algn="ctr"/>
            <a:r>
              <a:rPr lang="en-US" sz="4400" b="1" dirty="0" smtClean="0">
                <a:solidFill>
                  <a:schemeClr val="bg1"/>
                </a:solidFill>
              </a:rPr>
              <a:t>DISEASE</a:t>
            </a:r>
            <a:endParaRPr lang="en-US" sz="4400" b="1" dirty="0">
              <a:solidFill>
                <a:schemeClr val="bg1"/>
              </a:solidFill>
            </a:endParaRPr>
          </a:p>
        </p:txBody>
      </p:sp>
      <p:pic>
        <p:nvPicPr>
          <p:cNvPr id="8" name="Picture 7"/>
          <p:cNvPicPr>
            <a:picLocks noChangeAspect="1"/>
          </p:cNvPicPr>
          <p:nvPr/>
        </p:nvPicPr>
        <p:blipFill>
          <a:blip r:embed="rId5"/>
          <a:stretch>
            <a:fillRect/>
          </a:stretch>
        </p:blipFill>
        <p:spPr>
          <a:xfrm>
            <a:off x="10345118" y="2983596"/>
            <a:ext cx="1540721" cy="3687896"/>
          </a:xfrm>
          <a:prstGeom prst="rect">
            <a:avLst/>
          </a:prstGeom>
        </p:spPr>
      </p:pic>
    </p:spTree>
    <p:extLst>
      <p:ext uri="{BB962C8B-B14F-4D97-AF65-F5344CB8AC3E}">
        <p14:creationId xmlns:p14="http://schemas.microsoft.com/office/powerpoint/2010/main" val="261351715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900" y="5881606"/>
            <a:ext cx="5817327" cy="802467"/>
          </a:xfrm>
        </p:spPr>
        <p:txBody>
          <a:bodyPr>
            <a:normAutofit fontScale="90000"/>
          </a:bodyPr>
          <a:lstStyle/>
          <a:p>
            <a:r>
              <a:rPr lang="en-US" b="1" dirty="0" smtClean="0"/>
              <a:t/>
            </a:r>
            <a:br>
              <a:rPr lang="en-US" b="1" dirty="0" smtClean="0"/>
            </a:br>
            <a:r>
              <a:rPr lang="en-US" b="1" dirty="0" smtClean="0"/>
              <a:t>ISCHEMIC HEART DISEASE</a:t>
            </a:r>
            <a:r>
              <a:rPr lang="en-US" b="1" dirty="0"/>
              <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533752" y="406831"/>
            <a:ext cx="7472275" cy="5312044"/>
          </a:xfrm>
          <a:prstGeom prst="rect">
            <a:avLst/>
          </a:prstGeom>
        </p:spPr>
      </p:pic>
      <p:pic>
        <p:nvPicPr>
          <p:cNvPr id="5" name="Picture 4"/>
          <p:cNvPicPr>
            <a:picLocks noChangeAspect="1"/>
          </p:cNvPicPr>
          <p:nvPr/>
        </p:nvPicPr>
        <p:blipFill>
          <a:blip r:embed="rId3"/>
          <a:stretch>
            <a:fillRect/>
          </a:stretch>
        </p:blipFill>
        <p:spPr>
          <a:xfrm>
            <a:off x="9361913" y="429051"/>
            <a:ext cx="2491576" cy="5963879"/>
          </a:xfrm>
          <a:prstGeom prst="rect">
            <a:avLst/>
          </a:prstGeom>
        </p:spPr>
      </p:pic>
    </p:spTree>
    <p:extLst>
      <p:ext uri="{BB962C8B-B14F-4D97-AF65-F5344CB8AC3E}">
        <p14:creationId xmlns:p14="http://schemas.microsoft.com/office/powerpoint/2010/main" val="24041394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920" y="5470901"/>
            <a:ext cx="5980059" cy="763721"/>
          </a:xfrm>
        </p:spPr>
        <p:txBody>
          <a:bodyPr>
            <a:normAutofit fontScale="90000"/>
          </a:bodyPr>
          <a:lstStyle/>
          <a:p>
            <a:r>
              <a:rPr lang="en-US" b="1" dirty="0" smtClean="0"/>
              <a:t/>
            </a:r>
            <a:br>
              <a:rPr lang="en-US" b="1" dirty="0" smtClean="0"/>
            </a:br>
            <a:r>
              <a:rPr lang="en-US" b="1" dirty="0" smtClean="0"/>
              <a:t>ISCHEMIC HEART DISEASE</a:t>
            </a:r>
            <a:r>
              <a:rPr lang="en-US" b="1" dirty="0"/>
              <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286827" y="412036"/>
            <a:ext cx="8627058" cy="4764397"/>
          </a:xfrm>
          <a:prstGeom prst="rect">
            <a:avLst/>
          </a:prstGeom>
        </p:spPr>
      </p:pic>
      <p:pic>
        <p:nvPicPr>
          <p:cNvPr id="5" name="Picture 4"/>
          <p:cNvPicPr>
            <a:picLocks noChangeAspect="1"/>
          </p:cNvPicPr>
          <p:nvPr/>
        </p:nvPicPr>
        <p:blipFill>
          <a:blip r:embed="rId3"/>
          <a:stretch>
            <a:fillRect/>
          </a:stretch>
        </p:blipFill>
        <p:spPr>
          <a:xfrm>
            <a:off x="9353227" y="103586"/>
            <a:ext cx="2763733" cy="6615319"/>
          </a:xfrm>
          <a:prstGeom prst="rect">
            <a:avLst/>
          </a:prstGeom>
        </p:spPr>
      </p:pic>
    </p:spTree>
    <p:extLst>
      <p:ext uri="{BB962C8B-B14F-4D97-AF65-F5344CB8AC3E}">
        <p14:creationId xmlns:p14="http://schemas.microsoft.com/office/powerpoint/2010/main" val="54556221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564" y="6068160"/>
            <a:ext cx="3329849" cy="634858"/>
          </a:xfrm>
        </p:spPr>
        <p:txBody>
          <a:bodyPr>
            <a:normAutofit fontScale="90000"/>
          </a:bodyPr>
          <a:lstStyle/>
          <a:p>
            <a:r>
              <a:rPr lang="en-US" b="1" dirty="0" smtClean="0"/>
              <a:t>Prenatal care</a:t>
            </a:r>
            <a:endParaRPr lang="en-US" b="1" dirty="0"/>
          </a:p>
        </p:txBody>
      </p:sp>
      <p:pic>
        <p:nvPicPr>
          <p:cNvPr id="4" name="Content Placeholder 3"/>
          <p:cNvPicPr>
            <a:picLocks noGrp="1" noChangeAspect="1"/>
          </p:cNvPicPr>
          <p:nvPr>
            <p:ph idx="1"/>
          </p:nvPr>
        </p:nvPicPr>
        <p:blipFill>
          <a:blip r:embed="rId2"/>
          <a:stretch>
            <a:fillRect/>
          </a:stretch>
        </p:blipFill>
        <p:spPr>
          <a:xfrm>
            <a:off x="443353" y="430077"/>
            <a:ext cx="7801952" cy="5638083"/>
          </a:xfrm>
          <a:prstGeom prst="rect">
            <a:avLst/>
          </a:prstGeom>
        </p:spPr>
      </p:pic>
      <p:pic>
        <p:nvPicPr>
          <p:cNvPr id="5" name="Picture 4"/>
          <p:cNvPicPr>
            <a:picLocks noChangeAspect="1"/>
          </p:cNvPicPr>
          <p:nvPr/>
        </p:nvPicPr>
        <p:blipFill>
          <a:blip r:embed="rId3"/>
          <a:stretch>
            <a:fillRect/>
          </a:stretch>
        </p:blipFill>
        <p:spPr>
          <a:xfrm>
            <a:off x="4300261" y="5768617"/>
            <a:ext cx="3945044" cy="299543"/>
          </a:xfrm>
          <a:prstGeom prst="rect">
            <a:avLst/>
          </a:prstGeom>
        </p:spPr>
      </p:pic>
      <p:pic>
        <p:nvPicPr>
          <p:cNvPr id="6" name="Picture 5"/>
          <p:cNvPicPr>
            <a:picLocks noChangeAspect="1"/>
          </p:cNvPicPr>
          <p:nvPr/>
        </p:nvPicPr>
        <p:blipFill>
          <a:blip r:embed="rId4"/>
          <a:stretch>
            <a:fillRect/>
          </a:stretch>
        </p:blipFill>
        <p:spPr>
          <a:xfrm>
            <a:off x="6501744" y="5969906"/>
            <a:ext cx="1743561" cy="196508"/>
          </a:xfrm>
          <a:prstGeom prst="rect">
            <a:avLst/>
          </a:prstGeom>
        </p:spPr>
      </p:pic>
      <p:pic>
        <p:nvPicPr>
          <p:cNvPr id="7" name="Picture 6"/>
          <p:cNvPicPr>
            <a:picLocks noChangeAspect="1"/>
          </p:cNvPicPr>
          <p:nvPr/>
        </p:nvPicPr>
        <p:blipFill>
          <a:blip r:embed="rId5"/>
          <a:stretch>
            <a:fillRect/>
          </a:stretch>
        </p:blipFill>
        <p:spPr>
          <a:xfrm>
            <a:off x="9219321" y="124736"/>
            <a:ext cx="2724220" cy="6520740"/>
          </a:xfrm>
          <a:prstGeom prst="rect">
            <a:avLst/>
          </a:prstGeom>
        </p:spPr>
      </p:pic>
    </p:spTree>
    <p:extLst>
      <p:ext uri="{BB962C8B-B14F-4D97-AF65-F5344CB8AC3E}">
        <p14:creationId xmlns:p14="http://schemas.microsoft.com/office/powerpoint/2010/main" val="168072057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58562" y="482600"/>
            <a:ext cx="7205277" cy="5838760"/>
          </a:xfrm>
          <a:prstGeom prst="rect">
            <a:avLst/>
          </a:prstGeom>
        </p:spPr>
      </p:pic>
      <p:pic>
        <p:nvPicPr>
          <p:cNvPr id="2" name="Picture 1"/>
          <p:cNvPicPr>
            <a:picLocks noChangeAspect="1"/>
          </p:cNvPicPr>
          <p:nvPr/>
        </p:nvPicPr>
        <p:blipFill>
          <a:blip r:embed="rId3"/>
          <a:stretch>
            <a:fillRect/>
          </a:stretch>
        </p:blipFill>
        <p:spPr>
          <a:xfrm>
            <a:off x="7863839" y="482601"/>
            <a:ext cx="2439304" cy="5838760"/>
          </a:xfrm>
          <a:prstGeom prst="rect">
            <a:avLst/>
          </a:prstGeom>
        </p:spPr>
      </p:pic>
    </p:spTree>
    <p:extLst>
      <p:ext uri="{BB962C8B-B14F-4D97-AF65-F5344CB8AC3E}">
        <p14:creationId xmlns:p14="http://schemas.microsoft.com/office/powerpoint/2010/main" val="20807608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High risk </a:t>
            </a:r>
            <a:r>
              <a:rPr lang="en-US" b="1" dirty="0" smtClean="0"/>
              <a:t>pregnancy</a:t>
            </a:r>
            <a:br>
              <a:rPr lang="en-US" b="1" dirty="0" smtClean="0"/>
            </a:br>
            <a:r>
              <a:rPr lang="en-US" b="1" dirty="0" smtClean="0"/>
              <a:t>consultation and/or special care required</a:t>
            </a:r>
            <a:r>
              <a:rPr lang="en-US" b="1" dirty="0"/>
              <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516134" y="1514627"/>
            <a:ext cx="7612728" cy="2344451"/>
          </a:xfrm>
          <a:prstGeom prst="rect">
            <a:avLst/>
          </a:prstGeom>
        </p:spPr>
      </p:pic>
      <p:pic>
        <p:nvPicPr>
          <p:cNvPr id="5" name="Picture 4"/>
          <p:cNvPicPr>
            <a:picLocks noChangeAspect="1"/>
          </p:cNvPicPr>
          <p:nvPr/>
        </p:nvPicPr>
        <p:blipFill>
          <a:blip r:embed="rId3"/>
          <a:stretch>
            <a:fillRect/>
          </a:stretch>
        </p:blipFill>
        <p:spPr>
          <a:xfrm>
            <a:off x="9345478" y="217061"/>
            <a:ext cx="2698802" cy="6459899"/>
          </a:xfrm>
          <a:prstGeom prst="rect">
            <a:avLst/>
          </a:prstGeom>
        </p:spPr>
      </p:pic>
      <p:pic>
        <p:nvPicPr>
          <p:cNvPr id="6" name="Picture 5"/>
          <p:cNvPicPr>
            <a:picLocks noChangeAspect="1"/>
          </p:cNvPicPr>
          <p:nvPr/>
        </p:nvPicPr>
        <p:blipFill>
          <a:blip r:embed="rId4"/>
          <a:stretch>
            <a:fillRect/>
          </a:stretch>
        </p:blipFill>
        <p:spPr>
          <a:xfrm>
            <a:off x="3699414" y="2906509"/>
            <a:ext cx="4429448" cy="952569"/>
          </a:xfrm>
          <a:prstGeom prst="rect">
            <a:avLst/>
          </a:prstGeom>
        </p:spPr>
      </p:pic>
    </p:spTree>
    <p:extLst>
      <p:ext uri="{BB962C8B-B14F-4D97-AF65-F5344CB8AC3E}">
        <p14:creationId xmlns:p14="http://schemas.microsoft.com/office/powerpoint/2010/main" val="141205912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29" y="5842861"/>
            <a:ext cx="8534400" cy="1015139"/>
          </a:xfrm>
        </p:spPr>
        <p:txBody>
          <a:bodyPr>
            <a:normAutofit fontScale="90000"/>
          </a:bodyPr>
          <a:lstStyle/>
          <a:p>
            <a:r>
              <a:rPr lang="en-US" b="1" dirty="0" smtClean="0"/>
              <a:t/>
            </a:r>
            <a:br>
              <a:rPr lang="en-US" b="1" dirty="0" smtClean="0"/>
            </a:br>
            <a:r>
              <a:rPr lang="en-US" b="1" dirty="0" smtClean="0"/>
              <a:t>High risk pregnancy</a:t>
            </a:r>
            <a:br>
              <a:rPr lang="en-US" b="1" dirty="0" smtClean="0"/>
            </a:br>
            <a:r>
              <a:rPr lang="en-US" b="1" dirty="0" smtClean="0"/>
              <a:t>Existing </a:t>
            </a:r>
            <a:r>
              <a:rPr lang="en-US" b="1" dirty="0"/>
              <a:t>Health Conditions</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b="1" dirty="0"/>
              <a:t>High blood </a:t>
            </a:r>
            <a:r>
              <a:rPr lang="en-US" b="1" dirty="0" smtClean="0"/>
              <a:t>pressure</a:t>
            </a:r>
          </a:p>
          <a:p>
            <a:pPr>
              <a:buFont typeface="Arial" panose="020B0604020202020204" pitchFamily="34" charset="0"/>
              <a:buChar char="•"/>
            </a:pPr>
            <a:r>
              <a:rPr lang="en-US" b="1" dirty="0" smtClean="0"/>
              <a:t>Polycystic Ovary Syndrome</a:t>
            </a:r>
          </a:p>
          <a:p>
            <a:pPr>
              <a:buFont typeface="Arial" panose="020B0604020202020204" pitchFamily="34" charset="0"/>
              <a:buChar char="•"/>
            </a:pPr>
            <a:r>
              <a:rPr lang="en-US" b="1" dirty="0" smtClean="0"/>
              <a:t>Diabetes</a:t>
            </a:r>
          </a:p>
          <a:p>
            <a:pPr>
              <a:buFont typeface="Arial" panose="020B0604020202020204" pitchFamily="34" charset="0"/>
              <a:buChar char="•"/>
            </a:pPr>
            <a:r>
              <a:rPr lang="en-US" b="1" dirty="0" smtClean="0"/>
              <a:t>Kidney Disease</a:t>
            </a:r>
          </a:p>
          <a:p>
            <a:pPr>
              <a:buFont typeface="Arial" panose="020B0604020202020204" pitchFamily="34" charset="0"/>
              <a:buChar char="•"/>
            </a:pPr>
            <a:r>
              <a:rPr lang="en-US" b="1" dirty="0" smtClean="0"/>
              <a:t>Autoimmune Disease</a:t>
            </a:r>
          </a:p>
          <a:p>
            <a:pPr>
              <a:buFont typeface="Arial" panose="020B0604020202020204" pitchFamily="34" charset="0"/>
              <a:buChar char="•"/>
            </a:pPr>
            <a:r>
              <a:rPr lang="en-US" b="1" dirty="0" smtClean="0"/>
              <a:t>Thyroid Disease</a:t>
            </a:r>
          </a:p>
          <a:p>
            <a:pPr>
              <a:buFont typeface="Arial" panose="020B0604020202020204" pitchFamily="34" charset="0"/>
              <a:buChar char="•"/>
            </a:pPr>
            <a:r>
              <a:rPr lang="en-US" b="1" dirty="0" smtClean="0"/>
              <a:t>Infertility</a:t>
            </a:r>
          </a:p>
          <a:p>
            <a:pPr>
              <a:buFont typeface="Arial" panose="020B0604020202020204" pitchFamily="34" charset="0"/>
              <a:buChar char="•"/>
            </a:pPr>
            <a:r>
              <a:rPr lang="en-US" b="1" dirty="0" smtClean="0"/>
              <a:t>Obesity</a:t>
            </a:r>
          </a:p>
          <a:p>
            <a:pPr>
              <a:buFont typeface="Arial" panose="020B0604020202020204" pitchFamily="34" charset="0"/>
              <a:buChar char="•"/>
            </a:pPr>
            <a:r>
              <a:rPr lang="en-US" b="1" dirty="0" smtClean="0"/>
              <a:t>HIV/AIDS</a:t>
            </a:r>
            <a:endParaRPr lang="en-US" dirty="0"/>
          </a:p>
        </p:txBody>
      </p:sp>
      <p:pic>
        <p:nvPicPr>
          <p:cNvPr id="5" name="Picture 4"/>
          <p:cNvPicPr>
            <a:picLocks noChangeAspect="1"/>
          </p:cNvPicPr>
          <p:nvPr/>
        </p:nvPicPr>
        <p:blipFill>
          <a:blip r:embed="rId2"/>
          <a:stretch>
            <a:fillRect/>
          </a:stretch>
        </p:blipFill>
        <p:spPr>
          <a:xfrm>
            <a:off x="9283485" y="162818"/>
            <a:ext cx="2722049" cy="6515543"/>
          </a:xfrm>
          <a:prstGeom prst="rect">
            <a:avLst/>
          </a:prstGeom>
        </p:spPr>
      </p:pic>
      <p:pic>
        <p:nvPicPr>
          <p:cNvPr id="6" name="Picture 5"/>
          <p:cNvPicPr>
            <a:picLocks noChangeAspect="1"/>
          </p:cNvPicPr>
          <p:nvPr/>
        </p:nvPicPr>
        <p:blipFill>
          <a:blip r:embed="rId3"/>
          <a:stretch>
            <a:fillRect/>
          </a:stretch>
        </p:blipFill>
        <p:spPr>
          <a:xfrm>
            <a:off x="684212" y="4275191"/>
            <a:ext cx="7289666" cy="1567670"/>
          </a:xfrm>
          <a:prstGeom prst="rect">
            <a:avLst/>
          </a:prstGeom>
        </p:spPr>
      </p:pic>
    </p:spTree>
    <p:extLst>
      <p:ext uri="{BB962C8B-B14F-4D97-AF65-F5344CB8AC3E}">
        <p14:creationId xmlns:p14="http://schemas.microsoft.com/office/powerpoint/2010/main" val="208479205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161" y="6339542"/>
            <a:ext cx="5011415" cy="418455"/>
          </a:xfrm>
        </p:spPr>
        <p:txBody>
          <a:bodyPr>
            <a:normAutofit fontScale="90000"/>
          </a:bodyPr>
          <a:lstStyle/>
          <a:p>
            <a:r>
              <a:rPr lang="en-US" b="1" dirty="0" smtClean="0"/>
              <a:t>High </a:t>
            </a:r>
            <a:r>
              <a:rPr lang="en-US" b="1" dirty="0"/>
              <a:t>risk </a:t>
            </a:r>
            <a:r>
              <a:rPr lang="en-US" b="1" dirty="0" smtClean="0"/>
              <a:t>pregnancy</a:t>
            </a:r>
            <a:br>
              <a:rPr lang="en-US" b="1" dirty="0" smtClean="0"/>
            </a:br>
            <a:r>
              <a:rPr lang="en-US" b="1" dirty="0" smtClean="0"/>
              <a:t>age</a:t>
            </a:r>
            <a:r>
              <a:rPr lang="en-US" b="1" dirty="0"/>
              <a:t/>
            </a:r>
            <a:br>
              <a:rPr lang="en-US" b="1" dirty="0"/>
            </a:br>
            <a:endParaRPr lang="en-US" dirty="0"/>
          </a:p>
        </p:txBody>
      </p:sp>
      <p:pic>
        <p:nvPicPr>
          <p:cNvPr id="5" name="Content Placeholder 4"/>
          <p:cNvPicPr>
            <a:picLocks noGrp="1" noChangeAspect="1"/>
          </p:cNvPicPr>
          <p:nvPr>
            <p:ph idx="1"/>
          </p:nvPr>
        </p:nvPicPr>
        <p:blipFill>
          <a:blip r:embed="rId2"/>
          <a:stretch>
            <a:fillRect/>
          </a:stretch>
        </p:blipFill>
        <p:spPr>
          <a:xfrm>
            <a:off x="599412" y="749839"/>
            <a:ext cx="7564382" cy="3497270"/>
          </a:xfrm>
          <a:prstGeom prst="rect">
            <a:avLst/>
          </a:prstGeom>
        </p:spPr>
      </p:pic>
      <p:pic>
        <p:nvPicPr>
          <p:cNvPr id="4" name="Picture 3"/>
          <p:cNvPicPr>
            <a:picLocks noChangeAspect="1"/>
          </p:cNvPicPr>
          <p:nvPr/>
        </p:nvPicPr>
        <p:blipFill>
          <a:blip r:embed="rId3"/>
          <a:stretch>
            <a:fillRect/>
          </a:stretch>
        </p:blipFill>
        <p:spPr>
          <a:xfrm>
            <a:off x="9345478" y="255807"/>
            <a:ext cx="2629060" cy="6292963"/>
          </a:xfrm>
          <a:prstGeom prst="rect">
            <a:avLst/>
          </a:prstGeom>
        </p:spPr>
      </p:pic>
      <p:pic>
        <p:nvPicPr>
          <p:cNvPr id="6" name="Picture 5"/>
          <p:cNvPicPr>
            <a:picLocks noChangeAspect="1"/>
          </p:cNvPicPr>
          <p:nvPr/>
        </p:nvPicPr>
        <p:blipFill>
          <a:blip r:embed="rId4"/>
          <a:stretch>
            <a:fillRect/>
          </a:stretch>
        </p:blipFill>
        <p:spPr>
          <a:xfrm>
            <a:off x="599411" y="4247108"/>
            <a:ext cx="7564383" cy="1626749"/>
          </a:xfrm>
          <a:prstGeom prst="rect">
            <a:avLst/>
          </a:prstGeom>
        </p:spPr>
      </p:pic>
    </p:spTree>
    <p:extLst>
      <p:ext uri="{BB962C8B-B14F-4D97-AF65-F5344CB8AC3E}">
        <p14:creationId xmlns:p14="http://schemas.microsoft.com/office/powerpoint/2010/main" val="2293482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DIABETES TYPE 2 ---OTHER TREATMENTS</a:t>
            </a:r>
            <a:endParaRPr lang="en-US" b="1" dirty="0"/>
          </a:p>
        </p:txBody>
      </p:sp>
      <p:sp>
        <p:nvSpPr>
          <p:cNvPr id="3" name="Content Placeholder 2"/>
          <p:cNvSpPr>
            <a:spLocks noGrp="1"/>
          </p:cNvSpPr>
          <p:nvPr>
            <p:ph idx="1"/>
          </p:nvPr>
        </p:nvSpPr>
        <p:spPr/>
        <p:txBody>
          <a:bodyPr>
            <a:normAutofit fontScale="85000" lnSpcReduction="20000"/>
          </a:bodyPr>
          <a:lstStyle/>
          <a:p>
            <a:pPr>
              <a:buFont typeface="Arial" panose="020B0604020202020204" pitchFamily="34" charset="0"/>
              <a:buChar char="•"/>
            </a:pPr>
            <a:r>
              <a:rPr lang="en-US" sz="3200" dirty="0">
                <a:solidFill>
                  <a:schemeClr val="bg1"/>
                </a:solidFill>
              </a:rPr>
              <a:t>GLP-1 receptor agonists may be appropriate to use in certain clinical settings, eg, when weight loss or avoidance of hypoglycemia is a primary consideration, the A1C level is close to target, and cost is not a major barrier</a:t>
            </a:r>
            <a:r>
              <a:rPr lang="en-US" sz="3200" dirty="0" smtClean="0">
                <a:solidFill>
                  <a:schemeClr val="bg1"/>
                </a:solidFill>
              </a:rPr>
              <a:t>.</a:t>
            </a:r>
          </a:p>
          <a:p>
            <a:pPr>
              <a:buFont typeface="Arial" panose="020B0604020202020204" pitchFamily="34" charset="0"/>
              <a:buChar char="•"/>
            </a:pPr>
            <a:r>
              <a:rPr lang="en-US" sz="3200" dirty="0" smtClean="0">
                <a:solidFill>
                  <a:schemeClr val="bg1"/>
                </a:solidFill>
              </a:rPr>
              <a:t> A </a:t>
            </a:r>
            <a:r>
              <a:rPr lang="en-US" sz="3200" dirty="0">
                <a:solidFill>
                  <a:schemeClr val="bg1"/>
                </a:solidFill>
              </a:rPr>
              <a:t>prior history of myocardial infarction or stroke might also favor choosing </a:t>
            </a:r>
            <a:r>
              <a:rPr lang="en-US" sz="3200" u="sng" dirty="0">
                <a:solidFill>
                  <a:schemeClr val="bg1"/>
                </a:solidFill>
                <a:hlinkClick r:id="rId2"/>
              </a:rPr>
              <a:t>liraglutide</a:t>
            </a:r>
            <a:r>
              <a:rPr lang="en-US" sz="3200" dirty="0">
                <a:solidFill>
                  <a:schemeClr val="bg1"/>
                </a:solidFill>
              </a:rPr>
              <a:t> as the second drug to be added to </a:t>
            </a:r>
            <a:r>
              <a:rPr lang="en-US" sz="3200" u="sng" dirty="0">
                <a:solidFill>
                  <a:schemeClr val="bg1"/>
                </a:solidFill>
                <a:hlinkClick r:id="rId3"/>
              </a:rPr>
              <a:t>metformin</a:t>
            </a:r>
            <a:r>
              <a:rPr lang="en-US" sz="3200" dirty="0">
                <a:solidFill>
                  <a:schemeClr val="bg1"/>
                </a:solidFill>
              </a:rPr>
              <a:t>, based on the results of the liraglutide and cardiovascular outcomes study.</a:t>
            </a:r>
          </a:p>
        </p:txBody>
      </p:sp>
      <p:pic>
        <p:nvPicPr>
          <p:cNvPr id="4" name="Picture 3"/>
          <p:cNvPicPr>
            <a:picLocks noChangeAspect="1"/>
          </p:cNvPicPr>
          <p:nvPr/>
        </p:nvPicPr>
        <p:blipFill>
          <a:blip r:embed="rId4"/>
          <a:stretch>
            <a:fillRect/>
          </a:stretch>
        </p:blipFill>
        <p:spPr>
          <a:xfrm>
            <a:off x="9335135" y="204152"/>
            <a:ext cx="2686050" cy="6429375"/>
          </a:xfrm>
          <a:prstGeom prst="rect">
            <a:avLst/>
          </a:prstGeom>
        </p:spPr>
      </p:pic>
    </p:spTree>
    <p:extLst>
      <p:ext uri="{BB962C8B-B14F-4D97-AF65-F5344CB8AC3E}">
        <p14:creationId xmlns:p14="http://schemas.microsoft.com/office/powerpoint/2010/main" val="122494666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053" y="5672380"/>
            <a:ext cx="4724696" cy="988446"/>
          </a:xfrm>
        </p:spPr>
        <p:txBody>
          <a:bodyPr>
            <a:normAutofit fontScale="90000"/>
          </a:bodyPr>
          <a:lstStyle/>
          <a:p>
            <a:r>
              <a:rPr lang="en-US" b="1" dirty="0"/>
              <a:t>High risk </a:t>
            </a:r>
            <a:r>
              <a:rPr lang="en-US" b="1" dirty="0" smtClean="0"/>
              <a:t>pregnancy</a:t>
            </a:r>
            <a:br>
              <a:rPr lang="en-US" b="1" dirty="0" smtClean="0"/>
            </a:br>
            <a:r>
              <a:rPr lang="en-US" b="1" dirty="0" smtClean="0"/>
              <a:t>lifestyle factors</a:t>
            </a:r>
            <a:endParaRPr lang="en-US" dirty="0"/>
          </a:p>
        </p:txBody>
      </p:sp>
      <p:pic>
        <p:nvPicPr>
          <p:cNvPr id="4" name="Content Placeholder 3"/>
          <p:cNvPicPr>
            <a:picLocks noGrp="1" noChangeAspect="1"/>
          </p:cNvPicPr>
          <p:nvPr>
            <p:ph idx="1"/>
          </p:nvPr>
        </p:nvPicPr>
        <p:blipFill>
          <a:blip r:embed="rId2"/>
          <a:stretch>
            <a:fillRect/>
          </a:stretch>
        </p:blipFill>
        <p:spPr>
          <a:xfrm>
            <a:off x="425099" y="3673098"/>
            <a:ext cx="8323754" cy="1790055"/>
          </a:xfrm>
          <a:prstGeom prst="rect">
            <a:avLst/>
          </a:prstGeom>
        </p:spPr>
      </p:pic>
      <p:pic>
        <p:nvPicPr>
          <p:cNvPr id="5" name="Picture 4"/>
          <p:cNvPicPr>
            <a:picLocks noChangeAspect="1"/>
          </p:cNvPicPr>
          <p:nvPr/>
        </p:nvPicPr>
        <p:blipFill>
          <a:blip r:embed="rId3"/>
          <a:stretch>
            <a:fillRect/>
          </a:stretch>
        </p:blipFill>
        <p:spPr>
          <a:xfrm>
            <a:off x="425100" y="313511"/>
            <a:ext cx="8323753" cy="3359587"/>
          </a:xfrm>
          <a:prstGeom prst="rect">
            <a:avLst/>
          </a:prstGeom>
        </p:spPr>
      </p:pic>
      <p:pic>
        <p:nvPicPr>
          <p:cNvPr id="6" name="Picture 5"/>
          <p:cNvPicPr>
            <a:picLocks noChangeAspect="1"/>
          </p:cNvPicPr>
          <p:nvPr/>
        </p:nvPicPr>
        <p:blipFill>
          <a:blip r:embed="rId4"/>
          <a:stretch>
            <a:fillRect/>
          </a:stretch>
        </p:blipFill>
        <p:spPr>
          <a:xfrm>
            <a:off x="9345478" y="255807"/>
            <a:ext cx="2629060" cy="6292963"/>
          </a:xfrm>
          <a:prstGeom prst="rect">
            <a:avLst/>
          </a:prstGeom>
        </p:spPr>
      </p:pic>
    </p:spTree>
    <p:extLst>
      <p:ext uri="{BB962C8B-B14F-4D97-AF65-F5344CB8AC3E}">
        <p14:creationId xmlns:p14="http://schemas.microsoft.com/office/powerpoint/2010/main" val="268721913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27" y="5804115"/>
            <a:ext cx="8534400" cy="1053885"/>
          </a:xfrm>
        </p:spPr>
        <p:txBody>
          <a:bodyPr>
            <a:normAutofit fontScale="90000"/>
          </a:bodyPr>
          <a:lstStyle/>
          <a:p>
            <a:r>
              <a:rPr lang="en-US" b="1" dirty="0"/>
              <a:t>High risk </a:t>
            </a:r>
            <a:r>
              <a:rPr lang="en-US" b="1" dirty="0" smtClean="0"/>
              <a:t>pregnancy</a:t>
            </a:r>
            <a:br>
              <a:rPr lang="en-US" b="1" dirty="0" smtClean="0"/>
            </a:br>
            <a:r>
              <a:rPr lang="en-US" b="1" dirty="0" smtClean="0"/>
              <a:t>conditions of pregnancy</a:t>
            </a:r>
            <a:endParaRPr lang="en-US" dirty="0"/>
          </a:p>
        </p:txBody>
      </p:sp>
      <p:pic>
        <p:nvPicPr>
          <p:cNvPr id="4" name="Content Placeholder 3"/>
          <p:cNvPicPr>
            <a:picLocks noGrp="1" noChangeAspect="1"/>
          </p:cNvPicPr>
          <p:nvPr>
            <p:ph idx="1"/>
          </p:nvPr>
        </p:nvPicPr>
        <p:blipFill>
          <a:blip r:embed="rId2"/>
          <a:stretch>
            <a:fillRect/>
          </a:stretch>
        </p:blipFill>
        <p:spPr>
          <a:xfrm>
            <a:off x="350998" y="4185713"/>
            <a:ext cx="7525569" cy="1618402"/>
          </a:xfrm>
          <a:prstGeom prst="rect">
            <a:avLst/>
          </a:prstGeom>
        </p:spPr>
      </p:pic>
      <p:pic>
        <p:nvPicPr>
          <p:cNvPr id="3" name="Picture 2"/>
          <p:cNvPicPr>
            <a:picLocks noChangeAspect="1"/>
          </p:cNvPicPr>
          <p:nvPr/>
        </p:nvPicPr>
        <p:blipFill>
          <a:blip r:embed="rId3"/>
          <a:stretch>
            <a:fillRect/>
          </a:stretch>
        </p:blipFill>
        <p:spPr>
          <a:xfrm>
            <a:off x="350998" y="35479"/>
            <a:ext cx="7525569" cy="4204478"/>
          </a:xfrm>
          <a:prstGeom prst="rect">
            <a:avLst/>
          </a:prstGeom>
        </p:spPr>
      </p:pic>
      <p:pic>
        <p:nvPicPr>
          <p:cNvPr id="5" name="Picture 4"/>
          <p:cNvPicPr>
            <a:picLocks noChangeAspect="1"/>
          </p:cNvPicPr>
          <p:nvPr/>
        </p:nvPicPr>
        <p:blipFill>
          <a:blip r:embed="rId4"/>
          <a:stretch>
            <a:fillRect/>
          </a:stretch>
        </p:blipFill>
        <p:spPr>
          <a:xfrm>
            <a:off x="9345478" y="255807"/>
            <a:ext cx="2629060" cy="6292963"/>
          </a:xfrm>
          <a:prstGeom prst="rect">
            <a:avLst/>
          </a:prstGeom>
        </p:spPr>
      </p:pic>
    </p:spTree>
    <p:extLst>
      <p:ext uri="{BB962C8B-B14F-4D97-AF65-F5344CB8AC3E}">
        <p14:creationId xmlns:p14="http://schemas.microsoft.com/office/powerpoint/2010/main" val="398129942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5807" y="604520"/>
            <a:ext cx="7887472" cy="5643880"/>
          </a:xfrm>
          <a:prstGeom prst="rect">
            <a:avLst/>
          </a:prstGeom>
        </p:spPr>
      </p:pic>
      <p:pic>
        <p:nvPicPr>
          <p:cNvPr id="2" name="Picture 1"/>
          <p:cNvPicPr>
            <a:picLocks noChangeAspect="1"/>
          </p:cNvPicPr>
          <p:nvPr/>
        </p:nvPicPr>
        <p:blipFill>
          <a:blip r:embed="rId3"/>
          <a:stretch>
            <a:fillRect/>
          </a:stretch>
        </p:blipFill>
        <p:spPr>
          <a:xfrm>
            <a:off x="8423280" y="604519"/>
            <a:ext cx="2357888" cy="5643881"/>
          </a:xfrm>
          <a:prstGeom prst="rect">
            <a:avLst/>
          </a:prstGeom>
        </p:spPr>
      </p:pic>
    </p:spTree>
    <p:extLst>
      <p:ext uri="{BB962C8B-B14F-4D97-AF65-F5344CB8AC3E}">
        <p14:creationId xmlns:p14="http://schemas.microsoft.com/office/powerpoint/2010/main" val="196487219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666" y="5486400"/>
            <a:ext cx="5468615" cy="941952"/>
          </a:xfrm>
        </p:spPr>
        <p:txBody>
          <a:bodyPr/>
          <a:lstStyle/>
          <a:p>
            <a:r>
              <a:rPr lang="en-US" b="1" dirty="0" smtClean="0"/>
              <a:t>Newborn evaluation</a:t>
            </a:r>
            <a:endParaRPr lang="en-US" b="1" dirty="0"/>
          </a:p>
        </p:txBody>
      </p:sp>
      <p:pic>
        <p:nvPicPr>
          <p:cNvPr id="4" name="Content Placeholder 3"/>
          <p:cNvPicPr>
            <a:picLocks noGrp="1" noChangeAspect="1"/>
          </p:cNvPicPr>
          <p:nvPr>
            <p:ph idx="1"/>
          </p:nvPr>
        </p:nvPicPr>
        <p:blipFill>
          <a:blip r:embed="rId2"/>
          <a:stretch>
            <a:fillRect/>
          </a:stretch>
        </p:blipFill>
        <p:spPr>
          <a:xfrm>
            <a:off x="226521" y="921544"/>
            <a:ext cx="7930861" cy="4095750"/>
          </a:xfrm>
          <a:prstGeom prst="rect">
            <a:avLst/>
          </a:prstGeom>
        </p:spPr>
      </p:pic>
      <p:pic>
        <p:nvPicPr>
          <p:cNvPr id="5" name="Picture 4"/>
          <p:cNvPicPr>
            <a:picLocks noChangeAspect="1"/>
          </p:cNvPicPr>
          <p:nvPr/>
        </p:nvPicPr>
        <p:blipFill>
          <a:blip r:embed="rId3"/>
          <a:stretch>
            <a:fillRect/>
          </a:stretch>
        </p:blipFill>
        <p:spPr>
          <a:xfrm>
            <a:off x="8157382" y="921544"/>
            <a:ext cx="3886200" cy="4095750"/>
          </a:xfrm>
          <a:prstGeom prst="rect">
            <a:avLst/>
          </a:prstGeom>
        </p:spPr>
      </p:pic>
    </p:spTree>
    <p:extLst>
      <p:ext uri="{BB962C8B-B14F-4D97-AF65-F5344CB8AC3E}">
        <p14:creationId xmlns:p14="http://schemas.microsoft.com/office/powerpoint/2010/main" val="110350164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0836" y="5718875"/>
            <a:ext cx="5654595" cy="833463"/>
          </a:xfrm>
        </p:spPr>
        <p:txBody>
          <a:bodyPr/>
          <a:lstStyle/>
          <a:p>
            <a:r>
              <a:rPr lang="en-US" b="1" dirty="0"/>
              <a:t>Newborn evaluation</a:t>
            </a:r>
            <a:endParaRPr lang="en-US" dirty="0"/>
          </a:p>
        </p:txBody>
      </p:sp>
      <p:pic>
        <p:nvPicPr>
          <p:cNvPr id="6" name="Content Placeholder 5"/>
          <p:cNvPicPr>
            <a:picLocks noGrp="1" noChangeAspect="1"/>
          </p:cNvPicPr>
          <p:nvPr>
            <p:ph idx="1"/>
          </p:nvPr>
        </p:nvPicPr>
        <p:blipFill>
          <a:blip r:embed="rId2"/>
          <a:stretch>
            <a:fillRect/>
          </a:stretch>
        </p:blipFill>
        <p:spPr>
          <a:xfrm>
            <a:off x="267210" y="879864"/>
            <a:ext cx="6143625" cy="2308629"/>
          </a:xfrm>
          <a:prstGeom prst="rect">
            <a:avLst/>
          </a:prstGeom>
        </p:spPr>
      </p:pic>
      <p:pic>
        <p:nvPicPr>
          <p:cNvPr id="7" name="Content Placeholder 2"/>
          <p:cNvPicPr>
            <a:picLocks noChangeAspect="1"/>
          </p:cNvPicPr>
          <p:nvPr/>
        </p:nvPicPr>
        <p:blipFill>
          <a:blip r:embed="rId3"/>
          <a:stretch>
            <a:fillRect/>
          </a:stretch>
        </p:blipFill>
        <p:spPr>
          <a:xfrm>
            <a:off x="267211" y="3133120"/>
            <a:ext cx="6143625" cy="3276600"/>
          </a:xfrm>
          <a:prstGeom prst="rect">
            <a:avLst/>
          </a:prstGeom>
        </p:spPr>
      </p:pic>
      <p:pic>
        <p:nvPicPr>
          <p:cNvPr id="8" name="Content Placeholder 3"/>
          <p:cNvPicPr>
            <a:picLocks noChangeAspect="1"/>
          </p:cNvPicPr>
          <p:nvPr/>
        </p:nvPicPr>
        <p:blipFill>
          <a:blip r:embed="rId4"/>
          <a:stretch>
            <a:fillRect/>
          </a:stretch>
        </p:blipFill>
        <p:spPr>
          <a:xfrm>
            <a:off x="6410835" y="879863"/>
            <a:ext cx="5561251" cy="4839011"/>
          </a:xfrm>
          <a:prstGeom prst="rect">
            <a:avLst/>
          </a:prstGeom>
        </p:spPr>
      </p:pic>
    </p:spTree>
    <p:extLst>
      <p:ext uri="{BB962C8B-B14F-4D97-AF65-F5344CB8AC3E}">
        <p14:creationId xmlns:p14="http://schemas.microsoft.com/office/powerpoint/2010/main" val="161412183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917" y="6137328"/>
            <a:ext cx="5476364" cy="562243"/>
          </a:xfrm>
        </p:spPr>
        <p:txBody>
          <a:bodyPr>
            <a:normAutofit fontScale="90000"/>
          </a:bodyPr>
          <a:lstStyle/>
          <a:p>
            <a:r>
              <a:rPr lang="en-US" b="1" dirty="0"/>
              <a:t>Newborn evaluation</a:t>
            </a:r>
            <a:endParaRPr lang="en-US" dirty="0"/>
          </a:p>
        </p:txBody>
      </p:sp>
      <p:pic>
        <p:nvPicPr>
          <p:cNvPr id="3" name="Content Placeholder 2"/>
          <p:cNvPicPr>
            <a:picLocks noGrp="1" noChangeAspect="1"/>
          </p:cNvPicPr>
          <p:nvPr>
            <p:ph idx="1"/>
          </p:nvPr>
        </p:nvPicPr>
        <p:blipFill>
          <a:blip r:embed="rId2"/>
          <a:stretch>
            <a:fillRect/>
          </a:stretch>
        </p:blipFill>
        <p:spPr>
          <a:xfrm>
            <a:off x="350998" y="426204"/>
            <a:ext cx="7149355" cy="5447654"/>
          </a:xfrm>
          <a:prstGeom prst="rect">
            <a:avLst/>
          </a:prstGeom>
        </p:spPr>
      </p:pic>
      <p:pic>
        <p:nvPicPr>
          <p:cNvPr id="4" name="Picture 3"/>
          <p:cNvPicPr>
            <a:picLocks noChangeAspect="1"/>
          </p:cNvPicPr>
          <p:nvPr/>
        </p:nvPicPr>
        <p:blipFill>
          <a:blip r:embed="rId3"/>
          <a:stretch>
            <a:fillRect/>
          </a:stretch>
        </p:blipFill>
        <p:spPr>
          <a:xfrm>
            <a:off x="7911885" y="426204"/>
            <a:ext cx="3587815" cy="6126134"/>
          </a:xfrm>
          <a:prstGeom prst="rect">
            <a:avLst/>
          </a:prstGeom>
        </p:spPr>
      </p:pic>
    </p:spTree>
    <p:extLst>
      <p:ext uri="{BB962C8B-B14F-4D97-AF65-F5344CB8AC3E}">
        <p14:creationId xmlns:p14="http://schemas.microsoft.com/office/powerpoint/2010/main" val="223518784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7178" y="5687878"/>
            <a:ext cx="5525712" cy="517597"/>
          </a:xfrm>
        </p:spPr>
        <p:txBody>
          <a:bodyPr>
            <a:normAutofit fontScale="90000"/>
          </a:bodyPr>
          <a:lstStyle/>
          <a:p>
            <a:r>
              <a:rPr lang="en-US" b="1" dirty="0"/>
              <a:t>Newborn evaluation</a:t>
            </a:r>
            <a:endParaRPr lang="en-US" dirty="0"/>
          </a:p>
        </p:txBody>
      </p:sp>
      <p:pic>
        <p:nvPicPr>
          <p:cNvPr id="7" name="Content Placeholder 6"/>
          <p:cNvPicPr>
            <a:picLocks noGrp="1" noChangeAspect="1"/>
          </p:cNvPicPr>
          <p:nvPr>
            <p:ph idx="1"/>
          </p:nvPr>
        </p:nvPicPr>
        <p:blipFill>
          <a:blip r:embed="rId2"/>
          <a:stretch>
            <a:fillRect/>
          </a:stretch>
        </p:blipFill>
        <p:spPr>
          <a:xfrm>
            <a:off x="340528" y="194929"/>
            <a:ext cx="5455838" cy="1624063"/>
          </a:xfrm>
          <a:prstGeom prst="rect">
            <a:avLst/>
          </a:prstGeom>
        </p:spPr>
      </p:pic>
      <p:pic>
        <p:nvPicPr>
          <p:cNvPr id="8" name="Picture 7"/>
          <p:cNvPicPr>
            <a:picLocks noChangeAspect="1"/>
          </p:cNvPicPr>
          <p:nvPr/>
        </p:nvPicPr>
        <p:blipFill>
          <a:blip r:embed="rId3"/>
          <a:stretch>
            <a:fillRect/>
          </a:stretch>
        </p:blipFill>
        <p:spPr>
          <a:xfrm>
            <a:off x="5884165" y="194929"/>
            <a:ext cx="6078725" cy="4900516"/>
          </a:xfrm>
          <a:prstGeom prst="rect">
            <a:avLst/>
          </a:prstGeom>
        </p:spPr>
      </p:pic>
      <p:pic>
        <p:nvPicPr>
          <p:cNvPr id="9" name="Picture 8"/>
          <p:cNvPicPr>
            <a:picLocks noChangeAspect="1"/>
          </p:cNvPicPr>
          <p:nvPr/>
        </p:nvPicPr>
        <p:blipFill>
          <a:blip r:embed="rId4"/>
          <a:stretch>
            <a:fillRect/>
          </a:stretch>
        </p:blipFill>
        <p:spPr>
          <a:xfrm>
            <a:off x="340528" y="1818993"/>
            <a:ext cx="5455837" cy="4953766"/>
          </a:xfrm>
          <a:prstGeom prst="rect">
            <a:avLst/>
          </a:prstGeom>
        </p:spPr>
      </p:pic>
    </p:spTree>
    <p:extLst>
      <p:ext uri="{BB962C8B-B14F-4D97-AF65-F5344CB8AC3E}">
        <p14:creationId xmlns:p14="http://schemas.microsoft.com/office/powerpoint/2010/main" val="106967757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7269" y="5712733"/>
            <a:ext cx="4812222" cy="565473"/>
          </a:xfrm>
        </p:spPr>
        <p:txBody>
          <a:bodyPr>
            <a:normAutofit fontScale="90000"/>
          </a:bodyPr>
          <a:lstStyle/>
          <a:p>
            <a:r>
              <a:rPr lang="en-US" b="1" dirty="0"/>
              <a:t>Newborn evaluation</a:t>
            </a:r>
            <a:endParaRPr lang="en-US" dirty="0"/>
          </a:p>
        </p:txBody>
      </p:sp>
      <p:pic>
        <p:nvPicPr>
          <p:cNvPr id="4" name="Picture 3"/>
          <p:cNvPicPr>
            <a:picLocks noChangeAspect="1"/>
          </p:cNvPicPr>
          <p:nvPr/>
        </p:nvPicPr>
        <p:blipFill>
          <a:blip r:embed="rId2"/>
          <a:stretch>
            <a:fillRect/>
          </a:stretch>
        </p:blipFill>
        <p:spPr>
          <a:xfrm>
            <a:off x="94469" y="500634"/>
            <a:ext cx="7200797" cy="5871597"/>
          </a:xfrm>
          <a:prstGeom prst="rect">
            <a:avLst/>
          </a:prstGeom>
        </p:spPr>
      </p:pic>
      <p:pic>
        <p:nvPicPr>
          <p:cNvPr id="6" name="Content Placeholder 2"/>
          <p:cNvPicPr>
            <a:picLocks noChangeAspect="1"/>
          </p:cNvPicPr>
          <p:nvPr/>
        </p:nvPicPr>
        <p:blipFill>
          <a:blip r:embed="rId3"/>
          <a:stretch>
            <a:fillRect/>
          </a:stretch>
        </p:blipFill>
        <p:spPr>
          <a:xfrm>
            <a:off x="7045350" y="500634"/>
            <a:ext cx="4968123" cy="3614738"/>
          </a:xfrm>
          <a:prstGeom prst="rect">
            <a:avLst/>
          </a:prstGeom>
        </p:spPr>
      </p:pic>
      <p:pic>
        <p:nvPicPr>
          <p:cNvPr id="8" name="Picture 7"/>
          <p:cNvPicPr>
            <a:picLocks noChangeAspect="1"/>
          </p:cNvPicPr>
          <p:nvPr/>
        </p:nvPicPr>
        <p:blipFill>
          <a:blip r:embed="rId4"/>
          <a:stretch>
            <a:fillRect/>
          </a:stretch>
        </p:blipFill>
        <p:spPr>
          <a:xfrm>
            <a:off x="7045350" y="4115371"/>
            <a:ext cx="4968123" cy="747555"/>
          </a:xfrm>
          <a:prstGeom prst="rect">
            <a:avLst/>
          </a:prstGeom>
        </p:spPr>
      </p:pic>
    </p:spTree>
    <p:extLst>
      <p:ext uri="{BB962C8B-B14F-4D97-AF65-F5344CB8AC3E}">
        <p14:creationId xmlns:p14="http://schemas.microsoft.com/office/powerpoint/2010/main" val="182024945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8422" y="5835112"/>
            <a:ext cx="3244608" cy="678480"/>
          </a:xfrm>
        </p:spPr>
        <p:txBody>
          <a:bodyPr>
            <a:normAutofit fontScale="90000"/>
          </a:bodyPr>
          <a:lstStyle/>
          <a:p>
            <a:r>
              <a:rPr lang="en-US" b="1" dirty="0"/>
              <a:t>Newborn </a:t>
            </a:r>
            <a:r>
              <a:rPr lang="en-US" b="1" dirty="0" smtClean="0"/>
              <a:t/>
            </a:r>
            <a:br>
              <a:rPr lang="en-US" b="1" dirty="0" smtClean="0"/>
            </a:br>
            <a:r>
              <a:rPr lang="en-US" b="1" dirty="0" smtClean="0"/>
              <a:t>evaluation</a:t>
            </a:r>
            <a:endParaRPr lang="en-US" dirty="0"/>
          </a:p>
        </p:txBody>
      </p:sp>
      <p:pic>
        <p:nvPicPr>
          <p:cNvPr id="6" name="Picture 5"/>
          <p:cNvPicPr>
            <a:picLocks noChangeAspect="1"/>
          </p:cNvPicPr>
          <p:nvPr/>
        </p:nvPicPr>
        <p:blipFill>
          <a:blip r:embed="rId2"/>
          <a:stretch>
            <a:fillRect/>
          </a:stretch>
        </p:blipFill>
        <p:spPr>
          <a:xfrm>
            <a:off x="202203" y="245389"/>
            <a:ext cx="8189607" cy="6418881"/>
          </a:xfrm>
          <a:prstGeom prst="rect">
            <a:avLst/>
          </a:prstGeom>
        </p:spPr>
      </p:pic>
      <p:pic>
        <p:nvPicPr>
          <p:cNvPr id="7" name="Content Placeholder 3"/>
          <p:cNvPicPr>
            <a:picLocks noChangeAspect="1"/>
          </p:cNvPicPr>
          <p:nvPr/>
        </p:nvPicPr>
        <p:blipFill>
          <a:blip r:embed="rId3"/>
          <a:stretch>
            <a:fillRect/>
          </a:stretch>
        </p:blipFill>
        <p:spPr>
          <a:xfrm>
            <a:off x="6031692" y="245389"/>
            <a:ext cx="6048375" cy="3048000"/>
          </a:xfrm>
          <a:prstGeom prst="rect">
            <a:avLst/>
          </a:prstGeom>
        </p:spPr>
      </p:pic>
      <p:pic>
        <p:nvPicPr>
          <p:cNvPr id="9" name="Picture 8"/>
          <p:cNvPicPr>
            <a:picLocks noChangeAspect="1"/>
          </p:cNvPicPr>
          <p:nvPr/>
        </p:nvPicPr>
        <p:blipFill>
          <a:blip r:embed="rId4"/>
          <a:stretch>
            <a:fillRect/>
          </a:stretch>
        </p:blipFill>
        <p:spPr>
          <a:xfrm>
            <a:off x="6102239" y="3293389"/>
            <a:ext cx="5977828" cy="2245194"/>
          </a:xfrm>
          <a:prstGeom prst="rect">
            <a:avLst/>
          </a:prstGeom>
        </p:spPr>
      </p:pic>
    </p:spTree>
    <p:extLst>
      <p:ext uri="{BB962C8B-B14F-4D97-AF65-F5344CB8AC3E}">
        <p14:creationId xmlns:p14="http://schemas.microsoft.com/office/powerpoint/2010/main" val="331745446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395" y="5308170"/>
            <a:ext cx="5336880" cy="825714"/>
          </a:xfrm>
        </p:spPr>
        <p:txBody>
          <a:bodyPr/>
          <a:lstStyle/>
          <a:p>
            <a:r>
              <a:rPr lang="en-US" b="1" dirty="0"/>
              <a:t>Newborn evaluation</a:t>
            </a:r>
            <a:endParaRPr lang="en-US" dirty="0"/>
          </a:p>
        </p:txBody>
      </p:sp>
      <p:pic>
        <p:nvPicPr>
          <p:cNvPr id="7" name="Content Placeholder 6"/>
          <p:cNvPicPr>
            <a:picLocks noGrp="1" noChangeAspect="1"/>
          </p:cNvPicPr>
          <p:nvPr>
            <p:ph idx="1"/>
          </p:nvPr>
        </p:nvPicPr>
        <p:blipFill>
          <a:blip r:embed="rId2"/>
          <a:stretch>
            <a:fillRect/>
          </a:stretch>
        </p:blipFill>
        <p:spPr>
          <a:xfrm>
            <a:off x="204649" y="580112"/>
            <a:ext cx="4829414" cy="3880107"/>
          </a:xfrm>
          <a:prstGeom prst="rect">
            <a:avLst/>
          </a:prstGeom>
        </p:spPr>
      </p:pic>
      <p:pic>
        <p:nvPicPr>
          <p:cNvPr id="8" name="Picture 7"/>
          <p:cNvPicPr>
            <a:picLocks noChangeAspect="1"/>
          </p:cNvPicPr>
          <p:nvPr/>
        </p:nvPicPr>
        <p:blipFill>
          <a:blip r:embed="rId3"/>
          <a:stretch>
            <a:fillRect/>
          </a:stretch>
        </p:blipFill>
        <p:spPr>
          <a:xfrm>
            <a:off x="5211138" y="580112"/>
            <a:ext cx="6825879" cy="4069274"/>
          </a:xfrm>
          <a:prstGeom prst="rect">
            <a:avLst/>
          </a:prstGeom>
        </p:spPr>
      </p:pic>
      <p:pic>
        <p:nvPicPr>
          <p:cNvPr id="9" name="Picture 8"/>
          <p:cNvPicPr>
            <a:picLocks noChangeAspect="1"/>
          </p:cNvPicPr>
          <p:nvPr/>
        </p:nvPicPr>
        <p:blipFill>
          <a:blip r:embed="rId4"/>
          <a:stretch>
            <a:fillRect/>
          </a:stretch>
        </p:blipFill>
        <p:spPr>
          <a:xfrm>
            <a:off x="204649" y="4460219"/>
            <a:ext cx="4829414" cy="2255245"/>
          </a:xfrm>
          <a:prstGeom prst="rect">
            <a:avLst/>
          </a:prstGeom>
        </p:spPr>
      </p:pic>
    </p:spTree>
    <p:extLst>
      <p:ext uri="{BB962C8B-B14F-4D97-AF65-F5344CB8AC3E}">
        <p14:creationId xmlns:p14="http://schemas.microsoft.com/office/powerpoint/2010/main" val="653003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 y="5689600"/>
            <a:ext cx="8534400" cy="1026159"/>
          </a:xfrm>
        </p:spPr>
        <p:txBody>
          <a:bodyPr/>
          <a:lstStyle/>
          <a:p>
            <a:r>
              <a:rPr lang="en-US" b="1" dirty="0" smtClean="0"/>
              <a:t>DIABETES TYPE 2   OTHER TREATMENTS</a:t>
            </a:r>
            <a:endParaRPr lang="en-US" b="1" dirty="0"/>
          </a:p>
        </p:txBody>
      </p:sp>
      <p:sp>
        <p:nvSpPr>
          <p:cNvPr id="3" name="Content Placeholder 2"/>
          <p:cNvSpPr>
            <a:spLocks noGrp="1"/>
          </p:cNvSpPr>
          <p:nvPr>
            <p:ph idx="1"/>
          </p:nvPr>
        </p:nvSpPr>
        <p:spPr>
          <a:xfrm>
            <a:off x="271549" y="871508"/>
            <a:ext cx="8618451" cy="4351338"/>
          </a:xfrm>
        </p:spPr>
        <p:txBody>
          <a:bodyPr>
            <a:normAutofit/>
          </a:bodyPr>
          <a:lstStyle/>
          <a:p>
            <a:pPr>
              <a:buFont typeface="Arial" panose="020B0604020202020204" pitchFamily="34" charset="0"/>
              <a:buChar char="•"/>
            </a:pPr>
            <a:r>
              <a:rPr lang="en-US" sz="2400" u="sng" dirty="0">
                <a:solidFill>
                  <a:schemeClr val="bg1"/>
                </a:solidFill>
                <a:hlinkClick r:id="rId2"/>
              </a:rPr>
              <a:t>Empagliflozin</a:t>
            </a:r>
            <a:r>
              <a:rPr lang="en-US" sz="2400" dirty="0">
                <a:solidFill>
                  <a:schemeClr val="bg1"/>
                </a:solidFill>
              </a:rPr>
              <a:t> may also be considered in patients with established cardiovascular disease (CVD). </a:t>
            </a:r>
            <a:endParaRPr lang="en-US" sz="2400" dirty="0" smtClean="0">
              <a:solidFill>
                <a:schemeClr val="bg1"/>
              </a:solidFill>
            </a:endParaRPr>
          </a:p>
          <a:p>
            <a:pPr>
              <a:buFont typeface="Arial" panose="020B0604020202020204" pitchFamily="34" charset="0"/>
              <a:buChar char="•"/>
            </a:pPr>
            <a:r>
              <a:rPr lang="en-US" sz="2400" dirty="0" smtClean="0">
                <a:solidFill>
                  <a:schemeClr val="bg1"/>
                </a:solidFill>
              </a:rPr>
              <a:t>Although </a:t>
            </a:r>
            <a:r>
              <a:rPr lang="en-US" sz="2400" dirty="0">
                <a:solidFill>
                  <a:schemeClr val="bg1"/>
                </a:solidFill>
              </a:rPr>
              <a:t>both </a:t>
            </a:r>
            <a:r>
              <a:rPr lang="en-US" sz="2400" u="sng" dirty="0">
                <a:solidFill>
                  <a:schemeClr val="bg1"/>
                </a:solidFill>
                <a:hlinkClick r:id="rId3"/>
              </a:rPr>
              <a:t>liraglutide</a:t>
            </a:r>
            <a:r>
              <a:rPr lang="en-US" sz="2400" dirty="0">
                <a:solidFill>
                  <a:schemeClr val="bg1"/>
                </a:solidFill>
              </a:rPr>
              <a:t> and empagliflozin appear to decrease cardiovascular morbidity and mortality in patients with type 2 diabetes and established CVD, the balance between benefits and risks have not been examined in the long term</a:t>
            </a:r>
            <a:r>
              <a:rPr lang="en-US" sz="2400" dirty="0" smtClean="0">
                <a:solidFill>
                  <a:schemeClr val="bg1"/>
                </a:solidFill>
              </a:rPr>
              <a:t>.</a:t>
            </a:r>
          </a:p>
          <a:p>
            <a:pPr>
              <a:buFont typeface="Arial" panose="020B0604020202020204" pitchFamily="34" charset="0"/>
              <a:buChar char="•"/>
            </a:pPr>
            <a:r>
              <a:rPr lang="en-US" sz="2400" dirty="0" smtClean="0">
                <a:solidFill>
                  <a:schemeClr val="bg1"/>
                </a:solidFill>
              </a:rPr>
              <a:t> </a:t>
            </a:r>
            <a:r>
              <a:rPr lang="en-US" sz="2400" dirty="0">
                <a:solidFill>
                  <a:schemeClr val="bg1"/>
                </a:solidFill>
              </a:rPr>
              <a:t>In addition, there are few data on benefits and risks in patients who have not had a major CVD event.</a:t>
            </a:r>
          </a:p>
        </p:txBody>
      </p:sp>
      <p:pic>
        <p:nvPicPr>
          <p:cNvPr id="4" name="Picture 3"/>
          <p:cNvPicPr>
            <a:picLocks noChangeAspect="1"/>
          </p:cNvPicPr>
          <p:nvPr/>
        </p:nvPicPr>
        <p:blipFill>
          <a:blip r:embed="rId4"/>
          <a:stretch>
            <a:fillRect/>
          </a:stretch>
        </p:blipFill>
        <p:spPr>
          <a:xfrm>
            <a:off x="9152255" y="193992"/>
            <a:ext cx="2686050" cy="6429375"/>
          </a:xfrm>
          <a:prstGeom prst="rect">
            <a:avLst/>
          </a:prstGeom>
        </p:spPr>
      </p:pic>
    </p:spTree>
    <p:extLst>
      <p:ext uri="{BB962C8B-B14F-4D97-AF65-F5344CB8AC3E}">
        <p14:creationId xmlns:p14="http://schemas.microsoft.com/office/powerpoint/2010/main" val="115289348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0627" y="5656881"/>
            <a:ext cx="4856432" cy="616487"/>
          </a:xfrm>
        </p:spPr>
        <p:txBody>
          <a:bodyPr>
            <a:normAutofit fontScale="90000"/>
          </a:bodyPr>
          <a:lstStyle/>
          <a:p>
            <a:r>
              <a:rPr lang="en-US" b="1" dirty="0"/>
              <a:t>Newborn evaluation</a:t>
            </a:r>
            <a:endParaRPr lang="en-US" dirty="0"/>
          </a:p>
        </p:txBody>
      </p:sp>
      <p:pic>
        <p:nvPicPr>
          <p:cNvPr id="7" name="Picture 6"/>
          <p:cNvPicPr>
            <a:picLocks noChangeAspect="1"/>
          </p:cNvPicPr>
          <p:nvPr/>
        </p:nvPicPr>
        <p:blipFill>
          <a:blip r:embed="rId2"/>
          <a:stretch>
            <a:fillRect/>
          </a:stretch>
        </p:blipFill>
        <p:spPr>
          <a:xfrm>
            <a:off x="5387679" y="298827"/>
            <a:ext cx="6143625" cy="3486150"/>
          </a:xfrm>
          <a:prstGeom prst="rect">
            <a:avLst/>
          </a:prstGeom>
        </p:spPr>
      </p:pic>
      <p:pic>
        <p:nvPicPr>
          <p:cNvPr id="8" name="Picture 7"/>
          <p:cNvPicPr>
            <a:picLocks noChangeAspect="1"/>
          </p:cNvPicPr>
          <p:nvPr/>
        </p:nvPicPr>
        <p:blipFill>
          <a:blip r:embed="rId3"/>
          <a:stretch>
            <a:fillRect/>
          </a:stretch>
        </p:blipFill>
        <p:spPr>
          <a:xfrm>
            <a:off x="340963" y="239468"/>
            <a:ext cx="4559570" cy="3102838"/>
          </a:xfrm>
          <a:prstGeom prst="rect">
            <a:avLst/>
          </a:prstGeom>
        </p:spPr>
      </p:pic>
      <p:pic>
        <p:nvPicPr>
          <p:cNvPr id="9" name="Picture 8"/>
          <p:cNvPicPr>
            <a:picLocks noChangeAspect="1"/>
          </p:cNvPicPr>
          <p:nvPr/>
        </p:nvPicPr>
        <p:blipFill>
          <a:blip r:embed="rId4"/>
          <a:stretch>
            <a:fillRect/>
          </a:stretch>
        </p:blipFill>
        <p:spPr>
          <a:xfrm>
            <a:off x="340963" y="3342306"/>
            <a:ext cx="4559570" cy="3398034"/>
          </a:xfrm>
          <a:prstGeom prst="rect">
            <a:avLst/>
          </a:prstGeom>
        </p:spPr>
      </p:pic>
      <p:pic>
        <p:nvPicPr>
          <p:cNvPr id="11" name="Picture 10"/>
          <p:cNvPicPr>
            <a:picLocks noChangeAspect="1"/>
          </p:cNvPicPr>
          <p:nvPr/>
        </p:nvPicPr>
        <p:blipFill>
          <a:blip r:embed="rId5"/>
          <a:stretch>
            <a:fillRect/>
          </a:stretch>
        </p:blipFill>
        <p:spPr>
          <a:xfrm>
            <a:off x="5387679" y="3784977"/>
            <a:ext cx="6151336" cy="1561938"/>
          </a:xfrm>
          <a:prstGeom prst="rect">
            <a:avLst/>
          </a:prstGeom>
        </p:spPr>
      </p:pic>
    </p:spTree>
    <p:extLst>
      <p:ext uri="{BB962C8B-B14F-4D97-AF65-F5344CB8AC3E}">
        <p14:creationId xmlns:p14="http://schemas.microsoft.com/office/powerpoint/2010/main" val="385767615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372" y="5935851"/>
            <a:ext cx="5577104" cy="709477"/>
          </a:xfrm>
        </p:spPr>
        <p:txBody>
          <a:bodyPr/>
          <a:lstStyle/>
          <a:p>
            <a:r>
              <a:rPr lang="en-US" b="1" dirty="0"/>
              <a:t>Newborn evaluation</a:t>
            </a:r>
            <a:endParaRPr lang="en-US" dirty="0"/>
          </a:p>
        </p:txBody>
      </p:sp>
      <p:pic>
        <p:nvPicPr>
          <p:cNvPr id="7" name="Picture 6"/>
          <p:cNvPicPr>
            <a:picLocks noChangeAspect="1"/>
          </p:cNvPicPr>
          <p:nvPr/>
        </p:nvPicPr>
        <p:blipFill>
          <a:blip r:embed="rId2"/>
          <a:stretch>
            <a:fillRect/>
          </a:stretch>
        </p:blipFill>
        <p:spPr>
          <a:xfrm>
            <a:off x="195781" y="424603"/>
            <a:ext cx="5548155" cy="3736692"/>
          </a:xfrm>
          <a:prstGeom prst="rect">
            <a:avLst/>
          </a:prstGeom>
        </p:spPr>
      </p:pic>
      <p:pic>
        <p:nvPicPr>
          <p:cNvPr id="9" name="Picture 8"/>
          <p:cNvPicPr>
            <a:picLocks noChangeAspect="1"/>
          </p:cNvPicPr>
          <p:nvPr/>
        </p:nvPicPr>
        <p:blipFill>
          <a:blip r:embed="rId3"/>
          <a:stretch>
            <a:fillRect/>
          </a:stretch>
        </p:blipFill>
        <p:spPr>
          <a:xfrm>
            <a:off x="201074" y="4161295"/>
            <a:ext cx="5543507" cy="456632"/>
          </a:xfrm>
          <a:prstGeom prst="rect">
            <a:avLst/>
          </a:prstGeom>
        </p:spPr>
      </p:pic>
      <p:pic>
        <p:nvPicPr>
          <p:cNvPr id="11" name="Picture 10"/>
          <p:cNvPicPr>
            <a:picLocks noChangeAspect="1"/>
          </p:cNvPicPr>
          <p:nvPr/>
        </p:nvPicPr>
        <p:blipFill>
          <a:blip r:embed="rId4"/>
          <a:stretch>
            <a:fillRect/>
          </a:stretch>
        </p:blipFill>
        <p:spPr>
          <a:xfrm>
            <a:off x="208823" y="4617927"/>
            <a:ext cx="5535113" cy="1801727"/>
          </a:xfrm>
          <a:prstGeom prst="rect">
            <a:avLst/>
          </a:prstGeom>
        </p:spPr>
      </p:pic>
      <p:pic>
        <p:nvPicPr>
          <p:cNvPr id="12" name="Picture 11"/>
          <p:cNvPicPr>
            <a:picLocks noChangeAspect="1"/>
          </p:cNvPicPr>
          <p:nvPr/>
        </p:nvPicPr>
        <p:blipFill>
          <a:blip r:embed="rId5"/>
          <a:stretch>
            <a:fillRect/>
          </a:stretch>
        </p:blipFill>
        <p:spPr>
          <a:xfrm>
            <a:off x="5922013" y="424603"/>
            <a:ext cx="5984627" cy="5069546"/>
          </a:xfrm>
          <a:prstGeom prst="rect">
            <a:avLst/>
          </a:prstGeom>
        </p:spPr>
      </p:pic>
    </p:spTree>
    <p:extLst>
      <p:ext uri="{BB962C8B-B14F-4D97-AF65-F5344CB8AC3E}">
        <p14:creationId xmlns:p14="http://schemas.microsoft.com/office/powerpoint/2010/main" val="4621422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1350" y="4939162"/>
            <a:ext cx="4902927" cy="639735"/>
          </a:xfrm>
        </p:spPr>
        <p:txBody>
          <a:bodyPr>
            <a:normAutofit fontScale="90000"/>
          </a:bodyPr>
          <a:lstStyle/>
          <a:p>
            <a:r>
              <a:rPr lang="en-US" b="1" dirty="0"/>
              <a:t>Newborn evaluation</a:t>
            </a:r>
            <a:endParaRPr lang="en-US" dirty="0"/>
          </a:p>
        </p:txBody>
      </p:sp>
      <p:pic>
        <p:nvPicPr>
          <p:cNvPr id="6" name="Content Placeholder 5"/>
          <p:cNvPicPr>
            <a:picLocks noGrp="1" noChangeAspect="1"/>
          </p:cNvPicPr>
          <p:nvPr>
            <p:ph idx="1"/>
          </p:nvPr>
        </p:nvPicPr>
        <p:blipFill>
          <a:blip r:embed="rId2"/>
          <a:stretch>
            <a:fillRect/>
          </a:stretch>
        </p:blipFill>
        <p:spPr>
          <a:xfrm>
            <a:off x="5775405" y="1442477"/>
            <a:ext cx="6086475" cy="3333750"/>
          </a:xfrm>
          <a:prstGeom prst="rect">
            <a:avLst/>
          </a:prstGeom>
        </p:spPr>
      </p:pic>
      <p:pic>
        <p:nvPicPr>
          <p:cNvPr id="4" name="Picture 3"/>
          <p:cNvPicPr>
            <a:picLocks noChangeAspect="1"/>
          </p:cNvPicPr>
          <p:nvPr/>
        </p:nvPicPr>
        <p:blipFill>
          <a:blip r:embed="rId3"/>
          <a:stretch>
            <a:fillRect/>
          </a:stretch>
        </p:blipFill>
        <p:spPr>
          <a:xfrm>
            <a:off x="196324" y="581216"/>
            <a:ext cx="5313013" cy="4170884"/>
          </a:xfrm>
          <a:prstGeom prst="rect">
            <a:avLst/>
          </a:prstGeom>
        </p:spPr>
      </p:pic>
      <p:pic>
        <p:nvPicPr>
          <p:cNvPr id="7" name="Picture 6"/>
          <p:cNvPicPr>
            <a:picLocks noChangeAspect="1"/>
          </p:cNvPicPr>
          <p:nvPr/>
        </p:nvPicPr>
        <p:blipFill>
          <a:blip r:embed="rId4"/>
          <a:stretch>
            <a:fillRect/>
          </a:stretch>
        </p:blipFill>
        <p:spPr>
          <a:xfrm>
            <a:off x="196324" y="4743906"/>
            <a:ext cx="5313013" cy="1030248"/>
          </a:xfrm>
          <a:prstGeom prst="rect">
            <a:avLst/>
          </a:prstGeom>
        </p:spPr>
      </p:pic>
      <p:pic>
        <p:nvPicPr>
          <p:cNvPr id="8" name="Picture 7"/>
          <p:cNvPicPr>
            <a:picLocks noChangeAspect="1"/>
          </p:cNvPicPr>
          <p:nvPr/>
        </p:nvPicPr>
        <p:blipFill>
          <a:blip r:embed="rId5"/>
          <a:stretch>
            <a:fillRect/>
          </a:stretch>
        </p:blipFill>
        <p:spPr>
          <a:xfrm>
            <a:off x="5775405" y="594752"/>
            <a:ext cx="6086475" cy="847725"/>
          </a:xfrm>
          <a:prstGeom prst="rect">
            <a:avLst/>
          </a:prstGeom>
        </p:spPr>
      </p:pic>
    </p:spTree>
    <p:extLst>
      <p:ext uri="{BB962C8B-B14F-4D97-AF65-F5344CB8AC3E}">
        <p14:creationId xmlns:p14="http://schemas.microsoft.com/office/powerpoint/2010/main" val="400658049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4151" y="5819614"/>
            <a:ext cx="5360126" cy="732724"/>
          </a:xfrm>
        </p:spPr>
        <p:txBody>
          <a:bodyPr/>
          <a:lstStyle/>
          <a:p>
            <a:r>
              <a:rPr lang="en-US" b="1" dirty="0"/>
              <a:t>Newborn evaluation</a:t>
            </a:r>
            <a:endParaRPr lang="en-US" dirty="0"/>
          </a:p>
        </p:txBody>
      </p:sp>
      <p:pic>
        <p:nvPicPr>
          <p:cNvPr id="3" name="Content Placeholder 2"/>
          <p:cNvPicPr>
            <a:picLocks noGrp="1" noChangeAspect="1"/>
          </p:cNvPicPr>
          <p:nvPr>
            <p:ph idx="1"/>
          </p:nvPr>
        </p:nvPicPr>
        <p:blipFill>
          <a:blip r:embed="rId2"/>
          <a:stretch>
            <a:fillRect/>
          </a:stretch>
        </p:blipFill>
        <p:spPr>
          <a:xfrm>
            <a:off x="332031" y="251846"/>
            <a:ext cx="4270965" cy="6380809"/>
          </a:xfrm>
          <a:prstGeom prst="rect">
            <a:avLst/>
          </a:prstGeom>
        </p:spPr>
      </p:pic>
      <p:pic>
        <p:nvPicPr>
          <p:cNvPr id="4" name="Picture 3"/>
          <p:cNvPicPr>
            <a:picLocks noChangeAspect="1"/>
          </p:cNvPicPr>
          <p:nvPr/>
        </p:nvPicPr>
        <p:blipFill>
          <a:blip r:embed="rId3"/>
          <a:stretch>
            <a:fillRect/>
          </a:stretch>
        </p:blipFill>
        <p:spPr>
          <a:xfrm>
            <a:off x="5217197" y="251846"/>
            <a:ext cx="6143625" cy="4095750"/>
          </a:xfrm>
          <a:prstGeom prst="rect">
            <a:avLst/>
          </a:prstGeom>
        </p:spPr>
      </p:pic>
    </p:spTree>
    <p:extLst>
      <p:ext uri="{BB962C8B-B14F-4D97-AF65-F5344CB8AC3E}">
        <p14:creationId xmlns:p14="http://schemas.microsoft.com/office/powerpoint/2010/main" val="222183503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769" y="5943600"/>
            <a:ext cx="4817686" cy="554494"/>
          </a:xfrm>
        </p:spPr>
        <p:txBody>
          <a:bodyPr>
            <a:normAutofit fontScale="90000"/>
          </a:bodyPr>
          <a:lstStyle/>
          <a:p>
            <a:r>
              <a:rPr lang="en-US" b="1" dirty="0"/>
              <a:t>Newborn evaluation</a:t>
            </a:r>
            <a:endParaRPr lang="en-US" dirty="0"/>
          </a:p>
        </p:txBody>
      </p:sp>
      <p:pic>
        <p:nvPicPr>
          <p:cNvPr id="3" name="Picture 2"/>
          <p:cNvPicPr>
            <a:picLocks noChangeAspect="1"/>
          </p:cNvPicPr>
          <p:nvPr/>
        </p:nvPicPr>
        <p:blipFill>
          <a:blip r:embed="rId2"/>
          <a:stretch>
            <a:fillRect/>
          </a:stretch>
        </p:blipFill>
        <p:spPr>
          <a:xfrm>
            <a:off x="208500" y="478856"/>
            <a:ext cx="6124575" cy="3192708"/>
          </a:xfrm>
          <a:prstGeom prst="rect">
            <a:avLst/>
          </a:prstGeom>
        </p:spPr>
      </p:pic>
      <p:pic>
        <p:nvPicPr>
          <p:cNvPr id="4" name="Picture 3"/>
          <p:cNvPicPr>
            <a:picLocks noChangeAspect="1"/>
          </p:cNvPicPr>
          <p:nvPr/>
        </p:nvPicPr>
        <p:blipFill>
          <a:blip r:embed="rId3"/>
          <a:stretch>
            <a:fillRect/>
          </a:stretch>
        </p:blipFill>
        <p:spPr>
          <a:xfrm>
            <a:off x="208499" y="3671564"/>
            <a:ext cx="6124575" cy="2676525"/>
          </a:xfrm>
          <a:prstGeom prst="rect">
            <a:avLst/>
          </a:prstGeom>
        </p:spPr>
      </p:pic>
      <p:pic>
        <p:nvPicPr>
          <p:cNvPr id="7" name="Picture 6"/>
          <p:cNvPicPr>
            <a:picLocks noChangeAspect="1"/>
          </p:cNvPicPr>
          <p:nvPr/>
        </p:nvPicPr>
        <p:blipFill>
          <a:blip r:embed="rId4"/>
          <a:stretch>
            <a:fillRect/>
          </a:stretch>
        </p:blipFill>
        <p:spPr>
          <a:xfrm>
            <a:off x="6333074" y="478856"/>
            <a:ext cx="5545972" cy="1848657"/>
          </a:xfrm>
          <a:prstGeom prst="rect">
            <a:avLst/>
          </a:prstGeom>
        </p:spPr>
      </p:pic>
      <p:pic>
        <p:nvPicPr>
          <p:cNvPr id="8" name="Content Placeholder 3"/>
          <p:cNvPicPr>
            <a:picLocks noChangeAspect="1"/>
          </p:cNvPicPr>
          <p:nvPr/>
        </p:nvPicPr>
        <p:blipFill>
          <a:blip r:embed="rId5"/>
          <a:stretch>
            <a:fillRect/>
          </a:stretch>
        </p:blipFill>
        <p:spPr>
          <a:xfrm>
            <a:off x="5755440" y="2358951"/>
            <a:ext cx="6099963" cy="1425843"/>
          </a:xfrm>
          <a:prstGeom prst="rect">
            <a:avLst/>
          </a:prstGeom>
        </p:spPr>
      </p:pic>
      <p:pic>
        <p:nvPicPr>
          <p:cNvPr id="9" name="Picture 8"/>
          <p:cNvPicPr>
            <a:picLocks noChangeAspect="1"/>
          </p:cNvPicPr>
          <p:nvPr/>
        </p:nvPicPr>
        <p:blipFill>
          <a:blip r:embed="rId4"/>
          <a:stretch>
            <a:fillRect/>
          </a:stretch>
        </p:blipFill>
        <p:spPr>
          <a:xfrm>
            <a:off x="5741018" y="3773736"/>
            <a:ext cx="6114385" cy="2038128"/>
          </a:xfrm>
          <a:prstGeom prst="rect">
            <a:avLst/>
          </a:prstGeom>
        </p:spPr>
      </p:pic>
    </p:spTree>
    <p:extLst>
      <p:ext uri="{BB962C8B-B14F-4D97-AF65-F5344CB8AC3E}">
        <p14:creationId xmlns:p14="http://schemas.microsoft.com/office/powerpoint/2010/main" val="288573344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8327" y="5587140"/>
            <a:ext cx="4933924" cy="577741"/>
          </a:xfrm>
        </p:spPr>
        <p:txBody>
          <a:bodyPr>
            <a:normAutofit fontScale="90000"/>
          </a:bodyPr>
          <a:lstStyle/>
          <a:p>
            <a:r>
              <a:rPr lang="en-US" b="1" dirty="0"/>
              <a:t>Newborn evaluation</a:t>
            </a:r>
            <a:endParaRPr lang="en-US" dirty="0"/>
          </a:p>
        </p:txBody>
      </p:sp>
      <p:pic>
        <p:nvPicPr>
          <p:cNvPr id="3" name="Picture 2"/>
          <p:cNvPicPr>
            <a:picLocks noChangeAspect="1"/>
          </p:cNvPicPr>
          <p:nvPr/>
        </p:nvPicPr>
        <p:blipFill>
          <a:blip r:embed="rId2"/>
          <a:stretch>
            <a:fillRect/>
          </a:stretch>
        </p:blipFill>
        <p:spPr>
          <a:xfrm>
            <a:off x="191711" y="561249"/>
            <a:ext cx="5726738" cy="5847301"/>
          </a:xfrm>
          <a:prstGeom prst="rect">
            <a:avLst/>
          </a:prstGeom>
        </p:spPr>
      </p:pic>
      <p:pic>
        <p:nvPicPr>
          <p:cNvPr id="10" name="Picture 9"/>
          <p:cNvPicPr>
            <a:picLocks noChangeAspect="1"/>
          </p:cNvPicPr>
          <p:nvPr/>
        </p:nvPicPr>
        <p:blipFill>
          <a:blip r:embed="rId3"/>
          <a:stretch>
            <a:fillRect/>
          </a:stretch>
        </p:blipFill>
        <p:spPr>
          <a:xfrm>
            <a:off x="6039181" y="561248"/>
            <a:ext cx="5798266" cy="4560941"/>
          </a:xfrm>
          <a:prstGeom prst="rect">
            <a:avLst/>
          </a:prstGeom>
        </p:spPr>
      </p:pic>
    </p:spTree>
    <p:extLst>
      <p:ext uri="{BB962C8B-B14F-4D97-AF65-F5344CB8AC3E}">
        <p14:creationId xmlns:p14="http://schemas.microsoft.com/office/powerpoint/2010/main" val="81585136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4958" y="5900825"/>
            <a:ext cx="4794439" cy="577741"/>
          </a:xfrm>
        </p:spPr>
        <p:txBody>
          <a:bodyPr>
            <a:normAutofit fontScale="90000"/>
          </a:bodyPr>
          <a:lstStyle/>
          <a:p>
            <a:r>
              <a:rPr lang="en-US" b="1" dirty="0"/>
              <a:t>Newborn evaluation</a:t>
            </a:r>
            <a:endParaRPr lang="en-US" dirty="0"/>
          </a:p>
        </p:txBody>
      </p:sp>
      <p:pic>
        <p:nvPicPr>
          <p:cNvPr id="6" name="Picture 5"/>
          <p:cNvPicPr>
            <a:picLocks noChangeAspect="1"/>
          </p:cNvPicPr>
          <p:nvPr/>
        </p:nvPicPr>
        <p:blipFill>
          <a:blip r:embed="rId2"/>
          <a:stretch>
            <a:fillRect/>
          </a:stretch>
        </p:blipFill>
        <p:spPr>
          <a:xfrm>
            <a:off x="137108" y="3204142"/>
            <a:ext cx="5792319" cy="3491126"/>
          </a:xfrm>
          <a:prstGeom prst="rect">
            <a:avLst/>
          </a:prstGeom>
        </p:spPr>
      </p:pic>
      <p:pic>
        <p:nvPicPr>
          <p:cNvPr id="7" name="Picture 6"/>
          <p:cNvPicPr>
            <a:picLocks noChangeAspect="1"/>
          </p:cNvPicPr>
          <p:nvPr/>
        </p:nvPicPr>
        <p:blipFill>
          <a:blip r:embed="rId3"/>
          <a:stretch>
            <a:fillRect/>
          </a:stretch>
        </p:blipFill>
        <p:spPr>
          <a:xfrm>
            <a:off x="6118636" y="1717773"/>
            <a:ext cx="5639832" cy="1049063"/>
          </a:xfrm>
          <a:prstGeom prst="rect">
            <a:avLst/>
          </a:prstGeom>
        </p:spPr>
      </p:pic>
      <p:pic>
        <p:nvPicPr>
          <p:cNvPr id="8" name="Picture 7"/>
          <p:cNvPicPr>
            <a:picLocks noChangeAspect="1"/>
          </p:cNvPicPr>
          <p:nvPr/>
        </p:nvPicPr>
        <p:blipFill>
          <a:blip r:embed="rId4"/>
          <a:stretch>
            <a:fillRect/>
          </a:stretch>
        </p:blipFill>
        <p:spPr>
          <a:xfrm>
            <a:off x="6126015" y="2766836"/>
            <a:ext cx="5652327" cy="2936388"/>
          </a:xfrm>
          <a:prstGeom prst="rect">
            <a:avLst/>
          </a:prstGeom>
        </p:spPr>
      </p:pic>
      <p:pic>
        <p:nvPicPr>
          <p:cNvPr id="9" name="Picture 8"/>
          <p:cNvPicPr>
            <a:picLocks noChangeAspect="1"/>
          </p:cNvPicPr>
          <p:nvPr/>
        </p:nvPicPr>
        <p:blipFill>
          <a:blip r:embed="rId5"/>
          <a:stretch>
            <a:fillRect/>
          </a:stretch>
        </p:blipFill>
        <p:spPr>
          <a:xfrm>
            <a:off x="137108" y="262087"/>
            <a:ext cx="5784940" cy="2942055"/>
          </a:xfrm>
          <a:prstGeom prst="rect">
            <a:avLst/>
          </a:prstGeom>
        </p:spPr>
      </p:pic>
      <p:pic>
        <p:nvPicPr>
          <p:cNvPr id="10" name="Picture 9"/>
          <p:cNvPicPr>
            <a:picLocks noChangeAspect="1"/>
          </p:cNvPicPr>
          <p:nvPr/>
        </p:nvPicPr>
        <p:blipFill>
          <a:blip r:embed="rId6"/>
          <a:stretch>
            <a:fillRect/>
          </a:stretch>
        </p:blipFill>
        <p:spPr>
          <a:xfrm>
            <a:off x="6118636" y="263950"/>
            <a:ext cx="5639831" cy="1472667"/>
          </a:xfrm>
          <a:prstGeom prst="rect">
            <a:avLst/>
          </a:prstGeom>
        </p:spPr>
      </p:pic>
    </p:spTree>
    <p:extLst>
      <p:ext uri="{BB962C8B-B14F-4D97-AF65-F5344CB8AC3E}">
        <p14:creationId xmlns:p14="http://schemas.microsoft.com/office/powerpoint/2010/main" val="317811767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806" y="6145078"/>
            <a:ext cx="7361302" cy="712922"/>
          </a:xfrm>
        </p:spPr>
        <p:txBody>
          <a:bodyPr/>
          <a:lstStyle/>
          <a:p>
            <a:r>
              <a:rPr lang="en-US" b="1" dirty="0" smtClean="0"/>
              <a:t>Preventive Care for children</a:t>
            </a:r>
            <a:endParaRPr lang="en-US" b="1" dirty="0"/>
          </a:p>
        </p:txBody>
      </p:sp>
      <p:pic>
        <p:nvPicPr>
          <p:cNvPr id="4" name="Content Placeholder 3"/>
          <p:cNvPicPr>
            <a:picLocks noGrp="1" noChangeAspect="1"/>
          </p:cNvPicPr>
          <p:nvPr>
            <p:ph idx="1"/>
          </p:nvPr>
        </p:nvPicPr>
        <p:blipFill>
          <a:blip r:embed="rId2"/>
          <a:stretch>
            <a:fillRect/>
          </a:stretch>
        </p:blipFill>
        <p:spPr>
          <a:xfrm>
            <a:off x="252590" y="430077"/>
            <a:ext cx="5514786" cy="4792851"/>
          </a:xfrm>
          <a:prstGeom prst="rect">
            <a:avLst/>
          </a:prstGeom>
        </p:spPr>
      </p:pic>
      <p:pic>
        <p:nvPicPr>
          <p:cNvPr id="5" name="Picture 4"/>
          <p:cNvPicPr>
            <a:picLocks noChangeAspect="1"/>
          </p:cNvPicPr>
          <p:nvPr/>
        </p:nvPicPr>
        <p:blipFill>
          <a:blip r:embed="rId3"/>
          <a:stretch>
            <a:fillRect/>
          </a:stretch>
        </p:blipFill>
        <p:spPr>
          <a:xfrm>
            <a:off x="5767376" y="430077"/>
            <a:ext cx="5433246" cy="4792851"/>
          </a:xfrm>
          <a:prstGeom prst="rect">
            <a:avLst/>
          </a:prstGeom>
        </p:spPr>
      </p:pic>
    </p:spTree>
    <p:extLst>
      <p:ext uri="{BB962C8B-B14F-4D97-AF65-F5344CB8AC3E}">
        <p14:creationId xmlns:p14="http://schemas.microsoft.com/office/powerpoint/2010/main" val="120191314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6818" y="5191691"/>
            <a:ext cx="4290743" cy="1507067"/>
          </a:xfrm>
        </p:spPr>
        <p:txBody>
          <a:bodyPr/>
          <a:lstStyle/>
          <a:p>
            <a:r>
              <a:rPr lang="en-US" b="1" dirty="0"/>
              <a:t>Preventive Care </a:t>
            </a:r>
            <a:r>
              <a:rPr lang="en-US" b="1" dirty="0" smtClean="0"/>
              <a:t/>
            </a:r>
            <a:br>
              <a:rPr lang="en-US" b="1" dirty="0" smtClean="0"/>
            </a:br>
            <a:r>
              <a:rPr lang="en-US" b="1" dirty="0" smtClean="0"/>
              <a:t>for </a:t>
            </a:r>
            <a:r>
              <a:rPr lang="en-US" b="1" dirty="0"/>
              <a:t>children</a:t>
            </a:r>
            <a:endParaRPr lang="en-US" dirty="0"/>
          </a:p>
        </p:txBody>
      </p:sp>
      <p:pic>
        <p:nvPicPr>
          <p:cNvPr id="5" name="Content Placeholder 4"/>
          <p:cNvPicPr>
            <a:picLocks noGrp="1" noChangeAspect="1"/>
          </p:cNvPicPr>
          <p:nvPr>
            <p:ph idx="1"/>
          </p:nvPr>
        </p:nvPicPr>
        <p:blipFill>
          <a:blip r:embed="rId2"/>
          <a:stretch>
            <a:fillRect/>
          </a:stretch>
        </p:blipFill>
        <p:spPr>
          <a:xfrm>
            <a:off x="6185023" y="1060285"/>
            <a:ext cx="5722019" cy="3614738"/>
          </a:xfrm>
          <a:prstGeom prst="rect">
            <a:avLst/>
          </a:prstGeom>
        </p:spPr>
      </p:pic>
      <p:pic>
        <p:nvPicPr>
          <p:cNvPr id="4" name="Picture 3"/>
          <p:cNvPicPr>
            <a:picLocks noChangeAspect="1"/>
          </p:cNvPicPr>
          <p:nvPr/>
        </p:nvPicPr>
        <p:blipFill>
          <a:blip r:embed="rId3"/>
          <a:stretch>
            <a:fillRect/>
          </a:stretch>
        </p:blipFill>
        <p:spPr>
          <a:xfrm>
            <a:off x="261199" y="3062704"/>
            <a:ext cx="5923824" cy="3146805"/>
          </a:xfrm>
          <a:prstGeom prst="rect">
            <a:avLst/>
          </a:prstGeom>
        </p:spPr>
      </p:pic>
      <p:pic>
        <p:nvPicPr>
          <p:cNvPr id="6" name="Picture 5"/>
          <p:cNvPicPr>
            <a:picLocks noChangeAspect="1"/>
          </p:cNvPicPr>
          <p:nvPr/>
        </p:nvPicPr>
        <p:blipFill>
          <a:blip r:embed="rId4"/>
          <a:stretch>
            <a:fillRect/>
          </a:stretch>
        </p:blipFill>
        <p:spPr>
          <a:xfrm>
            <a:off x="261199" y="1060285"/>
            <a:ext cx="5923824" cy="2002419"/>
          </a:xfrm>
          <a:prstGeom prst="rect">
            <a:avLst/>
          </a:prstGeom>
        </p:spPr>
      </p:pic>
      <p:pic>
        <p:nvPicPr>
          <p:cNvPr id="7" name="Picture 6"/>
          <p:cNvPicPr>
            <a:picLocks noChangeAspect="1"/>
          </p:cNvPicPr>
          <p:nvPr/>
        </p:nvPicPr>
        <p:blipFill>
          <a:blip r:embed="rId5"/>
          <a:stretch>
            <a:fillRect/>
          </a:stretch>
        </p:blipFill>
        <p:spPr>
          <a:xfrm>
            <a:off x="7665365" y="4811658"/>
            <a:ext cx="2533650" cy="504825"/>
          </a:xfrm>
          <a:prstGeom prst="rect">
            <a:avLst/>
          </a:prstGeom>
        </p:spPr>
      </p:pic>
    </p:spTree>
    <p:extLst>
      <p:ext uri="{BB962C8B-B14F-4D97-AF65-F5344CB8AC3E}">
        <p14:creationId xmlns:p14="http://schemas.microsoft.com/office/powerpoint/2010/main" val="13893556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93147" y="371966"/>
            <a:ext cx="7795175" cy="6111240"/>
          </a:xfrm>
          <a:prstGeom prst="rect">
            <a:avLst/>
          </a:prstGeom>
        </p:spPr>
      </p:pic>
      <p:pic>
        <p:nvPicPr>
          <p:cNvPr id="3"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8322" y="381563"/>
            <a:ext cx="2502637" cy="6092046"/>
          </a:xfrm>
          <a:prstGeom prst="rect">
            <a:avLst/>
          </a:prstGeom>
        </p:spPr>
      </p:pic>
    </p:spTree>
    <p:extLst>
      <p:ext uri="{BB962C8B-B14F-4D97-AF65-F5344CB8AC3E}">
        <p14:creationId xmlns:p14="http://schemas.microsoft.com/office/powerpoint/2010/main" val="3229416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DIABETES TYPE 2 – OTHER TREATMENTS</a:t>
            </a:r>
            <a:endParaRPr lang="en-US" b="1" dirty="0"/>
          </a:p>
        </p:txBody>
      </p:sp>
      <p:sp>
        <p:nvSpPr>
          <p:cNvPr id="3" name="Content Placeholder 2"/>
          <p:cNvSpPr>
            <a:spLocks noGrp="1"/>
          </p:cNvSpPr>
          <p:nvPr>
            <p:ph idx="1"/>
          </p:nvPr>
        </p:nvSpPr>
        <p:spPr/>
        <p:txBody>
          <a:bodyPr>
            <a:normAutofit fontScale="77500" lnSpcReduction="20000"/>
          </a:bodyPr>
          <a:lstStyle/>
          <a:p>
            <a:pPr marL="0" indent="0">
              <a:buNone/>
            </a:pPr>
            <a:r>
              <a:rPr lang="en-US" sz="4400" dirty="0">
                <a:solidFill>
                  <a:schemeClr val="bg1"/>
                </a:solidFill>
              </a:rPr>
              <a:t>DPP-4 inhibitors can be considered as add-on drug therapy for patients who are inadequately controlled on </a:t>
            </a:r>
            <a:r>
              <a:rPr lang="en-US" sz="4400" u="sng" dirty="0">
                <a:solidFill>
                  <a:schemeClr val="bg1"/>
                </a:solidFill>
                <a:hlinkClick r:id="rId2"/>
              </a:rPr>
              <a:t>metformin</a:t>
            </a:r>
            <a:r>
              <a:rPr lang="en-US" sz="4400" dirty="0">
                <a:solidFill>
                  <a:schemeClr val="bg1"/>
                </a:solidFill>
              </a:rPr>
              <a:t>. However, the modest glucose-lowering effectiveness, expense, and limited long-term clinical experience may temper enthusiasm for these drugs. </a:t>
            </a:r>
          </a:p>
        </p:txBody>
      </p:sp>
      <p:pic>
        <p:nvPicPr>
          <p:cNvPr id="4" name="Picture 3"/>
          <p:cNvPicPr>
            <a:picLocks noChangeAspect="1"/>
          </p:cNvPicPr>
          <p:nvPr/>
        </p:nvPicPr>
        <p:blipFill>
          <a:blip r:embed="rId3"/>
          <a:stretch>
            <a:fillRect/>
          </a:stretch>
        </p:blipFill>
        <p:spPr>
          <a:xfrm>
            <a:off x="9218612" y="275272"/>
            <a:ext cx="2686050" cy="6429375"/>
          </a:xfrm>
          <a:prstGeom prst="rect">
            <a:avLst/>
          </a:prstGeom>
        </p:spPr>
      </p:pic>
    </p:spTree>
    <p:extLst>
      <p:ext uri="{BB962C8B-B14F-4D97-AF65-F5344CB8AC3E}">
        <p14:creationId xmlns:p14="http://schemas.microsoft.com/office/powerpoint/2010/main" val="386435552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1538" y="1399912"/>
            <a:ext cx="11363418" cy="3785652"/>
          </a:xfrm>
          <a:prstGeom prst="rect">
            <a:avLst/>
          </a:prstGeom>
        </p:spPr>
        <p:txBody>
          <a:bodyPr wrap="square">
            <a:spAutoFit/>
          </a:bodyPr>
          <a:lstStyle/>
          <a:p>
            <a:pPr lvl="0"/>
            <a:r>
              <a:rPr lang="en-US" sz="4000" dirty="0">
                <a:solidFill>
                  <a:prstClr val="white"/>
                </a:solidFill>
              </a:rPr>
              <a:t>1</a:t>
            </a:r>
            <a:r>
              <a:rPr lang="en-US" sz="4000" dirty="0" smtClean="0">
                <a:solidFill>
                  <a:prstClr val="white"/>
                </a:solidFill>
              </a:rPr>
              <a:t>. What is the normal level of a Glycated hemoglobin A1C test?</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prstClr val="white"/>
                </a:solidFill>
              </a:rPr>
              <a:t>Above 6.5%</a:t>
            </a:r>
          </a:p>
          <a:p>
            <a:pPr marL="342900" lvl="0" indent="-342900">
              <a:buFontTx/>
              <a:buAutoNum type="alphaLcParenR"/>
            </a:pPr>
            <a:r>
              <a:rPr lang="en-US" sz="4000" dirty="0" smtClean="0">
                <a:solidFill>
                  <a:prstClr val="white"/>
                </a:solidFill>
              </a:rPr>
              <a:t>Between  5.7 and 6.4%</a:t>
            </a:r>
          </a:p>
          <a:p>
            <a:pPr marL="342900" lvl="0" indent="-342900">
              <a:buFontTx/>
              <a:buAutoNum type="alphaLcParenR"/>
            </a:pPr>
            <a:r>
              <a:rPr lang="en-US" sz="4000" dirty="0" smtClean="0">
                <a:solidFill>
                  <a:prstClr val="white"/>
                </a:solidFill>
              </a:rPr>
              <a:t>Below 5.7%</a:t>
            </a:r>
            <a:endParaRPr lang="en-US" sz="4000" dirty="0">
              <a:solidFill>
                <a:prstClr val="white"/>
              </a:solidFill>
            </a:endParaRPr>
          </a:p>
        </p:txBody>
      </p:sp>
    </p:spTree>
    <p:extLst>
      <p:ext uri="{BB962C8B-B14F-4D97-AF65-F5344CB8AC3E}">
        <p14:creationId xmlns:p14="http://schemas.microsoft.com/office/powerpoint/2010/main" val="202298445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1538" y="1399912"/>
            <a:ext cx="11363418" cy="3785652"/>
          </a:xfrm>
          <a:prstGeom prst="rect">
            <a:avLst/>
          </a:prstGeom>
        </p:spPr>
        <p:txBody>
          <a:bodyPr wrap="square">
            <a:spAutoFit/>
          </a:bodyPr>
          <a:lstStyle/>
          <a:p>
            <a:pPr lvl="0"/>
            <a:r>
              <a:rPr lang="en-US" sz="4000" dirty="0">
                <a:solidFill>
                  <a:prstClr val="white"/>
                </a:solidFill>
              </a:rPr>
              <a:t>1</a:t>
            </a:r>
            <a:r>
              <a:rPr lang="en-US" sz="4000" dirty="0" smtClean="0">
                <a:solidFill>
                  <a:prstClr val="white"/>
                </a:solidFill>
              </a:rPr>
              <a:t>. What is the normal level of a Glycated hemoglobin A1C test?</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prstClr val="white"/>
                </a:solidFill>
              </a:rPr>
              <a:t>Above 6.5%</a:t>
            </a:r>
          </a:p>
          <a:p>
            <a:pPr marL="342900" lvl="0" indent="-342900">
              <a:buFontTx/>
              <a:buAutoNum type="alphaLcParenR"/>
            </a:pPr>
            <a:r>
              <a:rPr lang="en-US" sz="4000" dirty="0" smtClean="0">
                <a:solidFill>
                  <a:prstClr val="white"/>
                </a:solidFill>
              </a:rPr>
              <a:t>Between  5.7 and 6.4%</a:t>
            </a:r>
          </a:p>
          <a:p>
            <a:pPr marL="342900" lvl="0" indent="-342900">
              <a:buFontTx/>
              <a:buAutoNum type="alphaLcParenR"/>
            </a:pPr>
            <a:r>
              <a:rPr lang="en-US" sz="4000" dirty="0" smtClean="0">
                <a:solidFill>
                  <a:srgbClr val="C00000"/>
                </a:solidFill>
              </a:rPr>
              <a:t>Below 5.7%</a:t>
            </a:r>
            <a:endParaRPr lang="en-US" sz="4000" dirty="0">
              <a:solidFill>
                <a:srgbClr val="C00000"/>
              </a:solidFill>
            </a:endParaRPr>
          </a:p>
        </p:txBody>
      </p:sp>
    </p:spTree>
    <p:extLst>
      <p:ext uri="{BB962C8B-B14F-4D97-AF65-F5344CB8AC3E}">
        <p14:creationId xmlns:p14="http://schemas.microsoft.com/office/powerpoint/2010/main" val="396677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9294" y="778475"/>
            <a:ext cx="11363418" cy="5016758"/>
          </a:xfrm>
          <a:prstGeom prst="rect">
            <a:avLst/>
          </a:prstGeom>
        </p:spPr>
        <p:txBody>
          <a:bodyPr wrap="square">
            <a:spAutoFit/>
          </a:bodyPr>
          <a:lstStyle/>
          <a:p>
            <a:pPr lvl="0"/>
            <a:r>
              <a:rPr lang="en-US" sz="4000" dirty="0" smtClean="0">
                <a:solidFill>
                  <a:prstClr val="white"/>
                </a:solidFill>
              </a:rPr>
              <a:t>2. Metformin is generally recommended when non medicinal measures have failed except in which circumstances</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prstClr val="white"/>
                </a:solidFill>
              </a:rPr>
              <a:t>Obesity</a:t>
            </a:r>
          </a:p>
          <a:p>
            <a:pPr marL="342900" lvl="0" indent="-342900">
              <a:buFontTx/>
              <a:buAutoNum type="alphaLcParenR"/>
            </a:pPr>
            <a:r>
              <a:rPr lang="en-US" sz="4000" dirty="0" err="1" smtClean="0">
                <a:solidFill>
                  <a:prstClr val="white"/>
                </a:solidFill>
              </a:rPr>
              <a:t>HgB</a:t>
            </a:r>
            <a:r>
              <a:rPr lang="en-US" sz="4000" dirty="0" smtClean="0">
                <a:solidFill>
                  <a:prstClr val="white"/>
                </a:solidFill>
              </a:rPr>
              <a:t> A1C over 9</a:t>
            </a:r>
          </a:p>
          <a:p>
            <a:pPr marL="342900" lvl="0" indent="-342900">
              <a:buFontTx/>
              <a:buAutoNum type="alphaLcParenR"/>
            </a:pPr>
            <a:r>
              <a:rPr lang="en-US" sz="4000" dirty="0" smtClean="0">
                <a:solidFill>
                  <a:prstClr val="white"/>
                </a:solidFill>
              </a:rPr>
              <a:t>Renal insufficiency</a:t>
            </a:r>
          </a:p>
          <a:p>
            <a:pPr marL="342900" lvl="0" indent="-342900">
              <a:buFontTx/>
              <a:buAutoNum type="alphaLcParenR"/>
            </a:pPr>
            <a:r>
              <a:rPr lang="en-US" sz="4000" dirty="0" smtClean="0">
                <a:solidFill>
                  <a:prstClr val="white"/>
                </a:solidFill>
              </a:rPr>
              <a:t>Refusing insulin therapy</a:t>
            </a:r>
            <a:endParaRPr lang="en-US" sz="4000" dirty="0">
              <a:solidFill>
                <a:prstClr val="white"/>
              </a:solidFill>
            </a:endParaRPr>
          </a:p>
        </p:txBody>
      </p:sp>
    </p:spTree>
    <p:extLst>
      <p:ext uri="{BB962C8B-B14F-4D97-AF65-F5344CB8AC3E}">
        <p14:creationId xmlns:p14="http://schemas.microsoft.com/office/powerpoint/2010/main" val="286687480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9294" y="778475"/>
            <a:ext cx="11363418" cy="5016758"/>
          </a:xfrm>
          <a:prstGeom prst="rect">
            <a:avLst/>
          </a:prstGeom>
        </p:spPr>
        <p:txBody>
          <a:bodyPr wrap="square">
            <a:spAutoFit/>
          </a:bodyPr>
          <a:lstStyle/>
          <a:p>
            <a:pPr lvl="0"/>
            <a:r>
              <a:rPr lang="en-US" sz="4000" dirty="0" smtClean="0">
                <a:solidFill>
                  <a:prstClr val="white"/>
                </a:solidFill>
              </a:rPr>
              <a:t>2. Metformin is generally recommended when non medicinal measures have failed except in which circumstances</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prstClr val="white"/>
                </a:solidFill>
              </a:rPr>
              <a:t>Obesity</a:t>
            </a:r>
          </a:p>
          <a:p>
            <a:pPr marL="342900" lvl="0" indent="-342900">
              <a:buFontTx/>
              <a:buAutoNum type="alphaLcParenR"/>
            </a:pPr>
            <a:r>
              <a:rPr lang="en-US" sz="4000" dirty="0" err="1" smtClean="0">
                <a:solidFill>
                  <a:prstClr val="white"/>
                </a:solidFill>
              </a:rPr>
              <a:t>HgB</a:t>
            </a:r>
            <a:r>
              <a:rPr lang="en-US" sz="4000" dirty="0" smtClean="0">
                <a:solidFill>
                  <a:prstClr val="white"/>
                </a:solidFill>
              </a:rPr>
              <a:t> A1C over 9</a:t>
            </a:r>
          </a:p>
          <a:p>
            <a:pPr marL="342900" lvl="0" indent="-342900">
              <a:buFontTx/>
              <a:buAutoNum type="alphaLcParenR"/>
            </a:pPr>
            <a:r>
              <a:rPr lang="en-US" sz="4000" dirty="0" smtClean="0">
                <a:solidFill>
                  <a:srgbClr val="C00000"/>
                </a:solidFill>
              </a:rPr>
              <a:t>Renal insufficiency</a:t>
            </a:r>
          </a:p>
          <a:p>
            <a:pPr marL="342900" lvl="0" indent="-342900">
              <a:buFontTx/>
              <a:buAutoNum type="alphaLcParenR"/>
            </a:pPr>
            <a:r>
              <a:rPr lang="en-US" sz="4000" dirty="0" smtClean="0">
                <a:solidFill>
                  <a:prstClr val="white"/>
                </a:solidFill>
              </a:rPr>
              <a:t>Refusing insulin therapy</a:t>
            </a:r>
            <a:endParaRPr lang="en-US" sz="4000" dirty="0">
              <a:solidFill>
                <a:prstClr val="white"/>
              </a:solidFill>
            </a:endParaRPr>
          </a:p>
        </p:txBody>
      </p:sp>
    </p:spTree>
    <p:extLst>
      <p:ext uri="{BB962C8B-B14F-4D97-AF65-F5344CB8AC3E}">
        <p14:creationId xmlns:p14="http://schemas.microsoft.com/office/powerpoint/2010/main" val="137069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36" y="381236"/>
            <a:ext cx="11363418" cy="5016758"/>
          </a:xfrm>
          <a:prstGeom prst="rect">
            <a:avLst/>
          </a:prstGeom>
        </p:spPr>
        <p:txBody>
          <a:bodyPr wrap="square">
            <a:spAutoFit/>
          </a:bodyPr>
          <a:lstStyle/>
          <a:p>
            <a:pPr lvl="0"/>
            <a:r>
              <a:rPr lang="en-US" sz="4000" dirty="0">
                <a:solidFill>
                  <a:prstClr val="white"/>
                </a:solidFill>
              </a:rPr>
              <a:t>3</a:t>
            </a:r>
            <a:r>
              <a:rPr lang="en-US" sz="4000" dirty="0" smtClean="0">
                <a:solidFill>
                  <a:prstClr val="white"/>
                </a:solidFill>
              </a:rPr>
              <a:t>. Shorter-acting sulfonylureas, such as glipizide, are less likely to cause hypoglycemia than the older, long-acting sulfonylureas and therefore are the preferred sulfonylureas, especially in older patients. </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prstClr val="white"/>
                </a:solidFill>
              </a:rPr>
              <a:t>True</a:t>
            </a:r>
          </a:p>
          <a:p>
            <a:pPr marL="342900" lvl="0" indent="-342900">
              <a:buFontTx/>
              <a:buAutoNum type="alphaLcParenR"/>
            </a:pPr>
            <a:r>
              <a:rPr lang="en-US" sz="4000" dirty="0" smtClean="0">
                <a:solidFill>
                  <a:prstClr val="white"/>
                </a:solidFill>
              </a:rPr>
              <a:t>False</a:t>
            </a:r>
            <a:endParaRPr lang="en-US" sz="4000" dirty="0">
              <a:solidFill>
                <a:prstClr val="white"/>
              </a:solidFill>
            </a:endParaRPr>
          </a:p>
        </p:txBody>
      </p:sp>
    </p:spTree>
    <p:extLst>
      <p:ext uri="{BB962C8B-B14F-4D97-AF65-F5344CB8AC3E}">
        <p14:creationId xmlns:p14="http://schemas.microsoft.com/office/powerpoint/2010/main" val="370732524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36" y="381236"/>
            <a:ext cx="11363418" cy="5016758"/>
          </a:xfrm>
          <a:prstGeom prst="rect">
            <a:avLst/>
          </a:prstGeom>
        </p:spPr>
        <p:txBody>
          <a:bodyPr wrap="square">
            <a:spAutoFit/>
          </a:bodyPr>
          <a:lstStyle/>
          <a:p>
            <a:pPr lvl="0"/>
            <a:r>
              <a:rPr lang="en-US" sz="4000" dirty="0">
                <a:solidFill>
                  <a:prstClr val="white"/>
                </a:solidFill>
              </a:rPr>
              <a:t>3</a:t>
            </a:r>
            <a:r>
              <a:rPr lang="en-US" sz="4000" dirty="0" smtClean="0">
                <a:solidFill>
                  <a:prstClr val="white"/>
                </a:solidFill>
              </a:rPr>
              <a:t>. Shorter-acting sulfonylureas, such as glipizide, are less likely to cause hypoglycemia than the older, long-acting sulfonylureas and therefore are the preferred sulfonylureas, especially in older patients. </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srgbClr val="C00000"/>
                </a:solidFill>
              </a:rPr>
              <a:t>True</a:t>
            </a:r>
          </a:p>
          <a:p>
            <a:pPr marL="342900" lvl="0" indent="-342900">
              <a:buFontTx/>
              <a:buAutoNum type="alphaLcParenR"/>
            </a:pPr>
            <a:r>
              <a:rPr lang="en-US" sz="4000" dirty="0" smtClean="0">
                <a:solidFill>
                  <a:prstClr val="white"/>
                </a:solidFill>
              </a:rPr>
              <a:t>False</a:t>
            </a:r>
            <a:endParaRPr lang="en-US" sz="4000" dirty="0">
              <a:solidFill>
                <a:prstClr val="white"/>
              </a:solidFill>
            </a:endParaRPr>
          </a:p>
        </p:txBody>
      </p:sp>
    </p:spTree>
    <p:extLst>
      <p:ext uri="{BB962C8B-B14F-4D97-AF65-F5344CB8AC3E}">
        <p14:creationId xmlns:p14="http://schemas.microsoft.com/office/powerpoint/2010/main" val="341852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36" y="1265656"/>
            <a:ext cx="11363418" cy="3170099"/>
          </a:xfrm>
          <a:prstGeom prst="rect">
            <a:avLst/>
          </a:prstGeom>
        </p:spPr>
        <p:txBody>
          <a:bodyPr wrap="square">
            <a:spAutoFit/>
          </a:bodyPr>
          <a:lstStyle/>
          <a:p>
            <a:pPr lvl="0"/>
            <a:r>
              <a:rPr lang="en-US" sz="4000" dirty="0">
                <a:solidFill>
                  <a:prstClr val="white"/>
                </a:solidFill>
              </a:rPr>
              <a:t>4</a:t>
            </a:r>
            <a:r>
              <a:rPr lang="en-US" sz="4000" dirty="0" smtClean="0">
                <a:solidFill>
                  <a:prstClr val="white"/>
                </a:solidFill>
              </a:rPr>
              <a:t>. World Health Organization defines obesity as over a body mass index over 30.</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prstClr val="white"/>
                </a:solidFill>
              </a:rPr>
              <a:t>True</a:t>
            </a:r>
          </a:p>
          <a:p>
            <a:pPr marL="342900" lvl="0" indent="-342900">
              <a:buFontTx/>
              <a:buAutoNum type="alphaLcParenR"/>
            </a:pPr>
            <a:r>
              <a:rPr lang="en-US" sz="4000" dirty="0" smtClean="0">
                <a:solidFill>
                  <a:prstClr val="white"/>
                </a:solidFill>
              </a:rPr>
              <a:t>False</a:t>
            </a:r>
            <a:endParaRPr lang="en-US" sz="4000" dirty="0">
              <a:solidFill>
                <a:prstClr val="white"/>
              </a:solidFill>
            </a:endParaRPr>
          </a:p>
        </p:txBody>
      </p:sp>
    </p:spTree>
    <p:extLst>
      <p:ext uri="{BB962C8B-B14F-4D97-AF65-F5344CB8AC3E}">
        <p14:creationId xmlns:p14="http://schemas.microsoft.com/office/powerpoint/2010/main" val="283005889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36" y="1265656"/>
            <a:ext cx="11363418" cy="3170099"/>
          </a:xfrm>
          <a:prstGeom prst="rect">
            <a:avLst/>
          </a:prstGeom>
        </p:spPr>
        <p:txBody>
          <a:bodyPr wrap="square">
            <a:spAutoFit/>
          </a:bodyPr>
          <a:lstStyle/>
          <a:p>
            <a:pPr lvl="0"/>
            <a:r>
              <a:rPr lang="en-US" sz="4000" dirty="0">
                <a:solidFill>
                  <a:prstClr val="white"/>
                </a:solidFill>
              </a:rPr>
              <a:t>4</a:t>
            </a:r>
            <a:r>
              <a:rPr lang="en-US" sz="4000" dirty="0" smtClean="0">
                <a:solidFill>
                  <a:prstClr val="white"/>
                </a:solidFill>
              </a:rPr>
              <a:t>. World Health Organization defines obesity as over a body mass index over 30.</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srgbClr val="C00000"/>
                </a:solidFill>
              </a:rPr>
              <a:t>True</a:t>
            </a:r>
          </a:p>
          <a:p>
            <a:pPr marL="342900" lvl="0" indent="-342900">
              <a:buFontTx/>
              <a:buAutoNum type="alphaLcParenR"/>
            </a:pPr>
            <a:r>
              <a:rPr lang="en-US" sz="4000" dirty="0" smtClean="0">
                <a:solidFill>
                  <a:prstClr val="white"/>
                </a:solidFill>
              </a:rPr>
              <a:t>False</a:t>
            </a:r>
            <a:endParaRPr lang="en-US" sz="4000" dirty="0">
              <a:solidFill>
                <a:prstClr val="white"/>
              </a:solidFill>
            </a:endParaRPr>
          </a:p>
        </p:txBody>
      </p:sp>
    </p:spTree>
    <p:extLst>
      <p:ext uri="{BB962C8B-B14F-4D97-AF65-F5344CB8AC3E}">
        <p14:creationId xmlns:p14="http://schemas.microsoft.com/office/powerpoint/2010/main" val="34858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36" y="1632915"/>
            <a:ext cx="11363418" cy="3170099"/>
          </a:xfrm>
          <a:prstGeom prst="rect">
            <a:avLst/>
          </a:prstGeom>
        </p:spPr>
        <p:txBody>
          <a:bodyPr wrap="square">
            <a:spAutoFit/>
          </a:bodyPr>
          <a:lstStyle/>
          <a:p>
            <a:pPr lvl="0"/>
            <a:r>
              <a:rPr lang="en-US" sz="4000" dirty="0">
                <a:solidFill>
                  <a:prstClr val="white"/>
                </a:solidFill>
              </a:rPr>
              <a:t>5</a:t>
            </a:r>
            <a:r>
              <a:rPr lang="en-US" sz="4000" dirty="0" smtClean="0">
                <a:solidFill>
                  <a:prstClr val="white"/>
                </a:solidFill>
              </a:rPr>
              <a:t>. The “Best Practice” is to avoid medication therapy for obesity if possible.</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prstClr val="white"/>
                </a:solidFill>
              </a:rPr>
              <a:t>True</a:t>
            </a:r>
          </a:p>
          <a:p>
            <a:pPr marL="342900" lvl="0" indent="-342900">
              <a:buFontTx/>
              <a:buAutoNum type="alphaLcParenR"/>
            </a:pPr>
            <a:r>
              <a:rPr lang="en-US" sz="4000" dirty="0" smtClean="0">
                <a:solidFill>
                  <a:prstClr val="white"/>
                </a:solidFill>
              </a:rPr>
              <a:t>False</a:t>
            </a:r>
            <a:endParaRPr lang="en-US" sz="4000" dirty="0">
              <a:solidFill>
                <a:prstClr val="white"/>
              </a:solidFill>
            </a:endParaRPr>
          </a:p>
        </p:txBody>
      </p:sp>
    </p:spTree>
    <p:extLst>
      <p:ext uri="{BB962C8B-B14F-4D97-AF65-F5344CB8AC3E}">
        <p14:creationId xmlns:p14="http://schemas.microsoft.com/office/powerpoint/2010/main" val="85690484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36" y="1632915"/>
            <a:ext cx="11363418" cy="3170099"/>
          </a:xfrm>
          <a:prstGeom prst="rect">
            <a:avLst/>
          </a:prstGeom>
        </p:spPr>
        <p:txBody>
          <a:bodyPr wrap="square">
            <a:spAutoFit/>
          </a:bodyPr>
          <a:lstStyle/>
          <a:p>
            <a:pPr lvl="0"/>
            <a:r>
              <a:rPr lang="en-US" sz="4000" dirty="0">
                <a:solidFill>
                  <a:prstClr val="white"/>
                </a:solidFill>
              </a:rPr>
              <a:t>5</a:t>
            </a:r>
            <a:r>
              <a:rPr lang="en-US" sz="4000" dirty="0" smtClean="0">
                <a:solidFill>
                  <a:prstClr val="white"/>
                </a:solidFill>
              </a:rPr>
              <a:t>. The “Best Practice” is to avoid medication therapy for obesity if possible.</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srgbClr val="C00000"/>
                </a:solidFill>
              </a:rPr>
              <a:t>True</a:t>
            </a:r>
          </a:p>
          <a:p>
            <a:pPr marL="342900" lvl="0" indent="-342900">
              <a:buFontTx/>
              <a:buAutoNum type="alphaLcParenR"/>
            </a:pPr>
            <a:r>
              <a:rPr lang="en-US" sz="4000" dirty="0" smtClean="0">
                <a:solidFill>
                  <a:prstClr val="white"/>
                </a:solidFill>
              </a:rPr>
              <a:t>False</a:t>
            </a:r>
            <a:endParaRPr lang="en-US" sz="4000" dirty="0">
              <a:solidFill>
                <a:prstClr val="white"/>
              </a:solidFill>
            </a:endParaRPr>
          </a:p>
        </p:txBody>
      </p:sp>
    </p:spTree>
    <p:extLst>
      <p:ext uri="{BB962C8B-B14F-4D97-AF65-F5344CB8AC3E}">
        <p14:creationId xmlns:p14="http://schemas.microsoft.com/office/powerpoint/2010/main" val="274290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06970" y="254000"/>
            <a:ext cx="6115492" cy="4419599"/>
          </a:xfrm>
          <a:prstGeom prst="rect">
            <a:avLst/>
          </a:prstGeom>
        </p:spPr>
      </p:pic>
      <p:pic>
        <p:nvPicPr>
          <p:cNvPr id="2" name="Picture 1"/>
          <p:cNvPicPr>
            <a:picLocks noChangeAspect="1"/>
          </p:cNvPicPr>
          <p:nvPr/>
        </p:nvPicPr>
        <p:blipFill>
          <a:blip r:embed="rId3"/>
          <a:stretch>
            <a:fillRect/>
          </a:stretch>
        </p:blipFill>
        <p:spPr>
          <a:xfrm>
            <a:off x="9066508" y="145512"/>
            <a:ext cx="2712181" cy="6491922"/>
          </a:xfrm>
          <a:prstGeom prst="rect">
            <a:avLst/>
          </a:prstGeom>
        </p:spPr>
      </p:pic>
      <p:sp>
        <p:nvSpPr>
          <p:cNvPr id="3" name="TextBox 2"/>
          <p:cNvSpPr txBox="1"/>
          <p:nvPr/>
        </p:nvSpPr>
        <p:spPr>
          <a:xfrm>
            <a:off x="1806970" y="5161448"/>
            <a:ext cx="6205545" cy="1015663"/>
          </a:xfrm>
          <a:prstGeom prst="rect">
            <a:avLst/>
          </a:prstGeom>
          <a:noFill/>
        </p:spPr>
        <p:txBody>
          <a:bodyPr wrap="none" rtlCol="0">
            <a:spAutoFit/>
          </a:bodyPr>
          <a:lstStyle/>
          <a:p>
            <a:r>
              <a:rPr lang="en-US" sz="2000" b="1" dirty="0" smtClean="0"/>
              <a:t>MECHANISM OF ACTION FOR REPAGLINIDE </a:t>
            </a:r>
          </a:p>
          <a:p>
            <a:r>
              <a:rPr lang="en-US" sz="2000" b="1" dirty="0" smtClean="0"/>
              <a:t>CAN BE USED IN DIABETES WITH CHRONIC KIDNEY</a:t>
            </a:r>
          </a:p>
          <a:p>
            <a:r>
              <a:rPr lang="en-US" sz="2000" b="1" dirty="0" smtClean="0"/>
              <a:t>DISEASE AS IT IS ONLY 10% RENALLY EXCRETED</a:t>
            </a:r>
            <a:endParaRPr lang="en-US" sz="2000" b="1" dirty="0"/>
          </a:p>
        </p:txBody>
      </p:sp>
    </p:spTree>
    <p:extLst>
      <p:ext uri="{BB962C8B-B14F-4D97-AF65-F5344CB8AC3E}">
        <p14:creationId xmlns:p14="http://schemas.microsoft.com/office/powerpoint/2010/main" val="1973465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7404357" cy="4454305"/>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Four:   </a:t>
            </a:r>
            <a:br>
              <a:rPr lang="en-US" sz="6000" b="1" dirty="0" smtClean="0"/>
            </a:br>
            <a:endParaRPr lang="en-US" sz="6000" b="1" dirty="0" smtClean="0"/>
          </a:p>
          <a:p>
            <a:r>
              <a:rPr lang="en-US" b="1" dirty="0" smtClean="0"/>
              <a:t>SECTION two: </a:t>
            </a:r>
          </a:p>
          <a:p>
            <a:r>
              <a:rPr lang="en-US" b="1" dirty="0" smtClean="0"/>
              <a:t>Diagnostic and </a:t>
            </a:r>
          </a:p>
          <a:p>
            <a:r>
              <a:rPr lang="en-US" b="1" dirty="0" smtClean="0"/>
              <a:t>Treatment Protocols</a:t>
            </a:r>
            <a:endParaRPr lang="en-US" b="1" dirty="0"/>
          </a:p>
        </p:txBody>
      </p:sp>
      <p:pic>
        <p:nvPicPr>
          <p:cNvPr id="2" name="Picture 1"/>
          <p:cNvPicPr>
            <a:picLocks noChangeAspect="1"/>
          </p:cNvPicPr>
          <p:nvPr/>
        </p:nvPicPr>
        <p:blipFill>
          <a:blip r:embed="rId2"/>
          <a:stretch>
            <a:fillRect/>
          </a:stretch>
        </p:blipFill>
        <p:spPr>
          <a:xfrm>
            <a:off x="9162415" y="144855"/>
            <a:ext cx="2686050" cy="6429375"/>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0317" y="513080"/>
            <a:ext cx="8675214" cy="5511800"/>
          </a:xfrm>
          <a:prstGeom prst="rect">
            <a:avLst/>
          </a:prstGeom>
        </p:spPr>
      </p:pic>
      <p:pic>
        <p:nvPicPr>
          <p:cNvPr id="2" name="Picture 1"/>
          <p:cNvPicPr>
            <a:picLocks noChangeAspect="1"/>
          </p:cNvPicPr>
          <p:nvPr/>
        </p:nvPicPr>
        <p:blipFill>
          <a:blip r:embed="rId3"/>
          <a:stretch>
            <a:fillRect/>
          </a:stretch>
        </p:blipFill>
        <p:spPr>
          <a:xfrm>
            <a:off x="9214302" y="257359"/>
            <a:ext cx="2624867" cy="6282926"/>
          </a:xfrm>
          <a:prstGeom prst="rect">
            <a:avLst/>
          </a:prstGeom>
        </p:spPr>
      </p:pic>
    </p:spTree>
    <p:extLst>
      <p:ext uri="{BB962C8B-B14F-4D97-AF65-F5344CB8AC3E}">
        <p14:creationId xmlns:p14="http://schemas.microsoft.com/office/powerpoint/2010/main" val="9917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5759" y="523240"/>
            <a:ext cx="8221092" cy="5765800"/>
          </a:xfrm>
          <a:prstGeom prst="rect">
            <a:avLst/>
          </a:prstGeom>
        </p:spPr>
      </p:pic>
      <p:pic>
        <p:nvPicPr>
          <p:cNvPr id="2" name="Picture 1"/>
          <p:cNvPicPr>
            <a:picLocks noChangeAspect="1"/>
          </p:cNvPicPr>
          <p:nvPr/>
        </p:nvPicPr>
        <p:blipFill>
          <a:blip r:embed="rId3"/>
          <a:stretch>
            <a:fillRect/>
          </a:stretch>
        </p:blipFill>
        <p:spPr>
          <a:xfrm>
            <a:off x="9206166" y="197776"/>
            <a:ext cx="2669184" cy="6389004"/>
          </a:xfrm>
          <a:prstGeom prst="rect">
            <a:avLst/>
          </a:prstGeom>
        </p:spPr>
      </p:pic>
    </p:spTree>
    <p:extLst>
      <p:ext uri="{BB962C8B-B14F-4D97-AF65-F5344CB8AC3E}">
        <p14:creationId xmlns:p14="http://schemas.microsoft.com/office/powerpoint/2010/main" val="13188818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19491" y="1441343"/>
            <a:ext cx="8183879" cy="457372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379" y="286718"/>
            <a:ext cx="2556598" cy="5912603"/>
          </a:xfrm>
          <a:prstGeom prst="rect">
            <a:avLst/>
          </a:prstGeom>
        </p:spPr>
      </p:pic>
    </p:spTree>
    <p:extLst>
      <p:ext uri="{BB962C8B-B14F-4D97-AF65-F5344CB8AC3E}">
        <p14:creationId xmlns:p14="http://schemas.microsoft.com/office/powerpoint/2010/main" val="3250916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0588" y="416560"/>
            <a:ext cx="6543430" cy="6004560"/>
          </a:xfrm>
          <a:prstGeom prst="rect">
            <a:avLst/>
          </a:prstGeom>
        </p:spPr>
      </p:pic>
      <p:pic>
        <p:nvPicPr>
          <p:cNvPr id="2" name="Picture 1"/>
          <p:cNvPicPr>
            <a:picLocks noChangeAspect="1"/>
          </p:cNvPicPr>
          <p:nvPr/>
        </p:nvPicPr>
        <p:blipFill>
          <a:blip r:embed="rId3"/>
          <a:stretch>
            <a:fillRect/>
          </a:stretch>
        </p:blipFill>
        <p:spPr>
          <a:xfrm>
            <a:off x="8578312" y="222832"/>
            <a:ext cx="2747322" cy="6576036"/>
          </a:xfrm>
          <a:prstGeom prst="rect">
            <a:avLst/>
          </a:prstGeom>
        </p:spPr>
      </p:pic>
    </p:spTree>
    <p:extLst>
      <p:ext uri="{BB962C8B-B14F-4D97-AF65-F5344CB8AC3E}">
        <p14:creationId xmlns:p14="http://schemas.microsoft.com/office/powerpoint/2010/main" val="4069103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5920" y="340360"/>
            <a:ext cx="9114574" cy="6141720"/>
          </a:xfrm>
          <a:prstGeom prst="rect">
            <a:avLst/>
          </a:prstGeom>
        </p:spPr>
      </p:pic>
      <p:pic>
        <p:nvPicPr>
          <p:cNvPr id="2" name="Picture 1"/>
          <p:cNvPicPr>
            <a:picLocks noChangeAspect="1"/>
          </p:cNvPicPr>
          <p:nvPr/>
        </p:nvPicPr>
        <p:blipFill>
          <a:blip r:embed="rId3"/>
          <a:stretch>
            <a:fillRect/>
          </a:stretch>
        </p:blipFill>
        <p:spPr>
          <a:xfrm>
            <a:off x="9270494" y="340361"/>
            <a:ext cx="2565874" cy="6141720"/>
          </a:xfrm>
          <a:prstGeom prst="rect">
            <a:avLst/>
          </a:prstGeom>
        </p:spPr>
      </p:pic>
    </p:spTree>
    <p:extLst>
      <p:ext uri="{BB962C8B-B14F-4D97-AF65-F5344CB8AC3E}">
        <p14:creationId xmlns:p14="http://schemas.microsoft.com/office/powerpoint/2010/main" val="6184755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6087" y="401320"/>
            <a:ext cx="9482182" cy="5969000"/>
          </a:xfrm>
          <a:prstGeom prst="rect">
            <a:avLst/>
          </a:prstGeom>
        </p:spPr>
      </p:pic>
      <p:pic>
        <p:nvPicPr>
          <p:cNvPr id="2" name="Picture 1"/>
          <p:cNvPicPr>
            <a:picLocks noChangeAspect="1"/>
          </p:cNvPicPr>
          <p:nvPr/>
        </p:nvPicPr>
        <p:blipFill>
          <a:blip r:embed="rId3"/>
          <a:stretch>
            <a:fillRect/>
          </a:stretch>
        </p:blipFill>
        <p:spPr>
          <a:xfrm>
            <a:off x="9405549" y="401320"/>
            <a:ext cx="2493716" cy="5969000"/>
          </a:xfrm>
          <a:prstGeom prst="rect">
            <a:avLst/>
          </a:prstGeom>
        </p:spPr>
      </p:pic>
    </p:spTree>
    <p:extLst>
      <p:ext uri="{BB962C8B-B14F-4D97-AF65-F5344CB8AC3E}">
        <p14:creationId xmlns:p14="http://schemas.microsoft.com/office/powerpoint/2010/main" val="2069790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1312" y="447040"/>
            <a:ext cx="8735341" cy="5933440"/>
          </a:xfrm>
          <a:prstGeom prst="rect">
            <a:avLst/>
          </a:prstGeom>
        </p:spPr>
      </p:pic>
      <p:pic>
        <p:nvPicPr>
          <p:cNvPr id="2" name="Picture 1"/>
          <p:cNvPicPr>
            <a:picLocks noChangeAspect="1"/>
          </p:cNvPicPr>
          <p:nvPr/>
        </p:nvPicPr>
        <p:blipFill>
          <a:blip r:embed="rId3"/>
          <a:stretch>
            <a:fillRect/>
          </a:stretch>
        </p:blipFill>
        <p:spPr>
          <a:xfrm>
            <a:off x="9106653" y="447040"/>
            <a:ext cx="2478859" cy="5933440"/>
          </a:xfrm>
          <a:prstGeom prst="rect">
            <a:avLst/>
          </a:prstGeom>
        </p:spPr>
      </p:pic>
    </p:spTree>
    <p:extLst>
      <p:ext uri="{BB962C8B-B14F-4D97-AF65-F5344CB8AC3E}">
        <p14:creationId xmlns:p14="http://schemas.microsoft.com/office/powerpoint/2010/main" val="3092351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8342" y="391160"/>
            <a:ext cx="8790542" cy="6060440"/>
          </a:xfrm>
          <a:prstGeom prst="rect">
            <a:avLst/>
          </a:prstGeom>
        </p:spPr>
      </p:pic>
      <p:pic>
        <p:nvPicPr>
          <p:cNvPr id="2" name="Picture 1"/>
          <p:cNvPicPr>
            <a:picLocks noChangeAspect="1"/>
          </p:cNvPicPr>
          <p:nvPr/>
        </p:nvPicPr>
        <p:blipFill>
          <a:blip r:embed="rId3"/>
          <a:stretch>
            <a:fillRect/>
          </a:stretch>
        </p:blipFill>
        <p:spPr>
          <a:xfrm>
            <a:off x="9118884" y="391161"/>
            <a:ext cx="2531917" cy="6060440"/>
          </a:xfrm>
          <a:prstGeom prst="rect">
            <a:avLst/>
          </a:prstGeom>
        </p:spPr>
      </p:pic>
    </p:spTree>
    <p:extLst>
      <p:ext uri="{BB962C8B-B14F-4D97-AF65-F5344CB8AC3E}">
        <p14:creationId xmlns:p14="http://schemas.microsoft.com/office/powerpoint/2010/main" val="72334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5350933"/>
            <a:ext cx="8534400" cy="1507067"/>
          </a:xfrm>
        </p:spPr>
        <p:txBody>
          <a:bodyPr>
            <a:normAutofit/>
          </a:bodyPr>
          <a:lstStyle/>
          <a:p>
            <a:r>
              <a:rPr lang="en-US" b="1" dirty="0" smtClean="0"/>
              <a:t>DIABETES TYPE 2 TREATMENT OPTIONS</a:t>
            </a:r>
            <a:br>
              <a:rPr lang="en-US" b="1" dirty="0" smtClean="0"/>
            </a:br>
            <a:r>
              <a:rPr lang="en-US" b="1" dirty="0" smtClean="0"/>
              <a:t>WITH CONCERNS</a:t>
            </a:r>
            <a:endParaRPr lang="en-US" b="1" dirty="0"/>
          </a:p>
        </p:txBody>
      </p:sp>
      <p:sp>
        <p:nvSpPr>
          <p:cNvPr id="3" name="Content Placeholder 2"/>
          <p:cNvSpPr>
            <a:spLocks noGrp="1"/>
          </p:cNvSpPr>
          <p:nvPr>
            <p:ph idx="1"/>
          </p:nvPr>
        </p:nvSpPr>
        <p:spPr>
          <a:xfrm>
            <a:off x="227012" y="177800"/>
            <a:ext cx="6990080" cy="5328920"/>
          </a:xfrm>
        </p:spPr>
        <p:txBody>
          <a:bodyPr>
            <a:normAutofit fontScale="70000" lnSpcReduction="20000"/>
          </a:bodyPr>
          <a:lstStyle/>
          <a:p>
            <a:pPr marL="0" indent="0">
              <a:buNone/>
            </a:pPr>
            <a:r>
              <a:rPr lang="en-US" b="1" dirty="0">
                <a:solidFill>
                  <a:schemeClr val="bg1"/>
                </a:solidFill>
              </a:rPr>
              <a:t>Thiazolidinediones are not considered first-choice agents, due to the risk of congestive heart failure (HF) and fractures. However, in certain clinical settings, such as especially high risk for hypoglycemia or intolerance of or contraindications to sulfonylureas, a thiazolidinedione may be added. As an example, in a patient who would be at particularly high risk if hypoglycemia occurred (eg, a construction worker) and who has inadequate glycemic control on </a:t>
            </a:r>
            <a:r>
              <a:rPr lang="en-US" b="1" u="sng" dirty="0">
                <a:solidFill>
                  <a:schemeClr val="bg1"/>
                </a:solidFill>
                <a:hlinkClick r:id="rId2"/>
              </a:rPr>
              <a:t>metformin</a:t>
            </a:r>
            <a:r>
              <a:rPr lang="en-US" b="1" dirty="0">
                <a:solidFill>
                  <a:schemeClr val="bg1"/>
                </a:solidFill>
              </a:rPr>
              <a:t> (A1C &gt;7 but &lt;8.5 percent), </a:t>
            </a:r>
            <a:r>
              <a:rPr lang="en-US" b="1" u="sng" dirty="0">
                <a:solidFill>
                  <a:schemeClr val="bg1"/>
                </a:solidFill>
                <a:hlinkClick r:id="rId3"/>
              </a:rPr>
              <a:t>pioglitazone</a:t>
            </a:r>
            <a:r>
              <a:rPr lang="en-US" b="1" dirty="0">
                <a:solidFill>
                  <a:schemeClr val="bg1"/>
                </a:solidFill>
              </a:rPr>
              <a:t> (where available) could be used. The use of </a:t>
            </a:r>
            <a:r>
              <a:rPr lang="en-US" b="1" u="sng" dirty="0">
                <a:solidFill>
                  <a:schemeClr val="bg1"/>
                </a:solidFill>
                <a:hlinkClick r:id="rId4"/>
              </a:rPr>
              <a:t>rosiglitazone</a:t>
            </a:r>
            <a:r>
              <a:rPr lang="en-US" b="1" dirty="0">
                <a:solidFill>
                  <a:schemeClr val="bg1"/>
                </a:solidFill>
              </a:rPr>
              <a:t> is not recommended, because of the greater concern about its atherogenic lipid profiles and a potential increased risk for cardiovascular </a:t>
            </a:r>
            <a:r>
              <a:rPr lang="en-US" b="1" dirty="0" smtClean="0">
                <a:solidFill>
                  <a:schemeClr val="bg1"/>
                </a:solidFill>
              </a:rPr>
              <a:t>events. </a:t>
            </a:r>
            <a:r>
              <a:rPr lang="en-US" b="1" dirty="0">
                <a:solidFill>
                  <a:schemeClr val="bg1"/>
                </a:solidFill>
              </a:rPr>
              <a:t>In 2010, the European Medicines Agency suspended sales of rosiglitazone, owing to concern regarding cardiovascular safety and the availability of alternative therapies, including pioglitazone, that do not have the same concerns. In 2010, the US Food and Drug Administration (FDA) imposed marked restrictions on the prescribing of rosiglitazone because of concerns about increased risk of acute myocardial infarction and cardiovascular deaths. These restrictions were largely removed by the FDA in 2013, although the absence of an adverse effect of rosiglitazone on cardiovascular risk has not been excluded. In 2011, the French and German Medicines Agencies suspended the use of pioglitazone because of the potential increased risk of bladder cancer and the concern that the overall risks of pioglitazone exceed its benefits. The European Medicines Agency, the FDA, and Japanese regulators withheld action on pioglitazone pending results of ongoing review of the data.</a:t>
            </a:r>
          </a:p>
        </p:txBody>
      </p:sp>
      <p:pic>
        <p:nvPicPr>
          <p:cNvPr id="4" name="Picture 3"/>
          <p:cNvPicPr>
            <a:picLocks noChangeAspect="1"/>
          </p:cNvPicPr>
          <p:nvPr/>
        </p:nvPicPr>
        <p:blipFill>
          <a:blip r:embed="rId5"/>
          <a:stretch>
            <a:fillRect/>
          </a:stretch>
        </p:blipFill>
        <p:spPr>
          <a:xfrm>
            <a:off x="9131935" y="177800"/>
            <a:ext cx="2686050" cy="6429375"/>
          </a:xfrm>
          <a:prstGeom prst="rect">
            <a:avLst/>
          </a:prstGeom>
        </p:spPr>
      </p:pic>
    </p:spTree>
    <p:extLst>
      <p:ext uri="{BB962C8B-B14F-4D97-AF65-F5344CB8AC3E}">
        <p14:creationId xmlns:p14="http://schemas.microsoft.com/office/powerpoint/2010/main" val="2793479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DIABETES TYPE 2  -----  COMBINATION MEDICATIONS WITH METFORMIN</a:t>
            </a:r>
            <a:endParaRPr lang="en-US" b="1" dirty="0"/>
          </a:p>
        </p:txBody>
      </p:sp>
      <p:sp>
        <p:nvSpPr>
          <p:cNvPr id="3" name="Content Placeholder 2"/>
          <p:cNvSpPr>
            <a:spLocks noGrp="1"/>
          </p:cNvSpPr>
          <p:nvPr>
            <p:ph idx="1"/>
          </p:nvPr>
        </p:nvSpPr>
        <p:spPr/>
        <p:txBody>
          <a:bodyPr/>
          <a:lstStyle/>
          <a:p>
            <a:pPr marL="0" indent="0">
              <a:buNone/>
            </a:pPr>
            <a:r>
              <a:rPr lang="en-US" dirty="0">
                <a:solidFill>
                  <a:schemeClr val="bg1"/>
                </a:solidFill>
              </a:rPr>
              <a:t>C</a:t>
            </a:r>
            <a:r>
              <a:rPr lang="en-US" dirty="0" smtClean="0">
                <a:solidFill>
                  <a:schemeClr val="bg1"/>
                </a:solidFill>
              </a:rPr>
              <a:t>ombination </a:t>
            </a:r>
            <a:r>
              <a:rPr lang="en-US" dirty="0">
                <a:solidFill>
                  <a:schemeClr val="bg1"/>
                </a:solidFill>
              </a:rPr>
              <a:t>tablets of </a:t>
            </a:r>
            <a:r>
              <a:rPr lang="en-US" u="sng" dirty="0">
                <a:solidFill>
                  <a:schemeClr val="bg1"/>
                </a:solidFill>
                <a:hlinkClick r:id="rId2"/>
              </a:rPr>
              <a:t>metformin</a:t>
            </a:r>
            <a:r>
              <a:rPr lang="en-US" dirty="0">
                <a:solidFill>
                  <a:schemeClr val="bg1"/>
                </a:solidFill>
              </a:rPr>
              <a:t> and other oral agents are available in several doses</a:t>
            </a:r>
            <a:r>
              <a:rPr lang="en-US" dirty="0" smtClean="0">
                <a:solidFill>
                  <a:schemeClr val="bg1"/>
                </a:solidFill>
              </a:rPr>
              <a:t>.</a:t>
            </a:r>
          </a:p>
          <a:p>
            <a:pPr marL="0" indent="0">
              <a:buNone/>
            </a:pPr>
            <a:r>
              <a:rPr lang="en-US" dirty="0" smtClean="0">
                <a:solidFill>
                  <a:schemeClr val="bg1"/>
                </a:solidFill>
              </a:rPr>
              <a:t> </a:t>
            </a:r>
            <a:r>
              <a:rPr lang="en-US" dirty="0">
                <a:solidFill>
                  <a:schemeClr val="bg1"/>
                </a:solidFill>
              </a:rPr>
              <a:t>For patients who are doing well on these particular doses, the combination tablets offer the convenience of taking fewer pills. </a:t>
            </a:r>
            <a:endParaRPr lang="en-US" dirty="0" smtClean="0">
              <a:solidFill>
                <a:schemeClr val="bg1"/>
              </a:solidFill>
            </a:endParaRPr>
          </a:p>
          <a:p>
            <a:pPr marL="0" indent="0">
              <a:buNone/>
            </a:pPr>
            <a:r>
              <a:rPr lang="en-US" dirty="0" smtClean="0">
                <a:solidFill>
                  <a:schemeClr val="bg1"/>
                </a:solidFill>
              </a:rPr>
              <a:t>However</a:t>
            </a:r>
            <a:r>
              <a:rPr lang="en-US" dirty="0">
                <a:solidFill>
                  <a:schemeClr val="bg1"/>
                </a:solidFill>
              </a:rPr>
              <a:t>, if the patient needs the dose of either drug to be changed independent of the other drug, then a fixed combination is unhelpful. </a:t>
            </a:r>
            <a:endParaRPr lang="en-US" dirty="0" smtClean="0">
              <a:solidFill>
                <a:schemeClr val="bg1"/>
              </a:solidFill>
            </a:endParaRPr>
          </a:p>
          <a:p>
            <a:pPr marL="0" indent="0">
              <a:buNone/>
            </a:pPr>
            <a:r>
              <a:rPr lang="en-US" dirty="0" smtClean="0">
                <a:solidFill>
                  <a:schemeClr val="bg1"/>
                </a:solidFill>
              </a:rPr>
              <a:t>In </a:t>
            </a:r>
            <a:r>
              <a:rPr lang="en-US" dirty="0">
                <a:solidFill>
                  <a:schemeClr val="bg1"/>
                </a:solidFill>
              </a:rPr>
              <a:t>addition, the cost of the brand name combinations is substantially greater than taking the generic components individually.</a:t>
            </a:r>
          </a:p>
        </p:txBody>
      </p:sp>
      <p:pic>
        <p:nvPicPr>
          <p:cNvPr id="4" name="Picture 3"/>
          <p:cNvPicPr>
            <a:picLocks noChangeAspect="1"/>
          </p:cNvPicPr>
          <p:nvPr/>
        </p:nvPicPr>
        <p:blipFill>
          <a:blip r:embed="rId3"/>
          <a:stretch>
            <a:fillRect/>
          </a:stretch>
        </p:blipFill>
        <p:spPr>
          <a:xfrm>
            <a:off x="9218612" y="265112"/>
            <a:ext cx="2686050" cy="6429375"/>
          </a:xfrm>
          <a:prstGeom prst="rect">
            <a:avLst/>
          </a:prstGeom>
        </p:spPr>
      </p:pic>
    </p:spTree>
    <p:extLst>
      <p:ext uri="{BB962C8B-B14F-4D97-AF65-F5344CB8AC3E}">
        <p14:creationId xmlns:p14="http://schemas.microsoft.com/office/powerpoint/2010/main" val="4064934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UNIT OBJECTIVE</a:t>
            </a:r>
            <a:endParaRPr lang="en-US" b="1" dirty="0"/>
          </a:p>
        </p:txBody>
      </p:sp>
      <p:sp>
        <p:nvSpPr>
          <p:cNvPr id="3" name="Content Placeholder 2"/>
          <p:cNvSpPr>
            <a:spLocks noGrp="1"/>
          </p:cNvSpPr>
          <p:nvPr>
            <p:ph idx="1"/>
          </p:nvPr>
        </p:nvSpPr>
        <p:spPr/>
        <p:txBody>
          <a:bodyPr>
            <a:normAutofit/>
          </a:bodyPr>
          <a:lstStyle/>
          <a:p>
            <a:pPr marL="0" indent="0">
              <a:buNone/>
            </a:pPr>
            <a:r>
              <a:rPr lang="en-US" sz="3600" b="1" dirty="0">
                <a:solidFill>
                  <a:schemeClr val="bg1"/>
                </a:solidFill>
              </a:rPr>
              <a:t>To understand the technical standards and algorithms, </a:t>
            </a:r>
            <a:r>
              <a:rPr lang="en-US" sz="3600" b="1" dirty="0" smtClean="0">
                <a:solidFill>
                  <a:schemeClr val="bg1"/>
                </a:solidFill>
              </a:rPr>
              <a:t>adopted in </a:t>
            </a:r>
            <a:r>
              <a:rPr lang="en-US" sz="3600" b="1" dirty="0">
                <a:solidFill>
                  <a:schemeClr val="bg1"/>
                </a:solidFill>
              </a:rPr>
              <a:t>the United States in regard to the most common diseases</a:t>
            </a:r>
            <a:r>
              <a:rPr lang="en-US" sz="3600" b="1" dirty="0" smtClean="0">
                <a:solidFill>
                  <a:schemeClr val="bg1"/>
                </a:solidFill>
              </a:rPr>
              <a:t> </a:t>
            </a:r>
            <a:endParaRPr lang="en-US" sz="3600" b="1" dirty="0">
              <a:solidFill>
                <a:schemeClr val="bg1"/>
              </a:solidFill>
            </a:endParaRPr>
          </a:p>
        </p:txBody>
      </p:sp>
      <p:pic>
        <p:nvPicPr>
          <p:cNvPr id="4" name="Picture 3"/>
          <p:cNvPicPr>
            <a:picLocks noChangeAspect="1"/>
          </p:cNvPicPr>
          <p:nvPr/>
        </p:nvPicPr>
        <p:blipFill>
          <a:blip r:embed="rId2"/>
          <a:stretch>
            <a:fillRect/>
          </a:stretch>
        </p:blipFill>
        <p:spPr>
          <a:xfrm>
            <a:off x="9162415" y="144855"/>
            <a:ext cx="2686050" cy="6429375"/>
          </a:xfrm>
          <a:prstGeom prst="rect">
            <a:avLst/>
          </a:prstGeom>
        </p:spPr>
      </p:pic>
    </p:spTree>
    <p:extLst>
      <p:ext uri="{BB962C8B-B14F-4D97-AF65-F5344CB8AC3E}">
        <p14:creationId xmlns:p14="http://schemas.microsoft.com/office/powerpoint/2010/main" val="1965455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DIABETES TYPE 2 ----WHEN CONTRAINDICATIONS TO METFORMIN EXIST</a:t>
            </a:r>
            <a:endParaRPr lang="en-US" b="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b="1" dirty="0">
                <a:solidFill>
                  <a:schemeClr val="bg1"/>
                </a:solidFill>
              </a:rPr>
              <a:t>Sulfonylurea monotherapy failure</a:t>
            </a:r>
            <a:r>
              <a:rPr lang="en-US" dirty="0">
                <a:solidFill>
                  <a:schemeClr val="bg1"/>
                </a:solidFill>
              </a:rPr>
              <a:t> — In individuals with contraindications to </a:t>
            </a:r>
            <a:r>
              <a:rPr lang="en-US" u="sng" dirty="0">
                <a:solidFill>
                  <a:schemeClr val="bg1"/>
                </a:solidFill>
                <a:hlinkClick r:id="rId2"/>
              </a:rPr>
              <a:t>metformin</a:t>
            </a:r>
            <a:r>
              <a:rPr lang="en-US" dirty="0">
                <a:solidFill>
                  <a:schemeClr val="bg1"/>
                </a:solidFill>
              </a:rPr>
              <a:t>, sulfonylureas are often first-line therapy. </a:t>
            </a:r>
            <a:endParaRPr lang="en-US" dirty="0" smtClean="0">
              <a:solidFill>
                <a:schemeClr val="bg1"/>
              </a:solidFill>
            </a:endParaRPr>
          </a:p>
          <a:p>
            <a:pPr>
              <a:buFont typeface="Arial" panose="020B0604020202020204" pitchFamily="34" charset="0"/>
              <a:buChar char="•"/>
            </a:pPr>
            <a:r>
              <a:rPr lang="en-US" dirty="0" smtClean="0">
                <a:solidFill>
                  <a:schemeClr val="bg1"/>
                </a:solidFill>
              </a:rPr>
              <a:t>Shorter-acting </a:t>
            </a:r>
            <a:r>
              <a:rPr lang="en-US" dirty="0">
                <a:solidFill>
                  <a:schemeClr val="bg1"/>
                </a:solidFill>
              </a:rPr>
              <a:t>sulfonylureas, such as </a:t>
            </a:r>
            <a:r>
              <a:rPr lang="en-US" u="sng" dirty="0">
                <a:solidFill>
                  <a:schemeClr val="bg1"/>
                </a:solidFill>
                <a:hlinkClick r:id="rId3"/>
              </a:rPr>
              <a:t>glipizide</a:t>
            </a:r>
            <a:r>
              <a:rPr lang="en-US" dirty="0">
                <a:solidFill>
                  <a:schemeClr val="bg1"/>
                </a:solidFill>
              </a:rPr>
              <a:t>, are less likely to cause hypoglycemia than the older, long-acting sulfonylureas and therefore are the preferred sulfonylureas, especially in older patients. </a:t>
            </a:r>
          </a:p>
        </p:txBody>
      </p:sp>
      <p:pic>
        <p:nvPicPr>
          <p:cNvPr id="4" name="Picture 3"/>
          <p:cNvPicPr>
            <a:picLocks noChangeAspect="1"/>
          </p:cNvPicPr>
          <p:nvPr/>
        </p:nvPicPr>
        <p:blipFill>
          <a:blip r:embed="rId4"/>
          <a:stretch>
            <a:fillRect/>
          </a:stretch>
        </p:blipFill>
        <p:spPr>
          <a:xfrm>
            <a:off x="9218612" y="244792"/>
            <a:ext cx="2686050" cy="6429375"/>
          </a:xfrm>
          <a:prstGeom prst="rect">
            <a:avLst/>
          </a:prstGeom>
        </p:spPr>
      </p:pic>
    </p:spTree>
    <p:extLst>
      <p:ext uri="{BB962C8B-B14F-4D97-AF65-F5344CB8AC3E}">
        <p14:creationId xmlns:p14="http://schemas.microsoft.com/office/powerpoint/2010/main" val="1269339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DIABETES TYPE 2 ---- WHEN CONTRAINDICATIONS TO METFORMIN EXIST</a:t>
            </a:r>
            <a:endParaRPr lang="en-US" b="1" dirty="0"/>
          </a:p>
        </p:txBody>
      </p:sp>
      <p:sp>
        <p:nvSpPr>
          <p:cNvPr id="3" name="Content Placeholder 2"/>
          <p:cNvSpPr>
            <a:spLocks noGrp="1"/>
          </p:cNvSpPr>
          <p:nvPr>
            <p:ph idx="1"/>
          </p:nvPr>
        </p:nvSpPr>
        <p:spPr/>
        <p:txBody>
          <a:bodyPr>
            <a:normAutofit fontScale="85000" lnSpcReduction="10000"/>
          </a:bodyPr>
          <a:lstStyle/>
          <a:p>
            <a:pPr marL="0" indent="0">
              <a:buNone/>
            </a:pPr>
            <a:r>
              <a:rPr lang="en-US" b="1" dirty="0">
                <a:solidFill>
                  <a:schemeClr val="bg1"/>
                </a:solidFill>
              </a:rPr>
              <a:t>In patients with inadequate glycemic control on sulfonylureas and with A1C &gt;8.5 percent, we suggest switching to insulin. In patients who are intolerant or cannot take </a:t>
            </a:r>
            <a:r>
              <a:rPr lang="en-US" b="1" u="sng" dirty="0">
                <a:solidFill>
                  <a:schemeClr val="bg1"/>
                </a:solidFill>
                <a:hlinkClick r:id="rId2"/>
              </a:rPr>
              <a:t>metformin</a:t>
            </a:r>
            <a:r>
              <a:rPr lang="en-US" b="1" dirty="0">
                <a:solidFill>
                  <a:schemeClr val="bg1"/>
                </a:solidFill>
              </a:rPr>
              <a:t> for any reason and who have an A1C that is &lt;8.5 percent but not at target on sulfonylurea alone, there are a number of agents that are available and can be used with a sulfonylurea. The choice of therapy should be individualized based upon patient characteristics, preferences, and costs. Options include thiazolidinediones, DPP-4 inhibitors, GLP-1 agonists, sodium-glucose co-transporter 2 (SGLT2) inhibitors, alpha-glucosidase inhibitors, and insulin. All of these medications have advantages and disadvantages (</a:t>
            </a:r>
            <a:r>
              <a:rPr lang="en-US" b="1" u="sng" dirty="0">
                <a:solidFill>
                  <a:schemeClr val="bg1"/>
                </a:solidFill>
                <a:hlinkClick r:id="rId3"/>
              </a:rPr>
              <a:t>table 2</a:t>
            </a:r>
            <a:r>
              <a:rPr lang="en-US" b="1" dirty="0">
                <a:solidFill>
                  <a:schemeClr val="bg1"/>
                </a:solidFill>
              </a:rPr>
              <a:t>), and all of the newer medicines that are not available in generic form are relatively expensive. Hypoglycemia remains a risk when any of these medications are used in combination with a sulfonylurea. In general, sulfonylureas are tapered and stopped if insulin is added and especially if the insulin regimen includes preprandial rapid-acting insulin.</a:t>
            </a:r>
          </a:p>
        </p:txBody>
      </p:sp>
      <p:pic>
        <p:nvPicPr>
          <p:cNvPr id="4" name="Picture 3"/>
          <p:cNvPicPr>
            <a:picLocks noChangeAspect="1"/>
          </p:cNvPicPr>
          <p:nvPr/>
        </p:nvPicPr>
        <p:blipFill>
          <a:blip r:embed="rId4"/>
          <a:stretch>
            <a:fillRect/>
          </a:stretch>
        </p:blipFill>
        <p:spPr>
          <a:xfrm>
            <a:off x="9218612" y="224472"/>
            <a:ext cx="2686050" cy="6429375"/>
          </a:xfrm>
          <a:prstGeom prst="rect">
            <a:avLst/>
          </a:prstGeom>
        </p:spPr>
      </p:pic>
    </p:spTree>
    <p:extLst>
      <p:ext uri="{BB962C8B-B14F-4D97-AF65-F5344CB8AC3E}">
        <p14:creationId xmlns:p14="http://schemas.microsoft.com/office/powerpoint/2010/main" val="14746288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4779" y="401320"/>
            <a:ext cx="7809713" cy="6212840"/>
          </a:xfrm>
          <a:prstGeom prst="rect">
            <a:avLst/>
          </a:prstGeom>
        </p:spPr>
      </p:pic>
      <p:pic>
        <p:nvPicPr>
          <p:cNvPr id="2" name="Picture 1"/>
          <p:cNvPicPr>
            <a:picLocks noChangeAspect="1"/>
          </p:cNvPicPr>
          <p:nvPr/>
        </p:nvPicPr>
        <p:blipFill>
          <a:blip r:embed="rId3"/>
          <a:stretch>
            <a:fillRect/>
          </a:stretch>
        </p:blipFill>
        <p:spPr>
          <a:xfrm>
            <a:off x="8284492" y="401321"/>
            <a:ext cx="2595586" cy="6212840"/>
          </a:xfrm>
          <a:prstGeom prst="rect">
            <a:avLst/>
          </a:prstGeom>
        </p:spPr>
      </p:pic>
      <p:sp>
        <p:nvSpPr>
          <p:cNvPr id="3" name="TextBox 2"/>
          <p:cNvSpPr txBox="1"/>
          <p:nvPr/>
        </p:nvSpPr>
        <p:spPr>
          <a:xfrm>
            <a:off x="4927600" y="487680"/>
            <a:ext cx="1407758" cy="369332"/>
          </a:xfrm>
          <a:prstGeom prst="rect">
            <a:avLst/>
          </a:prstGeom>
          <a:noFill/>
        </p:spPr>
        <p:txBody>
          <a:bodyPr wrap="none" rtlCol="0">
            <a:spAutoFit/>
          </a:bodyPr>
          <a:lstStyle/>
          <a:p>
            <a:r>
              <a:rPr lang="en-US" dirty="0" smtClean="0">
                <a:solidFill>
                  <a:schemeClr val="bg1"/>
                </a:solidFill>
              </a:rPr>
              <a:t>Up to Date</a:t>
            </a:r>
            <a:endParaRPr lang="en-US" dirty="0">
              <a:solidFill>
                <a:schemeClr val="bg1"/>
              </a:solidFill>
            </a:endParaRPr>
          </a:p>
        </p:txBody>
      </p:sp>
    </p:spTree>
    <p:extLst>
      <p:ext uri="{BB962C8B-B14F-4D97-AF65-F5344CB8AC3E}">
        <p14:creationId xmlns:p14="http://schemas.microsoft.com/office/powerpoint/2010/main" val="39690929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172" y="5157892"/>
            <a:ext cx="8534400" cy="1507067"/>
          </a:xfrm>
        </p:spPr>
        <p:txBody>
          <a:bodyPr>
            <a:normAutofit fontScale="90000"/>
          </a:bodyPr>
          <a:lstStyle/>
          <a:p>
            <a:r>
              <a:rPr lang="en-US" b="1" dirty="0" smtClean="0"/>
              <a:t>DIABETES TYPE 2  ----   WHEN CONTRADICTIONS TO METFORMIN EXIST</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US" dirty="0">
                <a:solidFill>
                  <a:schemeClr val="bg1"/>
                </a:solidFill>
              </a:rPr>
              <a:t>GLP-1 receptor agonists may be appropriate to use in combination with sulfonylureas in certain clinical settings, eg, when weight loss is a primary consideration and the A1C level is close to target. A prior history of myocardial infarction or stroke might also favor choosing </a:t>
            </a:r>
            <a:r>
              <a:rPr lang="en-US" u="sng" dirty="0">
                <a:solidFill>
                  <a:schemeClr val="bg1"/>
                </a:solidFill>
                <a:hlinkClick r:id="rId2"/>
              </a:rPr>
              <a:t>liraglutide</a:t>
            </a:r>
            <a:r>
              <a:rPr lang="en-US" dirty="0">
                <a:solidFill>
                  <a:schemeClr val="bg1"/>
                </a:solidFill>
              </a:rPr>
              <a:t> as the second drug, based on the results of the liraglutide and cardiovascular outcomes study. </a:t>
            </a:r>
            <a:r>
              <a:rPr lang="en-US" u="sng" dirty="0">
                <a:solidFill>
                  <a:schemeClr val="bg1"/>
                </a:solidFill>
                <a:hlinkClick r:id="rId3"/>
              </a:rPr>
              <a:t>Empagliflozin</a:t>
            </a:r>
            <a:r>
              <a:rPr lang="en-US" dirty="0">
                <a:solidFill>
                  <a:schemeClr val="bg1"/>
                </a:solidFill>
              </a:rPr>
              <a:t> may also be considered in patients with established CVD. (See </a:t>
            </a:r>
            <a:r>
              <a:rPr lang="en-US" u="sng" dirty="0">
                <a:solidFill>
                  <a:schemeClr val="bg1"/>
                </a:solidFill>
                <a:hlinkClick r:id="rId4"/>
              </a:rPr>
              <a:t>"Glucagon-like peptide-1 receptor agonists for the treatment of type 2 diabetes mellitus", section on 'Cardiovascular effects'</a:t>
            </a:r>
            <a:r>
              <a:rPr lang="en-US" dirty="0">
                <a:solidFill>
                  <a:schemeClr val="bg1"/>
                </a:solidFill>
              </a:rPr>
              <a:t> and </a:t>
            </a:r>
            <a:r>
              <a:rPr lang="en-US" u="sng" dirty="0">
                <a:solidFill>
                  <a:schemeClr val="bg1"/>
                </a:solidFill>
                <a:hlinkClick r:id="rId5"/>
              </a:rPr>
              <a:t>"Sodium-glucose co-transporter 2 inhibitors for the treatment of type 2 diabetes mellitus", section on 'Cardiovascular effects'</a:t>
            </a:r>
            <a:r>
              <a:rPr lang="en-US" dirty="0">
                <a:solidFill>
                  <a:schemeClr val="bg1"/>
                </a:solidFill>
              </a:rPr>
              <a:t>.)</a:t>
            </a:r>
          </a:p>
        </p:txBody>
      </p:sp>
      <p:pic>
        <p:nvPicPr>
          <p:cNvPr id="4" name="Picture 3"/>
          <p:cNvPicPr>
            <a:picLocks noChangeAspect="1"/>
          </p:cNvPicPr>
          <p:nvPr/>
        </p:nvPicPr>
        <p:blipFill>
          <a:blip r:embed="rId6"/>
          <a:stretch>
            <a:fillRect/>
          </a:stretch>
        </p:blipFill>
        <p:spPr>
          <a:xfrm>
            <a:off x="9218612" y="235584"/>
            <a:ext cx="2686050" cy="6429375"/>
          </a:xfrm>
          <a:prstGeom prst="rect">
            <a:avLst/>
          </a:prstGeom>
        </p:spPr>
      </p:pic>
    </p:spTree>
    <p:extLst>
      <p:ext uri="{BB962C8B-B14F-4D97-AF65-F5344CB8AC3E}">
        <p14:creationId xmlns:p14="http://schemas.microsoft.com/office/powerpoint/2010/main" val="41673184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DIABETES TYPE 2    -----    ONLY UNDER SPECIAL CIRCUMSTANCES DUE TO RISKS</a:t>
            </a:r>
            <a:endParaRPr lang="en-US" b="1" dirty="0"/>
          </a:p>
        </p:txBody>
      </p:sp>
      <p:sp>
        <p:nvSpPr>
          <p:cNvPr id="3" name="Content Placeholder 2"/>
          <p:cNvSpPr>
            <a:spLocks noGrp="1"/>
          </p:cNvSpPr>
          <p:nvPr>
            <p:ph idx="1"/>
          </p:nvPr>
        </p:nvSpPr>
        <p:spPr/>
        <p:txBody>
          <a:bodyPr/>
          <a:lstStyle/>
          <a:p>
            <a:pPr marL="0" indent="0">
              <a:buNone/>
            </a:pPr>
            <a:r>
              <a:rPr lang="en-US" u="sng" dirty="0">
                <a:solidFill>
                  <a:schemeClr val="bg1"/>
                </a:solidFill>
                <a:hlinkClick r:id="rId2"/>
              </a:rPr>
              <a:t>Pioglitazone</a:t>
            </a:r>
            <a:r>
              <a:rPr lang="en-US" dirty="0">
                <a:solidFill>
                  <a:schemeClr val="bg1"/>
                </a:solidFill>
              </a:rPr>
              <a:t> is an option but can be associated with fluid retention, weight gain, and HF. DPP-4 inhibitors or SGLT2 inhibitors can be considered as add-on drug therapy to sulfonylureas in patients who have contraindications to </a:t>
            </a:r>
            <a:r>
              <a:rPr lang="en-US" u="sng" dirty="0">
                <a:solidFill>
                  <a:schemeClr val="bg1"/>
                </a:solidFill>
                <a:hlinkClick r:id="rId3"/>
              </a:rPr>
              <a:t>metformin</a:t>
            </a:r>
            <a:r>
              <a:rPr lang="en-US" dirty="0">
                <a:solidFill>
                  <a:schemeClr val="bg1"/>
                </a:solidFill>
              </a:rPr>
              <a:t> and pioglitazone. However, the modest glucose-lowering effectiveness, expense, and limited long-term clinical experience with these drugs temper our enthusiasm. (See </a:t>
            </a:r>
            <a:r>
              <a:rPr lang="en-US" u="sng" dirty="0">
                <a:solidFill>
                  <a:schemeClr val="bg1"/>
                </a:solidFill>
                <a:hlinkClick r:id="rId4"/>
              </a:rPr>
              <a:t>"Dipeptidyl peptidase-4 (DPP-4) inhibitors for the treatment of type 2 diabetes mellitus", section on 'Candidates'</a:t>
            </a:r>
            <a:r>
              <a:rPr lang="en-US" dirty="0">
                <a:solidFill>
                  <a:schemeClr val="bg1"/>
                </a:solidFill>
              </a:rPr>
              <a:t> and </a:t>
            </a:r>
            <a:r>
              <a:rPr lang="en-US" u="sng" dirty="0">
                <a:solidFill>
                  <a:schemeClr val="bg1"/>
                </a:solidFill>
                <a:hlinkClick r:id="rId5"/>
              </a:rPr>
              <a:t>"Sodium-glucose co-transporter 2 inhibitors for the treatment of type 2 diabetes mellitus", section on 'Candidates'</a:t>
            </a:r>
            <a:r>
              <a:rPr lang="en-US" dirty="0">
                <a:solidFill>
                  <a:schemeClr val="bg1"/>
                </a:solidFill>
              </a:rPr>
              <a:t>.)</a:t>
            </a:r>
          </a:p>
        </p:txBody>
      </p:sp>
      <p:pic>
        <p:nvPicPr>
          <p:cNvPr id="4" name="Picture 3"/>
          <p:cNvPicPr>
            <a:picLocks noChangeAspect="1"/>
          </p:cNvPicPr>
          <p:nvPr/>
        </p:nvPicPr>
        <p:blipFill>
          <a:blip r:embed="rId6"/>
          <a:stretch>
            <a:fillRect/>
          </a:stretch>
        </p:blipFill>
        <p:spPr>
          <a:xfrm>
            <a:off x="9218612" y="265112"/>
            <a:ext cx="2686050" cy="6429375"/>
          </a:xfrm>
          <a:prstGeom prst="rect">
            <a:avLst/>
          </a:prstGeom>
        </p:spPr>
      </p:pic>
    </p:spTree>
    <p:extLst>
      <p:ext uri="{BB962C8B-B14F-4D97-AF65-F5344CB8AC3E}">
        <p14:creationId xmlns:p14="http://schemas.microsoft.com/office/powerpoint/2010/main" val="3293004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6921" y="196302"/>
            <a:ext cx="8276159" cy="6367058"/>
          </a:xfrm>
          <a:prstGeom prst="rect">
            <a:avLst/>
          </a:prstGeom>
        </p:spPr>
      </p:pic>
      <p:pic>
        <p:nvPicPr>
          <p:cNvPr id="2" name="Picture 1"/>
          <p:cNvPicPr>
            <a:picLocks noChangeAspect="1"/>
          </p:cNvPicPr>
          <p:nvPr/>
        </p:nvPicPr>
        <p:blipFill>
          <a:blip r:embed="rId3"/>
          <a:stretch>
            <a:fillRect/>
          </a:stretch>
        </p:blipFill>
        <p:spPr>
          <a:xfrm>
            <a:off x="8643080" y="196303"/>
            <a:ext cx="2660015" cy="6367058"/>
          </a:xfrm>
          <a:prstGeom prst="rect">
            <a:avLst/>
          </a:prstGeom>
        </p:spPr>
      </p:pic>
    </p:spTree>
    <p:extLst>
      <p:ext uri="{BB962C8B-B14F-4D97-AF65-F5344CB8AC3E}">
        <p14:creationId xmlns:p14="http://schemas.microsoft.com/office/powerpoint/2010/main" val="668409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9221" y="269239"/>
            <a:ext cx="11475739" cy="6362645"/>
          </a:xfrm>
          <a:prstGeom prst="rect">
            <a:avLst/>
          </a:prstGeom>
        </p:spPr>
      </p:pic>
    </p:spTree>
    <p:extLst>
      <p:ext uri="{BB962C8B-B14F-4D97-AF65-F5344CB8AC3E}">
        <p14:creationId xmlns:p14="http://schemas.microsoft.com/office/powerpoint/2010/main" val="22342522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3649" y="401320"/>
            <a:ext cx="8011805" cy="6019800"/>
          </a:xfrm>
          <a:prstGeom prst="rect">
            <a:avLst/>
          </a:prstGeom>
        </p:spPr>
      </p:pic>
      <p:pic>
        <p:nvPicPr>
          <p:cNvPr id="2" name="Picture 1"/>
          <p:cNvPicPr>
            <a:picLocks noChangeAspect="1"/>
          </p:cNvPicPr>
          <p:nvPr/>
        </p:nvPicPr>
        <p:blipFill>
          <a:blip r:embed="rId3"/>
          <a:stretch>
            <a:fillRect/>
          </a:stretch>
        </p:blipFill>
        <p:spPr>
          <a:xfrm>
            <a:off x="9135805" y="149655"/>
            <a:ext cx="2741086" cy="6561111"/>
          </a:xfrm>
          <a:prstGeom prst="rect">
            <a:avLst/>
          </a:prstGeom>
        </p:spPr>
      </p:pic>
    </p:spTree>
    <p:extLst>
      <p:ext uri="{BB962C8B-B14F-4D97-AF65-F5344CB8AC3E}">
        <p14:creationId xmlns:p14="http://schemas.microsoft.com/office/powerpoint/2010/main" val="33520626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08128" y="802253"/>
            <a:ext cx="7160413" cy="5197929"/>
          </a:xfrm>
          <a:prstGeom prst="rect">
            <a:avLst/>
          </a:prstGeom>
        </p:spPr>
      </p:pic>
      <p:pic>
        <p:nvPicPr>
          <p:cNvPr id="2" name="Picture 1"/>
          <p:cNvPicPr>
            <a:picLocks noChangeAspect="1"/>
          </p:cNvPicPr>
          <p:nvPr/>
        </p:nvPicPr>
        <p:blipFill>
          <a:blip r:embed="rId3"/>
          <a:stretch>
            <a:fillRect/>
          </a:stretch>
        </p:blipFill>
        <p:spPr>
          <a:xfrm>
            <a:off x="9322232" y="136232"/>
            <a:ext cx="2728078" cy="6529973"/>
          </a:xfrm>
          <a:prstGeom prst="rect">
            <a:avLst/>
          </a:prstGeom>
        </p:spPr>
      </p:pic>
    </p:spTree>
    <p:extLst>
      <p:ext uri="{BB962C8B-B14F-4D97-AF65-F5344CB8AC3E}">
        <p14:creationId xmlns:p14="http://schemas.microsoft.com/office/powerpoint/2010/main" val="192110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5656" y="472440"/>
            <a:ext cx="5711143" cy="5823310"/>
          </a:xfrm>
          <a:prstGeom prst="rect">
            <a:avLst/>
          </a:prstGeom>
        </p:spPr>
      </p:pic>
      <p:pic>
        <p:nvPicPr>
          <p:cNvPr id="2" name="Picture 1"/>
          <p:cNvPicPr>
            <a:picLocks noChangeAspect="1"/>
          </p:cNvPicPr>
          <p:nvPr/>
        </p:nvPicPr>
        <p:blipFill>
          <a:blip r:embed="rId3"/>
          <a:stretch>
            <a:fillRect/>
          </a:stretch>
        </p:blipFill>
        <p:spPr>
          <a:xfrm>
            <a:off x="7291954" y="177972"/>
            <a:ext cx="2685684" cy="6428499"/>
          </a:xfrm>
          <a:prstGeom prst="rect">
            <a:avLst/>
          </a:prstGeom>
        </p:spPr>
      </p:pic>
    </p:spTree>
    <p:extLst>
      <p:ext uri="{BB962C8B-B14F-4D97-AF65-F5344CB8AC3E}">
        <p14:creationId xmlns:p14="http://schemas.microsoft.com/office/powerpoint/2010/main" val="1550642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207072"/>
            <a:ext cx="8534400" cy="507999"/>
          </a:xfrm>
        </p:spPr>
        <p:txBody>
          <a:bodyPr>
            <a:normAutofit fontScale="90000"/>
          </a:bodyPr>
          <a:lstStyle/>
          <a:p>
            <a:r>
              <a:rPr lang="en-US" sz="3100" dirty="0" smtClean="0"/>
              <a:t/>
            </a:r>
            <a:br>
              <a:rPr lang="en-US" sz="3100" dirty="0" smtClean="0"/>
            </a:br>
            <a:r>
              <a:rPr lang="en-US" sz="3100" b="1" dirty="0" smtClean="0"/>
              <a:t>Diagnostic </a:t>
            </a:r>
            <a:r>
              <a:rPr lang="en-US" sz="3100" b="1" dirty="0"/>
              <a:t>and </a:t>
            </a:r>
            <a:r>
              <a:rPr lang="en-US" sz="3100" b="1" dirty="0" smtClean="0"/>
              <a:t>Treatment </a:t>
            </a:r>
            <a:r>
              <a:rPr lang="en-US" sz="3100" b="1" dirty="0"/>
              <a:t>Protocols</a:t>
            </a:r>
            <a:r>
              <a:rPr lang="en-US" b="1" dirty="0"/>
              <a:t/>
            </a:r>
            <a:br>
              <a:rPr lang="en-US" b="1" dirty="0"/>
            </a:br>
            <a:endParaRPr lang="en-US" b="1" dirty="0"/>
          </a:p>
        </p:txBody>
      </p:sp>
      <p:sp>
        <p:nvSpPr>
          <p:cNvPr id="3" name="Content Placeholder 2"/>
          <p:cNvSpPr>
            <a:spLocks noGrp="1"/>
          </p:cNvSpPr>
          <p:nvPr>
            <p:ph idx="1"/>
          </p:nvPr>
        </p:nvSpPr>
        <p:spPr>
          <a:xfrm>
            <a:off x="684212" y="131736"/>
            <a:ext cx="6925456" cy="5780867"/>
          </a:xfrm>
        </p:spPr>
        <p:txBody>
          <a:bodyPr>
            <a:normAutofit fontScale="85000" lnSpcReduction="20000"/>
          </a:bodyPr>
          <a:lstStyle/>
          <a:p>
            <a:pPr lvl="0">
              <a:buFont typeface="Arial" panose="020B0604020202020204" pitchFamily="34" charset="0"/>
              <a:buChar char="•"/>
            </a:pPr>
            <a:endParaRPr lang="en-US" dirty="0" smtClean="0"/>
          </a:p>
          <a:p>
            <a:pPr lvl="0">
              <a:buFont typeface="Arial" panose="020B0604020202020204" pitchFamily="34" charset="0"/>
              <a:buChar char="•"/>
            </a:pPr>
            <a:r>
              <a:rPr lang="en-US" b="1" dirty="0" smtClean="0">
                <a:solidFill>
                  <a:schemeClr val="bg1"/>
                </a:solidFill>
              </a:rPr>
              <a:t>Primary </a:t>
            </a:r>
            <a:r>
              <a:rPr lang="en-US" b="1" dirty="0">
                <a:solidFill>
                  <a:schemeClr val="bg1"/>
                </a:solidFill>
              </a:rPr>
              <a:t>care concept in the U.S. and </a:t>
            </a:r>
            <a:r>
              <a:rPr lang="en-US" b="1" dirty="0" smtClean="0">
                <a:solidFill>
                  <a:schemeClr val="bg1"/>
                </a:solidFill>
              </a:rPr>
              <a:t>California</a:t>
            </a:r>
          </a:p>
          <a:p>
            <a:pPr lvl="0">
              <a:buFont typeface="Arial" panose="020B0604020202020204" pitchFamily="34" charset="0"/>
              <a:buChar char="•"/>
            </a:pPr>
            <a:r>
              <a:rPr lang="en-US" b="1" dirty="0" smtClean="0">
                <a:solidFill>
                  <a:schemeClr val="bg1"/>
                </a:solidFill>
              </a:rPr>
              <a:t>Diagnostic </a:t>
            </a:r>
            <a:r>
              <a:rPr lang="en-US" b="1" dirty="0">
                <a:solidFill>
                  <a:schemeClr val="bg1"/>
                </a:solidFill>
              </a:rPr>
              <a:t>team members and tasks</a:t>
            </a:r>
          </a:p>
          <a:p>
            <a:pPr lvl="0">
              <a:buFont typeface="Arial" panose="020B0604020202020204" pitchFamily="34" charset="0"/>
              <a:buChar char="•"/>
            </a:pPr>
            <a:r>
              <a:rPr lang="en-US" b="1" dirty="0">
                <a:solidFill>
                  <a:schemeClr val="bg1"/>
                </a:solidFill>
              </a:rPr>
              <a:t>Laboratory medicine and medical imaging referrals and consultation</a:t>
            </a:r>
          </a:p>
          <a:p>
            <a:pPr lvl="0">
              <a:buFont typeface="Arial" panose="020B0604020202020204" pitchFamily="34" charset="0"/>
              <a:buChar char="•"/>
            </a:pPr>
            <a:r>
              <a:rPr lang="en-US" b="1" dirty="0">
                <a:solidFill>
                  <a:schemeClr val="bg1"/>
                </a:solidFill>
              </a:rPr>
              <a:t>Diabetes mellitus type 2</a:t>
            </a:r>
          </a:p>
          <a:p>
            <a:pPr lvl="0">
              <a:buFont typeface="Arial" panose="020B0604020202020204" pitchFamily="34" charset="0"/>
              <a:buChar char="•"/>
            </a:pPr>
            <a:r>
              <a:rPr lang="en-US" b="1" dirty="0">
                <a:solidFill>
                  <a:schemeClr val="bg1"/>
                </a:solidFill>
              </a:rPr>
              <a:t>Obesity and pre-obesity</a:t>
            </a:r>
          </a:p>
          <a:p>
            <a:pPr lvl="0">
              <a:buFont typeface="Arial" panose="020B0604020202020204" pitchFamily="34" charset="0"/>
              <a:buChar char="•"/>
            </a:pPr>
            <a:r>
              <a:rPr lang="en-US" b="1" dirty="0">
                <a:solidFill>
                  <a:schemeClr val="bg1"/>
                </a:solidFill>
              </a:rPr>
              <a:t>Healthy life styles</a:t>
            </a:r>
          </a:p>
          <a:p>
            <a:pPr lvl="0">
              <a:buFont typeface="Arial" panose="020B0604020202020204" pitchFamily="34" charset="0"/>
              <a:buChar char="•"/>
            </a:pPr>
            <a:r>
              <a:rPr lang="en-US" b="1" dirty="0">
                <a:solidFill>
                  <a:schemeClr val="bg1"/>
                </a:solidFill>
              </a:rPr>
              <a:t>Adolescent care</a:t>
            </a:r>
          </a:p>
          <a:p>
            <a:pPr lvl="0">
              <a:buFont typeface="Arial" panose="020B0604020202020204" pitchFamily="34" charset="0"/>
              <a:buChar char="•"/>
            </a:pPr>
            <a:r>
              <a:rPr lang="en-US" b="1" dirty="0">
                <a:solidFill>
                  <a:schemeClr val="bg1"/>
                </a:solidFill>
              </a:rPr>
              <a:t>Screening for age-related risk factors</a:t>
            </a:r>
          </a:p>
          <a:p>
            <a:pPr lvl="0">
              <a:buFont typeface="Arial" panose="020B0604020202020204" pitchFamily="34" charset="0"/>
              <a:buChar char="•"/>
            </a:pPr>
            <a:r>
              <a:rPr lang="en-US" b="1" dirty="0">
                <a:solidFill>
                  <a:schemeClr val="bg1"/>
                </a:solidFill>
              </a:rPr>
              <a:t>Arterial hypertension</a:t>
            </a:r>
          </a:p>
          <a:p>
            <a:pPr lvl="0">
              <a:buFont typeface="Arial" panose="020B0604020202020204" pitchFamily="34" charset="0"/>
              <a:buChar char="•"/>
            </a:pPr>
            <a:r>
              <a:rPr lang="en-US" b="1" dirty="0">
                <a:solidFill>
                  <a:schemeClr val="bg1"/>
                </a:solidFill>
              </a:rPr>
              <a:t>Ischemic heart disease</a:t>
            </a:r>
          </a:p>
          <a:p>
            <a:pPr lvl="0">
              <a:buFont typeface="Arial" panose="020B0604020202020204" pitchFamily="34" charset="0"/>
              <a:buChar char="•"/>
            </a:pPr>
            <a:r>
              <a:rPr lang="en-US" b="1" dirty="0">
                <a:solidFill>
                  <a:schemeClr val="bg1"/>
                </a:solidFill>
              </a:rPr>
              <a:t>Normal pregnancy</a:t>
            </a:r>
          </a:p>
          <a:p>
            <a:pPr lvl="0">
              <a:buFont typeface="Arial" panose="020B0604020202020204" pitchFamily="34" charset="0"/>
              <a:buChar char="•"/>
            </a:pPr>
            <a:r>
              <a:rPr lang="en-US" b="1" dirty="0">
                <a:solidFill>
                  <a:schemeClr val="bg1"/>
                </a:solidFill>
              </a:rPr>
              <a:t>High-risk pregnancy</a:t>
            </a:r>
          </a:p>
          <a:p>
            <a:pPr lvl="0">
              <a:buFont typeface="Arial" panose="020B0604020202020204" pitchFamily="34" charset="0"/>
              <a:buChar char="•"/>
            </a:pPr>
            <a:r>
              <a:rPr lang="en-US" b="1" dirty="0">
                <a:solidFill>
                  <a:schemeClr val="bg1"/>
                </a:solidFill>
              </a:rPr>
              <a:t>Newborn care</a:t>
            </a:r>
          </a:p>
          <a:p>
            <a:pPr lvl="0">
              <a:buFont typeface="Arial" panose="020B0604020202020204" pitchFamily="34" charset="0"/>
              <a:buChar char="•"/>
            </a:pPr>
            <a:r>
              <a:rPr lang="en-US" b="1" dirty="0">
                <a:solidFill>
                  <a:schemeClr val="bg1"/>
                </a:solidFill>
              </a:rPr>
              <a:t>Care to children</a:t>
            </a:r>
          </a:p>
          <a:p>
            <a:pPr>
              <a:buFont typeface="Arial" panose="020B0604020202020204" pitchFamily="34" charset="0"/>
              <a:buChar char="•"/>
            </a:pPr>
            <a:r>
              <a:rPr lang="en-US" b="1" dirty="0">
                <a:solidFill>
                  <a:schemeClr val="bg1"/>
                </a:solidFill>
              </a:rPr>
              <a:t>Others </a:t>
            </a:r>
          </a:p>
          <a:p>
            <a:endParaRPr lang="en-US" dirty="0"/>
          </a:p>
        </p:txBody>
      </p:sp>
      <p:pic>
        <p:nvPicPr>
          <p:cNvPr id="4" name="Picture 3"/>
          <p:cNvPicPr>
            <a:picLocks noChangeAspect="1"/>
          </p:cNvPicPr>
          <p:nvPr/>
        </p:nvPicPr>
        <p:blipFill>
          <a:blip r:embed="rId2"/>
          <a:stretch>
            <a:fillRect/>
          </a:stretch>
        </p:blipFill>
        <p:spPr>
          <a:xfrm>
            <a:off x="9162415" y="144855"/>
            <a:ext cx="2686050" cy="6429375"/>
          </a:xfrm>
          <a:prstGeom prst="rect">
            <a:avLst/>
          </a:prstGeom>
        </p:spPr>
      </p:pic>
    </p:spTree>
    <p:extLst>
      <p:ext uri="{BB962C8B-B14F-4D97-AF65-F5344CB8AC3E}">
        <p14:creationId xmlns:p14="http://schemas.microsoft.com/office/powerpoint/2010/main" val="16177666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6656" y="340360"/>
            <a:ext cx="7180861" cy="6162040"/>
          </a:xfrm>
          <a:prstGeom prst="rect">
            <a:avLst/>
          </a:prstGeom>
        </p:spPr>
      </p:pic>
      <p:pic>
        <p:nvPicPr>
          <p:cNvPr id="2" name="Picture 1"/>
          <p:cNvPicPr>
            <a:picLocks noChangeAspect="1"/>
          </p:cNvPicPr>
          <p:nvPr/>
        </p:nvPicPr>
        <p:blipFill>
          <a:blip r:embed="rId3"/>
          <a:stretch>
            <a:fillRect/>
          </a:stretch>
        </p:blipFill>
        <p:spPr>
          <a:xfrm>
            <a:off x="8345838" y="100136"/>
            <a:ext cx="2751810" cy="6586779"/>
          </a:xfrm>
          <a:prstGeom prst="rect">
            <a:avLst/>
          </a:prstGeom>
        </p:spPr>
      </p:pic>
    </p:spTree>
    <p:extLst>
      <p:ext uri="{BB962C8B-B14F-4D97-AF65-F5344CB8AC3E}">
        <p14:creationId xmlns:p14="http://schemas.microsoft.com/office/powerpoint/2010/main" val="376424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OBESITY AND PRE-OBESITY</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US" b="1" dirty="0">
                <a:solidFill>
                  <a:schemeClr val="bg1"/>
                </a:solidFill>
              </a:rPr>
              <a:t>The morbidity and mortality associated with being overweight or obese have been known to the medical profession since the time of Hippocrates more than 2500 years ago. Overweight refers to a weight above the "normal" range, with normal defined on the basis of actuarial data. This is determined by calculating the body mass index (BMI, defined as the weight in kilograms divided by height in meters squared). Overweight is defined as a BMI of 25 to 29.9 kg/m</a:t>
            </a:r>
            <a:r>
              <a:rPr lang="en-US" b="1" baseline="30000" dirty="0">
                <a:solidFill>
                  <a:schemeClr val="bg1"/>
                </a:solidFill>
              </a:rPr>
              <a:t>2</a:t>
            </a:r>
            <a:r>
              <a:rPr lang="en-US" b="1" dirty="0">
                <a:solidFill>
                  <a:schemeClr val="bg1"/>
                </a:solidFill>
              </a:rPr>
              <a:t>; obesity is defined as a BMI of ≥30 kg/m</a:t>
            </a:r>
            <a:r>
              <a:rPr lang="en-US" b="1" baseline="30000" dirty="0">
                <a:solidFill>
                  <a:schemeClr val="bg1"/>
                </a:solidFill>
              </a:rPr>
              <a:t>2</a:t>
            </a:r>
            <a:r>
              <a:rPr lang="en-US" b="1" dirty="0">
                <a:solidFill>
                  <a:schemeClr val="bg1"/>
                </a:solidFill>
              </a:rPr>
              <a:t>. Severe obesity is defined as a BMI ≥40 kg/m</a:t>
            </a:r>
            <a:r>
              <a:rPr lang="en-US" b="1" baseline="30000" dirty="0">
                <a:solidFill>
                  <a:schemeClr val="bg1"/>
                </a:solidFill>
              </a:rPr>
              <a:t>2</a:t>
            </a:r>
            <a:r>
              <a:rPr lang="en-US" b="1" dirty="0">
                <a:solidFill>
                  <a:schemeClr val="bg1"/>
                </a:solidFill>
              </a:rPr>
              <a:t> (or ≥35 kg/m</a:t>
            </a:r>
            <a:r>
              <a:rPr lang="en-US" b="1" baseline="30000" dirty="0">
                <a:solidFill>
                  <a:schemeClr val="bg1"/>
                </a:solidFill>
              </a:rPr>
              <a:t>2</a:t>
            </a:r>
            <a:r>
              <a:rPr lang="en-US" b="1" dirty="0">
                <a:solidFill>
                  <a:schemeClr val="bg1"/>
                </a:solidFill>
              </a:rPr>
              <a:t> in the presence of comorbidities). Although these categorical definitions are clinically useful, it is clear that the risks imparted by increasing body mass follow a continuum.</a:t>
            </a:r>
          </a:p>
        </p:txBody>
      </p:sp>
      <p:pic>
        <p:nvPicPr>
          <p:cNvPr id="4" name="Picture 3"/>
          <p:cNvPicPr>
            <a:picLocks noChangeAspect="1"/>
          </p:cNvPicPr>
          <p:nvPr/>
        </p:nvPicPr>
        <p:blipFill>
          <a:blip r:embed="rId2"/>
          <a:stretch>
            <a:fillRect/>
          </a:stretch>
        </p:blipFill>
        <p:spPr>
          <a:xfrm>
            <a:off x="9304655" y="214312"/>
            <a:ext cx="2686050" cy="6429375"/>
          </a:xfrm>
          <a:prstGeom prst="rect">
            <a:avLst/>
          </a:prstGeom>
        </p:spPr>
      </p:pic>
    </p:spTree>
    <p:extLst>
      <p:ext uri="{BB962C8B-B14F-4D97-AF65-F5344CB8AC3E}">
        <p14:creationId xmlns:p14="http://schemas.microsoft.com/office/powerpoint/2010/main" val="1964507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Obesity in adults: Dietary therapy</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3200" b="1" dirty="0">
                <a:solidFill>
                  <a:schemeClr val="bg1"/>
                </a:solidFill>
              </a:rPr>
              <a:t>The optimal management of overweight and obesity requires a combination of diet, exercise, and behavioral modification. In addition, some patients eventually require pharmacologic therapy or bariatric surgery. </a:t>
            </a:r>
            <a:endParaRPr lang="en-US" sz="3200" b="1" dirty="0" smtClean="0">
              <a:solidFill>
                <a:schemeClr val="bg1"/>
              </a:solidFill>
            </a:endParaRPr>
          </a:p>
          <a:p>
            <a:pPr marL="0" indent="0">
              <a:buNone/>
            </a:pPr>
            <a:r>
              <a:rPr lang="en-US" sz="3200" b="1" dirty="0" smtClean="0">
                <a:solidFill>
                  <a:schemeClr val="bg1"/>
                </a:solidFill>
              </a:rPr>
              <a:t>The </a:t>
            </a:r>
            <a:r>
              <a:rPr lang="en-US" sz="3200" b="1" dirty="0">
                <a:solidFill>
                  <a:schemeClr val="bg1"/>
                </a:solidFill>
              </a:rPr>
              <a:t>risk of overweight to the subject should be evaluated before beginning any treatment program. Selection of treatment can then be made using a risk-benefit </a:t>
            </a:r>
            <a:r>
              <a:rPr lang="en-US" sz="3200" b="1" dirty="0" smtClean="0">
                <a:solidFill>
                  <a:schemeClr val="bg1"/>
                </a:solidFill>
              </a:rPr>
              <a:t>assessment. </a:t>
            </a:r>
          </a:p>
          <a:p>
            <a:pPr marL="0" indent="0">
              <a:buNone/>
            </a:pPr>
            <a:r>
              <a:rPr lang="en-US" sz="3200" b="1" dirty="0" smtClean="0">
                <a:solidFill>
                  <a:schemeClr val="bg1"/>
                </a:solidFill>
              </a:rPr>
              <a:t>The </a:t>
            </a:r>
            <a:r>
              <a:rPr lang="en-US" sz="3200" b="1" dirty="0">
                <a:solidFill>
                  <a:schemeClr val="bg1"/>
                </a:solidFill>
              </a:rPr>
              <a:t>choice of therapy is dependent on several factors including the degree of overweight or obesity and patient preference.</a:t>
            </a:r>
          </a:p>
        </p:txBody>
      </p:sp>
      <p:pic>
        <p:nvPicPr>
          <p:cNvPr id="4" name="Picture 3"/>
          <p:cNvPicPr>
            <a:picLocks noChangeAspect="1"/>
          </p:cNvPicPr>
          <p:nvPr/>
        </p:nvPicPr>
        <p:blipFill>
          <a:blip r:embed="rId2"/>
          <a:stretch>
            <a:fillRect/>
          </a:stretch>
        </p:blipFill>
        <p:spPr>
          <a:xfrm>
            <a:off x="9314815" y="163512"/>
            <a:ext cx="2686050" cy="6429375"/>
          </a:xfrm>
          <a:prstGeom prst="rect">
            <a:avLst/>
          </a:prstGeom>
        </p:spPr>
      </p:pic>
    </p:spTree>
    <p:extLst>
      <p:ext uri="{BB962C8B-B14F-4D97-AF65-F5344CB8AC3E}">
        <p14:creationId xmlns:p14="http://schemas.microsoft.com/office/powerpoint/2010/main" val="13582019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5759" y="360680"/>
            <a:ext cx="8950801" cy="5815824"/>
          </a:xfrm>
          <a:prstGeom prst="rect">
            <a:avLst/>
          </a:prstGeom>
        </p:spPr>
      </p:pic>
      <p:pic>
        <p:nvPicPr>
          <p:cNvPr id="2" name="Picture 1"/>
          <p:cNvPicPr>
            <a:picLocks noChangeAspect="1"/>
          </p:cNvPicPr>
          <p:nvPr/>
        </p:nvPicPr>
        <p:blipFill>
          <a:blip r:embed="rId3"/>
          <a:stretch>
            <a:fillRect/>
          </a:stretch>
        </p:blipFill>
        <p:spPr>
          <a:xfrm>
            <a:off x="9316560" y="360681"/>
            <a:ext cx="2429722" cy="5815824"/>
          </a:xfrm>
          <a:prstGeom prst="rect">
            <a:avLst/>
          </a:prstGeom>
        </p:spPr>
      </p:pic>
    </p:spTree>
    <p:extLst>
      <p:ext uri="{BB962C8B-B14F-4D97-AF65-F5344CB8AC3E}">
        <p14:creationId xmlns:p14="http://schemas.microsoft.com/office/powerpoint/2010/main" val="31962392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1805" y="482600"/>
            <a:ext cx="8844604" cy="5704840"/>
          </a:xfrm>
          <a:prstGeom prst="rect">
            <a:avLst/>
          </a:prstGeom>
        </p:spPr>
      </p:pic>
      <p:pic>
        <p:nvPicPr>
          <p:cNvPr id="2" name="Picture 1"/>
          <p:cNvPicPr>
            <a:picLocks noChangeAspect="1"/>
          </p:cNvPicPr>
          <p:nvPr/>
        </p:nvPicPr>
        <p:blipFill>
          <a:blip r:embed="rId3"/>
          <a:stretch>
            <a:fillRect/>
          </a:stretch>
        </p:blipFill>
        <p:spPr>
          <a:xfrm>
            <a:off x="9246409" y="482601"/>
            <a:ext cx="2383355" cy="5704840"/>
          </a:xfrm>
          <a:prstGeom prst="rect">
            <a:avLst/>
          </a:prstGeom>
        </p:spPr>
      </p:pic>
    </p:spTree>
    <p:extLst>
      <p:ext uri="{BB962C8B-B14F-4D97-AF65-F5344CB8AC3E}">
        <p14:creationId xmlns:p14="http://schemas.microsoft.com/office/powerpoint/2010/main" val="12886686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4785" y="726440"/>
            <a:ext cx="8841135" cy="5527473"/>
          </a:xfrm>
          <a:prstGeom prst="rect">
            <a:avLst/>
          </a:prstGeom>
        </p:spPr>
      </p:pic>
      <p:pic>
        <p:nvPicPr>
          <p:cNvPr id="2" name="Picture 1"/>
          <p:cNvPicPr>
            <a:picLocks noChangeAspect="1"/>
          </p:cNvPicPr>
          <p:nvPr/>
        </p:nvPicPr>
        <p:blipFill>
          <a:blip r:embed="rId3"/>
          <a:stretch>
            <a:fillRect/>
          </a:stretch>
        </p:blipFill>
        <p:spPr>
          <a:xfrm>
            <a:off x="9265920" y="726440"/>
            <a:ext cx="2297848" cy="5500168"/>
          </a:xfrm>
          <a:prstGeom prst="rect">
            <a:avLst/>
          </a:prstGeom>
        </p:spPr>
      </p:pic>
    </p:spTree>
    <p:extLst>
      <p:ext uri="{BB962C8B-B14F-4D97-AF65-F5344CB8AC3E}">
        <p14:creationId xmlns:p14="http://schemas.microsoft.com/office/powerpoint/2010/main" val="30006313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9919" y="523240"/>
            <a:ext cx="8406478" cy="5979160"/>
          </a:xfrm>
          <a:prstGeom prst="rect">
            <a:avLst/>
          </a:prstGeom>
        </p:spPr>
      </p:pic>
      <p:pic>
        <p:nvPicPr>
          <p:cNvPr id="2" name="Picture 1"/>
          <p:cNvPicPr>
            <a:picLocks noChangeAspect="1"/>
          </p:cNvPicPr>
          <p:nvPr/>
        </p:nvPicPr>
        <p:blipFill>
          <a:blip r:embed="rId3"/>
          <a:stretch>
            <a:fillRect/>
          </a:stretch>
        </p:blipFill>
        <p:spPr>
          <a:xfrm>
            <a:off x="8886397" y="428625"/>
            <a:ext cx="2490797" cy="5962015"/>
          </a:xfrm>
          <a:prstGeom prst="rect">
            <a:avLst/>
          </a:prstGeom>
        </p:spPr>
      </p:pic>
      <p:sp>
        <p:nvSpPr>
          <p:cNvPr id="3" name="TextBox 2"/>
          <p:cNvSpPr txBox="1"/>
          <p:nvPr/>
        </p:nvSpPr>
        <p:spPr>
          <a:xfrm>
            <a:off x="3322320" y="5506720"/>
            <a:ext cx="1976823" cy="369332"/>
          </a:xfrm>
          <a:prstGeom prst="rect">
            <a:avLst/>
          </a:prstGeom>
          <a:noFill/>
        </p:spPr>
        <p:txBody>
          <a:bodyPr wrap="none" rtlCol="0">
            <a:spAutoFit/>
          </a:bodyPr>
          <a:lstStyle/>
          <a:p>
            <a:r>
              <a:rPr lang="en-US" dirty="0" smtClean="0"/>
              <a:t>40.0 and Above</a:t>
            </a:r>
            <a:endParaRPr lang="en-US" dirty="0"/>
          </a:p>
        </p:txBody>
      </p:sp>
      <p:sp>
        <p:nvSpPr>
          <p:cNvPr id="6" name="TextBox 5"/>
          <p:cNvSpPr txBox="1"/>
          <p:nvPr/>
        </p:nvSpPr>
        <p:spPr>
          <a:xfrm>
            <a:off x="6112373" y="5498346"/>
            <a:ext cx="1960793" cy="369332"/>
          </a:xfrm>
          <a:prstGeom prst="rect">
            <a:avLst/>
          </a:prstGeom>
          <a:noFill/>
        </p:spPr>
        <p:txBody>
          <a:bodyPr wrap="none" rtlCol="0">
            <a:spAutoFit/>
          </a:bodyPr>
          <a:lstStyle/>
          <a:p>
            <a:r>
              <a:rPr lang="en-US" dirty="0" smtClean="0"/>
              <a:t>Morbidly Obese</a:t>
            </a:r>
            <a:endParaRPr lang="en-US" dirty="0"/>
          </a:p>
        </p:txBody>
      </p:sp>
    </p:spTree>
    <p:extLst>
      <p:ext uri="{BB962C8B-B14F-4D97-AF65-F5344CB8AC3E}">
        <p14:creationId xmlns:p14="http://schemas.microsoft.com/office/powerpoint/2010/main" val="24000967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35487" y="381000"/>
            <a:ext cx="8093086" cy="6050280"/>
          </a:xfrm>
          <a:prstGeom prst="rect">
            <a:avLst/>
          </a:prstGeom>
        </p:spPr>
      </p:pic>
      <p:pic>
        <p:nvPicPr>
          <p:cNvPr id="2" name="Picture 1"/>
          <p:cNvPicPr>
            <a:picLocks noChangeAspect="1"/>
          </p:cNvPicPr>
          <p:nvPr/>
        </p:nvPicPr>
        <p:blipFill>
          <a:blip r:embed="rId3"/>
          <a:stretch>
            <a:fillRect/>
          </a:stretch>
        </p:blipFill>
        <p:spPr>
          <a:xfrm>
            <a:off x="8828573" y="381000"/>
            <a:ext cx="2527673" cy="6050280"/>
          </a:xfrm>
          <a:prstGeom prst="rect">
            <a:avLst/>
          </a:prstGeom>
        </p:spPr>
      </p:pic>
    </p:spTree>
    <p:extLst>
      <p:ext uri="{BB962C8B-B14F-4D97-AF65-F5344CB8AC3E}">
        <p14:creationId xmlns:p14="http://schemas.microsoft.com/office/powerpoint/2010/main" val="23313403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6567" y="482600"/>
            <a:ext cx="8179023" cy="5999480"/>
          </a:xfrm>
          <a:prstGeom prst="rect">
            <a:avLst/>
          </a:prstGeom>
        </p:spPr>
      </p:pic>
      <p:pic>
        <p:nvPicPr>
          <p:cNvPr id="2" name="Picture 1"/>
          <p:cNvPicPr>
            <a:picLocks noChangeAspect="1"/>
          </p:cNvPicPr>
          <p:nvPr/>
        </p:nvPicPr>
        <p:blipFill>
          <a:blip r:embed="rId3"/>
          <a:stretch>
            <a:fillRect/>
          </a:stretch>
        </p:blipFill>
        <p:spPr>
          <a:xfrm>
            <a:off x="8705590" y="482601"/>
            <a:ext cx="2506449" cy="5999480"/>
          </a:xfrm>
          <a:prstGeom prst="rect">
            <a:avLst/>
          </a:prstGeom>
        </p:spPr>
      </p:pic>
    </p:spTree>
    <p:extLst>
      <p:ext uri="{BB962C8B-B14F-4D97-AF65-F5344CB8AC3E}">
        <p14:creationId xmlns:p14="http://schemas.microsoft.com/office/powerpoint/2010/main" val="1648984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3398" y="391001"/>
            <a:ext cx="9775806" cy="6091079"/>
          </a:xfrm>
          <a:prstGeom prst="rect">
            <a:avLst/>
          </a:prstGeom>
        </p:spPr>
      </p:pic>
      <p:pic>
        <p:nvPicPr>
          <p:cNvPr id="2" name="Picture 1"/>
          <p:cNvPicPr>
            <a:picLocks noChangeAspect="1"/>
          </p:cNvPicPr>
          <p:nvPr/>
        </p:nvPicPr>
        <p:blipFill>
          <a:blip r:embed="rId3"/>
          <a:stretch>
            <a:fillRect/>
          </a:stretch>
        </p:blipFill>
        <p:spPr>
          <a:xfrm>
            <a:off x="9070975" y="391001"/>
            <a:ext cx="2544717" cy="6091079"/>
          </a:xfrm>
          <a:prstGeom prst="rect">
            <a:avLst/>
          </a:prstGeom>
        </p:spPr>
      </p:pic>
    </p:spTree>
    <p:extLst>
      <p:ext uri="{BB962C8B-B14F-4D97-AF65-F5344CB8AC3E}">
        <p14:creationId xmlns:p14="http://schemas.microsoft.com/office/powerpoint/2010/main" val="1538621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9616" y="4665563"/>
            <a:ext cx="3802548" cy="1507067"/>
          </a:xfrm>
        </p:spPr>
        <p:txBody>
          <a:bodyPr>
            <a:normAutofit fontScale="90000"/>
          </a:bodyPr>
          <a:lstStyle/>
          <a:p>
            <a:r>
              <a:rPr lang="en-US" b="1" dirty="0" smtClean="0"/>
              <a:t>Primary care </a:t>
            </a:r>
            <a:br>
              <a:rPr lang="en-US" b="1" dirty="0" smtClean="0"/>
            </a:br>
            <a:r>
              <a:rPr lang="en-US" b="1" dirty="0" smtClean="0"/>
              <a:t>concept and team members</a:t>
            </a:r>
            <a:endParaRPr lang="en-US" b="1" dirty="0"/>
          </a:p>
        </p:txBody>
      </p:sp>
      <p:pic>
        <p:nvPicPr>
          <p:cNvPr id="4" name="Content Placeholder 3"/>
          <p:cNvPicPr>
            <a:picLocks noGrp="1" noChangeAspect="1"/>
          </p:cNvPicPr>
          <p:nvPr>
            <p:ph idx="1"/>
          </p:nvPr>
        </p:nvPicPr>
        <p:blipFill>
          <a:blip r:embed="rId2"/>
          <a:stretch>
            <a:fillRect/>
          </a:stretch>
        </p:blipFill>
        <p:spPr>
          <a:xfrm>
            <a:off x="242915" y="267346"/>
            <a:ext cx="5599945" cy="6352178"/>
          </a:xfrm>
          <a:prstGeom prst="rect">
            <a:avLst/>
          </a:prstGeom>
        </p:spPr>
      </p:pic>
      <p:sp>
        <p:nvSpPr>
          <p:cNvPr id="6" name="Rectangle 5"/>
          <p:cNvSpPr/>
          <p:nvPr/>
        </p:nvSpPr>
        <p:spPr>
          <a:xfrm>
            <a:off x="6346556" y="1172774"/>
            <a:ext cx="5370163" cy="2862322"/>
          </a:xfrm>
          <a:prstGeom prst="rect">
            <a:avLst/>
          </a:prstGeom>
        </p:spPr>
        <p:txBody>
          <a:bodyPr wrap="square">
            <a:spAutoFit/>
          </a:bodyPr>
          <a:lstStyle/>
          <a:p>
            <a:r>
              <a:rPr lang="en-US" dirty="0" smtClean="0">
                <a:solidFill>
                  <a:srgbClr val="403838"/>
                </a:solidFill>
                <a:latin typeface="Arial" panose="020B0604020202020204" pitchFamily="34" charset="0"/>
              </a:rPr>
              <a:t>The </a:t>
            </a:r>
            <a:r>
              <a:rPr lang="en-US" dirty="0">
                <a:solidFill>
                  <a:srgbClr val="403838"/>
                </a:solidFill>
                <a:latin typeface="Arial" panose="020B0604020202020204" pitchFamily="34" charset="0"/>
              </a:rPr>
              <a:t>10 building blocks provide a practical conceptual model that can help practices in the journey toward becoming high-performing patient-centered medical homes. This model was derived from our observations of highly regarded primary care practices and from our engagement with other clinics on the journey of transformation. The building blocks focus on design elements largely under the control of the practice or practice organization</a:t>
            </a:r>
            <a:r>
              <a:rPr lang="en-US" dirty="0" smtClean="0">
                <a:solidFill>
                  <a:srgbClr val="403838"/>
                </a:solidFill>
                <a:latin typeface="Arial" panose="020B0604020202020204" pitchFamily="34" charset="0"/>
              </a:rPr>
              <a:t>. </a:t>
            </a:r>
            <a:endParaRPr lang="en-US" dirty="0"/>
          </a:p>
        </p:txBody>
      </p:sp>
      <p:pic>
        <p:nvPicPr>
          <p:cNvPr id="7" name="Picture 6"/>
          <p:cNvPicPr>
            <a:picLocks noChangeAspect="1"/>
          </p:cNvPicPr>
          <p:nvPr/>
        </p:nvPicPr>
        <p:blipFill>
          <a:blip r:embed="rId3"/>
          <a:stretch>
            <a:fillRect/>
          </a:stretch>
        </p:blipFill>
        <p:spPr>
          <a:xfrm>
            <a:off x="6474014" y="4140779"/>
            <a:ext cx="4142326" cy="368207"/>
          </a:xfrm>
          <a:prstGeom prst="rect">
            <a:avLst/>
          </a:prstGeom>
        </p:spPr>
      </p:pic>
    </p:spTree>
    <p:extLst>
      <p:ext uri="{BB962C8B-B14F-4D97-AF65-F5344CB8AC3E}">
        <p14:creationId xmlns:p14="http://schemas.microsoft.com/office/powerpoint/2010/main" val="292476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2028" y="370839"/>
            <a:ext cx="8772452" cy="6149317"/>
          </a:xfrm>
          <a:prstGeom prst="rect">
            <a:avLst/>
          </a:prstGeom>
        </p:spPr>
      </p:pic>
      <p:pic>
        <p:nvPicPr>
          <p:cNvPr id="2" name="Picture 1"/>
          <p:cNvPicPr>
            <a:picLocks noChangeAspect="1"/>
          </p:cNvPicPr>
          <p:nvPr/>
        </p:nvPicPr>
        <p:blipFill>
          <a:blip r:embed="rId3"/>
          <a:stretch>
            <a:fillRect/>
          </a:stretch>
        </p:blipFill>
        <p:spPr>
          <a:xfrm>
            <a:off x="9174480" y="370839"/>
            <a:ext cx="2569048" cy="6149317"/>
          </a:xfrm>
          <a:prstGeom prst="rect">
            <a:avLst/>
          </a:prstGeom>
        </p:spPr>
      </p:pic>
    </p:spTree>
    <p:extLst>
      <p:ext uri="{BB962C8B-B14F-4D97-AF65-F5344CB8AC3E}">
        <p14:creationId xmlns:p14="http://schemas.microsoft.com/office/powerpoint/2010/main" val="41168407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Drugs available as adjuncts to diet and exercise for treatment of </a:t>
            </a:r>
            <a:r>
              <a:rPr lang="en-US" b="1" dirty="0" smtClean="0"/>
              <a:t>obesity     --- </a:t>
            </a:r>
            <a:r>
              <a:rPr lang="en-US" dirty="0"/>
              <a:t>Orlistat</a:t>
            </a:r>
          </a:p>
        </p:txBody>
      </p:sp>
      <p:sp>
        <p:nvSpPr>
          <p:cNvPr id="3" name="Content Placeholder 2"/>
          <p:cNvSpPr>
            <a:spLocks noGrp="1"/>
          </p:cNvSpPr>
          <p:nvPr>
            <p:ph idx="1"/>
          </p:nvPr>
        </p:nvSpPr>
        <p:spPr/>
        <p:txBody>
          <a:bodyPr/>
          <a:lstStyle/>
          <a:p>
            <a:pPr marL="0" indent="0">
              <a:buNone/>
            </a:pPr>
            <a:r>
              <a:rPr lang="en-US" b="1" dirty="0">
                <a:solidFill>
                  <a:schemeClr val="bg1"/>
                </a:solidFill>
              </a:rPr>
              <a:t>Pancreatic lipase inhibitor approved for long-term </a:t>
            </a:r>
            <a:r>
              <a:rPr lang="en-US" b="1" dirty="0" smtClean="0">
                <a:solidFill>
                  <a:schemeClr val="bg1"/>
                </a:solidFill>
              </a:rPr>
              <a:t>use</a:t>
            </a:r>
          </a:p>
          <a:p>
            <a:pPr marL="0" indent="0">
              <a:buNone/>
            </a:pPr>
            <a:r>
              <a:rPr lang="en-US" dirty="0">
                <a:solidFill>
                  <a:schemeClr val="bg1"/>
                </a:solidFill>
              </a:rPr>
              <a:t>Not a controlled substance</a:t>
            </a:r>
            <a:endParaRPr lang="en-US" b="1" dirty="0">
              <a:solidFill>
                <a:schemeClr val="bg1"/>
              </a:solidFill>
            </a:endParaRPr>
          </a:p>
          <a:p>
            <a:pPr>
              <a:buFont typeface="Arial" panose="020B0604020202020204" pitchFamily="34" charset="0"/>
              <a:buChar char="•"/>
            </a:pPr>
            <a:r>
              <a:rPr lang="en-US" dirty="0">
                <a:solidFill>
                  <a:schemeClr val="bg1"/>
                </a:solidFill>
              </a:rPr>
              <a:t>120 mg three times daily with fat-containing meals.</a:t>
            </a:r>
          </a:p>
          <a:p>
            <a:pPr>
              <a:buFont typeface="Arial" panose="020B0604020202020204" pitchFamily="34" charset="0"/>
              <a:buChar char="•"/>
            </a:pPr>
            <a:r>
              <a:rPr lang="en-US" dirty="0">
                <a:solidFill>
                  <a:schemeClr val="bg1"/>
                </a:solidFill>
              </a:rPr>
              <a:t>A reduced dose of 60 mg</a:t>
            </a:r>
            <a:r>
              <a:rPr lang="en-US" baseline="30000" dirty="0">
                <a:solidFill>
                  <a:schemeClr val="bg1"/>
                </a:solidFill>
              </a:rPr>
              <a:t>¶</a:t>
            </a:r>
            <a:r>
              <a:rPr lang="en-US" dirty="0">
                <a:solidFill>
                  <a:schemeClr val="bg1"/>
                </a:solidFill>
              </a:rPr>
              <a:t> is an option for patients who do not tolerate 120 mg</a:t>
            </a:r>
            <a:r>
              <a:rPr lang="en-US" dirty="0" smtClean="0">
                <a:solidFill>
                  <a:schemeClr val="bg1"/>
                </a:solidFill>
              </a:rPr>
              <a:t>.</a:t>
            </a:r>
            <a:r>
              <a:rPr lang="en-US" dirty="0">
                <a:solidFill>
                  <a:schemeClr val="bg1"/>
                </a:solidFill>
              </a:rPr>
              <a:t> </a:t>
            </a:r>
            <a:endParaRPr lang="en-US" dirty="0" smtClean="0">
              <a:solidFill>
                <a:schemeClr val="bg1"/>
              </a:solidFill>
            </a:endParaRPr>
          </a:p>
          <a:p>
            <a:pPr>
              <a:buFont typeface="Arial" panose="020B0604020202020204" pitchFamily="34" charset="0"/>
              <a:buChar char="•"/>
            </a:pPr>
            <a:r>
              <a:rPr lang="en-US" dirty="0" smtClean="0">
                <a:solidFill>
                  <a:schemeClr val="bg1"/>
                </a:solidFill>
              </a:rPr>
              <a:t>Cramps</a:t>
            </a:r>
            <a:r>
              <a:rPr lang="en-US" dirty="0">
                <a:solidFill>
                  <a:schemeClr val="bg1"/>
                </a:solidFill>
              </a:rPr>
              <a:t>, flatulence, fecal incontinence, oily spotting, absorption of fat-soluble vitamins may be reduced. Rarely reported: severe liver injury, oxalate-kidney injury.</a:t>
            </a:r>
          </a:p>
          <a:p>
            <a:pPr>
              <a:buFont typeface="Arial" panose="020B0604020202020204" pitchFamily="34" charset="0"/>
              <a:buChar char="•"/>
            </a:pPr>
            <a:r>
              <a:rPr lang="en-US" dirty="0">
                <a:solidFill>
                  <a:schemeClr val="bg1"/>
                </a:solidFill>
              </a:rPr>
              <a:t>Contraindicated during pregnancy.</a:t>
            </a:r>
            <a:endParaRPr lang="en-US" dirty="0" smtClean="0">
              <a:solidFill>
                <a:schemeClr val="bg1"/>
              </a:solidFill>
            </a:endParaRPr>
          </a:p>
          <a:p>
            <a:endParaRPr lang="en-US" dirty="0"/>
          </a:p>
        </p:txBody>
      </p:sp>
      <p:pic>
        <p:nvPicPr>
          <p:cNvPr id="4" name="Picture 3"/>
          <p:cNvPicPr>
            <a:picLocks noChangeAspect="1"/>
          </p:cNvPicPr>
          <p:nvPr/>
        </p:nvPicPr>
        <p:blipFill>
          <a:blip r:embed="rId2"/>
          <a:stretch>
            <a:fillRect/>
          </a:stretch>
        </p:blipFill>
        <p:spPr>
          <a:xfrm>
            <a:off x="9218612" y="153352"/>
            <a:ext cx="2686050" cy="6429375"/>
          </a:xfrm>
          <a:prstGeom prst="rect">
            <a:avLst/>
          </a:prstGeom>
        </p:spPr>
      </p:pic>
    </p:spTree>
    <p:extLst>
      <p:ext uri="{BB962C8B-B14F-4D97-AF65-F5344CB8AC3E}">
        <p14:creationId xmlns:p14="http://schemas.microsoft.com/office/powerpoint/2010/main" val="11776065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Drugs available as adjuncts to diet and exercise for treatment of </a:t>
            </a:r>
            <a:r>
              <a:rPr lang="en-US" b="1" dirty="0" smtClean="0"/>
              <a:t>obesity     ----- </a:t>
            </a:r>
            <a:r>
              <a:rPr lang="en-US" dirty="0" err="1"/>
              <a:t>Lorcaserin</a:t>
            </a:r>
            <a:endParaRPr lang="en-US" dirty="0"/>
          </a:p>
        </p:txBody>
      </p:sp>
      <p:sp>
        <p:nvSpPr>
          <p:cNvPr id="3" name="Content Placeholder 2"/>
          <p:cNvSpPr>
            <a:spLocks noGrp="1"/>
          </p:cNvSpPr>
          <p:nvPr>
            <p:ph idx="1"/>
          </p:nvPr>
        </p:nvSpPr>
        <p:spPr>
          <a:xfrm>
            <a:off x="154983" y="0"/>
            <a:ext cx="9063629" cy="4301067"/>
          </a:xfrm>
        </p:spPr>
        <p:txBody>
          <a:bodyPr>
            <a:normAutofit fontScale="70000" lnSpcReduction="20000"/>
          </a:bodyPr>
          <a:lstStyle/>
          <a:p>
            <a:pPr>
              <a:buFont typeface="Arial" panose="020B0604020202020204" pitchFamily="34" charset="0"/>
              <a:buChar char="•"/>
            </a:pPr>
            <a:r>
              <a:rPr lang="en-US" b="1" dirty="0" smtClean="0">
                <a:solidFill>
                  <a:schemeClr val="bg1"/>
                </a:solidFill>
              </a:rPr>
              <a:t>Serotinin-2C </a:t>
            </a:r>
            <a:r>
              <a:rPr lang="en-US" b="1" dirty="0">
                <a:solidFill>
                  <a:schemeClr val="bg1"/>
                </a:solidFill>
              </a:rPr>
              <a:t>receptor agonist approved for long-term </a:t>
            </a:r>
            <a:r>
              <a:rPr lang="en-US" b="1" dirty="0" smtClean="0">
                <a:solidFill>
                  <a:schemeClr val="bg1"/>
                </a:solidFill>
              </a:rPr>
              <a:t>use</a:t>
            </a:r>
          </a:p>
          <a:p>
            <a:pPr>
              <a:buFont typeface="Arial" panose="020B0604020202020204" pitchFamily="34" charset="0"/>
              <a:buChar char="•"/>
            </a:pPr>
            <a:r>
              <a:rPr lang="en-US" b="1" dirty="0" smtClean="0">
                <a:solidFill>
                  <a:schemeClr val="bg1"/>
                </a:solidFill>
              </a:rPr>
              <a:t>Controlled Substance -- C-IV</a:t>
            </a:r>
          </a:p>
          <a:p>
            <a:pPr>
              <a:buFont typeface="Arial" panose="020B0604020202020204" pitchFamily="34" charset="0"/>
              <a:buChar char="•"/>
            </a:pPr>
            <a:r>
              <a:rPr lang="en-US" b="1" dirty="0">
                <a:solidFill>
                  <a:schemeClr val="bg1"/>
                </a:solidFill>
              </a:rPr>
              <a:t>10 mg twice daily; re-evaluate after 12 weeks</a:t>
            </a:r>
            <a:r>
              <a:rPr lang="en-US" b="1" dirty="0" smtClean="0">
                <a:solidFill>
                  <a:schemeClr val="bg1"/>
                </a:solidFill>
              </a:rPr>
              <a:t>.</a:t>
            </a:r>
          </a:p>
          <a:p>
            <a:pPr>
              <a:buFont typeface="Arial" panose="020B0604020202020204" pitchFamily="34" charset="0"/>
              <a:buChar char="•"/>
            </a:pPr>
            <a:endParaRPr lang="en-US" b="1" dirty="0" smtClean="0">
              <a:solidFill>
                <a:schemeClr val="bg1"/>
              </a:solidFill>
            </a:endParaRPr>
          </a:p>
          <a:p>
            <a:pPr>
              <a:buFont typeface="Arial" panose="020B0604020202020204" pitchFamily="34" charset="0"/>
              <a:buChar char="•"/>
            </a:pPr>
            <a:r>
              <a:rPr lang="en-US" b="1" dirty="0">
                <a:solidFill>
                  <a:schemeClr val="bg1"/>
                </a:solidFill>
              </a:rPr>
              <a:t>Headache, dizziness, nausea, dry mouth, constipation (non-diabetic patients). Hypoglycemia, headache, back pain, cough (diabetic patients).</a:t>
            </a:r>
          </a:p>
          <a:p>
            <a:pPr>
              <a:buFont typeface="Arial" panose="020B0604020202020204" pitchFamily="34" charset="0"/>
              <a:buChar char="•"/>
            </a:pPr>
            <a:r>
              <a:rPr lang="en-US" b="1" dirty="0">
                <a:solidFill>
                  <a:schemeClr val="bg1"/>
                </a:solidFill>
              </a:rPr>
              <a:t>Avoid in patients with severe hepatic or renal insufficiency (CrCl &lt;30 mL/min).</a:t>
            </a:r>
          </a:p>
          <a:p>
            <a:pPr>
              <a:buFont typeface="Arial" panose="020B0604020202020204" pitchFamily="34" charset="0"/>
              <a:buChar char="•"/>
            </a:pPr>
            <a:r>
              <a:rPr lang="en-US" b="1" dirty="0">
                <a:solidFill>
                  <a:schemeClr val="bg1"/>
                </a:solidFill>
              </a:rPr>
              <a:t>Preferably avoid use with other serotoninergic agents (including most antidepressants, </a:t>
            </a:r>
            <a:r>
              <a:rPr lang="en-US" b="1" dirty="0" err="1">
                <a:solidFill>
                  <a:schemeClr val="bg1"/>
                </a:solidFill>
              </a:rPr>
              <a:t>triptan</a:t>
            </a:r>
            <a:r>
              <a:rPr lang="en-US" b="1" dirty="0">
                <a:solidFill>
                  <a:schemeClr val="bg1"/>
                </a:solidFill>
              </a:rPr>
              <a:t> anti-migraine medications, 5HT3-antagonist </a:t>
            </a:r>
            <a:r>
              <a:rPr lang="en-US" b="1" dirty="0" smtClean="0">
                <a:solidFill>
                  <a:schemeClr val="bg1"/>
                </a:solidFill>
              </a:rPr>
              <a:t>antiemetic's, </a:t>
            </a:r>
            <a:r>
              <a:rPr lang="en-US" b="1" dirty="0">
                <a:solidFill>
                  <a:schemeClr val="bg1"/>
                </a:solidFill>
              </a:rPr>
              <a:t>tramadol, dextromethorphan, and some muscle relaxants) due to risk of serotonin toxicity.</a:t>
            </a:r>
          </a:p>
          <a:p>
            <a:pPr>
              <a:buFont typeface="Arial" panose="020B0604020202020204" pitchFamily="34" charset="0"/>
              <a:buChar char="•"/>
            </a:pPr>
            <a:r>
              <a:rPr lang="en-US" b="1" dirty="0">
                <a:solidFill>
                  <a:schemeClr val="bg1"/>
                </a:solidFill>
              </a:rPr>
              <a:t>Neuropsychiatric side effects and valvulopathy were not significantly increased in clinical trials, but few long-term safety data are available.</a:t>
            </a:r>
          </a:p>
          <a:p>
            <a:pPr>
              <a:buFont typeface="Arial" panose="020B0604020202020204" pitchFamily="34" charset="0"/>
              <a:buChar char="•"/>
            </a:pPr>
            <a:r>
              <a:rPr lang="en-US" b="1" dirty="0">
                <a:solidFill>
                  <a:schemeClr val="bg1"/>
                </a:solidFill>
              </a:rPr>
              <a:t>Contraindicated with ergot derivatives (eg, ergotamine) and during pregnancy.</a:t>
            </a:r>
          </a:p>
          <a:p>
            <a:pPr>
              <a:buFont typeface="Arial" panose="020B0604020202020204" pitchFamily="34" charset="0"/>
              <a:buChar char="•"/>
            </a:pPr>
            <a:r>
              <a:rPr lang="en-US" b="1" dirty="0">
                <a:solidFill>
                  <a:schemeClr val="bg1"/>
                </a:solidFill>
              </a:rPr>
              <a:t>May cause psychic dependence and/or euphoria at higher than recommended doses.</a:t>
            </a:r>
          </a:p>
          <a:p>
            <a:pPr>
              <a:buFont typeface="Arial" panose="020B0604020202020204" pitchFamily="34" charset="0"/>
              <a:buChar char="•"/>
            </a:pPr>
            <a:r>
              <a:rPr lang="en-US" b="1" dirty="0">
                <a:solidFill>
                  <a:schemeClr val="bg1"/>
                </a:solidFill>
              </a:rPr>
              <a:t>Possible increase in cancer risk based on murine model data.</a:t>
            </a:r>
          </a:p>
        </p:txBody>
      </p:sp>
      <p:pic>
        <p:nvPicPr>
          <p:cNvPr id="4" name="Picture 3"/>
          <p:cNvPicPr>
            <a:picLocks noChangeAspect="1"/>
          </p:cNvPicPr>
          <p:nvPr/>
        </p:nvPicPr>
        <p:blipFill>
          <a:blip r:embed="rId3"/>
          <a:stretch>
            <a:fillRect/>
          </a:stretch>
        </p:blipFill>
        <p:spPr>
          <a:xfrm>
            <a:off x="9304655" y="254952"/>
            <a:ext cx="2686050" cy="6429375"/>
          </a:xfrm>
          <a:prstGeom prst="rect">
            <a:avLst/>
          </a:prstGeom>
        </p:spPr>
      </p:pic>
    </p:spTree>
    <p:extLst>
      <p:ext uri="{BB962C8B-B14F-4D97-AF65-F5344CB8AC3E}">
        <p14:creationId xmlns:p14="http://schemas.microsoft.com/office/powerpoint/2010/main" val="19742112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Drugs available as adjuncts to diet and exercise for treatment of </a:t>
            </a:r>
            <a:r>
              <a:rPr lang="en-US" b="1" dirty="0" smtClean="0"/>
              <a:t>obesity -- </a:t>
            </a:r>
            <a:r>
              <a:rPr lang="en-US" sz="2200" b="1" cap="none" dirty="0">
                <a:solidFill>
                  <a:schemeClr val="bg1"/>
                </a:solidFill>
                <a:latin typeface="+mn-lt"/>
                <a:ea typeface="+mn-ea"/>
                <a:cs typeface="+mn-cs"/>
              </a:rPr>
              <a:t>Phentermine-</a:t>
            </a:r>
            <a:r>
              <a:rPr lang="en-US" sz="2200" b="1" cap="none" dirty="0" err="1">
                <a:solidFill>
                  <a:schemeClr val="bg1"/>
                </a:solidFill>
                <a:latin typeface="+mn-lt"/>
                <a:ea typeface="+mn-ea"/>
                <a:cs typeface="+mn-cs"/>
              </a:rPr>
              <a:t>topiramate</a:t>
            </a:r>
            <a:endParaRPr lang="en-US" sz="2200" b="1" cap="none" dirty="0">
              <a:solidFill>
                <a:schemeClr val="bg1"/>
              </a:solidFill>
              <a:latin typeface="+mn-lt"/>
              <a:ea typeface="+mn-ea"/>
              <a:cs typeface="+mn-cs"/>
            </a:endParaRP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b="1" dirty="0">
                <a:solidFill>
                  <a:schemeClr val="bg1"/>
                </a:solidFill>
              </a:rPr>
              <a:t>Combination of phentermine-</a:t>
            </a:r>
            <a:r>
              <a:rPr lang="en-US" b="1" dirty="0" err="1">
                <a:solidFill>
                  <a:schemeClr val="bg1"/>
                </a:solidFill>
              </a:rPr>
              <a:t>topiramate</a:t>
            </a:r>
            <a:r>
              <a:rPr lang="en-US" b="1" dirty="0">
                <a:solidFill>
                  <a:schemeClr val="bg1"/>
                </a:solidFill>
              </a:rPr>
              <a:t> approved for long-term </a:t>
            </a:r>
            <a:r>
              <a:rPr lang="en-US" b="1" dirty="0" smtClean="0">
                <a:solidFill>
                  <a:schemeClr val="bg1"/>
                </a:solidFill>
              </a:rPr>
              <a:t>use</a:t>
            </a:r>
          </a:p>
          <a:p>
            <a:pPr>
              <a:buFont typeface="Arial" panose="020B0604020202020204" pitchFamily="34" charset="0"/>
              <a:buChar char="•"/>
            </a:pPr>
            <a:r>
              <a:rPr lang="en-US" b="1" dirty="0" smtClean="0">
                <a:solidFill>
                  <a:schemeClr val="bg1"/>
                </a:solidFill>
              </a:rPr>
              <a:t>Controlled Substance </a:t>
            </a:r>
            <a:r>
              <a:rPr lang="it-IT" dirty="0">
                <a:solidFill>
                  <a:schemeClr val="bg1"/>
                </a:solidFill>
              </a:rPr>
              <a:t>C-IV (due to phentermine component</a:t>
            </a:r>
            <a:r>
              <a:rPr lang="it-IT" dirty="0" smtClean="0">
                <a:solidFill>
                  <a:schemeClr val="bg1"/>
                </a:solidFill>
              </a:rPr>
              <a:t>)</a:t>
            </a:r>
          </a:p>
          <a:p>
            <a:pPr>
              <a:buFont typeface="Arial" panose="020B0604020202020204" pitchFamily="34" charset="0"/>
              <a:buChar char="•"/>
            </a:pPr>
            <a:r>
              <a:rPr lang="en-US" dirty="0">
                <a:solidFill>
                  <a:schemeClr val="bg1"/>
                </a:solidFill>
              </a:rPr>
              <a:t>Initial: 3.75 mg phentermine/23 mg topiramate once daily in the morning for 14 days.</a:t>
            </a:r>
          </a:p>
          <a:p>
            <a:pPr>
              <a:buFont typeface="Arial" panose="020B0604020202020204" pitchFamily="34" charset="0"/>
              <a:buChar char="•"/>
            </a:pPr>
            <a:r>
              <a:rPr lang="en-US" dirty="0">
                <a:solidFill>
                  <a:schemeClr val="bg1"/>
                </a:solidFill>
              </a:rPr>
              <a:t>Then titrate based upon response: 7.5 mg phentermine/46 mg topiramate daily for 12 weeks, then 11.25 mg phentermine/69 mg topiramate daily for 14 days.</a:t>
            </a:r>
          </a:p>
          <a:p>
            <a:pPr>
              <a:buFont typeface="Arial" panose="020B0604020202020204" pitchFamily="34" charset="0"/>
              <a:buChar char="•"/>
            </a:pPr>
            <a:r>
              <a:rPr lang="en-US" dirty="0">
                <a:solidFill>
                  <a:schemeClr val="bg1"/>
                </a:solidFill>
              </a:rPr>
              <a:t>Maximum dose: 15 mg phentermine/92 mg topiramate daily; </a:t>
            </a:r>
            <a:endParaRPr lang="en-US" dirty="0" smtClean="0">
              <a:solidFill>
                <a:schemeClr val="bg1"/>
              </a:solidFill>
            </a:endParaRPr>
          </a:p>
          <a:p>
            <a:pPr>
              <a:buFont typeface="Arial" panose="020B0604020202020204" pitchFamily="34" charset="0"/>
              <a:buChar char="•"/>
            </a:pPr>
            <a:r>
              <a:rPr lang="en-US" dirty="0">
                <a:solidFill>
                  <a:schemeClr val="bg1"/>
                </a:solidFill>
              </a:rPr>
              <a:t> </a:t>
            </a:r>
            <a:r>
              <a:rPr lang="en-US" dirty="0" smtClean="0">
                <a:solidFill>
                  <a:schemeClr val="bg1"/>
                </a:solidFill>
              </a:rPr>
              <a:t>  re-evaluate </a:t>
            </a:r>
            <a:r>
              <a:rPr lang="en-US" dirty="0">
                <a:solidFill>
                  <a:schemeClr val="bg1"/>
                </a:solidFill>
              </a:rPr>
              <a:t>after 12 weeks.</a:t>
            </a:r>
          </a:p>
        </p:txBody>
      </p:sp>
      <p:pic>
        <p:nvPicPr>
          <p:cNvPr id="4" name="Picture 3"/>
          <p:cNvPicPr>
            <a:picLocks noChangeAspect="1"/>
          </p:cNvPicPr>
          <p:nvPr/>
        </p:nvPicPr>
        <p:blipFill>
          <a:blip r:embed="rId2"/>
          <a:stretch>
            <a:fillRect/>
          </a:stretch>
        </p:blipFill>
        <p:spPr>
          <a:xfrm>
            <a:off x="9304655" y="224472"/>
            <a:ext cx="2686050" cy="6429375"/>
          </a:xfrm>
          <a:prstGeom prst="rect">
            <a:avLst/>
          </a:prstGeom>
        </p:spPr>
      </p:pic>
    </p:spTree>
    <p:extLst>
      <p:ext uri="{BB962C8B-B14F-4D97-AF65-F5344CB8AC3E}">
        <p14:creationId xmlns:p14="http://schemas.microsoft.com/office/powerpoint/2010/main" val="12824019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Drugs available as adjuncts to diet and exercise for treatment of obesity -- </a:t>
            </a:r>
            <a:r>
              <a:rPr lang="en-US" dirty="0" smtClean="0"/>
              <a:t>Phentermine-</a:t>
            </a:r>
            <a:r>
              <a:rPr lang="en-US" dirty="0" err="1" smtClean="0"/>
              <a:t>topiramate</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smtClean="0">
                <a:solidFill>
                  <a:schemeClr val="bg1"/>
                </a:solidFill>
              </a:rPr>
              <a:t>Adverse effects and precautions*</a:t>
            </a:r>
          </a:p>
          <a:p>
            <a:pPr>
              <a:buFont typeface="Arial" panose="020B0604020202020204" pitchFamily="34" charset="0"/>
              <a:buChar char="•"/>
            </a:pPr>
            <a:r>
              <a:rPr lang="en-US" dirty="0">
                <a:solidFill>
                  <a:schemeClr val="bg1"/>
                </a:solidFill>
              </a:rPr>
              <a:t>Dry mouth, taste disturbance, constipation, </a:t>
            </a:r>
            <a:r>
              <a:rPr lang="en-US" dirty="0" err="1">
                <a:solidFill>
                  <a:schemeClr val="bg1"/>
                </a:solidFill>
              </a:rPr>
              <a:t>paraesthesias</a:t>
            </a:r>
            <a:r>
              <a:rPr lang="en-US" dirty="0">
                <a:solidFill>
                  <a:schemeClr val="bg1"/>
                </a:solidFill>
              </a:rPr>
              <a:t>, depression, anxiety, elevated heart rate, cognitive disturbances, insomnia (higher dose).</a:t>
            </a:r>
          </a:p>
          <a:p>
            <a:pPr>
              <a:buFont typeface="Arial" panose="020B0604020202020204" pitchFamily="34" charset="0"/>
              <a:buChar char="•"/>
            </a:pPr>
            <a:r>
              <a:rPr lang="en-US" dirty="0">
                <a:solidFill>
                  <a:schemeClr val="bg1"/>
                </a:solidFill>
              </a:rPr>
              <a:t>Abuse potential due to phentermine component.</a:t>
            </a:r>
          </a:p>
          <a:p>
            <a:pPr>
              <a:buFont typeface="Arial" panose="020B0604020202020204" pitchFamily="34" charset="0"/>
              <a:buChar char="•"/>
            </a:pPr>
            <a:r>
              <a:rPr lang="en-US" dirty="0">
                <a:solidFill>
                  <a:schemeClr val="bg1"/>
                </a:solidFill>
              </a:rPr>
              <a:t>Topiramate is teratogenic (increased risk of oral cleft defects, T1); negative pregnancy test prior to and during treatment and two forms of contraception necessary for women of child-bearing potential.</a:t>
            </a:r>
          </a:p>
          <a:p>
            <a:pPr>
              <a:buFont typeface="Arial" panose="020B0604020202020204" pitchFamily="34" charset="0"/>
              <a:buChar char="•"/>
            </a:pPr>
            <a:r>
              <a:rPr lang="en-US" dirty="0">
                <a:solidFill>
                  <a:schemeClr val="bg1"/>
                </a:solidFill>
              </a:rPr>
              <a:t>Actions of topiramate component include inhibition of carbonic anhydrase; rarely metabolic acidosis and kidney stones may result from renal bicarbonate loss.</a:t>
            </a:r>
          </a:p>
          <a:p>
            <a:pPr>
              <a:buFont typeface="Arial" panose="020B0604020202020204" pitchFamily="34" charset="0"/>
              <a:buChar char="•"/>
            </a:pPr>
            <a:r>
              <a:rPr lang="en-US" dirty="0">
                <a:solidFill>
                  <a:schemeClr val="bg1"/>
                </a:solidFill>
              </a:rPr>
              <a:t>Maximum dose with moderate hepatic or renal impairment (CrCl &lt;50 mL/min) 7.5 mg phentermine/46 mg topiramate once daily.</a:t>
            </a:r>
          </a:p>
          <a:p>
            <a:pPr>
              <a:buFont typeface="Arial" panose="020B0604020202020204" pitchFamily="34" charset="0"/>
              <a:buChar char="•"/>
            </a:pPr>
            <a:r>
              <a:rPr lang="en-US" dirty="0">
                <a:solidFill>
                  <a:schemeClr val="bg1"/>
                </a:solidFill>
              </a:rPr>
              <a:t>Upon discontinuation, tapering of dose over at least one week using every other day dosing is recommended.</a:t>
            </a:r>
          </a:p>
          <a:p>
            <a:pPr>
              <a:buFont typeface="Arial" panose="020B0604020202020204" pitchFamily="34" charset="0"/>
              <a:buChar char="•"/>
            </a:pPr>
            <a:r>
              <a:rPr lang="en-US" dirty="0">
                <a:solidFill>
                  <a:schemeClr val="bg1"/>
                </a:solidFill>
              </a:rPr>
              <a:t>Contraindicated during pregnancy, hyperthyroidism, glaucoma, patients taking MAO inhibitors.</a:t>
            </a:r>
          </a:p>
        </p:txBody>
      </p:sp>
      <p:pic>
        <p:nvPicPr>
          <p:cNvPr id="4" name="Picture 3"/>
          <p:cNvPicPr>
            <a:picLocks noChangeAspect="1"/>
          </p:cNvPicPr>
          <p:nvPr/>
        </p:nvPicPr>
        <p:blipFill>
          <a:blip r:embed="rId2"/>
          <a:stretch>
            <a:fillRect/>
          </a:stretch>
        </p:blipFill>
        <p:spPr>
          <a:xfrm>
            <a:off x="9324975" y="244792"/>
            <a:ext cx="2686050" cy="6429375"/>
          </a:xfrm>
          <a:prstGeom prst="rect">
            <a:avLst/>
          </a:prstGeom>
        </p:spPr>
      </p:pic>
    </p:spTree>
    <p:extLst>
      <p:ext uri="{BB962C8B-B14F-4D97-AF65-F5344CB8AC3E}">
        <p14:creationId xmlns:p14="http://schemas.microsoft.com/office/powerpoint/2010/main" val="22463585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Drugs available as adjuncts to diet and exercise for treatment of </a:t>
            </a:r>
            <a:r>
              <a:rPr lang="en-US" b="1" dirty="0" smtClean="0"/>
              <a:t>obesity  -- </a:t>
            </a:r>
            <a:r>
              <a:rPr lang="en-US" dirty="0"/>
              <a:t>Bupropion-naltrexone</a:t>
            </a:r>
          </a:p>
        </p:txBody>
      </p:sp>
      <p:sp>
        <p:nvSpPr>
          <p:cNvPr id="3" name="Content Placeholder 2"/>
          <p:cNvSpPr>
            <a:spLocks noGrp="1"/>
          </p:cNvSpPr>
          <p:nvPr>
            <p:ph idx="1"/>
          </p:nvPr>
        </p:nvSpPr>
        <p:spPr/>
        <p:txBody>
          <a:bodyPr>
            <a:normAutofit fontScale="92500"/>
          </a:bodyPr>
          <a:lstStyle/>
          <a:p>
            <a:pPr>
              <a:buFont typeface="Arial" panose="020B0604020202020204" pitchFamily="34" charset="0"/>
              <a:buChar char="•"/>
            </a:pPr>
            <a:r>
              <a:rPr lang="en-US" b="1" dirty="0">
                <a:solidFill>
                  <a:schemeClr val="bg1"/>
                </a:solidFill>
              </a:rPr>
              <a:t>Combination of bupropion-naltrexone approved for long-term </a:t>
            </a:r>
            <a:r>
              <a:rPr lang="en-US" b="1" dirty="0" smtClean="0">
                <a:solidFill>
                  <a:schemeClr val="bg1"/>
                </a:solidFill>
              </a:rPr>
              <a:t>use</a:t>
            </a:r>
          </a:p>
          <a:p>
            <a:pPr>
              <a:buFont typeface="Arial" panose="020B0604020202020204" pitchFamily="34" charset="0"/>
              <a:buChar char="•"/>
            </a:pPr>
            <a:r>
              <a:rPr lang="en-US" dirty="0">
                <a:solidFill>
                  <a:schemeClr val="bg1"/>
                </a:solidFill>
              </a:rPr>
              <a:t>Not a controlled </a:t>
            </a:r>
            <a:r>
              <a:rPr lang="en-US" dirty="0" smtClean="0">
                <a:solidFill>
                  <a:schemeClr val="bg1"/>
                </a:solidFill>
              </a:rPr>
              <a:t>substance</a:t>
            </a:r>
          </a:p>
          <a:p>
            <a:pPr>
              <a:buFont typeface="Arial" panose="020B0604020202020204" pitchFamily="34" charset="0"/>
              <a:buChar char="•"/>
            </a:pPr>
            <a:r>
              <a:rPr lang="en-US" dirty="0">
                <a:solidFill>
                  <a:schemeClr val="bg1"/>
                </a:solidFill>
              </a:rPr>
              <a:t>Week 1: One tablet (8 mg naltrexone/90 mg bupropion) once daily.</a:t>
            </a:r>
          </a:p>
          <a:p>
            <a:pPr>
              <a:buFont typeface="Arial" panose="020B0604020202020204" pitchFamily="34" charset="0"/>
              <a:buChar char="•"/>
            </a:pPr>
            <a:r>
              <a:rPr lang="en-US" dirty="0">
                <a:solidFill>
                  <a:schemeClr val="bg1"/>
                </a:solidFill>
              </a:rPr>
              <a:t>Week 2: One tablet twice daily.</a:t>
            </a:r>
          </a:p>
          <a:p>
            <a:pPr>
              <a:buFont typeface="Arial" panose="020B0604020202020204" pitchFamily="34" charset="0"/>
              <a:buChar char="•"/>
            </a:pPr>
            <a:r>
              <a:rPr lang="en-US" dirty="0">
                <a:solidFill>
                  <a:schemeClr val="bg1"/>
                </a:solidFill>
              </a:rPr>
              <a:t>Week 3: Two tablets in morning and one tablet in evening.</a:t>
            </a:r>
          </a:p>
          <a:p>
            <a:pPr>
              <a:buFont typeface="Arial" panose="020B0604020202020204" pitchFamily="34" charset="0"/>
              <a:buChar char="•"/>
            </a:pPr>
            <a:r>
              <a:rPr lang="en-US" dirty="0">
                <a:solidFill>
                  <a:schemeClr val="bg1"/>
                </a:solidFill>
              </a:rPr>
              <a:t>Week 4: Two tablets twice daily.</a:t>
            </a:r>
          </a:p>
          <a:p>
            <a:pPr>
              <a:buFont typeface="Arial" panose="020B0604020202020204" pitchFamily="34" charset="0"/>
              <a:buChar char="•"/>
            </a:pPr>
            <a:r>
              <a:rPr lang="en-US" dirty="0">
                <a:solidFill>
                  <a:schemeClr val="bg1"/>
                </a:solidFill>
              </a:rPr>
              <a:t>Maximum daily dose: Four tablets (32 mg naltrexone/360 mg bupropion); re-evaluate after 12 weeks.</a:t>
            </a:r>
            <a:endParaRPr lang="en-US" b="1" dirty="0">
              <a:solidFill>
                <a:schemeClr val="bg1"/>
              </a:solidFill>
            </a:endParaRPr>
          </a:p>
        </p:txBody>
      </p:sp>
      <p:pic>
        <p:nvPicPr>
          <p:cNvPr id="4" name="Picture 3"/>
          <p:cNvPicPr>
            <a:picLocks noChangeAspect="1"/>
          </p:cNvPicPr>
          <p:nvPr/>
        </p:nvPicPr>
        <p:blipFill>
          <a:blip r:embed="rId2"/>
          <a:stretch>
            <a:fillRect/>
          </a:stretch>
        </p:blipFill>
        <p:spPr>
          <a:xfrm>
            <a:off x="9335135" y="224472"/>
            <a:ext cx="2686050" cy="6429375"/>
          </a:xfrm>
          <a:prstGeom prst="rect">
            <a:avLst/>
          </a:prstGeom>
        </p:spPr>
      </p:pic>
    </p:spTree>
    <p:extLst>
      <p:ext uri="{BB962C8B-B14F-4D97-AF65-F5344CB8AC3E}">
        <p14:creationId xmlns:p14="http://schemas.microsoft.com/office/powerpoint/2010/main" val="37826161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Drugs available as adjuncts to diet and exercise for treatment of obesity  -- </a:t>
            </a:r>
            <a:r>
              <a:rPr lang="en-US" dirty="0"/>
              <a:t>Bupropion-naltrexone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b="1" dirty="0">
                <a:solidFill>
                  <a:schemeClr val="bg1"/>
                </a:solidFill>
              </a:rPr>
              <a:t>Adverse effects and precautions</a:t>
            </a:r>
            <a:r>
              <a:rPr lang="en-US" b="1" dirty="0" smtClean="0">
                <a:solidFill>
                  <a:schemeClr val="bg1"/>
                </a:solidFill>
              </a:rPr>
              <a:t>*</a:t>
            </a:r>
          </a:p>
          <a:p>
            <a:pPr>
              <a:buFont typeface="Arial" panose="020B0604020202020204" pitchFamily="34" charset="0"/>
              <a:buChar char="•"/>
            </a:pPr>
            <a:r>
              <a:rPr lang="en-US" dirty="0">
                <a:solidFill>
                  <a:schemeClr val="bg1"/>
                </a:solidFill>
              </a:rPr>
              <a:t>Nausea, constipation, headache, vomiting, dizziness, insomnia, dry mouth.</a:t>
            </a:r>
          </a:p>
          <a:p>
            <a:pPr>
              <a:buFont typeface="Arial" panose="020B0604020202020204" pitchFamily="34" charset="0"/>
              <a:buChar char="•"/>
            </a:pPr>
            <a:r>
              <a:rPr lang="en-US" dirty="0">
                <a:solidFill>
                  <a:schemeClr val="bg1"/>
                </a:solidFill>
              </a:rPr>
              <a:t>Transient increase in blood pressure (1 to 2 mmHg on average) during initial 12 weeks of treatment; heart rate may also be increased.</a:t>
            </a:r>
          </a:p>
          <a:p>
            <a:pPr>
              <a:buFont typeface="Arial" panose="020B0604020202020204" pitchFamily="34" charset="0"/>
              <a:buChar char="•"/>
            </a:pPr>
            <a:r>
              <a:rPr lang="en-US" dirty="0">
                <a:solidFill>
                  <a:schemeClr val="bg1"/>
                </a:solidFill>
              </a:rPr>
              <a:t>Contraindicated in patients with uncontrolled hypertension, seizure disorder, eating disorder, use of other bupropion-containing products, chronic opioid use, use within 14 days of MAO inhibitors, pregnancy, or breastfeeding.</a:t>
            </a:r>
          </a:p>
        </p:txBody>
      </p:sp>
      <p:pic>
        <p:nvPicPr>
          <p:cNvPr id="4" name="Picture 3"/>
          <p:cNvPicPr>
            <a:picLocks noChangeAspect="1"/>
          </p:cNvPicPr>
          <p:nvPr/>
        </p:nvPicPr>
        <p:blipFill>
          <a:blip r:embed="rId2"/>
          <a:stretch>
            <a:fillRect/>
          </a:stretch>
        </p:blipFill>
        <p:spPr>
          <a:xfrm>
            <a:off x="9218612" y="275272"/>
            <a:ext cx="2686050" cy="6429375"/>
          </a:xfrm>
          <a:prstGeom prst="rect">
            <a:avLst/>
          </a:prstGeom>
        </p:spPr>
      </p:pic>
    </p:spTree>
    <p:extLst>
      <p:ext uri="{BB962C8B-B14F-4D97-AF65-F5344CB8AC3E}">
        <p14:creationId xmlns:p14="http://schemas.microsoft.com/office/powerpoint/2010/main" val="1954650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682" y="333953"/>
            <a:ext cx="10515600" cy="1325563"/>
          </a:xfrm>
        </p:spPr>
        <p:txBody>
          <a:bodyPr>
            <a:normAutofit fontScale="90000"/>
          </a:bodyPr>
          <a:lstStyle/>
          <a:p>
            <a:r>
              <a:rPr lang="en-US" b="1" dirty="0"/>
              <a:t>Drugs available as adjuncts to diet and exercise for treatment of </a:t>
            </a:r>
            <a:r>
              <a:rPr lang="en-US" b="1" dirty="0" smtClean="0"/>
              <a:t>obesity  ----   </a:t>
            </a:r>
            <a:r>
              <a:rPr lang="en-US" dirty="0"/>
              <a:t>Liraglutide </a:t>
            </a:r>
          </a:p>
        </p:txBody>
      </p:sp>
      <p:sp>
        <p:nvSpPr>
          <p:cNvPr id="3" name="Content Placeholder 2"/>
          <p:cNvSpPr>
            <a:spLocks noGrp="1"/>
          </p:cNvSpPr>
          <p:nvPr>
            <p:ph idx="1"/>
          </p:nvPr>
        </p:nvSpPr>
        <p:spPr>
          <a:xfrm>
            <a:off x="973282" y="2012661"/>
            <a:ext cx="7459518" cy="4351338"/>
          </a:xfrm>
        </p:spPr>
        <p:txBody>
          <a:bodyPr>
            <a:normAutofit/>
          </a:bodyPr>
          <a:lstStyle/>
          <a:p>
            <a:pPr>
              <a:buFont typeface="Arial" panose="020B0604020202020204" pitchFamily="34" charset="0"/>
              <a:buChar char="•"/>
            </a:pPr>
            <a:r>
              <a:rPr lang="en-US" sz="2600" b="1" dirty="0">
                <a:solidFill>
                  <a:schemeClr val="bg1"/>
                </a:solidFill>
              </a:rPr>
              <a:t>GLP-1 agonist approved for long-term </a:t>
            </a:r>
            <a:r>
              <a:rPr lang="en-US" sz="2600" b="1" dirty="0" smtClean="0">
                <a:solidFill>
                  <a:schemeClr val="bg1"/>
                </a:solidFill>
              </a:rPr>
              <a:t>use</a:t>
            </a:r>
          </a:p>
          <a:p>
            <a:pPr>
              <a:buFont typeface="Arial" panose="020B0604020202020204" pitchFamily="34" charset="0"/>
              <a:buChar char="•"/>
            </a:pPr>
            <a:r>
              <a:rPr lang="en-US" sz="2600" dirty="0">
                <a:solidFill>
                  <a:schemeClr val="bg1"/>
                </a:solidFill>
              </a:rPr>
              <a:t>Not a controlled </a:t>
            </a:r>
            <a:r>
              <a:rPr lang="en-US" sz="2600" dirty="0" smtClean="0">
                <a:solidFill>
                  <a:schemeClr val="bg1"/>
                </a:solidFill>
              </a:rPr>
              <a:t>substance</a:t>
            </a:r>
          </a:p>
          <a:p>
            <a:pPr>
              <a:buFont typeface="Arial" panose="020B0604020202020204" pitchFamily="34" charset="0"/>
              <a:buChar char="•"/>
            </a:pPr>
            <a:r>
              <a:rPr lang="en-US" sz="2600" dirty="0">
                <a:solidFill>
                  <a:schemeClr val="bg1"/>
                </a:solidFill>
              </a:rPr>
              <a:t>Initial: 0.6 mg subcutaneously daily.</a:t>
            </a:r>
          </a:p>
          <a:p>
            <a:pPr>
              <a:buFont typeface="Arial" panose="020B0604020202020204" pitchFamily="34" charset="0"/>
              <a:buChar char="•"/>
            </a:pPr>
            <a:r>
              <a:rPr lang="en-US" sz="2600" dirty="0">
                <a:solidFill>
                  <a:schemeClr val="bg1"/>
                </a:solidFill>
              </a:rPr>
              <a:t>Increase at weekly intervals (1.2, 1.8, 2.4 mg) until recommended dose of 3 mg daily; re-evaluate after 16 weeks.</a:t>
            </a:r>
          </a:p>
          <a:p>
            <a:endParaRPr lang="en-US" dirty="0"/>
          </a:p>
        </p:txBody>
      </p:sp>
      <p:pic>
        <p:nvPicPr>
          <p:cNvPr id="4" name="Picture 3"/>
          <p:cNvPicPr>
            <a:picLocks noChangeAspect="1"/>
          </p:cNvPicPr>
          <p:nvPr/>
        </p:nvPicPr>
        <p:blipFill>
          <a:blip r:embed="rId3"/>
          <a:stretch>
            <a:fillRect/>
          </a:stretch>
        </p:blipFill>
        <p:spPr>
          <a:xfrm>
            <a:off x="9623700" y="924560"/>
            <a:ext cx="2368101" cy="5668327"/>
          </a:xfrm>
          <a:prstGeom prst="rect">
            <a:avLst/>
          </a:prstGeom>
        </p:spPr>
      </p:pic>
    </p:spTree>
    <p:extLst>
      <p:ext uri="{BB962C8B-B14F-4D97-AF65-F5344CB8AC3E}">
        <p14:creationId xmlns:p14="http://schemas.microsoft.com/office/powerpoint/2010/main" val="15376460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32" y="5350933"/>
            <a:ext cx="8534400" cy="1507067"/>
          </a:xfrm>
        </p:spPr>
        <p:txBody>
          <a:bodyPr>
            <a:normAutofit fontScale="90000"/>
          </a:bodyPr>
          <a:lstStyle/>
          <a:p>
            <a:r>
              <a:rPr lang="en-US" b="1" dirty="0"/>
              <a:t>Drugs available as adjuncts to diet and exercise for treatment of obesity  ----   </a:t>
            </a:r>
            <a:r>
              <a:rPr lang="en-US" dirty="0"/>
              <a:t>Liraglutide</a:t>
            </a:r>
          </a:p>
        </p:txBody>
      </p:sp>
      <p:sp>
        <p:nvSpPr>
          <p:cNvPr id="3" name="Content Placeholder 2"/>
          <p:cNvSpPr>
            <a:spLocks noGrp="1"/>
          </p:cNvSpPr>
          <p:nvPr>
            <p:ph idx="1"/>
          </p:nvPr>
        </p:nvSpPr>
        <p:spPr>
          <a:xfrm>
            <a:off x="81280" y="204151"/>
            <a:ext cx="9083834" cy="5146781"/>
          </a:xfrm>
        </p:spPr>
        <p:txBody>
          <a:bodyPr>
            <a:normAutofit fontScale="85000" lnSpcReduction="10000"/>
          </a:bodyPr>
          <a:lstStyle/>
          <a:p>
            <a:pPr>
              <a:buFont typeface="Arial" panose="020B0604020202020204" pitchFamily="34" charset="0"/>
              <a:buChar char="•"/>
            </a:pPr>
            <a:r>
              <a:rPr lang="en-US" b="1" dirty="0">
                <a:solidFill>
                  <a:schemeClr val="bg1"/>
                </a:solidFill>
              </a:rPr>
              <a:t>Adverse effects and precautions</a:t>
            </a:r>
            <a:r>
              <a:rPr lang="en-US" b="1" dirty="0" smtClean="0">
                <a:solidFill>
                  <a:schemeClr val="bg1"/>
                </a:solidFill>
              </a:rPr>
              <a:t>*</a:t>
            </a:r>
          </a:p>
          <a:p>
            <a:pPr>
              <a:buFont typeface="Arial" panose="020B0604020202020204" pitchFamily="34" charset="0"/>
              <a:buChar char="•"/>
            </a:pPr>
            <a:r>
              <a:rPr lang="en-US" dirty="0">
                <a:solidFill>
                  <a:schemeClr val="bg1"/>
                </a:solidFill>
              </a:rPr>
              <a:t>Nausea, vomiting, diarrhea, constipation, hypoglycemia in patients with T2DM (more common if used in conjunction with diabetes medications known to cause hypoglycemia), injection site reactions, increased lipase, increased heart rate. Rarely reported: pancreatitis, gallbladder disease, renal impairment, suicidal thoughts.</a:t>
            </a:r>
          </a:p>
          <a:p>
            <a:pPr>
              <a:buFont typeface="Arial" panose="020B0604020202020204" pitchFamily="34" charset="0"/>
              <a:buChar char="•"/>
            </a:pPr>
            <a:r>
              <a:rPr lang="en-US" dirty="0">
                <a:solidFill>
                  <a:schemeClr val="bg1"/>
                </a:solidFill>
              </a:rPr>
              <a:t>Advise patients to avoid dehydration in relation to GI side effects.</a:t>
            </a:r>
          </a:p>
          <a:p>
            <a:pPr>
              <a:buFont typeface="Arial" panose="020B0604020202020204" pitchFamily="34" charset="0"/>
              <a:buChar char="•"/>
            </a:pPr>
            <a:r>
              <a:rPr lang="en-US" dirty="0">
                <a:solidFill>
                  <a:schemeClr val="bg1"/>
                </a:solidFill>
              </a:rPr>
              <a:t>Monitor blood glucose in diabetic patients and adjust co-administered sulfonylureas (eg, reduce dose by 50 percent) and other anti-diabetic medications as needed to prevent potentially severe hypoglycemia.</a:t>
            </a:r>
          </a:p>
          <a:p>
            <a:pPr>
              <a:buFont typeface="Arial" panose="020B0604020202020204" pitchFamily="34" charset="0"/>
              <a:buChar char="•"/>
            </a:pPr>
            <a:r>
              <a:rPr lang="en-US" dirty="0">
                <a:solidFill>
                  <a:schemeClr val="bg1"/>
                </a:solidFill>
              </a:rPr>
              <a:t>Causes a modest delay of gastric emptying.</a:t>
            </a:r>
          </a:p>
          <a:p>
            <a:pPr>
              <a:buFont typeface="Arial" panose="020B0604020202020204" pitchFamily="34" charset="0"/>
              <a:buChar char="•"/>
            </a:pPr>
            <a:r>
              <a:rPr lang="en-US" dirty="0">
                <a:solidFill>
                  <a:schemeClr val="bg1"/>
                </a:solidFill>
              </a:rPr>
              <a:t>Use is not recommended in severe renal impairment (CrCl &lt;30 mL/min), severe hepatic impairment, or children/adolescents ≤18 years and adults ≥75 years; safety and efficacy data are lacking.</a:t>
            </a:r>
          </a:p>
          <a:p>
            <a:pPr>
              <a:buFont typeface="Arial" panose="020B0604020202020204" pitchFamily="34" charset="0"/>
              <a:buChar char="•"/>
            </a:pPr>
            <a:r>
              <a:rPr lang="en-US" dirty="0">
                <a:solidFill>
                  <a:schemeClr val="bg1"/>
                </a:solidFill>
              </a:rPr>
              <a:t>Possible increase in thyroid cancer risk based on murine model data.</a:t>
            </a:r>
          </a:p>
          <a:p>
            <a:pPr>
              <a:buFont typeface="Arial" panose="020B0604020202020204" pitchFamily="34" charset="0"/>
              <a:buChar char="•"/>
            </a:pPr>
            <a:r>
              <a:rPr lang="en-US" dirty="0">
                <a:solidFill>
                  <a:schemeClr val="bg1"/>
                </a:solidFill>
              </a:rPr>
              <a:t>Contraindicated in pregnancy and in patients with a personal or family history of medullary thyroid cancer or multiple endocrine neoplasia 2A or 2B.</a:t>
            </a:r>
          </a:p>
          <a:p>
            <a:pPr>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9345295" y="204152"/>
            <a:ext cx="2686050" cy="6429375"/>
          </a:xfrm>
          <a:prstGeom prst="rect">
            <a:avLst/>
          </a:prstGeom>
        </p:spPr>
      </p:pic>
    </p:spTree>
    <p:extLst>
      <p:ext uri="{BB962C8B-B14F-4D97-AF65-F5344CB8AC3E}">
        <p14:creationId xmlns:p14="http://schemas.microsoft.com/office/powerpoint/2010/main" val="6055919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Drugs available as adjuncts to diet and exercise for treatment of </a:t>
            </a:r>
            <a:r>
              <a:rPr lang="en-US" b="1" dirty="0" smtClean="0"/>
              <a:t>obesity   ---  </a:t>
            </a:r>
            <a:r>
              <a:rPr lang="en-US" dirty="0" err="1" smtClean="0"/>
              <a:t>Benzphetamine</a:t>
            </a:r>
            <a:endParaRPr lang="en-US" dirty="0"/>
          </a:p>
        </p:txBody>
      </p:sp>
      <p:sp>
        <p:nvSpPr>
          <p:cNvPr id="3" name="Content Placeholder 2"/>
          <p:cNvSpPr>
            <a:spLocks noGrp="1"/>
          </p:cNvSpPr>
          <p:nvPr>
            <p:ph idx="1"/>
          </p:nvPr>
        </p:nvSpPr>
        <p:spPr/>
        <p:txBody>
          <a:bodyPr>
            <a:normAutofit fontScale="77500" lnSpcReduction="20000"/>
          </a:bodyPr>
          <a:lstStyle/>
          <a:p>
            <a:pPr>
              <a:buFont typeface="Arial" panose="020B0604020202020204" pitchFamily="34" charset="0"/>
              <a:buChar char="•"/>
            </a:pPr>
            <a:r>
              <a:rPr lang="en-US" sz="4000" b="1" dirty="0">
                <a:solidFill>
                  <a:schemeClr val="bg1"/>
                </a:solidFill>
              </a:rPr>
              <a:t>Noradrenergic sympathomimetic drugs approved for short-term </a:t>
            </a:r>
            <a:r>
              <a:rPr lang="en-US" sz="4000" b="1" dirty="0" smtClean="0">
                <a:solidFill>
                  <a:schemeClr val="bg1"/>
                </a:solidFill>
              </a:rPr>
              <a:t>use</a:t>
            </a:r>
          </a:p>
          <a:p>
            <a:pPr>
              <a:buFont typeface="Arial" panose="020B0604020202020204" pitchFamily="34" charset="0"/>
              <a:buChar char="•"/>
            </a:pPr>
            <a:r>
              <a:rPr lang="en-US" sz="4000" b="1" dirty="0" smtClean="0">
                <a:solidFill>
                  <a:schemeClr val="bg1"/>
                </a:solidFill>
              </a:rPr>
              <a:t>Controlled Substance   --  </a:t>
            </a:r>
            <a:r>
              <a:rPr lang="en-US" sz="4000" dirty="0" smtClean="0">
                <a:solidFill>
                  <a:schemeClr val="bg1"/>
                </a:solidFill>
              </a:rPr>
              <a:t>C-III</a:t>
            </a:r>
          </a:p>
          <a:p>
            <a:pPr>
              <a:buFont typeface="Arial" panose="020B0604020202020204" pitchFamily="34" charset="0"/>
              <a:buChar char="•"/>
            </a:pPr>
            <a:r>
              <a:rPr lang="en-US" sz="4000" dirty="0">
                <a:solidFill>
                  <a:schemeClr val="bg1"/>
                </a:solidFill>
              </a:rPr>
              <a:t>Initial: 25 mg once daily; may titrate up to 25 to 50 mg one to three times daily</a:t>
            </a:r>
            <a:r>
              <a:rPr lang="en-US" sz="4000" dirty="0" smtClean="0">
                <a:solidFill>
                  <a:schemeClr val="bg1"/>
                </a:solidFill>
              </a:rPr>
              <a:t>.</a:t>
            </a:r>
          </a:p>
          <a:p>
            <a:pPr>
              <a:buFont typeface="Arial" panose="020B0604020202020204" pitchFamily="34" charset="0"/>
              <a:buChar char="•"/>
            </a:pPr>
            <a:r>
              <a:rPr lang="en-US" sz="4000" dirty="0">
                <a:solidFill>
                  <a:schemeClr val="bg1"/>
                </a:solidFill>
              </a:rPr>
              <a:t>Maximum dose: 50 mg three times daily.</a:t>
            </a:r>
          </a:p>
        </p:txBody>
      </p:sp>
      <p:pic>
        <p:nvPicPr>
          <p:cNvPr id="4" name="Picture 3"/>
          <p:cNvPicPr>
            <a:picLocks noChangeAspect="1"/>
          </p:cNvPicPr>
          <p:nvPr/>
        </p:nvPicPr>
        <p:blipFill>
          <a:blip r:embed="rId3"/>
          <a:stretch>
            <a:fillRect/>
          </a:stretch>
        </p:blipFill>
        <p:spPr>
          <a:xfrm>
            <a:off x="9218612" y="254952"/>
            <a:ext cx="2686050" cy="6429375"/>
          </a:xfrm>
          <a:prstGeom prst="rect">
            <a:avLst/>
          </a:prstGeom>
        </p:spPr>
      </p:pic>
    </p:spTree>
    <p:extLst>
      <p:ext uri="{BB962C8B-B14F-4D97-AF65-F5344CB8AC3E}">
        <p14:creationId xmlns:p14="http://schemas.microsoft.com/office/powerpoint/2010/main" val="164397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6150541" cy="1507067"/>
          </a:xfrm>
        </p:spPr>
        <p:txBody>
          <a:bodyPr/>
          <a:lstStyle/>
          <a:p>
            <a:r>
              <a:rPr lang="en-US" dirty="0" smtClean="0"/>
              <a:t>Resource options for information</a:t>
            </a:r>
            <a:endParaRPr lang="en-US" dirty="0"/>
          </a:p>
        </p:txBody>
      </p:sp>
      <p:pic>
        <p:nvPicPr>
          <p:cNvPr id="4" name="Content Placeholder 3"/>
          <p:cNvPicPr>
            <a:picLocks noGrp="1" noChangeAspect="1"/>
          </p:cNvPicPr>
          <p:nvPr>
            <p:ph idx="1"/>
          </p:nvPr>
        </p:nvPicPr>
        <p:blipFill>
          <a:blip r:embed="rId2"/>
          <a:stretch>
            <a:fillRect/>
          </a:stretch>
        </p:blipFill>
        <p:spPr>
          <a:xfrm>
            <a:off x="759805" y="755542"/>
            <a:ext cx="4121181" cy="3614738"/>
          </a:xfrm>
          <a:prstGeom prst="rect">
            <a:avLst/>
          </a:prstGeom>
        </p:spPr>
      </p:pic>
      <p:pic>
        <p:nvPicPr>
          <p:cNvPr id="5" name="Picture 4"/>
          <p:cNvPicPr>
            <a:picLocks noChangeAspect="1"/>
          </p:cNvPicPr>
          <p:nvPr/>
        </p:nvPicPr>
        <p:blipFill>
          <a:blip r:embed="rId3"/>
          <a:stretch>
            <a:fillRect/>
          </a:stretch>
        </p:blipFill>
        <p:spPr>
          <a:xfrm>
            <a:off x="9162415" y="144855"/>
            <a:ext cx="2686050" cy="6429375"/>
          </a:xfrm>
          <a:prstGeom prst="rect">
            <a:avLst/>
          </a:prstGeom>
        </p:spPr>
      </p:pic>
    </p:spTree>
    <p:extLst>
      <p:ext uri="{BB962C8B-B14F-4D97-AF65-F5344CB8AC3E}">
        <p14:creationId xmlns:p14="http://schemas.microsoft.com/office/powerpoint/2010/main" val="2736511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91109"/>
            <a:ext cx="9218612" cy="1325563"/>
          </a:xfrm>
        </p:spPr>
        <p:txBody>
          <a:bodyPr>
            <a:normAutofit fontScale="90000"/>
          </a:bodyPr>
          <a:lstStyle/>
          <a:p>
            <a:r>
              <a:rPr lang="en-US" b="1" dirty="0"/>
              <a:t>Drugs available as adjuncts to diet and exercise for treatment of </a:t>
            </a:r>
            <a:r>
              <a:rPr lang="en-US" b="1" dirty="0" smtClean="0"/>
              <a:t>obesity    ----   </a:t>
            </a:r>
            <a:r>
              <a:rPr lang="en-US" dirty="0" err="1" smtClean="0"/>
              <a:t>Diethylpropion</a:t>
            </a:r>
            <a:endParaRPr lang="en-US" dirty="0"/>
          </a:p>
        </p:txBody>
      </p:sp>
      <p:sp>
        <p:nvSpPr>
          <p:cNvPr id="3" name="Content Placeholder 2"/>
          <p:cNvSpPr>
            <a:spLocks noGrp="1"/>
          </p:cNvSpPr>
          <p:nvPr>
            <p:ph idx="1"/>
          </p:nvPr>
        </p:nvSpPr>
        <p:spPr/>
        <p:txBody>
          <a:bodyPr>
            <a:normAutofit fontScale="85000" lnSpcReduction="20000"/>
          </a:bodyPr>
          <a:lstStyle/>
          <a:p>
            <a:pPr>
              <a:buFont typeface="Arial" panose="020B0604020202020204" pitchFamily="34" charset="0"/>
              <a:buChar char="•"/>
            </a:pPr>
            <a:r>
              <a:rPr lang="en-US" sz="4000" b="1" dirty="0">
                <a:solidFill>
                  <a:schemeClr val="bg1"/>
                </a:solidFill>
              </a:rPr>
              <a:t>Noradrenergic sympathomimetic drugs approved for short-term </a:t>
            </a:r>
            <a:r>
              <a:rPr lang="en-US" sz="4000" b="1" dirty="0" smtClean="0">
                <a:solidFill>
                  <a:schemeClr val="bg1"/>
                </a:solidFill>
              </a:rPr>
              <a:t>use</a:t>
            </a:r>
          </a:p>
          <a:p>
            <a:pPr>
              <a:buFont typeface="Arial" panose="020B0604020202020204" pitchFamily="34" charset="0"/>
              <a:buChar char="•"/>
            </a:pPr>
            <a:r>
              <a:rPr lang="en-US" sz="4000" b="1" dirty="0" smtClean="0">
                <a:solidFill>
                  <a:schemeClr val="bg1"/>
                </a:solidFill>
              </a:rPr>
              <a:t>Controlled Substance  ---  </a:t>
            </a:r>
            <a:r>
              <a:rPr lang="en-US" sz="4000" dirty="0" smtClean="0">
                <a:solidFill>
                  <a:schemeClr val="bg1"/>
                </a:solidFill>
              </a:rPr>
              <a:t>C-IV</a:t>
            </a:r>
          </a:p>
          <a:p>
            <a:pPr>
              <a:buFont typeface="Arial" panose="020B0604020202020204" pitchFamily="34" charset="0"/>
              <a:buChar char="•"/>
            </a:pPr>
            <a:r>
              <a:rPr lang="en-US" sz="4000" dirty="0">
                <a:solidFill>
                  <a:schemeClr val="bg1"/>
                </a:solidFill>
              </a:rPr>
              <a:t>Immediate release: 25 mg three times daily before meals</a:t>
            </a:r>
            <a:r>
              <a:rPr lang="en-US" sz="4000" dirty="0" smtClean="0">
                <a:solidFill>
                  <a:schemeClr val="bg1"/>
                </a:solidFill>
              </a:rPr>
              <a:t>.</a:t>
            </a:r>
          </a:p>
          <a:p>
            <a:pPr>
              <a:buFont typeface="Arial" panose="020B0604020202020204" pitchFamily="34" charset="0"/>
              <a:buChar char="•"/>
            </a:pPr>
            <a:r>
              <a:rPr lang="en-US" sz="4000" dirty="0">
                <a:solidFill>
                  <a:schemeClr val="bg1"/>
                </a:solidFill>
              </a:rPr>
              <a:t>Controlled release: 75 mg every morning.</a:t>
            </a:r>
          </a:p>
        </p:txBody>
      </p:sp>
      <p:pic>
        <p:nvPicPr>
          <p:cNvPr id="4" name="Picture 3"/>
          <p:cNvPicPr>
            <a:picLocks noChangeAspect="1"/>
          </p:cNvPicPr>
          <p:nvPr/>
        </p:nvPicPr>
        <p:blipFill>
          <a:blip r:embed="rId3"/>
          <a:stretch>
            <a:fillRect/>
          </a:stretch>
        </p:blipFill>
        <p:spPr>
          <a:xfrm>
            <a:off x="9218612" y="285432"/>
            <a:ext cx="2686050" cy="6429375"/>
          </a:xfrm>
          <a:prstGeom prst="rect">
            <a:avLst/>
          </a:prstGeom>
        </p:spPr>
      </p:pic>
    </p:spTree>
    <p:extLst>
      <p:ext uri="{BB962C8B-B14F-4D97-AF65-F5344CB8AC3E}">
        <p14:creationId xmlns:p14="http://schemas.microsoft.com/office/powerpoint/2010/main" val="42765449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91" y="5424805"/>
            <a:ext cx="8983749" cy="1325563"/>
          </a:xfrm>
        </p:spPr>
        <p:txBody>
          <a:bodyPr>
            <a:normAutofit fontScale="90000"/>
          </a:bodyPr>
          <a:lstStyle/>
          <a:p>
            <a:r>
              <a:rPr lang="en-US" b="1" dirty="0"/>
              <a:t>Drugs available as adjuncts to diet and exercise for treatment of </a:t>
            </a:r>
            <a:r>
              <a:rPr lang="en-US" b="1" dirty="0" smtClean="0"/>
              <a:t>obesity  --- </a:t>
            </a:r>
            <a:r>
              <a:rPr lang="en-US" dirty="0"/>
              <a:t>Phentermine</a:t>
            </a:r>
            <a:r>
              <a:rPr lang="en-US" b="1" dirty="0" smtClean="0"/>
              <a:t>  </a:t>
            </a:r>
            <a:endParaRPr lang="en-US" dirty="0"/>
          </a:p>
        </p:txBody>
      </p:sp>
      <p:sp>
        <p:nvSpPr>
          <p:cNvPr id="3" name="Content Placeholder 2"/>
          <p:cNvSpPr>
            <a:spLocks noGrp="1"/>
          </p:cNvSpPr>
          <p:nvPr>
            <p:ph idx="1"/>
          </p:nvPr>
        </p:nvSpPr>
        <p:spPr/>
        <p:txBody>
          <a:bodyPr>
            <a:normAutofit fontScale="85000" lnSpcReduction="20000"/>
          </a:bodyPr>
          <a:lstStyle/>
          <a:p>
            <a:pPr>
              <a:buFont typeface="Arial" panose="020B0604020202020204" pitchFamily="34" charset="0"/>
              <a:buChar char="•"/>
            </a:pPr>
            <a:r>
              <a:rPr lang="en-US" sz="4000" b="1" dirty="0">
                <a:solidFill>
                  <a:schemeClr val="bg1"/>
                </a:solidFill>
              </a:rPr>
              <a:t>Noradrenergic sympathomimetic drugs approved for short-term </a:t>
            </a:r>
            <a:r>
              <a:rPr lang="en-US" sz="4000" b="1" dirty="0" smtClean="0">
                <a:solidFill>
                  <a:schemeClr val="bg1"/>
                </a:solidFill>
              </a:rPr>
              <a:t>use</a:t>
            </a:r>
          </a:p>
          <a:p>
            <a:pPr>
              <a:buFont typeface="Arial" panose="020B0604020202020204" pitchFamily="34" charset="0"/>
              <a:buChar char="•"/>
            </a:pPr>
            <a:r>
              <a:rPr lang="en-US" sz="4000" b="1" dirty="0" smtClean="0">
                <a:solidFill>
                  <a:schemeClr val="bg1"/>
                </a:solidFill>
              </a:rPr>
              <a:t>Controlled Substance  --- </a:t>
            </a:r>
            <a:r>
              <a:rPr lang="en-US" sz="4000" dirty="0" smtClean="0">
                <a:solidFill>
                  <a:schemeClr val="bg1"/>
                </a:solidFill>
              </a:rPr>
              <a:t>C-IV</a:t>
            </a:r>
          </a:p>
          <a:p>
            <a:pPr>
              <a:buFont typeface="Arial" panose="020B0604020202020204" pitchFamily="34" charset="0"/>
              <a:buChar char="•"/>
            </a:pPr>
            <a:r>
              <a:rPr lang="en-US" sz="4000" b="1" dirty="0" smtClean="0">
                <a:solidFill>
                  <a:schemeClr val="bg1"/>
                </a:solidFill>
              </a:rPr>
              <a:t> </a:t>
            </a:r>
            <a:r>
              <a:rPr lang="en-US" sz="4000" dirty="0">
                <a:solidFill>
                  <a:schemeClr val="bg1"/>
                </a:solidFill>
              </a:rPr>
              <a:t>Immediate release: 15 to 37.5 mg daily or divided twice-daily</a:t>
            </a:r>
            <a:r>
              <a:rPr lang="en-US" sz="4000" dirty="0" smtClean="0">
                <a:solidFill>
                  <a:schemeClr val="bg1"/>
                </a:solidFill>
              </a:rPr>
              <a:t>.</a:t>
            </a:r>
          </a:p>
          <a:p>
            <a:pPr>
              <a:buFont typeface="Arial" panose="020B0604020202020204" pitchFamily="34" charset="0"/>
              <a:buChar char="•"/>
            </a:pPr>
            <a:r>
              <a:rPr lang="en-US" sz="4000" b="1" dirty="0" smtClean="0">
                <a:solidFill>
                  <a:schemeClr val="bg1"/>
                </a:solidFill>
              </a:rPr>
              <a:t> </a:t>
            </a:r>
            <a:r>
              <a:rPr lang="en-US" sz="4000" dirty="0">
                <a:solidFill>
                  <a:schemeClr val="bg1"/>
                </a:solidFill>
              </a:rPr>
              <a:t>Orally disintegrating tablet (ODT): 15 to 37.5 mg once daily in the morning.</a:t>
            </a:r>
          </a:p>
        </p:txBody>
      </p:sp>
      <p:pic>
        <p:nvPicPr>
          <p:cNvPr id="4" name="Picture 3"/>
          <p:cNvPicPr>
            <a:picLocks noChangeAspect="1"/>
          </p:cNvPicPr>
          <p:nvPr/>
        </p:nvPicPr>
        <p:blipFill>
          <a:blip r:embed="rId3"/>
          <a:stretch>
            <a:fillRect/>
          </a:stretch>
        </p:blipFill>
        <p:spPr>
          <a:xfrm>
            <a:off x="9218612" y="214312"/>
            <a:ext cx="2686050" cy="6429375"/>
          </a:xfrm>
          <a:prstGeom prst="rect">
            <a:avLst/>
          </a:prstGeom>
        </p:spPr>
      </p:pic>
    </p:spTree>
    <p:extLst>
      <p:ext uri="{BB962C8B-B14F-4D97-AF65-F5344CB8AC3E}">
        <p14:creationId xmlns:p14="http://schemas.microsoft.com/office/powerpoint/2010/main" val="16090886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92" y="4456852"/>
            <a:ext cx="8534400" cy="1507067"/>
          </a:xfrm>
        </p:spPr>
        <p:txBody>
          <a:bodyPr>
            <a:normAutofit fontScale="90000"/>
          </a:bodyPr>
          <a:lstStyle/>
          <a:p>
            <a:r>
              <a:rPr lang="en-US" b="1" dirty="0"/>
              <a:t>Drugs available as adjuncts to diet and exercise for treatment of </a:t>
            </a:r>
            <a:r>
              <a:rPr lang="en-US" b="1" dirty="0" smtClean="0"/>
              <a:t>obesity ---</a:t>
            </a:r>
            <a:r>
              <a:rPr lang="en-US" dirty="0" smtClean="0"/>
              <a:t> </a:t>
            </a:r>
            <a:r>
              <a:rPr lang="en-US" dirty="0" err="1"/>
              <a:t>Phendimetrazine</a:t>
            </a:r>
            <a:r>
              <a:rPr lang="en-US" dirty="0"/>
              <a:t> </a:t>
            </a:r>
            <a:r>
              <a:rPr lang="en-US" b="1" dirty="0" smtClean="0"/>
              <a:t>   </a:t>
            </a:r>
            <a:endParaRPr lang="en-US" dirty="0"/>
          </a:p>
        </p:txBody>
      </p:sp>
      <p:sp>
        <p:nvSpPr>
          <p:cNvPr id="3" name="Content Placeholder 2"/>
          <p:cNvSpPr>
            <a:spLocks noGrp="1"/>
          </p:cNvSpPr>
          <p:nvPr>
            <p:ph idx="1"/>
          </p:nvPr>
        </p:nvSpPr>
        <p:spPr>
          <a:xfrm>
            <a:off x="206692" y="675640"/>
            <a:ext cx="8534400" cy="3615267"/>
          </a:xfrm>
        </p:spPr>
        <p:txBody>
          <a:bodyPr>
            <a:normAutofit fontScale="70000" lnSpcReduction="20000"/>
          </a:bodyPr>
          <a:lstStyle/>
          <a:p>
            <a:pPr>
              <a:buFont typeface="Arial" panose="020B0604020202020204" pitchFamily="34" charset="0"/>
              <a:buChar char="•"/>
            </a:pPr>
            <a:r>
              <a:rPr lang="en-US" sz="4000" b="1" dirty="0">
                <a:solidFill>
                  <a:schemeClr val="bg1"/>
                </a:solidFill>
              </a:rPr>
              <a:t>Noradrenergic sympathomimetic drugs approved for short-term </a:t>
            </a:r>
            <a:r>
              <a:rPr lang="en-US" sz="4000" b="1" dirty="0" smtClean="0">
                <a:solidFill>
                  <a:schemeClr val="bg1"/>
                </a:solidFill>
              </a:rPr>
              <a:t>use</a:t>
            </a:r>
          </a:p>
          <a:p>
            <a:pPr>
              <a:buFont typeface="Arial" panose="020B0604020202020204" pitchFamily="34" charset="0"/>
              <a:buChar char="•"/>
            </a:pPr>
            <a:r>
              <a:rPr lang="en-US" sz="4000" b="1" dirty="0" smtClean="0">
                <a:solidFill>
                  <a:schemeClr val="bg1"/>
                </a:solidFill>
              </a:rPr>
              <a:t>Controlled Substance   --- </a:t>
            </a:r>
            <a:r>
              <a:rPr lang="en-US" sz="4000" dirty="0" smtClean="0">
                <a:solidFill>
                  <a:schemeClr val="bg1"/>
                </a:solidFill>
              </a:rPr>
              <a:t>C-III</a:t>
            </a:r>
          </a:p>
          <a:p>
            <a:pPr>
              <a:buFont typeface="Arial" panose="020B0604020202020204" pitchFamily="34" charset="0"/>
              <a:buChar char="•"/>
            </a:pPr>
            <a:r>
              <a:rPr lang="en-US" sz="4000" dirty="0">
                <a:solidFill>
                  <a:schemeClr val="bg1"/>
                </a:solidFill>
              </a:rPr>
              <a:t>Immediate release: 17.5 to 35 mg two or three times daily, one hour before meals</a:t>
            </a:r>
            <a:r>
              <a:rPr lang="en-US" sz="4000" dirty="0" smtClean="0">
                <a:solidFill>
                  <a:schemeClr val="bg1"/>
                </a:solidFill>
              </a:rPr>
              <a:t>.</a:t>
            </a:r>
          </a:p>
          <a:p>
            <a:pPr>
              <a:buFont typeface="Arial" panose="020B0604020202020204" pitchFamily="34" charset="0"/>
              <a:buChar char="•"/>
            </a:pPr>
            <a:r>
              <a:rPr lang="en-US" sz="4000" dirty="0" smtClean="0">
                <a:solidFill>
                  <a:schemeClr val="bg1"/>
                </a:solidFill>
              </a:rPr>
              <a:t> </a:t>
            </a:r>
            <a:r>
              <a:rPr lang="en-US" sz="4000" dirty="0">
                <a:solidFill>
                  <a:schemeClr val="bg1"/>
                </a:solidFill>
              </a:rPr>
              <a:t>Maximum dose: 70 mg three times daily</a:t>
            </a:r>
            <a:r>
              <a:rPr lang="en-US" sz="4000" dirty="0" smtClean="0">
                <a:solidFill>
                  <a:schemeClr val="bg1"/>
                </a:solidFill>
              </a:rPr>
              <a:t>.</a:t>
            </a:r>
          </a:p>
          <a:p>
            <a:pPr>
              <a:buFont typeface="Arial" panose="020B0604020202020204" pitchFamily="34" charset="0"/>
              <a:buChar char="•"/>
            </a:pPr>
            <a:r>
              <a:rPr lang="en-US" sz="4000" dirty="0">
                <a:solidFill>
                  <a:schemeClr val="bg1"/>
                </a:solidFill>
              </a:rPr>
              <a:t>Sustained release: 105 mg daily in the morning.</a:t>
            </a:r>
            <a:endParaRPr lang="en-US" sz="4000" dirty="0" smtClean="0">
              <a:solidFill>
                <a:schemeClr val="bg1"/>
              </a:solidFill>
            </a:endParaRPr>
          </a:p>
          <a:p>
            <a:endParaRPr lang="en-US" dirty="0" smtClean="0">
              <a:solidFill>
                <a:schemeClr val="bg1"/>
              </a:solidFill>
            </a:endParaRPr>
          </a:p>
          <a:p>
            <a:endParaRPr lang="en-US" dirty="0"/>
          </a:p>
        </p:txBody>
      </p:sp>
      <p:pic>
        <p:nvPicPr>
          <p:cNvPr id="4" name="Picture 3"/>
          <p:cNvPicPr>
            <a:picLocks noChangeAspect="1"/>
          </p:cNvPicPr>
          <p:nvPr/>
        </p:nvPicPr>
        <p:blipFill>
          <a:blip r:embed="rId3"/>
          <a:stretch>
            <a:fillRect/>
          </a:stretch>
        </p:blipFill>
        <p:spPr>
          <a:xfrm>
            <a:off x="9131935" y="265112"/>
            <a:ext cx="2686050" cy="6429375"/>
          </a:xfrm>
          <a:prstGeom prst="rect">
            <a:avLst/>
          </a:prstGeom>
        </p:spPr>
      </p:pic>
    </p:spTree>
    <p:extLst>
      <p:ext uri="{BB962C8B-B14F-4D97-AF65-F5344CB8AC3E}">
        <p14:creationId xmlns:p14="http://schemas.microsoft.com/office/powerpoint/2010/main" val="33127964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92" y="5095980"/>
            <a:ext cx="8534400" cy="1507067"/>
          </a:xfrm>
        </p:spPr>
        <p:txBody>
          <a:bodyPr>
            <a:normAutofit fontScale="90000"/>
          </a:bodyPr>
          <a:lstStyle/>
          <a:p>
            <a:r>
              <a:rPr lang="en-US" b="1" dirty="0"/>
              <a:t>Noradrenergic sympathomimetic drugs approved for short-term </a:t>
            </a:r>
            <a:r>
              <a:rPr lang="en-US" b="1" dirty="0" smtClean="0"/>
              <a:t>use – same for all</a:t>
            </a:r>
            <a:endParaRPr lang="en-US" dirty="0"/>
          </a:p>
        </p:txBody>
      </p:sp>
      <p:sp>
        <p:nvSpPr>
          <p:cNvPr id="3" name="Content Placeholder 2"/>
          <p:cNvSpPr>
            <a:spLocks noGrp="1"/>
          </p:cNvSpPr>
          <p:nvPr>
            <p:ph idx="1"/>
          </p:nvPr>
        </p:nvSpPr>
        <p:spPr>
          <a:xfrm>
            <a:off x="-81280" y="173672"/>
            <a:ext cx="9299892" cy="5089208"/>
          </a:xfrm>
        </p:spPr>
        <p:txBody>
          <a:bodyPr>
            <a:normAutofit fontScale="92500" lnSpcReduction="20000"/>
          </a:bodyPr>
          <a:lstStyle/>
          <a:p>
            <a:pPr marL="0" indent="0">
              <a:buNone/>
            </a:pPr>
            <a:r>
              <a:rPr lang="en-US" sz="5200" dirty="0" smtClean="0">
                <a:solidFill>
                  <a:schemeClr val="bg1"/>
                </a:solidFill>
              </a:rPr>
              <a:t>Applies </a:t>
            </a:r>
            <a:r>
              <a:rPr lang="en-US" sz="5200" dirty="0">
                <a:solidFill>
                  <a:schemeClr val="bg1"/>
                </a:solidFill>
              </a:rPr>
              <a:t>to all sympathomimetic agents:</a:t>
            </a:r>
          </a:p>
          <a:p>
            <a:pPr>
              <a:buFont typeface="Arial" panose="020B0604020202020204" pitchFamily="34" charset="0"/>
              <a:buChar char="•"/>
            </a:pPr>
            <a:r>
              <a:rPr lang="en-US" dirty="0">
                <a:solidFill>
                  <a:schemeClr val="bg1"/>
                </a:solidFill>
              </a:rPr>
              <a:t>Due to their side effects and potential for abuse, we suggest </a:t>
            </a:r>
            <a:r>
              <a:rPr lang="en-US" b="1" dirty="0" smtClean="0">
                <a:solidFill>
                  <a:schemeClr val="bg1"/>
                </a:solidFill>
              </a:rPr>
              <a:t>not </a:t>
            </a:r>
            <a:r>
              <a:rPr lang="en-US" dirty="0" smtClean="0">
                <a:solidFill>
                  <a:schemeClr val="bg1"/>
                </a:solidFill>
              </a:rPr>
              <a:t>prescribing sympathomimetic </a:t>
            </a:r>
            <a:r>
              <a:rPr lang="en-US" dirty="0">
                <a:solidFill>
                  <a:schemeClr val="bg1"/>
                </a:solidFill>
              </a:rPr>
              <a:t>for weight loss.</a:t>
            </a:r>
          </a:p>
          <a:p>
            <a:pPr>
              <a:buFont typeface="Arial" panose="020B0604020202020204" pitchFamily="34" charset="0"/>
              <a:buChar char="•"/>
            </a:pPr>
            <a:r>
              <a:rPr lang="en-US" dirty="0">
                <a:solidFill>
                  <a:schemeClr val="bg1"/>
                </a:solidFill>
              </a:rPr>
              <a:t>If prescribed, limit to short-term (≤12 weeks) use.</a:t>
            </a:r>
          </a:p>
          <a:p>
            <a:pPr>
              <a:buFont typeface="Arial" panose="020B0604020202020204" pitchFamily="34" charset="0"/>
              <a:buChar char="•"/>
            </a:pPr>
            <a:r>
              <a:rPr lang="en-US" dirty="0">
                <a:solidFill>
                  <a:schemeClr val="bg1"/>
                </a:solidFill>
              </a:rPr>
              <a:t>Adverse effects include increase in heart rate, blood pressure, insomnia, dry mouth, constipation, nervousness.</a:t>
            </a:r>
          </a:p>
          <a:p>
            <a:pPr>
              <a:buFont typeface="Arial" panose="020B0604020202020204" pitchFamily="34" charset="0"/>
              <a:buChar char="•"/>
            </a:pPr>
            <a:r>
              <a:rPr lang="en-US" dirty="0">
                <a:solidFill>
                  <a:schemeClr val="bg1"/>
                </a:solidFill>
              </a:rPr>
              <a:t>Abuse potential due to amphetamine-like effects.</a:t>
            </a:r>
          </a:p>
          <a:p>
            <a:pPr>
              <a:buFont typeface="Arial" panose="020B0604020202020204" pitchFamily="34" charset="0"/>
              <a:buChar char="•"/>
            </a:pPr>
            <a:r>
              <a:rPr lang="en-US" dirty="0">
                <a:solidFill>
                  <a:schemeClr val="bg1"/>
                </a:solidFill>
              </a:rPr>
              <a:t>May counteract effect of blood pressure medications.</a:t>
            </a:r>
          </a:p>
          <a:p>
            <a:pPr>
              <a:buFont typeface="Arial" panose="020B0604020202020204" pitchFamily="34" charset="0"/>
              <a:buChar char="•"/>
            </a:pPr>
            <a:r>
              <a:rPr lang="en-US" dirty="0">
                <a:solidFill>
                  <a:schemeClr val="bg1"/>
                </a:solidFill>
              </a:rPr>
              <a:t>Avoid in patients with heart disease, poorly controlled hypertension, pulmonary hypertension, or history of addiction or drug abuse.</a:t>
            </a:r>
          </a:p>
          <a:p>
            <a:pPr>
              <a:buFont typeface="Arial" panose="020B0604020202020204" pitchFamily="34" charset="0"/>
              <a:buChar char="•"/>
            </a:pPr>
            <a:r>
              <a:rPr lang="en-US" dirty="0">
                <a:solidFill>
                  <a:schemeClr val="bg1"/>
                </a:solidFill>
              </a:rPr>
              <a:t>Contraindicated in patients with a history of CVD, hyperthyroidism, glaucoma, MAO inhibitor-therapy, agitated states, pregnancy, or breast feeding.</a:t>
            </a:r>
          </a:p>
        </p:txBody>
      </p:sp>
      <p:pic>
        <p:nvPicPr>
          <p:cNvPr id="4" name="Picture 3"/>
          <p:cNvPicPr>
            <a:picLocks noChangeAspect="1"/>
          </p:cNvPicPr>
          <p:nvPr/>
        </p:nvPicPr>
        <p:blipFill>
          <a:blip r:embed="rId3"/>
          <a:stretch>
            <a:fillRect/>
          </a:stretch>
        </p:blipFill>
        <p:spPr>
          <a:xfrm>
            <a:off x="9324975" y="173672"/>
            <a:ext cx="2686050" cy="6429375"/>
          </a:xfrm>
          <a:prstGeom prst="rect">
            <a:avLst/>
          </a:prstGeom>
        </p:spPr>
      </p:pic>
    </p:spTree>
    <p:extLst>
      <p:ext uri="{BB962C8B-B14F-4D97-AF65-F5344CB8AC3E}">
        <p14:creationId xmlns:p14="http://schemas.microsoft.com/office/powerpoint/2010/main" val="28889281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92" y="5259492"/>
            <a:ext cx="7779068" cy="1507067"/>
          </a:xfrm>
        </p:spPr>
        <p:txBody>
          <a:bodyPr>
            <a:normAutofit fontScale="90000"/>
          </a:bodyPr>
          <a:lstStyle/>
          <a:p>
            <a:r>
              <a:rPr lang="en-US" b="1" dirty="0" smtClean="0"/>
              <a:t>BEST PRACTICE --- AVOID MEDICATION THERAPY FOR OBESITY TREATMENT if possible</a:t>
            </a:r>
            <a:endParaRPr lang="en-US" b="1" dirty="0"/>
          </a:p>
        </p:txBody>
      </p:sp>
      <p:sp>
        <p:nvSpPr>
          <p:cNvPr id="3" name="Content Placeholder 2"/>
          <p:cNvSpPr>
            <a:spLocks noGrp="1"/>
          </p:cNvSpPr>
          <p:nvPr>
            <p:ph idx="1"/>
          </p:nvPr>
        </p:nvSpPr>
        <p:spPr>
          <a:xfrm>
            <a:off x="333214" y="2661920"/>
            <a:ext cx="9200358" cy="2437022"/>
          </a:xfrm>
        </p:spPr>
        <p:txBody>
          <a:bodyPr>
            <a:normAutofit/>
          </a:bodyPr>
          <a:lstStyle/>
          <a:p>
            <a:pPr>
              <a:buFont typeface="Arial" panose="020B0604020202020204" pitchFamily="34" charset="0"/>
              <a:buChar char="•"/>
            </a:pPr>
            <a:r>
              <a:rPr lang="en-US" sz="2000" b="1" dirty="0" smtClean="0">
                <a:solidFill>
                  <a:schemeClr val="bg1"/>
                </a:solidFill>
              </a:rPr>
              <a:t>DIETARY RECOMMENDATIONS                                                                                TREAT UNDERLYING</a:t>
            </a:r>
          </a:p>
          <a:p>
            <a:pPr>
              <a:buFont typeface="Arial" panose="020B0604020202020204" pitchFamily="34" charset="0"/>
              <a:buChar char="•"/>
            </a:pPr>
            <a:r>
              <a:rPr lang="en-US" sz="2000" b="1" dirty="0" smtClean="0">
                <a:solidFill>
                  <a:schemeClr val="bg1"/>
                </a:solidFill>
              </a:rPr>
              <a:t>BEHAVIORAL MODIFICATION THERAPY                                                                  MEDICAL CONDITIONS</a:t>
            </a:r>
          </a:p>
          <a:p>
            <a:pPr>
              <a:buFont typeface="Arial" panose="020B0604020202020204" pitchFamily="34" charset="0"/>
              <a:buChar char="•"/>
            </a:pPr>
            <a:r>
              <a:rPr lang="en-US" sz="2000" b="1" dirty="0" smtClean="0">
                <a:solidFill>
                  <a:schemeClr val="bg1"/>
                </a:solidFill>
              </a:rPr>
              <a:t>APPROPRIATE EXERCISE PROGRAM</a:t>
            </a:r>
          </a:p>
          <a:p>
            <a:pPr>
              <a:buFont typeface="Arial" panose="020B0604020202020204" pitchFamily="34" charset="0"/>
              <a:buChar char="•"/>
            </a:pPr>
            <a:r>
              <a:rPr lang="en-US" sz="2000" b="1" dirty="0" smtClean="0">
                <a:solidFill>
                  <a:schemeClr val="bg1"/>
                </a:solidFill>
              </a:rPr>
              <a:t>AVOID INTRODUCING ADVERSE RISK TREATMENT REGIMENS</a:t>
            </a:r>
          </a:p>
          <a:p>
            <a:pPr>
              <a:buFont typeface="Arial" panose="020B0604020202020204" pitchFamily="34" charset="0"/>
              <a:buChar char="•"/>
            </a:pPr>
            <a:endParaRPr lang="en-US" sz="2000" b="1" dirty="0">
              <a:solidFill>
                <a:schemeClr val="bg1"/>
              </a:solidFill>
            </a:endParaRPr>
          </a:p>
        </p:txBody>
      </p:sp>
      <p:pic>
        <p:nvPicPr>
          <p:cNvPr id="7" name="Picture 6"/>
          <p:cNvPicPr>
            <a:picLocks noChangeAspect="1"/>
          </p:cNvPicPr>
          <p:nvPr/>
        </p:nvPicPr>
        <p:blipFill>
          <a:blip r:embed="rId2"/>
          <a:stretch>
            <a:fillRect/>
          </a:stretch>
        </p:blipFill>
        <p:spPr>
          <a:xfrm>
            <a:off x="5634412" y="254952"/>
            <a:ext cx="3211657" cy="3551175"/>
          </a:xfrm>
          <a:prstGeom prst="rect">
            <a:avLst/>
          </a:prstGeom>
        </p:spPr>
      </p:pic>
      <p:pic>
        <p:nvPicPr>
          <p:cNvPr id="6" name="Picture 5"/>
          <p:cNvPicPr>
            <a:picLocks noChangeAspect="1"/>
          </p:cNvPicPr>
          <p:nvPr/>
        </p:nvPicPr>
        <p:blipFill>
          <a:blip r:embed="rId3"/>
          <a:stretch>
            <a:fillRect/>
          </a:stretch>
        </p:blipFill>
        <p:spPr>
          <a:xfrm>
            <a:off x="8846069" y="254952"/>
            <a:ext cx="2686050" cy="6429375"/>
          </a:xfrm>
          <a:prstGeom prst="rect">
            <a:avLst/>
          </a:prstGeom>
        </p:spPr>
      </p:pic>
    </p:spTree>
    <p:extLst>
      <p:ext uri="{BB962C8B-B14F-4D97-AF65-F5344CB8AC3E}">
        <p14:creationId xmlns:p14="http://schemas.microsoft.com/office/powerpoint/2010/main" val="29113038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4196334" y="685800"/>
            <a:ext cx="1510157" cy="3614738"/>
          </a:xfrm>
          <a:prstGeom prst="rect">
            <a:avLst/>
          </a:prstGeom>
        </p:spPr>
      </p:pic>
      <p:pic>
        <p:nvPicPr>
          <p:cNvPr id="4" name="Picture 3"/>
          <p:cNvPicPr>
            <a:picLocks noChangeAspect="1"/>
          </p:cNvPicPr>
          <p:nvPr/>
        </p:nvPicPr>
        <p:blipFill>
          <a:blip r:embed="rId3"/>
          <a:stretch>
            <a:fillRect/>
          </a:stretch>
        </p:blipFill>
        <p:spPr>
          <a:xfrm>
            <a:off x="3169920" y="591670"/>
            <a:ext cx="6365240" cy="5793873"/>
          </a:xfrm>
          <a:prstGeom prst="rect">
            <a:avLst/>
          </a:prstGeom>
        </p:spPr>
      </p:pic>
      <p:pic>
        <p:nvPicPr>
          <p:cNvPr id="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5160" y="591670"/>
            <a:ext cx="2392680" cy="5824383"/>
          </a:xfrm>
          <a:prstGeom prst="rect">
            <a:avLst/>
          </a:prstGeom>
        </p:spPr>
      </p:pic>
      <p:pic>
        <p:nvPicPr>
          <p:cNvPr id="7" name="Picture 6"/>
          <p:cNvPicPr>
            <a:picLocks noChangeAspect="1"/>
          </p:cNvPicPr>
          <p:nvPr/>
        </p:nvPicPr>
        <p:blipFill>
          <a:blip r:embed="rId2"/>
          <a:stretch>
            <a:fillRect/>
          </a:stretch>
        </p:blipFill>
        <p:spPr>
          <a:xfrm>
            <a:off x="749369" y="591670"/>
            <a:ext cx="2420551" cy="5793873"/>
          </a:xfrm>
          <a:prstGeom prst="rect">
            <a:avLst/>
          </a:prstGeom>
        </p:spPr>
      </p:pic>
    </p:spTree>
    <p:extLst>
      <p:ext uri="{BB962C8B-B14F-4D97-AF65-F5344CB8AC3E}">
        <p14:creationId xmlns:p14="http://schemas.microsoft.com/office/powerpoint/2010/main" val="6188260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9730" y="401320"/>
            <a:ext cx="5980430" cy="5944404"/>
          </a:xfrm>
          <a:prstGeom prst="rect">
            <a:avLst/>
          </a:prstGeom>
        </p:spPr>
      </p:pic>
      <p:pic>
        <p:nvPicPr>
          <p:cNvPr id="2" name="Picture 1"/>
          <p:cNvPicPr>
            <a:picLocks noChangeAspect="1"/>
          </p:cNvPicPr>
          <p:nvPr/>
        </p:nvPicPr>
        <p:blipFill>
          <a:blip r:embed="rId3"/>
          <a:stretch>
            <a:fillRect/>
          </a:stretch>
        </p:blipFill>
        <p:spPr>
          <a:xfrm>
            <a:off x="8105614" y="238588"/>
            <a:ext cx="2675274" cy="6403581"/>
          </a:xfrm>
          <a:prstGeom prst="rect">
            <a:avLst/>
          </a:prstGeom>
        </p:spPr>
      </p:pic>
    </p:spTree>
    <p:extLst>
      <p:ext uri="{BB962C8B-B14F-4D97-AF65-F5344CB8AC3E}">
        <p14:creationId xmlns:p14="http://schemas.microsoft.com/office/powerpoint/2010/main" val="27342686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5975" y="604520"/>
            <a:ext cx="11429782" cy="5674360"/>
          </a:xfrm>
          <a:prstGeom prst="rect">
            <a:avLst/>
          </a:prstGeom>
        </p:spPr>
      </p:pic>
    </p:spTree>
    <p:extLst>
      <p:ext uri="{BB962C8B-B14F-4D97-AF65-F5344CB8AC3E}">
        <p14:creationId xmlns:p14="http://schemas.microsoft.com/office/powerpoint/2010/main" val="35255429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6948" y="441959"/>
            <a:ext cx="5233611" cy="5912567"/>
          </a:xfrm>
          <a:prstGeom prst="rect">
            <a:avLst/>
          </a:prstGeom>
        </p:spPr>
      </p:pic>
      <p:pic>
        <p:nvPicPr>
          <p:cNvPr id="2" name="Picture 1"/>
          <p:cNvPicPr>
            <a:picLocks noChangeAspect="1"/>
          </p:cNvPicPr>
          <p:nvPr/>
        </p:nvPicPr>
        <p:blipFill>
          <a:blip r:embed="rId3"/>
          <a:stretch>
            <a:fillRect/>
          </a:stretch>
        </p:blipFill>
        <p:spPr>
          <a:xfrm>
            <a:off x="5750559" y="441959"/>
            <a:ext cx="2470139" cy="5912567"/>
          </a:xfrm>
          <a:prstGeom prst="rect">
            <a:avLst/>
          </a:prstGeom>
        </p:spPr>
      </p:pic>
    </p:spTree>
    <p:extLst>
      <p:ext uri="{BB962C8B-B14F-4D97-AF65-F5344CB8AC3E}">
        <p14:creationId xmlns:p14="http://schemas.microsoft.com/office/powerpoint/2010/main" val="36825046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0974" y="431800"/>
            <a:ext cx="7960449" cy="5948680"/>
          </a:xfrm>
          <a:prstGeom prst="rect">
            <a:avLst/>
          </a:prstGeom>
        </p:spPr>
      </p:pic>
      <p:pic>
        <p:nvPicPr>
          <p:cNvPr id="2" name="Picture 1"/>
          <p:cNvPicPr>
            <a:picLocks noChangeAspect="1"/>
          </p:cNvPicPr>
          <p:nvPr/>
        </p:nvPicPr>
        <p:blipFill>
          <a:blip r:embed="rId3"/>
          <a:stretch>
            <a:fillRect/>
          </a:stretch>
        </p:blipFill>
        <p:spPr>
          <a:xfrm>
            <a:off x="8872780" y="207075"/>
            <a:ext cx="2711550" cy="6490413"/>
          </a:xfrm>
          <a:prstGeom prst="rect">
            <a:avLst/>
          </a:prstGeom>
        </p:spPr>
      </p:pic>
    </p:spTree>
    <p:extLst>
      <p:ext uri="{BB962C8B-B14F-4D97-AF65-F5344CB8AC3E}">
        <p14:creationId xmlns:p14="http://schemas.microsoft.com/office/powerpoint/2010/main" val="1277465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Laboratory medicine and medical imaging referrals and consultation</a:t>
            </a:r>
            <a:endParaRPr lang="en-US" b="1" dirty="0"/>
          </a:p>
        </p:txBody>
      </p:sp>
      <p:sp>
        <p:nvSpPr>
          <p:cNvPr id="3" name="Content Placeholder 2"/>
          <p:cNvSpPr>
            <a:spLocks noGrp="1"/>
          </p:cNvSpPr>
          <p:nvPr>
            <p:ph idx="1"/>
          </p:nvPr>
        </p:nvSpPr>
        <p:spPr/>
        <p:txBody>
          <a:bodyPr/>
          <a:lstStyle/>
          <a:p>
            <a:pPr marL="0" indent="0">
              <a:buNone/>
            </a:pPr>
            <a:r>
              <a:rPr lang="en-US" b="1" dirty="0" smtClean="0">
                <a:solidFill>
                  <a:schemeClr val="bg1"/>
                </a:solidFill>
              </a:rPr>
              <a:t>The integration of laboratory medicine, medical imaging referrals, and consultation referrals will all be different in terms names, locations, and other details. However, the need to capture the information or data in the electronic medical record and view all of these functions as part of a patient-centered medical home is vitally important in optimizing the quality of the care provided to the individual patient as well fueling evidence- based population management. </a:t>
            </a:r>
            <a:endParaRPr lang="en-US" b="1" dirty="0">
              <a:solidFill>
                <a:schemeClr val="bg1"/>
              </a:solidFill>
            </a:endParaRPr>
          </a:p>
        </p:txBody>
      </p:sp>
      <p:pic>
        <p:nvPicPr>
          <p:cNvPr id="4" name="Picture 3"/>
          <p:cNvPicPr>
            <a:picLocks noChangeAspect="1"/>
          </p:cNvPicPr>
          <p:nvPr/>
        </p:nvPicPr>
        <p:blipFill>
          <a:blip r:embed="rId2"/>
          <a:stretch>
            <a:fillRect/>
          </a:stretch>
        </p:blipFill>
        <p:spPr>
          <a:xfrm>
            <a:off x="9162415" y="144855"/>
            <a:ext cx="2686050" cy="6429375"/>
          </a:xfrm>
          <a:prstGeom prst="rect">
            <a:avLst/>
          </a:prstGeom>
        </p:spPr>
      </p:pic>
    </p:spTree>
    <p:extLst>
      <p:ext uri="{BB962C8B-B14F-4D97-AF65-F5344CB8AC3E}">
        <p14:creationId xmlns:p14="http://schemas.microsoft.com/office/powerpoint/2010/main" val="14505394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5146" y="431800"/>
            <a:ext cx="6054774" cy="5999480"/>
          </a:xfrm>
          <a:prstGeom prst="rect">
            <a:avLst/>
          </a:prstGeom>
        </p:spPr>
      </p:pic>
      <p:pic>
        <p:nvPicPr>
          <p:cNvPr id="2" name="Picture 1"/>
          <p:cNvPicPr>
            <a:picLocks noChangeAspect="1"/>
          </p:cNvPicPr>
          <p:nvPr/>
        </p:nvPicPr>
        <p:blipFill>
          <a:blip r:embed="rId3"/>
          <a:stretch>
            <a:fillRect/>
          </a:stretch>
        </p:blipFill>
        <p:spPr>
          <a:xfrm>
            <a:off x="7625166" y="121835"/>
            <a:ext cx="2742855" cy="6565344"/>
          </a:xfrm>
          <a:prstGeom prst="rect">
            <a:avLst/>
          </a:prstGeom>
        </p:spPr>
      </p:pic>
    </p:spTree>
    <p:extLst>
      <p:ext uri="{BB962C8B-B14F-4D97-AF65-F5344CB8AC3E}">
        <p14:creationId xmlns:p14="http://schemas.microsoft.com/office/powerpoint/2010/main" val="41784086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6500" y="472440"/>
            <a:ext cx="8341579" cy="5998774"/>
          </a:xfrm>
          <a:prstGeom prst="rect">
            <a:avLst/>
          </a:prstGeom>
        </p:spPr>
      </p:pic>
      <p:pic>
        <p:nvPicPr>
          <p:cNvPr id="2" name="Picture 1"/>
          <p:cNvPicPr>
            <a:picLocks noChangeAspect="1"/>
          </p:cNvPicPr>
          <p:nvPr/>
        </p:nvPicPr>
        <p:blipFill>
          <a:blip r:embed="rId3"/>
          <a:stretch>
            <a:fillRect/>
          </a:stretch>
        </p:blipFill>
        <p:spPr>
          <a:xfrm>
            <a:off x="8768079" y="472441"/>
            <a:ext cx="2506154" cy="5998774"/>
          </a:xfrm>
          <a:prstGeom prst="rect">
            <a:avLst/>
          </a:prstGeom>
        </p:spPr>
      </p:pic>
    </p:spTree>
    <p:extLst>
      <p:ext uri="{BB962C8B-B14F-4D97-AF65-F5344CB8AC3E}">
        <p14:creationId xmlns:p14="http://schemas.microsoft.com/office/powerpoint/2010/main" val="906887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5147" y="360680"/>
            <a:ext cx="8016191" cy="6294120"/>
          </a:xfrm>
          <a:prstGeom prst="rect">
            <a:avLst/>
          </a:prstGeom>
        </p:spPr>
      </p:pic>
      <p:pic>
        <p:nvPicPr>
          <p:cNvPr id="2" name="Picture 1"/>
          <p:cNvPicPr>
            <a:picLocks noChangeAspect="1"/>
          </p:cNvPicPr>
          <p:nvPr/>
        </p:nvPicPr>
        <p:blipFill>
          <a:blip r:embed="rId3"/>
          <a:stretch>
            <a:fillRect/>
          </a:stretch>
        </p:blipFill>
        <p:spPr>
          <a:xfrm>
            <a:off x="8888278" y="174700"/>
            <a:ext cx="2741797" cy="6562813"/>
          </a:xfrm>
          <a:prstGeom prst="rect">
            <a:avLst/>
          </a:prstGeom>
        </p:spPr>
      </p:pic>
    </p:spTree>
    <p:extLst>
      <p:ext uri="{BB962C8B-B14F-4D97-AF65-F5344CB8AC3E}">
        <p14:creationId xmlns:p14="http://schemas.microsoft.com/office/powerpoint/2010/main" val="18276730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6583" y="552291"/>
            <a:ext cx="8264080" cy="5655469"/>
          </a:xfrm>
          <a:prstGeom prst="rect">
            <a:avLst/>
          </a:prstGeom>
        </p:spPr>
      </p:pic>
      <p:pic>
        <p:nvPicPr>
          <p:cNvPr id="2" name="Picture 1"/>
          <p:cNvPicPr>
            <a:picLocks noChangeAspect="1"/>
          </p:cNvPicPr>
          <p:nvPr/>
        </p:nvPicPr>
        <p:blipFill>
          <a:blip r:embed="rId3"/>
          <a:stretch>
            <a:fillRect/>
          </a:stretch>
        </p:blipFill>
        <p:spPr>
          <a:xfrm>
            <a:off x="9322231" y="250074"/>
            <a:ext cx="2614083" cy="6257114"/>
          </a:xfrm>
          <a:prstGeom prst="rect">
            <a:avLst/>
          </a:prstGeom>
        </p:spPr>
      </p:pic>
    </p:spTree>
    <p:extLst>
      <p:ext uri="{BB962C8B-B14F-4D97-AF65-F5344CB8AC3E}">
        <p14:creationId xmlns:p14="http://schemas.microsoft.com/office/powerpoint/2010/main" val="11123159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5030" y="421639"/>
            <a:ext cx="7986170" cy="5837131"/>
          </a:xfrm>
          <a:prstGeom prst="rect">
            <a:avLst/>
          </a:prstGeom>
        </p:spPr>
      </p:pic>
      <p:pic>
        <p:nvPicPr>
          <p:cNvPr id="2" name="Picture 1"/>
          <p:cNvPicPr>
            <a:picLocks noChangeAspect="1"/>
          </p:cNvPicPr>
          <p:nvPr/>
        </p:nvPicPr>
        <p:blipFill>
          <a:blip r:embed="rId3"/>
          <a:stretch>
            <a:fillRect/>
          </a:stretch>
        </p:blipFill>
        <p:spPr>
          <a:xfrm>
            <a:off x="9051011" y="165154"/>
            <a:ext cx="2785278" cy="6666889"/>
          </a:xfrm>
          <a:prstGeom prst="rect">
            <a:avLst/>
          </a:prstGeom>
        </p:spPr>
      </p:pic>
    </p:spTree>
    <p:extLst>
      <p:ext uri="{BB962C8B-B14F-4D97-AF65-F5344CB8AC3E}">
        <p14:creationId xmlns:p14="http://schemas.microsoft.com/office/powerpoint/2010/main" val="20734677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59004" y="665481"/>
            <a:ext cx="5836920" cy="5836920"/>
          </a:xfrm>
          <a:prstGeom prst="rect">
            <a:avLst/>
          </a:prstGeom>
        </p:spPr>
      </p:pic>
      <p:pic>
        <p:nvPicPr>
          <p:cNvPr id="2" name="Picture 1"/>
          <p:cNvPicPr>
            <a:picLocks noChangeAspect="1"/>
          </p:cNvPicPr>
          <p:nvPr/>
        </p:nvPicPr>
        <p:blipFill>
          <a:blip r:embed="rId3"/>
          <a:stretch>
            <a:fillRect/>
          </a:stretch>
        </p:blipFill>
        <p:spPr>
          <a:xfrm>
            <a:off x="9295924" y="665481"/>
            <a:ext cx="2438535" cy="5836920"/>
          </a:xfrm>
          <a:prstGeom prst="rect">
            <a:avLst/>
          </a:prstGeom>
        </p:spPr>
      </p:pic>
      <p:pic>
        <p:nvPicPr>
          <p:cNvPr id="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74" y="665481"/>
            <a:ext cx="2397830" cy="5836920"/>
          </a:xfrm>
          <a:prstGeom prst="rect">
            <a:avLst/>
          </a:prstGeom>
        </p:spPr>
      </p:pic>
    </p:spTree>
    <p:extLst>
      <p:ext uri="{BB962C8B-B14F-4D97-AF65-F5344CB8AC3E}">
        <p14:creationId xmlns:p14="http://schemas.microsoft.com/office/powerpoint/2010/main" val="30838302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35888" y="428626"/>
            <a:ext cx="7904963" cy="5860414"/>
          </a:xfrm>
          <a:prstGeom prst="rect">
            <a:avLst/>
          </a:prstGeom>
        </p:spPr>
      </p:pic>
      <p:pic>
        <p:nvPicPr>
          <p:cNvPr id="3"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2" y="428625"/>
            <a:ext cx="2461566" cy="5992069"/>
          </a:xfrm>
          <a:prstGeom prst="rect">
            <a:avLst/>
          </a:prstGeom>
        </p:spPr>
      </p:pic>
      <p:pic>
        <p:nvPicPr>
          <p:cNvPr id="2" name="Picture 1"/>
          <p:cNvPicPr>
            <a:picLocks noChangeAspect="1"/>
          </p:cNvPicPr>
          <p:nvPr/>
        </p:nvPicPr>
        <p:blipFill>
          <a:blip r:embed="rId4"/>
          <a:stretch>
            <a:fillRect/>
          </a:stretch>
        </p:blipFill>
        <p:spPr>
          <a:xfrm>
            <a:off x="9411167" y="428626"/>
            <a:ext cx="2455713" cy="5878036"/>
          </a:xfrm>
          <a:prstGeom prst="rect">
            <a:avLst/>
          </a:prstGeom>
        </p:spPr>
      </p:pic>
    </p:spTree>
    <p:extLst>
      <p:ext uri="{BB962C8B-B14F-4D97-AF65-F5344CB8AC3E}">
        <p14:creationId xmlns:p14="http://schemas.microsoft.com/office/powerpoint/2010/main" val="22488177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99884" y="651615"/>
            <a:ext cx="7509048" cy="5992069"/>
          </a:xfrm>
          <a:prstGeom prst="rect">
            <a:avLst/>
          </a:prstGeom>
        </p:spPr>
      </p:pic>
      <p:pic>
        <p:nvPicPr>
          <p:cNvPr id="2" name="Picture 1"/>
          <p:cNvPicPr>
            <a:picLocks noChangeAspect="1"/>
          </p:cNvPicPr>
          <p:nvPr/>
        </p:nvPicPr>
        <p:blipFill>
          <a:blip r:embed="rId3"/>
          <a:stretch>
            <a:fillRect/>
          </a:stretch>
        </p:blipFill>
        <p:spPr>
          <a:xfrm>
            <a:off x="9621165" y="651615"/>
            <a:ext cx="2503353" cy="5992069"/>
          </a:xfrm>
          <a:prstGeom prst="rect">
            <a:avLst/>
          </a:prstGeom>
        </p:spPr>
      </p:pic>
      <p:pic>
        <p:nvPicPr>
          <p:cNvPr id="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74" y="651616"/>
            <a:ext cx="2461566" cy="5992069"/>
          </a:xfrm>
          <a:prstGeom prst="rect">
            <a:avLst/>
          </a:prstGeom>
        </p:spPr>
      </p:pic>
    </p:spTree>
    <p:extLst>
      <p:ext uri="{BB962C8B-B14F-4D97-AF65-F5344CB8AC3E}">
        <p14:creationId xmlns:p14="http://schemas.microsoft.com/office/powerpoint/2010/main" val="31622169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3840" y="497284"/>
            <a:ext cx="9091179" cy="5700316"/>
          </a:xfrm>
          <a:prstGeom prst="rect">
            <a:avLst/>
          </a:prstGeom>
        </p:spPr>
      </p:pic>
      <p:pic>
        <p:nvPicPr>
          <p:cNvPr id="3"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5019" y="504324"/>
            <a:ext cx="2338821" cy="5693276"/>
          </a:xfrm>
          <a:prstGeom prst="rect">
            <a:avLst/>
          </a:prstGeom>
        </p:spPr>
      </p:pic>
    </p:spTree>
    <p:extLst>
      <p:ext uri="{BB962C8B-B14F-4D97-AF65-F5344CB8AC3E}">
        <p14:creationId xmlns:p14="http://schemas.microsoft.com/office/powerpoint/2010/main" val="23613199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33507" y="402956"/>
            <a:ext cx="6858931" cy="6176074"/>
          </a:xfrm>
          <a:prstGeom prst="rect">
            <a:avLst/>
          </a:prstGeom>
        </p:spPr>
      </p:pic>
      <p:pic>
        <p:nvPicPr>
          <p:cNvPr id="2" name="Picture 1"/>
          <p:cNvPicPr>
            <a:picLocks noChangeAspect="1"/>
          </p:cNvPicPr>
          <p:nvPr/>
        </p:nvPicPr>
        <p:blipFill>
          <a:blip r:embed="rId3"/>
          <a:stretch>
            <a:fillRect/>
          </a:stretch>
        </p:blipFill>
        <p:spPr>
          <a:xfrm>
            <a:off x="53976" y="423781"/>
            <a:ext cx="2479531" cy="6134423"/>
          </a:xfrm>
          <a:prstGeom prst="rect">
            <a:avLst/>
          </a:prstGeom>
        </p:spPr>
      </p:pic>
      <p:pic>
        <p:nvPicPr>
          <p:cNvPr id="3" name="Picture 2"/>
          <p:cNvPicPr>
            <a:picLocks noChangeAspect="1"/>
          </p:cNvPicPr>
          <p:nvPr/>
        </p:nvPicPr>
        <p:blipFill>
          <a:blip r:embed="rId4"/>
          <a:stretch>
            <a:fillRect/>
          </a:stretch>
        </p:blipFill>
        <p:spPr>
          <a:xfrm>
            <a:off x="9392438" y="402956"/>
            <a:ext cx="2549006" cy="6172122"/>
          </a:xfrm>
          <a:prstGeom prst="rect">
            <a:avLst/>
          </a:prstGeom>
        </p:spPr>
      </p:pic>
    </p:spTree>
    <p:extLst>
      <p:ext uri="{BB962C8B-B14F-4D97-AF65-F5344CB8AC3E}">
        <p14:creationId xmlns:p14="http://schemas.microsoft.com/office/powerpoint/2010/main" val="878239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4388" y="492761"/>
            <a:ext cx="8579474" cy="5745480"/>
          </a:xfrm>
          <a:prstGeom prst="rect">
            <a:avLst/>
          </a:prstGeom>
        </p:spPr>
      </p:pic>
      <p:pic>
        <p:nvPicPr>
          <p:cNvPr id="2" name="Picture 1"/>
          <p:cNvPicPr>
            <a:picLocks noChangeAspect="1"/>
          </p:cNvPicPr>
          <p:nvPr/>
        </p:nvPicPr>
        <p:blipFill>
          <a:blip r:embed="rId3"/>
          <a:stretch>
            <a:fillRect/>
          </a:stretch>
        </p:blipFill>
        <p:spPr>
          <a:xfrm>
            <a:off x="9043862" y="492761"/>
            <a:ext cx="2400334" cy="5745480"/>
          </a:xfrm>
          <a:prstGeom prst="rect">
            <a:avLst/>
          </a:prstGeom>
        </p:spPr>
      </p:pic>
      <p:sp>
        <p:nvSpPr>
          <p:cNvPr id="3" name="TextBox 2"/>
          <p:cNvSpPr txBox="1"/>
          <p:nvPr/>
        </p:nvSpPr>
        <p:spPr>
          <a:xfrm>
            <a:off x="1247613" y="1960536"/>
            <a:ext cx="2231756" cy="1477328"/>
          </a:xfrm>
          <a:prstGeom prst="rect">
            <a:avLst/>
          </a:prstGeom>
          <a:noFill/>
        </p:spPr>
        <p:txBody>
          <a:bodyPr wrap="square" rtlCol="0">
            <a:spAutoFit/>
          </a:bodyPr>
          <a:lstStyle/>
          <a:p>
            <a:r>
              <a:rPr lang="en-US" b="1" dirty="0" smtClean="0">
                <a:solidFill>
                  <a:schemeClr val="bg1"/>
                </a:solidFill>
              </a:rPr>
              <a:t>EVIDENCE-BASED </a:t>
            </a:r>
          </a:p>
          <a:p>
            <a:r>
              <a:rPr lang="en-US" b="1" dirty="0" smtClean="0">
                <a:solidFill>
                  <a:schemeClr val="bg1"/>
                </a:solidFill>
              </a:rPr>
              <a:t>MEDICINE VALUABLE INPUT TO THE PRACTICE OF MEDICINE</a:t>
            </a:r>
            <a:endParaRPr lang="en-US" b="1" dirty="0">
              <a:solidFill>
                <a:schemeClr val="bg1"/>
              </a:solidFill>
            </a:endParaRPr>
          </a:p>
        </p:txBody>
      </p:sp>
      <p:sp>
        <p:nvSpPr>
          <p:cNvPr id="5" name="TextBox 4"/>
          <p:cNvSpPr txBox="1"/>
          <p:nvPr/>
        </p:nvSpPr>
        <p:spPr>
          <a:xfrm>
            <a:off x="1394846" y="4432515"/>
            <a:ext cx="1472339" cy="1200329"/>
          </a:xfrm>
          <a:prstGeom prst="rect">
            <a:avLst/>
          </a:prstGeom>
          <a:noFill/>
        </p:spPr>
        <p:txBody>
          <a:bodyPr wrap="square" rtlCol="0">
            <a:spAutoFit/>
          </a:bodyPr>
          <a:lstStyle/>
          <a:p>
            <a:r>
              <a:rPr lang="en-US" b="1" dirty="0" smtClean="0">
                <a:solidFill>
                  <a:schemeClr val="bg1"/>
                </a:solidFill>
              </a:rPr>
              <a:t>UP TO DATE IS A VALUABLE </a:t>
            </a:r>
          </a:p>
          <a:p>
            <a:r>
              <a:rPr lang="en-US" b="1" dirty="0" smtClean="0">
                <a:solidFill>
                  <a:schemeClr val="bg1"/>
                </a:solidFill>
              </a:rPr>
              <a:t>RESOURCE</a:t>
            </a:r>
            <a:endParaRPr lang="en-US" b="1" dirty="0">
              <a:solidFill>
                <a:schemeClr val="bg1"/>
              </a:solidFill>
            </a:endParaRPr>
          </a:p>
        </p:txBody>
      </p:sp>
    </p:spTree>
    <p:extLst>
      <p:ext uri="{BB962C8B-B14F-4D97-AF65-F5344CB8AC3E}">
        <p14:creationId xmlns:p14="http://schemas.microsoft.com/office/powerpoint/2010/main" val="30239512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48028" y="340963"/>
            <a:ext cx="6294495" cy="6214819"/>
          </a:xfrm>
          <a:prstGeom prst="rect">
            <a:avLst/>
          </a:prstGeom>
        </p:spPr>
      </p:pic>
      <p:pic>
        <p:nvPicPr>
          <p:cNvPr id="2" name="Picture 1"/>
          <p:cNvPicPr>
            <a:picLocks noChangeAspect="1"/>
          </p:cNvPicPr>
          <p:nvPr/>
        </p:nvPicPr>
        <p:blipFill>
          <a:blip r:embed="rId3"/>
          <a:stretch>
            <a:fillRect/>
          </a:stretch>
        </p:blipFill>
        <p:spPr>
          <a:xfrm>
            <a:off x="7242523" y="340962"/>
            <a:ext cx="2566640" cy="6214819"/>
          </a:xfrm>
          <a:prstGeom prst="rect">
            <a:avLst/>
          </a:prstGeom>
        </p:spPr>
      </p:pic>
    </p:spTree>
    <p:extLst>
      <p:ext uri="{BB962C8B-B14F-4D97-AF65-F5344CB8AC3E}">
        <p14:creationId xmlns:p14="http://schemas.microsoft.com/office/powerpoint/2010/main" val="35148745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0196" y="364211"/>
            <a:ext cx="7959609" cy="6152827"/>
          </a:xfrm>
          <a:prstGeom prst="rect">
            <a:avLst/>
          </a:prstGeom>
        </p:spPr>
      </p:pic>
      <p:pic>
        <p:nvPicPr>
          <p:cNvPr id="2" name="Picture 1"/>
          <p:cNvPicPr>
            <a:picLocks noChangeAspect="1"/>
          </p:cNvPicPr>
          <p:nvPr/>
        </p:nvPicPr>
        <p:blipFill>
          <a:blip r:embed="rId3"/>
          <a:stretch>
            <a:fillRect/>
          </a:stretch>
        </p:blipFill>
        <p:spPr>
          <a:xfrm>
            <a:off x="8599804" y="364211"/>
            <a:ext cx="2535727" cy="6139968"/>
          </a:xfrm>
          <a:prstGeom prst="rect">
            <a:avLst/>
          </a:prstGeom>
        </p:spPr>
      </p:pic>
    </p:spTree>
    <p:extLst>
      <p:ext uri="{BB962C8B-B14F-4D97-AF65-F5344CB8AC3E}">
        <p14:creationId xmlns:p14="http://schemas.microsoft.com/office/powerpoint/2010/main" val="21002763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22834" y="701298"/>
            <a:ext cx="7098654" cy="5807990"/>
          </a:xfrm>
          <a:prstGeom prst="rect">
            <a:avLst/>
          </a:prstGeom>
        </p:spPr>
      </p:pic>
      <p:pic>
        <p:nvPicPr>
          <p:cNvPr id="2" name="Picture 1"/>
          <p:cNvPicPr>
            <a:picLocks noChangeAspect="1"/>
          </p:cNvPicPr>
          <p:nvPr/>
        </p:nvPicPr>
        <p:blipFill>
          <a:blip r:embed="rId3"/>
          <a:stretch>
            <a:fillRect/>
          </a:stretch>
        </p:blipFill>
        <p:spPr>
          <a:xfrm>
            <a:off x="8221488" y="701298"/>
            <a:ext cx="2398625" cy="5807990"/>
          </a:xfrm>
          <a:prstGeom prst="rect">
            <a:avLst/>
          </a:prstGeom>
        </p:spPr>
      </p:pic>
    </p:spTree>
    <p:extLst>
      <p:ext uri="{BB962C8B-B14F-4D97-AF65-F5344CB8AC3E}">
        <p14:creationId xmlns:p14="http://schemas.microsoft.com/office/powerpoint/2010/main" val="22022375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6525" y="864030"/>
            <a:ext cx="7760308" cy="5784742"/>
          </a:xfrm>
          <a:prstGeom prst="rect">
            <a:avLst/>
          </a:prstGeom>
        </p:spPr>
      </p:pic>
      <p:pic>
        <p:nvPicPr>
          <p:cNvPr id="2" name="Picture 1"/>
          <p:cNvPicPr>
            <a:picLocks noChangeAspect="1"/>
          </p:cNvPicPr>
          <p:nvPr/>
        </p:nvPicPr>
        <p:blipFill>
          <a:blip r:embed="rId3"/>
          <a:stretch>
            <a:fillRect/>
          </a:stretch>
        </p:blipFill>
        <p:spPr>
          <a:xfrm>
            <a:off x="8256832" y="864030"/>
            <a:ext cx="2389023" cy="5784742"/>
          </a:xfrm>
          <a:prstGeom prst="rect">
            <a:avLst/>
          </a:prstGeom>
        </p:spPr>
      </p:pic>
    </p:spTree>
    <p:extLst>
      <p:ext uri="{BB962C8B-B14F-4D97-AF65-F5344CB8AC3E}">
        <p14:creationId xmlns:p14="http://schemas.microsoft.com/office/powerpoint/2010/main" val="29310694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6078" y="709043"/>
            <a:ext cx="7141916" cy="5722749"/>
          </a:xfrm>
          <a:prstGeom prst="rect">
            <a:avLst/>
          </a:prstGeom>
        </p:spPr>
      </p:pic>
      <p:pic>
        <p:nvPicPr>
          <p:cNvPr id="2" name="Picture 1"/>
          <p:cNvPicPr>
            <a:picLocks noChangeAspect="1"/>
          </p:cNvPicPr>
          <p:nvPr/>
        </p:nvPicPr>
        <p:blipFill>
          <a:blip r:embed="rId3"/>
          <a:stretch>
            <a:fillRect/>
          </a:stretch>
        </p:blipFill>
        <p:spPr>
          <a:xfrm>
            <a:off x="7667994" y="709043"/>
            <a:ext cx="2363422" cy="5722749"/>
          </a:xfrm>
          <a:prstGeom prst="rect">
            <a:avLst/>
          </a:prstGeom>
        </p:spPr>
      </p:pic>
    </p:spTree>
    <p:extLst>
      <p:ext uri="{BB962C8B-B14F-4D97-AF65-F5344CB8AC3E}">
        <p14:creationId xmlns:p14="http://schemas.microsoft.com/office/powerpoint/2010/main" val="26213741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5704" y="337087"/>
            <a:ext cx="11476584" cy="6226445"/>
          </a:xfrm>
          <a:prstGeom prst="rect">
            <a:avLst/>
          </a:prstGeom>
        </p:spPr>
      </p:pic>
    </p:spTree>
    <p:extLst>
      <p:ext uri="{BB962C8B-B14F-4D97-AF65-F5344CB8AC3E}">
        <p14:creationId xmlns:p14="http://schemas.microsoft.com/office/powerpoint/2010/main" val="19360949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16418" y="437833"/>
            <a:ext cx="7141757" cy="3880167"/>
          </a:xfrm>
          <a:prstGeom prst="rect">
            <a:avLst/>
          </a:prstGeom>
        </p:spPr>
      </p:pic>
      <p:pic>
        <p:nvPicPr>
          <p:cNvPr id="2" name="Picture 1"/>
          <p:cNvPicPr>
            <a:picLocks noChangeAspect="1"/>
          </p:cNvPicPr>
          <p:nvPr/>
        </p:nvPicPr>
        <p:blipFill>
          <a:blip r:embed="rId3"/>
          <a:stretch>
            <a:fillRect/>
          </a:stretch>
        </p:blipFill>
        <p:spPr>
          <a:xfrm>
            <a:off x="8258175" y="437832"/>
            <a:ext cx="2627023" cy="6288087"/>
          </a:xfrm>
          <a:prstGeom prst="rect">
            <a:avLst/>
          </a:prstGeom>
        </p:spPr>
      </p:pic>
      <p:sp>
        <p:nvSpPr>
          <p:cNvPr id="3" name="TextBox 2"/>
          <p:cNvSpPr txBox="1"/>
          <p:nvPr/>
        </p:nvSpPr>
        <p:spPr>
          <a:xfrm>
            <a:off x="1648726" y="5067628"/>
            <a:ext cx="5788764" cy="1015663"/>
          </a:xfrm>
          <a:prstGeom prst="rect">
            <a:avLst/>
          </a:prstGeom>
          <a:noFill/>
        </p:spPr>
        <p:txBody>
          <a:bodyPr wrap="none" rtlCol="0">
            <a:spAutoFit/>
          </a:bodyPr>
          <a:lstStyle/>
          <a:p>
            <a:r>
              <a:rPr lang="en-US" sz="6000" b="1" dirty="0" smtClean="0"/>
              <a:t>ADOLESCENCE</a:t>
            </a:r>
            <a:endParaRPr lang="en-US" sz="6000" b="1" dirty="0"/>
          </a:p>
        </p:txBody>
      </p:sp>
    </p:spTree>
    <p:extLst>
      <p:ext uri="{BB962C8B-B14F-4D97-AF65-F5344CB8AC3E}">
        <p14:creationId xmlns:p14="http://schemas.microsoft.com/office/powerpoint/2010/main" val="32448350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4757" y="370841"/>
            <a:ext cx="9220569" cy="6029960"/>
          </a:xfrm>
          <a:prstGeom prst="rect">
            <a:avLst/>
          </a:prstGeom>
        </p:spPr>
      </p:pic>
      <p:pic>
        <p:nvPicPr>
          <p:cNvPr id="2" name="Picture 1"/>
          <p:cNvPicPr>
            <a:picLocks noChangeAspect="1"/>
          </p:cNvPicPr>
          <p:nvPr/>
        </p:nvPicPr>
        <p:blipFill>
          <a:blip r:embed="rId3"/>
          <a:stretch>
            <a:fillRect/>
          </a:stretch>
        </p:blipFill>
        <p:spPr>
          <a:xfrm>
            <a:off x="9315326" y="370841"/>
            <a:ext cx="2519183" cy="6029960"/>
          </a:xfrm>
          <a:prstGeom prst="rect">
            <a:avLst/>
          </a:prstGeom>
        </p:spPr>
      </p:pic>
    </p:spTree>
    <p:extLst>
      <p:ext uri="{BB962C8B-B14F-4D97-AF65-F5344CB8AC3E}">
        <p14:creationId xmlns:p14="http://schemas.microsoft.com/office/powerpoint/2010/main" val="26520488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2240" y="247035"/>
            <a:ext cx="6399414" cy="6451022"/>
          </a:xfrm>
          <a:prstGeom prst="rect">
            <a:avLst/>
          </a:prstGeom>
        </p:spPr>
      </p:pic>
      <p:pic>
        <p:nvPicPr>
          <p:cNvPr id="5" name="Picture 4"/>
          <p:cNvPicPr>
            <a:picLocks noChangeAspect="1"/>
          </p:cNvPicPr>
          <p:nvPr/>
        </p:nvPicPr>
        <p:blipFill>
          <a:blip r:embed="rId3"/>
          <a:stretch>
            <a:fillRect/>
          </a:stretch>
        </p:blipFill>
        <p:spPr>
          <a:xfrm>
            <a:off x="6709951" y="247034"/>
            <a:ext cx="5308407" cy="6451023"/>
          </a:xfrm>
          <a:prstGeom prst="rect">
            <a:avLst/>
          </a:prstGeom>
        </p:spPr>
      </p:pic>
    </p:spTree>
    <p:extLst>
      <p:ext uri="{BB962C8B-B14F-4D97-AF65-F5344CB8AC3E}">
        <p14:creationId xmlns:p14="http://schemas.microsoft.com/office/powerpoint/2010/main" val="10576946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0697" y="401320"/>
            <a:ext cx="11572230" cy="5836920"/>
          </a:xfrm>
          <a:prstGeom prst="rect">
            <a:avLst/>
          </a:prstGeom>
        </p:spPr>
      </p:pic>
    </p:spTree>
    <p:extLst>
      <p:ext uri="{BB962C8B-B14F-4D97-AF65-F5344CB8AC3E}">
        <p14:creationId xmlns:p14="http://schemas.microsoft.com/office/powerpoint/2010/main" val="25719843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
            </a:r>
            <a:br>
              <a:rPr lang="en-US" dirty="0" smtClean="0">
                <a:hlinkClick r:id="rId2"/>
              </a:rPr>
            </a:br>
            <a:r>
              <a:rPr lang="en-US" b="1" dirty="0" smtClean="0">
                <a:hlinkClick r:id="rId2"/>
              </a:rPr>
              <a:t>Type </a:t>
            </a:r>
            <a:r>
              <a:rPr lang="en-US" b="1" dirty="0">
                <a:hlinkClick r:id="rId2"/>
              </a:rPr>
              <a:t>2 diabetes</a:t>
            </a:r>
            <a:r>
              <a:rPr lang="en-US" b="1" dirty="0"/>
              <a:t/>
            </a:r>
            <a:br>
              <a:rPr lang="en-US" b="1" dirty="0"/>
            </a:br>
            <a:endParaRPr lang="en-US" b="1" dirty="0"/>
          </a:p>
        </p:txBody>
      </p:sp>
      <p:sp>
        <p:nvSpPr>
          <p:cNvPr id="3" name="Content Placeholder 2"/>
          <p:cNvSpPr>
            <a:spLocks noGrp="1"/>
          </p:cNvSpPr>
          <p:nvPr>
            <p:ph idx="1"/>
          </p:nvPr>
        </p:nvSpPr>
        <p:spPr>
          <a:xfrm>
            <a:off x="684212" y="685800"/>
            <a:ext cx="7575868" cy="3615267"/>
          </a:xfrm>
        </p:spPr>
        <p:txBody>
          <a:bodyPr/>
          <a:lstStyle/>
          <a:p>
            <a:pPr marL="0" indent="0">
              <a:buNone/>
            </a:pPr>
            <a:r>
              <a:rPr lang="en-US" b="1" dirty="0" smtClean="0">
                <a:solidFill>
                  <a:schemeClr val="bg1"/>
                </a:solidFill>
              </a:rPr>
              <a:t>Glycolated </a:t>
            </a:r>
            <a:r>
              <a:rPr lang="en-US" b="1" dirty="0">
                <a:solidFill>
                  <a:schemeClr val="bg1"/>
                </a:solidFill>
              </a:rPr>
              <a:t>hemoglobin (A1C) test.</a:t>
            </a:r>
            <a:r>
              <a:rPr lang="en-US" dirty="0">
                <a:solidFill>
                  <a:schemeClr val="bg1"/>
                </a:solidFill>
              </a:rPr>
              <a:t> This blood test indicates your average blood sugar level for the past two to three months. It measures the percentage of blood sugar attached to hemoglobin, the oxygen-carrying protein in red blood cells. The higher your blood sugar levels, the more hemoglobin you'll have with sugar attached. An A1C level of 6.5 percent or higher on two separate tests indicates you have diabetes. A result between 5.7 and 6.4 percent is considered prediabetes, which indicates a high risk of developing diabetes. Normal levels are below 5.7 percent.</a:t>
            </a:r>
          </a:p>
          <a:p>
            <a:endParaRPr lang="en-US" dirty="0">
              <a:solidFill>
                <a:schemeClr val="bg1"/>
              </a:solidFill>
            </a:endParaRPr>
          </a:p>
        </p:txBody>
      </p:sp>
      <p:pic>
        <p:nvPicPr>
          <p:cNvPr id="4" name="Picture 3"/>
          <p:cNvPicPr>
            <a:picLocks noChangeAspect="1"/>
          </p:cNvPicPr>
          <p:nvPr/>
        </p:nvPicPr>
        <p:blipFill>
          <a:blip r:embed="rId3"/>
          <a:stretch>
            <a:fillRect/>
          </a:stretch>
        </p:blipFill>
        <p:spPr>
          <a:xfrm>
            <a:off x="9338734" y="294640"/>
            <a:ext cx="2576088" cy="6166167"/>
          </a:xfrm>
          <a:prstGeom prst="rect">
            <a:avLst/>
          </a:prstGeom>
        </p:spPr>
      </p:pic>
    </p:spTree>
    <p:extLst>
      <p:ext uri="{BB962C8B-B14F-4D97-AF65-F5344CB8AC3E}">
        <p14:creationId xmlns:p14="http://schemas.microsoft.com/office/powerpoint/2010/main" val="8279896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1921" y="256509"/>
            <a:ext cx="9393382" cy="6202615"/>
          </a:xfrm>
          <a:prstGeom prst="rect">
            <a:avLst/>
          </a:prstGeom>
        </p:spPr>
      </p:pic>
      <p:pic>
        <p:nvPicPr>
          <p:cNvPr id="2" name="Picture 1"/>
          <p:cNvPicPr>
            <a:picLocks noChangeAspect="1"/>
          </p:cNvPicPr>
          <p:nvPr/>
        </p:nvPicPr>
        <p:blipFill>
          <a:blip r:embed="rId3"/>
          <a:stretch>
            <a:fillRect/>
          </a:stretch>
        </p:blipFill>
        <p:spPr>
          <a:xfrm>
            <a:off x="9396095" y="242825"/>
            <a:ext cx="2597032" cy="6216299"/>
          </a:xfrm>
          <a:prstGeom prst="rect">
            <a:avLst/>
          </a:prstGeom>
        </p:spPr>
      </p:pic>
    </p:spTree>
    <p:extLst>
      <p:ext uri="{BB962C8B-B14F-4D97-AF65-F5344CB8AC3E}">
        <p14:creationId xmlns:p14="http://schemas.microsoft.com/office/powerpoint/2010/main" val="33402423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4333" y="607083"/>
            <a:ext cx="8766175" cy="5753711"/>
          </a:xfrm>
          <a:prstGeom prst="rect">
            <a:avLst/>
          </a:prstGeom>
        </p:spPr>
      </p:pic>
      <p:pic>
        <p:nvPicPr>
          <p:cNvPr id="2" name="Picture 1"/>
          <p:cNvPicPr>
            <a:picLocks noChangeAspect="1"/>
          </p:cNvPicPr>
          <p:nvPr/>
        </p:nvPicPr>
        <p:blipFill>
          <a:blip r:embed="rId3"/>
          <a:stretch>
            <a:fillRect/>
          </a:stretch>
        </p:blipFill>
        <p:spPr>
          <a:xfrm>
            <a:off x="9171768" y="607082"/>
            <a:ext cx="2403772" cy="5753711"/>
          </a:xfrm>
          <a:prstGeom prst="rect">
            <a:avLst/>
          </a:prstGeom>
        </p:spPr>
      </p:pic>
    </p:spTree>
    <p:extLst>
      <p:ext uri="{BB962C8B-B14F-4D97-AF65-F5344CB8AC3E}">
        <p14:creationId xmlns:p14="http://schemas.microsoft.com/office/powerpoint/2010/main" val="14138798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6258" y="796454"/>
            <a:ext cx="10773162" cy="5167465"/>
          </a:xfrm>
          <a:prstGeom prst="rect">
            <a:avLst/>
          </a:prstGeom>
        </p:spPr>
      </p:pic>
    </p:spTree>
    <p:extLst>
      <p:ext uri="{BB962C8B-B14F-4D97-AF65-F5344CB8AC3E}">
        <p14:creationId xmlns:p14="http://schemas.microsoft.com/office/powerpoint/2010/main" val="28572716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8152" y="591550"/>
            <a:ext cx="6521927" cy="5862796"/>
          </a:xfrm>
          <a:prstGeom prst="rect">
            <a:avLst/>
          </a:prstGeom>
        </p:spPr>
      </p:pic>
      <p:pic>
        <p:nvPicPr>
          <p:cNvPr id="3"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86" y="591551"/>
            <a:ext cx="2408460" cy="5862796"/>
          </a:xfrm>
          <a:prstGeom prst="rect">
            <a:avLst/>
          </a:prstGeom>
        </p:spPr>
      </p:pic>
      <p:pic>
        <p:nvPicPr>
          <p:cNvPr id="2" name="Picture 1"/>
          <p:cNvPicPr>
            <a:picLocks noChangeAspect="1"/>
          </p:cNvPicPr>
          <p:nvPr/>
        </p:nvPicPr>
        <p:blipFill>
          <a:blip r:embed="rId4"/>
          <a:stretch>
            <a:fillRect/>
          </a:stretch>
        </p:blipFill>
        <p:spPr>
          <a:xfrm>
            <a:off x="9274099" y="591550"/>
            <a:ext cx="2449346" cy="5862796"/>
          </a:xfrm>
          <a:prstGeom prst="rect">
            <a:avLst/>
          </a:prstGeom>
        </p:spPr>
      </p:pic>
    </p:spTree>
    <p:extLst>
      <p:ext uri="{BB962C8B-B14F-4D97-AF65-F5344CB8AC3E}">
        <p14:creationId xmlns:p14="http://schemas.microsoft.com/office/powerpoint/2010/main" val="13915637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05964" y="502917"/>
            <a:ext cx="5814515" cy="5922793"/>
          </a:xfrm>
          <a:prstGeom prst="rect">
            <a:avLst/>
          </a:prstGeom>
        </p:spPr>
      </p:pic>
      <p:pic>
        <p:nvPicPr>
          <p:cNvPr id="2" name="Picture 1"/>
          <p:cNvPicPr>
            <a:picLocks noChangeAspect="1"/>
          </p:cNvPicPr>
          <p:nvPr/>
        </p:nvPicPr>
        <p:blipFill>
          <a:blip r:embed="rId3"/>
          <a:stretch>
            <a:fillRect/>
          </a:stretch>
        </p:blipFill>
        <p:spPr>
          <a:xfrm>
            <a:off x="8920479" y="502916"/>
            <a:ext cx="2474411" cy="5922793"/>
          </a:xfrm>
          <a:prstGeom prst="rect">
            <a:avLst/>
          </a:prstGeom>
        </p:spPr>
      </p:pic>
      <p:pic>
        <p:nvPicPr>
          <p:cNvPr id="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57" y="502917"/>
            <a:ext cx="2433107" cy="5922793"/>
          </a:xfrm>
          <a:prstGeom prst="rect">
            <a:avLst/>
          </a:prstGeom>
        </p:spPr>
      </p:pic>
    </p:spTree>
    <p:extLst>
      <p:ext uri="{BB962C8B-B14F-4D97-AF65-F5344CB8AC3E}">
        <p14:creationId xmlns:p14="http://schemas.microsoft.com/office/powerpoint/2010/main" val="12383293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9562" y="441960"/>
            <a:ext cx="10340223" cy="6029960"/>
          </a:xfrm>
          <a:prstGeom prst="rect">
            <a:avLst/>
          </a:prstGeom>
        </p:spPr>
      </p:pic>
    </p:spTree>
    <p:extLst>
      <p:ext uri="{BB962C8B-B14F-4D97-AF65-F5344CB8AC3E}">
        <p14:creationId xmlns:p14="http://schemas.microsoft.com/office/powerpoint/2010/main" val="15570651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78480" y="441934"/>
            <a:ext cx="5703152" cy="6054116"/>
          </a:xfrm>
          <a:prstGeom prst="rect">
            <a:avLst/>
          </a:prstGeom>
        </p:spPr>
      </p:pic>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71" y="441934"/>
            <a:ext cx="2487055" cy="6054116"/>
          </a:xfrm>
          <a:prstGeom prst="rect">
            <a:avLst/>
          </a:prstGeom>
        </p:spPr>
      </p:pic>
      <p:pic>
        <p:nvPicPr>
          <p:cNvPr id="3" name="Picture 2"/>
          <p:cNvPicPr>
            <a:picLocks noChangeAspect="1"/>
          </p:cNvPicPr>
          <p:nvPr/>
        </p:nvPicPr>
        <p:blipFill>
          <a:blip r:embed="rId4"/>
          <a:stretch>
            <a:fillRect/>
          </a:stretch>
        </p:blipFill>
        <p:spPr>
          <a:xfrm>
            <a:off x="8613775" y="428626"/>
            <a:ext cx="2534835" cy="6067424"/>
          </a:xfrm>
          <a:prstGeom prst="rect">
            <a:avLst/>
          </a:prstGeom>
        </p:spPr>
      </p:pic>
    </p:spTree>
    <p:extLst>
      <p:ext uri="{BB962C8B-B14F-4D97-AF65-F5344CB8AC3E}">
        <p14:creationId xmlns:p14="http://schemas.microsoft.com/office/powerpoint/2010/main" val="35185099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78241" y="465543"/>
            <a:ext cx="6320008" cy="6029960"/>
          </a:xfrm>
          <a:prstGeom prst="rect">
            <a:avLst/>
          </a:prstGeom>
        </p:spPr>
      </p:pic>
      <p:pic>
        <p:nvPicPr>
          <p:cNvPr id="3" name="Picture 2"/>
          <p:cNvPicPr>
            <a:picLocks noChangeAspect="1"/>
          </p:cNvPicPr>
          <p:nvPr/>
        </p:nvPicPr>
        <p:blipFill>
          <a:blip r:embed="rId3"/>
          <a:stretch>
            <a:fillRect/>
          </a:stretch>
        </p:blipFill>
        <p:spPr>
          <a:xfrm>
            <a:off x="9027129" y="452120"/>
            <a:ext cx="2524791" cy="6043383"/>
          </a:xfrm>
          <a:prstGeom prst="rect">
            <a:avLst/>
          </a:prstGeom>
        </p:spPr>
      </p:pic>
      <p:pic>
        <p:nvPicPr>
          <p:cNvPr id="6"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80" y="452120"/>
            <a:ext cx="2482646" cy="6043383"/>
          </a:xfrm>
          <a:prstGeom prst="rect">
            <a:avLst/>
          </a:prstGeom>
        </p:spPr>
      </p:pic>
    </p:spTree>
    <p:extLst>
      <p:ext uri="{BB962C8B-B14F-4D97-AF65-F5344CB8AC3E}">
        <p14:creationId xmlns:p14="http://schemas.microsoft.com/office/powerpoint/2010/main" val="23585822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98184" y="320040"/>
            <a:ext cx="5869722" cy="5969000"/>
          </a:xfrm>
          <a:prstGeom prst="rect">
            <a:avLst/>
          </a:prstGeom>
        </p:spPr>
      </p:pic>
      <p:pic>
        <p:nvPicPr>
          <p:cNvPr id="2" name="Picture 1"/>
          <p:cNvPicPr>
            <a:picLocks noChangeAspect="1"/>
          </p:cNvPicPr>
          <p:nvPr/>
        </p:nvPicPr>
        <p:blipFill>
          <a:blip r:embed="rId3"/>
          <a:stretch>
            <a:fillRect/>
          </a:stretch>
        </p:blipFill>
        <p:spPr>
          <a:xfrm>
            <a:off x="8667906" y="320040"/>
            <a:ext cx="2493716" cy="5969000"/>
          </a:xfrm>
          <a:prstGeom prst="rect">
            <a:avLst/>
          </a:prstGeom>
        </p:spPr>
      </p:pic>
      <p:pic>
        <p:nvPicPr>
          <p:cNvPr id="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618" y="296971"/>
            <a:ext cx="2461566" cy="5992069"/>
          </a:xfrm>
          <a:prstGeom prst="rect">
            <a:avLst/>
          </a:prstGeom>
        </p:spPr>
      </p:pic>
    </p:spTree>
    <p:extLst>
      <p:ext uri="{BB962C8B-B14F-4D97-AF65-F5344CB8AC3E}">
        <p14:creationId xmlns:p14="http://schemas.microsoft.com/office/powerpoint/2010/main" val="32142179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6909" y="690880"/>
            <a:ext cx="8524902" cy="5590858"/>
          </a:xfrm>
          <a:prstGeom prst="rect">
            <a:avLst/>
          </a:prstGeom>
        </p:spPr>
      </p:pic>
      <p:pic>
        <p:nvPicPr>
          <p:cNvPr id="2" name="Picture 1"/>
          <p:cNvPicPr>
            <a:picLocks noChangeAspect="1"/>
          </p:cNvPicPr>
          <p:nvPr/>
        </p:nvPicPr>
        <p:blipFill>
          <a:blip r:embed="rId3"/>
          <a:stretch>
            <a:fillRect/>
          </a:stretch>
        </p:blipFill>
        <p:spPr>
          <a:xfrm>
            <a:off x="8901811" y="690881"/>
            <a:ext cx="2335736" cy="5590858"/>
          </a:xfrm>
          <a:prstGeom prst="rect">
            <a:avLst/>
          </a:prstGeom>
        </p:spPr>
      </p:pic>
      <p:sp>
        <p:nvSpPr>
          <p:cNvPr id="3" name="TextBox 2"/>
          <p:cNvSpPr txBox="1"/>
          <p:nvPr/>
        </p:nvSpPr>
        <p:spPr>
          <a:xfrm>
            <a:off x="376909" y="6281738"/>
            <a:ext cx="731290" cy="369332"/>
          </a:xfrm>
          <a:prstGeom prst="rect">
            <a:avLst/>
          </a:prstGeom>
          <a:noFill/>
        </p:spPr>
        <p:txBody>
          <a:bodyPr wrap="none" rtlCol="0">
            <a:spAutoFit/>
          </a:bodyPr>
          <a:lstStyle/>
          <a:p>
            <a:r>
              <a:rPr lang="en-US" dirty="0" smtClean="0"/>
              <a:t>CDC</a:t>
            </a:r>
            <a:endParaRPr lang="en-US" dirty="0"/>
          </a:p>
        </p:txBody>
      </p:sp>
    </p:spTree>
    <p:extLst>
      <p:ext uri="{BB962C8B-B14F-4D97-AF65-F5344CB8AC3E}">
        <p14:creationId xmlns:p14="http://schemas.microsoft.com/office/powerpoint/2010/main" val="1530194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4638</TotalTime>
  <Words>2221</Words>
  <Application>Microsoft Office PowerPoint</Application>
  <PresentationFormat>Widescreen</PresentationFormat>
  <Paragraphs>298</Paragraphs>
  <Slides>189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189</vt:i4>
      </vt:variant>
    </vt:vector>
  </HeadingPairs>
  <TitlesOfParts>
    <vt:vector size="194" baseType="lpstr">
      <vt:lpstr>Arial</vt:lpstr>
      <vt:lpstr>Calibri</vt:lpstr>
      <vt:lpstr>Century Gothic</vt:lpstr>
      <vt:lpstr>Wingdings 3</vt:lpstr>
      <vt:lpstr>Slice</vt:lpstr>
      <vt:lpstr>MODULE Four:     MEDICAL PROTOCOLS  AND  QUALITY ASSURANCE</vt:lpstr>
      <vt:lpstr>PowerPoint Presentation</vt:lpstr>
      <vt:lpstr>UNIT OBJECTIVE</vt:lpstr>
      <vt:lpstr> Diagnostic and Treatment Protocols </vt:lpstr>
      <vt:lpstr>Primary care  concept and team members</vt:lpstr>
      <vt:lpstr>Resource options for information</vt:lpstr>
      <vt:lpstr>Laboratory medicine and medical imaging referrals and consultation</vt:lpstr>
      <vt:lpstr>PowerPoint Presentation</vt:lpstr>
      <vt:lpstr> Type 2 diabetes </vt:lpstr>
      <vt:lpstr> Type 2 diabetes </vt:lpstr>
      <vt:lpstr>DIABETES ---TYPE 2</vt:lpstr>
      <vt:lpstr>Management of persistent hyperglycemia in type 2 diabetes mellitus</vt:lpstr>
      <vt:lpstr>Refractory management of persistent hyperglycemia in type 2 diabetes mellitus</vt:lpstr>
      <vt:lpstr>DIABETES    TYPE 2     TREATMENT OPTIONS</vt:lpstr>
      <vt:lpstr>DIABETES -TYPE 2  ----   OTHER TREATMENTS</vt:lpstr>
      <vt:lpstr>DIABETES TYPE 2 ---OTHER TREATMENTS</vt:lpstr>
      <vt:lpstr>DIABETES TYPE 2   OTHER TREATMENTS</vt:lpstr>
      <vt:lpstr>DIABETES TYPE 2 – OTHER TREATMENTS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DIABETES TYPE 2 TREATMENT OPTIONS WITH CONCERNS</vt:lpstr>
      <vt:lpstr>DIABETES TYPE 2  -----  COMBINATION MEDICATIONS WITH METFORMIN</vt:lpstr>
      <vt:lpstr>DIABETES TYPE 2 ----WHEN CONTRAINDICATIONS TO METFORMIN EXIST</vt:lpstr>
      <vt:lpstr>DIABETES TYPE 2 ---- WHEN CONTRAINDICATIONS TO METFORMIN EXIST</vt:lpstr>
      <vt:lpstr>PowerPoint Presentation</vt:lpstr>
      <vt:lpstr>DIABETES TYPE 2  ----   WHEN CONTRADICTIONS TO METFORMIN EXIST</vt:lpstr>
      <vt:lpstr>DIABETES TYPE 2    -----    ONLY UNDER SPECIAL CIRCUMSTANCES DUE TO RISKS</vt:lpstr>
      <vt:lpstr>PowerPoint Presentation</vt:lpstr>
      <vt:lpstr>PowerPoint Presentation</vt:lpstr>
      <vt:lpstr>PowerPoint Presentation</vt:lpstr>
      <vt:lpstr>PowerPoint Presentation</vt:lpstr>
      <vt:lpstr>PowerPoint Presentation</vt:lpstr>
      <vt:lpstr>PowerPoint Presentation</vt:lpstr>
      <vt:lpstr>OBESITY AND PRE-OBESITY</vt:lpstr>
      <vt:lpstr>Obesity in adults: Dietary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Drugs available as adjuncts to diet and exercise for treatment of obesity     --- Orlistat</vt:lpstr>
      <vt:lpstr>Drugs available as adjuncts to diet and exercise for treatment of obesity     ----- Lorcaserin</vt:lpstr>
      <vt:lpstr>Drugs available as adjuncts to diet and exercise for treatment of obesity -- Phentermine-topiramate</vt:lpstr>
      <vt:lpstr>Drugs available as adjuncts to diet and exercise for treatment of obesity -- Phentermine-topiramate</vt:lpstr>
      <vt:lpstr>Drugs available as adjuncts to diet and exercise for treatment of obesity  -- Bupropion-naltrexone</vt:lpstr>
      <vt:lpstr>Drugs available as adjuncts to diet and exercise for treatment of obesity  -- Bupropion-naltrexone</vt:lpstr>
      <vt:lpstr>Drugs available as adjuncts to diet and exercise for treatment of obesity  ----   Liraglutide </vt:lpstr>
      <vt:lpstr>Drugs available as adjuncts to diet and exercise for treatment of obesity  ----   Liraglutide</vt:lpstr>
      <vt:lpstr>Drugs available as adjuncts to diet and exercise for treatment of obesity   ---  Benzphetamine</vt:lpstr>
      <vt:lpstr>Drugs available as adjuncts to diet and exercise for treatment of obesity    ----   Diethylpropion</vt:lpstr>
      <vt:lpstr>Drugs available as adjuncts to diet and exercise for treatment of obesity  --- Phentermine  </vt:lpstr>
      <vt:lpstr>Drugs available as adjuncts to diet and exercise for treatment of obesity --- Phendimetrazine    </vt:lpstr>
      <vt:lpstr>Noradrenergic sympathomimetic drugs approved for short-term use – same for all</vt:lpstr>
      <vt:lpstr>BEST PRACTICE --- AVOID MEDICATION THERAPY FOR OBESITY TREATMENT if possible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American Cancer Society Guidelines for the Early Detection of Cancer </vt:lpstr>
      <vt:lpstr> American Cancer Society Guidelines for the Early Detection of Cancer </vt:lpstr>
      <vt:lpstr> American Cancer Society Guidelines for the Early Detection of Cancer </vt:lpstr>
      <vt:lpstr>American Cancer Society Guidelines for the Early Detection of Cancer </vt:lpstr>
      <vt:lpstr> American Cancer Society Guidelines for the Early Detection of Cancer </vt:lpstr>
      <vt:lpstr> American Cancer Society Guidelines for the Early Detection of Cancer </vt:lpstr>
      <vt:lpstr> American Cancer Society Guidelines for the Early Detection of Cancer </vt:lpstr>
      <vt:lpstr>RESOURCES FOR PREVENTITIVE SCREENING INFORMATION</vt:lpstr>
      <vt:lpstr>Screening for age-related 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ISCHEMIC HEART DISEASE </vt:lpstr>
      <vt:lpstr> ISCHEMIC HEART DISEASE </vt:lpstr>
      <vt:lpstr>Prenatal care</vt:lpstr>
      <vt:lpstr>PowerPoint Presentation</vt:lpstr>
      <vt:lpstr>High risk pregnancy consultation and/or special care required </vt:lpstr>
      <vt:lpstr> High risk pregnancy Existing Health Conditions </vt:lpstr>
      <vt:lpstr>High risk pregnancy age </vt:lpstr>
      <vt:lpstr>High risk pregnancy lifestyle factors</vt:lpstr>
      <vt:lpstr>High risk pregnancy conditions of pregnancy</vt:lpstr>
      <vt:lpstr>PowerPoint Presentation</vt:lpstr>
      <vt:lpstr>Newborn evaluation</vt:lpstr>
      <vt:lpstr>Newborn evaluation</vt:lpstr>
      <vt:lpstr>Newborn evaluation</vt:lpstr>
      <vt:lpstr>Newborn evaluation</vt:lpstr>
      <vt:lpstr>Newborn evaluation</vt:lpstr>
      <vt:lpstr>Newborn  evaluation</vt:lpstr>
      <vt:lpstr>Newborn evaluation</vt:lpstr>
      <vt:lpstr>Newborn evaluation</vt:lpstr>
      <vt:lpstr>Newborn evaluation</vt:lpstr>
      <vt:lpstr>Newborn evaluation</vt:lpstr>
      <vt:lpstr>Newborn evaluation</vt:lpstr>
      <vt:lpstr>Newborn evaluation</vt:lpstr>
      <vt:lpstr>Newborn evaluation</vt:lpstr>
      <vt:lpstr>Newborn evaluation</vt:lpstr>
      <vt:lpstr>Preventive Care for children</vt:lpstr>
      <vt:lpstr>Preventive Care  for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71</cp:revision>
  <cp:lastPrinted>2018-01-02T23:51:48Z</cp:lastPrinted>
  <dcterms:created xsi:type="dcterms:W3CDTF">2017-11-27T19:02:08Z</dcterms:created>
  <dcterms:modified xsi:type="dcterms:W3CDTF">2018-01-22T21:41:58Z</dcterms:modified>
</cp:coreProperties>
</file>