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1"/>
  </p:notesMasterIdLst>
  <p:sldIdLst>
    <p:sldId id="257" r:id="rId2"/>
    <p:sldId id="258" r:id="rId3"/>
    <p:sldId id="530" r:id="rId4"/>
    <p:sldId id="53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529" r:id="rId35"/>
    <p:sldId id="288" r:id="rId36"/>
    <p:sldId id="289" r:id="rId37"/>
    <p:sldId id="290" r:id="rId38"/>
    <p:sldId id="291" r:id="rId39"/>
    <p:sldId id="292" r:id="rId40"/>
    <p:sldId id="293" r:id="rId41"/>
    <p:sldId id="294" r:id="rId42"/>
    <p:sldId id="296" r:id="rId43"/>
    <p:sldId id="297" r:id="rId44"/>
    <p:sldId id="298" r:id="rId45"/>
    <p:sldId id="299" r:id="rId46"/>
    <p:sldId id="300" r:id="rId47"/>
    <p:sldId id="301" r:id="rId48"/>
    <p:sldId id="302"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3" r:id="rId112"/>
    <p:sldId id="374" r:id="rId113"/>
    <p:sldId id="375"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7" r:id="rId194"/>
    <p:sldId id="458" r:id="rId195"/>
    <p:sldId id="459" r:id="rId196"/>
    <p:sldId id="460" r:id="rId197"/>
    <p:sldId id="461" r:id="rId198"/>
    <p:sldId id="462" r:id="rId199"/>
    <p:sldId id="463" r:id="rId200"/>
    <p:sldId id="464" r:id="rId201"/>
    <p:sldId id="465" r:id="rId202"/>
    <p:sldId id="466" r:id="rId203"/>
    <p:sldId id="467" r:id="rId204"/>
    <p:sldId id="468" r:id="rId205"/>
    <p:sldId id="469" r:id="rId206"/>
    <p:sldId id="470" r:id="rId207"/>
    <p:sldId id="471" r:id="rId208"/>
    <p:sldId id="472" r:id="rId209"/>
    <p:sldId id="473" r:id="rId210"/>
    <p:sldId id="474" r:id="rId211"/>
    <p:sldId id="475" r:id="rId212"/>
    <p:sldId id="476" r:id="rId213"/>
    <p:sldId id="477" r:id="rId214"/>
    <p:sldId id="478" r:id="rId215"/>
    <p:sldId id="479" r:id="rId216"/>
    <p:sldId id="480" r:id="rId217"/>
    <p:sldId id="481" r:id="rId218"/>
    <p:sldId id="482" r:id="rId219"/>
    <p:sldId id="483" r:id="rId220"/>
    <p:sldId id="484" r:id="rId221"/>
    <p:sldId id="487" r:id="rId222"/>
    <p:sldId id="488" r:id="rId223"/>
    <p:sldId id="489" r:id="rId224"/>
    <p:sldId id="490" r:id="rId225"/>
    <p:sldId id="491" r:id="rId226"/>
    <p:sldId id="492" r:id="rId227"/>
    <p:sldId id="493" r:id="rId228"/>
    <p:sldId id="494" r:id="rId229"/>
    <p:sldId id="495" r:id="rId230"/>
    <p:sldId id="496" r:id="rId231"/>
    <p:sldId id="497" r:id="rId232"/>
    <p:sldId id="498" r:id="rId233"/>
    <p:sldId id="499" r:id="rId234"/>
    <p:sldId id="500" r:id="rId235"/>
    <p:sldId id="501" r:id="rId236"/>
    <p:sldId id="502" r:id="rId237"/>
    <p:sldId id="503" r:id="rId238"/>
    <p:sldId id="505" r:id="rId239"/>
    <p:sldId id="507" r:id="rId240"/>
    <p:sldId id="508" r:id="rId241"/>
    <p:sldId id="509" r:id="rId242"/>
    <p:sldId id="510" r:id="rId243"/>
    <p:sldId id="511" r:id="rId244"/>
    <p:sldId id="512" r:id="rId245"/>
    <p:sldId id="513" r:id="rId246"/>
    <p:sldId id="514" r:id="rId247"/>
    <p:sldId id="515" r:id="rId248"/>
    <p:sldId id="516" r:id="rId249"/>
    <p:sldId id="517" r:id="rId250"/>
    <p:sldId id="518" r:id="rId251"/>
    <p:sldId id="519" r:id="rId252"/>
    <p:sldId id="520" r:id="rId253"/>
    <p:sldId id="521" r:id="rId254"/>
    <p:sldId id="523" r:id="rId255"/>
    <p:sldId id="524" r:id="rId256"/>
    <p:sldId id="525" r:id="rId257"/>
    <p:sldId id="526" r:id="rId258"/>
    <p:sldId id="527" r:id="rId259"/>
    <p:sldId id="528" r:id="rId260"/>
    <p:sldId id="532" r:id="rId261"/>
    <p:sldId id="533" r:id="rId262"/>
    <p:sldId id="534" r:id="rId263"/>
    <p:sldId id="535" r:id="rId264"/>
    <p:sldId id="536" r:id="rId265"/>
    <p:sldId id="537" r:id="rId266"/>
    <p:sldId id="538" r:id="rId267"/>
    <p:sldId id="539" r:id="rId268"/>
    <p:sldId id="540" r:id="rId269"/>
    <p:sldId id="541" r:id="rId2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1" autoAdjust="0"/>
    <p:restoredTop sz="94660"/>
  </p:normalViewPr>
  <p:slideViewPr>
    <p:cSldViewPr snapToGrid="0">
      <p:cViewPr varScale="1">
        <p:scale>
          <a:sx n="123" d="100"/>
          <a:sy n="123" d="100"/>
        </p:scale>
        <p:origin x="126" y="33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81D52-2EA7-4195-926B-96E35BE9C937}" type="doc">
      <dgm:prSet loTypeId="urn:microsoft.com/office/officeart/2005/8/layout/venn1" loCatId="relationship" qsTypeId="urn:microsoft.com/office/officeart/2005/8/quickstyle/simple3" qsCatId="simple" csTypeId="urn:microsoft.com/office/officeart/2005/8/colors/accent1_2" csCatId="accent1" phldr="1"/>
      <dgm:spPr/>
    </dgm:pt>
    <dgm:pt modelId="{8BD6F15F-1B60-44FF-9876-F647C7836181}">
      <dgm:prSet phldrT="[Text]"/>
      <dgm:spPr>
        <a:ln>
          <a:solidFill>
            <a:schemeClr val="tx1"/>
          </a:solidFill>
        </a:ln>
      </dgm:spPr>
      <dgm:t>
        <a:bodyPr/>
        <a:lstStyle/>
        <a:p>
          <a:r>
            <a:rPr lang="en-US" dirty="0" smtClean="0">
              <a:latin typeface="Century Gothic" panose="020B0502020202020204" pitchFamily="34" charset="0"/>
            </a:rPr>
            <a:t>The patient’s circumstances</a:t>
          </a:r>
          <a:endParaRPr lang="en-US" dirty="0">
            <a:latin typeface="Century Gothic" panose="020B0502020202020204" pitchFamily="34" charset="0"/>
          </a:endParaRPr>
        </a:p>
      </dgm:t>
    </dgm:pt>
    <dgm:pt modelId="{4CEA2F4D-FD01-4073-A92B-F5676339A934}" type="parTrans" cxnId="{2721C46F-9550-49FB-83E2-DFA230243DE3}">
      <dgm:prSet/>
      <dgm:spPr/>
      <dgm:t>
        <a:bodyPr/>
        <a:lstStyle/>
        <a:p>
          <a:endParaRPr lang="en-US"/>
        </a:p>
      </dgm:t>
    </dgm:pt>
    <dgm:pt modelId="{0208CA38-D307-4D6B-8A3F-C884C29EED3F}" type="sibTrans" cxnId="{2721C46F-9550-49FB-83E2-DFA230243DE3}">
      <dgm:prSet/>
      <dgm:spPr/>
      <dgm:t>
        <a:bodyPr/>
        <a:lstStyle/>
        <a:p>
          <a:endParaRPr lang="en-US"/>
        </a:p>
      </dgm:t>
    </dgm:pt>
    <dgm:pt modelId="{017616DF-821B-4FED-9BC4-9A4E91C8E948}">
      <dgm:prSet phldrT="[Text]"/>
      <dgm:spPr>
        <a:ln>
          <a:solidFill>
            <a:schemeClr val="tx1"/>
          </a:solidFill>
        </a:ln>
      </dgm:spPr>
      <dgm:t>
        <a:bodyPr/>
        <a:lstStyle/>
        <a:p>
          <a:r>
            <a:rPr lang="en-US" dirty="0" smtClean="0">
              <a:latin typeface="Century Gothic" panose="020B0502020202020204" pitchFamily="34" charset="0"/>
            </a:rPr>
            <a:t>The patient’s wishes</a:t>
          </a:r>
          <a:endParaRPr lang="en-US" dirty="0">
            <a:latin typeface="Century Gothic" panose="020B0502020202020204" pitchFamily="34" charset="0"/>
          </a:endParaRPr>
        </a:p>
      </dgm:t>
    </dgm:pt>
    <dgm:pt modelId="{605139E4-2CDF-405A-BA50-358C59A3D7BA}" type="parTrans" cxnId="{8F0AA80F-D810-48F5-9BB3-472C9CF009A2}">
      <dgm:prSet/>
      <dgm:spPr/>
      <dgm:t>
        <a:bodyPr/>
        <a:lstStyle/>
        <a:p>
          <a:endParaRPr lang="en-US"/>
        </a:p>
      </dgm:t>
    </dgm:pt>
    <dgm:pt modelId="{A297373A-B14E-4414-86E9-36D8E730EE27}" type="sibTrans" cxnId="{8F0AA80F-D810-48F5-9BB3-472C9CF009A2}">
      <dgm:prSet/>
      <dgm:spPr/>
      <dgm:t>
        <a:bodyPr/>
        <a:lstStyle/>
        <a:p>
          <a:endParaRPr lang="en-US"/>
        </a:p>
      </dgm:t>
    </dgm:pt>
    <dgm:pt modelId="{8D28A2D8-968A-493B-B4AD-D0B396CACCF3}">
      <dgm:prSet phldrT="[Text]"/>
      <dgm:spPr>
        <a:ln>
          <a:solidFill>
            <a:schemeClr val="tx1"/>
          </a:solidFill>
        </a:ln>
      </dgm:spPr>
      <dgm:t>
        <a:bodyPr/>
        <a:lstStyle/>
        <a:p>
          <a:r>
            <a:rPr lang="en-US" dirty="0" smtClean="0">
              <a:latin typeface="Century Gothic" panose="020B0502020202020204" pitchFamily="34" charset="0"/>
            </a:rPr>
            <a:t>  The      evidence</a:t>
          </a:r>
          <a:endParaRPr lang="en-US" dirty="0">
            <a:latin typeface="Century Gothic" panose="020B0502020202020204" pitchFamily="34" charset="0"/>
          </a:endParaRPr>
        </a:p>
      </dgm:t>
    </dgm:pt>
    <dgm:pt modelId="{A091963C-A00E-4B71-8A98-31904B7C5ACE}" type="parTrans" cxnId="{08C2BD43-5576-41F5-A25F-613644A21617}">
      <dgm:prSet/>
      <dgm:spPr/>
      <dgm:t>
        <a:bodyPr/>
        <a:lstStyle/>
        <a:p>
          <a:endParaRPr lang="en-US"/>
        </a:p>
      </dgm:t>
    </dgm:pt>
    <dgm:pt modelId="{DE724E30-C650-487C-A82C-794387C68DD7}" type="sibTrans" cxnId="{08C2BD43-5576-41F5-A25F-613644A21617}">
      <dgm:prSet/>
      <dgm:spPr/>
      <dgm:t>
        <a:bodyPr/>
        <a:lstStyle/>
        <a:p>
          <a:endParaRPr lang="en-US"/>
        </a:p>
      </dgm:t>
    </dgm:pt>
    <dgm:pt modelId="{E3E50A73-FEA0-4D7A-A7CE-D736D348D3B2}" type="pres">
      <dgm:prSet presAssocID="{BBC81D52-2EA7-4195-926B-96E35BE9C937}" presName="compositeShape" presStyleCnt="0">
        <dgm:presLayoutVars>
          <dgm:chMax val="7"/>
          <dgm:dir/>
          <dgm:resizeHandles val="exact"/>
        </dgm:presLayoutVars>
      </dgm:prSet>
      <dgm:spPr/>
    </dgm:pt>
    <dgm:pt modelId="{2F8C4684-7B50-43AD-9F83-4973B83D5144}" type="pres">
      <dgm:prSet presAssocID="{8BD6F15F-1B60-44FF-9876-F647C7836181}" presName="circ1" presStyleLbl="vennNode1" presStyleIdx="0" presStyleCnt="3" custScaleY="126902" custLinFactNeighborX="1601" custLinFactNeighborY="-16947"/>
      <dgm:spPr/>
      <dgm:t>
        <a:bodyPr/>
        <a:lstStyle/>
        <a:p>
          <a:endParaRPr lang="en-US"/>
        </a:p>
      </dgm:t>
    </dgm:pt>
    <dgm:pt modelId="{4982A10A-82E4-472E-A7A6-080BEB28B4A4}" type="pres">
      <dgm:prSet presAssocID="{8BD6F15F-1B60-44FF-9876-F647C7836181}" presName="circ1Tx" presStyleLbl="revTx" presStyleIdx="0" presStyleCnt="0">
        <dgm:presLayoutVars>
          <dgm:chMax val="0"/>
          <dgm:chPref val="0"/>
          <dgm:bulletEnabled val="1"/>
        </dgm:presLayoutVars>
      </dgm:prSet>
      <dgm:spPr/>
      <dgm:t>
        <a:bodyPr/>
        <a:lstStyle/>
        <a:p>
          <a:endParaRPr lang="en-US"/>
        </a:p>
      </dgm:t>
    </dgm:pt>
    <dgm:pt modelId="{B1A0E437-8B84-4B3C-B43F-065FC8A6285B}" type="pres">
      <dgm:prSet presAssocID="{017616DF-821B-4FED-9BC4-9A4E91C8E948}" presName="circ2" presStyleLbl="vennNode1" presStyleIdx="1" presStyleCnt="3" custScaleY="130853"/>
      <dgm:spPr/>
      <dgm:t>
        <a:bodyPr/>
        <a:lstStyle/>
        <a:p>
          <a:endParaRPr lang="en-US"/>
        </a:p>
      </dgm:t>
    </dgm:pt>
    <dgm:pt modelId="{7BE73E01-3D4E-47B7-8B27-CB2940DB1D75}" type="pres">
      <dgm:prSet presAssocID="{017616DF-821B-4FED-9BC4-9A4E91C8E948}" presName="circ2Tx" presStyleLbl="revTx" presStyleIdx="0" presStyleCnt="0">
        <dgm:presLayoutVars>
          <dgm:chMax val="0"/>
          <dgm:chPref val="0"/>
          <dgm:bulletEnabled val="1"/>
        </dgm:presLayoutVars>
      </dgm:prSet>
      <dgm:spPr/>
      <dgm:t>
        <a:bodyPr/>
        <a:lstStyle/>
        <a:p>
          <a:endParaRPr lang="en-US"/>
        </a:p>
      </dgm:t>
    </dgm:pt>
    <dgm:pt modelId="{50A55F8E-1006-44E6-AFD2-3D038D159328}" type="pres">
      <dgm:prSet presAssocID="{8D28A2D8-968A-493B-B4AD-D0B396CACCF3}" presName="circ3" presStyleLbl="vennNode1" presStyleIdx="2" presStyleCnt="3" custScaleY="129315" custLinFactNeighborX="0" custLinFactNeighborY="-4289"/>
      <dgm:spPr/>
      <dgm:t>
        <a:bodyPr/>
        <a:lstStyle/>
        <a:p>
          <a:endParaRPr lang="en-US"/>
        </a:p>
      </dgm:t>
    </dgm:pt>
    <dgm:pt modelId="{D7DE545D-48ED-46F6-8503-17A731D0FF88}" type="pres">
      <dgm:prSet presAssocID="{8D28A2D8-968A-493B-B4AD-D0B396CACCF3}" presName="circ3Tx" presStyleLbl="revTx" presStyleIdx="0" presStyleCnt="0">
        <dgm:presLayoutVars>
          <dgm:chMax val="0"/>
          <dgm:chPref val="0"/>
          <dgm:bulletEnabled val="1"/>
        </dgm:presLayoutVars>
      </dgm:prSet>
      <dgm:spPr/>
      <dgm:t>
        <a:bodyPr/>
        <a:lstStyle/>
        <a:p>
          <a:endParaRPr lang="en-US"/>
        </a:p>
      </dgm:t>
    </dgm:pt>
  </dgm:ptLst>
  <dgm:cxnLst>
    <dgm:cxn modelId="{52C010FF-F21D-4755-94F8-866033901C98}" type="presOf" srcId="{017616DF-821B-4FED-9BC4-9A4E91C8E948}" destId="{7BE73E01-3D4E-47B7-8B27-CB2940DB1D75}" srcOrd="1" destOrd="0" presId="urn:microsoft.com/office/officeart/2005/8/layout/venn1"/>
    <dgm:cxn modelId="{1DB04D71-5477-44C8-B79F-3E5D715A5E35}" type="presOf" srcId="{017616DF-821B-4FED-9BC4-9A4E91C8E948}" destId="{B1A0E437-8B84-4B3C-B43F-065FC8A6285B}" srcOrd="0" destOrd="0" presId="urn:microsoft.com/office/officeart/2005/8/layout/venn1"/>
    <dgm:cxn modelId="{2721C46F-9550-49FB-83E2-DFA230243DE3}" srcId="{BBC81D52-2EA7-4195-926B-96E35BE9C937}" destId="{8BD6F15F-1B60-44FF-9876-F647C7836181}" srcOrd="0" destOrd="0" parTransId="{4CEA2F4D-FD01-4073-A92B-F5676339A934}" sibTransId="{0208CA38-D307-4D6B-8A3F-C884C29EED3F}"/>
    <dgm:cxn modelId="{F33FE3DE-8E37-4908-B2A3-2C9D032C2615}" type="presOf" srcId="{8BD6F15F-1B60-44FF-9876-F647C7836181}" destId="{4982A10A-82E4-472E-A7A6-080BEB28B4A4}" srcOrd="1" destOrd="0" presId="urn:microsoft.com/office/officeart/2005/8/layout/venn1"/>
    <dgm:cxn modelId="{08C2BD43-5576-41F5-A25F-613644A21617}" srcId="{BBC81D52-2EA7-4195-926B-96E35BE9C937}" destId="{8D28A2D8-968A-493B-B4AD-D0B396CACCF3}" srcOrd="2" destOrd="0" parTransId="{A091963C-A00E-4B71-8A98-31904B7C5ACE}" sibTransId="{DE724E30-C650-487C-A82C-794387C68DD7}"/>
    <dgm:cxn modelId="{1B6E30F2-F439-4767-A457-F69B2CEF7CBA}" type="presOf" srcId="{BBC81D52-2EA7-4195-926B-96E35BE9C937}" destId="{E3E50A73-FEA0-4D7A-A7CE-D736D348D3B2}" srcOrd="0" destOrd="0" presId="urn:microsoft.com/office/officeart/2005/8/layout/venn1"/>
    <dgm:cxn modelId="{03C76B68-BB3F-4A50-8D29-8915390A7E3E}" type="presOf" srcId="{8D28A2D8-968A-493B-B4AD-D0B396CACCF3}" destId="{D7DE545D-48ED-46F6-8503-17A731D0FF88}" srcOrd="1" destOrd="0" presId="urn:microsoft.com/office/officeart/2005/8/layout/venn1"/>
    <dgm:cxn modelId="{8F0AA80F-D810-48F5-9BB3-472C9CF009A2}" srcId="{BBC81D52-2EA7-4195-926B-96E35BE9C937}" destId="{017616DF-821B-4FED-9BC4-9A4E91C8E948}" srcOrd="1" destOrd="0" parTransId="{605139E4-2CDF-405A-BA50-358C59A3D7BA}" sibTransId="{A297373A-B14E-4414-86E9-36D8E730EE27}"/>
    <dgm:cxn modelId="{D5BF2703-2E9F-4400-96E7-F41B3954E988}" type="presOf" srcId="{8D28A2D8-968A-493B-B4AD-D0B396CACCF3}" destId="{50A55F8E-1006-44E6-AFD2-3D038D159328}" srcOrd="0" destOrd="0" presId="urn:microsoft.com/office/officeart/2005/8/layout/venn1"/>
    <dgm:cxn modelId="{74A2E4C0-6556-40B6-9DBF-E82A1EFDC243}" type="presOf" srcId="{8BD6F15F-1B60-44FF-9876-F647C7836181}" destId="{2F8C4684-7B50-43AD-9F83-4973B83D5144}" srcOrd="0" destOrd="0" presId="urn:microsoft.com/office/officeart/2005/8/layout/venn1"/>
    <dgm:cxn modelId="{825C5101-1738-43EA-AA3D-0D8046C051A7}" type="presParOf" srcId="{E3E50A73-FEA0-4D7A-A7CE-D736D348D3B2}" destId="{2F8C4684-7B50-43AD-9F83-4973B83D5144}" srcOrd="0" destOrd="0" presId="urn:microsoft.com/office/officeart/2005/8/layout/venn1"/>
    <dgm:cxn modelId="{4506023A-CE51-4035-8658-BE7F6C9C122F}" type="presParOf" srcId="{E3E50A73-FEA0-4D7A-A7CE-D736D348D3B2}" destId="{4982A10A-82E4-472E-A7A6-080BEB28B4A4}" srcOrd="1" destOrd="0" presId="urn:microsoft.com/office/officeart/2005/8/layout/venn1"/>
    <dgm:cxn modelId="{C0099A95-86A5-4DCF-BA2E-D00889D85034}" type="presParOf" srcId="{E3E50A73-FEA0-4D7A-A7CE-D736D348D3B2}" destId="{B1A0E437-8B84-4B3C-B43F-065FC8A6285B}" srcOrd="2" destOrd="0" presId="urn:microsoft.com/office/officeart/2005/8/layout/venn1"/>
    <dgm:cxn modelId="{498243E9-AD86-4991-996C-C5B313D4C550}" type="presParOf" srcId="{E3E50A73-FEA0-4D7A-A7CE-D736D348D3B2}" destId="{7BE73E01-3D4E-47B7-8B27-CB2940DB1D75}" srcOrd="3" destOrd="0" presId="urn:microsoft.com/office/officeart/2005/8/layout/venn1"/>
    <dgm:cxn modelId="{E8D73F2A-B619-47D7-947F-C79BAC2A295C}" type="presParOf" srcId="{E3E50A73-FEA0-4D7A-A7CE-D736D348D3B2}" destId="{50A55F8E-1006-44E6-AFD2-3D038D159328}" srcOrd="4" destOrd="0" presId="urn:microsoft.com/office/officeart/2005/8/layout/venn1"/>
    <dgm:cxn modelId="{C044A25C-23B1-4339-A891-0C75A6BFB887}" type="presParOf" srcId="{E3E50A73-FEA0-4D7A-A7CE-D736D348D3B2}" destId="{D7DE545D-48ED-46F6-8503-17A731D0FF8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C4684-7B50-43AD-9F83-4973B83D5144}">
      <dsp:nvSpPr>
        <dsp:cNvPr id="0" name=""/>
        <dsp:cNvSpPr/>
      </dsp:nvSpPr>
      <dsp:spPr>
        <a:xfrm>
          <a:off x="577089" y="0"/>
          <a:ext cx="1531376" cy="1943347"/>
        </a:xfrm>
        <a:prstGeom prst="ellipse">
          <a:avLst/>
        </a:prstGeom>
        <a:gradFill rotWithShape="0">
          <a:gsLst>
            <a:gs pos="0">
              <a:schemeClr val="accent1">
                <a:alpha val="50000"/>
                <a:hueOff val="0"/>
                <a:satOff val="0"/>
                <a:lumOff val="0"/>
                <a:alphaOff val="0"/>
                <a:tint val="62000"/>
                <a:hueMod val="94000"/>
                <a:satMod val="140000"/>
                <a:lumMod val="110000"/>
              </a:schemeClr>
            </a:gs>
            <a:gs pos="100000">
              <a:schemeClr val="accent1">
                <a:alpha val="50000"/>
                <a:hueOff val="0"/>
                <a:satOff val="0"/>
                <a:lumOff val="0"/>
                <a:alphaOff val="0"/>
                <a:tint val="84000"/>
                <a:satMod val="160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latin typeface="Century Gothic" panose="020B0502020202020204" pitchFamily="34" charset="0"/>
            </a:rPr>
            <a:t>The patient’s circumstances</a:t>
          </a:r>
          <a:endParaRPr lang="en-US" sz="1200" kern="1200" dirty="0">
            <a:latin typeface="Century Gothic" panose="020B0502020202020204" pitchFamily="34" charset="0"/>
          </a:endParaRPr>
        </a:p>
      </dsp:txBody>
      <dsp:txXfrm>
        <a:off x="781272" y="340085"/>
        <a:ext cx="1123009" cy="874506"/>
      </dsp:txXfrm>
    </dsp:sp>
    <dsp:sp modelId="{B1A0E437-8B84-4B3C-B43F-065FC8A6285B}">
      <dsp:nvSpPr>
        <dsp:cNvPr id="0" name=""/>
        <dsp:cNvSpPr/>
      </dsp:nvSpPr>
      <dsp:spPr>
        <a:xfrm>
          <a:off x="1105143" y="1014924"/>
          <a:ext cx="1531376" cy="2003852"/>
        </a:xfrm>
        <a:prstGeom prst="ellipse">
          <a:avLst/>
        </a:prstGeom>
        <a:gradFill rotWithShape="0">
          <a:gsLst>
            <a:gs pos="0">
              <a:schemeClr val="accent1">
                <a:alpha val="50000"/>
                <a:hueOff val="0"/>
                <a:satOff val="0"/>
                <a:lumOff val="0"/>
                <a:alphaOff val="0"/>
                <a:tint val="62000"/>
                <a:hueMod val="94000"/>
                <a:satMod val="140000"/>
                <a:lumMod val="110000"/>
              </a:schemeClr>
            </a:gs>
            <a:gs pos="100000">
              <a:schemeClr val="accent1">
                <a:alpha val="50000"/>
                <a:hueOff val="0"/>
                <a:satOff val="0"/>
                <a:lumOff val="0"/>
                <a:alphaOff val="0"/>
                <a:tint val="84000"/>
                <a:satMod val="160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latin typeface="Century Gothic" panose="020B0502020202020204" pitchFamily="34" charset="0"/>
            </a:rPr>
            <a:t>The patient’s wishes</a:t>
          </a:r>
          <a:endParaRPr lang="en-US" sz="1200" kern="1200" dirty="0">
            <a:latin typeface="Century Gothic" panose="020B0502020202020204" pitchFamily="34" charset="0"/>
          </a:endParaRPr>
        </a:p>
      </dsp:txBody>
      <dsp:txXfrm>
        <a:off x="1573489" y="1532586"/>
        <a:ext cx="918825" cy="1102118"/>
      </dsp:txXfrm>
    </dsp:sp>
    <dsp:sp modelId="{50A55F8E-1006-44E6-AFD2-3D038D159328}">
      <dsp:nvSpPr>
        <dsp:cNvPr id="0" name=""/>
        <dsp:cNvSpPr/>
      </dsp:nvSpPr>
      <dsp:spPr>
        <a:xfrm>
          <a:off x="0" y="961019"/>
          <a:ext cx="1531376" cy="1980299"/>
        </a:xfrm>
        <a:prstGeom prst="ellipse">
          <a:avLst/>
        </a:prstGeom>
        <a:gradFill rotWithShape="0">
          <a:gsLst>
            <a:gs pos="0">
              <a:schemeClr val="accent1">
                <a:alpha val="50000"/>
                <a:hueOff val="0"/>
                <a:satOff val="0"/>
                <a:lumOff val="0"/>
                <a:alphaOff val="0"/>
                <a:tint val="62000"/>
                <a:hueMod val="94000"/>
                <a:satMod val="140000"/>
                <a:lumMod val="110000"/>
              </a:schemeClr>
            </a:gs>
            <a:gs pos="100000">
              <a:schemeClr val="accent1">
                <a:alpha val="50000"/>
                <a:hueOff val="0"/>
                <a:satOff val="0"/>
                <a:lumOff val="0"/>
                <a:alphaOff val="0"/>
                <a:tint val="84000"/>
                <a:satMod val="160000"/>
              </a:schemeClr>
            </a:gs>
          </a:gsLst>
          <a:lin ang="5400000" scaled="0"/>
        </a:gradFill>
        <a:ln>
          <a:solidFill>
            <a:schemeClr val="tx1"/>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latin typeface="Century Gothic" panose="020B0502020202020204" pitchFamily="34" charset="0"/>
            </a:rPr>
            <a:t>  The      evidence</a:t>
          </a:r>
          <a:endParaRPr lang="en-US" sz="1200" kern="1200" dirty="0">
            <a:latin typeface="Century Gothic" panose="020B0502020202020204" pitchFamily="34" charset="0"/>
          </a:endParaRPr>
        </a:p>
      </dsp:txBody>
      <dsp:txXfrm>
        <a:off x="144204" y="1472597"/>
        <a:ext cx="918825" cy="10891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791AADF-FE21-47EA-BFD0-D71B30C0D51E}" type="datetimeFigureOut">
              <a:rPr lang="en-US" smtClean="0"/>
              <a:t>1/17/2018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44076D-867A-423E-9A47-959C124740B8}" type="slidenum">
              <a:rPr lang="en-US" smtClean="0"/>
              <a:t>‹#›</a:t>
            </a:fld>
            <a:endParaRPr lang="en-US"/>
          </a:p>
        </p:txBody>
      </p:sp>
    </p:spTree>
    <p:extLst>
      <p:ext uri="{BB962C8B-B14F-4D97-AF65-F5344CB8AC3E}">
        <p14:creationId xmlns:p14="http://schemas.microsoft.com/office/powerpoint/2010/main" val="60276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49</a:t>
            </a:fld>
            <a:endParaRPr lang="en-US"/>
          </a:p>
        </p:txBody>
      </p:sp>
    </p:spTree>
    <p:extLst>
      <p:ext uri="{BB962C8B-B14F-4D97-AF65-F5344CB8AC3E}">
        <p14:creationId xmlns:p14="http://schemas.microsoft.com/office/powerpoint/2010/main" val="22378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50</a:t>
            </a:fld>
            <a:endParaRPr lang="en-US"/>
          </a:p>
        </p:txBody>
      </p:sp>
    </p:spTree>
    <p:extLst>
      <p:ext uri="{BB962C8B-B14F-4D97-AF65-F5344CB8AC3E}">
        <p14:creationId xmlns:p14="http://schemas.microsoft.com/office/powerpoint/2010/main" val="191550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186</a:t>
            </a:fld>
            <a:endParaRPr lang="en-US"/>
          </a:p>
        </p:txBody>
      </p:sp>
    </p:spTree>
    <p:extLst>
      <p:ext uri="{BB962C8B-B14F-4D97-AF65-F5344CB8AC3E}">
        <p14:creationId xmlns:p14="http://schemas.microsoft.com/office/powerpoint/2010/main" val="159681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036811-DB6F-4ADE-AF16-F28545BBB2F2}" type="slidenum">
              <a:rPr lang="en-US" smtClean="0"/>
              <a:t>200</a:t>
            </a:fld>
            <a:endParaRPr lang="en-US"/>
          </a:p>
        </p:txBody>
      </p:sp>
    </p:spTree>
    <p:extLst>
      <p:ext uri="{BB962C8B-B14F-4D97-AF65-F5344CB8AC3E}">
        <p14:creationId xmlns:p14="http://schemas.microsoft.com/office/powerpoint/2010/main" val="386438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1/17/2018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4.png"/></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11271747" cy="5885242"/>
          </a:xfrm>
        </p:spPr>
        <p:txBody>
          <a:bodyPr>
            <a:normAutofit fontScale="90000"/>
          </a:bodyPr>
          <a:lstStyle/>
          <a:p>
            <a:r>
              <a:rPr lang="en-US" sz="6000" b="1" dirty="0" smtClean="0"/>
              <a:t>MODULE FOUR:</a:t>
            </a:r>
            <a:br>
              <a:rPr lang="en-US" sz="6000" b="1" dirty="0" smtClean="0"/>
            </a:br>
            <a:r>
              <a:rPr lang="en-US" sz="6000" b="1" dirty="0"/>
              <a:t/>
            </a:r>
            <a:br>
              <a:rPr lang="en-US" sz="6000" b="1" dirty="0"/>
            </a:br>
            <a:r>
              <a:rPr lang="en-US" sz="5400" b="1" dirty="0" smtClean="0"/>
              <a:t>MEDICAL </a:t>
            </a:r>
            <a:r>
              <a:rPr lang="en-US" sz="5400" b="1" dirty="0"/>
              <a:t>PROTOCOLS </a:t>
            </a:r>
            <a:r>
              <a:rPr lang="en-US" sz="5400" b="1" dirty="0" smtClean="0"/>
              <a:t/>
            </a:r>
            <a:br>
              <a:rPr lang="en-US" sz="5400" b="1" dirty="0" smtClean="0"/>
            </a:br>
            <a:r>
              <a:rPr lang="en-US" sz="5400" b="1" dirty="0" smtClean="0"/>
              <a:t>AND </a:t>
            </a:r>
            <a:br>
              <a:rPr lang="en-US" sz="5400" b="1" dirty="0" smtClean="0"/>
            </a:br>
            <a:r>
              <a:rPr lang="en-US" sz="5400" b="1" dirty="0" smtClean="0"/>
              <a:t>QUALITY </a:t>
            </a:r>
            <a:r>
              <a:rPr lang="en-US" sz="5400" b="1" dirty="0"/>
              <a:t>ASSURANCE</a:t>
            </a:r>
            <a:r>
              <a:rPr lang="en-US" sz="6000" b="1" dirty="0" smtClean="0"/>
              <a:t>  </a:t>
            </a:r>
            <a:br>
              <a:rPr lang="en-US" sz="6000" b="1" dirty="0" smtClean="0"/>
            </a:br>
            <a:r>
              <a:rPr lang="en-US" sz="6000" b="1" dirty="0" smtClean="0"/>
              <a:t/>
            </a:r>
            <a:br>
              <a:rPr lang="en-US" sz="6000" b="1" dirty="0" smtClean="0"/>
            </a:br>
            <a:endParaRPr lang="en-US" sz="6000" b="1" dirty="0"/>
          </a:p>
        </p:txBody>
      </p:sp>
      <p:pic>
        <p:nvPicPr>
          <p:cNvPr id="3" name="Picture 2"/>
          <p:cNvPicPr>
            <a:picLocks noChangeAspect="1"/>
          </p:cNvPicPr>
          <p:nvPr/>
        </p:nvPicPr>
        <p:blipFill>
          <a:blip r:embed="rId2"/>
          <a:stretch>
            <a:fillRect/>
          </a:stretch>
        </p:blipFill>
        <p:spPr>
          <a:xfrm>
            <a:off x="9105254" y="331425"/>
            <a:ext cx="2533973" cy="6140011"/>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3260" y="483862"/>
            <a:ext cx="6845827" cy="6154330"/>
          </a:xfrm>
          <a:prstGeom prst="rect">
            <a:avLst/>
          </a:prstGeom>
        </p:spPr>
      </p:pic>
      <p:pic>
        <p:nvPicPr>
          <p:cNvPr id="2" name="Picture 1"/>
          <p:cNvPicPr>
            <a:picLocks noChangeAspect="1"/>
          </p:cNvPicPr>
          <p:nvPr/>
        </p:nvPicPr>
        <p:blipFill>
          <a:blip r:embed="rId3"/>
          <a:stretch>
            <a:fillRect/>
          </a:stretch>
        </p:blipFill>
        <p:spPr>
          <a:xfrm>
            <a:off x="7299087" y="483862"/>
            <a:ext cx="2539882" cy="6154330"/>
          </a:xfrm>
          <a:prstGeom prst="rect">
            <a:avLst/>
          </a:prstGeom>
        </p:spPr>
      </p:pic>
    </p:spTree>
    <p:extLst>
      <p:ext uri="{BB962C8B-B14F-4D97-AF65-F5344CB8AC3E}">
        <p14:creationId xmlns:p14="http://schemas.microsoft.com/office/powerpoint/2010/main" val="7803843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6918" y="359856"/>
            <a:ext cx="8178819" cy="6002198"/>
          </a:xfrm>
          <a:prstGeom prst="rect">
            <a:avLst/>
          </a:prstGeom>
        </p:spPr>
      </p:pic>
      <p:pic>
        <p:nvPicPr>
          <p:cNvPr id="2" name="Picture 1"/>
          <p:cNvPicPr>
            <a:picLocks noChangeAspect="1"/>
          </p:cNvPicPr>
          <p:nvPr/>
        </p:nvPicPr>
        <p:blipFill>
          <a:blip r:embed="rId3"/>
          <a:stretch>
            <a:fillRect/>
          </a:stretch>
        </p:blipFill>
        <p:spPr>
          <a:xfrm>
            <a:off x="8685737" y="359856"/>
            <a:ext cx="2477098" cy="6002198"/>
          </a:xfrm>
          <a:prstGeom prst="rect">
            <a:avLst/>
          </a:prstGeom>
        </p:spPr>
      </p:pic>
    </p:spTree>
    <p:extLst>
      <p:ext uri="{BB962C8B-B14F-4D97-AF65-F5344CB8AC3E}">
        <p14:creationId xmlns:p14="http://schemas.microsoft.com/office/powerpoint/2010/main" val="5378792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59566" y="906129"/>
            <a:ext cx="6256020" cy="1347099"/>
          </a:xfrm>
          <a:prstGeom prst="rect">
            <a:avLst/>
          </a:prstGeom>
        </p:spPr>
      </p:pic>
      <p:pic>
        <p:nvPicPr>
          <p:cNvPr id="5" name="Picture 4"/>
          <p:cNvPicPr>
            <a:picLocks noChangeAspect="1"/>
          </p:cNvPicPr>
          <p:nvPr/>
        </p:nvPicPr>
        <p:blipFill>
          <a:blip r:embed="rId3"/>
          <a:stretch>
            <a:fillRect/>
          </a:stretch>
        </p:blipFill>
        <p:spPr>
          <a:xfrm>
            <a:off x="959566" y="2253229"/>
            <a:ext cx="6256020" cy="4370340"/>
          </a:xfrm>
          <a:prstGeom prst="rect">
            <a:avLst/>
          </a:prstGeom>
        </p:spPr>
      </p:pic>
      <p:pic>
        <p:nvPicPr>
          <p:cNvPr id="2" name="Picture 1"/>
          <p:cNvPicPr>
            <a:picLocks noChangeAspect="1"/>
          </p:cNvPicPr>
          <p:nvPr/>
        </p:nvPicPr>
        <p:blipFill>
          <a:blip r:embed="rId4"/>
          <a:stretch>
            <a:fillRect/>
          </a:stretch>
        </p:blipFill>
        <p:spPr>
          <a:xfrm>
            <a:off x="7215586" y="906129"/>
            <a:ext cx="2362367" cy="5724198"/>
          </a:xfrm>
          <a:prstGeom prst="rect">
            <a:avLst/>
          </a:prstGeom>
        </p:spPr>
      </p:pic>
    </p:spTree>
    <p:extLst>
      <p:ext uri="{BB962C8B-B14F-4D97-AF65-F5344CB8AC3E}">
        <p14:creationId xmlns:p14="http://schemas.microsoft.com/office/powerpoint/2010/main" val="25921149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1278" y="817536"/>
            <a:ext cx="7948288" cy="5545318"/>
          </a:xfrm>
          <a:prstGeom prst="rect">
            <a:avLst/>
          </a:prstGeom>
        </p:spPr>
      </p:pic>
      <p:pic>
        <p:nvPicPr>
          <p:cNvPr id="2" name="Picture 1"/>
          <p:cNvPicPr>
            <a:picLocks noChangeAspect="1"/>
          </p:cNvPicPr>
          <p:nvPr/>
        </p:nvPicPr>
        <p:blipFill>
          <a:blip r:embed="rId3"/>
          <a:stretch>
            <a:fillRect/>
          </a:stretch>
        </p:blipFill>
        <p:spPr>
          <a:xfrm>
            <a:off x="8689565" y="817536"/>
            <a:ext cx="2288543" cy="5545318"/>
          </a:xfrm>
          <a:prstGeom prst="rect">
            <a:avLst/>
          </a:prstGeom>
        </p:spPr>
      </p:pic>
    </p:spTree>
    <p:extLst>
      <p:ext uri="{BB962C8B-B14F-4D97-AF65-F5344CB8AC3E}">
        <p14:creationId xmlns:p14="http://schemas.microsoft.com/office/powerpoint/2010/main" val="17103730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4870" y="476093"/>
            <a:ext cx="7984163" cy="5998053"/>
          </a:xfrm>
          <a:prstGeom prst="rect">
            <a:avLst/>
          </a:prstGeom>
        </p:spPr>
      </p:pic>
      <p:pic>
        <p:nvPicPr>
          <p:cNvPr id="2" name="Picture 1"/>
          <p:cNvPicPr>
            <a:picLocks noChangeAspect="1"/>
          </p:cNvPicPr>
          <p:nvPr/>
        </p:nvPicPr>
        <p:blipFill>
          <a:blip r:embed="rId3"/>
          <a:stretch>
            <a:fillRect/>
          </a:stretch>
        </p:blipFill>
        <p:spPr>
          <a:xfrm>
            <a:off x="8349034" y="476093"/>
            <a:ext cx="2484282" cy="6019606"/>
          </a:xfrm>
          <a:prstGeom prst="rect">
            <a:avLst/>
          </a:prstGeom>
        </p:spPr>
      </p:pic>
    </p:spTree>
    <p:extLst>
      <p:ext uri="{BB962C8B-B14F-4D97-AF65-F5344CB8AC3E}">
        <p14:creationId xmlns:p14="http://schemas.microsoft.com/office/powerpoint/2010/main" val="24371490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6776" y="576433"/>
            <a:ext cx="7783443" cy="5828122"/>
          </a:xfrm>
          <a:prstGeom prst="rect">
            <a:avLst/>
          </a:prstGeom>
        </p:spPr>
      </p:pic>
      <p:pic>
        <p:nvPicPr>
          <p:cNvPr id="2" name="Picture 1"/>
          <p:cNvPicPr>
            <a:picLocks noChangeAspect="1"/>
          </p:cNvPicPr>
          <p:nvPr/>
        </p:nvPicPr>
        <p:blipFill>
          <a:blip r:embed="rId3"/>
          <a:stretch>
            <a:fillRect/>
          </a:stretch>
        </p:blipFill>
        <p:spPr>
          <a:xfrm>
            <a:off x="8220218" y="576433"/>
            <a:ext cx="2405257" cy="5828122"/>
          </a:xfrm>
          <a:prstGeom prst="rect">
            <a:avLst/>
          </a:prstGeom>
        </p:spPr>
      </p:pic>
    </p:spTree>
    <p:extLst>
      <p:ext uri="{BB962C8B-B14F-4D97-AF65-F5344CB8AC3E}">
        <p14:creationId xmlns:p14="http://schemas.microsoft.com/office/powerpoint/2010/main" val="30983325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6323" y="512761"/>
            <a:ext cx="8466880" cy="5875256"/>
          </a:xfrm>
          <a:prstGeom prst="rect">
            <a:avLst/>
          </a:prstGeom>
        </p:spPr>
      </p:pic>
      <p:pic>
        <p:nvPicPr>
          <p:cNvPr id="2" name="Picture 1"/>
          <p:cNvPicPr>
            <a:picLocks noChangeAspect="1"/>
          </p:cNvPicPr>
          <p:nvPr/>
        </p:nvPicPr>
        <p:blipFill>
          <a:blip r:embed="rId3"/>
          <a:stretch>
            <a:fillRect/>
          </a:stretch>
        </p:blipFill>
        <p:spPr>
          <a:xfrm>
            <a:off x="8753203" y="512761"/>
            <a:ext cx="2421075" cy="5866451"/>
          </a:xfrm>
          <a:prstGeom prst="rect">
            <a:avLst/>
          </a:prstGeom>
        </p:spPr>
      </p:pic>
    </p:spTree>
    <p:extLst>
      <p:ext uri="{BB962C8B-B14F-4D97-AF65-F5344CB8AC3E}">
        <p14:creationId xmlns:p14="http://schemas.microsoft.com/office/powerpoint/2010/main" val="19546920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3048" y="631555"/>
            <a:ext cx="7715632" cy="5705573"/>
          </a:xfrm>
          <a:prstGeom prst="rect">
            <a:avLst/>
          </a:prstGeom>
        </p:spPr>
      </p:pic>
      <p:pic>
        <p:nvPicPr>
          <p:cNvPr id="2" name="Picture 1"/>
          <p:cNvPicPr>
            <a:picLocks noChangeAspect="1"/>
          </p:cNvPicPr>
          <p:nvPr/>
        </p:nvPicPr>
        <p:blipFill>
          <a:blip r:embed="rId3"/>
          <a:stretch>
            <a:fillRect/>
          </a:stretch>
        </p:blipFill>
        <p:spPr>
          <a:xfrm>
            <a:off x="8068680" y="631555"/>
            <a:ext cx="2354681" cy="5705573"/>
          </a:xfrm>
          <a:prstGeom prst="rect">
            <a:avLst/>
          </a:prstGeom>
        </p:spPr>
      </p:pic>
    </p:spTree>
    <p:extLst>
      <p:ext uri="{BB962C8B-B14F-4D97-AF65-F5344CB8AC3E}">
        <p14:creationId xmlns:p14="http://schemas.microsoft.com/office/powerpoint/2010/main" val="24706564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038" y="599959"/>
            <a:ext cx="8144123" cy="5759777"/>
          </a:xfrm>
          <a:prstGeom prst="rect">
            <a:avLst/>
          </a:prstGeom>
        </p:spPr>
      </p:pic>
      <p:pic>
        <p:nvPicPr>
          <p:cNvPr id="2" name="Picture 1"/>
          <p:cNvPicPr>
            <a:picLocks noChangeAspect="1"/>
          </p:cNvPicPr>
          <p:nvPr/>
        </p:nvPicPr>
        <p:blipFill>
          <a:blip r:embed="rId3"/>
          <a:stretch>
            <a:fillRect/>
          </a:stretch>
        </p:blipFill>
        <p:spPr>
          <a:xfrm>
            <a:off x="8410160" y="599959"/>
            <a:ext cx="2376659" cy="5758828"/>
          </a:xfrm>
          <a:prstGeom prst="rect">
            <a:avLst/>
          </a:prstGeom>
        </p:spPr>
      </p:pic>
    </p:spTree>
    <p:extLst>
      <p:ext uri="{BB962C8B-B14F-4D97-AF65-F5344CB8AC3E}">
        <p14:creationId xmlns:p14="http://schemas.microsoft.com/office/powerpoint/2010/main" val="37304237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6886" y="493908"/>
            <a:ext cx="7981197" cy="5799841"/>
          </a:xfrm>
          <a:prstGeom prst="rect">
            <a:avLst/>
          </a:prstGeom>
        </p:spPr>
      </p:pic>
      <p:pic>
        <p:nvPicPr>
          <p:cNvPr id="2" name="Picture 1"/>
          <p:cNvPicPr>
            <a:picLocks noChangeAspect="1"/>
          </p:cNvPicPr>
          <p:nvPr/>
        </p:nvPicPr>
        <p:blipFill>
          <a:blip r:embed="rId3"/>
          <a:stretch>
            <a:fillRect/>
          </a:stretch>
        </p:blipFill>
        <p:spPr>
          <a:xfrm>
            <a:off x="8298083" y="507445"/>
            <a:ext cx="2387998" cy="5786304"/>
          </a:xfrm>
          <a:prstGeom prst="rect">
            <a:avLst/>
          </a:prstGeom>
        </p:spPr>
      </p:pic>
    </p:spTree>
    <p:extLst>
      <p:ext uri="{BB962C8B-B14F-4D97-AF65-F5344CB8AC3E}">
        <p14:creationId xmlns:p14="http://schemas.microsoft.com/office/powerpoint/2010/main" val="32315862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5874" y="939514"/>
            <a:ext cx="9094505" cy="4849183"/>
          </a:xfrm>
          <a:prstGeom prst="rect">
            <a:avLst/>
          </a:prstGeom>
        </p:spPr>
      </p:pic>
      <p:pic>
        <p:nvPicPr>
          <p:cNvPr id="2" name="Picture 1"/>
          <p:cNvPicPr>
            <a:picLocks noChangeAspect="1"/>
          </p:cNvPicPr>
          <p:nvPr/>
        </p:nvPicPr>
        <p:blipFill>
          <a:blip r:embed="rId3"/>
          <a:stretch>
            <a:fillRect/>
          </a:stretch>
        </p:blipFill>
        <p:spPr>
          <a:xfrm>
            <a:off x="9690379" y="939514"/>
            <a:ext cx="2001250" cy="4849183"/>
          </a:xfrm>
          <a:prstGeom prst="rect">
            <a:avLst/>
          </a:prstGeom>
        </p:spPr>
      </p:pic>
    </p:spTree>
    <p:extLst>
      <p:ext uri="{BB962C8B-B14F-4D97-AF65-F5344CB8AC3E}">
        <p14:creationId xmlns:p14="http://schemas.microsoft.com/office/powerpoint/2010/main" val="3301030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67234360"/>
              </p:ext>
            </p:extLst>
          </p:nvPr>
        </p:nvGraphicFramePr>
        <p:xfrm>
          <a:off x="325465" y="346715"/>
          <a:ext cx="6435002" cy="6070862"/>
        </p:xfrm>
        <a:graphic>
          <a:graphicData uri="http://schemas.openxmlformats.org/drawingml/2006/table">
            <a:tbl>
              <a:tblPr firstRow="1" bandRow="1">
                <a:tableStyleId>{5C22544A-7EE6-4342-B048-85BDC9FD1C3A}</a:tableStyleId>
              </a:tblPr>
              <a:tblGrid>
                <a:gridCol w="6435002"/>
              </a:tblGrid>
              <a:tr h="543659">
                <a:tc>
                  <a:txBody>
                    <a:bodyPr/>
                    <a:lstStyle/>
                    <a:p>
                      <a:r>
                        <a:rPr lang="en-US" dirty="0" smtClean="0"/>
                        <a:t>KEY</a:t>
                      </a:r>
                      <a:r>
                        <a:rPr lang="en-US" baseline="0" dirty="0" smtClean="0"/>
                        <a:t> MESSAGES</a:t>
                      </a:r>
                      <a:endParaRPr lang="en-US" dirty="0"/>
                    </a:p>
                  </a:txBody>
                  <a:tcPr/>
                </a:tc>
              </a:tr>
              <a:tr h="5527203">
                <a:tc>
                  <a:txBody>
                    <a:bodyPr/>
                    <a:lstStyle/>
                    <a:p>
                      <a:pPr marL="285750" indent="-285750">
                        <a:buFont typeface="Arial" panose="020B0604020202020204" pitchFamily="34" charset="0"/>
                        <a:buChar char="•"/>
                      </a:pPr>
                      <a:r>
                        <a:rPr lang="en-US" sz="1400" dirty="0" smtClean="0"/>
                        <a:t>Process and outcome</a:t>
                      </a:r>
                      <a:r>
                        <a:rPr lang="en-US" sz="1400" baseline="0" dirty="0" smtClean="0"/>
                        <a:t> variables can be altered by the use of a treatment pathway assuring conformity to guidelines, particularly when the pathway involved frequent conformity checks with feedback to the treating staff.</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Guideline-consistent diagnostic and therapeutic measures can improve patient safety.</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The relation of guideline conformity to patient outcomes is unclear</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The process of generating a clinical pathway improves the specialized skills of all participating staff members on a clinic service (both doctors and nurses).</a:t>
                      </a:r>
                    </a:p>
                    <a:p>
                      <a:pPr marL="285750" indent="-285750">
                        <a:buFont typeface="Arial" panose="020B0604020202020204" pitchFamily="34" charset="0"/>
                        <a:buChar char="•"/>
                      </a:pPr>
                      <a:endParaRPr lang="en-US" sz="1400" baseline="0" dirty="0" smtClean="0"/>
                    </a:p>
                    <a:p>
                      <a:pPr marL="285750" indent="-285750">
                        <a:buFont typeface="Arial" panose="020B0604020202020204" pitchFamily="34" charset="0"/>
                        <a:buChar char="•"/>
                      </a:pPr>
                      <a:r>
                        <a:rPr lang="en-US" sz="1400" baseline="0" dirty="0" smtClean="0"/>
                        <a:t>These findings need to be replicated for diseases for which treatment guidelines exist.</a:t>
                      </a: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7109927"/>
              </p:ext>
            </p:extLst>
          </p:nvPr>
        </p:nvGraphicFramePr>
        <p:xfrm>
          <a:off x="6760466" y="346715"/>
          <a:ext cx="4956252" cy="6070862"/>
        </p:xfrm>
        <a:graphic>
          <a:graphicData uri="http://schemas.openxmlformats.org/drawingml/2006/table">
            <a:tbl>
              <a:tblPr firstRow="1" bandRow="1">
                <a:tableStyleId>{69CF1AB2-1976-4502-BF36-3FF5EA218861}</a:tableStyleId>
              </a:tblPr>
              <a:tblGrid>
                <a:gridCol w="1858532"/>
                <a:gridCol w="3097720"/>
              </a:tblGrid>
              <a:tr h="1384731">
                <a:tc>
                  <a:txBody>
                    <a:bodyPr/>
                    <a:lstStyle/>
                    <a:p>
                      <a:pPr marL="0" indent="0">
                        <a:buNone/>
                      </a:pPr>
                      <a:r>
                        <a:rPr lang="en-US" sz="1200" baseline="0" dirty="0" smtClean="0"/>
                        <a:t>1. Define an </a:t>
                      </a:r>
                    </a:p>
                    <a:p>
                      <a:pPr marL="0" indent="0">
                        <a:buNone/>
                      </a:pPr>
                      <a:r>
                        <a:rPr lang="en-US" sz="1200" dirty="0" smtClean="0"/>
                        <a:t>    importan</a:t>
                      </a:r>
                      <a:r>
                        <a:rPr lang="en-US" sz="1200" baseline="0" dirty="0" smtClean="0"/>
                        <a:t>t topic</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Is it:</a:t>
                      </a:r>
                    </a:p>
                    <a:p>
                      <a:r>
                        <a:rPr lang="en-US" sz="1200" b="0" dirty="0" smtClean="0"/>
                        <a:t>A common problem</a:t>
                      </a:r>
                      <a:r>
                        <a:rPr lang="en-US" sz="1200" b="0" baseline="0" dirty="0" smtClean="0"/>
                        <a:t> with variable current practice?</a:t>
                      </a:r>
                    </a:p>
                    <a:p>
                      <a:r>
                        <a:rPr lang="en-US" sz="1200" b="0" baseline="0" dirty="0" smtClean="0"/>
                        <a:t>One that has high-risk outcomes?</a:t>
                      </a:r>
                    </a:p>
                    <a:p>
                      <a:r>
                        <a:rPr lang="en-US" sz="1200" b="0" baseline="0" dirty="0" smtClean="0"/>
                        <a:t>With potential cost savings or practice standardization?</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2280">
                <a:tc>
                  <a:txBody>
                    <a:bodyPr/>
                    <a:lstStyle/>
                    <a:p>
                      <a:r>
                        <a:rPr lang="en-US" sz="1200" b="1" dirty="0" smtClean="0"/>
                        <a:t>2. Keep it simple</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smtClean="0"/>
                        <a:t>Have</a:t>
                      </a:r>
                      <a:r>
                        <a:rPr lang="en-US" sz="1200" b="1" baseline="0" dirty="0" smtClean="0"/>
                        <a:t> you:</a:t>
                      </a:r>
                    </a:p>
                    <a:p>
                      <a:r>
                        <a:rPr lang="en-US" sz="1200" baseline="0" dirty="0" smtClean="0"/>
                        <a:t>Ensured that its implementation is realistic locally?</a:t>
                      </a:r>
                    </a:p>
                    <a:p>
                      <a:r>
                        <a:rPr lang="en-US" sz="1200" baseline="0" dirty="0" smtClean="0"/>
                        <a:t>Solicited input from key</a:t>
                      </a:r>
                    </a:p>
                    <a:p>
                      <a:r>
                        <a:rPr lang="en-US" sz="1200" baseline="0" dirty="0" smtClean="0"/>
                        <a:t>Stakeholders in the ED?</a:t>
                      </a:r>
                    </a:p>
                    <a:p>
                      <a:r>
                        <a:rPr lang="en-US" sz="1200" baseline="0" dirty="0" smtClean="0"/>
                        <a:t>Evaluated its impact on current workflow?</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8757">
                <a:tc>
                  <a:txBody>
                    <a:bodyPr/>
                    <a:lstStyle/>
                    <a:p>
                      <a:r>
                        <a:rPr lang="en-US" sz="1200" b="1" dirty="0" smtClean="0"/>
                        <a:t>3.</a:t>
                      </a:r>
                      <a:r>
                        <a:rPr lang="en-US" sz="1200" b="1" baseline="0" dirty="0" smtClean="0"/>
                        <a:t> Think</a:t>
                      </a:r>
                    </a:p>
                    <a:p>
                      <a:r>
                        <a:rPr lang="en-US" sz="1200" b="1" baseline="0" dirty="0" smtClean="0"/>
                        <a:t>    Administratively</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smtClean="0"/>
                        <a:t>Have you:</a:t>
                      </a:r>
                    </a:p>
                    <a:p>
                      <a:r>
                        <a:rPr lang="en-US" sz="1200" dirty="0" smtClean="0"/>
                        <a:t>Vetted</a:t>
                      </a:r>
                      <a:r>
                        <a:rPr lang="en-US" sz="1200" baseline="0" dirty="0" smtClean="0"/>
                        <a:t> it with any external stakeholders outside the ED?</a:t>
                      </a:r>
                    </a:p>
                    <a:p>
                      <a:r>
                        <a:rPr lang="en-US" sz="1200" baseline="0" dirty="0" smtClean="0"/>
                        <a:t>Incorporated easy to capture,</a:t>
                      </a:r>
                    </a:p>
                    <a:p>
                      <a:r>
                        <a:rPr lang="en-US" sz="1200" baseline="0" dirty="0" smtClean="0"/>
                        <a:t>meaningful metrics?</a:t>
                      </a:r>
                    </a:p>
                    <a:p>
                      <a:r>
                        <a:rPr lang="en-US" sz="1200" baseline="0" dirty="0" smtClean="0"/>
                        <a:t>Evaluated impact on hospital </a:t>
                      </a:r>
                    </a:p>
                    <a:p>
                      <a:r>
                        <a:rPr lang="en-US" sz="1200" baseline="0" dirty="0" smtClean="0"/>
                        <a:t>economics?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5094">
                <a:tc>
                  <a:txBody>
                    <a:bodyPr/>
                    <a:lstStyle/>
                    <a:p>
                      <a:pPr marL="169863" indent="-169863"/>
                      <a:r>
                        <a:rPr lang="en-US" sz="1200" b="1" dirty="0" smtClean="0"/>
                        <a:t>4. Implement then                  measure</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smtClean="0"/>
                        <a:t>Have</a:t>
                      </a:r>
                      <a:r>
                        <a:rPr lang="en-US" sz="1200" b="1" baseline="0" dirty="0" smtClean="0"/>
                        <a:t> you:</a:t>
                      </a:r>
                    </a:p>
                    <a:p>
                      <a:r>
                        <a:rPr lang="en-US" sz="1200" b="0" baseline="0" dirty="0" smtClean="0"/>
                        <a:t>Done ongoing quality assurance of outcomes?</a:t>
                      </a:r>
                    </a:p>
                    <a:p>
                      <a:r>
                        <a:rPr lang="en-US" sz="1200" b="0" baseline="0" dirty="0" smtClean="0"/>
                        <a:t>Provided feedback to key individuals?</a:t>
                      </a:r>
                    </a:p>
                    <a:p>
                      <a:r>
                        <a:rPr lang="en-US" sz="1200" b="0" baseline="0" dirty="0" smtClean="0"/>
                        <a:t>Made appropriate changes based on results?</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6217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485" y="763162"/>
            <a:ext cx="9250849" cy="5337658"/>
          </a:xfrm>
          <a:prstGeom prst="rect">
            <a:avLst/>
          </a:prstGeom>
        </p:spPr>
      </p:pic>
      <p:pic>
        <p:nvPicPr>
          <p:cNvPr id="2" name="Picture 1"/>
          <p:cNvPicPr>
            <a:picLocks noChangeAspect="1"/>
          </p:cNvPicPr>
          <p:nvPr/>
        </p:nvPicPr>
        <p:blipFill>
          <a:blip r:embed="rId3"/>
          <a:stretch>
            <a:fillRect/>
          </a:stretch>
        </p:blipFill>
        <p:spPr>
          <a:xfrm>
            <a:off x="9794333" y="763162"/>
            <a:ext cx="2202843" cy="5337658"/>
          </a:xfrm>
          <a:prstGeom prst="rect">
            <a:avLst/>
          </a:prstGeom>
        </p:spPr>
      </p:pic>
    </p:spTree>
    <p:extLst>
      <p:ext uri="{BB962C8B-B14F-4D97-AF65-F5344CB8AC3E}">
        <p14:creationId xmlns:p14="http://schemas.microsoft.com/office/powerpoint/2010/main" val="8983243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4796" y="511084"/>
            <a:ext cx="7908133" cy="5850733"/>
          </a:xfrm>
          <a:prstGeom prst="rect">
            <a:avLst/>
          </a:prstGeom>
        </p:spPr>
      </p:pic>
      <p:pic>
        <p:nvPicPr>
          <p:cNvPr id="2" name="Picture 1"/>
          <p:cNvPicPr>
            <a:picLocks noChangeAspect="1"/>
          </p:cNvPicPr>
          <p:nvPr/>
        </p:nvPicPr>
        <p:blipFill>
          <a:blip r:embed="rId3"/>
          <a:stretch>
            <a:fillRect/>
          </a:stretch>
        </p:blipFill>
        <p:spPr>
          <a:xfrm>
            <a:off x="8422929" y="511084"/>
            <a:ext cx="2414588" cy="5850733"/>
          </a:xfrm>
          <a:prstGeom prst="rect">
            <a:avLst/>
          </a:prstGeom>
        </p:spPr>
      </p:pic>
    </p:spTree>
    <p:extLst>
      <p:ext uri="{BB962C8B-B14F-4D97-AF65-F5344CB8AC3E}">
        <p14:creationId xmlns:p14="http://schemas.microsoft.com/office/powerpoint/2010/main" val="10545876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999" y="960896"/>
            <a:ext cx="11445610" cy="4911284"/>
          </a:xfrm>
          <a:prstGeom prst="rect">
            <a:avLst/>
          </a:prstGeom>
        </p:spPr>
      </p:pic>
    </p:spTree>
    <p:extLst>
      <p:ext uri="{BB962C8B-B14F-4D97-AF65-F5344CB8AC3E}">
        <p14:creationId xmlns:p14="http://schemas.microsoft.com/office/powerpoint/2010/main" val="30625244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1718" y="646176"/>
            <a:ext cx="8655617" cy="5793568"/>
          </a:xfrm>
          <a:prstGeom prst="rect">
            <a:avLst/>
          </a:prstGeom>
        </p:spPr>
      </p:pic>
      <p:pic>
        <p:nvPicPr>
          <p:cNvPr id="2" name="Picture 1"/>
          <p:cNvPicPr>
            <a:picLocks noChangeAspect="1"/>
          </p:cNvPicPr>
          <p:nvPr/>
        </p:nvPicPr>
        <p:blipFill>
          <a:blip r:embed="rId3"/>
          <a:stretch>
            <a:fillRect/>
          </a:stretch>
        </p:blipFill>
        <p:spPr>
          <a:xfrm>
            <a:off x="9047334" y="646176"/>
            <a:ext cx="2390997" cy="5793568"/>
          </a:xfrm>
          <a:prstGeom prst="rect">
            <a:avLst/>
          </a:prstGeom>
        </p:spPr>
      </p:pic>
    </p:spTree>
    <p:extLst>
      <p:ext uri="{BB962C8B-B14F-4D97-AF65-F5344CB8AC3E}">
        <p14:creationId xmlns:p14="http://schemas.microsoft.com/office/powerpoint/2010/main" val="242849002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2629" y="937204"/>
            <a:ext cx="7320370" cy="5378881"/>
          </a:xfrm>
          <a:prstGeom prst="rect">
            <a:avLst/>
          </a:prstGeom>
        </p:spPr>
      </p:pic>
      <p:pic>
        <p:nvPicPr>
          <p:cNvPr id="2" name="Picture 1"/>
          <p:cNvPicPr>
            <a:picLocks noChangeAspect="1"/>
          </p:cNvPicPr>
          <p:nvPr/>
        </p:nvPicPr>
        <p:blipFill>
          <a:blip r:embed="rId3"/>
          <a:stretch>
            <a:fillRect/>
          </a:stretch>
        </p:blipFill>
        <p:spPr>
          <a:xfrm>
            <a:off x="8372999" y="937204"/>
            <a:ext cx="2219856" cy="5378881"/>
          </a:xfrm>
          <a:prstGeom prst="rect">
            <a:avLst/>
          </a:prstGeom>
        </p:spPr>
      </p:pic>
    </p:spTree>
    <p:extLst>
      <p:ext uri="{BB962C8B-B14F-4D97-AF65-F5344CB8AC3E}">
        <p14:creationId xmlns:p14="http://schemas.microsoft.com/office/powerpoint/2010/main" val="33657778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6814" y="458517"/>
            <a:ext cx="8169509" cy="6004097"/>
          </a:xfrm>
          <a:prstGeom prst="rect">
            <a:avLst/>
          </a:prstGeom>
        </p:spPr>
      </p:pic>
      <p:pic>
        <p:nvPicPr>
          <p:cNvPr id="2" name="Picture 1"/>
          <p:cNvPicPr>
            <a:picLocks noChangeAspect="1"/>
          </p:cNvPicPr>
          <p:nvPr/>
        </p:nvPicPr>
        <p:blipFill>
          <a:blip r:embed="rId3"/>
          <a:stretch>
            <a:fillRect/>
          </a:stretch>
        </p:blipFill>
        <p:spPr>
          <a:xfrm>
            <a:off x="8626323" y="458516"/>
            <a:ext cx="2477881" cy="6004097"/>
          </a:xfrm>
          <a:prstGeom prst="rect">
            <a:avLst/>
          </a:prstGeom>
        </p:spPr>
      </p:pic>
    </p:spTree>
    <p:extLst>
      <p:ext uri="{BB962C8B-B14F-4D97-AF65-F5344CB8AC3E}">
        <p14:creationId xmlns:p14="http://schemas.microsoft.com/office/powerpoint/2010/main" val="19364522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1302" y="407045"/>
            <a:ext cx="8764464" cy="6192435"/>
          </a:xfrm>
          <a:prstGeom prst="rect">
            <a:avLst/>
          </a:prstGeom>
        </p:spPr>
      </p:pic>
      <p:pic>
        <p:nvPicPr>
          <p:cNvPr id="2" name="Picture 1"/>
          <p:cNvPicPr>
            <a:picLocks noChangeAspect="1"/>
          </p:cNvPicPr>
          <p:nvPr/>
        </p:nvPicPr>
        <p:blipFill>
          <a:blip r:embed="rId3"/>
          <a:stretch>
            <a:fillRect/>
          </a:stretch>
        </p:blipFill>
        <p:spPr>
          <a:xfrm>
            <a:off x="9025766" y="407044"/>
            <a:ext cx="2566966" cy="6219957"/>
          </a:xfrm>
          <a:prstGeom prst="rect">
            <a:avLst/>
          </a:prstGeom>
        </p:spPr>
      </p:pic>
    </p:spTree>
    <p:extLst>
      <p:ext uri="{BB962C8B-B14F-4D97-AF65-F5344CB8AC3E}">
        <p14:creationId xmlns:p14="http://schemas.microsoft.com/office/powerpoint/2010/main" val="12328449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9398"/>
          <a:stretch/>
        </p:blipFill>
        <p:spPr>
          <a:xfrm>
            <a:off x="556018" y="1022888"/>
            <a:ext cx="8684629" cy="3384223"/>
          </a:xfrm>
          <a:prstGeom prst="rect">
            <a:avLst/>
          </a:prstGeom>
        </p:spPr>
      </p:pic>
      <p:pic>
        <p:nvPicPr>
          <p:cNvPr id="2" name="Picture 1"/>
          <p:cNvPicPr>
            <a:picLocks noChangeAspect="1"/>
          </p:cNvPicPr>
          <p:nvPr/>
        </p:nvPicPr>
        <p:blipFill>
          <a:blip r:embed="rId3"/>
          <a:stretch>
            <a:fillRect/>
          </a:stretch>
        </p:blipFill>
        <p:spPr>
          <a:xfrm>
            <a:off x="9240647" y="1022888"/>
            <a:ext cx="2187875" cy="5301389"/>
          </a:xfrm>
          <a:prstGeom prst="rect">
            <a:avLst/>
          </a:prstGeom>
        </p:spPr>
      </p:pic>
      <p:sp>
        <p:nvSpPr>
          <p:cNvPr id="3" name="TextBox 2"/>
          <p:cNvSpPr txBox="1"/>
          <p:nvPr/>
        </p:nvSpPr>
        <p:spPr>
          <a:xfrm>
            <a:off x="3882325" y="5408908"/>
            <a:ext cx="1298753" cy="923330"/>
          </a:xfrm>
          <a:prstGeom prst="rect">
            <a:avLst/>
          </a:prstGeom>
          <a:noFill/>
        </p:spPr>
        <p:txBody>
          <a:bodyPr wrap="none" rtlCol="0">
            <a:spAutoFit/>
          </a:bodyPr>
          <a:lstStyle/>
          <a:p>
            <a:r>
              <a:rPr lang="en-US" sz="5400" b="1" dirty="0" smtClean="0"/>
              <a:t>NO</a:t>
            </a:r>
            <a:endParaRPr lang="en-US" sz="5400" b="1" dirty="0"/>
          </a:p>
        </p:txBody>
      </p:sp>
    </p:spTree>
    <p:extLst>
      <p:ext uri="{BB962C8B-B14F-4D97-AF65-F5344CB8AC3E}">
        <p14:creationId xmlns:p14="http://schemas.microsoft.com/office/powerpoint/2010/main" val="24607283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3538" y="471062"/>
            <a:ext cx="8502504" cy="6073218"/>
          </a:xfrm>
          <a:prstGeom prst="rect">
            <a:avLst/>
          </a:prstGeom>
        </p:spPr>
      </p:pic>
      <p:pic>
        <p:nvPicPr>
          <p:cNvPr id="2" name="Picture 1"/>
          <p:cNvPicPr>
            <a:picLocks noChangeAspect="1"/>
          </p:cNvPicPr>
          <p:nvPr/>
        </p:nvPicPr>
        <p:blipFill>
          <a:blip r:embed="rId3"/>
          <a:stretch>
            <a:fillRect/>
          </a:stretch>
        </p:blipFill>
        <p:spPr>
          <a:xfrm>
            <a:off x="8836042" y="471062"/>
            <a:ext cx="2506407" cy="6073218"/>
          </a:xfrm>
          <a:prstGeom prst="rect">
            <a:avLst/>
          </a:prstGeom>
        </p:spPr>
      </p:pic>
    </p:spTree>
    <p:extLst>
      <p:ext uri="{BB962C8B-B14F-4D97-AF65-F5344CB8AC3E}">
        <p14:creationId xmlns:p14="http://schemas.microsoft.com/office/powerpoint/2010/main" val="13947504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6486" y="531615"/>
            <a:ext cx="9177253" cy="5743281"/>
          </a:xfrm>
          <a:prstGeom prst="rect">
            <a:avLst/>
          </a:prstGeom>
        </p:spPr>
      </p:pic>
      <p:pic>
        <p:nvPicPr>
          <p:cNvPr id="2" name="Picture 1"/>
          <p:cNvPicPr>
            <a:picLocks noChangeAspect="1"/>
          </p:cNvPicPr>
          <p:nvPr/>
        </p:nvPicPr>
        <p:blipFill>
          <a:blip r:embed="rId3"/>
          <a:stretch>
            <a:fillRect/>
          </a:stretch>
        </p:blipFill>
        <p:spPr>
          <a:xfrm>
            <a:off x="9433738" y="531615"/>
            <a:ext cx="2370243" cy="5743281"/>
          </a:xfrm>
          <a:prstGeom prst="rect">
            <a:avLst/>
          </a:prstGeom>
        </p:spPr>
      </p:pic>
    </p:spTree>
    <p:extLst>
      <p:ext uri="{BB962C8B-B14F-4D97-AF65-F5344CB8AC3E}">
        <p14:creationId xmlns:p14="http://schemas.microsoft.com/office/powerpoint/2010/main" val="4107812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2599" y="596964"/>
            <a:ext cx="7556388" cy="5545318"/>
          </a:xfrm>
          <a:prstGeom prst="rect">
            <a:avLst/>
          </a:prstGeom>
        </p:spPr>
      </p:pic>
      <p:pic>
        <p:nvPicPr>
          <p:cNvPr id="2" name="Picture 1"/>
          <p:cNvPicPr>
            <a:picLocks noChangeAspect="1"/>
          </p:cNvPicPr>
          <p:nvPr/>
        </p:nvPicPr>
        <p:blipFill>
          <a:blip r:embed="rId3"/>
          <a:stretch>
            <a:fillRect/>
          </a:stretch>
        </p:blipFill>
        <p:spPr>
          <a:xfrm>
            <a:off x="8088987" y="596964"/>
            <a:ext cx="2288544" cy="5545318"/>
          </a:xfrm>
          <a:prstGeom prst="rect">
            <a:avLst/>
          </a:prstGeom>
        </p:spPr>
      </p:pic>
    </p:spTree>
    <p:extLst>
      <p:ext uri="{BB962C8B-B14F-4D97-AF65-F5344CB8AC3E}">
        <p14:creationId xmlns:p14="http://schemas.microsoft.com/office/powerpoint/2010/main" val="20930789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3628" y="564689"/>
            <a:ext cx="7892809" cy="5912963"/>
          </a:xfrm>
          <a:prstGeom prst="rect">
            <a:avLst/>
          </a:prstGeom>
        </p:spPr>
      </p:pic>
      <p:pic>
        <p:nvPicPr>
          <p:cNvPr id="2" name="Picture 1"/>
          <p:cNvPicPr>
            <a:picLocks noChangeAspect="1"/>
          </p:cNvPicPr>
          <p:nvPr/>
        </p:nvPicPr>
        <p:blipFill>
          <a:blip r:embed="rId3"/>
          <a:stretch>
            <a:fillRect/>
          </a:stretch>
        </p:blipFill>
        <p:spPr>
          <a:xfrm>
            <a:off x="8296437" y="564689"/>
            <a:ext cx="2440270" cy="5912963"/>
          </a:xfrm>
          <a:prstGeom prst="rect">
            <a:avLst/>
          </a:prstGeom>
        </p:spPr>
      </p:pic>
    </p:spTree>
    <p:extLst>
      <p:ext uri="{BB962C8B-B14F-4D97-AF65-F5344CB8AC3E}">
        <p14:creationId xmlns:p14="http://schemas.microsoft.com/office/powerpoint/2010/main" val="418327106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1498" y="579389"/>
            <a:ext cx="7897971" cy="5639586"/>
          </a:xfrm>
          <a:prstGeom prst="rect">
            <a:avLst/>
          </a:prstGeom>
        </p:spPr>
      </p:pic>
      <p:pic>
        <p:nvPicPr>
          <p:cNvPr id="2" name="Picture 1"/>
          <p:cNvPicPr>
            <a:picLocks noChangeAspect="1"/>
          </p:cNvPicPr>
          <p:nvPr/>
        </p:nvPicPr>
        <p:blipFill>
          <a:blip r:embed="rId3"/>
          <a:stretch>
            <a:fillRect/>
          </a:stretch>
        </p:blipFill>
        <p:spPr>
          <a:xfrm>
            <a:off x="8189469" y="579389"/>
            <a:ext cx="2327448" cy="5639586"/>
          </a:xfrm>
          <a:prstGeom prst="rect">
            <a:avLst/>
          </a:prstGeom>
        </p:spPr>
      </p:pic>
    </p:spTree>
    <p:extLst>
      <p:ext uri="{BB962C8B-B14F-4D97-AF65-F5344CB8AC3E}">
        <p14:creationId xmlns:p14="http://schemas.microsoft.com/office/powerpoint/2010/main" val="38227664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549" b="2176"/>
          <a:stretch/>
        </p:blipFill>
        <p:spPr>
          <a:xfrm>
            <a:off x="553847" y="849212"/>
            <a:ext cx="7621487" cy="5420412"/>
          </a:xfrm>
          <a:prstGeom prst="rect">
            <a:avLst/>
          </a:prstGeom>
        </p:spPr>
      </p:pic>
      <p:pic>
        <p:nvPicPr>
          <p:cNvPr id="2" name="Picture 1"/>
          <p:cNvPicPr>
            <a:picLocks noChangeAspect="1"/>
          </p:cNvPicPr>
          <p:nvPr/>
        </p:nvPicPr>
        <p:blipFill>
          <a:blip r:embed="rId3"/>
          <a:stretch>
            <a:fillRect/>
          </a:stretch>
        </p:blipFill>
        <p:spPr>
          <a:xfrm>
            <a:off x="8175334" y="849212"/>
            <a:ext cx="2247276" cy="5445324"/>
          </a:xfrm>
          <a:prstGeom prst="rect">
            <a:avLst/>
          </a:prstGeom>
        </p:spPr>
      </p:pic>
    </p:spTree>
    <p:extLst>
      <p:ext uri="{BB962C8B-B14F-4D97-AF65-F5344CB8AC3E}">
        <p14:creationId xmlns:p14="http://schemas.microsoft.com/office/powerpoint/2010/main" val="15575164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7696" y="581706"/>
            <a:ext cx="7656688" cy="5488756"/>
          </a:xfrm>
          <a:prstGeom prst="rect">
            <a:avLst/>
          </a:prstGeom>
        </p:spPr>
      </p:pic>
      <p:pic>
        <p:nvPicPr>
          <p:cNvPr id="2" name="Picture 1"/>
          <p:cNvPicPr>
            <a:picLocks noChangeAspect="1"/>
          </p:cNvPicPr>
          <p:nvPr/>
        </p:nvPicPr>
        <p:blipFill>
          <a:blip r:embed="rId3"/>
          <a:stretch>
            <a:fillRect/>
          </a:stretch>
        </p:blipFill>
        <p:spPr>
          <a:xfrm>
            <a:off x="7387442" y="574919"/>
            <a:ext cx="2268002" cy="5495543"/>
          </a:xfrm>
          <a:prstGeom prst="rect">
            <a:avLst/>
          </a:prstGeom>
        </p:spPr>
      </p:pic>
    </p:spTree>
    <p:extLst>
      <p:ext uri="{BB962C8B-B14F-4D97-AF65-F5344CB8AC3E}">
        <p14:creationId xmlns:p14="http://schemas.microsoft.com/office/powerpoint/2010/main" val="9899576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1049" y="647054"/>
            <a:ext cx="8296566" cy="5686720"/>
          </a:xfrm>
          <a:prstGeom prst="rect">
            <a:avLst/>
          </a:prstGeom>
        </p:spPr>
      </p:pic>
      <p:pic>
        <p:nvPicPr>
          <p:cNvPr id="2" name="Picture 1"/>
          <p:cNvPicPr>
            <a:picLocks noChangeAspect="1"/>
          </p:cNvPicPr>
          <p:nvPr/>
        </p:nvPicPr>
        <p:blipFill>
          <a:blip r:embed="rId3"/>
          <a:stretch>
            <a:fillRect/>
          </a:stretch>
        </p:blipFill>
        <p:spPr>
          <a:xfrm>
            <a:off x="8557614" y="647054"/>
            <a:ext cx="2346901" cy="5686720"/>
          </a:xfrm>
          <a:prstGeom prst="rect">
            <a:avLst/>
          </a:prstGeom>
        </p:spPr>
      </p:pic>
    </p:spTree>
    <p:extLst>
      <p:ext uri="{BB962C8B-B14F-4D97-AF65-F5344CB8AC3E}">
        <p14:creationId xmlns:p14="http://schemas.microsoft.com/office/powerpoint/2010/main" val="52866322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7381" y="432553"/>
            <a:ext cx="8603221" cy="5912963"/>
          </a:xfrm>
          <a:prstGeom prst="rect">
            <a:avLst/>
          </a:prstGeom>
        </p:spPr>
      </p:pic>
      <p:pic>
        <p:nvPicPr>
          <p:cNvPr id="2" name="Picture 1"/>
          <p:cNvPicPr>
            <a:picLocks noChangeAspect="1"/>
          </p:cNvPicPr>
          <p:nvPr/>
        </p:nvPicPr>
        <p:blipFill>
          <a:blip r:embed="rId3"/>
          <a:stretch>
            <a:fillRect/>
          </a:stretch>
        </p:blipFill>
        <p:spPr>
          <a:xfrm>
            <a:off x="8890602" y="432553"/>
            <a:ext cx="2440270" cy="5912963"/>
          </a:xfrm>
          <a:prstGeom prst="rect">
            <a:avLst/>
          </a:prstGeom>
        </p:spPr>
      </p:pic>
    </p:spTree>
    <p:extLst>
      <p:ext uri="{BB962C8B-B14F-4D97-AF65-F5344CB8AC3E}">
        <p14:creationId xmlns:p14="http://schemas.microsoft.com/office/powerpoint/2010/main" val="714625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3810" y="1573077"/>
            <a:ext cx="7931111" cy="395206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247" y="185980"/>
            <a:ext cx="2774219" cy="6415892"/>
          </a:xfrm>
          <a:prstGeom prst="rect">
            <a:avLst/>
          </a:prstGeom>
        </p:spPr>
      </p:pic>
    </p:spTree>
    <p:extLst>
      <p:ext uri="{BB962C8B-B14F-4D97-AF65-F5344CB8AC3E}">
        <p14:creationId xmlns:p14="http://schemas.microsoft.com/office/powerpoint/2010/main" val="1480325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2872" y="1239864"/>
            <a:ext cx="8143656" cy="44790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495" y="209226"/>
            <a:ext cx="2781967" cy="6433811"/>
          </a:xfrm>
          <a:prstGeom prst="rect">
            <a:avLst/>
          </a:prstGeom>
        </p:spPr>
      </p:pic>
    </p:spTree>
    <p:extLst>
      <p:ext uri="{BB962C8B-B14F-4D97-AF65-F5344CB8AC3E}">
        <p14:creationId xmlns:p14="http://schemas.microsoft.com/office/powerpoint/2010/main" val="22137592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1746" y="360335"/>
            <a:ext cx="9363955" cy="6111710"/>
          </a:xfrm>
          <a:prstGeom prst="rect">
            <a:avLst/>
          </a:prstGeom>
        </p:spPr>
      </p:pic>
      <p:pic>
        <p:nvPicPr>
          <p:cNvPr id="2" name="Picture 1"/>
          <p:cNvPicPr>
            <a:picLocks noChangeAspect="1"/>
          </p:cNvPicPr>
          <p:nvPr/>
        </p:nvPicPr>
        <p:blipFill>
          <a:blip r:embed="rId3"/>
          <a:stretch>
            <a:fillRect/>
          </a:stretch>
        </p:blipFill>
        <p:spPr>
          <a:xfrm>
            <a:off x="9508210" y="360335"/>
            <a:ext cx="2522293" cy="6111710"/>
          </a:xfrm>
          <a:prstGeom prst="rect">
            <a:avLst/>
          </a:prstGeom>
        </p:spPr>
      </p:pic>
    </p:spTree>
    <p:extLst>
      <p:ext uri="{BB962C8B-B14F-4D97-AF65-F5344CB8AC3E}">
        <p14:creationId xmlns:p14="http://schemas.microsoft.com/office/powerpoint/2010/main" val="29040269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2485" y="313841"/>
            <a:ext cx="9112324" cy="5947474"/>
          </a:xfrm>
          <a:prstGeom prst="rect">
            <a:avLst/>
          </a:prstGeom>
        </p:spPr>
      </p:pic>
      <p:pic>
        <p:nvPicPr>
          <p:cNvPr id="2" name="Picture 1"/>
          <p:cNvPicPr>
            <a:picLocks noChangeAspect="1"/>
          </p:cNvPicPr>
          <p:nvPr/>
        </p:nvPicPr>
        <p:blipFill>
          <a:blip r:embed="rId3"/>
          <a:stretch>
            <a:fillRect/>
          </a:stretch>
        </p:blipFill>
        <p:spPr>
          <a:xfrm>
            <a:off x="9434809" y="313841"/>
            <a:ext cx="2454513" cy="5947474"/>
          </a:xfrm>
          <a:prstGeom prst="rect">
            <a:avLst/>
          </a:prstGeom>
        </p:spPr>
      </p:pic>
    </p:spTree>
    <p:extLst>
      <p:ext uri="{BB962C8B-B14F-4D97-AF65-F5344CB8AC3E}">
        <p14:creationId xmlns:p14="http://schemas.microsoft.com/office/powerpoint/2010/main" val="3368404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7190" y="628999"/>
            <a:ext cx="7654121" cy="5661620"/>
          </a:xfrm>
          <a:prstGeom prst="rect">
            <a:avLst/>
          </a:prstGeom>
        </p:spPr>
      </p:pic>
      <p:pic>
        <p:nvPicPr>
          <p:cNvPr id="2" name="Picture 1"/>
          <p:cNvPicPr>
            <a:picLocks noChangeAspect="1"/>
          </p:cNvPicPr>
          <p:nvPr/>
        </p:nvPicPr>
        <p:blipFill>
          <a:blip r:embed="rId3"/>
          <a:stretch>
            <a:fillRect/>
          </a:stretch>
        </p:blipFill>
        <p:spPr>
          <a:xfrm>
            <a:off x="7921311" y="628999"/>
            <a:ext cx="2336542" cy="5661620"/>
          </a:xfrm>
          <a:prstGeom prst="rect">
            <a:avLst/>
          </a:prstGeom>
        </p:spPr>
      </p:pic>
    </p:spTree>
    <p:extLst>
      <p:ext uri="{BB962C8B-B14F-4D97-AF65-F5344CB8AC3E}">
        <p14:creationId xmlns:p14="http://schemas.microsoft.com/office/powerpoint/2010/main" val="26883219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31026" y="1410346"/>
            <a:ext cx="7339344" cy="425428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259" y="232474"/>
            <a:ext cx="2797464" cy="6469648"/>
          </a:xfrm>
          <a:prstGeom prst="rect">
            <a:avLst/>
          </a:prstGeom>
        </p:spPr>
      </p:pic>
    </p:spTree>
    <p:extLst>
      <p:ext uri="{BB962C8B-B14F-4D97-AF65-F5344CB8AC3E}">
        <p14:creationId xmlns:p14="http://schemas.microsoft.com/office/powerpoint/2010/main" val="12607589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1721" y="1487837"/>
            <a:ext cx="7747715" cy="42387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244" y="224726"/>
            <a:ext cx="2735472" cy="6326280"/>
          </a:xfrm>
          <a:prstGeom prst="rect">
            <a:avLst/>
          </a:prstGeom>
        </p:spPr>
      </p:pic>
    </p:spTree>
    <p:extLst>
      <p:ext uri="{BB962C8B-B14F-4D97-AF65-F5344CB8AC3E}">
        <p14:creationId xmlns:p14="http://schemas.microsoft.com/office/powerpoint/2010/main" val="10901225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6825" y="1318843"/>
            <a:ext cx="8199442" cy="41845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47973"/>
            <a:ext cx="2735473" cy="6326284"/>
          </a:xfrm>
          <a:prstGeom prst="rect">
            <a:avLst/>
          </a:prstGeom>
        </p:spPr>
      </p:pic>
    </p:spTree>
    <p:extLst>
      <p:ext uri="{BB962C8B-B14F-4D97-AF65-F5344CB8AC3E}">
        <p14:creationId xmlns:p14="http://schemas.microsoft.com/office/powerpoint/2010/main" val="428446853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1583" y="1155161"/>
            <a:ext cx="8225698" cy="435394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957" y="263470"/>
            <a:ext cx="2653770" cy="6137330"/>
          </a:xfrm>
          <a:prstGeom prst="rect">
            <a:avLst/>
          </a:prstGeom>
        </p:spPr>
      </p:pic>
    </p:spTree>
    <p:extLst>
      <p:ext uri="{BB962C8B-B14F-4D97-AF65-F5344CB8AC3E}">
        <p14:creationId xmlns:p14="http://schemas.microsoft.com/office/powerpoint/2010/main" val="159208117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5078" y="1068321"/>
            <a:ext cx="8468183" cy="512325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184" y="402955"/>
            <a:ext cx="2670523" cy="6176076"/>
          </a:xfrm>
          <a:prstGeom prst="rect">
            <a:avLst/>
          </a:prstGeom>
        </p:spPr>
      </p:pic>
    </p:spTree>
    <p:extLst>
      <p:ext uri="{BB962C8B-B14F-4D97-AF65-F5344CB8AC3E}">
        <p14:creationId xmlns:p14="http://schemas.microsoft.com/office/powerpoint/2010/main" val="35184472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13660" y="1243292"/>
            <a:ext cx="7278711" cy="479329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275" y="220403"/>
            <a:ext cx="2774218" cy="6415890"/>
          </a:xfrm>
          <a:prstGeom prst="rect">
            <a:avLst/>
          </a:prstGeom>
        </p:spPr>
      </p:pic>
    </p:spTree>
    <p:extLst>
      <p:ext uri="{BB962C8B-B14F-4D97-AF65-F5344CB8AC3E}">
        <p14:creationId xmlns:p14="http://schemas.microsoft.com/office/powerpoint/2010/main" val="27028913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8760" y="1146875"/>
            <a:ext cx="6554016" cy="449450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271" y="278970"/>
            <a:ext cx="2797466" cy="6469654"/>
          </a:xfrm>
          <a:prstGeom prst="rect">
            <a:avLst/>
          </a:prstGeom>
        </p:spPr>
      </p:pic>
    </p:spTree>
    <p:extLst>
      <p:ext uri="{BB962C8B-B14F-4D97-AF65-F5344CB8AC3E}">
        <p14:creationId xmlns:p14="http://schemas.microsoft.com/office/powerpoint/2010/main" val="23099304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131" y="1255362"/>
            <a:ext cx="7445695" cy="449844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34" y="224724"/>
            <a:ext cx="2740888" cy="6338807"/>
          </a:xfrm>
          <a:prstGeom prst="rect">
            <a:avLst/>
          </a:prstGeom>
        </p:spPr>
      </p:pic>
    </p:spTree>
    <p:extLst>
      <p:ext uri="{BB962C8B-B14F-4D97-AF65-F5344CB8AC3E}">
        <p14:creationId xmlns:p14="http://schemas.microsoft.com/office/powerpoint/2010/main" val="300169744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3695" y="1063393"/>
            <a:ext cx="7439186" cy="5096995"/>
          </a:xfrm>
          <a:prstGeom prst="rect">
            <a:avLst/>
          </a:prstGeom>
        </p:spPr>
      </p:pic>
      <p:pic>
        <p:nvPicPr>
          <p:cNvPr id="2" name="Picture 1"/>
          <p:cNvPicPr>
            <a:picLocks noChangeAspect="1"/>
          </p:cNvPicPr>
          <p:nvPr/>
        </p:nvPicPr>
        <p:blipFill>
          <a:blip r:embed="rId3"/>
          <a:stretch>
            <a:fillRect/>
          </a:stretch>
        </p:blipFill>
        <p:spPr>
          <a:xfrm>
            <a:off x="9324919" y="189853"/>
            <a:ext cx="2588755" cy="6272752"/>
          </a:xfrm>
          <a:prstGeom prst="rect">
            <a:avLst/>
          </a:prstGeom>
        </p:spPr>
      </p:pic>
    </p:spTree>
    <p:extLst>
      <p:ext uri="{BB962C8B-B14F-4D97-AF65-F5344CB8AC3E}">
        <p14:creationId xmlns:p14="http://schemas.microsoft.com/office/powerpoint/2010/main" val="35921934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1703" y="1040967"/>
            <a:ext cx="7341034" cy="5243596"/>
          </a:xfrm>
          <a:prstGeom prst="rect">
            <a:avLst/>
          </a:prstGeom>
        </p:spPr>
      </p:pic>
      <p:pic>
        <p:nvPicPr>
          <p:cNvPr id="2" name="Picture 1"/>
          <p:cNvPicPr>
            <a:picLocks noChangeAspect="1"/>
          </p:cNvPicPr>
          <p:nvPr/>
        </p:nvPicPr>
        <p:blipFill>
          <a:blip r:embed="rId3"/>
          <a:stretch>
            <a:fillRect/>
          </a:stretch>
        </p:blipFill>
        <p:spPr>
          <a:xfrm>
            <a:off x="8930344" y="174355"/>
            <a:ext cx="2662388" cy="6451170"/>
          </a:xfrm>
          <a:prstGeom prst="rect">
            <a:avLst/>
          </a:prstGeom>
        </p:spPr>
      </p:pic>
    </p:spTree>
    <p:extLst>
      <p:ext uri="{BB962C8B-B14F-4D97-AF65-F5344CB8AC3E}">
        <p14:creationId xmlns:p14="http://schemas.microsoft.com/office/powerpoint/2010/main" val="198975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5190" y="380786"/>
            <a:ext cx="8289356" cy="6193955"/>
          </a:xfrm>
          <a:prstGeom prst="rect">
            <a:avLst/>
          </a:prstGeom>
        </p:spPr>
      </p:pic>
      <p:pic>
        <p:nvPicPr>
          <p:cNvPr id="2" name="Picture 1"/>
          <p:cNvPicPr>
            <a:picLocks noChangeAspect="1"/>
          </p:cNvPicPr>
          <p:nvPr/>
        </p:nvPicPr>
        <p:blipFill>
          <a:blip r:embed="rId3"/>
          <a:stretch>
            <a:fillRect/>
          </a:stretch>
        </p:blipFill>
        <p:spPr>
          <a:xfrm>
            <a:off x="8524546" y="380786"/>
            <a:ext cx="2556236" cy="6193955"/>
          </a:xfrm>
          <a:prstGeom prst="rect">
            <a:avLst/>
          </a:prstGeom>
        </p:spPr>
      </p:pic>
    </p:spTree>
    <p:extLst>
      <p:ext uri="{BB962C8B-B14F-4D97-AF65-F5344CB8AC3E}">
        <p14:creationId xmlns:p14="http://schemas.microsoft.com/office/powerpoint/2010/main" val="1694205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714" y="1977124"/>
            <a:ext cx="8431079" cy="445467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459" y="139484"/>
            <a:ext cx="2811253" cy="6501539"/>
          </a:xfrm>
          <a:prstGeom prst="rect">
            <a:avLst/>
          </a:prstGeom>
        </p:spPr>
      </p:pic>
    </p:spTree>
    <p:extLst>
      <p:ext uri="{BB962C8B-B14F-4D97-AF65-F5344CB8AC3E}">
        <p14:creationId xmlns:p14="http://schemas.microsoft.com/office/powerpoint/2010/main" val="237099612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5431" y="887278"/>
            <a:ext cx="7632914" cy="5292808"/>
          </a:xfrm>
          <a:prstGeom prst="rect">
            <a:avLst/>
          </a:prstGeom>
        </p:spPr>
      </p:pic>
      <p:pic>
        <p:nvPicPr>
          <p:cNvPr id="2" name="Picture 1"/>
          <p:cNvPicPr>
            <a:picLocks noChangeAspect="1"/>
          </p:cNvPicPr>
          <p:nvPr/>
        </p:nvPicPr>
        <p:blipFill>
          <a:blip r:embed="rId3"/>
          <a:stretch>
            <a:fillRect/>
          </a:stretch>
        </p:blipFill>
        <p:spPr>
          <a:xfrm>
            <a:off x="9184509" y="166606"/>
            <a:ext cx="2700764" cy="6544159"/>
          </a:xfrm>
          <a:prstGeom prst="rect">
            <a:avLst/>
          </a:prstGeom>
        </p:spPr>
      </p:pic>
    </p:spTree>
    <p:extLst>
      <p:ext uri="{BB962C8B-B14F-4D97-AF65-F5344CB8AC3E}">
        <p14:creationId xmlns:p14="http://schemas.microsoft.com/office/powerpoint/2010/main" val="214709985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428" y="986892"/>
            <a:ext cx="7427595" cy="5150436"/>
          </a:xfrm>
          <a:prstGeom prst="rect">
            <a:avLst/>
          </a:prstGeom>
        </p:spPr>
      </p:pic>
      <p:pic>
        <p:nvPicPr>
          <p:cNvPr id="2" name="Picture 1"/>
          <p:cNvPicPr>
            <a:picLocks noChangeAspect="1"/>
          </p:cNvPicPr>
          <p:nvPr/>
        </p:nvPicPr>
        <p:blipFill>
          <a:blip r:embed="rId3"/>
          <a:stretch>
            <a:fillRect/>
          </a:stretch>
        </p:blipFill>
        <p:spPr>
          <a:xfrm>
            <a:off x="8760203" y="189853"/>
            <a:ext cx="2678379" cy="6489916"/>
          </a:xfrm>
          <a:prstGeom prst="rect">
            <a:avLst/>
          </a:prstGeom>
        </p:spPr>
      </p:pic>
    </p:spTree>
    <p:extLst>
      <p:ext uri="{BB962C8B-B14F-4D97-AF65-F5344CB8AC3E}">
        <p14:creationId xmlns:p14="http://schemas.microsoft.com/office/powerpoint/2010/main" val="15944795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9933" y="1275836"/>
            <a:ext cx="7198936" cy="4838246"/>
          </a:xfrm>
          <a:prstGeom prst="rect">
            <a:avLst/>
          </a:prstGeom>
        </p:spPr>
      </p:pic>
      <p:pic>
        <p:nvPicPr>
          <p:cNvPr id="2" name="Picture 1"/>
          <p:cNvPicPr>
            <a:picLocks noChangeAspect="1"/>
          </p:cNvPicPr>
          <p:nvPr/>
        </p:nvPicPr>
        <p:blipFill>
          <a:blip r:embed="rId3"/>
          <a:stretch>
            <a:fillRect/>
          </a:stretch>
        </p:blipFill>
        <p:spPr>
          <a:xfrm>
            <a:off x="9165375" y="112361"/>
            <a:ext cx="2748735" cy="6660398"/>
          </a:xfrm>
          <a:prstGeom prst="rect">
            <a:avLst/>
          </a:prstGeom>
        </p:spPr>
      </p:pic>
    </p:spTree>
    <p:extLst>
      <p:ext uri="{BB962C8B-B14F-4D97-AF65-F5344CB8AC3E}">
        <p14:creationId xmlns:p14="http://schemas.microsoft.com/office/powerpoint/2010/main" val="3102415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6346" y="1361511"/>
            <a:ext cx="7457240" cy="4016400"/>
          </a:xfrm>
          <a:prstGeom prst="rect">
            <a:avLst/>
          </a:prstGeom>
        </p:spPr>
      </p:pic>
      <p:pic>
        <p:nvPicPr>
          <p:cNvPr id="2" name="Picture 1"/>
          <p:cNvPicPr>
            <a:picLocks noChangeAspect="1"/>
          </p:cNvPicPr>
          <p:nvPr/>
        </p:nvPicPr>
        <p:blipFill>
          <a:blip r:embed="rId3"/>
          <a:stretch>
            <a:fillRect/>
          </a:stretch>
        </p:blipFill>
        <p:spPr>
          <a:xfrm>
            <a:off x="9421835" y="216612"/>
            <a:ext cx="2651345" cy="6424412"/>
          </a:xfrm>
          <a:prstGeom prst="rect">
            <a:avLst/>
          </a:prstGeom>
        </p:spPr>
      </p:pic>
    </p:spTree>
    <p:extLst>
      <p:ext uri="{BB962C8B-B14F-4D97-AF65-F5344CB8AC3E}">
        <p14:creationId xmlns:p14="http://schemas.microsoft.com/office/powerpoint/2010/main" val="42626757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5400000">
            <a:off x="518160" y="2738120"/>
            <a:ext cx="3119120" cy="29464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a:off x="6766560" y="2407920"/>
            <a:ext cx="2245360" cy="13614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50920" y="3144520"/>
            <a:ext cx="1899920" cy="1066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50840" y="2626360"/>
            <a:ext cx="1757680" cy="158496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57920" y="162560"/>
            <a:ext cx="3139440" cy="4318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p:cNvGraphicFramePr/>
          <p:nvPr>
            <p:extLst>
              <p:ext uri="{D42A27DB-BD31-4B8C-83A1-F6EECF244321}">
                <p14:modId xmlns:p14="http://schemas.microsoft.com/office/powerpoint/2010/main" val="503591165"/>
              </p:ext>
            </p:extLst>
          </p:nvPr>
        </p:nvGraphicFramePr>
        <p:xfrm>
          <a:off x="9009380" y="581237"/>
          <a:ext cx="2636520" cy="3106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9371330" y="3669713"/>
            <a:ext cx="1912620" cy="584775"/>
          </a:xfrm>
          <a:prstGeom prst="rect">
            <a:avLst/>
          </a:prstGeom>
          <a:noFill/>
        </p:spPr>
        <p:txBody>
          <a:bodyPr wrap="square" rtlCol="0">
            <a:spAutoFit/>
          </a:bodyPr>
          <a:lstStyle/>
          <a:p>
            <a:pPr algn="ctr"/>
            <a:r>
              <a:rPr lang="en-US" sz="1600" dirty="0" smtClean="0">
                <a:latin typeface="Century Gothic" panose="020B0502020202020204" pitchFamily="34" charset="0"/>
              </a:rPr>
              <a:t>Making clinical </a:t>
            </a:r>
          </a:p>
          <a:p>
            <a:pPr algn="ctr"/>
            <a:r>
              <a:rPr lang="en-US" sz="1600" dirty="0" smtClean="0">
                <a:latin typeface="Century Gothic" panose="020B0502020202020204" pitchFamily="34" charset="0"/>
              </a:rPr>
              <a:t>decisions</a:t>
            </a:r>
            <a:endParaRPr lang="en-US" sz="1600" dirty="0">
              <a:latin typeface="Century Gothic" panose="020B0502020202020204" pitchFamily="34" charset="0"/>
            </a:endParaRPr>
          </a:p>
        </p:txBody>
      </p:sp>
      <p:sp>
        <p:nvSpPr>
          <p:cNvPr id="12" name="TextBox 11"/>
          <p:cNvSpPr txBox="1"/>
          <p:nvPr/>
        </p:nvSpPr>
        <p:spPr>
          <a:xfrm>
            <a:off x="688340" y="3742005"/>
            <a:ext cx="1912620" cy="830997"/>
          </a:xfrm>
          <a:prstGeom prst="rect">
            <a:avLst/>
          </a:prstGeom>
          <a:noFill/>
        </p:spPr>
        <p:txBody>
          <a:bodyPr wrap="square" rtlCol="0">
            <a:spAutoFit/>
          </a:bodyPr>
          <a:lstStyle/>
          <a:p>
            <a:pPr algn="ctr"/>
            <a:r>
              <a:rPr lang="en-US" sz="1600" dirty="0" smtClean="0">
                <a:latin typeface="Century Gothic" panose="020B0502020202020204" pitchFamily="34" charset="0"/>
              </a:rPr>
              <a:t>Generating evidence form research </a:t>
            </a:r>
            <a:endParaRPr lang="en-US" sz="1600" dirty="0">
              <a:latin typeface="Century Gothic" panose="020B0502020202020204" pitchFamily="34" charset="0"/>
            </a:endParaRPr>
          </a:p>
        </p:txBody>
      </p:sp>
      <p:sp>
        <p:nvSpPr>
          <p:cNvPr id="13" name="TextBox 12"/>
          <p:cNvSpPr txBox="1"/>
          <p:nvPr/>
        </p:nvSpPr>
        <p:spPr>
          <a:xfrm>
            <a:off x="3538220" y="3366763"/>
            <a:ext cx="1912620" cy="584775"/>
          </a:xfrm>
          <a:prstGeom prst="rect">
            <a:avLst/>
          </a:prstGeom>
          <a:noFill/>
        </p:spPr>
        <p:txBody>
          <a:bodyPr wrap="square" rtlCol="0">
            <a:spAutoFit/>
          </a:bodyPr>
          <a:lstStyle/>
          <a:p>
            <a:pPr algn="ctr"/>
            <a:r>
              <a:rPr lang="en-US" sz="1600" dirty="0" smtClean="0">
                <a:latin typeface="Century Gothic" panose="020B0502020202020204" pitchFamily="34" charset="0"/>
              </a:rPr>
              <a:t>Synthesizing</a:t>
            </a:r>
          </a:p>
          <a:p>
            <a:pPr algn="ctr"/>
            <a:r>
              <a:rPr lang="en-US" sz="1600" dirty="0" smtClean="0">
                <a:latin typeface="Century Gothic" panose="020B0502020202020204" pitchFamily="34" charset="0"/>
              </a:rPr>
              <a:t>the evidence</a:t>
            </a:r>
            <a:endParaRPr lang="en-US" sz="1600" dirty="0">
              <a:latin typeface="Century Gothic" panose="020B0502020202020204" pitchFamily="34" charset="0"/>
            </a:endParaRPr>
          </a:p>
        </p:txBody>
      </p:sp>
      <p:sp>
        <p:nvSpPr>
          <p:cNvPr id="14" name="TextBox 13"/>
          <p:cNvSpPr txBox="1"/>
          <p:nvPr/>
        </p:nvSpPr>
        <p:spPr>
          <a:xfrm>
            <a:off x="5379720" y="2899400"/>
            <a:ext cx="1912620" cy="830997"/>
          </a:xfrm>
          <a:prstGeom prst="rect">
            <a:avLst/>
          </a:prstGeom>
          <a:noFill/>
        </p:spPr>
        <p:txBody>
          <a:bodyPr wrap="square" rtlCol="0">
            <a:spAutoFit/>
          </a:bodyPr>
          <a:lstStyle/>
          <a:p>
            <a:pPr algn="ctr"/>
            <a:r>
              <a:rPr lang="en-US" sz="1600" dirty="0" smtClean="0">
                <a:latin typeface="Century Gothic" panose="020B0502020202020204" pitchFamily="34" charset="0"/>
              </a:rPr>
              <a:t>Developing </a:t>
            </a:r>
          </a:p>
          <a:p>
            <a:pPr algn="ctr"/>
            <a:r>
              <a:rPr lang="en-US" sz="1600" dirty="0" smtClean="0">
                <a:latin typeface="Century Gothic" panose="020B0502020202020204" pitchFamily="34" charset="0"/>
              </a:rPr>
              <a:t>Evidence based</a:t>
            </a:r>
          </a:p>
          <a:p>
            <a:pPr algn="ctr"/>
            <a:r>
              <a:rPr lang="en-US" sz="1600" dirty="0" smtClean="0">
                <a:latin typeface="Century Gothic" panose="020B0502020202020204" pitchFamily="34" charset="0"/>
              </a:rPr>
              <a:t>Clinical policies </a:t>
            </a:r>
            <a:endParaRPr lang="en-US" sz="1600" dirty="0">
              <a:latin typeface="Century Gothic" panose="020B0502020202020204" pitchFamily="34" charset="0"/>
            </a:endParaRPr>
          </a:p>
        </p:txBody>
      </p:sp>
      <p:sp>
        <p:nvSpPr>
          <p:cNvPr id="15" name="TextBox 14"/>
          <p:cNvSpPr txBox="1"/>
          <p:nvPr/>
        </p:nvSpPr>
        <p:spPr>
          <a:xfrm>
            <a:off x="6929120" y="2921784"/>
            <a:ext cx="1912620" cy="584775"/>
          </a:xfrm>
          <a:prstGeom prst="rect">
            <a:avLst/>
          </a:prstGeom>
          <a:noFill/>
        </p:spPr>
        <p:txBody>
          <a:bodyPr wrap="square" rtlCol="0">
            <a:spAutoFit/>
          </a:bodyPr>
          <a:lstStyle/>
          <a:p>
            <a:pPr algn="ctr"/>
            <a:r>
              <a:rPr lang="en-US" sz="1600" dirty="0" smtClean="0">
                <a:latin typeface="Century Gothic" panose="020B0502020202020204" pitchFamily="34" charset="0"/>
              </a:rPr>
              <a:t>Applying</a:t>
            </a:r>
          </a:p>
          <a:p>
            <a:pPr algn="ctr"/>
            <a:r>
              <a:rPr lang="en-US" sz="1600" dirty="0" smtClean="0">
                <a:latin typeface="Century Gothic" panose="020B0502020202020204" pitchFamily="34" charset="0"/>
              </a:rPr>
              <a:t>the policies</a:t>
            </a:r>
            <a:endParaRPr lang="en-US" sz="1600" dirty="0">
              <a:latin typeface="Century Gothic" panose="020B0502020202020204" pitchFamily="34" charset="0"/>
            </a:endParaRPr>
          </a:p>
        </p:txBody>
      </p:sp>
      <p:pic>
        <p:nvPicPr>
          <p:cNvPr id="2" name="Picture 1"/>
          <p:cNvPicPr>
            <a:picLocks noChangeAspect="1"/>
          </p:cNvPicPr>
          <p:nvPr/>
        </p:nvPicPr>
        <p:blipFill>
          <a:blip r:embed="rId7"/>
          <a:stretch>
            <a:fillRect/>
          </a:stretch>
        </p:blipFill>
        <p:spPr>
          <a:xfrm>
            <a:off x="11189862" y="4254488"/>
            <a:ext cx="925378" cy="2242262"/>
          </a:xfrm>
          <a:prstGeom prst="rect">
            <a:avLst/>
          </a:prstGeom>
        </p:spPr>
      </p:pic>
    </p:spTree>
    <p:extLst>
      <p:ext uri="{BB962C8B-B14F-4D97-AF65-F5344CB8AC3E}">
        <p14:creationId xmlns:p14="http://schemas.microsoft.com/office/powerpoint/2010/main" val="9869462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4956" y="955928"/>
            <a:ext cx="6619343" cy="4827722"/>
          </a:xfrm>
          <a:prstGeom prst="rect">
            <a:avLst/>
          </a:prstGeom>
        </p:spPr>
      </p:pic>
      <p:pic>
        <p:nvPicPr>
          <p:cNvPr id="2" name="Picture 1"/>
          <p:cNvPicPr>
            <a:picLocks noChangeAspect="1"/>
          </p:cNvPicPr>
          <p:nvPr/>
        </p:nvPicPr>
        <p:blipFill>
          <a:blip r:embed="rId3"/>
          <a:stretch>
            <a:fillRect/>
          </a:stretch>
        </p:blipFill>
        <p:spPr>
          <a:xfrm>
            <a:off x="9113003" y="294468"/>
            <a:ext cx="2538359" cy="6150642"/>
          </a:xfrm>
          <a:prstGeom prst="rect">
            <a:avLst/>
          </a:prstGeom>
        </p:spPr>
      </p:pic>
    </p:spTree>
    <p:extLst>
      <p:ext uri="{BB962C8B-B14F-4D97-AF65-F5344CB8AC3E}">
        <p14:creationId xmlns:p14="http://schemas.microsoft.com/office/powerpoint/2010/main" val="414594470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4918" y="873593"/>
            <a:ext cx="6953781" cy="5025327"/>
          </a:xfrm>
          <a:prstGeom prst="rect">
            <a:avLst/>
          </a:prstGeom>
        </p:spPr>
      </p:pic>
      <p:pic>
        <p:nvPicPr>
          <p:cNvPr id="2" name="Picture 1"/>
          <p:cNvPicPr>
            <a:picLocks noChangeAspect="1"/>
          </p:cNvPicPr>
          <p:nvPr/>
        </p:nvPicPr>
        <p:blipFill>
          <a:blip r:embed="rId3"/>
          <a:stretch>
            <a:fillRect/>
          </a:stretch>
        </p:blipFill>
        <p:spPr>
          <a:xfrm>
            <a:off x="9322231" y="182104"/>
            <a:ext cx="2644698" cy="6408306"/>
          </a:xfrm>
          <a:prstGeom prst="rect">
            <a:avLst/>
          </a:prstGeom>
        </p:spPr>
      </p:pic>
    </p:spTree>
    <p:extLst>
      <p:ext uri="{BB962C8B-B14F-4D97-AF65-F5344CB8AC3E}">
        <p14:creationId xmlns:p14="http://schemas.microsoft.com/office/powerpoint/2010/main" val="23220767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2956" y="1508558"/>
            <a:ext cx="7284955" cy="4497035"/>
          </a:xfrm>
          <a:prstGeom prst="rect">
            <a:avLst/>
          </a:prstGeom>
        </p:spPr>
      </p:pic>
      <p:pic>
        <p:nvPicPr>
          <p:cNvPr id="2" name="Picture 1"/>
          <p:cNvPicPr>
            <a:picLocks noChangeAspect="1"/>
          </p:cNvPicPr>
          <p:nvPr/>
        </p:nvPicPr>
        <p:blipFill>
          <a:blip r:embed="rId3"/>
          <a:stretch>
            <a:fillRect/>
          </a:stretch>
        </p:blipFill>
        <p:spPr>
          <a:xfrm>
            <a:off x="9236991" y="315576"/>
            <a:ext cx="2582334" cy="6257194"/>
          </a:xfrm>
          <a:prstGeom prst="rect">
            <a:avLst/>
          </a:prstGeom>
        </p:spPr>
      </p:pic>
    </p:spTree>
    <p:extLst>
      <p:ext uri="{BB962C8B-B14F-4D97-AF65-F5344CB8AC3E}">
        <p14:creationId xmlns:p14="http://schemas.microsoft.com/office/powerpoint/2010/main" val="271477250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4425" y="945395"/>
            <a:ext cx="6899155" cy="4858719"/>
          </a:xfrm>
          <a:prstGeom prst="rect">
            <a:avLst/>
          </a:prstGeom>
        </p:spPr>
      </p:pic>
      <p:pic>
        <p:nvPicPr>
          <p:cNvPr id="2" name="Picture 1"/>
          <p:cNvPicPr>
            <a:picLocks noChangeAspect="1"/>
          </p:cNvPicPr>
          <p:nvPr/>
        </p:nvPicPr>
        <p:blipFill>
          <a:blip r:embed="rId3"/>
          <a:stretch>
            <a:fillRect/>
          </a:stretch>
        </p:blipFill>
        <p:spPr>
          <a:xfrm>
            <a:off x="9208945" y="251845"/>
            <a:ext cx="2624011" cy="6358182"/>
          </a:xfrm>
          <a:prstGeom prst="rect">
            <a:avLst/>
          </a:prstGeom>
        </p:spPr>
      </p:pic>
    </p:spTree>
    <p:extLst>
      <p:ext uri="{BB962C8B-B14F-4D97-AF65-F5344CB8AC3E}">
        <p14:creationId xmlns:p14="http://schemas.microsoft.com/office/powerpoint/2010/main" val="795905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8355" y="619972"/>
            <a:ext cx="7832067" cy="5818460"/>
          </a:xfrm>
          <a:prstGeom prst="rect">
            <a:avLst/>
          </a:prstGeom>
        </p:spPr>
      </p:pic>
      <p:pic>
        <p:nvPicPr>
          <p:cNvPr id="2" name="Picture 1"/>
          <p:cNvPicPr>
            <a:picLocks noChangeAspect="1"/>
          </p:cNvPicPr>
          <p:nvPr/>
        </p:nvPicPr>
        <p:blipFill>
          <a:blip r:embed="rId3"/>
          <a:stretch>
            <a:fillRect/>
          </a:stretch>
        </p:blipFill>
        <p:spPr>
          <a:xfrm>
            <a:off x="8270421" y="619972"/>
            <a:ext cx="2400161" cy="5815775"/>
          </a:xfrm>
          <a:prstGeom prst="rect">
            <a:avLst/>
          </a:prstGeom>
        </p:spPr>
      </p:pic>
    </p:spTree>
    <p:extLst>
      <p:ext uri="{BB962C8B-B14F-4D97-AF65-F5344CB8AC3E}">
        <p14:creationId xmlns:p14="http://schemas.microsoft.com/office/powerpoint/2010/main" val="10268853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2921" y="1201788"/>
            <a:ext cx="7496014" cy="1188557"/>
          </a:xfrm>
          <a:prstGeom prst="rect">
            <a:avLst/>
          </a:prstGeom>
        </p:spPr>
      </p:pic>
      <p:pic>
        <p:nvPicPr>
          <p:cNvPr id="5" name="Picture 4"/>
          <p:cNvPicPr>
            <a:picLocks noChangeAspect="1"/>
          </p:cNvPicPr>
          <p:nvPr/>
        </p:nvPicPr>
        <p:blipFill>
          <a:blip r:embed="rId3"/>
          <a:stretch>
            <a:fillRect/>
          </a:stretch>
        </p:blipFill>
        <p:spPr>
          <a:xfrm>
            <a:off x="725913" y="2297356"/>
            <a:ext cx="7483022" cy="4049201"/>
          </a:xfrm>
          <a:prstGeom prst="rect">
            <a:avLst/>
          </a:prstGeom>
        </p:spPr>
      </p:pic>
      <p:pic>
        <p:nvPicPr>
          <p:cNvPr id="2" name="Picture 1"/>
          <p:cNvPicPr>
            <a:picLocks noChangeAspect="1"/>
          </p:cNvPicPr>
          <p:nvPr/>
        </p:nvPicPr>
        <p:blipFill>
          <a:blip r:embed="rId4"/>
          <a:stretch>
            <a:fillRect/>
          </a:stretch>
        </p:blipFill>
        <p:spPr>
          <a:xfrm>
            <a:off x="9215320" y="271465"/>
            <a:ext cx="2571141" cy="6230073"/>
          </a:xfrm>
          <a:prstGeom prst="rect">
            <a:avLst/>
          </a:prstGeom>
        </p:spPr>
      </p:pic>
    </p:spTree>
    <p:extLst>
      <p:ext uri="{BB962C8B-B14F-4D97-AF65-F5344CB8AC3E}">
        <p14:creationId xmlns:p14="http://schemas.microsoft.com/office/powerpoint/2010/main" val="133340070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9852" y="5230679"/>
            <a:ext cx="2731060" cy="1325563"/>
          </a:xfrm>
        </p:spPr>
        <p:txBody>
          <a:bodyPr>
            <a:noAutofit/>
          </a:bodyPr>
          <a:lstStyle/>
          <a:p>
            <a:r>
              <a:rPr lang="en-US" sz="4800" b="1" dirty="0" smtClean="0"/>
              <a:t>REVIEW</a:t>
            </a:r>
            <a:endParaRPr lang="en-US" sz="4800" b="1" dirty="0"/>
          </a:p>
        </p:txBody>
      </p:sp>
      <p:pic>
        <p:nvPicPr>
          <p:cNvPr id="4" name="Content Placeholder 3"/>
          <p:cNvPicPr>
            <a:picLocks noGrp="1" noChangeAspect="1"/>
          </p:cNvPicPr>
          <p:nvPr>
            <p:ph idx="1"/>
          </p:nvPr>
        </p:nvPicPr>
        <p:blipFill>
          <a:blip r:embed="rId2"/>
          <a:stretch>
            <a:fillRect/>
          </a:stretch>
        </p:blipFill>
        <p:spPr>
          <a:xfrm>
            <a:off x="1743559" y="1521953"/>
            <a:ext cx="6292312" cy="3770717"/>
          </a:xfrm>
          <a:prstGeom prst="rect">
            <a:avLst/>
          </a:prstGeom>
        </p:spPr>
      </p:pic>
      <p:pic>
        <p:nvPicPr>
          <p:cNvPr id="3" name="Picture 2"/>
          <p:cNvPicPr>
            <a:picLocks noChangeAspect="1"/>
          </p:cNvPicPr>
          <p:nvPr/>
        </p:nvPicPr>
        <p:blipFill>
          <a:blip r:embed="rId3"/>
          <a:stretch>
            <a:fillRect/>
          </a:stretch>
        </p:blipFill>
        <p:spPr>
          <a:xfrm>
            <a:off x="9322231" y="251824"/>
            <a:ext cx="2630190" cy="6373154"/>
          </a:xfrm>
          <a:prstGeom prst="rect">
            <a:avLst/>
          </a:prstGeom>
        </p:spPr>
      </p:pic>
    </p:spTree>
    <p:extLst>
      <p:ext uri="{BB962C8B-B14F-4D97-AF65-F5344CB8AC3E}">
        <p14:creationId xmlns:p14="http://schemas.microsoft.com/office/powerpoint/2010/main" val="91582206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548" y="4929034"/>
            <a:ext cx="2268215" cy="1507067"/>
          </a:xfrm>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753857" y="1099056"/>
            <a:ext cx="7403811" cy="3829978"/>
          </a:xfrm>
          <a:prstGeom prst="rect">
            <a:avLst/>
          </a:prstGeom>
        </p:spPr>
      </p:pic>
      <p:pic>
        <p:nvPicPr>
          <p:cNvPr id="3" name="Picture 2"/>
          <p:cNvPicPr>
            <a:picLocks noChangeAspect="1"/>
          </p:cNvPicPr>
          <p:nvPr/>
        </p:nvPicPr>
        <p:blipFill>
          <a:blip r:embed="rId3"/>
          <a:stretch>
            <a:fillRect/>
          </a:stretch>
        </p:blipFill>
        <p:spPr>
          <a:xfrm>
            <a:off x="8157668" y="1038387"/>
            <a:ext cx="2152696" cy="5216148"/>
          </a:xfrm>
          <a:prstGeom prst="rect">
            <a:avLst/>
          </a:prstGeom>
        </p:spPr>
      </p:pic>
    </p:spTree>
    <p:extLst>
      <p:ext uri="{BB962C8B-B14F-4D97-AF65-F5344CB8AC3E}">
        <p14:creationId xmlns:p14="http://schemas.microsoft.com/office/powerpoint/2010/main" val="392122638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4" name="Content Placeholder 3"/>
          <p:cNvPicPr>
            <a:picLocks noGrp="1" noChangeAspect="1"/>
          </p:cNvPicPr>
          <p:nvPr>
            <p:ph idx="1"/>
          </p:nvPr>
        </p:nvPicPr>
        <p:blipFill>
          <a:blip r:embed="rId2"/>
          <a:stretch>
            <a:fillRect/>
          </a:stretch>
        </p:blipFill>
        <p:spPr>
          <a:xfrm>
            <a:off x="166051" y="891152"/>
            <a:ext cx="7828736" cy="5199682"/>
          </a:xfrm>
          <a:prstGeom prst="rect">
            <a:avLst/>
          </a:prstGeom>
        </p:spPr>
      </p:pic>
      <p:pic>
        <p:nvPicPr>
          <p:cNvPr id="3" name="Picture 2"/>
          <p:cNvPicPr>
            <a:picLocks noChangeAspect="1"/>
          </p:cNvPicPr>
          <p:nvPr/>
        </p:nvPicPr>
        <p:blipFill>
          <a:blip r:embed="rId3"/>
          <a:stretch>
            <a:fillRect/>
          </a:stretch>
        </p:blipFill>
        <p:spPr>
          <a:xfrm>
            <a:off x="7994787" y="891152"/>
            <a:ext cx="2145901" cy="5199682"/>
          </a:xfrm>
          <a:prstGeom prst="rect">
            <a:avLst/>
          </a:prstGeom>
        </p:spPr>
      </p:pic>
    </p:spTree>
    <p:extLst>
      <p:ext uri="{BB962C8B-B14F-4D97-AF65-F5344CB8AC3E}">
        <p14:creationId xmlns:p14="http://schemas.microsoft.com/office/powerpoint/2010/main" val="77024288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4" name="Content Placeholder 3"/>
          <p:cNvPicPr>
            <a:picLocks noGrp="1" noChangeAspect="1"/>
          </p:cNvPicPr>
          <p:nvPr>
            <p:ph idx="1"/>
          </p:nvPr>
        </p:nvPicPr>
        <p:blipFill>
          <a:blip r:embed="rId2"/>
          <a:stretch>
            <a:fillRect/>
          </a:stretch>
        </p:blipFill>
        <p:spPr>
          <a:xfrm>
            <a:off x="185979" y="1149599"/>
            <a:ext cx="8321040" cy="5246166"/>
          </a:xfrm>
          <a:prstGeom prst="rect">
            <a:avLst/>
          </a:prstGeom>
        </p:spPr>
      </p:pic>
      <p:pic>
        <p:nvPicPr>
          <p:cNvPr id="3" name="Picture 2"/>
          <p:cNvPicPr>
            <a:picLocks noChangeAspect="1"/>
          </p:cNvPicPr>
          <p:nvPr/>
        </p:nvPicPr>
        <p:blipFill>
          <a:blip r:embed="rId3"/>
          <a:stretch>
            <a:fillRect/>
          </a:stretch>
        </p:blipFill>
        <p:spPr>
          <a:xfrm>
            <a:off x="8507019" y="1149600"/>
            <a:ext cx="2165084" cy="5246166"/>
          </a:xfrm>
          <a:prstGeom prst="rect">
            <a:avLst/>
          </a:prstGeom>
        </p:spPr>
      </p:pic>
    </p:spTree>
    <p:extLst>
      <p:ext uri="{BB962C8B-B14F-4D97-AF65-F5344CB8AC3E}">
        <p14:creationId xmlns:p14="http://schemas.microsoft.com/office/powerpoint/2010/main" val="263633482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0"/>
            <a:ext cx="10515600" cy="1325563"/>
          </a:xfrm>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379708" y="1112533"/>
            <a:ext cx="8653463" cy="5559488"/>
          </a:xfrm>
          <a:prstGeom prst="rect">
            <a:avLst/>
          </a:prstGeom>
        </p:spPr>
      </p:pic>
      <p:pic>
        <p:nvPicPr>
          <p:cNvPr id="3" name="Picture 2"/>
          <p:cNvPicPr>
            <a:picLocks noChangeAspect="1"/>
          </p:cNvPicPr>
          <p:nvPr/>
        </p:nvPicPr>
        <p:blipFill>
          <a:blip r:embed="rId3"/>
          <a:stretch>
            <a:fillRect/>
          </a:stretch>
        </p:blipFill>
        <p:spPr>
          <a:xfrm>
            <a:off x="9033171" y="1112534"/>
            <a:ext cx="2294392" cy="5559488"/>
          </a:xfrm>
          <a:prstGeom prst="rect">
            <a:avLst/>
          </a:prstGeom>
        </p:spPr>
      </p:pic>
    </p:spTree>
    <p:extLst>
      <p:ext uri="{BB962C8B-B14F-4D97-AF65-F5344CB8AC3E}">
        <p14:creationId xmlns:p14="http://schemas.microsoft.com/office/powerpoint/2010/main" val="22503562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504449" y="1259681"/>
            <a:ext cx="7009189" cy="3374312"/>
          </a:xfrm>
          <a:prstGeom prst="rect">
            <a:avLst/>
          </a:prstGeom>
        </p:spPr>
      </p:pic>
      <p:pic>
        <p:nvPicPr>
          <p:cNvPr id="3" name="Picture 2"/>
          <p:cNvPicPr>
            <a:picLocks noChangeAspect="1"/>
          </p:cNvPicPr>
          <p:nvPr/>
        </p:nvPicPr>
        <p:blipFill>
          <a:blip r:embed="rId3"/>
          <a:stretch>
            <a:fillRect/>
          </a:stretch>
        </p:blipFill>
        <p:spPr>
          <a:xfrm>
            <a:off x="7513638" y="1259681"/>
            <a:ext cx="2079141" cy="5037918"/>
          </a:xfrm>
          <a:prstGeom prst="rect">
            <a:avLst/>
          </a:prstGeom>
        </p:spPr>
      </p:pic>
    </p:spTree>
    <p:extLst>
      <p:ext uri="{BB962C8B-B14F-4D97-AF65-F5344CB8AC3E}">
        <p14:creationId xmlns:p14="http://schemas.microsoft.com/office/powerpoint/2010/main" val="72582203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6277" y="4455763"/>
            <a:ext cx="2015038" cy="1325563"/>
          </a:xfrm>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472310" y="488196"/>
            <a:ext cx="7593328" cy="3866828"/>
          </a:xfrm>
          <a:prstGeom prst="rect">
            <a:avLst/>
          </a:prstGeom>
        </p:spPr>
      </p:pic>
      <p:pic>
        <p:nvPicPr>
          <p:cNvPr id="3" name="Picture 2"/>
          <p:cNvPicPr>
            <a:picLocks noChangeAspect="1"/>
          </p:cNvPicPr>
          <p:nvPr/>
        </p:nvPicPr>
        <p:blipFill>
          <a:blip r:embed="rId3"/>
          <a:stretch>
            <a:fillRect/>
          </a:stretch>
        </p:blipFill>
        <p:spPr>
          <a:xfrm>
            <a:off x="8065637" y="488196"/>
            <a:ext cx="2434465" cy="5898895"/>
          </a:xfrm>
          <a:prstGeom prst="rect">
            <a:avLst/>
          </a:prstGeom>
        </p:spPr>
      </p:pic>
    </p:spTree>
    <p:extLst>
      <p:ext uri="{BB962C8B-B14F-4D97-AF65-F5344CB8AC3E}">
        <p14:creationId xmlns:p14="http://schemas.microsoft.com/office/powerpoint/2010/main" val="119334960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03" y="4242328"/>
            <a:ext cx="6305894" cy="1325563"/>
          </a:xfrm>
        </p:spPr>
        <p:txBody>
          <a:bodyPr/>
          <a:lstStyle/>
          <a:p>
            <a:r>
              <a:rPr lang="en-US" b="1" dirty="0" smtClean="0"/>
              <a:t>EXAMPLE OF CHALLENGES</a:t>
            </a:r>
            <a:endParaRPr lang="en-US" b="1" dirty="0"/>
          </a:p>
        </p:txBody>
      </p:sp>
      <p:pic>
        <p:nvPicPr>
          <p:cNvPr id="4" name="Content Placeholder 3"/>
          <p:cNvPicPr>
            <a:picLocks noGrp="1" noChangeAspect="1"/>
          </p:cNvPicPr>
          <p:nvPr>
            <p:ph idx="1"/>
          </p:nvPr>
        </p:nvPicPr>
        <p:blipFill>
          <a:blip r:embed="rId2"/>
          <a:stretch>
            <a:fillRect/>
          </a:stretch>
        </p:blipFill>
        <p:spPr>
          <a:xfrm>
            <a:off x="345471" y="666724"/>
            <a:ext cx="7187217" cy="3262095"/>
          </a:xfrm>
          <a:prstGeom prst="rect">
            <a:avLst/>
          </a:prstGeom>
        </p:spPr>
      </p:pic>
      <p:pic>
        <p:nvPicPr>
          <p:cNvPr id="3" name="Picture 2"/>
          <p:cNvPicPr>
            <a:picLocks noChangeAspect="1"/>
          </p:cNvPicPr>
          <p:nvPr/>
        </p:nvPicPr>
        <p:blipFill>
          <a:blip r:embed="rId3"/>
          <a:stretch>
            <a:fillRect/>
          </a:stretch>
        </p:blipFill>
        <p:spPr>
          <a:xfrm>
            <a:off x="7532688" y="666725"/>
            <a:ext cx="2398424" cy="5811567"/>
          </a:xfrm>
          <a:prstGeom prst="rect">
            <a:avLst/>
          </a:prstGeom>
        </p:spPr>
      </p:pic>
    </p:spTree>
    <p:extLst>
      <p:ext uri="{BB962C8B-B14F-4D97-AF65-F5344CB8AC3E}">
        <p14:creationId xmlns:p14="http://schemas.microsoft.com/office/powerpoint/2010/main" val="404483309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678" y="685798"/>
            <a:ext cx="8873878" cy="5765003"/>
          </a:xfrm>
          <a:prstGeom prst="rect">
            <a:avLst/>
          </a:prstGeom>
        </p:spPr>
      </p:pic>
      <p:pic>
        <p:nvPicPr>
          <p:cNvPr id="2" name="Picture 1"/>
          <p:cNvPicPr>
            <a:picLocks noChangeAspect="1"/>
          </p:cNvPicPr>
          <p:nvPr/>
        </p:nvPicPr>
        <p:blipFill>
          <a:blip r:embed="rId3"/>
          <a:stretch>
            <a:fillRect/>
          </a:stretch>
        </p:blipFill>
        <p:spPr>
          <a:xfrm>
            <a:off x="8934555" y="685799"/>
            <a:ext cx="2379208" cy="5765003"/>
          </a:xfrm>
          <a:prstGeom prst="rect">
            <a:avLst/>
          </a:prstGeom>
        </p:spPr>
      </p:pic>
    </p:spTree>
    <p:extLst>
      <p:ext uri="{BB962C8B-B14F-4D97-AF65-F5344CB8AC3E}">
        <p14:creationId xmlns:p14="http://schemas.microsoft.com/office/powerpoint/2010/main" val="313100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b="5222"/>
          <a:stretch/>
        </p:blipFill>
        <p:spPr>
          <a:xfrm>
            <a:off x="635430" y="1478640"/>
            <a:ext cx="7322320" cy="40000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972" y="313115"/>
            <a:ext cx="2737537" cy="6331058"/>
          </a:xfrm>
          <a:prstGeom prst="rect">
            <a:avLst/>
          </a:prstGeom>
        </p:spPr>
      </p:pic>
    </p:spTree>
    <p:extLst>
      <p:ext uri="{BB962C8B-B14F-4D97-AF65-F5344CB8AC3E}">
        <p14:creationId xmlns:p14="http://schemas.microsoft.com/office/powerpoint/2010/main" val="292725548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9976" y="747794"/>
            <a:ext cx="7868206" cy="5727592"/>
          </a:xfrm>
          <a:prstGeom prst="rect">
            <a:avLst/>
          </a:prstGeom>
        </p:spPr>
      </p:pic>
      <p:pic>
        <p:nvPicPr>
          <p:cNvPr id="2" name="Picture 1"/>
          <p:cNvPicPr>
            <a:picLocks noChangeAspect="1"/>
          </p:cNvPicPr>
          <p:nvPr/>
        </p:nvPicPr>
        <p:blipFill>
          <a:blip r:embed="rId3"/>
          <a:stretch>
            <a:fillRect/>
          </a:stretch>
        </p:blipFill>
        <p:spPr>
          <a:xfrm>
            <a:off x="8178181" y="747794"/>
            <a:ext cx="2363768" cy="5727592"/>
          </a:xfrm>
          <a:prstGeom prst="rect">
            <a:avLst/>
          </a:prstGeom>
        </p:spPr>
      </p:pic>
    </p:spTree>
    <p:extLst>
      <p:ext uri="{BB962C8B-B14F-4D97-AF65-F5344CB8AC3E}">
        <p14:creationId xmlns:p14="http://schemas.microsoft.com/office/powerpoint/2010/main" val="163248859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67905" y="1016808"/>
            <a:ext cx="7464090" cy="5255465"/>
          </a:xfrm>
          <a:prstGeom prst="rect">
            <a:avLst/>
          </a:prstGeom>
        </p:spPr>
      </p:pic>
      <p:pic>
        <p:nvPicPr>
          <p:cNvPr id="2" name="Picture 1"/>
          <p:cNvPicPr>
            <a:picLocks noChangeAspect="1"/>
          </p:cNvPicPr>
          <p:nvPr/>
        </p:nvPicPr>
        <p:blipFill>
          <a:blip r:embed="rId3"/>
          <a:stretch>
            <a:fillRect/>
          </a:stretch>
        </p:blipFill>
        <p:spPr>
          <a:xfrm>
            <a:off x="9044917" y="329482"/>
            <a:ext cx="2547815" cy="6173552"/>
          </a:xfrm>
          <a:prstGeom prst="rect">
            <a:avLst/>
          </a:prstGeom>
        </p:spPr>
      </p:pic>
    </p:spTree>
    <p:extLst>
      <p:ext uri="{BB962C8B-B14F-4D97-AF65-F5344CB8AC3E}">
        <p14:creationId xmlns:p14="http://schemas.microsoft.com/office/powerpoint/2010/main" val="9437677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18095" y="1944816"/>
            <a:ext cx="7284205" cy="3775026"/>
          </a:xfrm>
          <a:prstGeom prst="rect">
            <a:avLst/>
          </a:prstGeom>
        </p:spPr>
      </p:pic>
      <p:pic>
        <p:nvPicPr>
          <p:cNvPr id="2" name="Picture 1"/>
          <p:cNvPicPr>
            <a:picLocks noChangeAspect="1"/>
          </p:cNvPicPr>
          <p:nvPr/>
        </p:nvPicPr>
        <p:blipFill>
          <a:blip r:embed="rId3"/>
          <a:stretch>
            <a:fillRect/>
          </a:stretch>
        </p:blipFill>
        <p:spPr>
          <a:xfrm>
            <a:off x="9725187" y="1122208"/>
            <a:ext cx="2057339" cy="4985091"/>
          </a:xfrm>
          <a:prstGeom prst="rect">
            <a:avLst/>
          </a:prstGeom>
        </p:spPr>
      </p:pic>
    </p:spTree>
    <p:extLst>
      <p:ext uri="{BB962C8B-B14F-4D97-AF65-F5344CB8AC3E}">
        <p14:creationId xmlns:p14="http://schemas.microsoft.com/office/powerpoint/2010/main" val="7671322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18095" y="1515797"/>
            <a:ext cx="6699574" cy="4320286"/>
          </a:xfrm>
          <a:prstGeom prst="rect">
            <a:avLst/>
          </a:prstGeom>
        </p:spPr>
      </p:pic>
      <p:pic>
        <p:nvPicPr>
          <p:cNvPr id="2" name="Picture 1"/>
          <p:cNvPicPr>
            <a:picLocks noChangeAspect="1"/>
          </p:cNvPicPr>
          <p:nvPr/>
        </p:nvPicPr>
        <p:blipFill>
          <a:blip r:embed="rId3"/>
          <a:stretch>
            <a:fillRect/>
          </a:stretch>
        </p:blipFill>
        <p:spPr>
          <a:xfrm>
            <a:off x="8624807" y="193728"/>
            <a:ext cx="2707683" cy="6560925"/>
          </a:xfrm>
          <a:prstGeom prst="rect">
            <a:avLst/>
          </a:prstGeom>
        </p:spPr>
      </p:pic>
    </p:spTree>
    <p:extLst>
      <p:ext uri="{BB962C8B-B14F-4D97-AF65-F5344CB8AC3E}">
        <p14:creationId xmlns:p14="http://schemas.microsoft.com/office/powerpoint/2010/main" val="92864130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7384" y="1084764"/>
            <a:ext cx="7392731" cy="4874917"/>
          </a:xfrm>
          <a:prstGeom prst="rect">
            <a:avLst/>
          </a:prstGeom>
        </p:spPr>
      </p:pic>
      <p:pic>
        <p:nvPicPr>
          <p:cNvPr id="2" name="Picture 1"/>
          <p:cNvPicPr>
            <a:picLocks noChangeAspect="1"/>
          </p:cNvPicPr>
          <p:nvPr/>
        </p:nvPicPr>
        <p:blipFill>
          <a:blip r:embed="rId3"/>
          <a:stretch>
            <a:fillRect/>
          </a:stretch>
        </p:blipFill>
        <p:spPr>
          <a:xfrm>
            <a:off x="9043622" y="162933"/>
            <a:ext cx="2715072" cy="6578829"/>
          </a:xfrm>
          <a:prstGeom prst="rect">
            <a:avLst/>
          </a:prstGeom>
        </p:spPr>
      </p:pic>
    </p:spTree>
    <p:extLst>
      <p:ext uri="{BB962C8B-B14F-4D97-AF65-F5344CB8AC3E}">
        <p14:creationId xmlns:p14="http://schemas.microsoft.com/office/powerpoint/2010/main" val="218919152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7423" y="1732630"/>
            <a:ext cx="7306960" cy="4204189"/>
          </a:xfrm>
          <a:prstGeom prst="rect">
            <a:avLst/>
          </a:prstGeom>
        </p:spPr>
      </p:pic>
      <p:pic>
        <p:nvPicPr>
          <p:cNvPr id="2" name="Picture 1"/>
          <p:cNvPicPr>
            <a:picLocks noChangeAspect="1"/>
          </p:cNvPicPr>
          <p:nvPr/>
        </p:nvPicPr>
        <p:blipFill>
          <a:blip r:embed="rId3"/>
          <a:stretch>
            <a:fillRect/>
          </a:stretch>
        </p:blipFill>
        <p:spPr>
          <a:xfrm>
            <a:off x="9407471" y="255723"/>
            <a:ext cx="2606943" cy="6316824"/>
          </a:xfrm>
          <a:prstGeom prst="rect">
            <a:avLst/>
          </a:prstGeom>
        </p:spPr>
      </p:pic>
    </p:spTree>
    <p:extLst>
      <p:ext uri="{BB962C8B-B14F-4D97-AF65-F5344CB8AC3E}">
        <p14:creationId xmlns:p14="http://schemas.microsoft.com/office/powerpoint/2010/main" val="7762479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8970" y="1863350"/>
            <a:ext cx="7956241" cy="3964013"/>
          </a:xfrm>
          <a:prstGeom prst="rect">
            <a:avLst/>
          </a:prstGeom>
        </p:spPr>
      </p:pic>
      <p:pic>
        <p:nvPicPr>
          <p:cNvPr id="2" name="Picture 1"/>
          <p:cNvPicPr>
            <a:picLocks noChangeAspect="1"/>
          </p:cNvPicPr>
          <p:nvPr/>
        </p:nvPicPr>
        <p:blipFill>
          <a:blip r:embed="rId3"/>
          <a:stretch>
            <a:fillRect/>
          </a:stretch>
        </p:blipFill>
        <p:spPr>
          <a:xfrm>
            <a:off x="9343785" y="302217"/>
            <a:ext cx="2619214" cy="6346556"/>
          </a:xfrm>
          <a:prstGeom prst="rect">
            <a:avLst/>
          </a:prstGeom>
        </p:spPr>
      </p:pic>
    </p:spTree>
    <p:extLst>
      <p:ext uri="{BB962C8B-B14F-4D97-AF65-F5344CB8AC3E}">
        <p14:creationId xmlns:p14="http://schemas.microsoft.com/office/powerpoint/2010/main" val="426015885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3627" y="1014908"/>
            <a:ext cx="7085554" cy="4890914"/>
          </a:xfrm>
          <a:prstGeom prst="rect">
            <a:avLst/>
          </a:prstGeom>
        </p:spPr>
      </p:pic>
      <p:pic>
        <p:nvPicPr>
          <p:cNvPr id="2" name="Picture 1"/>
          <p:cNvPicPr>
            <a:picLocks noChangeAspect="1"/>
          </p:cNvPicPr>
          <p:nvPr/>
        </p:nvPicPr>
        <p:blipFill>
          <a:blip r:embed="rId3"/>
          <a:stretch>
            <a:fillRect/>
          </a:stretch>
        </p:blipFill>
        <p:spPr>
          <a:xfrm>
            <a:off x="9250674" y="201478"/>
            <a:ext cx="2632006" cy="6377553"/>
          </a:xfrm>
          <a:prstGeom prst="rect">
            <a:avLst/>
          </a:prstGeom>
        </p:spPr>
      </p:pic>
    </p:spTree>
    <p:extLst>
      <p:ext uri="{BB962C8B-B14F-4D97-AF65-F5344CB8AC3E}">
        <p14:creationId xmlns:p14="http://schemas.microsoft.com/office/powerpoint/2010/main" val="2739698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9920" y="743919"/>
            <a:ext cx="7369890" cy="5092162"/>
          </a:xfrm>
          <a:prstGeom prst="rect">
            <a:avLst/>
          </a:prstGeom>
        </p:spPr>
      </p:pic>
      <p:pic>
        <p:nvPicPr>
          <p:cNvPr id="2" name="Picture 1"/>
          <p:cNvPicPr>
            <a:picLocks noChangeAspect="1"/>
          </p:cNvPicPr>
          <p:nvPr/>
        </p:nvPicPr>
        <p:blipFill>
          <a:blip r:embed="rId3"/>
          <a:stretch>
            <a:fillRect/>
          </a:stretch>
        </p:blipFill>
        <p:spPr>
          <a:xfrm>
            <a:off x="9222383" y="232474"/>
            <a:ext cx="2644798" cy="6408550"/>
          </a:xfrm>
          <a:prstGeom prst="rect">
            <a:avLst/>
          </a:prstGeom>
        </p:spPr>
      </p:pic>
    </p:spTree>
    <p:extLst>
      <p:ext uri="{BB962C8B-B14F-4D97-AF65-F5344CB8AC3E}">
        <p14:creationId xmlns:p14="http://schemas.microsoft.com/office/powerpoint/2010/main" val="59873789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2840" y="1158822"/>
            <a:ext cx="7319012" cy="4874659"/>
          </a:xfrm>
          <a:prstGeom prst="rect">
            <a:avLst/>
          </a:prstGeom>
        </p:spPr>
      </p:pic>
      <p:pic>
        <p:nvPicPr>
          <p:cNvPr id="2" name="Picture 1"/>
          <p:cNvPicPr>
            <a:picLocks noChangeAspect="1"/>
          </p:cNvPicPr>
          <p:nvPr/>
        </p:nvPicPr>
        <p:blipFill>
          <a:blip r:embed="rId3"/>
          <a:stretch>
            <a:fillRect/>
          </a:stretch>
        </p:blipFill>
        <p:spPr>
          <a:xfrm>
            <a:off x="9203603" y="360132"/>
            <a:ext cx="2547341" cy="6172403"/>
          </a:xfrm>
          <a:prstGeom prst="rect">
            <a:avLst/>
          </a:prstGeom>
        </p:spPr>
      </p:pic>
    </p:spTree>
    <p:extLst>
      <p:ext uri="{BB962C8B-B14F-4D97-AF65-F5344CB8AC3E}">
        <p14:creationId xmlns:p14="http://schemas.microsoft.com/office/powerpoint/2010/main" val="3323375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2184"/>
          <a:stretch/>
        </p:blipFill>
        <p:spPr>
          <a:xfrm>
            <a:off x="612182" y="929200"/>
            <a:ext cx="7923428" cy="5394748"/>
          </a:xfrm>
          <a:prstGeom prst="rect">
            <a:avLst/>
          </a:prstGeom>
        </p:spPr>
      </p:pic>
      <p:pic>
        <p:nvPicPr>
          <p:cNvPr id="2" name="Picture 1"/>
          <p:cNvPicPr>
            <a:picLocks noChangeAspect="1"/>
          </p:cNvPicPr>
          <p:nvPr/>
        </p:nvPicPr>
        <p:blipFill>
          <a:blip r:embed="rId3"/>
          <a:stretch>
            <a:fillRect/>
          </a:stretch>
        </p:blipFill>
        <p:spPr>
          <a:xfrm>
            <a:off x="9136252" y="268237"/>
            <a:ext cx="2634712" cy="6384108"/>
          </a:xfrm>
          <a:prstGeom prst="rect">
            <a:avLst/>
          </a:prstGeom>
        </p:spPr>
      </p:pic>
    </p:spTree>
    <p:extLst>
      <p:ext uri="{BB962C8B-B14F-4D97-AF65-F5344CB8AC3E}">
        <p14:creationId xmlns:p14="http://schemas.microsoft.com/office/powerpoint/2010/main" val="66869797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864096" y="1133861"/>
            <a:ext cx="7271243" cy="5295222"/>
          </a:xfrm>
          <a:prstGeom prst="rect">
            <a:avLst/>
          </a:prstGeom>
        </p:spPr>
      </p:pic>
      <p:pic>
        <p:nvPicPr>
          <p:cNvPr id="3" name="Picture 2"/>
          <p:cNvPicPr>
            <a:picLocks noChangeAspect="1"/>
          </p:cNvPicPr>
          <p:nvPr/>
        </p:nvPicPr>
        <p:blipFill>
          <a:blip r:embed="rId3"/>
          <a:stretch>
            <a:fillRect/>
          </a:stretch>
        </p:blipFill>
        <p:spPr>
          <a:xfrm>
            <a:off x="9058759" y="147234"/>
            <a:ext cx="2695435" cy="6531248"/>
          </a:xfrm>
          <a:prstGeom prst="rect">
            <a:avLst/>
          </a:prstGeom>
        </p:spPr>
      </p:pic>
    </p:spTree>
    <p:extLst>
      <p:ext uri="{BB962C8B-B14F-4D97-AF65-F5344CB8AC3E}">
        <p14:creationId xmlns:p14="http://schemas.microsoft.com/office/powerpoint/2010/main" val="15948007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6941" y="1262139"/>
            <a:ext cx="6919647" cy="4836444"/>
          </a:xfrm>
          <a:prstGeom prst="rect">
            <a:avLst/>
          </a:prstGeom>
        </p:spPr>
      </p:pic>
      <p:pic>
        <p:nvPicPr>
          <p:cNvPr id="3" name="Picture 2"/>
          <p:cNvPicPr>
            <a:picLocks noChangeAspect="1"/>
          </p:cNvPicPr>
          <p:nvPr/>
        </p:nvPicPr>
        <p:blipFill>
          <a:blip r:embed="rId3"/>
          <a:stretch>
            <a:fillRect/>
          </a:stretch>
        </p:blipFill>
        <p:spPr>
          <a:xfrm>
            <a:off x="9113003" y="263469"/>
            <a:ext cx="2589348" cy="6274187"/>
          </a:xfrm>
          <a:prstGeom prst="rect">
            <a:avLst/>
          </a:prstGeom>
        </p:spPr>
      </p:pic>
    </p:spTree>
    <p:extLst>
      <p:ext uri="{BB962C8B-B14F-4D97-AF65-F5344CB8AC3E}">
        <p14:creationId xmlns:p14="http://schemas.microsoft.com/office/powerpoint/2010/main" val="69643438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92" y="294468"/>
            <a:ext cx="2727701" cy="985775"/>
          </a:xfrm>
        </p:spPr>
        <p:txBody>
          <a:bodyPr/>
          <a:lstStyle/>
          <a:p>
            <a:r>
              <a:rPr lang="en-US" b="1" dirty="0" smtClean="0"/>
              <a:t>REVIEW</a:t>
            </a:r>
            <a:endParaRPr lang="en-US" b="1" dirty="0"/>
          </a:p>
        </p:txBody>
      </p:sp>
      <p:pic>
        <p:nvPicPr>
          <p:cNvPr id="4" name="Content Placeholder 3"/>
          <p:cNvPicPr>
            <a:picLocks noGrp="1" noChangeAspect="1"/>
          </p:cNvPicPr>
          <p:nvPr>
            <p:ph idx="1"/>
          </p:nvPr>
        </p:nvPicPr>
        <p:blipFill>
          <a:blip r:embed="rId2"/>
          <a:stretch>
            <a:fillRect/>
          </a:stretch>
        </p:blipFill>
        <p:spPr>
          <a:xfrm>
            <a:off x="743917" y="1768609"/>
            <a:ext cx="7322951" cy="4218230"/>
          </a:xfrm>
          <a:prstGeom prst="rect">
            <a:avLst/>
          </a:prstGeom>
        </p:spPr>
      </p:pic>
      <p:pic>
        <p:nvPicPr>
          <p:cNvPr id="3" name="Picture 2"/>
          <p:cNvPicPr>
            <a:picLocks noChangeAspect="1"/>
          </p:cNvPicPr>
          <p:nvPr/>
        </p:nvPicPr>
        <p:blipFill>
          <a:blip r:embed="rId3"/>
          <a:stretch>
            <a:fillRect/>
          </a:stretch>
        </p:blipFill>
        <p:spPr>
          <a:xfrm>
            <a:off x="9329981" y="294468"/>
            <a:ext cx="2597190" cy="6293192"/>
          </a:xfrm>
          <a:prstGeom prst="rect">
            <a:avLst/>
          </a:prstGeom>
        </p:spPr>
      </p:pic>
    </p:spTree>
    <p:extLst>
      <p:ext uri="{BB962C8B-B14F-4D97-AF65-F5344CB8AC3E}">
        <p14:creationId xmlns:p14="http://schemas.microsoft.com/office/powerpoint/2010/main" val="123992449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2217" y="175774"/>
            <a:ext cx="6938204" cy="6279270"/>
          </a:xfrm>
          <a:prstGeom prst="rect">
            <a:avLst/>
          </a:prstGeom>
        </p:spPr>
      </p:pic>
      <p:pic>
        <p:nvPicPr>
          <p:cNvPr id="5" name="Picture 4"/>
          <p:cNvPicPr>
            <a:picLocks noChangeAspect="1"/>
          </p:cNvPicPr>
          <p:nvPr/>
        </p:nvPicPr>
        <p:blipFill>
          <a:blip r:embed="rId3"/>
          <a:stretch>
            <a:fillRect/>
          </a:stretch>
        </p:blipFill>
        <p:spPr>
          <a:xfrm>
            <a:off x="6372839" y="175774"/>
            <a:ext cx="5284470" cy="1572759"/>
          </a:xfrm>
          <a:prstGeom prst="rect">
            <a:avLst/>
          </a:prstGeom>
        </p:spPr>
      </p:pic>
      <p:pic>
        <p:nvPicPr>
          <p:cNvPr id="6" name="Picture 5"/>
          <p:cNvPicPr>
            <a:picLocks noChangeAspect="1"/>
          </p:cNvPicPr>
          <p:nvPr/>
        </p:nvPicPr>
        <p:blipFill>
          <a:blip r:embed="rId4"/>
          <a:stretch>
            <a:fillRect/>
          </a:stretch>
        </p:blipFill>
        <p:spPr>
          <a:xfrm>
            <a:off x="7080206" y="2887657"/>
            <a:ext cx="4481593" cy="1994309"/>
          </a:xfrm>
          <a:prstGeom prst="rect">
            <a:avLst/>
          </a:prstGeom>
        </p:spPr>
      </p:pic>
    </p:spTree>
    <p:extLst>
      <p:ext uri="{BB962C8B-B14F-4D97-AF65-F5344CB8AC3E}">
        <p14:creationId xmlns:p14="http://schemas.microsoft.com/office/powerpoint/2010/main" val="272392237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417230"/>
            <a:ext cx="8534400" cy="1507067"/>
          </a:xfrm>
        </p:spPr>
        <p:txBody>
          <a:bodyPr>
            <a:noAutofit/>
          </a:bodyPr>
          <a:lstStyle/>
          <a:p>
            <a:r>
              <a:rPr lang="en-US" sz="6600" b="1" dirty="0" smtClean="0"/>
              <a:t/>
            </a:r>
            <a:br>
              <a:rPr lang="en-US" sz="6600" b="1" dirty="0" smtClean="0"/>
            </a:br>
            <a:r>
              <a:rPr lang="en-US" sz="4400" b="1" dirty="0" smtClean="0"/>
              <a:t>What </a:t>
            </a:r>
            <a:r>
              <a:rPr lang="en-US" sz="4400" b="1" dirty="0"/>
              <a:t>Is Population Health?</a:t>
            </a:r>
            <a:br>
              <a:rPr lang="en-US" sz="4400" b="1" dirty="0"/>
            </a:br>
            <a:endParaRPr lang="en-US" sz="4400" dirty="0"/>
          </a:p>
        </p:txBody>
      </p:sp>
      <p:sp>
        <p:nvSpPr>
          <p:cNvPr id="3" name="Content Placeholder 2"/>
          <p:cNvSpPr>
            <a:spLocks noGrp="1"/>
          </p:cNvSpPr>
          <p:nvPr>
            <p:ph idx="1"/>
          </p:nvPr>
        </p:nvSpPr>
        <p:spPr>
          <a:xfrm>
            <a:off x="544727" y="-178231"/>
            <a:ext cx="8534400" cy="6191574"/>
          </a:xfrm>
        </p:spPr>
        <p:txBody>
          <a:bodyPr>
            <a:normAutofit/>
          </a:bodyPr>
          <a:lstStyle/>
          <a:p>
            <a:pPr>
              <a:buFont typeface="Arial" panose="020B0604020202020204" pitchFamily="34" charset="0"/>
              <a:buChar char="•"/>
            </a:pPr>
            <a:r>
              <a:rPr lang="en-US" b="1" dirty="0" smtClean="0">
                <a:solidFill>
                  <a:schemeClr val="bg1"/>
                </a:solidFill>
              </a:rPr>
              <a:t>The idea that population health is a field of study or a research approach focused on determinants seems to have evolved from this work. </a:t>
            </a:r>
          </a:p>
          <a:p>
            <a:pPr>
              <a:buFont typeface="Arial" panose="020B0604020202020204" pitchFamily="34" charset="0"/>
              <a:buChar char="•"/>
            </a:pPr>
            <a:r>
              <a:rPr lang="en-US" b="1" dirty="0" smtClean="0">
                <a:solidFill>
                  <a:schemeClr val="bg1"/>
                </a:solidFill>
              </a:rPr>
              <a:t>Early discussions at the Canadian Institute for Advanced Research also considered the definition and measurement of health and the processes of health policymaking, but the dominant emphasis evolved to the determinants themselves, particularly the nonmedical determinants. </a:t>
            </a:r>
          </a:p>
          <a:p>
            <a:pPr>
              <a:buFont typeface="Arial" panose="020B0604020202020204" pitchFamily="34" charset="0"/>
              <a:buChar char="•"/>
            </a:pPr>
            <a:r>
              <a:rPr lang="en-US" b="1" dirty="0" smtClean="0">
                <a:solidFill>
                  <a:schemeClr val="bg1"/>
                </a:solidFill>
              </a:rPr>
              <a:t>John Frank, the scientific director of the recently created Canadian Institute of Population and Public Health, has similarly called population health “a newer research strategy for understanding the health of populations.”</a:t>
            </a: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9633918" y="685800"/>
            <a:ext cx="2303005" cy="5580358"/>
          </a:xfrm>
          <a:prstGeom prst="rect">
            <a:avLst/>
          </a:prstGeom>
        </p:spPr>
      </p:pic>
    </p:spTree>
    <p:extLst>
      <p:ext uri="{BB962C8B-B14F-4D97-AF65-F5344CB8AC3E}">
        <p14:creationId xmlns:p14="http://schemas.microsoft.com/office/powerpoint/2010/main" val="101407570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487" y="4820545"/>
            <a:ext cx="8534400" cy="1507067"/>
          </a:xfrm>
        </p:spPr>
        <p:txBody>
          <a:bodyPr>
            <a:noAutofit/>
          </a:bodyPr>
          <a:lstStyle/>
          <a:p>
            <a:r>
              <a:rPr lang="en-US" sz="7200" b="1" dirty="0" smtClean="0"/>
              <a:t/>
            </a:r>
            <a:br>
              <a:rPr lang="en-US" sz="7200" b="1" dirty="0" smtClean="0"/>
            </a:br>
            <a:r>
              <a:rPr lang="en-US" b="1" dirty="0" smtClean="0"/>
              <a:t>POPULATION HEALTH</a:t>
            </a:r>
            <a:r>
              <a:rPr lang="en-US" sz="7200" b="1" dirty="0" smtClean="0"/>
              <a:t/>
            </a:r>
            <a:br>
              <a:rPr lang="en-US" sz="7200" b="1" dirty="0" smtClean="0"/>
            </a:br>
            <a:r>
              <a:rPr lang="en-US" sz="4000" b="1" dirty="0" smtClean="0"/>
              <a:t>DEFINITION </a:t>
            </a:r>
            <a:r>
              <a:rPr lang="en-US" sz="4000" b="1" dirty="0"/>
              <a:t>AND CONCEPT</a:t>
            </a:r>
            <a:r>
              <a:rPr lang="en-US" sz="7200" b="1" dirty="0"/>
              <a:t/>
            </a:r>
            <a:br>
              <a:rPr lang="en-US" sz="7200" b="1" dirty="0"/>
            </a:br>
            <a:endParaRPr lang="en-US" sz="7200" dirty="0"/>
          </a:p>
        </p:txBody>
      </p:sp>
      <p:sp>
        <p:nvSpPr>
          <p:cNvPr id="3" name="Content Placeholder 2"/>
          <p:cNvSpPr>
            <a:spLocks noGrp="1"/>
          </p:cNvSpPr>
          <p:nvPr>
            <p:ph idx="1"/>
          </p:nvPr>
        </p:nvSpPr>
        <p:spPr>
          <a:xfrm>
            <a:off x="777202" y="519478"/>
            <a:ext cx="8534400" cy="4301067"/>
          </a:xfrm>
        </p:spPr>
        <p:txBody>
          <a:bodyPr>
            <a:normAutofit fontScale="92500" lnSpcReduction="10000"/>
          </a:bodyPr>
          <a:lstStyle/>
          <a:p>
            <a:pPr marL="514350" indent="-514350">
              <a:buAutoNum type="alphaLcParenBoth"/>
            </a:pPr>
            <a:r>
              <a:rPr lang="en-US" b="1" dirty="0" smtClean="0">
                <a:solidFill>
                  <a:schemeClr val="bg1"/>
                </a:solidFill>
              </a:rPr>
              <a:t>is </a:t>
            </a:r>
            <a:r>
              <a:rPr lang="en-US" b="1" dirty="0">
                <a:solidFill>
                  <a:schemeClr val="bg1"/>
                </a:solidFill>
              </a:rPr>
              <a:t>only concerned with the independent variables (the multiple determinants), </a:t>
            </a:r>
            <a:endParaRPr lang="en-US" b="1" dirty="0" smtClean="0">
              <a:solidFill>
                <a:schemeClr val="bg1"/>
              </a:solidFill>
            </a:endParaRPr>
          </a:p>
          <a:p>
            <a:pPr marL="514350" indent="-514350">
              <a:buAutoNum type="alphaLcParenBoth"/>
            </a:pPr>
            <a:r>
              <a:rPr lang="en-US" b="1" dirty="0" smtClean="0">
                <a:solidFill>
                  <a:schemeClr val="bg1"/>
                </a:solidFill>
              </a:rPr>
              <a:t> </a:t>
            </a:r>
            <a:r>
              <a:rPr lang="en-US" b="1" dirty="0">
                <a:solidFill>
                  <a:schemeClr val="bg1"/>
                </a:solidFill>
              </a:rPr>
              <a:t>is only concerned with the dependent variables (health outcomes), or </a:t>
            </a:r>
            <a:endParaRPr lang="en-US" b="1" dirty="0" smtClean="0">
              <a:solidFill>
                <a:schemeClr val="bg1"/>
              </a:solidFill>
            </a:endParaRPr>
          </a:p>
          <a:p>
            <a:pPr marL="514350" indent="-514350">
              <a:buAutoNum type="alphaLcParenBoth"/>
            </a:pPr>
            <a:r>
              <a:rPr lang="en-US" b="1" dirty="0" smtClean="0">
                <a:solidFill>
                  <a:schemeClr val="bg1"/>
                </a:solidFill>
              </a:rPr>
              <a:t> </a:t>
            </a:r>
            <a:r>
              <a:rPr lang="en-US" b="1" dirty="0">
                <a:solidFill>
                  <a:schemeClr val="bg1"/>
                </a:solidFill>
              </a:rPr>
              <a:t>is concerned with both the definition and measurement of health outcomes and the roles of determinants. </a:t>
            </a:r>
          </a:p>
          <a:p>
            <a:pPr marL="0" indent="0">
              <a:buNone/>
            </a:pPr>
            <a:r>
              <a:rPr lang="en-US" b="1" dirty="0" smtClean="0">
                <a:solidFill>
                  <a:schemeClr val="bg1"/>
                </a:solidFill>
              </a:rPr>
              <a:t>While </a:t>
            </a:r>
            <a:r>
              <a:rPr lang="en-US" b="1" dirty="0">
                <a:solidFill>
                  <a:schemeClr val="bg1"/>
                </a:solidFill>
              </a:rPr>
              <a:t>none of the three is normatively correct or incorrect, we believe that the latter is more appropriate, primarily because the concept and measurement of health and health outcomes focuses attention and research effort on the impact of each determinant and their interactions on some appropriate outcome. </a:t>
            </a:r>
            <a:r>
              <a:rPr lang="en-US" b="1" dirty="0" smtClean="0">
                <a:solidFill>
                  <a:schemeClr val="bg1"/>
                </a:solidFill>
              </a:rPr>
              <a:t> </a:t>
            </a:r>
          </a:p>
          <a:p>
            <a:pPr marL="0" indent="0">
              <a:buNone/>
            </a:pPr>
            <a:r>
              <a:rPr lang="en-US" b="1" dirty="0" smtClean="0">
                <a:solidFill>
                  <a:schemeClr val="bg1"/>
                </a:solidFill>
              </a:rPr>
              <a:t>It </a:t>
            </a:r>
            <a:r>
              <a:rPr lang="en-US" b="1" dirty="0">
                <a:solidFill>
                  <a:schemeClr val="bg1"/>
                </a:solidFill>
              </a:rPr>
              <a:t>also allows one to consider health inequality and inequity and the distribution of health across subpopulations, as well as the ethical and value considerations underpinning these issues.</a:t>
            </a:r>
          </a:p>
        </p:txBody>
      </p:sp>
      <p:pic>
        <p:nvPicPr>
          <p:cNvPr id="4" name="Picture 3"/>
          <p:cNvPicPr>
            <a:picLocks noChangeAspect="1"/>
          </p:cNvPicPr>
          <p:nvPr/>
        </p:nvPicPr>
        <p:blipFill>
          <a:blip r:embed="rId2"/>
          <a:stretch>
            <a:fillRect/>
          </a:stretch>
        </p:blipFill>
        <p:spPr>
          <a:xfrm>
            <a:off x="9473400" y="604433"/>
            <a:ext cx="2331788" cy="5650101"/>
          </a:xfrm>
          <a:prstGeom prst="rect">
            <a:avLst/>
          </a:prstGeom>
        </p:spPr>
      </p:pic>
    </p:spTree>
    <p:extLst>
      <p:ext uri="{BB962C8B-B14F-4D97-AF65-F5344CB8AC3E}">
        <p14:creationId xmlns:p14="http://schemas.microsoft.com/office/powerpoint/2010/main" val="69941665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097" y="100739"/>
            <a:ext cx="7612709" cy="6568940"/>
          </a:xfrm>
          <a:prstGeom prst="rect">
            <a:avLst/>
          </a:prstGeom>
        </p:spPr>
      </p:pic>
      <p:pic>
        <p:nvPicPr>
          <p:cNvPr id="5" name="Picture 4"/>
          <p:cNvPicPr>
            <a:picLocks noChangeAspect="1"/>
          </p:cNvPicPr>
          <p:nvPr/>
        </p:nvPicPr>
        <p:blipFill>
          <a:blip r:embed="rId3"/>
          <a:stretch>
            <a:fillRect/>
          </a:stretch>
        </p:blipFill>
        <p:spPr>
          <a:xfrm>
            <a:off x="5272675" y="5775598"/>
            <a:ext cx="6521535" cy="894081"/>
          </a:xfrm>
          <a:prstGeom prst="rect">
            <a:avLst/>
          </a:prstGeom>
        </p:spPr>
      </p:pic>
      <p:pic>
        <p:nvPicPr>
          <p:cNvPr id="6" name="Picture 5"/>
          <p:cNvPicPr>
            <a:picLocks noChangeAspect="1"/>
          </p:cNvPicPr>
          <p:nvPr/>
        </p:nvPicPr>
        <p:blipFill>
          <a:blip r:embed="rId4"/>
          <a:stretch>
            <a:fillRect/>
          </a:stretch>
        </p:blipFill>
        <p:spPr>
          <a:xfrm>
            <a:off x="6599510" y="516779"/>
            <a:ext cx="5349498" cy="859877"/>
          </a:xfrm>
          <a:prstGeom prst="rect">
            <a:avLst/>
          </a:prstGeom>
        </p:spPr>
      </p:pic>
      <p:pic>
        <p:nvPicPr>
          <p:cNvPr id="2" name="Picture 1"/>
          <p:cNvPicPr>
            <a:picLocks noChangeAspect="1"/>
          </p:cNvPicPr>
          <p:nvPr/>
        </p:nvPicPr>
        <p:blipFill>
          <a:blip r:embed="rId5"/>
          <a:stretch>
            <a:fillRect/>
          </a:stretch>
        </p:blipFill>
        <p:spPr>
          <a:xfrm>
            <a:off x="9467988" y="1592071"/>
            <a:ext cx="1659796" cy="4021813"/>
          </a:xfrm>
          <a:prstGeom prst="rect">
            <a:avLst/>
          </a:prstGeom>
        </p:spPr>
      </p:pic>
    </p:spTree>
    <p:extLst>
      <p:ext uri="{BB962C8B-B14F-4D97-AF65-F5344CB8AC3E}">
        <p14:creationId xmlns:p14="http://schemas.microsoft.com/office/powerpoint/2010/main" val="289387004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9383" y="805704"/>
            <a:ext cx="6447296" cy="5246586"/>
          </a:xfrm>
          <a:prstGeom prst="rect">
            <a:avLst/>
          </a:prstGeom>
        </p:spPr>
      </p:pic>
      <p:pic>
        <p:nvPicPr>
          <p:cNvPr id="2" name="Picture 1"/>
          <p:cNvPicPr>
            <a:picLocks noChangeAspect="1"/>
          </p:cNvPicPr>
          <p:nvPr/>
        </p:nvPicPr>
        <p:blipFill>
          <a:blip r:embed="rId3"/>
          <a:stretch>
            <a:fillRect/>
          </a:stretch>
        </p:blipFill>
        <p:spPr>
          <a:xfrm>
            <a:off x="8787539" y="242437"/>
            <a:ext cx="2637941" cy="6391934"/>
          </a:xfrm>
          <a:prstGeom prst="rect">
            <a:avLst/>
          </a:prstGeom>
        </p:spPr>
      </p:pic>
    </p:spTree>
    <p:extLst>
      <p:ext uri="{BB962C8B-B14F-4D97-AF65-F5344CB8AC3E}">
        <p14:creationId xmlns:p14="http://schemas.microsoft.com/office/powerpoint/2010/main" val="23404506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0565" y="1070991"/>
            <a:ext cx="7843279" cy="2898953"/>
          </a:xfrm>
          <a:prstGeom prst="rect">
            <a:avLst/>
          </a:prstGeom>
        </p:spPr>
      </p:pic>
      <p:pic>
        <p:nvPicPr>
          <p:cNvPr id="5" name="Picture 4"/>
          <p:cNvPicPr>
            <a:picLocks noChangeAspect="1"/>
          </p:cNvPicPr>
          <p:nvPr/>
        </p:nvPicPr>
        <p:blipFill>
          <a:blip r:embed="rId3"/>
          <a:stretch>
            <a:fillRect/>
          </a:stretch>
        </p:blipFill>
        <p:spPr>
          <a:xfrm>
            <a:off x="440564" y="3969944"/>
            <a:ext cx="7828045" cy="188841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148841"/>
            <a:ext cx="2843961" cy="6577181"/>
          </a:xfrm>
          <a:prstGeom prst="rect">
            <a:avLst/>
          </a:prstGeom>
        </p:spPr>
      </p:pic>
    </p:spTree>
    <p:extLst>
      <p:ext uri="{BB962C8B-B14F-4D97-AF65-F5344CB8AC3E}">
        <p14:creationId xmlns:p14="http://schemas.microsoft.com/office/powerpoint/2010/main" val="415463523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0500" y="984141"/>
            <a:ext cx="7838269" cy="44790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037" y="185979"/>
            <a:ext cx="2766448" cy="6397918"/>
          </a:xfrm>
          <a:prstGeom prst="rect">
            <a:avLst/>
          </a:prstGeom>
        </p:spPr>
      </p:pic>
    </p:spTree>
    <p:extLst>
      <p:ext uri="{BB962C8B-B14F-4D97-AF65-F5344CB8AC3E}">
        <p14:creationId xmlns:p14="http://schemas.microsoft.com/office/powerpoint/2010/main" val="2726259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9029" y="281485"/>
            <a:ext cx="9019864" cy="6174482"/>
          </a:xfrm>
          <a:prstGeom prst="rect">
            <a:avLst/>
          </a:prstGeom>
        </p:spPr>
      </p:pic>
      <p:pic>
        <p:nvPicPr>
          <p:cNvPr id="2" name="Picture 1"/>
          <p:cNvPicPr>
            <a:picLocks noChangeAspect="1"/>
          </p:cNvPicPr>
          <p:nvPr/>
        </p:nvPicPr>
        <p:blipFill>
          <a:blip r:embed="rId3"/>
          <a:stretch>
            <a:fillRect/>
          </a:stretch>
        </p:blipFill>
        <p:spPr>
          <a:xfrm>
            <a:off x="9512363" y="281485"/>
            <a:ext cx="2548199" cy="6174482"/>
          </a:xfrm>
          <a:prstGeom prst="rect">
            <a:avLst/>
          </a:prstGeom>
        </p:spPr>
      </p:pic>
    </p:spTree>
    <p:extLst>
      <p:ext uri="{BB962C8B-B14F-4D97-AF65-F5344CB8AC3E}">
        <p14:creationId xmlns:p14="http://schemas.microsoft.com/office/powerpoint/2010/main" val="63096465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6836" y="813662"/>
            <a:ext cx="7982901" cy="5529934"/>
          </a:xfrm>
          <a:prstGeom prst="rect">
            <a:avLst/>
          </a:prstGeom>
        </p:spPr>
      </p:pic>
      <p:pic>
        <p:nvPicPr>
          <p:cNvPr id="2" name="Picture 1"/>
          <p:cNvPicPr>
            <a:picLocks noChangeAspect="1"/>
          </p:cNvPicPr>
          <p:nvPr/>
        </p:nvPicPr>
        <p:blipFill>
          <a:blip r:embed="rId3"/>
          <a:stretch>
            <a:fillRect/>
          </a:stretch>
        </p:blipFill>
        <p:spPr>
          <a:xfrm>
            <a:off x="9220392" y="193728"/>
            <a:ext cx="2683175" cy="6501539"/>
          </a:xfrm>
          <a:prstGeom prst="rect">
            <a:avLst/>
          </a:prstGeom>
        </p:spPr>
      </p:pic>
    </p:spTree>
    <p:extLst>
      <p:ext uri="{BB962C8B-B14F-4D97-AF65-F5344CB8AC3E}">
        <p14:creationId xmlns:p14="http://schemas.microsoft.com/office/powerpoint/2010/main" val="63793961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98041" y="1038386"/>
            <a:ext cx="8069790" cy="440926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753" y="201477"/>
            <a:ext cx="2828462" cy="6541338"/>
          </a:xfrm>
          <a:prstGeom prst="rect">
            <a:avLst/>
          </a:prstGeom>
        </p:spPr>
      </p:pic>
    </p:spTree>
    <p:extLst>
      <p:ext uri="{BB962C8B-B14F-4D97-AF65-F5344CB8AC3E}">
        <p14:creationId xmlns:p14="http://schemas.microsoft.com/office/powerpoint/2010/main" val="237019669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708" y="1592662"/>
            <a:ext cx="8093664" cy="44671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757" y="209226"/>
            <a:ext cx="2781966" cy="6433808"/>
          </a:xfrm>
          <a:prstGeom prst="rect">
            <a:avLst/>
          </a:prstGeom>
        </p:spPr>
      </p:pic>
    </p:spTree>
    <p:extLst>
      <p:ext uri="{BB962C8B-B14F-4D97-AF65-F5344CB8AC3E}">
        <p14:creationId xmlns:p14="http://schemas.microsoft.com/office/powerpoint/2010/main" val="378449670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0729" y="1332853"/>
            <a:ext cx="7789760" cy="467029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505" y="131736"/>
            <a:ext cx="2828461" cy="6541336"/>
          </a:xfrm>
          <a:prstGeom prst="rect">
            <a:avLst/>
          </a:prstGeom>
        </p:spPr>
      </p:pic>
    </p:spTree>
    <p:extLst>
      <p:ext uri="{BB962C8B-B14F-4D97-AF65-F5344CB8AC3E}">
        <p14:creationId xmlns:p14="http://schemas.microsoft.com/office/powerpoint/2010/main" val="7262315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207" y="1863223"/>
            <a:ext cx="8696069" cy="2569293"/>
          </a:xfrm>
          <a:prstGeom prst="rect">
            <a:avLst/>
          </a:prstGeom>
        </p:spPr>
      </p:pic>
      <p:pic>
        <p:nvPicPr>
          <p:cNvPr id="2" name="Picture 1"/>
          <p:cNvPicPr>
            <a:picLocks noChangeAspect="1"/>
          </p:cNvPicPr>
          <p:nvPr/>
        </p:nvPicPr>
        <p:blipFill>
          <a:blip r:embed="rId3"/>
          <a:stretch>
            <a:fillRect/>
          </a:stretch>
        </p:blipFill>
        <p:spPr>
          <a:xfrm>
            <a:off x="9314481" y="246803"/>
            <a:ext cx="2653439" cy="6429488"/>
          </a:xfrm>
          <a:prstGeom prst="rect">
            <a:avLst/>
          </a:prstGeom>
        </p:spPr>
      </p:pic>
    </p:spTree>
    <p:extLst>
      <p:ext uri="{BB962C8B-B14F-4D97-AF65-F5344CB8AC3E}">
        <p14:creationId xmlns:p14="http://schemas.microsoft.com/office/powerpoint/2010/main" val="185367709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715" y="1201118"/>
            <a:ext cx="7731933" cy="464949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1504" y="193729"/>
            <a:ext cx="2744239" cy="6346556"/>
          </a:xfrm>
          <a:prstGeom prst="rect">
            <a:avLst/>
          </a:prstGeom>
        </p:spPr>
      </p:pic>
    </p:spTree>
    <p:extLst>
      <p:ext uri="{BB962C8B-B14F-4D97-AF65-F5344CB8AC3E}">
        <p14:creationId xmlns:p14="http://schemas.microsoft.com/office/powerpoint/2010/main" val="186171543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700" y="5350933"/>
            <a:ext cx="8534400" cy="1507067"/>
          </a:xfrm>
        </p:spPr>
        <p:txBody>
          <a:bodyPr>
            <a:normAutofit fontScale="90000"/>
          </a:bodyPr>
          <a:lstStyle/>
          <a:p>
            <a:r>
              <a:rPr lang="en-US" dirty="0" smtClean="0"/>
              <a:t/>
            </a:r>
            <a:br>
              <a:rPr lang="en-US" dirty="0" smtClean="0"/>
            </a:br>
            <a:r>
              <a:rPr lang="en-US" b="1" dirty="0" smtClean="0"/>
              <a:t>Hospitals</a:t>
            </a:r>
            <a:r>
              <a:rPr lang="en-US" b="1" dirty="0"/>
              <a:t>' contribution to the high cost of U.S. health care</a:t>
            </a:r>
            <a:br>
              <a:rPr lang="en-US" b="1" dirty="0"/>
            </a:br>
            <a:endParaRPr lang="en-US" b="1" dirty="0"/>
          </a:p>
        </p:txBody>
      </p:sp>
      <p:sp>
        <p:nvSpPr>
          <p:cNvPr id="3" name="Content Placeholder 2"/>
          <p:cNvSpPr>
            <a:spLocks noGrp="1"/>
          </p:cNvSpPr>
          <p:nvPr>
            <p:ph idx="1"/>
          </p:nvPr>
        </p:nvSpPr>
        <p:spPr>
          <a:xfrm>
            <a:off x="614469" y="778790"/>
            <a:ext cx="10854276" cy="3615267"/>
          </a:xfrm>
        </p:spPr>
        <p:txBody>
          <a:bodyPr>
            <a:noAutofit/>
          </a:bodyPr>
          <a:lstStyle/>
          <a:p>
            <a:pPr marL="0" indent="0">
              <a:buNone/>
            </a:pPr>
            <a:r>
              <a:rPr lang="en-US" sz="3200" b="1" dirty="0">
                <a:solidFill>
                  <a:schemeClr val="bg1"/>
                </a:solidFill>
              </a:rPr>
              <a:t>Nuoya Li Contributor: Jules Clark August 21, 2014 Hospitals Contribution to the High Cost of U.S. Health Care Introduction U.S health care costs have been burdening taxpayers and driving down the U.S. economy for decades: they made up 17.2 percent of the Gross Domestic Product (GDP) in 2012 and are projected to grow at an average rate of 5.8 percent from </a:t>
            </a:r>
            <a:r>
              <a:rPr lang="en-US" sz="3200" b="1" dirty="0" smtClean="0">
                <a:solidFill>
                  <a:schemeClr val="bg1"/>
                </a:solidFill>
              </a:rPr>
              <a:t>2012-2022 </a:t>
            </a:r>
            <a:r>
              <a:rPr lang="en-US" sz="3200" b="1" dirty="0">
                <a:solidFill>
                  <a:schemeClr val="bg1"/>
                </a:solidFill>
              </a:rPr>
              <a:t>, according to the Centers for Medicare &amp; Medicaid Services (CMS).</a:t>
            </a:r>
          </a:p>
        </p:txBody>
      </p:sp>
    </p:spTree>
    <p:extLst>
      <p:ext uri="{BB962C8B-B14F-4D97-AF65-F5344CB8AC3E}">
        <p14:creationId xmlns:p14="http://schemas.microsoft.com/office/powerpoint/2010/main" val="50407864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6666" y="542441"/>
            <a:ext cx="7567195" cy="5749629"/>
          </a:xfrm>
          <a:prstGeom prst="rect">
            <a:avLst/>
          </a:prstGeom>
        </p:spPr>
      </p:pic>
      <p:pic>
        <p:nvPicPr>
          <p:cNvPr id="2" name="Picture 1"/>
          <p:cNvPicPr>
            <a:picLocks noChangeAspect="1"/>
          </p:cNvPicPr>
          <p:nvPr/>
        </p:nvPicPr>
        <p:blipFill>
          <a:blip r:embed="rId3"/>
          <a:stretch>
            <a:fillRect/>
          </a:stretch>
        </p:blipFill>
        <p:spPr>
          <a:xfrm>
            <a:off x="8163861" y="542441"/>
            <a:ext cx="2374986" cy="5754773"/>
          </a:xfrm>
          <a:prstGeom prst="rect">
            <a:avLst/>
          </a:prstGeom>
        </p:spPr>
      </p:pic>
    </p:spTree>
    <p:extLst>
      <p:ext uri="{BB962C8B-B14F-4D97-AF65-F5344CB8AC3E}">
        <p14:creationId xmlns:p14="http://schemas.microsoft.com/office/powerpoint/2010/main" val="418135581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2579" y="794287"/>
            <a:ext cx="7095528" cy="5288797"/>
          </a:xfrm>
          <a:prstGeom prst="rect">
            <a:avLst/>
          </a:prstGeom>
        </p:spPr>
      </p:pic>
      <p:pic>
        <p:nvPicPr>
          <p:cNvPr id="2" name="Picture 1"/>
          <p:cNvPicPr>
            <a:picLocks noChangeAspect="1"/>
          </p:cNvPicPr>
          <p:nvPr/>
        </p:nvPicPr>
        <p:blipFill>
          <a:blip r:embed="rId3"/>
          <a:stretch>
            <a:fillRect/>
          </a:stretch>
        </p:blipFill>
        <p:spPr>
          <a:xfrm>
            <a:off x="7708108" y="794287"/>
            <a:ext cx="2182678" cy="5288797"/>
          </a:xfrm>
          <a:prstGeom prst="rect">
            <a:avLst/>
          </a:prstGeom>
        </p:spPr>
      </p:pic>
    </p:spTree>
    <p:extLst>
      <p:ext uri="{BB962C8B-B14F-4D97-AF65-F5344CB8AC3E}">
        <p14:creationId xmlns:p14="http://schemas.microsoft.com/office/powerpoint/2010/main" val="117951150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9808" y="685799"/>
            <a:ext cx="7710519" cy="5629760"/>
          </a:xfrm>
          <a:prstGeom prst="rect">
            <a:avLst/>
          </a:prstGeom>
        </p:spPr>
      </p:pic>
      <p:pic>
        <p:nvPicPr>
          <p:cNvPr id="2" name="Picture 1"/>
          <p:cNvPicPr>
            <a:picLocks noChangeAspect="1"/>
          </p:cNvPicPr>
          <p:nvPr/>
        </p:nvPicPr>
        <p:blipFill>
          <a:blip r:embed="rId3"/>
          <a:stretch>
            <a:fillRect/>
          </a:stretch>
        </p:blipFill>
        <p:spPr>
          <a:xfrm>
            <a:off x="8180327" y="685798"/>
            <a:ext cx="2327524" cy="5639769"/>
          </a:xfrm>
          <a:prstGeom prst="rect">
            <a:avLst/>
          </a:prstGeom>
        </p:spPr>
      </p:pic>
    </p:spTree>
    <p:extLst>
      <p:ext uri="{BB962C8B-B14F-4D97-AF65-F5344CB8AC3E}">
        <p14:creationId xmlns:p14="http://schemas.microsoft.com/office/powerpoint/2010/main" val="79078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99" b="6217"/>
          <a:stretch/>
        </p:blipFill>
        <p:spPr>
          <a:xfrm>
            <a:off x="821410" y="1793491"/>
            <a:ext cx="7897031" cy="332993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424" y="240223"/>
            <a:ext cx="2787798" cy="6447296"/>
          </a:xfrm>
          <a:prstGeom prst="rect">
            <a:avLst/>
          </a:prstGeom>
        </p:spPr>
      </p:pic>
    </p:spTree>
    <p:extLst>
      <p:ext uri="{BB962C8B-B14F-4D97-AF65-F5344CB8AC3E}">
        <p14:creationId xmlns:p14="http://schemas.microsoft.com/office/powerpoint/2010/main" val="80602810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240" y="1057758"/>
            <a:ext cx="6953408" cy="5172559"/>
          </a:xfrm>
          <a:prstGeom prst="rect">
            <a:avLst/>
          </a:prstGeom>
        </p:spPr>
      </p:pic>
      <p:pic>
        <p:nvPicPr>
          <p:cNvPr id="2" name="Picture 1"/>
          <p:cNvPicPr>
            <a:picLocks noChangeAspect="1"/>
          </p:cNvPicPr>
          <p:nvPr/>
        </p:nvPicPr>
        <p:blipFill>
          <a:blip r:embed="rId3"/>
          <a:stretch>
            <a:fillRect/>
          </a:stretch>
        </p:blipFill>
        <p:spPr>
          <a:xfrm>
            <a:off x="7638648" y="1057758"/>
            <a:ext cx="2134707" cy="5172559"/>
          </a:xfrm>
          <a:prstGeom prst="rect">
            <a:avLst/>
          </a:prstGeom>
        </p:spPr>
      </p:pic>
    </p:spTree>
    <p:extLst>
      <p:ext uri="{BB962C8B-B14F-4D97-AF65-F5344CB8AC3E}">
        <p14:creationId xmlns:p14="http://schemas.microsoft.com/office/powerpoint/2010/main" val="318776650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6791" y="740044"/>
            <a:ext cx="8399382" cy="5603080"/>
          </a:xfrm>
          <a:prstGeom prst="rect">
            <a:avLst/>
          </a:prstGeom>
        </p:spPr>
      </p:pic>
      <p:pic>
        <p:nvPicPr>
          <p:cNvPr id="2" name="Picture 1"/>
          <p:cNvPicPr>
            <a:picLocks noChangeAspect="1"/>
          </p:cNvPicPr>
          <p:nvPr/>
        </p:nvPicPr>
        <p:blipFill>
          <a:blip r:embed="rId3"/>
          <a:stretch>
            <a:fillRect/>
          </a:stretch>
        </p:blipFill>
        <p:spPr>
          <a:xfrm>
            <a:off x="8606173" y="740044"/>
            <a:ext cx="2312382" cy="5603080"/>
          </a:xfrm>
          <a:prstGeom prst="rect">
            <a:avLst/>
          </a:prstGeom>
        </p:spPr>
      </p:pic>
    </p:spTree>
    <p:extLst>
      <p:ext uri="{BB962C8B-B14F-4D97-AF65-F5344CB8AC3E}">
        <p14:creationId xmlns:p14="http://schemas.microsoft.com/office/powerpoint/2010/main" val="286432819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39700" y="933789"/>
            <a:ext cx="6594753" cy="5509425"/>
          </a:xfrm>
          <a:prstGeom prst="rect">
            <a:avLst/>
          </a:prstGeom>
        </p:spPr>
      </p:pic>
      <p:pic>
        <p:nvPicPr>
          <p:cNvPr id="2" name="Picture 1"/>
          <p:cNvPicPr>
            <a:picLocks noChangeAspect="1"/>
          </p:cNvPicPr>
          <p:nvPr/>
        </p:nvPicPr>
        <p:blipFill>
          <a:blip r:embed="rId3"/>
          <a:stretch>
            <a:fillRect/>
          </a:stretch>
        </p:blipFill>
        <p:spPr>
          <a:xfrm>
            <a:off x="8534453" y="933790"/>
            <a:ext cx="2273731" cy="5509425"/>
          </a:xfrm>
          <a:prstGeom prst="rect">
            <a:avLst/>
          </a:prstGeom>
        </p:spPr>
      </p:pic>
    </p:spTree>
    <p:extLst>
      <p:ext uri="{BB962C8B-B14F-4D97-AF65-F5344CB8AC3E}">
        <p14:creationId xmlns:p14="http://schemas.microsoft.com/office/powerpoint/2010/main" val="421126013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0319" y="763186"/>
            <a:ext cx="8055775" cy="5467133"/>
          </a:xfrm>
          <a:prstGeom prst="rect">
            <a:avLst/>
          </a:prstGeom>
        </p:spPr>
      </p:pic>
      <p:pic>
        <p:nvPicPr>
          <p:cNvPr id="2" name="Picture 1"/>
          <p:cNvPicPr>
            <a:picLocks noChangeAspect="1"/>
          </p:cNvPicPr>
          <p:nvPr/>
        </p:nvPicPr>
        <p:blipFill>
          <a:blip r:embed="rId3"/>
          <a:stretch>
            <a:fillRect/>
          </a:stretch>
        </p:blipFill>
        <p:spPr>
          <a:xfrm>
            <a:off x="8276093" y="763186"/>
            <a:ext cx="2262753" cy="5482825"/>
          </a:xfrm>
          <a:prstGeom prst="rect">
            <a:avLst/>
          </a:prstGeom>
        </p:spPr>
      </p:pic>
    </p:spTree>
    <p:extLst>
      <p:ext uri="{BB962C8B-B14F-4D97-AF65-F5344CB8AC3E}">
        <p14:creationId xmlns:p14="http://schemas.microsoft.com/office/powerpoint/2010/main" val="55204385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6672" y="685799"/>
            <a:ext cx="7709178" cy="5640863"/>
          </a:xfrm>
          <a:prstGeom prst="rect">
            <a:avLst/>
          </a:prstGeom>
        </p:spPr>
      </p:pic>
      <p:pic>
        <p:nvPicPr>
          <p:cNvPr id="2" name="Picture 1"/>
          <p:cNvPicPr>
            <a:picLocks noChangeAspect="1"/>
          </p:cNvPicPr>
          <p:nvPr/>
        </p:nvPicPr>
        <p:blipFill>
          <a:blip r:embed="rId3"/>
          <a:stretch>
            <a:fillRect/>
          </a:stretch>
        </p:blipFill>
        <p:spPr>
          <a:xfrm>
            <a:off x="8645849" y="685799"/>
            <a:ext cx="2327975" cy="5640863"/>
          </a:xfrm>
          <a:prstGeom prst="rect">
            <a:avLst/>
          </a:prstGeom>
        </p:spPr>
      </p:pic>
    </p:spTree>
    <p:extLst>
      <p:ext uri="{BB962C8B-B14F-4D97-AF65-F5344CB8AC3E}">
        <p14:creationId xmlns:p14="http://schemas.microsoft.com/office/powerpoint/2010/main" val="114526636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9731" y="685800"/>
            <a:ext cx="8278272" cy="5753520"/>
          </a:xfrm>
          <a:prstGeom prst="rect">
            <a:avLst/>
          </a:prstGeom>
        </p:spPr>
      </p:pic>
      <p:pic>
        <p:nvPicPr>
          <p:cNvPr id="2" name="Picture 1"/>
          <p:cNvPicPr>
            <a:picLocks noChangeAspect="1"/>
          </p:cNvPicPr>
          <p:nvPr/>
        </p:nvPicPr>
        <p:blipFill>
          <a:blip r:embed="rId3"/>
          <a:stretch>
            <a:fillRect/>
          </a:stretch>
        </p:blipFill>
        <p:spPr>
          <a:xfrm>
            <a:off x="8570563" y="685800"/>
            <a:ext cx="2374469" cy="5753520"/>
          </a:xfrm>
          <a:prstGeom prst="rect">
            <a:avLst/>
          </a:prstGeom>
        </p:spPr>
      </p:pic>
    </p:spTree>
    <p:extLst>
      <p:ext uri="{BB962C8B-B14F-4D97-AF65-F5344CB8AC3E}">
        <p14:creationId xmlns:p14="http://schemas.microsoft.com/office/powerpoint/2010/main" val="46106642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1669" y="685799"/>
            <a:ext cx="8215732" cy="5626853"/>
          </a:xfrm>
          <a:prstGeom prst="rect">
            <a:avLst/>
          </a:prstGeom>
        </p:spPr>
      </p:pic>
      <p:pic>
        <p:nvPicPr>
          <p:cNvPr id="2" name="Picture 1"/>
          <p:cNvPicPr>
            <a:picLocks noChangeAspect="1"/>
          </p:cNvPicPr>
          <p:nvPr/>
        </p:nvPicPr>
        <p:blipFill>
          <a:blip r:embed="rId3"/>
          <a:stretch>
            <a:fillRect/>
          </a:stretch>
        </p:blipFill>
        <p:spPr>
          <a:xfrm>
            <a:off x="9264080" y="244098"/>
            <a:ext cx="2649595" cy="6420173"/>
          </a:xfrm>
          <a:prstGeom prst="rect">
            <a:avLst/>
          </a:prstGeom>
        </p:spPr>
      </p:pic>
    </p:spTree>
    <p:extLst>
      <p:ext uri="{BB962C8B-B14F-4D97-AF65-F5344CB8AC3E}">
        <p14:creationId xmlns:p14="http://schemas.microsoft.com/office/powerpoint/2010/main" val="403890134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3018" y="685799"/>
            <a:ext cx="7945327" cy="5453093"/>
          </a:xfrm>
          <a:prstGeom prst="rect">
            <a:avLst/>
          </a:prstGeom>
        </p:spPr>
      </p:pic>
      <p:pic>
        <p:nvPicPr>
          <p:cNvPr id="2" name="Picture 1"/>
          <p:cNvPicPr>
            <a:picLocks noChangeAspect="1"/>
          </p:cNvPicPr>
          <p:nvPr/>
        </p:nvPicPr>
        <p:blipFill>
          <a:blip r:embed="rId3"/>
          <a:stretch>
            <a:fillRect/>
          </a:stretch>
        </p:blipFill>
        <p:spPr>
          <a:xfrm>
            <a:off x="8268345" y="685800"/>
            <a:ext cx="2250483" cy="5453093"/>
          </a:xfrm>
          <a:prstGeom prst="rect">
            <a:avLst/>
          </a:prstGeom>
        </p:spPr>
      </p:pic>
    </p:spTree>
    <p:extLst>
      <p:ext uri="{BB962C8B-B14F-4D97-AF65-F5344CB8AC3E}">
        <p14:creationId xmlns:p14="http://schemas.microsoft.com/office/powerpoint/2010/main" val="21568891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1218" y="685800"/>
            <a:ext cx="7543156" cy="5293640"/>
          </a:xfrm>
          <a:prstGeom prst="rect">
            <a:avLst/>
          </a:prstGeom>
        </p:spPr>
      </p:pic>
      <p:pic>
        <p:nvPicPr>
          <p:cNvPr id="2" name="Picture 1"/>
          <p:cNvPicPr>
            <a:picLocks noChangeAspect="1"/>
          </p:cNvPicPr>
          <p:nvPr/>
        </p:nvPicPr>
        <p:blipFill>
          <a:blip r:embed="rId3"/>
          <a:stretch>
            <a:fillRect/>
          </a:stretch>
        </p:blipFill>
        <p:spPr>
          <a:xfrm>
            <a:off x="8574374" y="685800"/>
            <a:ext cx="2184677" cy="5293640"/>
          </a:xfrm>
          <a:prstGeom prst="rect">
            <a:avLst/>
          </a:prstGeom>
        </p:spPr>
      </p:pic>
    </p:spTree>
    <p:extLst>
      <p:ext uri="{BB962C8B-B14F-4D97-AF65-F5344CB8AC3E}">
        <p14:creationId xmlns:p14="http://schemas.microsoft.com/office/powerpoint/2010/main" val="379250842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7424" y="685799"/>
            <a:ext cx="7976326" cy="5982245"/>
          </a:xfrm>
          <a:prstGeom prst="rect">
            <a:avLst/>
          </a:prstGeom>
        </p:spPr>
      </p:pic>
      <p:pic>
        <p:nvPicPr>
          <p:cNvPr id="2" name="Picture 1"/>
          <p:cNvPicPr>
            <a:picLocks noChangeAspect="1"/>
          </p:cNvPicPr>
          <p:nvPr/>
        </p:nvPicPr>
        <p:blipFill>
          <a:blip r:embed="rId3"/>
          <a:stretch>
            <a:fillRect/>
          </a:stretch>
        </p:blipFill>
        <p:spPr>
          <a:xfrm>
            <a:off x="8663553" y="685800"/>
            <a:ext cx="2468862" cy="5982244"/>
          </a:xfrm>
          <a:prstGeom prst="rect">
            <a:avLst/>
          </a:prstGeom>
        </p:spPr>
      </p:pic>
    </p:spTree>
    <p:extLst>
      <p:ext uri="{BB962C8B-B14F-4D97-AF65-F5344CB8AC3E}">
        <p14:creationId xmlns:p14="http://schemas.microsoft.com/office/powerpoint/2010/main" val="3370788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345888" cy="621887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FOUR:   </a:t>
            </a:r>
            <a:br>
              <a:rPr lang="en-US" sz="6000" b="1" dirty="0" smtClean="0"/>
            </a:br>
            <a:endParaRPr lang="en-US" sz="6000" b="1" dirty="0" smtClean="0"/>
          </a:p>
          <a:p>
            <a:r>
              <a:rPr lang="en-US" b="1" dirty="0" smtClean="0"/>
              <a:t>SECTION six: </a:t>
            </a:r>
          </a:p>
          <a:p>
            <a:r>
              <a:rPr lang="en-US" b="1" dirty="0" smtClean="0"/>
              <a:t>Clinical Pathways</a:t>
            </a:r>
            <a:r>
              <a:rPr lang="en-US" b="1" dirty="0"/>
              <a:t>, </a:t>
            </a:r>
            <a:endParaRPr lang="en-US" b="1" dirty="0" smtClean="0"/>
          </a:p>
          <a:p>
            <a:r>
              <a:rPr lang="en-US" b="1" dirty="0" smtClean="0"/>
              <a:t>Evidence-Based </a:t>
            </a:r>
            <a:r>
              <a:rPr lang="en-US" b="1" dirty="0"/>
              <a:t>Medicine, </a:t>
            </a:r>
            <a:endParaRPr lang="en-US" b="1" dirty="0" smtClean="0"/>
          </a:p>
          <a:p>
            <a:r>
              <a:rPr lang="en-US" b="1" dirty="0" smtClean="0"/>
              <a:t>Population </a:t>
            </a:r>
            <a:r>
              <a:rPr lang="en-US" b="1" dirty="0"/>
              <a:t>Health and </a:t>
            </a:r>
            <a:endParaRPr lang="en-US" b="1" dirty="0" smtClean="0"/>
          </a:p>
          <a:p>
            <a:r>
              <a:rPr lang="en-US" b="1" dirty="0" smtClean="0"/>
              <a:t>Pay </a:t>
            </a:r>
            <a:r>
              <a:rPr lang="en-US" b="1" dirty="0"/>
              <a:t>for Performance</a:t>
            </a:r>
          </a:p>
          <a:p>
            <a:endParaRPr lang="en-US" b="1" dirty="0"/>
          </a:p>
        </p:txBody>
      </p:sp>
      <p:pic>
        <p:nvPicPr>
          <p:cNvPr id="2" name="Picture 1"/>
          <p:cNvPicPr>
            <a:picLocks noChangeAspect="1"/>
          </p:cNvPicPr>
          <p:nvPr/>
        </p:nvPicPr>
        <p:blipFill>
          <a:blip r:embed="rId2"/>
          <a:stretch>
            <a:fillRect/>
          </a:stretch>
        </p:blipFill>
        <p:spPr>
          <a:xfrm>
            <a:off x="9214235" y="442409"/>
            <a:ext cx="2443720" cy="5921321"/>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2790" y="107046"/>
            <a:ext cx="8891529" cy="6656366"/>
          </a:xfrm>
          <a:prstGeom prst="rect">
            <a:avLst/>
          </a:prstGeom>
        </p:spPr>
      </p:pic>
      <p:pic>
        <p:nvPicPr>
          <p:cNvPr id="2" name="Picture 1"/>
          <p:cNvPicPr>
            <a:picLocks noChangeAspect="1"/>
          </p:cNvPicPr>
          <p:nvPr/>
        </p:nvPicPr>
        <p:blipFill>
          <a:blip r:embed="rId3"/>
          <a:stretch>
            <a:fillRect/>
          </a:stretch>
        </p:blipFill>
        <p:spPr>
          <a:xfrm>
            <a:off x="704530" y="107046"/>
            <a:ext cx="2747072" cy="6656366"/>
          </a:xfrm>
          <a:prstGeom prst="rect">
            <a:avLst/>
          </a:prstGeom>
        </p:spPr>
      </p:pic>
    </p:spTree>
    <p:extLst>
      <p:ext uri="{BB962C8B-B14F-4D97-AF65-F5344CB8AC3E}">
        <p14:creationId xmlns:p14="http://schemas.microsoft.com/office/powerpoint/2010/main" val="31410869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8534400" cy="2370668"/>
          </a:xfrm>
        </p:spPr>
        <p:txBody>
          <a:bodyPr>
            <a:noAutofit/>
          </a:bodyPr>
          <a:lstStyle/>
          <a:p>
            <a:r>
              <a:rPr lang="en-US" sz="5400" b="1" dirty="0"/>
              <a:t>Pay for Performance (P4P) – Concepts</a:t>
            </a:r>
            <a:br>
              <a:rPr lang="en-US" sz="5400" b="1" dirty="0"/>
            </a:br>
            <a:endParaRPr lang="en-US" sz="5400" dirty="0"/>
          </a:p>
        </p:txBody>
      </p:sp>
      <p:sp>
        <p:nvSpPr>
          <p:cNvPr id="3" name="Content Placeholder 2"/>
          <p:cNvSpPr>
            <a:spLocks noGrp="1"/>
          </p:cNvSpPr>
          <p:nvPr>
            <p:ph idx="1"/>
          </p:nvPr>
        </p:nvSpPr>
        <p:spPr/>
        <p:txBody>
          <a:bodyPr>
            <a:normAutofit fontScale="70000" lnSpcReduction="20000"/>
          </a:bodyPr>
          <a:lstStyle/>
          <a:p>
            <a:pPr>
              <a:buFont typeface="Arial" panose="020B0604020202020204" pitchFamily="34" charset="0"/>
              <a:buChar char="•"/>
            </a:pPr>
            <a:r>
              <a:rPr lang="en-US" sz="3600" b="1" dirty="0">
                <a:solidFill>
                  <a:schemeClr val="bg1"/>
                </a:solidFill>
              </a:rPr>
              <a:t>Pay for Performance (P4P) is, to an extent, a misnomer. </a:t>
            </a:r>
            <a:endParaRPr lang="en-US" sz="3600" b="1" dirty="0" smtClean="0">
              <a:solidFill>
                <a:schemeClr val="bg1"/>
              </a:solidFill>
            </a:endParaRPr>
          </a:p>
          <a:p>
            <a:pPr>
              <a:buFont typeface="Arial" panose="020B0604020202020204" pitchFamily="34" charset="0"/>
              <a:buChar char="•"/>
            </a:pPr>
            <a:r>
              <a:rPr lang="en-US" sz="3600" b="1" dirty="0" smtClean="0">
                <a:solidFill>
                  <a:schemeClr val="bg1"/>
                </a:solidFill>
              </a:rPr>
              <a:t>That’s </a:t>
            </a:r>
            <a:r>
              <a:rPr lang="en-US" sz="3600" b="1" dirty="0">
                <a:solidFill>
                  <a:schemeClr val="bg1"/>
                </a:solidFill>
              </a:rPr>
              <a:t>because fee-for-service (FFS) is a form of pay-for-performance – it pays for every service and the performance sought is production of volume. </a:t>
            </a:r>
            <a:endParaRPr lang="en-US" sz="3600" b="1" dirty="0" smtClean="0">
              <a:solidFill>
                <a:schemeClr val="bg1"/>
              </a:solidFill>
            </a:endParaRPr>
          </a:p>
          <a:p>
            <a:pPr>
              <a:buFont typeface="Arial" panose="020B0604020202020204" pitchFamily="34" charset="0"/>
              <a:buChar char="•"/>
            </a:pPr>
            <a:r>
              <a:rPr lang="en-US" sz="3600" b="1" dirty="0" smtClean="0">
                <a:solidFill>
                  <a:schemeClr val="bg1"/>
                </a:solidFill>
              </a:rPr>
              <a:t>However</a:t>
            </a:r>
            <a:r>
              <a:rPr lang="en-US" sz="3600" b="1" dirty="0">
                <a:solidFill>
                  <a:schemeClr val="bg1"/>
                </a:solidFill>
              </a:rPr>
              <a:t>, P4P is commonly used to describe payment reform efforts that link a portion of a clinician’s or hospital’s revenue to certain performance criteria.</a:t>
            </a:r>
          </a:p>
        </p:txBody>
      </p:sp>
      <p:pic>
        <p:nvPicPr>
          <p:cNvPr id="4" name="Picture 3"/>
          <p:cNvPicPr>
            <a:picLocks noChangeAspect="1"/>
          </p:cNvPicPr>
          <p:nvPr/>
        </p:nvPicPr>
        <p:blipFill>
          <a:blip r:embed="rId3"/>
          <a:stretch>
            <a:fillRect/>
          </a:stretch>
        </p:blipFill>
        <p:spPr>
          <a:xfrm>
            <a:off x="9354826" y="271220"/>
            <a:ext cx="2558850" cy="6200291"/>
          </a:xfrm>
          <a:prstGeom prst="rect">
            <a:avLst/>
          </a:prstGeom>
        </p:spPr>
      </p:pic>
    </p:spTree>
    <p:extLst>
      <p:ext uri="{BB962C8B-B14F-4D97-AF65-F5344CB8AC3E}">
        <p14:creationId xmlns:p14="http://schemas.microsoft.com/office/powerpoint/2010/main" val="421748065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952" y="554063"/>
            <a:ext cx="8325049" cy="6055437"/>
          </a:xfrm>
          <a:prstGeom prst="rect">
            <a:avLst/>
          </a:prstGeom>
        </p:spPr>
      </p:pic>
      <p:pic>
        <p:nvPicPr>
          <p:cNvPr id="2" name="Picture 1"/>
          <p:cNvPicPr>
            <a:picLocks noChangeAspect="1"/>
          </p:cNvPicPr>
          <p:nvPr/>
        </p:nvPicPr>
        <p:blipFill>
          <a:blip r:embed="rId3"/>
          <a:stretch>
            <a:fillRect/>
          </a:stretch>
        </p:blipFill>
        <p:spPr>
          <a:xfrm>
            <a:off x="8759001" y="554062"/>
            <a:ext cx="2499069" cy="6055437"/>
          </a:xfrm>
          <a:prstGeom prst="rect">
            <a:avLst/>
          </a:prstGeom>
        </p:spPr>
      </p:pic>
    </p:spTree>
    <p:extLst>
      <p:ext uri="{BB962C8B-B14F-4D97-AF65-F5344CB8AC3E}">
        <p14:creationId xmlns:p14="http://schemas.microsoft.com/office/powerpoint/2010/main" val="143159752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42795" y="685799"/>
            <a:ext cx="7167248" cy="5425375"/>
          </a:xfrm>
          <a:prstGeom prst="rect">
            <a:avLst/>
          </a:prstGeom>
        </p:spPr>
      </p:pic>
      <p:pic>
        <p:nvPicPr>
          <p:cNvPr id="2" name="Picture 1"/>
          <p:cNvPicPr>
            <a:picLocks noChangeAspect="1"/>
          </p:cNvPicPr>
          <p:nvPr/>
        </p:nvPicPr>
        <p:blipFill>
          <a:blip r:embed="rId3"/>
          <a:stretch>
            <a:fillRect/>
          </a:stretch>
        </p:blipFill>
        <p:spPr>
          <a:xfrm>
            <a:off x="8210042" y="685800"/>
            <a:ext cx="2239044" cy="5425375"/>
          </a:xfrm>
          <a:prstGeom prst="rect">
            <a:avLst/>
          </a:prstGeom>
        </p:spPr>
      </p:pic>
    </p:spTree>
    <p:extLst>
      <p:ext uri="{BB962C8B-B14F-4D97-AF65-F5344CB8AC3E}">
        <p14:creationId xmlns:p14="http://schemas.microsoft.com/office/powerpoint/2010/main" val="68346015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5756" y="386158"/>
            <a:ext cx="11624692" cy="2646472"/>
          </a:xfrm>
          <a:prstGeom prst="rect">
            <a:avLst/>
          </a:prstGeom>
        </p:spPr>
      </p:pic>
      <p:pic>
        <p:nvPicPr>
          <p:cNvPr id="5" name="Picture 4"/>
          <p:cNvPicPr>
            <a:picLocks noChangeAspect="1"/>
          </p:cNvPicPr>
          <p:nvPr/>
        </p:nvPicPr>
        <p:blipFill>
          <a:blip r:embed="rId3"/>
          <a:stretch>
            <a:fillRect/>
          </a:stretch>
        </p:blipFill>
        <p:spPr>
          <a:xfrm>
            <a:off x="225756" y="3032630"/>
            <a:ext cx="11624692" cy="3623892"/>
          </a:xfrm>
          <a:prstGeom prst="rect">
            <a:avLst/>
          </a:prstGeom>
        </p:spPr>
      </p:pic>
    </p:spTree>
    <p:extLst>
      <p:ext uri="{BB962C8B-B14F-4D97-AF65-F5344CB8AC3E}">
        <p14:creationId xmlns:p14="http://schemas.microsoft.com/office/powerpoint/2010/main" val="244007500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8008" y="650930"/>
            <a:ext cx="9203885" cy="5804114"/>
          </a:xfrm>
          <a:prstGeom prst="rect">
            <a:avLst/>
          </a:prstGeom>
        </p:spPr>
      </p:pic>
      <p:pic>
        <p:nvPicPr>
          <p:cNvPr id="2" name="Picture 1"/>
          <p:cNvPicPr>
            <a:picLocks noChangeAspect="1"/>
          </p:cNvPicPr>
          <p:nvPr/>
        </p:nvPicPr>
        <p:blipFill>
          <a:blip r:embed="rId3"/>
          <a:stretch>
            <a:fillRect/>
          </a:stretch>
        </p:blipFill>
        <p:spPr>
          <a:xfrm>
            <a:off x="9491893" y="650930"/>
            <a:ext cx="2395348" cy="5804114"/>
          </a:xfrm>
          <a:prstGeom prst="rect">
            <a:avLst/>
          </a:prstGeom>
        </p:spPr>
      </p:pic>
    </p:spTree>
    <p:extLst>
      <p:ext uri="{BB962C8B-B14F-4D97-AF65-F5344CB8AC3E}">
        <p14:creationId xmlns:p14="http://schemas.microsoft.com/office/powerpoint/2010/main" val="383470135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42584" y="371030"/>
            <a:ext cx="9005490" cy="6046774"/>
          </a:xfrm>
          <a:prstGeom prst="rect">
            <a:avLst/>
          </a:prstGeom>
        </p:spPr>
      </p:pic>
      <p:pic>
        <p:nvPicPr>
          <p:cNvPr id="2" name="Picture 1"/>
          <p:cNvPicPr>
            <a:picLocks noChangeAspect="1"/>
          </p:cNvPicPr>
          <p:nvPr/>
        </p:nvPicPr>
        <p:blipFill>
          <a:blip r:embed="rId3"/>
          <a:stretch>
            <a:fillRect/>
          </a:stretch>
        </p:blipFill>
        <p:spPr>
          <a:xfrm>
            <a:off x="1537294" y="371030"/>
            <a:ext cx="2495494" cy="6046774"/>
          </a:xfrm>
          <a:prstGeom prst="rect">
            <a:avLst/>
          </a:prstGeom>
        </p:spPr>
      </p:pic>
    </p:spTree>
    <p:extLst>
      <p:ext uri="{BB962C8B-B14F-4D97-AF65-F5344CB8AC3E}">
        <p14:creationId xmlns:p14="http://schemas.microsoft.com/office/powerpoint/2010/main" val="305946148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226" y="311390"/>
            <a:ext cx="8551675" cy="6290888"/>
          </a:xfrm>
          <a:prstGeom prst="rect">
            <a:avLst/>
          </a:prstGeom>
        </p:spPr>
      </p:pic>
      <p:pic>
        <p:nvPicPr>
          <p:cNvPr id="2" name="Picture 1"/>
          <p:cNvPicPr>
            <a:picLocks noChangeAspect="1"/>
          </p:cNvPicPr>
          <p:nvPr/>
        </p:nvPicPr>
        <p:blipFill>
          <a:blip r:embed="rId3"/>
          <a:stretch>
            <a:fillRect/>
          </a:stretch>
        </p:blipFill>
        <p:spPr>
          <a:xfrm>
            <a:off x="8760900" y="311389"/>
            <a:ext cx="2591607" cy="6279663"/>
          </a:xfrm>
          <a:prstGeom prst="rect">
            <a:avLst/>
          </a:prstGeom>
        </p:spPr>
      </p:pic>
    </p:spTree>
    <p:extLst>
      <p:ext uri="{BB962C8B-B14F-4D97-AF65-F5344CB8AC3E}">
        <p14:creationId xmlns:p14="http://schemas.microsoft.com/office/powerpoint/2010/main" val="180510381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2255" y="685800"/>
            <a:ext cx="7364908" cy="5332386"/>
          </a:xfrm>
          <a:prstGeom prst="rect">
            <a:avLst/>
          </a:prstGeom>
        </p:spPr>
      </p:pic>
      <p:pic>
        <p:nvPicPr>
          <p:cNvPr id="2" name="Picture 1"/>
          <p:cNvPicPr>
            <a:picLocks noChangeAspect="1"/>
          </p:cNvPicPr>
          <p:nvPr/>
        </p:nvPicPr>
        <p:blipFill>
          <a:blip r:embed="rId3"/>
          <a:stretch>
            <a:fillRect/>
          </a:stretch>
        </p:blipFill>
        <p:spPr>
          <a:xfrm>
            <a:off x="8287163" y="685800"/>
            <a:ext cx="2200667" cy="5332386"/>
          </a:xfrm>
          <a:prstGeom prst="rect">
            <a:avLst/>
          </a:prstGeom>
        </p:spPr>
      </p:pic>
    </p:spTree>
    <p:extLst>
      <p:ext uri="{BB962C8B-B14F-4D97-AF65-F5344CB8AC3E}">
        <p14:creationId xmlns:p14="http://schemas.microsoft.com/office/powerpoint/2010/main" val="313097794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6616" y="696939"/>
            <a:ext cx="7343467" cy="5476746"/>
          </a:xfrm>
          <a:prstGeom prst="rect">
            <a:avLst/>
          </a:prstGeom>
        </p:spPr>
      </p:pic>
      <p:pic>
        <p:nvPicPr>
          <p:cNvPr id="2" name="Picture 1"/>
          <p:cNvPicPr>
            <a:picLocks noChangeAspect="1"/>
          </p:cNvPicPr>
          <p:nvPr/>
        </p:nvPicPr>
        <p:blipFill>
          <a:blip r:embed="rId3"/>
          <a:stretch>
            <a:fillRect/>
          </a:stretch>
        </p:blipFill>
        <p:spPr>
          <a:xfrm>
            <a:off x="8170805" y="696939"/>
            <a:ext cx="2255034" cy="5464121"/>
          </a:xfrm>
          <a:prstGeom prst="rect">
            <a:avLst/>
          </a:prstGeom>
        </p:spPr>
      </p:pic>
    </p:spTree>
    <p:extLst>
      <p:ext uri="{BB962C8B-B14F-4D97-AF65-F5344CB8AC3E}">
        <p14:creationId xmlns:p14="http://schemas.microsoft.com/office/powerpoint/2010/main" val="129033028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199" y="499849"/>
            <a:ext cx="8104839" cy="6063684"/>
          </a:xfrm>
          <a:prstGeom prst="rect">
            <a:avLst/>
          </a:prstGeom>
        </p:spPr>
      </p:pic>
      <p:pic>
        <p:nvPicPr>
          <p:cNvPr id="2" name="Picture 1"/>
          <p:cNvPicPr>
            <a:picLocks noChangeAspect="1"/>
          </p:cNvPicPr>
          <p:nvPr/>
        </p:nvPicPr>
        <p:blipFill>
          <a:blip r:embed="rId3"/>
          <a:stretch>
            <a:fillRect/>
          </a:stretch>
        </p:blipFill>
        <p:spPr>
          <a:xfrm>
            <a:off x="8562038" y="499849"/>
            <a:ext cx="2503752" cy="6066785"/>
          </a:xfrm>
          <a:prstGeom prst="rect">
            <a:avLst/>
          </a:prstGeom>
        </p:spPr>
      </p:pic>
    </p:spTree>
    <p:extLst>
      <p:ext uri="{BB962C8B-B14F-4D97-AF65-F5344CB8AC3E}">
        <p14:creationId xmlns:p14="http://schemas.microsoft.com/office/powerpoint/2010/main" val="29491498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7827" y="170112"/>
            <a:ext cx="8842341" cy="6604085"/>
          </a:xfrm>
          <a:prstGeom prst="rect">
            <a:avLst/>
          </a:prstGeom>
        </p:spPr>
      </p:pic>
      <p:pic>
        <p:nvPicPr>
          <p:cNvPr id="2" name="Picture 1"/>
          <p:cNvPicPr>
            <a:picLocks noChangeAspect="1"/>
          </p:cNvPicPr>
          <p:nvPr/>
        </p:nvPicPr>
        <p:blipFill>
          <a:blip r:embed="rId3"/>
          <a:stretch>
            <a:fillRect/>
          </a:stretch>
        </p:blipFill>
        <p:spPr>
          <a:xfrm>
            <a:off x="687362" y="170111"/>
            <a:ext cx="2725495" cy="6604085"/>
          </a:xfrm>
          <a:prstGeom prst="rect">
            <a:avLst/>
          </a:prstGeom>
        </p:spPr>
      </p:pic>
    </p:spTree>
    <p:extLst>
      <p:ext uri="{BB962C8B-B14F-4D97-AF65-F5344CB8AC3E}">
        <p14:creationId xmlns:p14="http://schemas.microsoft.com/office/powerpoint/2010/main" val="11302714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5206" y="742682"/>
            <a:ext cx="8276367" cy="5929338"/>
          </a:xfrm>
          <a:prstGeom prst="rect">
            <a:avLst/>
          </a:prstGeom>
        </p:spPr>
      </p:pic>
      <p:pic>
        <p:nvPicPr>
          <p:cNvPr id="2" name="Picture 1"/>
          <p:cNvPicPr>
            <a:picLocks noChangeAspect="1"/>
          </p:cNvPicPr>
          <p:nvPr/>
        </p:nvPicPr>
        <p:blipFill>
          <a:blip r:embed="rId3"/>
          <a:stretch>
            <a:fillRect/>
          </a:stretch>
        </p:blipFill>
        <p:spPr>
          <a:xfrm>
            <a:off x="8671573" y="742682"/>
            <a:ext cx="2447028" cy="5929338"/>
          </a:xfrm>
          <a:prstGeom prst="rect">
            <a:avLst/>
          </a:prstGeom>
        </p:spPr>
      </p:pic>
    </p:spTree>
    <p:extLst>
      <p:ext uri="{BB962C8B-B14F-4D97-AF65-F5344CB8AC3E}">
        <p14:creationId xmlns:p14="http://schemas.microsoft.com/office/powerpoint/2010/main" val="292050662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7543" y="511444"/>
            <a:ext cx="7713237" cy="5780868"/>
          </a:xfrm>
          <a:prstGeom prst="rect">
            <a:avLst/>
          </a:prstGeom>
        </p:spPr>
      </p:pic>
      <p:pic>
        <p:nvPicPr>
          <p:cNvPr id="2" name="Picture 1"/>
          <p:cNvPicPr>
            <a:picLocks noChangeAspect="1"/>
          </p:cNvPicPr>
          <p:nvPr/>
        </p:nvPicPr>
        <p:blipFill>
          <a:blip r:embed="rId3"/>
          <a:stretch>
            <a:fillRect/>
          </a:stretch>
        </p:blipFill>
        <p:spPr>
          <a:xfrm>
            <a:off x="8150780" y="511444"/>
            <a:ext cx="2388067" cy="5786471"/>
          </a:xfrm>
          <a:prstGeom prst="rect">
            <a:avLst/>
          </a:prstGeom>
        </p:spPr>
      </p:pic>
    </p:spTree>
    <p:extLst>
      <p:ext uri="{BB962C8B-B14F-4D97-AF65-F5344CB8AC3E}">
        <p14:creationId xmlns:p14="http://schemas.microsoft.com/office/powerpoint/2010/main" val="185847899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2701" y="573437"/>
            <a:ext cx="7686359" cy="5772878"/>
          </a:xfrm>
          <a:prstGeom prst="rect">
            <a:avLst/>
          </a:prstGeom>
        </p:spPr>
      </p:pic>
      <p:pic>
        <p:nvPicPr>
          <p:cNvPr id="2" name="Picture 1"/>
          <p:cNvPicPr>
            <a:picLocks noChangeAspect="1"/>
          </p:cNvPicPr>
          <p:nvPr/>
        </p:nvPicPr>
        <p:blipFill>
          <a:blip r:embed="rId3"/>
          <a:stretch>
            <a:fillRect/>
          </a:stretch>
        </p:blipFill>
        <p:spPr>
          <a:xfrm>
            <a:off x="7619867" y="573437"/>
            <a:ext cx="2382458" cy="5772878"/>
          </a:xfrm>
          <a:prstGeom prst="rect">
            <a:avLst/>
          </a:prstGeom>
        </p:spPr>
      </p:pic>
    </p:spTree>
    <p:extLst>
      <p:ext uri="{BB962C8B-B14F-4D97-AF65-F5344CB8AC3E}">
        <p14:creationId xmlns:p14="http://schemas.microsoft.com/office/powerpoint/2010/main" val="375606520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8683" y="160388"/>
            <a:ext cx="8612585" cy="6418643"/>
          </a:xfrm>
          <a:prstGeom prst="rect">
            <a:avLst/>
          </a:prstGeom>
        </p:spPr>
      </p:pic>
      <p:pic>
        <p:nvPicPr>
          <p:cNvPr id="2" name="Picture 1"/>
          <p:cNvPicPr>
            <a:picLocks noChangeAspect="1"/>
          </p:cNvPicPr>
          <p:nvPr/>
        </p:nvPicPr>
        <p:blipFill>
          <a:blip r:embed="rId3"/>
          <a:stretch>
            <a:fillRect/>
          </a:stretch>
        </p:blipFill>
        <p:spPr>
          <a:xfrm>
            <a:off x="8981268" y="160388"/>
            <a:ext cx="2648963" cy="6418643"/>
          </a:xfrm>
          <a:prstGeom prst="rect">
            <a:avLst/>
          </a:prstGeom>
        </p:spPr>
      </p:pic>
    </p:spTree>
    <p:extLst>
      <p:ext uri="{BB962C8B-B14F-4D97-AF65-F5344CB8AC3E}">
        <p14:creationId xmlns:p14="http://schemas.microsoft.com/office/powerpoint/2010/main" val="327906991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9028" y="371960"/>
            <a:ext cx="8190382" cy="6067586"/>
          </a:xfrm>
          <a:prstGeom prst="rect">
            <a:avLst/>
          </a:prstGeom>
        </p:spPr>
      </p:pic>
      <p:pic>
        <p:nvPicPr>
          <p:cNvPr id="2" name="Picture 1"/>
          <p:cNvPicPr>
            <a:picLocks noChangeAspect="1"/>
          </p:cNvPicPr>
          <p:nvPr/>
        </p:nvPicPr>
        <p:blipFill>
          <a:blip r:embed="rId3"/>
          <a:stretch>
            <a:fillRect/>
          </a:stretch>
        </p:blipFill>
        <p:spPr>
          <a:xfrm>
            <a:off x="8649410" y="371960"/>
            <a:ext cx="2504084" cy="6067586"/>
          </a:xfrm>
          <a:prstGeom prst="rect">
            <a:avLst/>
          </a:prstGeom>
        </p:spPr>
      </p:pic>
    </p:spTree>
    <p:extLst>
      <p:ext uri="{BB962C8B-B14F-4D97-AF65-F5344CB8AC3E}">
        <p14:creationId xmlns:p14="http://schemas.microsoft.com/office/powerpoint/2010/main" val="86201200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5754" y="546314"/>
            <a:ext cx="8054248" cy="5761495"/>
          </a:xfrm>
          <a:prstGeom prst="rect">
            <a:avLst/>
          </a:prstGeom>
        </p:spPr>
      </p:pic>
      <p:pic>
        <p:nvPicPr>
          <p:cNvPr id="2" name="Picture 1"/>
          <p:cNvPicPr>
            <a:picLocks noChangeAspect="1"/>
          </p:cNvPicPr>
          <p:nvPr/>
        </p:nvPicPr>
        <p:blipFill>
          <a:blip r:embed="rId3"/>
          <a:stretch>
            <a:fillRect/>
          </a:stretch>
        </p:blipFill>
        <p:spPr>
          <a:xfrm>
            <a:off x="8720002" y="546313"/>
            <a:ext cx="2377760" cy="5761495"/>
          </a:xfrm>
          <a:prstGeom prst="rect">
            <a:avLst/>
          </a:prstGeom>
        </p:spPr>
      </p:pic>
    </p:spTree>
    <p:extLst>
      <p:ext uri="{BB962C8B-B14F-4D97-AF65-F5344CB8AC3E}">
        <p14:creationId xmlns:p14="http://schemas.microsoft.com/office/powerpoint/2010/main" val="313327841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4613" y="623807"/>
            <a:ext cx="7732895" cy="5769244"/>
          </a:xfrm>
          <a:prstGeom prst="rect">
            <a:avLst/>
          </a:prstGeom>
        </p:spPr>
      </p:pic>
      <p:pic>
        <p:nvPicPr>
          <p:cNvPr id="2" name="Picture 1"/>
          <p:cNvPicPr>
            <a:picLocks noChangeAspect="1"/>
          </p:cNvPicPr>
          <p:nvPr/>
        </p:nvPicPr>
        <p:blipFill>
          <a:blip r:embed="rId3"/>
          <a:stretch>
            <a:fillRect/>
          </a:stretch>
        </p:blipFill>
        <p:spPr>
          <a:xfrm>
            <a:off x="8107508" y="623808"/>
            <a:ext cx="2380958" cy="5769244"/>
          </a:xfrm>
          <a:prstGeom prst="rect">
            <a:avLst/>
          </a:prstGeom>
        </p:spPr>
      </p:pic>
    </p:spTree>
    <p:extLst>
      <p:ext uri="{BB962C8B-B14F-4D97-AF65-F5344CB8AC3E}">
        <p14:creationId xmlns:p14="http://schemas.microsoft.com/office/powerpoint/2010/main" val="72982353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2764" y="685800"/>
            <a:ext cx="7421194" cy="5552268"/>
          </a:xfrm>
          <a:prstGeom prst="rect">
            <a:avLst/>
          </a:prstGeom>
        </p:spPr>
      </p:pic>
      <p:pic>
        <p:nvPicPr>
          <p:cNvPr id="2" name="Picture 1"/>
          <p:cNvPicPr>
            <a:picLocks noChangeAspect="1"/>
          </p:cNvPicPr>
          <p:nvPr/>
        </p:nvPicPr>
        <p:blipFill>
          <a:blip r:embed="rId3"/>
          <a:stretch>
            <a:fillRect/>
          </a:stretch>
        </p:blipFill>
        <p:spPr>
          <a:xfrm>
            <a:off x="7412258" y="685800"/>
            <a:ext cx="2289682" cy="5548076"/>
          </a:xfrm>
          <a:prstGeom prst="rect">
            <a:avLst/>
          </a:prstGeom>
        </p:spPr>
      </p:pic>
    </p:spTree>
    <p:extLst>
      <p:ext uri="{BB962C8B-B14F-4D97-AF65-F5344CB8AC3E}">
        <p14:creationId xmlns:p14="http://schemas.microsoft.com/office/powerpoint/2010/main" val="211484224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2707" y="685799"/>
            <a:ext cx="7744501" cy="5800241"/>
          </a:xfrm>
          <a:prstGeom prst="rect">
            <a:avLst/>
          </a:prstGeom>
        </p:spPr>
      </p:pic>
      <p:pic>
        <p:nvPicPr>
          <p:cNvPr id="2" name="Picture 1"/>
          <p:cNvPicPr>
            <a:picLocks noChangeAspect="1"/>
          </p:cNvPicPr>
          <p:nvPr/>
        </p:nvPicPr>
        <p:blipFill>
          <a:blip r:embed="rId3"/>
          <a:stretch>
            <a:fillRect/>
          </a:stretch>
        </p:blipFill>
        <p:spPr>
          <a:xfrm>
            <a:off x="7859854" y="685799"/>
            <a:ext cx="2392275" cy="5796666"/>
          </a:xfrm>
          <a:prstGeom prst="rect">
            <a:avLst/>
          </a:prstGeom>
        </p:spPr>
      </p:pic>
    </p:spTree>
    <p:extLst>
      <p:ext uri="{BB962C8B-B14F-4D97-AF65-F5344CB8AC3E}">
        <p14:creationId xmlns:p14="http://schemas.microsoft.com/office/powerpoint/2010/main" val="118925785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2937" y="328056"/>
            <a:ext cx="8067625" cy="6010509"/>
          </a:xfrm>
          <a:prstGeom prst="rect">
            <a:avLst/>
          </a:prstGeom>
        </p:spPr>
      </p:pic>
      <p:pic>
        <p:nvPicPr>
          <p:cNvPr id="2" name="Picture 1"/>
          <p:cNvPicPr>
            <a:picLocks noChangeAspect="1"/>
          </p:cNvPicPr>
          <p:nvPr/>
        </p:nvPicPr>
        <p:blipFill>
          <a:blip r:embed="rId3"/>
          <a:stretch>
            <a:fillRect/>
          </a:stretch>
        </p:blipFill>
        <p:spPr>
          <a:xfrm>
            <a:off x="8080521" y="328056"/>
            <a:ext cx="2481573" cy="6013044"/>
          </a:xfrm>
          <a:prstGeom prst="rect">
            <a:avLst/>
          </a:prstGeom>
        </p:spPr>
      </p:pic>
    </p:spTree>
    <p:extLst>
      <p:ext uri="{BB962C8B-B14F-4D97-AF65-F5344CB8AC3E}">
        <p14:creationId xmlns:p14="http://schemas.microsoft.com/office/powerpoint/2010/main" val="3481367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48631" y="162831"/>
            <a:ext cx="8691513" cy="6506631"/>
          </a:xfrm>
          <a:prstGeom prst="rect">
            <a:avLst/>
          </a:prstGeom>
        </p:spPr>
      </p:pic>
      <p:pic>
        <p:nvPicPr>
          <p:cNvPr id="2" name="Picture 1"/>
          <p:cNvPicPr>
            <a:picLocks noChangeAspect="1"/>
          </p:cNvPicPr>
          <p:nvPr/>
        </p:nvPicPr>
        <p:blipFill>
          <a:blip r:embed="rId3"/>
          <a:stretch>
            <a:fillRect/>
          </a:stretch>
        </p:blipFill>
        <p:spPr>
          <a:xfrm>
            <a:off x="353262" y="162832"/>
            <a:ext cx="2685276" cy="6506631"/>
          </a:xfrm>
          <a:prstGeom prst="rect">
            <a:avLst/>
          </a:prstGeom>
        </p:spPr>
      </p:pic>
    </p:spTree>
    <p:extLst>
      <p:ext uri="{BB962C8B-B14F-4D97-AF65-F5344CB8AC3E}">
        <p14:creationId xmlns:p14="http://schemas.microsoft.com/office/powerpoint/2010/main" val="321568953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450" y="430078"/>
            <a:ext cx="7966741" cy="5916478"/>
          </a:xfrm>
          <a:prstGeom prst="rect">
            <a:avLst/>
          </a:prstGeom>
        </p:spPr>
      </p:pic>
      <p:pic>
        <p:nvPicPr>
          <p:cNvPr id="2" name="Picture 1"/>
          <p:cNvPicPr>
            <a:picLocks noChangeAspect="1"/>
          </p:cNvPicPr>
          <p:nvPr/>
        </p:nvPicPr>
        <p:blipFill>
          <a:blip r:embed="rId3"/>
          <a:stretch>
            <a:fillRect/>
          </a:stretch>
        </p:blipFill>
        <p:spPr>
          <a:xfrm>
            <a:off x="8454191" y="430078"/>
            <a:ext cx="2441117" cy="5915014"/>
          </a:xfrm>
          <a:prstGeom prst="rect">
            <a:avLst/>
          </a:prstGeom>
        </p:spPr>
      </p:pic>
    </p:spTree>
    <p:extLst>
      <p:ext uri="{BB962C8B-B14F-4D97-AF65-F5344CB8AC3E}">
        <p14:creationId xmlns:p14="http://schemas.microsoft.com/office/powerpoint/2010/main" val="238351653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1714" y="534692"/>
            <a:ext cx="7942664" cy="5927859"/>
          </a:xfrm>
          <a:prstGeom prst="rect">
            <a:avLst/>
          </a:prstGeom>
        </p:spPr>
      </p:pic>
      <p:pic>
        <p:nvPicPr>
          <p:cNvPr id="2" name="Picture 1"/>
          <p:cNvPicPr>
            <a:picLocks noChangeAspect="1"/>
          </p:cNvPicPr>
          <p:nvPr/>
        </p:nvPicPr>
        <p:blipFill>
          <a:blip r:embed="rId3"/>
          <a:stretch>
            <a:fillRect/>
          </a:stretch>
        </p:blipFill>
        <p:spPr>
          <a:xfrm>
            <a:off x="8174986" y="534692"/>
            <a:ext cx="2449101" cy="5934359"/>
          </a:xfrm>
          <a:prstGeom prst="rect">
            <a:avLst/>
          </a:prstGeom>
        </p:spPr>
      </p:pic>
    </p:spTree>
    <p:extLst>
      <p:ext uri="{BB962C8B-B14F-4D97-AF65-F5344CB8AC3E}">
        <p14:creationId xmlns:p14="http://schemas.microsoft.com/office/powerpoint/2010/main" val="16327066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6519" y="782664"/>
            <a:ext cx="7624004" cy="5687877"/>
          </a:xfrm>
          <a:prstGeom prst="rect">
            <a:avLst/>
          </a:prstGeom>
        </p:spPr>
      </p:pic>
      <p:pic>
        <p:nvPicPr>
          <p:cNvPr id="2" name="Picture 1"/>
          <p:cNvPicPr>
            <a:picLocks noChangeAspect="1"/>
          </p:cNvPicPr>
          <p:nvPr/>
        </p:nvPicPr>
        <p:blipFill>
          <a:blip r:embed="rId3"/>
          <a:stretch>
            <a:fillRect/>
          </a:stretch>
        </p:blipFill>
        <p:spPr>
          <a:xfrm>
            <a:off x="8160523" y="782663"/>
            <a:ext cx="2347328" cy="5687757"/>
          </a:xfrm>
          <a:prstGeom prst="rect">
            <a:avLst/>
          </a:prstGeom>
        </p:spPr>
      </p:pic>
    </p:spTree>
    <p:extLst>
      <p:ext uri="{BB962C8B-B14F-4D97-AF65-F5344CB8AC3E}">
        <p14:creationId xmlns:p14="http://schemas.microsoft.com/office/powerpoint/2010/main" val="46381763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9773" y="445576"/>
            <a:ext cx="7983862" cy="5939725"/>
          </a:xfrm>
          <a:prstGeom prst="rect">
            <a:avLst/>
          </a:prstGeom>
        </p:spPr>
      </p:pic>
      <p:pic>
        <p:nvPicPr>
          <p:cNvPr id="2" name="Picture 1"/>
          <p:cNvPicPr>
            <a:picLocks noChangeAspect="1"/>
          </p:cNvPicPr>
          <p:nvPr/>
        </p:nvPicPr>
        <p:blipFill>
          <a:blip r:embed="rId3"/>
          <a:stretch>
            <a:fillRect/>
          </a:stretch>
        </p:blipFill>
        <p:spPr>
          <a:xfrm>
            <a:off x="7956435" y="445576"/>
            <a:ext cx="2450677" cy="5938180"/>
          </a:xfrm>
          <a:prstGeom prst="rect">
            <a:avLst/>
          </a:prstGeom>
        </p:spPr>
      </p:pic>
    </p:spTree>
    <p:extLst>
      <p:ext uri="{BB962C8B-B14F-4D97-AF65-F5344CB8AC3E}">
        <p14:creationId xmlns:p14="http://schemas.microsoft.com/office/powerpoint/2010/main" val="119017343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7644" y="879528"/>
            <a:ext cx="7348691" cy="5498024"/>
          </a:xfrm>
          <a:prstGeom prst="rect">
            <a:avLst/>
          </a:prstGeom>
        </p:spPr>
      </p:pic>
      <p:pic>
        <p:nvPicPr>
          <p:cNvPr id="2" name="Picture 1"/>
          <p:cNvPicPr>
            <a:picLocks noChangeAspect="1"/>
          </p:cNvPicPr>
          <p:nvPr/>
        </p:nvPicPr>
        <p:blipFill>
          <a:blip r:embed="rId3"/>
          <a:stretch>
            <a:fillRect/>
          </a:stretch>
        </p:blipFill>
        <p:spPr>
          <a:xfrm>
            <a:off x="7846335" y="879528"/>
            <a:ext cx="2274058" cy="5510218"/>
          </a:xfrm>
          <a:prstGeom prst="rect">
            <a:avLst/>
          </a:prstGeom>
        </p:spPr>
      </p:pic>
    </p:spTree>
    <p:extLst>
      <p:ext uri="{BB962C8B-B14F-4D97-AF65-F5344CB8AC3E}">
        <p14:creationId xmlns:p14="http://schemas.microsoft.com/office/powerpoint/2010/main" val="362901956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032" y="569562"/>
            <a:ext cx="8175797" cy="5807991"/>
          </a:xfrm>
          <a:prstGeom prst="rect">
            <a:avLst/>
          </a:prstGeom>
        </p:spPr>
      </p:pic>
      <p:pic>
        <p:nvPicPr>
          <p:cNvPr id="2" name="Picture 1"/>
          <p:cNvPicPr>
            <a:picLocks noChangeAspect="1"/>
          </p:cNvPicPr>
          <p:nvPr/>
        </p:nvPicPr>
        <p:blipFill>
          <a:blip r:embed="rId3"/>
          <a:stretch>
            <a:fillRect/>
          </a:stretch>
        </p:blipFill>
        <p:spPr>
          <a:xfrm>
            <a:off x="8530829" y="569562"/>
            <a:ext cx="2396949" cy="5807991"/>
          </a:xfrm>
          <a:prstGeom prst="rect">
            <a:avLst/>
          </a:prstGeom>
        </p:spPr>
      </p:pic>
    </p:spTree>
    <p:extLst>
      <p:ext uri="{BB962C8B-B14F-4D97-AF65-F5344CB8AC3E}">
        <p14:creationId xmlns:p14="http://schemas.microsoft.com/office/powerpoint/2010/main" val="75803621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77006" y="538565"/>
            <a:ext cx="7921367" cy="5893231"/>
          </a:xfrm>
          <a:prstGeom prst="rect">
            <a:avLst/>
          </a:prstGeom>
        </p:spPr>
      </p:pic>
      <p:pic>
        <p:nvPicPr>
          <p:cNvPr id="2" name="Picture 1"/>
          <p:cNvPicPr>
            <a:picLocks noChangeAspect="1"/>
          </p:cNvPicPr>
          <p:nvPr/>
        </p:nvPicPr>
        <p:blipFill>
          <a:blip r:embed="rId3"/>
          <a:stretch>
            <a:fillRect/>
          </a:stretch>
        </p:blipFill>
        <p:spPr>
          <a:xfrm>
            <a:off x="8498373" y="538564"/>
            <a:ext cx="2432128" cy="5893231"/>
          </a:xfrm>
          <a:prstGeom prst="rect">
            <a:avLst/>
          </a:prstGeom>
        </p:spPr>
      </p:pic>
    </p:spTree>
    <p:extLst>
      <p:ext uri="{BB962C8B-B14F-4D97-AF65-F5344CB8AC3E}">
        <p14:creationId xmlns:p14="http://schemas.microsoft.com/office/powerpoint/2010/main" val="192443114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8177" y="418454"/>
            <a:ext cx="7978927" cy="5935851"/>
          </a:xfrm>
          <a:prstGeom prst="rect">
            <a:avLst/>
          </a:prstGeom>
        </p:spPr>
      </p:pic>
      <p:pic>
        <p:nvPicPr>
          <p:cNvPr id="2" name="Picture 1"/>
          <p:cNvPicPr>
            <a:picLocks noChangeAspect="1"/>
          </p:cNvPicPr>
          <p:nvPr/>
        </p:nvPicPr>
        <p:blipFill>
          <a:blip r:embed="rId3"/>
          <a:stretch>
            <a:fillRect/>
          </a:stretch>
        </p:blipFill>
        <p:spPr>
          <a:xfrm>
            <a:off x="8092082" y="406826"/>
            <a:ext cx="2454515" cy="5947479"/>
          </a:xfrm>
          <a:prstGeom prst="rect">
            <a:avLst/>
          </a:prstGeom>
        </p:spPr>
      </p:pic>
    </p:spTree>
    <p:extLst>
      <p:ext uri="{BB962C8B-B14F-4D97-AF65-F5344CB8AC3E}">
        <p14:creationId xmlns:p14="http://schemas.microsoft.com/office/powerpoint/2010/main" val="245324344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3678" y="412532"/>
            <a:ext cx="8135630" cy="6065518"/>
          </a:xfrm>
          <a:prstGeom prst="rect">
            <a:avLst/>
          </a:prstGeom>
        </p:spPr>
      </p:pic>
      <p:pic>
        <p:nvPicPr>
          <p:cNvPr id="2" name="Picture 1"/>
          <p:cNvPicPr>
            <a:picLocks noChangeAspect="1"/>
          </p:cNvPicPr>
          <p:nvPr/>
        </p:nvPicPr>
        <p:blipFill>
          <a:blip r:embed="rId3"/>
          <a:stretch>
            <a:fillRect/>
          </a:stretch>
        </p:blipFill>
        <p:spPr>
          <a:xfrm>
            <a:off x="8159857" y="412532"/>
            <a:ext cx="2503230" cy="6065518"/>
          </a:xfrm>
          <a:prstGeom prst="rect">
            <a:avLst/>
          </a:prstGeom>
        </p:spPr>
      </p:pic>
    </p:spTree>
    <p:extLst>
      <p:ext uri="{BB962C8B-B14F-4D97-AF65-F5344CB8AC3E}">
        <p14:creationId xmlns:p14="http://schemas.microsoft.com/office/powerpoint/2010/main" val="71428449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2488" y="249610"/>
            <a:ext cx="8159810" cy="6081206"/>
          </a:xfrm>
          <a:prstGeom prst="rect">
            <a:avLst/>
          </a:prstGeom>
        </p:spPr>
      </p:pic>
      <p:pic>
        <p:nvPicPr>
          <p:cNvPr id="2" name="Picture 1"/>
          <p:cNvPicPr>
            <a:picLocks noChangeAspect="1"/>
          </p:cNvPicPr>
          <p:nvPr/>
        </p:nvPicPr>
        <p:blipFill>
          <a:blip r:embed="rId3"/>
          <a:stretch>
            <a:fillRect/>
          </a:stretch>
        </p:blipFill>
        <p:spPr>
          <a:xfrm>
            <a:off x="8503649" y="249610"/>
            <a:ext cx="2509704" cy="6081206"/>
          </a:xfrm>
          <a:prstGeom prst="rect">
            <a:avLst/>
          </a:prstGeom>
        </p:spPr>
      </p:pic>
    </p:spTree>
    <p:extLst>
      <p:ext uri="{BB962C8B-B14F-4D97-AF65-F5344CB8AC3E}">
        <p14:creationId xmlns:p14="http://schemas.microsoft.com/office/powerpoint/2010/main" val="1005843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05973" y="104552"/>
            <a:ext cx="8669364" cy="6508061"/>
          </a:xfrm>
          <a:prstGeom prst="rect">
            <a:avLst/>
          </a:prstGeom>
        </p:spPr>
      </p:pic>
      <p:pic>
        <p:nvPicPr>
          <p:cNvPr id="2" name="Picture 1"/>
          <p:cNvPicPr>
            <a:picLocks noChangeAspect="1"/>
          </p:cNvPicPr>
          <p:nvPr/>
        </p:nvPicPr>
        <p:blipFill>
          <a:blip r:embed="rId3"/>
          <a:stretch>
            <a:fillRect/>
          </a:stretch>
        </p:blipFill>
        <p:spPr>
          <a:xfrm>
            <a:off x="557938" y="104552"/>
            <a:ext cx="2684436" cy="6504595"/>
          </a:xfrm>
          <a:prstGeom prst="rect">
            <a:avLst/>
          </a:prstGeom>
        </p:spPr>
      </p:pic>
    </p:spTree>
    <p:extLst>
      <p:ext uri="{BB962C8B-B14F-4D97-AF65-F5344CB8AC3E}">
        <p14:creationId xmlns:p14="http://schemas.microsoft.com/office/powerpoint/2010/main" val="160315566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8801" y="631556"/>
            <a:ext cx="7836975" cy="5877732"/>
          </a:xfrm>
          <a:prstGeom prst="rect">
            <a:avLst/>
          </a:prstGeom>
        </p:spPr>
      </p:pic>
      <p:pic>
        <p:nvPicPr>
          <p:cNvPr id="2" name="Picture 1"/>
          <p:cNvPicPr>
            <a:picLocks noChangeAspect="1"/>
          </p:cNvPicPr>
          <p:nvPr/>
        </p:nvPicPr>
        <p:blipFill>
          <a:blip r:embed="rId3"/>
          <a:stretch>
            <a:fillRect/>
          </a:stretch>
        </p:blipFill>
        <p:spPr>
          <a:xfrm>
            <a:off x="8425776" y="631556"/>
            <a:ext cx="2423038" cy="5871208"/>
          </a:xfrm>
          <a:prstGeom prst="rect">
            <a:avLst/>
          </a:prstGeom>
        </p:spPr>
      </p:pic>
    </p:spTree>
    <p:extLst>
      <p:ext uri="{BB962C8B-B14F-4D97-AF65-F5344CB8AC3E}">
        <p14:creationId xmlns:p14="http://schemas.microsoft.com/office/powerpoint/2010/main" val="320063836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1420" y="794729"/>
            <a:ext cx="7678695" cy="5761053"/>
          </a:xfrm>
          <a:prstGeom prst="rect">
            <a:avLst/>
          </a:prstGeom>
        </p:spPr>
      </p:pic>
      <p:pic>
        <p:nvPicPr>
          <p:cNvPr id="2" name="Picture 1"/>
          <p:cNvPicPr>
            <a:picLocks noChangeAspect="1"/>
          </p:cNvPicPr>
          <p:nvPr/>
        </p:nvPicPr>
        <p:blipFill>
          <a:blip r:embed="rId3"/>
          <a:stretch>
            <a:fillRect/>
          </a:stretch>
        </p:blipFill>
        <p:spPr>
          <a:xfrm>
            <a:off x="8090115" y="794728"/>
            <a:ext cx="2386739" cy="5783253"/>
          </a:xfrm>
          <a:prstGeom prst="rect">
            <a:avLst/>
          </a:prstGeom>
        </p:spPr>
      </p:pic>
    </p:spTree>
    <p:extLst>
      <p:ext uri="{BB962C8B-B14F-4D97-AF65-F5344CB8AC3E}">
        <p14:creationId xmlns:p14="http://schemas.microsoft.com/office/powerpoint/2010/main" val="12634720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9593" y="685799"/>
            <a:ext cx="7700769" cy="5761495"/>
          </a:xfrm>
          <a:prstGeom prst="rect">
            <a:avLst/>
          </a:prstGeom>
        </p:spPr>
      </p:pic>
      <p:pic>
        <p:nvPicPr>
          <p:cNvPr id="2" name="Picture 1"/>
          <p:cNvPicPr>
            <a:picLocks noChangeAspect="1"/>
          </p:cNvPicPr>
          <p:nvPr/>
        </p:nvPicPr>
        <p:blipFill>
          <a:blip r:embed="rId3"/>
          <a:stretch>
            <a:fillRect/>
          </a:stretch>
        </p:blipFill>
        <p:spPr>
          <a:xfrm>
            <a:off x="7583162" y="685798"/>
            <a:ext cx="2377760" cy="5761495"/>
          </a:xfrm>
          <a:prstGeom prst="rect">
            <a:avLst/>
          </a:prstGeom>
        </p:spPr>
      </p:pic>
    </p:spTree>
    <p:extLst>
      <p:ext uri="{BB962C8B-B14F-4D97-AF65-F5344CB8AC3E}">
        <p14:creationId xmlns:p14="http://schemas.microsoft.com/office/powerpoint/2010/main" val="179719191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5454" y="716798"/>
            <a:ext cx="7607550" cy="5691752"/>
          </a:xfrm>
          <a:prstGeom prst="rect">
            <a:avLst/>
          </a:prstGeom>
        </p:spPr>
      </p:pic>
      <p:pic>
        <p:nvPicPr>
          <p:cNvPr id="2" name="Picture 1"/>
          <p:cNvPicPr>
            <a:picLocks noChangeAspect="1"/>
          </p:cNvPicPr>
          <p:nvPr/>
        </p:nvPicPr>
        <p:blipFill>
          <a:blip r:embed="rId3"/>
          <a:stretch>
            <a:fillRect/>
          </a:stretch>
        </p:blipFill>
        <p:spPr>
          <a:xfrm>
            <a:off x="7353945" y="716798"/>
            <a:ext cx="2355743" cy="5708147"/>
          </a:xfrm>
          <a:prstGeom prst="rect">
            <a:avLst/>
          </a:prstGeom>
        </p:spPr>
      </p:pic>
    </p:spTree>
    <p:extLst>
      <p:ext uri="{BB962C8B-B14F-4D97-AF65-F5344CB8AC3E}">
        <p14:creationId xmlns:p14="http://schemas.microsoft.com/office/powerpoint/2010/main" val="63090930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1359" y="809788"/>
            <a:ext cx="7356569" cy="5513522"/>
          </a:xfrm>
          <a:prstGeom prst="rect">
            <a:avLst/>
          </a:prstGeom>
        </p:spPr>
      </p:pic>
      <p:pic>
        <p:nvPicPr>
          <p:cNvPr id="2" name="Picture 1"/>
          <p:cNvPicPr>
            <a:picLocks noChangeAspect="1"/>
          </p:cNvPicPr>
          <p:nvPr/>
        </p:nvPicPr>
        <p:blipFill>
          <a:blip r:embed="rId3"/>
          <a:stretch>
            <a:fillRect/>
          </a:stretch>
        </p:blipFill>
        <p:spPr>
          <a:xfrm>
            <a:off x="7150622" y="809788"/>
            <a:ext cx="2275422" cy="5513522"/>
          </a:xfrm>
          <a:prstGeom prst="rect">
            <a:avLst/>
          </a:prstGeom>
        </p:spPr>
      </p:pic>
    </p:spTree>
    <p:extLst>
      <p:ext uri="{BB962C8B-B14F-4D97-AF65-F5344CB8AC3E}">
        <p14:creationId xmlns:p14="http://schemas.microsoft.com/office/powerpoint/2010/main" val="333161719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5039" y="745776"/>
            <a:ext cx="7649320" cy="5716775"/>
          </a:xfrm>
          <a:prstGeom prst="rect">
            <a:avLst/>
          </a:prstGeom>
        </p:spPr>
      </p:pic>
      <p:pic>
        <p:nvPicPr>
          <p:cNvPr id="2" name="Picture 1"/>
          <p:cNvPicPr>
            <a:picLocks noChangeAspect="1"/>
          </p:cNvPicPr>
          <p:nvPr/>
        </p:nvPicPr>
        <p:blipFill>
          <a:blip r:embed="rId3"/>
          <a:stretch>
            <a:fillRect/>
          </a:stretch>
        </p:blipFill>
        <p:spPr>
          <a:xfrm>
            <a:off x="7736360" y="742186"/>
            <a:ext cx="2360785" cy="5720365"/>
          </a:xfrm>
          <a:prstGeom prst="rect">
            <a:avLst/>
          </a:prstGeom>
        </p:spPr>
      </p:pic>
    </p:spTree>
    <p:extLst>
      <p:ext uri="{BB962C8B-B14F-4D97-AF65-F5344CB8AC3E}">
        <p14:creationId xmlns:p14="http://schemas.microsoft.com/office/powerpoint/2010/main" val="246658864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8199" y="492071"/>
            <a:ext cx="8051221" cy="5993970"/>
          </a:xfrm>
          <a:prstGeom prst="rect">
            <a:avLst/>
          </a:prstGeom>
        </p:spPr>
      </p:pic>
      <p:pic>
        <p:nvPicPr>
          <p:cNvPr id="2" name="Picture 1"/>
          <p:cNvPicPr>
            <a:picLocks noChangeAspect="1"/>
          </p:cNvPicPr>
          <p:nvPr/>
        </p:nvPicPr>
        <p:blipFill>
          <a:blip r:embed="rId3"/>
          <a:stretch>
            <a:fillRect/>
          </a:stretch>
        </p:blipFill>
        <p:spPr>
          <a:xfrm>
            <a:off x="8227878" y="492070"/>
            <a:ext cx="2473702" cy="5993971"/>
          </a:xfrm>
          <a:prstGeom prst="rect">
            <a:avLst/>
          </a:prstGeom>
        </p:spPr>
      </p:pic>
    </p:spTree>
    <p:extLst>
      <p:ext uri="{BB962C8B-B14F-4D97-AF65-F5344CB8AC3E}">
        <p14:creationId xmlns:p14="http://schemas.microsoft.com/office/powerpoint/2010/main" val="40239502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1427" y="685799"/>
            <a:ext cx="8004928" cy="5978471"/>
          </a:xfrm>
          <a:prstGeom prst="rect">
            <a:avLst/>
          </a:prstGeom>
        </p:spPr>
      </p:pic>
      <p:pic>
        <p:nvPicPr>
          <p:cNvPr id="2" name="Picture 1"/>
          <p:cNvPicPr>
            <a:picLocks noChangeAspect="1"/>
          </p:cNvPicPr>
          <p:nvPr/>
        </p:nvPicPr>
        <p:blipFill>
          <a:blip r:embed="rId3"/>
          <a:stretch>
            <a:fillRect/>
          </a:stretch>
        </p:blipFill>
        <p:spPr>
          <a:xfrm>
            <a:off x="7841157" y="685798"/>
            <a:ext cx="2467306" cy="5978471"/>
          </a:xfrm>
          <a:prstGeom prst="rect">
            <a:avLst/>
          </a:prstGeom>
        </p:spPr>
      </p:pic>
    </p:spTree>
    <p:extLst>
      <p:ext uri="{BB962C8B-B14F-4D97-AF65-F5344CB8AC3E}">
        <p14:creationId xmlns:p14="http://schemas.microsoft.com/office/powerpoint/2010/main" val="148835922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5232" y="685800"/>
            <a:ext cx="7883953" cy="5877732"/>
          </a:xfrm>
          <a:prstGeom prst="rect">
            <a:avLst/>
          </a:prstGeom>
        </p:spPr>
      </p:pic>
      <p:pic>
        <p:nvPicPr>
          <p:cNvPr id="2" name="Picture 1"/>
          <p:cNvPicPr>
            <a:picLocks noChangeAspect="1"/>
          </p:cNvPicPr>
          <p:nvPr/>
        </p:nvPicPr>
        <p:blipFill>
          <a:blip r:embed="rId3"/>
          <a:stretch>
            <a:fillRect/>
          </a:stretch>
        </p:blipFill>
        <p:spPr>
          <a:xfrm>
            <a:off x="7765511" y="688481"/>
            <a:ext cx="2424625" cy="5875052"/>
          </a:xfrm>
          <a:prstGeom prst="rect">
            <a:avLst/>
          </a:prstGeom>
        </p:spPr>
      </p:pic>
    </p:spTree>
    <p:extLst>
      <p:ext uri="{BB962C8B-B14F-4D97-AF65-F5344CB8AC3E}">
        <p14:creationId xmlns:p14="http://schemas.microsoft.com/office/powerpoint/2010/main" val="15966998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3376" y="523067"/>
            <a:ext cx="8011657" cy="5993969"/>
          </a:xfrm>
          <a:prstGeom prst="rect">
            <a:avLst/>
          </a:prstGeom>
        </p:spPr>
      </p:pic>
      <p:pic>
        <p:nvPicPr>
          <p:cNvPr id="2" name="Picture 1"/>
          <p:cNvPicPr>
            <a:picLocks noChangeAspect="1"/>
          </p:cNvPicPr>
          <p:nvPr/>
        </p:nvPicPr>
        <p:blipFill>
          <a:blip r:embed="rId3"/>
          <a:stretch>
            <a:fillRect/>
          </a:stretch>
        </p:blipFill>
        <p:spPr>
          <a:xfrm>
            <a:off x="8136610" y="523066"/>
            <a:ext cx="2471980" cy="5989797"/>
          </a:xfrm>
          <a:prstGeom prst="rect">
            <a:avLst/>
          </a:prstGeom>
        </p:spPr>
      </p:pic>
    </p:spTree>
    <p:extLst>
      <p:ext uri="{BB962C8B-B14F-4D97-AF65-F5344CB8AC3E}">
        <p14:creationId xmlns:p14="http://schemas.microsoft.com/office/powerpoint/2010/main" val="2298026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13580" y="143431"/>
            <a:ext cx="8757502" cy="6562062"/>
          </a:xfrm>
          <a:prstGeom prst="rect">
            <a:avLst/>
          </a:prstGeom>
        </p:spPr>
      </p:pic>
      <p:pic>
        <p:nvPicPr>
          <p:cNvPr id="2" name="Picture 1"/>
          <p:cNvPicPr>
            <a:picLocks noChangeAspect="1"/>
          </p:cNvPicPr>
          <p:nvPr/>
        </p:nvPicPr>
        <p:blipFill>
          <a:blip r:embed="rId3"/>
          <a:stretch>
            <a:fillRect/>
          </a:stretch>
        </p:blipFill>
        <p:spPr>
          <a:xfrm>
            <a:off x="689205" y="143431"/>
            <a:ext cx="2708152" cy="6562062"/>
          </a:xfrm>
          <a:prstGeom prst="rect">
            <a:avLst/>
          </a:prstGeom>
        </p:spPr>
      </p:pic>
    </p:spTree>
    <p:extLst>
      <p:ext uri="{BB962C8B-B14F-4D97-AF65-F5344CB8AC3E}">
        <p14:creationId xmlns:p14="http://schemas.microsoft.com/office/powerpoint/2010/main" val="46187466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3984" y="604434"/>
            <a:ext cx="7871982" cy="5912362"/>
          </a:xfrm>
          <a:prstGeom prst="rect">
            <a:avLst/>
          </a:prstGeom>
        </p:spPr>
      </p:pic>
      <p:pic>
        <p:nvPicPr>
          <p:cNvPr id="2" name="Picture 1"/>
          <p:cNvPicPr>
            <a:picLocks noChangeAspect="1"/>
          </p:cNvPicPr>
          <p:nvPr/>
        </p:nvPicPr>
        <p:blipFill>
          <a:blip r:embed="rId3"/>
          <a:stretch>
            <a:fillRect/>
          </a:stretch>
        </p:blipFill>
        <p:spPr>
          <a:xfrm>
            <a:off x="7852013" y="604434"/>
            <a:ext cx="2440022" cy="5912362"/>
          </a:xfrm>
          <a:prstGeom prst="rect">
            <a:avLst/>
          </a:prstGeom>
        </p:spPr>
      </p:pic>
    </p:spTree>
    <p:extLst>
      <p:ext uri="{BB962C8B-B14F-4D97-AF65-F5344CB8AC3E}">
        <p14:creationId xmlns:p14="http://schemas.microsoft.com/office/powerpoint/2010/main" val="394950831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5842" y="631556"/>
            <a:ext cx="7854138" cy="5838986"/>
          </a:xfrm>
          <a:prstGeom prst="rect">
            <a:avLst/>
          </a:prstGeom>
        </p:spPr>
      </p:pic>
      <p:pic>
        <p:nvPicPr>
          <p:cNvPr id="2" name="Picture 1"/>
          <p:cNvPicPr>
            <a:picLocks noChangeAspect="1"/>
          </p:cNvPicPr>
          <p:nvPr/>
        </p:nvPicPr>
        <p:blipFill>
          <a:blip r:embed="rId3"/>
          <a:stretch>
            <a:fillRect/>
          </a:stretch>
        </p:blipFill>
        <p:spPr>
          <a:xfrm>
            <a:off x="7747182" y="631556"/>
            <a:ext cx="2409741" cy="5838986"/>
          </a:xfrm>
          <a:prstGeom prst="rect">
            <a:avLst/>
          </a:prstGeom>
        </p:spPr>
      </p:pic>
    </p:spTree>
    <p:extLst>
      <p:ext uri="{BB962C8B-B14F-4D97-AF65-F5344CB8AC3E}">
        <p14:creationId xmlns:p14="http://schemas.microsoft.com/office/powerpoint/2010/main" val="38454967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8778" y="685800"/>
            <a:ext cx="7863166" cy="5862234"/>
          </a:xfrm>
          <a:prstGeom prst="rect">
            <a:avLst/>
          </a:prstGeom>
        </p:spPr>
      </p:pic>
      <p:pic>
        <p:nvPicPr>
          <p:cNvPr id="2" name="Picture 1"/>
          <p:cNvPicPr>
            <a:picLocks noChangeAspect="1"/>
          </p:cNvPicPr>
          <p:nvPr/>
        </p:nvPicPr>
        <p:blipFill>
          <a:blip r:embed="rId3"/>
          <a:stretch>
            <a:fillRect/>
          </a:stretch>
        </p:blipFill>
        <p:spPr>
          <a:xfrm>
            <a:off x="7872277" y="685800"/>
            <a:ext cx="2418597" cy="5860446"/>
          </a:xfrm>
          <a:prstGeom prst="rect">
            <a:avLst/>
          </a:prstGeom>
        </p:spPr>
      </p:pic>
    </p:spTree>
    <p:extLst>
      <p:ext uri="{BB962C8B-B14F-4D97-AF65-F5344CB8AC3E}">
        <p14:creationId xmlns:p14="http://schemas.microsoft.com/office/powerpoint/2010/main" val="313838951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9139" y="244098"/>
            <a:ext cx="8474825" cy="6342682"/>
          </a:xfrm>
          <a:prstGeom prst="rect">
            <a:avLst/>
          </a:prstGeom>
        </p:spPr>
      </p:pic>
      <p:pic>
        <p:nvPicPr>
          <p:cNvPr id="2" name="Picture 1"/>
          <p:cNvPicPr>
            <a:picLocks noChangeAspect="1"/>
          </p:cNvPicPr>
          <p:nvPr/>
        </p:nvPicPr>
        <p:blipFill>
          <a:blip r:embed="rId3"/>
          <a:stretch>
            <a:fillRect/>
          </a:stretch>
        </p:blipFill>
        <p:spPr>
          <a:xfrm>
            <a:off x="8679051" y="240223"/>
            <a:ext cx="2619214" cy="6346557"/>
          </a:xfrm>
          <a:prstGeom prst="rect">
            <a:avLst/>
          </a:prstGeom>
        </p:spPr>
      </p:pic>
    </p:spTree>
    <p:extLst>
      <p:ext uri="{BB962C8B-B14F-4D97-AF65-F5344CB8AC3E}">
        <p14:creationId xmlns:p14="http://schemas.microsoft.com/office/powerpoint/2010/main" val="228448989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944" y="320634"/>
            <a:ext cx="8234621" cy="6149908"/>
          </a:xfrm>
          <a:prstGeom prst="rect">
            <a:avLst/>
          </a:prstGeom>
        </p:spPr>
      </p:pic>
      <p:pic>
        <p:nvPicPr>
          <p:cNvPr id="2" name="Picture 1"/>
          <p:cNvPicPr>
            <a:picLocks noChangeAspect="1"/>
          </p:cNvPicPr>
          <p:nvPr/>
        </p:nvPicPr>
        <p:blipFill>
          <a:blip r:embed="rId3"/>
          <a:stretch>
            <a:fillRect/>
          </a:stretch>
        </p:blipFill>
        <p:spPr>
          <a:xfrm>
            <a:off x="8483108" y="320634"/>
            <a:ext cx="2543936" cy="6164152"/>
          </a:xfrm>
          <a:prstGeom prst="rect">
            <a:avLst/>
          </a:prstGeom>
        </p:spPr>
      </p:pic>
    </p:spTree>
    <p:extLst>
      <p:ext uri="{BB962C8B-B14F-4D97-AF65-F5344CB8AC3E}">
        <p14:creationId xmlns:p14="http://schemas.microsoft.com/office/powerpoint/2010/main" val="364360213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8609" y="592810"/>
            <a:ext cx="8057327" cy="5993970"/>
          </a:xfrm>
          <a:prstGeom prst="rect">
            <a:avLst/>
          </a:prstGeom>
        </p:spPr>
      </p:pic>
      <p:pic>
        <p:nvPicPr>
          <p:cNvPr id="2" name="Picture 1"/>
          <p:cNvPicPr>
            <a:picLocks noChangeAspect="1"/>
          </p:cNvPicPr>
          <p:nvPr/>
        </p:nvPicPr>
        <p:blipFill>
          <a:blip r:embed="rId3"/>
          <a:stretch>
            <a:fillRect/>
          </a:stretch>
        </p:blipFill>
        <p:spPr>
          <a:xfrm>
            <a:off x="8037482" y="592810"/>
            <a:ext cx="2478118" cy="6004672"/>
          </a:xfrm>
          <a:prstGeom prst="rect">
            <a:avLst/>
          </a:prstGeom>
        </p:spPr>
      </p:pic>
    </p:spTree>
    <p:extLst>
      <p:ext uri="{BB962C8B-B14F-4D97-AF65-F5344CB8AC3E}">
        <p14:creationId xmlns:p14="http://schemas.microsoft.com/office/powerpoint/2010/main" val="130461298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0812" y="685799"/>
            <a:ext cx="7927239" cy="5951681"/>
          </a:xfrm>
          <a:prstGeom prst="rect">
            <a:avLst/>
          </a:prstGeom>
        </p:spPr>
      </p:pic>
      <p:pic>
        <p:nvPicPr>
          <p:cNvPr id="2" name="Picture 1"/>
          <p:cNvPicPr>
            <a:picLocks noChangeAspect="1"/>
          </p:cNvPicPr>
          <p:nvPr/>
        </p:nvPicPr>
        <p:blipFill>
          <a:blip r:embed="rId3"/>
          <a:stretch>
            <a:fillRect/>
          </a:stretch>
        </p:blipFill>
        <p:spPr>
          <a:xfrm>
            <a:off x="7913359" y="685799"/>
            <a:ext cx="2456249" cy="5951681"/>
          </a:xfrm>
          <a:prstGeom prst="rect">
            <a:avLst/>
          </a:prstGeom>
        </p:spPr>
      </p:pic>
    </p:spTree>
    <p:extLst>
      <p:ext uri="{BB962C8B-B14F-4D97-AF65-F5344CB8AC3E}">
        <p14:creationId xmlns:p14="http://schemas.microsoft.com/office/powerpoint/2010/main" val="21910378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1225" y="631137"/>
            <a:ext cx="7777893" cy="5839581"/>
          </a:xfrm>
          <a:prstGeom prst="rect">
            <a:avLst/>
          </a:prstGeom>
        </p:spPr>
      </p:pic>
      <p:pic>
        <p:nvPicPr>
          <p:cNvPr id="2" name="Picture 1"/>
          <p:cNvPicPr>
            <a:picLocks noChangeAspect="1"/>
          </p:cNvPicPr>
          <p:nvPr/>
        </p:nvPicPr>
        <p:blipFill>
          <a:blip r:embed="rId3"/>
          <a:stretch>
            <a:fillRect/>
          </a:stretch>
        </p:blipFill>
        <p:spPr>
          <a:xfrm>
            <a:off x="8059118" y="631137"/>
            <a:ext cx="2409986" cy="5839581"/>
          </a:xfrm>
          <a:prstGeom prst="rect">
            <a:avLst/>
          </a:prstGeom>
        </p:spPr>
      </p:pic>
    </p:spTree>
    <p:extLst>
      <p:ext uri="{BB962C8B-B14F-4D97-AF65-F5344CB8AC3E}">
        <p14:creationId xmlns:p14="http://schemas.microsoft.com/office/powerpoint/2010/main" val="362721750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6945" y="771039"/>
            <a:ext cx="7732533" cy="5776993"/>
          </a:xfrm>
          <a:prstGeom prst="rect">
            <a:avLst/>
          </a:prstGeom>
        </p:spPr>
      </p:pic>
      <p:pic>
        <p:nvPicPr>
          <p:cNvPr id="2" name="Picture 1"/>
          <p:cNvPicPr>
            <a:picLocks noChangeAspect="1"/>
          </p:cNvPicPr>
          <p:nvPr/>
        </p:nvPicPr>
        <p:blipFill>
          <a:blip r:embed="rId3"/>
          <a:stretch>
            <a:fillRect/>
          </a:stretch>
        </p:blipFill>
        <p:spPr>
          <a:xfrm>
            <a:off x="8389478" y="771039"/>
            <a:ext cx="2389593" cy="5790168"/>
          </a:xfrm>
          <a:prstGeom prst="rect">
            <a:avLst/>
          </a:prstGeom>
        </p:spPr>
      </p:pic>
    </p:spTree>
    <p:extLst>
      <p:ext uri="{BB962C8B-B14F-4D97-AF65-F5344CB8AC3E}">
        <p14:creationId xmlns:p14="http://schemas.microsoft.com/office/powerpoint/2010/main" val="33023664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7068" y="887278"/>
            <a:ext cx="7397984" cy="5529020"/>
          </a:xfrm>
          <a:prstGeom prst="rect">
            <a:avLst/>
          </a:prstGeom>
        </p:spPr>
      </p:pic>
      <p:pic>
        <p:nvPicPr>
          <p:cNvPr id="2" name="Picture 1"/>
          <p:cNvPicPr>
            <a:picLocks noChangeAspect="1"/>
          </p:cNvPicPr>
          <p:nvPr/>
        </p:nvPicPr>
        <p:blipFill>
          <a:blip r:embed="rId3"/>
          <a:stretch>
            <a:fillRect/>
          </a:stretch>
        </p:blipFill>
        <p:spPr>
          <a:xfrm>
            <a:off x="7526148" y="887278"/>
            <a:ext cx="2281818" cy="5529020"/>
          </a:xfrm>
          <a:prstGeom prst="rect">
            <a:avLst/>
          </a:prstGeom>
        </p:spPr>
      </p:pic>
    </p:spTree>
    <p:extLst>
      <p:ext uri="{BB962C8B-B14F-4D97-AF65-F5344CB8AC3E}">
        <p14:creationId xmlns:p14="http://schemas.microsoft.com/office/powerpoint/2010/main" val="2140622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7302" y="289281"/>
            <a:ext cx="8653806" cy="6460391"/>
          </a:xfrm>
          <a:prstGeom prst="rect">
            <a:avLst/>
          </a:prstGeom>
        </p:spPr>
      </p:pic>
      <p:pic>
        <p:nvPicPr>
          <p:cNvPr id="2" name="Picture 1"/>
          <p:cNvPicPr>
            <a:picLocks noChangeAspect="1"/>
          </p:cNvPicPr>
          <p:nvPr/>
        </p:nvPicPr>
        <p:blipFill>
          <a:blip r:embed="rId3"/>
          <a:stretch>
            <a:fillRect/>
          </a:stretch>
        </p:blipFill>
        <p:spPr>
          <a:xfrm>
            <a:off x="731163" y="289280"/>
            <a:ext cx="2666193" cy="6460391"/>
          </a:xfrm>
          <a:prstGeom prst="rect">
            <a:avLst/>
          </a:prstGeom>
        </p:spPr>
      </p:pic>
    </p:spTree>
    <p:extLst>
      <p:ext uri="{BB962C8B-B14F-4D97-AF65-F5344CB8AC3E}">
        <p14:creationId xmlns:p14="http://schemas.microsoft.com/office/powerpoint/2010/main" val="31901007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0175" y="352367"/>
            <a:ext cx="10211662" cy="6063932"/>
          </a:xfrm>
          <a:prstGeom prst="rect">
            <a:avLst/>
          </a:prstGeom>
        </p:spPr>
      </p:pic>
      <p:pic>
        <p:nvPicPr>
          <p:cNvPr id="2" name="Picture 1"/>
          <p:cNvPicPr>
            <a:picLocks noChangeAspect="1"/>
          </p:cNvPicPr>
          <p:nvPr/>
        </p:nvPicPr>
        <p:blipFill>
          <a:blip r:embed="rId3"/>
          <a:stretch>
            <a:fillRect/>
          </a:stretch>
        </p:blipFill>
        <p:spPr>
          <a:xfrm>
            <a:off x="8295223" y="352367"/>
            <a:ext cx="2502576" cy="6063932"/>
          </a:xfrm>
          <a:prstGeom prst="rect">
            <a:avLst/>
          </a:prstGeom>
        </p:spPr>
      </p:pic>
    </p:spTree>
    <p:extLst>
      <p:ext uri="{BB962C8B-B14F-4D97-AF65-F5344CB8AC3E}">
        <p14:creationId xmlns:p14="http://schemas.microsoft.com/office/powerpoint/2010/main" val="106830413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8935" y="944919"/>
            <a:ext cx="7687453" cy="4990931"/>
          </a:xfrm>
          <a:prstGeom prst="rect">
            <a:avLst/>
          </a:prstGeom>
        </p:spPr>
      </p:pic>
      <p:pic>
        <p:nvPicPr>
          <p:cNvPr id="2" name="Picture 1"/>
          <p:cNvPicPr>
            <a:picLocks noChangeAspect="1"/>
          </p:cNvPicPr>
          <p:nvPr/>
        </p:nvPicPr>
        <p:blipFill>
          <a:blip r:embed="rId3"/>
          <a:stretch>
            <a:fillRect/>
          </a:stretch>
        </p:blipFill>
        <p:spPr>
          <a:xfrm>
            <a:off x="9281687" y="237639"/>
            <a:ext cx="2588301" cy="6271649"/>
          </a:xfrm>
          <a:prstGeom prst="rect">
            <a:avLst/>
          </a:prstGeom>
        </p:spPr>
      </p:pic>
    </p:spTree>
    <p:extLst>
      <p:ext uri="{BB962C8B-B14F-4D97-AF65-F5344CB8AC3E}">
        <p14:creationId xmlns:p14="http://schemas.microsoft.com/office/powerpoint/2010/main" val="238597307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0704" y="1188199"/>
            <a:ext cx="7514151" cy="4986026"/>
          </a:xfrm>
          <a:prstGeom prst="rect">
            <a:avLst/>
          </a:prstGeom>
        </p:spPr>
      </p:pic>
      <p:pic>
        <p:nvPicPr>
          <p:cNvPr id="2" name="Picture 1"/>
          <p:cNvPicPr>
            <a:picLocks noChangeAspect="1"/>
          </p:cNvPicPr>
          <p:nvPr/>
        </p:nvPicPr>
        <p:blipFill>
          <a:blip r:embed="rId3"/>
          <a:stretch>
            <a:fillRect/>
          </a:stretch>
        </p:blipFill>
        <p:spPr>
          <a:xfrm>
            <a:off x="9105254" y="209958"/>
            <a:ext cx="2665709" cy="6459221"/>
          </a:xfrm>
          <a:prstGeom prst="rect">
            <a:avLst/>
          </a:prstGeom>
        </p:spPr>
      </p:pic>
    </p:spTree>
    <p:extLst>
      <p:ext uri="{BB962C8B-B14F-4D97-AF65-F5344CB8AC3E}">
        <p14:creationId xmlns:p14="http://schemas.microsoft.com/office/powerpoint/2010/main" val="334138052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5396" y="1579366"/>
            <a:ext cx="6874561" cy="4604457"/>
          </a:xfrm>
          <a:prstGeom prst="rect">
            <a:avLst/>
          </a:prstGeom>
        </p:spPr>
      </p:pic>
      <p:pic>
        <p:nvPicPr>
          <p:cNvPr id="2" name="Picture 1"/>
          <p:cNvPicPr>
            <a:picLocks noChangeAspect="1"/>
          </p:cNvPicPr>
          <p:nvPr/>
        </p:nvPicPr>
        <p:blipFill>
          <a:blip r:embed="rId3"/>
          <a:stretch>
            <a:fillRect/>
          </a:stretch>
        </p:blipFill>
        <p:spPr>
          <a:xfrm>
            <a:off x="9066509" y="209227"/>
            <a:ext cx="2611464" cy="6327779"/>
          </a:xfrm>
          <a:prstGeom prst="rect">
            <a:avLst/>
          </a:prstGeom>
        </p:spPr>
      </p:pic>
      <p:sp>
        <p:nvSpPr>
          <p:cNvPr id="3" name="TextBox 2"/>
          <p:cNvSpPr txBox="1"/>
          <p:nvPr/>
        </p:nvSpPr>
        <p:spPr>
          <a:xfrm>
            <a:off x="945396" y="906650"/>
            <a:ext cx="6522940" cy="584775"/>
          </a:xfrm>
          <a:prstGeom prst="rect">
            <a:avLst/>
          </a:prstGeom>
          <a:noFill/>
        </p:spPr>
        <p:txBody>
          <a:bodyPr wrap="none" rtlCol="0">
            <a:spAutoFit/>
          </a:bodyPr>
          <a:lstStyle/>
          <a:p>
            <a:r>
              <a:rPr lang="en-US" sz="3200" b="1" dirty="0" smtClean="0">
                <a:solidFill>
                  <a:schemeClr val="bg1"/>
                </a:solidFill>
              </a:rPr>
              <a:t>KEY PERFORMANCE INDICATORS</a:t>
            </a:r>
            <a:endParaRPr lang="en-US" sz="3200" b="1" dirty="0">
              <a:solidFill>
                <a:schemeClr val="bg1"/>
              </a:solidFill>
            </a:endParaRPr>
          </a:p>
        </p:txBody>
      </p:sp>
    </p:spTree>
    <p:extLst>
      <p:ext uri="{BB962C8B-B14F-4D97-AF65-F5344CB8AC3E}">
        <p14:creationId xmlns:p14="http://schemas.microsoft.com/office/powerpoint/2010/main" val="362535377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2533" y="368085"/>
            <a:ext cx="8716330" cy="6203196"/>
          </a:xfrm>
          <a:prstGeom prst="rect">
            <a:avLst/>
          </a:prstGeom>
        </p:spPr>
      </p:pic>
      <p:pic>
        <p:nvPicPr>
          <p:cNvPr id="2" name="Picture 1"/>
          <p:cNvPicPr>
            <a:picLocks noChangeAspect="1"/>
          </p:cNvPicPr>
          <p:nvPr/>
        </p:nvPicPr>
        <p:blipFill>
          <a:blip r:embed="rId3"/>
          <a:stretch>
            <a:fillRect/>
          </a:stretch>
        </p:blipFill>
        <p:spPr>
          <a:xfrm>
            <a:off x="9128862" y="368085"/>
            <a:ext cx="2560049" cy="6203196"/>
          </a:xfrm>
          <a:prstGeom prst="rect">
            <a:avLst/>
          </a:prstGeom>
        </p:spPr>
      </p:pic>
    </p:spTree>
    <p:extLst>
      <p:ext uri="{BB962C8B-B14F-4D97-AF65-F5344CB8AC3E}">
        <p14:creationId xmlns:p14="http://schemas.microsoft.com/office/powerpoint/2010/main" val="231122731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6503" y="495946"/>
            <a:ext cx="7984552" cy="5726382"/>
          </a:xfrm>
          <a:prstGeom prst="rect">
            <a:avLst/>
          </a:prstGeom>
        </p:spPr>
      </p:pic>
      <p:pic>
        <p:nvPicPr>
          <p:cNvPr id="2" name="Picture 1"/>
          <p:cNvPicPr>
            <a:picLocks noChangeAspect="1"/>
          </p:cNvPicPr>
          <p:nvPr/>
        </p:nvPicPr>
        <p:blipFill>
          <a:blip r:embed="rId3"/>
          <a:stretch>
            <a:fillRect/>
          </a:stretch>
        </p:blipFill>
        <p:spPr>
          <a:xfrm>
            <a:off x="8711054" y="495946"/>
            <a:ext cx="2363269" cy="5726382"/>
          </a:xfrm>
          <a:prstGeom prst="rect">
            <a:avLst/>
          </a:prstGeom>
        </p:spPr>
      </p:pic>
    </p:spTree>
    <p:extLst>
      <p:ext uri="{BB962C8B-B14F-4D97-AF65-F5344CB8AC3E}">
        <p14:creationId xmlns:p14="http://schemas.microsoft.com/office/powerpoint/2010/main" val="124830551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1819" y="856282"/>
            <a:ext cx="7712784" cy="5234552"/>
          </a:xfrm>
          <a:prstGeom prst="rect">
            <a:avLst/>
          </a:prstGeom>
        </p:spPr>
      </p:pic>
      <p:pic>
        <p:nvPicPr>
          <p:cNvPr id="2" name="Picture 1"/>
          <p:cNvPicPr>
            <a:picLocks noChangeAspect="1"/>
          </p:cNvPicPr>
          <p:nvPr/>
        </p:nvPicPr>
        <p:blipFill>
          <a:blip r:embed="rId3"/>
          <a:stretch>
            <a:fillRect/>
          </a:stretch>
        </p:blipFill>
        <p:spPr>
          <a:xfrm>
            <a:off x="8164603" y="856282"/>
            <a:ext cx="2160291" cy="5234552"/>
          </a:xfrm>
          <a:prstGeom prst="rect">
            <a:avLst/>
          </a:prstGeom>
        </p:spPr>
      </p:pic>
    </p:spTree>
    <p:extLst>
      <p:ext uri="{BB962C8B-B14F-4D97-AF65-F5344CB8AC3E}">
        <p14:creationId xmlns:p14="http://schemas.microsoft.com/office/powerpoint/2010/main" val="2257823852"/>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39021" y="666427"/>
            <a:ext cx="7650731" cy="5494149"/>
          </a:xfrm>
          <a:prstGeom prst="rect">
            <a:avLst/>
          </a:prstGeom>
        </p:spPr>
      </p:pic>
      <p:pic>
        <p:nvPicPr>
          <p:cNvPr id="2" name="Picture 1"/>
          <p:cNvPicPr>
            <a:picLocks noChangeAspect="1"/>
          </p:cNvPicPr>
          <p:nvPr/>
        </p:nvPicPr>
        <p:blipFill>
          <a:blip r:embed="rId3"/>
          <a:stretch>
            <a:fillRect/>
          </a:stretch>
        </p:blipFill>
        <p:spPr>
          <a:xfrm>
            <a:off x="8589751" y="666426"/>
            <a:ext cx="2266811" cy="5492657"/>
          </a:xfrm>
          <a:prstGeom prst="rect">
            <a:avLst/>
          </a:prstGeom>
        </p:spPr>
      </p:pic>
    </p:spTree>
    <p:extLst>
      <p:ext uri="{BB962C8B-B14F-4D97-AF65-F5344CB8AC3E}">
        <p14:creationId xmlns:p14="http://schemas.microsoft.com/office/powerpoint/2010/main" val="1191371523"/>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5945" y="1247318"/>
            <a:ext cx="7408327" cy="5006540"/>
          </a:xfrm>
          <a:prstGeom prst="rect">
            <a:avLst/>
          </a:prstGeom>
        </p:spPr>
      </p:pic>
      <p:pic>
        <p:nvPicPr>
          <p:cNvPr id="2" name="Picture 1"/>
          <p:cNvPicPr>
            <a:picLocks noChangeAspect="1"/>
          </p:cNvPicPr>
          <p:nvPr/>
        </p:nvPicPr>
        <p:blipFill>
          <a:blip r:embed="rId3"/>
          <a:stretch>
            <a:fillRect/>
          </a:stretch>
        </p:blipFill>
        <p:spPr>
          <a:xfrm>
            <a:off x="9166646" y="216975"/>
            <a:ext cx="2654392" cy="6431798"/>
          </a:xfrm>
          <a:prstGeom prst="rect">
            <a:avLst/>
          </a:prstGeom>
        </p:spPr>
      </p:pic>
    </p:spTree>
    <p:extLst>
      <p:ext uri="{BB962C8B-B14F-4D97-AF65-F5344CB8AC3E}">
        <p14:creationId xmlns:p14="http://schemas.microsoft.com/office/powerpoint/2010/main" val="244925308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32853" y="1402174"/>
            <a:ext cx="7387525" cy="1508941"/>
          </a:xfrm>
          <a:prstGeom prst="rect">
            <a:avLst/>
          </a:prstGeom>
        </p:spPr>
      </p:pic>
      <p:pic>
        <p:nvPicPr>
          <p:cNvPr id="5" name="Picture 4"/>
          <p:cNvPicPr>
            <a:picLocks noChangeAspect="1"/>
          </p:cNvPicPr>
          <p:nvPr/>
        </p:nvPicPr>
        <p:blipFill>
          <a:blip r:embed="rId3"/>
          <a:stretch>
            <a:fillRect/>
          </a:stretch>
        </p:blipFill>
        <p:spPr>
          <a:xfrm>
            <a:off x="1332853" y="2913886"/>
            <a:ext cx="7387526" cy="1919921"/>
          </a:xfrm>
          <a:prstGeom prst="rect">
            <a:avLst/>
          </a:prstGeom>
        </p:spPr>
      </p:pic>
      <p:pic>
        <p:nvPicPr>
          <p:cNvPr id="2" name="Picture 1"/>
          <p:cNvPicPr>
            <a:picLocks noChangeAspect="1"/>
          </p:cNvPicPr>
          <p:nvPr/>
        </p:nvPicPr>
        <p:blipFill>
          <a:blip r:embed="rId4"/>
          <a:stretch>
            <a:fillRect/>
          </a:stretch>
        </p:blipFill>
        <p:spPr>
          <a:xfrm>
            <a:off x="9306732" y="174742"/>
            <a:ext cx="2611465" cy="6327780"/>
          </a:xfrm>
          <a:prstGeom prst="rect">
            <a:avLst/>
          </a:prstGeom>
        </p:spPr>
      </p:pic>
    </p:spTree>
    <p:extLst>
      <p:ext uri="{BB962C8B-B14F-4D97-AF65-F5344CB8AC3E}">
        <p14:creationId xmlns:p14="http://schemas.microsoft.com/office/powerpoint/2010/main" val="1480237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3028" y="780736"/>
            <a:ext cx="8510233" cy="5738505"/>
          </a:xfrm>
          <a:prstGeom prst="rect">
            <a:avLst/>
          </a:prstGeom>
        </p:spPr>
      </p:pic>
      <p:pic>
        <p:nvPicPr>
          <p:cNvPr id="2" name="Picture 1"/>
          <p:cNvPicPr>
            <a:picLocks noChangeAspect="1"/>
          </p:cNvPicPr>
          <p:nvPr/>
        </p:nvPicPr>
        <p:blipFill>
          <a:blip r:embed="rId3"/>
          <a:stretch>
            <a:fillRect/>
          </a:stretch>
        </p:blipFill>
        <p:spPr>
          <a:xfrm>
            <a:off x="9043260" y="780736"/>
            <a:ext cx="2371241" cy="5745701"/>
          </a:xfrm>
          <a:prstGeom prst="rect">
            <a:avLst/>
          </a:prstGeom>
        </p:spPr>
      </p:pic>
    </p:spTree>
    <p:extLst>
      <p:ext uri="{BB962C8B-B14F-4D97-AF65-F5344CB8AC3E}">
        <p14:creationId xmlns:p14="http://schemas.microsoft.com/office/powerpoint/2010/main" val="259259053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452431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1</a:t>
            </a:r>
            <a:r>
              <a:rPr lang="en-US" sz="3200" dirty="0" smtClean="0"/>
              <a:t>. Clinical pathways  are intended to result in all of the following except for which of the following statements:</a:t>
            </a:r>
            <a:endParaRPr lang="en-US" sz="3200" dirty="0"/>
          </a:p>
          <a:p>
            <a:endParaRPr lang="en-US" sz="3200" dirty="0"/>
          </a:p>
          <a:p>
            <a:pPr marL="342900" indent="-342900">
              <a:buAutoNum type="alphaLcParenR"/>
            </a:pPr>
            <a:r>
              <a:rPr lang="en-US" sz="3200" dirty="0" smtClean="0"/>
              <a:t>To improve patient care</a:t>
            </a:r>
          </a:p>
          <a:p>
            <a:pPr marL="342900" indent="-342900">
              <a:buAutoNum type="alphaLcParenR"/>
            </a:pPr>
            <a:r>
              <a:rPr lang="en-US" sz="3200" dirty="0" smtClean="0"/>
              <a:t>To maximize the efficient use of resources</a:t>
            </a:r>
          </a:p>
          <a:p>
            <a:pPr marL="342900" indent="-342900">
              <a:buAutoNum type="alphaLcParenR"/>
            </a:pPr>
            <a:r>
              <a:rPr lang="en-US" sz="3200" dirty="0" smtClean="0"/>
              <a:t>To help identify and clarify the clinical processes</a:t>
            </a:r>
          </a:p>
          <a:p>
            <a:pPr marL="342900" indent="-342900">
              <a:buAutoNum type="alphaLcParenR"/>
            </a:pPr>
            <a:r>
              <a:rPr lang="en-US" sz="3200" dirty="0" smtClean="0"/>
              <a:t>To support clinical effectiveness, clinical audit and risk management </a:t>
            </a:r>
          </a:p>
          <a:p>
            <a:pPr marL="342900" indent="-342900">
              <a:buAutoNum type="alphaLcParenR"/>
            </a:pPr>
            <a:r>
              <a:rPr lang="en-US" sz="3200" dirty="0" smtClean="0"/>
              <a:t>To disregard clinical experience and clinical intuition </a:t>
            </a:r>
          </a:p>
        </p:txBody>
      </p:sp>
    </p:spTree>
    <p:extLst>
      <p:ext uri="{BB962C8B-B14F-4D97-AF65-F5344CB8AC3E}">
        <p14:creationId xmlns:p14="http://schemas.microsoft.com/office/powerpoint/2010/main" val="349309701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452431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1</a:t>
            </a:r>
            <a:r>
              <a:rPr lang="en-US" sz="3200" dirty="0" smtClean="0"/>
              <a:t>. Clinical pathways  are intended to result in all of the following except for which of the following statements:</a:t>
            </a:r>
            <a:endParaRPr lang="en-US" sz="3200" dirty="0"/>
          </a:p>
          <a:p>
            <a:endParaRPr lang="en-US" sz="3200" dirty="0"/>
          </a:p>
          <a:p>
            <a:pPr marL="342900" indent="-342900">
              <a:buAutoNum type="alphaLcParenR"/>
            </a:pPr>
            <a:r>
              <a:rPr lang="en-US" sz="3200" dirty="0" smtClean="0"/>
              <a:t>To improve patient care</a:t>
            </a:r>
          </a:p>
          <a:p>
            <a:pPr marL="342900" indent="-342900">
              <a:buAutoNum type="alphaLcParenR"/>
            </a:pPr>
            <a:r>
              <a:rPr lang="en-US" sz="3200" dirty="0" smtClean="0"/>
              <a:t>To maximize the efficient use of resources</a:t>
            </a:r>
          </a:p>
          <a:p>
            <a:pPr marL="342900" indent="-342900">
              <a:buAutoNum type="alphaLcParenR"/>
            </a:pPr>
            <a:r>
              <a:rPr lang="en-US" sz="3200" dirty="0" smtClean="0"/>
              <a:t>To help identify and clarify the clinical processes</a:t>
            </a:r>
          </a:p>
          <a:p>
            <a:pPr marL="342900" indent="-342900">
              <a:buAutoNum type="alphaLcParenR"/>
            </a:pPr>
            <a:r>
              <a:rPr lang="en-US" sz="3200" dirty="0" smtClean="0"/>
              <a:t>To support clinical effectiveness, clinical audit and risk management </a:t>
            </a:r>
          </a:p>
          <a:p>
            <a:pPr marL="342900" indent="-342900">
              <a:buAutoNum type="alphaLcParenR"/>
            </a:pPr>
            <a:r>
              <a:rPr lang="en-US" sz="3200" dirty="0" smtClean="0">
                <a:solidFill>
                  <a:srgbClr val="C00000"/>
                </a:solidFill>
              </a:rPr>
              <a:t>To disregard clinical experience and clinical intuition </a:t>
            </a:r>
          </a:p>
        </p:txBody>
      </p:sp>
    </p:spTree>
    <p:extLst>
      <p:ext uri="{BB962C8B-B14F-4D97-AF65-F5344CB8AC3E}">
        <p14:creationId xmlns:p14="http://schemas.microsoft.com/office/powerpoint/2010/main" val="56500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2</a:t>
            </a:r>
            <a:r>
              <a:rPr lang="en-US" sz="3200" dirty="0" smtClean="0"/>
              <a:t>. Which of the following is the most correct response regarding evidence based Medicare?</a:t>
            </a:r>
            <a:endParaRPr lang="en-US" sz="3200" dirty="0"/>
          </a:p>
          <a:p>
            <a:endParaRPr lang="en-US" sz="3200" dirty="0"/>
          </a:p>
          <a:p>
            <a:pPr marL="342900" indent="-342900">
              <a:buAutoNum type="alphaLcParenR"/>
            </a:pPr>
            <a:r>
              <a:rPr lang="en-US" sz="3200" dirty="0" smtClean="0"/>
              <a:t>It ignores clinical experience and clinical intuition </a:t>
            </a:r>
          </a:p>
          <a:p>
            <a:pPr marL="342900" indent="-342900">
              <a:buAutoNum type="alphaLcParenR"/>
            </a:pPr>
            <a:r>
              <a:rPr lang="en-US" sz="3200" dirty="0" smtClean="0"/>
              <a:t>Understanding of basic investigation and pathophysiology plays no part in it</a:t>
            </a:r>
          </a:p>
          <a:p>
            <a:pPr marL="342900" indent="-342900">
              <a:buAutoNum type="alphaLcParenR"/>
            </a:pPr>
            <a:r>
              <a:rPr lang="en-US" sz="3200" dirty="0" smtClean="0"/>
              <a:t>It ignores standard aspects of clinical training such as the history taking, physical examination etc.</a:t>
            </a:r>
          </a:p>
          <a:p>
            <a:pPr marL="342900" indent="-342900">
              <a:buAutoNum type="alphaLcParenR"/>
            </a:pPr>
            <a:r>
              <a:rPr lang="en-US" sz="3200" dirty="0" smtClean="0"/>
              <a:t>All of the above are correct </a:t>
            </a:r>
          </a:p>
          <a:p>
            <a:pPr marL="342900" indent="-342900">
              <a:buAutoNum type="alphaLcParenR"/>
            </a:pPr>
            <a:endParaRPr lang="en-US" sz="3200" dirty="0" smtClean="0"/>
          </a:p>
        </p:txBody>
      </p:sp>
    </p:spTree>
    <p:extLst>
      <p:ext uri="{BB962C8B-B14F-4D97-AF65-F5344CB8AC3E}">
        <p14:creationId xmlns:p14="http://schemas.microsoft.com/office/powerpoint/2010/main" val="277097856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2</a:t>
            </a:r>
            <a:r>
              <a:rPr lang="en-US" sz="3200" dirty="0" smtClean="0"/>
              <a:t>. Which of the following is the most correct response regarding evidence based Medicare?</a:t>
            </a:r>
            <a:endParaRPr lang="en-US" sz="3200" dirty="0"/>
          </a:p>
          <a:p>
            <a:endParaRPr lang="en-US" sz="3200" dirty="0"/>
          </a:p>
          <a:p>
            <a:pPr marL="342900" indent="-342900">
              <a:buAutoNum type="alphaLcParenR"/>
            </a:pPr>
            <a:r>
              <a:rPr lang="en-US" sz="3200" dirty="0" smtClean="0"/>
              <a:t>It ignores clinical experience and clinical intuition </a:t>
            </a:r>
          </a:p>
          <a:p>
            <a:pPr marL="342900" indent="-342900">
              <a:buAutoNum type="alphaLcParenR"/>
            </a:pPr>
            <a:r>
              <a:rPr lang="en-US" sz="3200" dirty="0" smtClean="0"/>
              <a:t>Understanding of basic investigation and pathophysiology plays no part in it</a:t>
            </a:r>
          </a:p>
          <a:p>
            <a:pPr marL="342900" indent="-342900">
              <a:buAutoNum type="alphaLcParenR"/>
            </a:pPr>
            <a:r>
              <a:rPr lang="en-US" sz="3200" dirty="0" smtClean="0"/>
              <a:t>It ignores standard aspects of clinical training such as the history taking, physical examination etc.</a:t>
            </a:r>
          </a:p>
          <a:p>
            <a:pPr marL="342900" indent="-342900">
              <a:buAutoNum type="alphaLcParenR"/>
            </a:pPr>
            <a:r>
              <a:rPr lang="en-US" sz="3200" dirty="0" smtClean="0">
                <a:solidFill>
                  <a:srgbClr val="C00000"/>
                </a:solidFill>
              </a:rPr>
              <a:t>All of the above are correct </a:t>
            </a:r>
          </a:p>
          <a:p>
            <a:pPr marL="342900" indent="-342900">
              <a:buAutoNum type="alphaLcParenR"/>
            </a:pPr>
            <a:endParaRPr lang="en-US" sz="3200" dirty="0" smtClean="0"/>
          </a:p>
        </p:txBody>
      </p:sp>
    </p:spTree>
    <p:extLst>
      <p:ext uri="{BB962C8B-B14F-4D97-AF65-F5344CB8AC3E}">
        <p14:creationId xmlns:p14="http://schemas.microsoft.com/office/powerpoint/2010/main" val="261686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3</a:t>
            </a:r>
            <a:r>
              <a:rPr lang="en-US" sz="3200" dirty="0" smtClean="0"/>
              <a:t>. In Evidence Based Medicine the question is defined in a specific way referred to as a PICO question: What is not a part of this process?</a:t>
            </a:r>
            <a:endParaRPr lang="en-US" sz="3200" dirty="0"/>
          </a:p>
          <a:p>
            <a:endParaRPr lang="en-US" sz="3200" dirty="0"/>
          </a:p>
          <a:p>
            <a:pPr marL="342900" indent="-342900">
              <a:buAutoNum type="alphaLcParenR"/>
            </a:pPr>
            <a:r>
              <a:rPr lang="en-US" sz="3200" dirty="0" smtClean="0"/>
              <a:t>Profit</a:t>
            </a:r>
          </a:p>
          <a:p>
            <a:pPr marL="342900" indent="-342900">
              <a:buAutoNum type="alphaLcParenR"/>
            </a:pPr>
            <a:r>
              <a:rPr lang="en-US" sz="3200" dirty="0" smtClean="0"/>
              <a:t>Patient information </a:t>
            </a:r>
          </a:p>
          <a:p>
            <a:pPr marL="342900" indent="-342900">
              <a:buAutoNum type="alphaLcParenR"/>
            </a:pPr>
            <a:r>
              <a:rPr lang="en-US" sz="3200" dirty="0" smtClean="0"/>
              <a:t>Problem involved</a:t>
            </a:r>
          </a:p>
          <a:p>
            <a:pPr marL="342900" indent="-342900">
              <a:buAutoNum type="alphaLcParenR"/>
            </a:pPr>
            <a:r>
              <a:rPr lang="en-US" sz="3200" dirty="0" smtClean="0"/>
              <a:t>Patient outcome</a:t>
            </a:r>
          </a:p>
          <a:p>
            <a:pPr marL="342900" indent="-342900">
              <a:buAutoNum type="alphaLcParenR"/>
            </a:pPr>
            <a:r>
              <a:rPr lang="en-US" sz="3200" dirty="0" smtClean="0"/>
              <a:t>Patient intervention options</a:t>
            </a:r>
          </a:p>
          <a:p>
            <a:endParaRPr lang="en-US" sz="3200" dirty="0" smtClean="0"/>
          </a:p>
        </p:txBody>
      </p:sp>
    </p:spTree>
    <p:extLst>
      <p:ext uri="{BB962C8B-B14F-4D97-AF65-F5344CB8AC3E}">
        <p14:creationId xmlns:p14="http://schemas.microsoft.com/office/powerpoint/2010/main" val="330100730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50167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3</a:t>
            </a:r>
            <a:r>
              <a:rPr lang="en-US" sz="3200" dirty="0" smtClean="0"/>
              <a:t>. In Evidence Based Medicine the question is defined in a specific way referred to as a PICO question: What is not a part of this process?</a:t>
            </a:r>
            <a:endParaRPr lang="en-US" sz="3200" dirty="0"/>
          </a:p>
          <a:p>
            <a:endParaRPr lang="en-US" sz="3200" dirty="0"/>
          </a:p>
          <a:p>
            <a:pPr marL="342900" indent="-342900">
              <a:buAutoNum type="alphaLcParenR"/>
            </a:pPr>
            <a:r>
              <a:rPr lang="en-US" sz="3200" dirty="0" smtClean="0">
                <a:solidFill>
                  <a:srgbClr val="C00000"/>
                </a:solidFill>
              </a:rPr>
              <a:t>Profit</a:t>
            </a:r>
          </a:p>
          <a:p>
            <a:pPr marL="342900" indent="-342900">
              <a:buAutoNum type="alphaLcParenR"/>
            </a:pPr>
            <a:r>
              <a:rPr lang="en-US" sz="3200" dirty="0" smtClean="0"/>
              <a:t>Patient information </a:t>
            </a:r>
          </a:p>
          <a:p>
            <a:pPr marL="342900" indent="-342900">
              <a:buAutoNum type="alphaLcParenR"/>
            </a:pPr>
            <a:r>
              <a:rPr lang="en-US" sz="3200" dirty="0" smtClean="0"/>
              <a:t>Problem involved</a:t>
            </a:r>
          </a:p>
          <a:p>
            <a:pPr marL="342900" indent="-342900">
              <a:buAutoNum type="alphaLcParenR"/>
            </a:pPr>
            <a:r>
              <a:rPr lang="en-US" sz="3200" dirty="0" smtClean="0"/>
              <a:t>Patient outcome</a:t>
            </a:r>
          </a:p>
          <a:p>
            <a:pPr marL="342900" indent="-342900">
              <a:buAutoNum type="alphaLcParenR"/>
            </a:pPr>
            <a:r>
              <a:rPr lang="en-US" sz="3200" dirty="0" smtClean="0"/>
              <a:t>Patient intervention options</a:t>
            </a:r>
          </a:p>
          <a:p>
            <a:endParaRPr lang="en-US" sz="3200" dirty="0" smtClean="0"/>
          </a:p>
        </p:txBody>
      </p:sp>
    </p:spTree>
    <p:extLst>
      <p:ext uri="{BB962C8B-B14F-4D97-AF65-F5344CB8AC3E}">
        <p14:creationId xmlns:p14="http://schemas.microsoft.com/office/powerpoint/2010/main" val="13609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475" y="1363948"/>
            <a:ext cx="11190157" cy="34163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4</a:t>
            </a:r>
            <a:r>
              <a:rPr lang="en-US" sz="3600" dirty="0" smtClean="0"/>
              <a:t>. “Evidence-based medicine is the integration of the best research evidence with clinical expertise and patient values” </a:t>
            </a:r>
            <a:endParaRPr lang="en-US" sz="3600" dirty="0"/>
          </a:p>
          <a:p>
            <a:endParaRPr lang="en-US" sz="3600" dirty="0"/>
          </a:p>
          <a:p>
            <a:pPr marL="342900" indent="-342900">
              <a:buAutoNum type="alphaLcParenR"/>
            </a:pPr>
            <a:r>
              <a:rPr lang="en-US" sz="3600" dirty="0" smtClean="0"/>
              <a:t>True</a:t>
            </a:r>
          </a:p>
          <a:p>
            <a:pPr marL="342900" indent="-342900">
              <a:buAutoNum type="alphaLcParenR"/>
            </a:pPr>
            <a:r>
              <a:rPr lang="en-US" sz="3600" dirty="0" smtClean="0"/>
              <a:t>False </a:t>
            </a:r>
          </a:p>
        </p:txBody>
      </p:sp>
    </p:spTree>
    <p:extLst>
      <p:ext uri="{BB962C8B-B14F-4D97-AF65-F5344CB8AC3E}">
        <p14:creationId xmlns:p14="http://schemas.microsoft.com/office/powerpoint/2010/main" val="100669315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475" y="1363948"/>
            <a:ext cx="11190157" cy="34163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4</a:t>
            </a:r>
            <a:r>
              <a:rPr lang="en-US" sz="3600" dirty="0" smtClean="0"/>
              <a:t>. “Evidence-based medicine is the integration of the best research evidence with clinical expertise and patient values” </a:t>
            </a:r>
            <a:endParaRPr lang="en-US" sz="3600" dirty="0"/>
          </a:p>
          <a:p>
            <a:endParaRPr lang="en-US" sz="3600" dirty="0"/>
          </a:p>
          <a:p>
            <a:pPr marL="342900" indent="-342900">
              <a:buAutoNum type="alphaLcParenR"/>
            </a:pPr>
            <a:r>
              <a:rPr lang="en-US" sz="3600" dirty="0" smtClean="0">
                <a:solidFill>
                  <a:srgbClr val="C00000"/>
                </a:solidFill>
              </a:rPr>
              <a:t>True</a:t>
            </a:r>
          </a:p>
          <a:p>
            <a:pPr marL="342900" indent="-342900">
              <a:buAutoNum type="alphaLcParenR"/>
            </a:pPr>
            <a:r>
              <a:rPr lang="en-US" sz="3600" dirty="0" smtClean="0"/>
              <a:t>False </a:t>
            </a:r>
          </a:p>
        </p:txBody>
      </p:sp>
    </p:spTree>
    <p:extLst>
      <p:ext uri="{BB962C8B-B14F-4D97-AF65-F5344CB8AC3E}">
        <p14:creationId xmlns:p14="http://schemas.microsoft.com/office/powerpoint/2010/main" val="332598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3539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5</a:t>
            </a:r>
            <a:r>
              <a:rPr lang="en-US" sz="3200" dirty="0" smtClean="0"/>
              <a:t>. Beta-blockers were initially avoided after MI thinking that they would decrease </a:t>
            </a:r>
            <a:r>
              <a:rPr lang="en-US" sz="3200" smtClean="0"/>
              <a:t>compensatory sympathetic </a:t>
            </a:r>
            <a:r>
              <a:rPr lang="en-US" sz="3200" dirty="0" smtClean="0"/>
              <a:t>mechanisms. Later shown to decrease hospitalization &amp; death based on evidence based medicine research.</a:t>
            </a:r>
            <a:endParaRPr lang="en-US" sz="3200" dirty="0"/>
          </a:p>
          <a:p>
            <a:endParaRPr lang="en-US" sz="3200" dirty="0"/>
          </a:p>
          <a:p>
            <a:pPr marL="342900" indent="-342900">
              <a:buAutoNum type="alphaLcParenR"/>
            </a:pPr>
            <a:r>
              <a:rPr lang="en-US" sz="3200" dirty="0" smtClean="0"/>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416189479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674400"/>
            <a:ext cx="11190157" cy="3539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5</a:t>
            </a:r>
            <a:r>
              <a:rPr lang="en-US" sz="3200" dirty="0" smtClean="0"/>
              <a:t>. Beta-blockers were initially avoided after MI thinking that they would decrease compensatory sympathetic mechanisms. Later shown to decrease hospitalization &amp; death based on evidence based medicine research.</a:t>
            </a:r>
            <a:endParaRPr lang="en-US" sz="3200" dirty="0"/>
          </a:p>
          <a:p>
            <a:endParaRPr lang="en-US" sz="3200" dirty="0"/>
          </a:p>
          <a:p>
            <a:pPr marL="342900" indent="-342900">
              <a:buAutoNum type="alphaLcParenR"/>
            </a:pPr>
            <a:r>
              <a:rPr lang="en-US" sz="3200" dirty="0" smtClean="0">
                <a:solidFill>
                  <a:srgbClr val="C00000"/>
                </a:solidFill>
              </a:rPr>
              <a:t>True</a:t>
            </a:r>
          </a:p>
          <a:p>
            <a:pPr marL="342900" indent="-342900">
              <a:buAutoNum type="alphaLcParenR"/>
            </a:pPr>
            <a:r>
              <a:rPr lang="en-US" sz="3200" dirty="0" smtClean="0"/>
              <a:t>False </a:t>
            </a:r>
          </a:p>
        </p:txBody>
      </p:sp>
    </p:spTree>
    <p:extLst>
      <p:ext uri="{BB962C8B-B14F-4D97-AF65-F5344CB8AC3E}">
        <p14:creationId xmlns:p14="http://schemas.microsoft.com/office/powerpoint/2010/main" val="26720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3659" y="526982"/>
            <a:ext cx="8022815" cy="6001219"/>
          </a:xfrm>
          <a:prstGeom prst="rect">
            <a:avLst/>
          </a:prstGeom>
        </p:spPr>
      </p:pic>
      <p:pic>
        <p:nvPicPr>
          <p:cNvPr id="2" name="Picture 1"/>
          <p:cNvPicPr>
            <a:picLocks noChangeAspect="1"/>
          </p:cNvPicPr>
          <p:nvPr/>
        </p:nvPicPr>
        <p:blipFill>
          <a:blip r:embed="rId3"/>
          <a:stretch>
            <a:fillRect/>
          </a:stretch>
        </p:blipFill>
        <p:spPr>
          <a:xfrm>
            <a:off x="8576474" y="526981"/>
            <a:ext cx="2481567" cy="6013029"/>
          </a:xfrm>
          <a:prstGeom prst="rect">
            <a:avLst/>
          </a:prstGeom>
        </p:spPr>
      </p:pic>
    </p:spTree>
    <p:extLst>
      <p:ext uri="{BB962C8B-B14F-4D97-AF65-F5344CB8AC3E}">
        <p14:creationId xmlns:p14="http://schemas.microsoft.com/office/powerpoint/2010/main" val="366955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9194" y="378601"/>
            <a:ext cx="4533254" cy="5828470"/>
          </a:xfrm>
          <a:prstGeom prst="rect">
            <a:avLst/>
          </a:prstGeom>
        </p:spPr>
      </p:pic>
      <p:pic>
        <p:nvPicPr>
          <p:cNvPr id="5" name="Picture 4"/>
          <p:cNvPicPr>
            <a:picLocks noChangeAspect="1"/>
          </p:cNvPicPr>
          <p:nvPr/>
        </p:nvPicPr>
        <p:blipFill>
          <a:blip r:embed="rId3"/>
          <a:stretch>
            <a:fillRect/>
          </a:stretch>
        </p:blipFill>
        <p:spPr>
          <a:xfrm>
            <a:off x="6829357" y="378601"/>
            <a:ext cx="4777137" cy="5804478"/>
          </a:xfrm>
          <a:prstGeom prst="rect">
            <a:avLst/>
          </a:prstGeom>
        </p:spPr>
      </p:pic>
      <p:sp>
        <p:nvSpPr>
          <p:cNvPr id="2" name="TextBox 1"/>
          <p:cNvSpPr txBox="1"/>
          <p:nvPr/>
        </p:nvSpPr>
        <p:spPr>
          <a:xfrm>
            <a:off x="5787211" y="1921790"/>
            <a:ext cx="307383" cy="3970318"/>
          </a:xfrm>
          <a:prstGeom prst="rect">
            <a:avLst/>
          </a:prstGeom>
          <a:noFill/>
        </p:spPr>
        <p:txBody>
          <a:bodyPr wrap="square" rtlCol="0">
            <a:spAutoFit/>
          </a:bodyPr>
          <a:lstStyle/>
          <a:p>
            <a:r>
              <a:rPr lang="en-US" dirty="0" smtClean="0"/>
              <a:t>E</a:t>
            </a:r>
          </a:p>
          <a:p>
            <a:r>
              <a:rPr lang="en-US" dirty="0" smtClean="0"/>
              <a:t>XAMPLES                </a:t>
            </a:r>
          </a:p>
          <a:p>
            <a:endParaRPr lang="en-US" dirty="0" smtClean="0"/>
          </a:p>
          <a:p>
            <a:endParaRPr lang="en-US" dirty="0"/>
          </a:p>
          <a:p>
            <a:r>
              <a:rPr lang="en-US" dirty="0" smtClean="0"/>
              <a:t>ONLY</a:t>
            </a:r>
            <a:endParaRPr lang="en-US" dirty="0"/>
          </a:p>
        </p:txBody>
      </p:sp>
    </p:spTree>
    <p:extLst>
      <p:ext uri="{BB962C8B-B14F-4D97-AF65-F5344CB8AC3E}">
        <p14:creationId xmlns:p14="http://schemas.microsoft.com/office/powerpoint/2010/main" val="4278515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5376" y="689994"/>
            <a:ext cx="8548783" cy="5929460"/>
          </a:xfrm>
          <a:prstGeom prst="rect">
            <a:avLst/>
          </a:prstGeom>
        </p:spPr>
      </p:pic>
      <p:pic>
        <p:nvPicPr>
          <p:cNvPr id="2" name="Picture 1"/>
          <p:cNvPicPr>
            <a:picLocks noChangeAspect="1"/>
          </p:cNvPicPr>
          <p:nvPr/>
        </p:nvPicPr>
        <p:blipFill>
          <a:blip r:embed="rId3"/>
          <a:stretch>
            <a:fillRect/>
          </a:stretch>
        </p:blipFill>
        <p:spPr>
          <a:xfrm>
            <a:off x="9084158" y="689994"/>
            <a:ext cx="2447079" cy="5929460"/>
          </a:xfrm>
          <a:prstGeom prst="rect">
            <a:avLst/>
          </a:prstGeom>
        </p:spPr>
      </p:pic>
    </p:spTree>
    <p:extLst>
      <p:ext uri="{BB962C8B-B14F-4D97-AF65-F5344CB8AC3E}">
        <p14:creationId xmlns:p14="http://schemas.microsoft.com/office/powerpoint/2010/main" val="3301480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UNIT OBJECTIVES</a:t>
            </a:r>
            <a:endParaRPr lang="en-US" b="1"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b="1" dirty="0">
                <a:solidFill>
                  <a:schemeClr val="bg1"/>
                </a:solidFill>
              </a:rPr>
              <a:t>To define clinical </a:t>
            </a:r>
            <a:r>
              <a:rPr lang="en-US" sz="2800" b="1" dirty="0" smtClean="0">
                <a:solidFill>
                  <a:schemeClr val="bg1"/>
                </a:solidFill>
              </a:rPr>
              <a:t>pathways</a:t>
            </a:r>
          </a:p>
          <a:p>
            <a:pPr>
              <a:buFont typeface="Arial" panose="020B0604020202020204" pitchFamily="34" charset="0"/>
              <a:buChar char="•"/>
            </a:pPr>
            <a:r>
              <a:rPr lang="en-US" sz="2800" b="1" dirty="0">
                <a:solidFill>
                  <a:schemeClr val="bg1"/>
                </a:solidFill>
              </a:rPr>
              <a:t>To learn about evidence based medicine (EBM) and its </a:t>
            </a:r>
            <a:r>
              <a:rPr lang="en-US" sz="2800" b="1" dirty="0" smtClean="0">
                <a:solidFill>
                  <a:schemeClr val="bg1"/>
                </a:solidFill>
              </a:rPr>
              <a:t>importance</a:t>
            </a:r>
          </a:p>
          <a:p>
            <a:pPr>
              <a:buFont typeface="Arial" panose="020B0604020202020204" pitchFamily="34" charset="0"/>
              <a:buChar char="•"/>
            </a:pPr>
            <a:r>
              <a:rPr lang="en-US" sz="2800" b="1" dirty="0">
                <a:solidFill>
                  <a:schemeClr val="bg1"/>
                </a:solidFill>
              </a:rPr>
              <a:t>To understand population health and the different </a:t>
            </a:r>
            <a:r>
              <a:rPr lang="en-US" sz="2800" b="1" dirty="0" smtClean="0">
                <a:solidFill>
                  <a:schemeClr val="bg1"/>
                </a:solidFill>
              </a:rPr>
              <a:t>approaches</a:t>
            </a:r>
          </a:p>
          <a:p>
            <a:pPr>
              <a:buFont typeface="Arial" panose="020B0604020202020204" pitchFamily="34" charset="0"/>
              <a:buChar char="•"/>
            </a:pPr>
            <a:r>
              <a:rPr lang="en-US" sz="2800" b="1" dirty="0">
                <a:solidFill>
                  <a:schemeClr val="bg1"/>
                </a:solidFill>
              </a:rPr>
              <a:t>To learn about pay-for-performance (P4P) initiatives</a:t>
            </a:r>
          </a:p>
        </p:txBody>
      </p:sp>
    </p:spTree>
    <p:extLst>
      <p:ext uri="{BB962C8B-B14F-4D97-AF65-F5344CB8AC3E}">
        <p14:creationId xmlns:p14="http://schemas.microsoft.com/office/powerpoint/2010/main" val="2766278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4157" y="505413"/>
            <a:ext cx="9012810" cy="6077396"/>
          </a:xfrm>
          <a:prstGeom prst="rect">
            <a:avLst/>
          </a:prstGeom>
        </p:spPr>
      </p:pic>
      <p:pic>
        <p:nvPicPr>
          <p:cNvPr id="2" name="Picture 1"/>
          <p:cNvPicPr>
            <a:picLocks noChangeAspect="1"/>
          </p:cNvPicPr>
          <p:nvPr/>
        </p:nvPicPr>
        <p:blipFill>
          <a:blip r:embed="rId3"/>
          <a:stretch>
            <a:fillRect/>
          </a:stretch>
        </p:blipFill>
        <p:spPr>
          <a:xfrm>
            <a:off x="9079545" y="505413"/>
            <a:ext cx="2505437" cy="6070866"/>
          </a:xfrm>
          <a:prstGeom prst="rect">
            <a:avLst/>
          </a:prstGeom>
        </p:spPr>
      </p:pic>
    </p:spTree>
    <p:extLst>
      <p:ext uri="{BB962C8B-B14F-4D97-AF65-F5344CB8AC3E}">
        <p14:creationId xmlns:p14="http://schemas.microsoft.com/office/powerpoint/2010/main" val="2808664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040" y="264160"/>
            <a:ext cx="7457440" cy="1737360"/>
          </a:xfrm>
          <a:prstGeom prst="rect">
            <a:avLst/>
          </a:prstGeom>
          <a:solidFill>
            <a:schemeClr val="tx1">
              <a:lumMod val="75000"/>
            </a:schemeClr>
          </a:solidFill>
          <a:ln>
            <a:solidFill>
              <a:schemeClr val="tx1">
                <a:lumMod val="65000"/>
              </a:schemeClr>
            </a:solidFill>
          </a:ln>
        </p:spPr>
        <p:style>
          <a:lnRef idx="1">
            <a:schemeClr val="accent3"/>
          </a:lnRef>
          <a:fillRef idx="2">
            <a:schemeClr val="accent3"/>
          </a:fillRef>
          <a:effectRef idx="1">
            <a:schemeClr val="accent3"/>
          </a:effectRef>
          <a:fontRef idx="minor">
            <a:schemeClr val="dk1"/>
          </a:fontRef>
        </p:style>
        <p:txBody>
          <a:bodyPr rtlCol="0" anchor="ctr"/>
          <a:lstStyle/>
          <a:p>
            <a:r>
              <a:rPr lang="en-US" sz="48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CLINICAL PRACTICE</a:t>
            </a:r>
          </a:p>
          <a:p>
            <a:r>
              <a:rPr lang="en-US" sz="480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GUIDELINE </a:t>
            </a:r>
            <a:endParaRPr lang="en-US" sz="48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6" name="TextBox 5"/>
          <p:cNvSpPr txBox="1"/>
          <p:nvPr/>
        </p:nvSpPr>
        <p:spPr>
          <a:xfrm>
            <a:off x="447040" y="2133600"/>
            <a:ext cx="10972800"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Century Gothic" panose="020B0502020202020204" pitchFamily="34" charset="0"/>
              </a:rPr>
              <a:t>Clinical practice guideline definition by National guideline clearing house as:</a:t>
            </a:r>
          </a:p>
          <a:p>
            <a:pPr marL="285750" indent="-285750">
              <a:buFont typeface="Arial" panose="020B0604020202020204" pitchFamily="34" charset="0"/>
              <a:buChar char="•"/>
            </a:pPr>
            <a:endParaRPr lang="en-US" b="1" dirty="0"/>
          </a:p>
          <a:p>
            <a:r>
              <a:rPr lang="en-US" b="1" dirty="0" smtClean="0"/>
              <a:t>	</a:t>
            </a:r>
            <a:r>
              <a:rPr lang="en-US" b="1" i="1" dirty="0" smtClean="0">
                <a:latin typeface="Footlight MT Light" panose="0204060206030A020304" pitchFamily="18" charset="0"/>
              </a:rPr>
              <a:t>“ Clinical practice guidelines are systematically developed statements to assist practitioners and patient 	   decision about appropriate healthcare for specific clinical circumstances.”</a:t>
            </a:r>
          </a:p>
          <a:p>
            <a:endParaRPr lang="en-US" b="1" i="1" dirty="0">
              <a:latin typeface="Footlight MT Light" panose="0204060206030A020304" pitchFamily="18" charset="0"/>
            </a:endParaRPr>
          </a:p>
          <a:p>
            <a:pPr marL="285750" indent="-285750">
              <a:buFont typeface="Arial" panose="020B0604020202020204" pitchFamily="34" charset="0"/>
              <a:buChar char="•"/>
            </a:pPr>
            <a:r>
              <a:rPr lang="en-US" b="1" dirty="0" smtClean="0">
                <a:latin typeface="Century Gothic" panose="020B0502020202020204" pitchFamily="34" charset="0"/>
              </a:rPr>
              <a:t>Please note that most practice guidelines are on based </a:t>
            </a:r>
            <a:r>
              <a:rPr lang="en-US" b="1" u="sng" dirty="0" smtClean="0">
                <a:solidFill>
                  <a:schemeClr val="bg1"/>
                </a:solidFill>
                <a:latin typeface="Century Gothic" panose="020B0502020202020204" pitchFamily="34" charset="0"/>
              </a:rPr>
              <a:t>Evidence based Medicine.</a:t>
            </a:r>
          </a:p>
          <a:p>
            <a:pPr marL="285750" indent="-285750">
              <a:buFont typeface="Arial" panose="020B0604020202020204" pitchFamily="34" charset="0"/>
              <a:buChar char="•"/>
            </a:pPr>
            <a:endParaRPr lang="en-US" b="1" dirty="0">
              <a:latin typeface="Century Gothic" panose="020B0502020202020204" pitchFamily="34" charset="0"/>
            </a:endParaRPr>
          </a:p>
          <a:p>
            <a:pPr marL="285750" indent="-285750">
              <a:buFont typeface="Arial" panose="020B0604020202020204" pitchFamily="34" charset="0"/>
              <a:buChar char="•"/>
            </a:pPr>
            <a:r>
              <a:rPr lang="en-US" b="1" dirty="0" smtClean="0">
                <a:latin typeface="Century Gothic" panose="020B0502020202020204" pitchFamily="34" charset="0"/>
              </a:rPr>
              <a:t>Evidence based practice guidelines are the clinical foundation </a:t>
            </a:r>
            <a:r>
              <a:rPr lang="en-US" b="1" u="sng" dirty="0" smtClean="0">
                <a:solidFill>
                  <a:schemeClr val="bg1"/>
                </a:solidFill>
                <a:latin typeface="Century Gothic" panose="020B0502020202020204" pitchFamily="34" charset="0"/>
              </a:rPr>
              <a:t>of Disease Management Program</a:t>
            </a:r>
          </a:p>
          <a:p>
            <a:pPr marL="285750" indent="-285750">
              <a:buFont typeface="Arial" panose="020B0604020202020204" pitchFamily="34" charset="0"/>
              <a:buChar char="•"/>
            </a:pPr>
            <a:endParaRPr lang="en-US" b="1" dirty="0">
              <a:latin typeface="Century Gothic" panose="020B0502020202020204" pitchFamily="34" charset="0"/>
            </a:endParaRPr>
          </a:p>
          <a:p>
            <a:r>
              <a:rPr lang="en-US" b="1" u="sng" dirty="0" smtClean="0">
                <a:solidFill>
                  <a:schemeClr val="bg1"/>
                </a:solidFill>
                <a:latin typeface="Century Gothic" panose="020B0502020202020204" pitchFamily="34" charset="0"/>
              </a:rPr>
              <a:t>E.g.., </a:t>
            </a:r>
            <a:r>
              <a:rPr lang="en-US" b="1" dirty="0" smtClean="0">
                <a:latin typeface="Century Gothic" panose="020B0502020202020204" pitchFamily="34" charset="0"/>
              </a:rPr>
              <a:t>a child is experiencing repeated asthma attack at school and is taken to a clinic, if the physicians utilize evidence based treatment for childhood asthma accepted by their specialty such descriptions for specific clinical condition are best known as clinical practice guidelines.</a:t>
            </a:r>
            <a:endParaRPr lang="en-US" b="1" dirty="0">
              <a:latin typeface="Century Gothic" panose="020B0502020202020204" pitchFamily="34" charset="0"/>
            </a:endParaRPr>
          </a:p>
        </p:txBody>
      </p:sp>
    </p:spTree>
    <p:extLst>
      <p:ext uri="{BB962C8B-B14F-4D97-AF65-F5344CB8AC3E}">
        <p14:creationId xmlns:p14="http://schemas.microsoft.com/office/powerpoint/2010/main" val="3590143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8198" y="527621"/>
            <a:ext cx="8371379" cy="5969524"/>
          </a:xfrm>
          <a:prstGeom prst="rect">
            <a:avLst/>
          </a:prstGeom>
        </p:spPr>
      </p:pic>
      <p:pic>
        <p:nvPicPr>
          <p:cNvPr id="2" name="Picture 1"/>
          <p:cNvPicPr>
            <a:picLocks noChangeAspect="1"/>
          </p:cNvPicPr>
          <p:nvPr/>
        </p:nvPicPr>
        <p:blipFill>
          <a:blip r:embed="rId3"/>
          <a:stretch>
            <a:fillRect/>
          </a:stretch>
        </p:blipFill>
        <p:spPr>
          <a:xfrm>
            <a:off x="8849577" y="527621"/>
            <a:ext cx="2463613" cy="5969524"/>
          </a:xfrm>
          <a:prstGeom prst="rect">
            <a:avLst/>
          </a:prstGeom>
        </p:spPr>
      </p:pic>
    </p:spTree>
    <p:extLst>
      <p:ext uri="{BB962C8B-B14F-4D97-AF65-F5344CB8AC3E}">
        <p14:creationId xmlns:p14="http://schemas.microsoft.com/office/powerpoint/2010/main" val="22402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1328" y="154003"/>
            <a:ext cx="4619479" cy="6572261"/>
          </a:xfrm>
          <a:prstGeom prst="rect">
            <a:avLst/>
          </a:prstGeom>
        </p:spPr>
      </p:pic>
      <p:pic>
        <p:nvPicPr>
          <p:cNvPr id="2" name="Picture 1"/>
          <p:cNvPicPr>
            <a:picLocks noChangeAspect="1"/>
          </p:cNvPicPr>
          <p:nvPr/>
        </p:nvPicPr>
        <p:blipFill>
          <a:blip r:embed="rId3"/>
          <a:stretch>
            <a:fillRect/>
          </a:stretch>
        </p:blipFill>
        <p:spPr>
          <a:xfrm>
            <a:off x="8470807" y="137992"/>
            <a:ext cx="2718969" cy="6588272"/>
          </a:xfrm>
          <a:prstGeom prst="rect">
            <a:avLst/>
          </a:prstGeom>
        </p:spPr>
      </p:pic>
      <p:sp>
        <p:nvSpPr>
          <p:cNvPr id="5" name="TextBox 4"/>
          <p:cNvSpPr txBox="1"/>
          <p:nvPr/>
        </p:nvSpPr>
        <p:spPr>
          <a:xfrm>
            <a:off x="759417" y="1890793"/>
            <a:ext cx="1879041" cy="369332"/>
          </a:xfrm>
          <a:prstGeom prst="rect">
            <a:avLst/>
          </a:prstGeom>
          <a:noFill/>
        </p:spPr>
        <p:txBody>
          <a:bodyPr wrap="none" rtlCol="0">
            <a:spAutoFit/>
          </a:bodyPr>
          <a:lstStyle/>
          <a:p>
            <a:r>
              <a:rPr lang="en-US" dirty="0" smtClean="0"/>
              <a:t>EXAMPLE ONLY</a:t>
            </a:r>
            <a:endParaRPr lang="en-US" dirty="0"/>
          </a:p>
        </p:txBody>
      </p:sp>
    </p:spTree>
    <p:extLst>
      <p:ext uri="{BB962C8B-B14F-4D97-AF65-F5344CB8AC3E}">
        <p14:creationId xmlns:p14="http://schemas.microsoft.com/office/powerpoint/2010/main" val="4182003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51328" y="154003"/>
            <a:ext cx="4619479" cy="6572261"/>
          </a:xfrm>
          <a:prstGeom prst="rect">
            <a:avLst/>
          </a:prstGeom>
        </p:spPr>
      </p:pic>
      <p:pic>
        <p:nvPicPr>
          <p:cNvPr id="2" name="Picture 1"/>
          <p:cNvPicPr>
            <a:picLocks noChangeAspect="1"/>
          </p:cNvPicPr>
          <p:nvPr/>
        </p:nvPicPr>
        <p:blipFill>
          <a:blip r:embed="rId3"/>
          <a:stretch>
            <a:fillRect/>
          </a:stretch>
        </p:blipFill>
        <p:spPr>
          <a:xfrm>
            <a:off x="8470807" y="137992"/>
            <a:ext cx="2718969" cy="6588272"/>
          </a:xfrm>
          <a:prstGeom prst="rect">
            <a:avLst/>
          </a:prstGeom>
        </p:spPr>
      </p:pic>
      <p:sp>
        <p:nvSpPr>
          <p:cNvPr id="3" name="Rectangle 2"/>
          <p:cNvSpPr/>
          <p:nvPr/>
        </p:nvSpPr>
        <p:spPr>
          <a:xfrm>
            <a:off x="902195" y="2554659"/>
            <a:ext cx="1879041" cy="369332"/>
          </a:xfrm>
          <a:prstGeom prst="rect">
            <a:avLst/>
          </a:prstGeom>
        </p:spPr>
        <p:txBody>
          <a:bodyPr wrap="none">
            <a:spAutoFit/>
          </a:bodyPr>
          <a:lstStyle/>
          <a:p>
            <a:r>
              <a:rPr lang="en-US" dirty="0"/>
              <a:t>EXAMPLE ONLY</a:t>
            </a:r>
          </a:p>
        </p:txBody>
      </p:sp>
    </p:spTree>
    <p:extLst>
      <p:ext uri="{BB962C8B-B14F-4D97-AF65-F5344CB8AC3E}">
        <p14:creationId xmlns:p14="http://schemas.microsoft.com/office/powerpoint/2010/main" val="2286433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240" y="683881"/>
            <a:ext cx="9752929" cy="5705573"/>
          </a:xfrm>
          <a:prstGeom prst="rect">
            <a:avLst/>
          </a:prstGeom>
        </p:spPr>
      </p:pic>
      <p:pic>
        <p:nvPicPr>
          <p:cNvPr id="2" name="Picture 1"/>
          <p:cNvPicPr>
            <a:picLocks noChangeAspect="1"/>
          </p:cNvPicPr>
          <p:nvPr/>
        </p:nvPicPr>
        <p:blipFill>
          <a:blip r:embed="rId3"/>
          <a:stretch>
            <a:fillRect/>
          </a:stretch>
        </p:blipFill>
        <p:spPr>
          <a:xfrm>
            <a:off x="9732935" y="683880"/>
            <a:ext cx="2354681" cy="5705573"/>
          </a:xfrm>
          <a:prstGeom prst="rect">
            <a:avLst/>
          </a:prstGeom>
        </p:spPr>
      </p:pic>
    </p:spTree>
    <p:extLst>
      <p:ext uri="{BB962C8B-B14F-4D97-AF65-F5344CB8AC3E}">
        <p14:creationId xmlns:p14="http://schemas.microsoft.com/office/powerpoint/2010/main" val="2042954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8616"/>
            <a:ext cx="5734188" cy="6681513"/>
          </a:xfrm>
          <a:prstGeom prst="rect">
            <a:avLst/>
          </a:prstGeom>
        </p:spPr>
      </p:pic>
      <p:pic>
        <p:nvPicPr>
          <p:cNvPr id="5" name="Picture 4"/>
          <p:cNvPicPr>
            <a:picLocks noChangeAspect="1"/>
          </p:cNvPicPr>
          <p:nvPr/>
        </p:nvPicPr>
        <p:blipFill>
          <a:blip r:embed="rId3"/>
          <a:stretch>
            <a:fillRect/>
          </a:stretch>
        </p:blipFill>
        <p:spPr>
          <a:xfrm>
            <a:off x="6105306" y="61992"/>
            <a:ext cx="4991480" cy="6648137"/>
          </a:xfrm>
          <a:prstGeom prst="rect">
            <a:avLst/>
          </a:prstGeom>
        </p:spPr>
      </p:pic>
      <p:pic>
        <p:nvPicPr>
          <p:cNvPr id="2" name="Picture 1"/>
          <p:cNvPicPr>
            <a:picLocks noChangeAspect="1"/>
          </p:cNvPicPr>
          <p:nvPr/>
        </p:nvPicPr>
        <p:blipFill>
          <a:blip r:embed="rId4"/>
          <a:stretch>
            <a:fillRect/>
          </a:stretch>
        </p:blipFill>
        <p:spPr>
          <a:xfrm>
            <a:off x="10507301" y="519193"/>
            <a:ext cx="1580243" cy="3829050"/>
          </a:xfrm>
          <a:prstGeom prst="rect">
            <a:avLst/>
          </a:prstGeom>
        </p:spPr>
      </p:pic>
      <p:sp>
        <p:nvSpPr>
          <p:cNvPr id="3" name="Rectangle 2"/>
          <p:cNvSpPr/>
          <p:nvPr/>
        </p:nvSpPr>
        <p:spPr>
          <a:xfrm>
            <a:off x="5734188" y="2562409"/>
            <a:ext cx="200637" cy="3693319"/>
          </a:xfrm>
          <a:prstGeom prst="rect">
            <a:avLst/>
          </a:prstGeom>
        </p:spPr>
        <p:txBody>
          <a:bodyPr wrap="square">
            <a:spAutoFit/>
          </a:bodyPr>
          <a:lstStyle/>
          <a:p>
            <a:r>
              <a:rPr lang="en-US" dirty="0"/>
              <a:t>EXAMPLE </a:t>
            </a:r>
            <a:endParaRPr lang="en-US" dirty="0" smtClean="0"/>
          </a:p>
          <a:p>
            <a:endParaRPr lang="en-US" dirty="0"/>
          </a:p>
          <a:p>
            <a:endParaRPr lang="en-US" dirty="0" smtClean="0"/>
          </a:p>
          <a:p>
            <a:r>
              <a:rPr lang="en-US" dirty="0" smtClean="0"/>
              <a:t>ONLY</a:t>
            </a:r>
            <a:endParaRPr lang="en-US" dirty="0"/>
          </a:p>
        </p:txBody>
      </p:sp>
    </p:spTree>
    <p:extLst>
      <p:ext uri="{BB962C8B-B14F-4D97-AF65-F5344CB8AC3E}">
        <p14:creationId xmlns:p14="http://schemas.microsoft.com/office/powerpoint/2010/main" val="2737813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228" y="157690"/>
            <a:ext cx="5626977" cy="6478292"/>
          </a:xfrm>
          <a:prstGeom prst="rect">
            <a:avLst/>
          </a:prstGeom>
        </p:spPr>
      </p:pic>
      <p:pic>
        <p:nvPicPr>
          <p:cNvPr id="5" name="Picture 4"/>
          <p:cNvPicPr>
            <a:picLocks noChangeAspect="1"/>
          </p:cNvPicPr>
          <p:nvPr/>
        </p:nvPicPr>
        <p:blipFill>
          <a:blip r:embed="rId3"/>
          <a:stretch>
            <a:fillRect/>
          </a:stretch>
        </p:blipFill>
        <p:spPr>
          <a:xfrm>
            <a:off x="6292313" y="157689"/>
            <a:ext cx="5713708" cy="6478292"/>
          </a:xfrm>
          <a:prstGeom prst="rect">
            <a:avLst/>
          </a:prstGeom>
        </p:spPr>
      </p:pic>
      <p:sp>
        <p:nvSpPr>
          <p:cNvPr id="2" name="Rectangle 1"/>
          <p:cNvSpPr/>
          <p:nvPr/>
        </p:nvSpPr>
        <p:spPr>
          <a:xfrm>
            <a:off x="5858323" y="2694144"/>
            <a:ext cx="205935" cy="3416320"/>
          </a:xfrm>
          <a:prstGeom prst="rect">
            <a:avLst/>
          </a:prstGeom>
        </p:spPr>
        <p:txBody>
          <a:bodyPr wrap="square">
            <a:spAutoFit/>
          </a:bodyPr>
          <a:lstStyle/>
          <a:p>
            <a:r>
              <a:rPr lang="en-US" dirty="0"/>
              <a:t>EXAMPLE </a:t>
            </a:r>
            <a:endParaRPr lang="en-US" dirty="0" smtClean="0"/>
          </a:p>
          <a:p>
            <a:endParaRPr lang="en-US" dirty="0"/>
          </a:p>
          <a:p>
            <a:r>
              <a:rPr lang="en-US" dirty="0" smtClean="0"/>
              <a:t>ONLY</a:t>
            </a:r>
            <a:endParaRPr lang="en-US" dirty="0"/>
          </a:p>
        </p:txBody>
      </p:sp>
    </p:spTree>
    <p:extLst>
      <p:ext uri="{BB962C8B-B14F-4D97-AF65-F5344CB8AC3E}">
        <p14:creationId xmlns:p14="http://schemas.microsoft.com/office/powerpoint/2010/main" val="2378849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6538" y="519192"/>
            <a:ext cx="4256581" cy="5659953"/>
          </a:xfrm>
          <a:prstGeom prst="rect">
            <a:avLst/>
          </a:prstGeom>
        </p:spPr>
      </p:pic>
      <p:pic>
        <p:nvPicPr>
          <p:cNvPr id="5" name="Picture 4"/>
          <p:cNvPicPr>
            <a:picLocks noChangeAspect="1"/>
          </p:cNvPicPr>
          <p:nvPr/>
        </p:nvPicPr>
        <p:blipFill>
          <a:blip r:embed="rId3"/>
          <a:stretch>
            <a:fillRect/>
          </a:stretch>
        </p:blipFill>
        <p:spPr>
          <a:xfrm>
            <a:off x="4673264" y="519192"/>
            <a:ext cx="4485421" cy="5659953"/>
          </a:xfrm>
          <a:prstGeom prst="rect">
            <a:avLst/>
          </a:prstGeom>
        </p:spPr>
      </p:pic>
      <p:pic>
        <p:nvPicPr>
          <p:cNvPr id="2" name="Picture 1"/>
          <p:cNvPicPr>
            <a:picLocks noChangeAspect="1"/>
          </p:cNvPicPr>
          <p:nvPr/>
        </p:nvPicPr>
        <p:blipFill>
          <a:blip r:embed="rId4"/>
          <a:stretch>
            <a:fillRect/>
          </a:stretch>
        </p:blipFill>
        <p:spPr>
          <a:xfrm>
            <a:off x="9308641" y="241760"/>
            <a:ext cx="2667185" cy="6462793"/>
          </a:xfrm>
          <a:prstGeom prst="rect">
            <a:avLst/>
          </a:prstGeom>
        </p:spPr>
      </p:pic>
      <p:sp>
        <p:nvSpPr>
          <p:cNvPr id="6" name="Rectangle 5"/>
          <p:cNvSpPr/>
          <p:nvPr/>
        </p:nvSpPr>
        <p:spPr>
          <a:xfrm>
            <a:off x="9734335" y="2562590"/>
            <a:ext cx="1548432" cy="646331"/>
          </a:xfrm>
          <a:prstGeom prst="rect">
            <a:avLst/>
          </a:prstGeom>
        </p:spPr>
        <p:txBody>
          <a:bodyPr wrap="square">
            <a:spAutoFit/>
          </a:bodyPr>
          <a:lstStyle/>
          <a:p>
            <a:r>
              <a:rPr lang="en-US" dirty="0" smtClean="0"/>
              <a:t>EXAMPLES </a:t>
            </a:r>
            <a:endParaRPr lang="en-US" dirty="0"/>
          </a:p>
          <a:p>
            <a:r>
              <a:rPr lang="en-US" dirty="0"/>
              <a:t>ONLY</a:t>
            </a:r>
          </a:p>
        </p:txBody>
      </p:sp>
    </p:spTree>
    <p:extLst>
      <p:ext uri="{BB962C8B-B14F-4D97-AF65-F5344CB8AC3E}">
        <p14:creationId xmlns:p14="http://schemas.microsoft.com/office/powerpoint/2010/main" val="2510542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140" y="650929"/>
            <a:ext cx="4719638" cy="5526820"/>
          </a:xfrm>
          <a:prstGeom prst="rect">
            <a:avLst/>
          </a:prstGeom>
        </p:spPr>
      </p:pic>
      <p:pic>
        <p:nvPicPr>
          <p:cNvPr id="5" name="Picture 4"/>
          <p:cNvPicPr>
            <a:picLocks noChangeAspect="1"/>
          </p:cNvPicPr>
          <p:nvPr/>
        </p:nvPicPr>
        <p:blipFill>
          <a:blip r:embed="rId3"/>
          <a:stretch>
            <a:fillRect/>
          </a:stretch>
        </p:blipFill>
        <p:spPr>
          <a:xfrm>
            <a:off x="4871993" y="650040"/>
            <a:ext cx="4403742" cy="5527709"/>
          </a:xfrm>
          <a:prstGeom prst="rect">
            <a:avLst/>
          </a:prstGeom>
        </p:spPr>
      </p:pic>
      <p:pic>
        <p:nvPicPr>
          <p:cNvPr id="2" name="Picture 1"/>
          <p:cNvPicPr>
            <a:picLocks noChangeAspect="1"/>
          </p:cNvPicPr>
          <p:nvPr/>
        </p:nvPicPr>
        <p:blipFill>
          <a:blip r:embed="rId4"/>
          <a:stretch>
            <a:fillRect/>
          </a:stretch>
        </p:blipFill>
        <p:spPr>
          <a:xfrm>
            <a:off x="9377950" y="131735"/>
            <a:ext cx="2709251" cy="6564726"/>
          </a:xfrm>
          <a:prstGeom prst="rect">
            <a:avLst/>
          </a:prstGeom>
        </p:spPr>
      </p:pic>
      <p:sp>
        <p:nvSpPr>
          <p:cNvPr id="3" name="TextBox 2"/>
          <p:cNvSpPr txBox="1"/>
          <p:nvPr/>
        </p:nvSpPr>
        <p:spPr>
          <a:xfrm>
            <a:off x="9887918" y="2767563"/>
            <a:ext cx="1378904" cy="646331"/>
          </a:xfrm>
          <a:prstGeom prst="rect">
            <a:avLst/>
          </a:prstGeom>
          <a:noFill/>
        </p:spPr>
        <p:txBody>
          <a:bodyPr wrap="none" rtlCol="0">
            <a:spAutoFit/>
          </a:bodyPr>
          <a:lstStyle/>
          <a:p>
            <a:r>
              <a:rPr lang="en-US" dirty="0" smtClean="0"/>
              <a:t>EXAMPLES </a:t>
            </a:r>
          </a:p>
          <a:p>
            <a:r>
              <a:rPr lang="en-US" dirty="0" smtClean="0"/>
              <a:t>ONLY</a:t>
            </a:r>
            <a:endParaRPr lang="en-US" dirty="0"/>
          </a:p>
        </p:txBody>
      </p:sp>
    </p:spTree>
    <p:extLst>
      <p:ext uri="{BB962C8B-B14F-4D97-AF65-F5344CB8AC3E}">
        <p14:creationId xmlns:p14="http://schemas.microsoft.com/office/powerpoint/2010/main" val="1828613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873858"/>
            <a:ext cx="8534400" cy="864460"/>
          </a:xfrm>
        </p:spPr>
        <p:txBody>
          <a:bodyPr>
            <a:normAutofit fontScale="90000"/>
          </a:bodyPr>
          <a:lstStyle/>
          <a:p>
            <a:r>
              <a:rPr lang="en-US" sz="2700" dirty="0" smtClean="0"/>
              <a:t/>
            </a:r>
            <a:br>
              <a:rPr lang="en-US" sz="2700" dirty="0" smtClean="0"/>
            </a:br>
            <a:r>
              <a:rPr lang="en-US" sz="2700" b="1" dirty="0" smtClean="0"/>
              <a:t>Clinical </a:t>
            </a:r>
            <a:r>
              <a:rPr lang="en-US" sz="2700" b="1" dirty="0"/>
              <a:t>Pathways, </a:t>
            </a:r>
            <a:r>
              <a:rPr lang="en-US" sz="2700" b="1" dirty="0" smtClean="0"/>
              <a:t>Evidence-Based </a:t>
            </a:r>
            <a:r>
              <a:rPr lang="en-US" sz="2700" b="1" dirty="0"/>
              <a:t>Medicine, </a:t>
            </a:r>
            <a:r>
              <a:rPr lang="en-US" sz="2700" b="1" dirty="0" smtClean="0"/>
              <a:t>Population Health and Pay </a:t>
            </a:r>
            <a:r>
              <a:rPr lang="en-US" sz="2700" b="1" dirty="0"/>
              <a:t>for Performance</a:t>
            </a:r>
            <a:r>
              <a:rPr lang="en-US" b="1" dirty="0"/>
              <a:t/>
            </a:r>
            <a:br>
              <a:rPr lang="en-US" b="1" dirty="0"/>
            </a:br>
            <a:endParaRPr lang="en-US" b="1" dirty="0"/>
          </a:p>
        </p:txBody>
      </p:sp>
      <p:sp>
        <p:nvSpPr>
          <p:cNvPr id="3" name="Content Placeholder 2"/>
          <p:cNvSpPr>
            <a:spLocks noGrp="1"/>
          </p:cNvSpPr>
          <p:nvPr>
            <p:ph idx="1"/>
          </p:nvPr>
        </p:nvSpPr>
        <p:spPr>
          <a:xfrm>
            <a:off x="684212" y="116237"/>
            <a:ext cx="7475646" cy="5757621"/>
          </a:xfrm>
        </p:spPr>
        <p:txBody>
          <a:bodyPr>
            <a:normAutofit fontScale="85000" lnSpcReduction="10000"/>
          </a:bodyPr>
          <a:lstStyle/>
          <a:p>
            <a:pPr lvl="0">
              <a:buFont typeface="Arial" panose="020B0604020202020204" pitchFamily="34" charset="0"/>
              <a:buChar char="•"/>
            </a:pPr>
            <a:r>
              <a:rPr lang="en-US" b="1" dirty="0">
                <a:solidFill>
                  <a:schemeClr val="bg1"/>
                </a:solidFill>
              </a:rPr>
              <a:t>Definition and purpose of clinic pathways</a:t>
            </a:r>
          </a:p>
          <a:p>
            <a:pPr lvl="0">
              <a:buFont typeface="Arial" panose="020B0604020202020204" pitchFamily="34" charset="0"/>
              <a:buChar char="•"/>
            </a:pPr>
            <a:r>
              <a:rPr lang="en-US" b="1" dirty="0">
                <a:solidFill>
                  <a:schemeClr val="bg1"/>
                </a:solidFill>
              </a:rPr>
              <a:t>Staffing roles and responsibilities</a:t>
            </a:r>
          </a:p>
          <a:p>
            <a:pPr>
              <a:buFont typeface="Arial" panose="020B0604020202020204" pitchFamily="34" charset="0"/>
              <a:buChar char="•"/>
            </a:pPr>
            <a:r>
              <a:rPr lang="en-US" b="1" dirty="0">
                <a:solidFill>
                  <a:schemeClr val="bg1"/>
                </a:solidFill>
              </a:rPr>
              <a:t>Improvement of patient </a:t>
            </a:r>
            <a:r>
              <a:rPr lang="en-US" b="1" dirty="0" smtClean="0">
                <a:solidFill>
                  <a:schemeClr val="bg1"/>
                </a:solidFill>
              </a:rPr>
              <a:t>satisfaction</a:t>
            </a:r>
          </a:p>
          <a:p>
            <a:pPr lvl="0">
              <a:buFont typeface="Arial" panose="020B0604020202020204" pitchFamily="34" charset="0"/>
              <a:buChar char="•"/>
            </a:pPr>
            <a:r>
              <a:rPr lang="en-US" b="1" dirty="0">
                <a:solidFill>
                  <a:schemeClr val="bg1"/>
                </a:solidFill>
              </a:rPr>
              <a:t>Definition of evidence based medicine and the EBM triad</a:t>
            </a:r>
          </a:p>
          <a:p>
            <a:pPr lvl="0">
              <a:buFont typeface="Arial" panose="020B0604020202020204" pitchFamily="34" charset="0"/>
              <a:buChar char="•"/>
            </a:pPr>
            <a:r>
              <a:rPr lang="en-US" b="1" dirty="0">
                <a:solidFill>
                  <a:schemeClr val="bg1"/>
                </a:solidFill>
              </a:rPr>
              <a:t>Five step model of EBM</a:t>
            </a:r>
          </a:p>
          <a:p>
            <a:pPr lvl="0">
              <a:buFont typeface="Arial" panose="020B0604020202020204" pitchFamily="34" charset="0"/>
              <a:buChar char="•"/>
            </a:pPr>
            <a:r>
              <a:rPr lang="en-US" b="1" dirty="0">
                <a:solidFill>
                  <a:schemeClr val="bg1"/>
                </a:solidFill>
              </a:rPr>
              <a:t>Importance of AEBM</a:t>
            </a:r>
          </a:p>
          <a:p>
            <a:pPr lvl="0">
              <a:buFont typeface="Arial" panose="020B0604020202020204" pitchFamily="34" charset="0"/>
              <a:buChar char="•"/>
            </a:pPr>
            <a:r>
              <a:rPr lang="en-US" b="1" dirty="0">
                <a:solidFill>
                  <a:schemeClr val="bg1"/>
                </a:solidFill>
              </a:rPr>
              <a:t>EBM oriented clinicians</a:t>
            </a:r>
          </a:p>
          <a:p>
            <a:pPr lvl="0">
              <a:buFont typeface="Arial" panose="020B0604020202020204" pitchFamily="34" charset="0"/>
              <a:buChar char="•"/>
            </a:pPr>
            <a:r>
              <a:rPr lang="en-US" b="1" dirty="0">
                <a:solidFill>
                  <a:schemeClr val="bg1"/>
                </a:solidFill>
              </a:rPr>
              <a:t>Gaps between research and practice</a:t>
            </a:r>
          </a:p>
          <a:p>
            <a:pPr>
              <a:buFont typeface="Arial" panose="020B0604020202020204" pitchFamily="34" charset="0"/>
              <a:buChar char="•"/>
            </a:pPr>
            <a:r>
              <a:rPr lang="en-US" b="1" dirty="0">
                <a:solidFill>
                  <a:schemeClr val="bg1"/>
                </a:solidFill>
              </a:rPr>
              <a:t>Collaboration with research </a:t>
            </a:r>
            <a:r>
              <a:rPr lang="en-US" b="1" dirty="0" smtClean="0">
                <a:solidFill>
                  <a:schemeClr val="bg1"/>
                </a:solidFill>
              </a:rPr>
              <a:t>institutions</a:t>
            </a:r>
          </a:p>
          <a:p>
            <a:pPr lvl="0">
              <a:buFont typeface="Arial" panose="020B0604020202020204" pitchFamily="34" charset="0"/>
              <a:buChar char="•"/>
            </a:pPr>
            <a:r>
              <a:rPr lang="en-US" b="1" dirty="0">
                <a:solidFill>
                  <a:schemeClr val="bg1"/>
                </a:solidFill>
              </a:rPr>
              <a:t>Definition and concepts of population health</a:t>
            </a:r>
          </a:p>
          <a:p>
            <a:pPr>
              <a:buFont typeface="Arial" panose="020B0604020202020204" pitchFamily="34" charset="0"/>
              <a:buChar char="•"/>
            </a:pPr>
            <a:r>
              <a:rPr lang="en-US" b="1" dirty="0">
                <a:solidFill>
                  <a:schemeClr val="bg1"/>
                </a:solidFill>
              </a:rPr>
              <a:t>Implementation within community health </a:t>
            </a:r>
            <a:r>
              <a:rPr lang="en-US" b="1" dirty="0" smtClean="0">
                <a:solidFill>
                  <a:schemeClr val="bg1"/>
                </a:solidFill>
              </a:rPr>
              <a:t>centers</a:t>
            </a:r>
          </a:p>
          <a:p>
            <a:pPr lvl="0">
              <a:buFont typeface="Arial" panose="020B0604020202020204" pitchFamily="34" charset="0"/>
              <a:buChar char="•"/>
            </a:pPr>
            <a:r>
              <a:rPr lang="en-US" b="1" dirty="0">
                <a:solidFill>
                  <a:schemeClr val="bg1"/>
                </a:solidFill>
              </a:rPr>
              <a:t>Definition and process for financial incentives to providers/clinics</a:t>
            </a:r>
          </a:p>
          <a:p>
            <a:pPr lvl="0">
              <a:buFont typeface="Arial" panose="020B0604020202020204" pitchFamily="34" charset="0"/>
              <a:buChar char="•"/>
            </a:pPr>
            <a:r>
              <a:rPr lang="en-US" b="1" dirty="0">
                <a:solidFill>
                  <a:schemeClr val="bg1"/>
                </a:solidFill>
              </a:rPr>
              <a:t>P4P model </a:t>
            </a:r>
          </a:p>
          <a:p>
            <a:pPr lvl="0">
              <a:buFont typeface="Arial" panose="020B0604020202020204" pitchFamily="34" charset="0"/>
              <a:buChar char="•"/>
            </a:pPr>
            <a:r>
              <a:rPr lang="en-US" b="1" dirty="0">
                <a:solidFill>
                  <a:schemeClr val="bg1"/>
                </a:solidFill>
              </a:rPr>
              <a:t>ACA and P4P implementation </a:t>
            </a:r>
          </a:p>
          <a:p>
            <a:pPr lvl="0">
              <a:buFont typeface="Arial" panose="020B0604020202020204" pitchFamily="34" charset="0"/>
              <a:buChar char="•"/>
            </a:pPr>
            <a:r>
              <a:rPr lang="en-US" b="1" dirty="0">
                <a:solidFill>
                  <a:schemeClr val="bg1"/>
                </a:solidFill>
              </a:rPr>
              <a:t>Quality measures</a:t>
            </a:r>
          </a:p>
          <a:p>
            <a:pPr>
              <a:buFont typeface="Arial" panose="020B0604020202020204" pitchFamily="34" charset="0"/>
              <a:buChar char="•"/>
            </a:pPr>
            <a:r>
              <a:rPr lang="en-US" b="1" dirty="0">
                <a:solidFill>
                  <a:schemeClr val="bg1"/>
                </a:solidFill>
              </a:rPr>
              <a:t>California P4P program</a:t>
            </a:r>
          </a:p>
        </p:txBody>
      </p:sp>
    </p:spTree>
    <p:extLst>
      <p:ext uri="{BB962C8B-B14F-4D97-AF65-F5344CB8AC3E}">
        <p14:creationId xmlns:p14="http://schemas.microsoft.com/office/powerpoint/2010/main" val="7111252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4386" y="117863"/>
            <a:ext cx="7503736" cy="6620944"/>
          </a:xfrm>
          <a:prstGeom prst="rect">
            <a:avLst/>
          </a:prstGeom>
        </p:spPr>
      </p:pic>
      <p:pic>
        <p:nvPicPr>
          <p:cNvPr id="2" name="Picture 1"/>
          <p:cNvPicPr>
            <a:picLocks noChangeAspect="1"/>
          </p:cNvPicPr>
          <p:nvPr/>
        </p:nvPicPr>
        <p:blipFill>
          <a:blip r:embed="rId3"/>
          <a:stretch>
            <a:fillRect/>
          </a:stretch>
        </p:blipFill>
        <p:spPr>
          <a:xfrm>
            <a:off x="8028122" y="117863"/>
            <a:ext cx="2735451" cy="6628207"/>
          </a:xfrm>
          <a:prstGeom prst="rect">
            <a:avLst/>
          </a:prstGeom>
        </p:spPr>
      </p:pic>
    </p:spTree>
    <p:extLst>
      <p:ext uri="{BB962C8B-B14F-4D97-AF65-F5344CB8AC3E}">
        <p14:creationId xmlns:p14="http://schemas.microsoft.com/office/powerpoint/2010/main" val="330158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3729" y="138840"/>
            <a:ext cx="4849537" cy="6455689"/>
          </a:xfrm>
          <a:prstGeom prst="rect">
            <a:avLst/>
          </a:prstGeom>
        </p:spPr>
      </p:pic>
      <p:pic>
        <p:nvPicPr>
          <p:cNvPr id="5" name="Picture 4"/>
          <p:cNvPicPr>
            <a:picLocks noChangeAspect="1"/>
          </p:cNvPicPr>
          <p:nvPr/>
        </p:nvPicPr>
        <p:blipFill>
          <a:blip r:embed="rId3"/>
          <a:stretch>
            <a:fillRect/>
          </a:stretch>
        </p:blipFill>
        <p:spPr>
          <a:xfrm>
            <a:off x="5315918" y="205415"/>
            <a:ext cx="5736956" cy="6389114"/>
          </a:xfrm>
          <a:prstGeom prst="rect">
            <a:avLst/>
          </a:prstGeom>
        </p:spPr>
      </p:pic>
      <p:pic>
        <p:nvPicPr>
          <p:cNvPr id="2" name="Picture 1"/>
          <p:cNvPicPr>
            <a:picLocks noChangeAspect="1"/>
          </p:cNvPicPr>
          <p:nvPr/>
        </p:nvPicPr>
        <p:blipFill>
          <a:blip r:embed="rId4"/>
          <a:stretch>
            <a:fillRect/>
          </a:stretch>
        </p:blipFill>
        <p:spPr>
          <a:xfrm>
            <a:off x="10788571" y="1887811"/>
            <a:ext cx="1251674" cy="3032901"/>
          </a:xfrm>
          <a:prstGeom prst="rect">
            <a:avLst/>
          </a:prstGeom>
        </p:spPr>
      </p:pic>
      <p:sp>
        <p:nvSpPr>
          <p:cNvPr id="3" name="Rectangle 2"/>
          <p:cNvSpPr/>
          <p:nvPr/>
        </p:nvSpPr>
        <p:spPr>
          <a:xfrm>
            <a:off x="5043266" y="1609263"/>
            <a:ext cx="159439" cy="3416320"/>
          </a:xfrm>
          <a:prstGeom prst="rect">
            <a:avLst/>
          </a:prstGeom>
        </p:spPr>
        <p:txBody>
          <a:bodyPr wrap="square">
            <a:spAutoFit/>
          </a:bodyPr>
          <a:lstStyle/>
          <a:p>
            <a:r>
              <a:rPr lang="en-US" dirty="0" smtClean="0"/>
              <a:t>EXAMPLE</a:t>
            </a:r>
          </a:p>
          <a:p>
            <a:r>
              <a:rPr lang="en-US" dirty="0" smtClean="0"/>
              <a:t> </a:t>
            </a:r>
            <a:r>
              <a:rPr lang="en-US" dirty="0"/>
              <a:t>ONLY</a:t>
            </a:r>
          </a:p>
        </p:txBody>
      </p:sp>
    </p:spTree>
    <p:extLst>
      <p:ext uri="{BB962C8B-B14F-4D97-AF65-F5344CB8AC3E}">
        <p14:creationId xmlns:p14="http://schemas.microsoft.com/office/powerpoint/2010/main" val="14233928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18635" y="170289"/>
            <a:ext cx="5344998" cy="6555975"/>
          </a:xfrm>
          <a:prstGeom prst="rect">
            <a:avLst/>
          </a:prstGeom>
        </p:spPr>
      </p:pic>
      <p:pic>
        <p:nvPicPr>
          <p:cNvPr id="2" name="Picture 1"/>
          <p:cNvPicPr>
            <a:picLocks noChangeAspect="1"/>
          </p:cNvPicPr>
          <p:nvPr/>
        </p:nvPicPr>
        <p:blipFill>
          <a:blip r:embed="rId3"/>
          <a:stretch>
            <a:fillRect/>
          </a:stretch>
        </p:blipFill>
        <p:spPr>
          <a:xfrm>
            <a:off x="7063633" y="170289"/>
            <a:ext cx="2705640" cy="6555975"/>
          </a:xfrm>
          <a:prstGeom prst="rect">
            <a:avLst/>
          </a:prstGeom>
        </p:spPr>
      </p:pic>
      <p:sp>
        <p:nvSpPr>
          <p:cNvPr id="3" name="Rectangle 2"/>
          <p:cNvSpPr/>
          <p:nvPr/>
        </p:nvSpPr>
        <p:spPr>
          <a:xfrm>
            <a:off x="7772400" y="2708956"/>
            <a:ext cx="1464590"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2078147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2230" y="234629"/>
            <a:ext cx="4279769" cy="6388741"/>
          </a:xfrm>
          <a:prstGeom prst="rect">
            <a:avLst/>
          </a:prstGeom>
        </p:spPr>
      </p:pic>
      <p:pic>
        <p:nvPicPr>
          <p:cNvPr id="5" name="Picture 4"/>
          <p:cNvPicPr>
            <a:picLocks noChangeAspect="1"/>
          </p:cNvPicPr>
          <p:nvPr/>
        </p:nvPicPr>
        <p:blipFill>
          <a:blip r:embed="rId3"/>
          <a:stretch>
            <a:fillRect/>
          </a:stretch>
        </p:blipFill>
        <p:spPr>
          <a:xfrm>
            <a:off x="4853162" y="234630"/>
            <a:ext cx="4771606" cy="6388740"/>
          </a:xfrm>
          <a:prstGeom prst="rect">
            <a:avLst/>
          </a:prstGeom>
        </p:spPr>
      </p:pic>
      <p:pic>
        <p:nvPicPr>
          <p:cNvPr id="2" name="Picture 1"/>
          <p:cNvPicPr>
            <a:picLocks noChangeAspect="1"/>
          </p:cNvPicPr>
          <p:nvPr/>
        </p:nvPicPr>
        <p:blipFill>
          <a:blip r:embed="rId4"/>
          <a:stretch>
            <a:fillRect/>
          </a:stretch>
        </p:blipFill>
        <p:spPr>
          <a:xfrm>
            <a:off x="9774880" y="790413"/>
            <a:ext cx="2255034" cy="5464121"/>
          </a:xfrm>
          <a:prstGeom prst="rect">
            <a:avLst/>
          </a:prstGeom>
        </p:spPr>
      </p:pic>
      <p:sp>
        <p:nvSpPr>
          <p:cNvPr id="3" name="Rectangle 2"/>
          <p:cNvSpPr/>
          <p:nvPr/>
        </p:nvSpPr>
        <p:spPr>
          <a:xfrm>
            <a:off x="4574607" y="2639900"/>
            <a:ext cx="128443" cy="3416320"/>
          </a:xfrm>
          <a:prstGeom prst="rect">
            <a:avLst/>
          </a:prstGeom>
        </p:spPr>
        <p:txBody>
          <a:bodyPr wrap="square">
            <a:spAutoFit/>
          </a:bodyPr>
          <a:lstStyle/>
          <a:p>
            <a:r>
              <a:rPr lang="en-US" dirty="0"/>
              <a:t>EXAMPLE </a:t>
            </a:r>
            <a:endParaRPr lang="en-US" dirty="0" smtClean="0"/>
          </a:p>
          <a:p>
            <a:endParaRPr lang="en-US" dirty="0"/>
          </a:p>
          <a:p>
            <a:r>
              <a:rPr lang="en-US" dirty="0" smtClean="0"/>
              <a:t>ONLY</a:t>
            </a:r>
            <a:endParaRPr lang="en-US" dirty="0"/>
          </a:p>
        </p:txBody>
      </p:sp>
      <p:sp>
        <p:nvSpPr>
          <p:cNvPr id="6" name="Rectangle 5"/>
          <p:cNvSpPr/>
          <p:nvPr/>
        </p:nvSpPr>
        <p:spPr>
          <a:xfrm>
            <a:off x="10068732" y="2782668"/>
            <a:ext cx="1864963"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16897946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6243" y="263951"/>
            <a:ext cx="4865239" cy="6348172"/>
          </a:xfrm>
          <a:prstGeom prst="rect">
            <a:avLst/>
          </a:prstGeom>
        </p:spPr>
      </p:pic>
      <p:pic>
        <p:nvPicPr>
          <p:cNvPr id="6" name="Picture 5"/>
          <p:cNvPicPr>
            <a:picLocks noChangeAspect="1"/>
          </p:cNvPicPr>
          <p:nvPr/>
        </p:nvPicPr>
        <p:blipFill>
          <a:blip r:embed="rId3"/>
          <a:stretch>
            <a:fillRect/>
          </a:stretch>
        </p:blipFill>
        <p:spPr>
          <a:xfrm>
            <a:off x="5409096" y="263951"/>
            <a:ext cx="4435629" cy="6348172"/>
          </a:xfrm>
          <a:prstGeom prst="rect">
            <a:avLst/>
          </a:prstGeom>
        </p:spPr>
      </p:pic>
      <p:pic>
        <p:nvPicPr>
          <p:cNvPr id="2" name="Picture 1"/>
          <p:cNvPicPr>
            <a:picLocks noChangeAspect="1"/>
          </p:cNvPicPr>
          <p:nvPr/>
        </p:nvPicPr>
        <p:blipFill>
          <a:blip r:embed="rId4"/>
          <a:stretch>
            <a:fillRect/>
          </a:stretch>
        </p:blipFill>
        <p:spPr>
          <a:xfrm>
            <a:off x="9950099" y="805601"/>
            <a:ext cx="2172804" cy="5264871"/>
          </a:xfrm>
          <a:prstGeom prst="rect">
            <a:avLst/>
          </a:prstGeom>
        </p:spPr>
      </p:pic>
      <p:sp>
        <p:nvSpPr>
          <p:cNvPr id="3" name="Rectangle 2"/>
          <p:cNvSpPr/>
          <p:nvPr/>
        </p:nvSpPr>
        <p:spPr>
          <a:xfrm>
            <a:off x="5101778" y="1493026"/>
            <a:ext cx="147243" cy="3416320"/>
          </a:xfrm>
          <a:prstGeom prst="rect">
            <a:avLst/>
          </a:prstGeom>
        </p:spPr>
        <p:txBody>
          <a:bodyPr wrap="square">
            <a:spAutoFit/>
          </a:bodyPr>
          <a:lstStyle/>
          <a:p>
            <a:r>
              <a:rPr lang="en-US" dirty="0"/>
              <a:t>EXAMPLE </a:t>
            </a:r>
            <a:endParaRPr lang="en-US" dirty="0" smtClean="0"/>
          </a:p>
          <a:p>
            <a:endParaRPr lang="en-US" dirty="0"/>
          </a:p>
          <a:p>
            <a:r>
              <a:rPr lang="en-US" dirty="0" smtClean="0"/>
              <a:t>ONLY</a:t>
            </a:r>
            <a:endParaRPr lang="en-US" dirty="0"/>
          </a:p>
        </p:txBody>
      </p:sp>
      <p:sp>
        <p:nvSpPr>
          <p:cNvPr id="5" name="Rectangle 4"/>
          <p:cNvSpPr/>
          <p:nvPr/>
        </p:nvSpPr>
        <p:spPr>
          <a:xfrm>
            <a:off x="10262461" y="2878020"/>
            <a:ext cx="2255722"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2144934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940" y="542441"/>
            <a:ext cx="4682686" cy="6091379"/>
          </a:xfrm>
          <a:prstGeom prst="rect">
            <a:avLst/>
          </a:prstGeom>
        </p:spPr>
      </p:pic>
      <p:pic>
        <p:nvPicPr>
          <p:cNvPr id="5" name="Picture 4"/>
          <p:cNvPicPr>
            <a:picLocks noChangeAspect="1"/>
          </p:cNvPicPr>
          <p:nvPr/>
        </p:nvPicPr>
        <p:blipFill>
          <a:blip r:embed="rId3"/>
          <a:stretch>
            <a:fillRect/>
          </a:stretch>
        </p:blipFill>
        <p:spPr>
          <a:xfrm>
            <a:off x="5186614" y="542442"/>
            <a:ext cx="4608315" cy="6103996"/>
          </a:xfrm>
          <a:prstGeom prst="rect">
            <a:avLst/>
          </a:prstGeom>
        </p:spPr>
      </p:pic>
      <p:pic>
        <p:nvPicPr>
          <p:cNvPr id="2" name="Picture 1"/>
          <p:cNvPicPr>
            <a:picLocks noChangeAspect="1"/>
          </p:cNvPicPr>
          <p:nvPr/>
        </p:nvPicPr>
        <p:blipFill>
          <a:blip r:embed="rId4"/>
          <a:stretch>
            <a:fillRect/>
          </a:stretch>
        </p:blipFill>
        <p:spPr>
          <a:xfrm>
            <a:off x="9484964" y="278970"/>
            <a:ext cx="2629544" cy="6371588"/>
          </a:xfrm>
          <a:prstGeom prst="rect">
            <a:avLst/>
          </a:prstGeom>
        </p:spPr>
      </p:pic>
      <p:sp>
        <p:nvSpPr>
          <p:cNvPr id="3" name="Rectangle 2"/>
          <p:cNvSpPr/>
          <p:nvPr/>
        </p:nvSpPr>
        <p:spPr>
          <a:xfrm>
            <a:off x="4828661" y="1992448"/>
            <a:ext cx="157975" cy="3416320"/>
          </a:xfrm>
          <a:prstGeom prst="rect">
            <a:avLst/>
          </a:prstGeom>
        </p:spPr>
        <p:txBody>
          <a:bodyPr wrap="square">
            <a:spAutoFit/>
          </a:bodyPr>
          <a:lstStyle/>
          <a:p>
            <a:r>
              <a:rPr lang="en-US" dirty="0"/>
              <a:t>EXAMPLE </a:t>
            </a:r>
            <a:endParaRPr lang="en-US" dirty="0" smtClean="0"/>
          </a:p>
          <a:p>
            <a:endParaRPr lang="en-US" dirty="0"/>
          </a:p>
          <a:p>
            <a:r>
              <a:rPr lang="en-US" dirty="0" smtClean="0"/>
              <a:t>ONLY</a:t>
            </a:r>
            <a:endParaRPr lang="en-US" dirty="0"/>
          </a:p>
        </p:txBody>
      </p:sp>
      <p:sp>
        <p:nvSpPr>
          <p:cNvPr id="6" name="Rectangle 5"/>
          <p:cNvSpPr/>
          <p:nvPr/>
        </p:nvSpPr>
        <p:spPr>
          <a:xfrm>
            <a:off x="10564185" y="1992448"/>
            <a:ext cx="1317204"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18846445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15755" y="578428"/>
            <a:ext cx="4531365" cy="5709711"/>
          </a:xfrm>
          <a:prstGeom prst="rect">
            <a:avLst/>
          </a:prstGeom>
        </p:spPr>
      </p:pic>
      <p:pic>
        <p:nvPicPr>
          <p:cNvPr id="2" name="Picture 1"/>
          <p:cNvPicPr>
            <a:picLocks noChangeAspect="1"/>
          </p:cNvPicPr>
          <p:nvPr/>
        </p:nvPicPr>
        <p:blipFill>
          <a:blip r:embed="rId3"/>
          <a:stretch>
            <a:fillRect/>
          </a:stretch>
        </p:blipFill>
        <p:spPr>
          <a:xfrm>
            <a:off x="7094734" y="257136"/>
            <a:ext cx="2621584" cy="6352297"/>
          </a:xfrm>
          <a:prstGeom prst="rect">
            <a:avLst/>
          </a:prstGeom>
        </p:spPr>
      </p:pic>
      <p:sp>
        <p:nvSpPr>
          <p:cNvPr id="5" name="Rectangle 4"/>
          <p:cNvSpPr/>
          <p:nvPr/>
        </p:nvSpPr>
        <p:spPr>
          <a:xfrm>
            <a:off x="7532177" y="2849127"/>
            <a:ext cx="1879041" cy="369332"/>
          </a:xfrm>
          <a:prstGeom prst="rect">
            <a:avLst/>
          </a:prstGeom>
        </p:spPr>
        <p:txBody>
          <a:bodyPr wrap="none">
            <a:spAutoFit/>
          </a:bodyPr>
          <a:lstStyle/>
          <a:p>
            <a:r>
              <a:rPr lang="en-US" dirty="0"/>
              <a:t>EXAMPLE ONLY</a:t>
            </a:r>
          </a:p>
        </p:txBody>
      </p:sp>
    </p:spTree>
    <p:extLst>
      <p:ext uri="{BB962C8B-B14F-4D97-AF65-F5344CB8AC3E}">
        <p14:creationId xmlns:p14="http://schemas.microsoft.com/office/powerpoint/2010/main" val="2797217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1732" y="686200"/>
            <a:ext cx="7800441" cy="5780518"/>
          </a:xfrm>
          <a:prstGeom prst="rect">
            <a:avLst/>
          </a:prstGeom>
        </p:spPr>
      </p:pic>
      <p:pic>
        <p:nvPicPr>
          <p:cNvPr id="2" name="Picture 1"/>
          <p:cNvPicPr>
            <a:picLocks noChangeAspect="1"/>
          </p:cNvPicPr>
          <p:nvPr/>
        </p:nvPicPr>
        <p:blipFill>
          <a:blip r:embed="rId3"/>
          <a:stretch>
            <a:fillRect/>
          </a:stretch>
        </p:blipFill>
        <p:spPr>
          <a:xfrm>
            <a:off x="8337472" y="686200"/>
            <a:ext cx="2385611" cy="5780518"/>
          </a:xfrm>
          <a:prstGeom prst="rect">
            <a:avLst/>
          </a:prstGeom>
        </p:spPr>
      </p:pic>
      <p:sp>
        <p:nvSpPr>
          <p:cNvPr id="3" name="Rectangle 2"/>
          <p:cNvSpPr/>
          <p:nvPr/>
        </p:nvSpPr>
        <p:spPr>
          <a:xfrm>
            <a:off x="8935612" y="2857862"/>
            <a:ext cx="1787471"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1649825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3155" y="768744"/>
            <a:ext cx="5539675" cy="5129936"/>
          </a:xfrm>
          <a:prstGeom prst="rect">
            <a:avLst/>
          </a:prstGeom>
        </p:spPr>
      </p:pic>
      <p:pic>
        <p:nvPicPr>
          <p:cNvPr id="2" name="Picture 1"/>
          <p:cNvPicPr>
            <a:picLocks noChangeAspect="1"/>
          </p:cNvPicPr>
          <p:nvPr/>
        </p:nvPicPr>
        <p:blipFill>
          <a:blip r:embed="rId3"/>
          <a:stretch>
            <a:fillRect/>
          </a:stretch>
        </p:blipFill>
        <p:spPr>
          <a:xfrm>
            <a:off x="7275518" y="340963"/>
            <a:ext cx="2526469" cy="6121829"/>
          </a:xfrm>
          <a:prstGeom prst="rect">
            <a:avLst/>
          </a:prstGeom>
        </p:spPr>
      </p:pic>
      <p:sp>
        <p:nvSpPr>
          <p:cNvPr id="3" name="Rectangle 2"/>
          <p:cNvSpPr/>
          <p:nvPr/>
        </p:nvSpPr>
        <p:spPr>
          <a:xfrm>
            <a:off x="7604502" y="2687381"/>
            <a:ext cx="2531390" cy="646331"/>
          </a:xfrm>
          <a:prstGeom prst="rect">
            <a:avLst/>
          </a:prstGeom>
        </p:spPr>
        <p:txBody>
          <a:bodyPr wrap="square">
            <a:spAutoFit/>
          </a:bodyPr>
          <a:lstStyle/>
          <a:p>
            <a:r>
              <a:rPr lang="en-US" dirty="0"/>
              <a:t>EXAMPLE </a:t>
            </a:r>
          </a:p>
          <a:p>
            <a:r>
              <a:rPr lang="en-US" dirty="0"/>
              <a:t>ONLY</a:t>
            </a:r>
          </a:p>
        </p:txBody>
      </p:sp>
    </p:spTree>
    <p:extLst>
      <p:ext uri="{BB962C8B-B14F-4D97-AF65-F5344CB8AC3E}">
        <p14:creationId xmlns:p14="http://schemas.microsoft.com/office/powerpoint/2010/main" val="875796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27521" y="622169"/>
            <a:ext cx="7305773" cy="5632515"/>
          </a:xfrm>
          <a:prstGeom prst="rect">
            <a:avLst/>
          </a:prstGeom>
        </p:spPr>
      </p:pic>
      <p:pic>
        <p:nvPicPr>
          <p:cNvPr id="5" name="Picture 4"/>
          <p:cNvPicPr>
            <a:picLocks noChangeAspect="1"/>
          </p:cNvPicPr>
          <p:nvPr/>
        </p:nvPicPr>
        <p:blipFill>
          <a:blip r:embed="rId4"/>
          <a:stretch>
            <a:fillRect/>
          </a:stretch>
        </p:blipFill>
        <p:spPr>
          <a:xfrm>
            <a:off x="8869434" y="622169"/>
            <a:ext cx="2091295" cy="272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8984249" y="3520240"/>
            <a:ext cx="1883489" cy="2866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159497" y="744718"/>
            <a:ext cx="7051249" cy="5420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21789" y="744718"/>
            <a:ext cx="7088957"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rPr>
              <a:t>Introduction</a:t>
            </a:r>
          </a:p>
          <a:p>
            <a:pPr marL="285750" indent="-285750">
              <a:buFont typeface="Arial" panose="020B0604020202020204" pitchFamily="34" charset="0"/>
              <a:buChar char="•"/>
            </a:pPr>
            <a:r>
              <a:rPr lang="en-US" sz="2800" dirty="0" smtClean="0">
                <a:solidFill>
                  <a:schemeClr val="bg1"/>
                </a:solidFill>
              </a:rPr>
              <a:t>Definition of Evidence Based Medicine</a:t>
            </a:r>
          </a:p>
          <a:p>
            <a:pPr marL="285750" indent="-285750">
              <a:buFont typeface="Arial" panose="020B0604020202020204" pitchFamily="34" charset="0"/>
              <a:buChar char="•"/>
            </a:pPr>
            <a:r>
              <a:rPr lang="en-US" sz="2800" dirty="0" smtClean="0">
                <a:solidFill>
                  <a:schemeClr val="bg1"/>
                </a:solidFill>
              </a:rPr>
              <a:t>Evidence-based health care practice</a:t>
            </a:r>
          </a:p>
          <a:p>
            <a:pPr marL="285750" indent="-285750">
              <a:buFont typeface="Arial" panose="020B0604020202020204" pitchFamily="34" charset="0"/>
              <a:buChar char="•"/>
            </a:pPr>
            <a:r>
              <a:rPr lang="en-US" sz="2800" dirty="0" smtClean="0">
                <a:solidFill>
                  <a:schemeClr val="bg1"/>
                </a:solidFill>
              </a:rPr>
              <a:t>Importance of EBM</a:t>
            </a:r>
          </a:p>
          <a:p>
            <a:pPr marL="285750" indent="-285750">
              <a:buFont typeface="Arial" panose="020B0604020202020204" pitchFamily="34" charset="0"/>
              <a:buChar char="•"/>
            </a:pPr>
            <a:r>
              <a:rPr lang="en-US" sz="2800" dirty="0" smtClean="0">
                <a:solidFill>
                  <a:schemeClr val="bg1"/>
                </a:solidFill>
              </a:rPr>
              <a:t>Evolution of EBM</a:t>
            </a:r>
          </a:p>
          <a:p>
            <a:pPr marL="285750" indent="-285750">
              <a:buFont typeface="Arial" panose="020B0604020202020204" pitchFamily="34" charset="0"/>
              <a:buChar char="•"/>
            </a:pPr>
            <a:r>
              <a:rPr lang="en-US" sz="2800" dirty="0" smtClean="0">
                <a:solidFill>
                  <a:schemeClr val="bg1"/>
                </a:solidFill>
              </a:rPr>
              <a:t>Decision making in EBM</a:t>
            </a:r>
          </a:p>
          <a:p>
            <a:pPr marL="285750" indent="-285750">
              <a:buFont typeface="Arial" panose="020B0604020202020204" pitchFamily="34" charset="0"/>
              <a:buChar char="•"/>
            </a:pPr>
            <a:r>
              <a:rPr lang="en-US" sz="2800" dirty="0" smtClean="0">
                <a:solidFill>
                  <a:schemeClr val="bg1"/>
                </a:solidFill>
              </a:rPr>
              <a:t>Five-Step Approach to Practicing EBM</a:t>
            </a:r>
          </a:p>
          <a:p>
            <a:pPr marL="285750" indent="-285750">
              <a:buFont typeface="Arial" panose="020B0604020202020204" pitchFamily="34" charset="0"/>
              <a:buChar char="•"/>
            </a:pPr>
            <a:r>
              <a:rPr lang="en-US" sz="2800" dirty="0" smtClean="0">
                <a:solidFill>
                  <a:schemeClr val="bg1"/>
                </a:solidFill>
              </a:rPr>
              <a:t>Benefits of adopting EBM</a:t>
            </a:r>
          </a:p>
          <a:p>
            <a:pPr marL="285750" indent="-285750">
              <a:buFont typeface="Arial" panose="020B0604020202020204" pitchFamily="34" charset="0"/>
              <a:buChar char="•"/>
            </a:pPr>
            <a:r>
              <a:rPr lang="en-US" sz="2800" dirty="0" smtClean="0">
                <a:solidFill>
                  <a:schemeClr val="bg1"/>
                </a:solidFill>
              </a:rPr>
              <a:t>Misconceptions in EBM</a:t>
            </a:r>
          </a:p>
          <a:p>
            <a:pPr marL="285750" indent="-285750">
              <a:buFont typeface="Arial" panose="020B0604020202020204" pitchFamily="34" charset="0"/>
              <a:buChar char="•"/>
            </a:pPr>
            <a:r>
              <a:rPr lang="en-US" sz="2800" dirty="0" smtClean="0">
                <a:solidFill>
                  <a:schemeClr val="bg1"/>
                </a:solidFill>
              </a:rPr>
              <a:t>Evidence-based Public Health</a:t>
            </a:r>
          </a:p>
          <a:p>
            <a:pPr marL="285750" indent="-285750">
              <a:buFont typeface="Arial" panose="020B0604020202020204" pitchFamily="34" charset="0"/>
              <a:buChar char="•"/>
            </a:pPr>
            <a:r>
              <a:rPr lang="en-US" sz="2800" dirty="0" smtClean="0">
                <a:solidFill>
                  <a:schemeClr val="bg1"/>
                </a:solidFill>
              </a:rPr>
              <a:t>Conclusion </a:t>
            </a:r>
            <a:endParaRPr lang="en-US" sz="2800" dirty="0">
              <a:solidFill>
                <a:schemeClr val="bg1"/>
              </a:solidFill>
            </a:endParaRPr>
          </a:p>
        </p:txBody>
      </p:sp>
    </p:spTree>
    <p:extLst>
      <p:ext uri="{BB962C8B-B14F-4D97-AF65-F5344CB8AC3E}">
        <p14:creationId xmlns:p14="http://schemas.microsoft.com/office/powerpoint/2010/main" val="3037533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1323" y="499359"/>
            <a:ext cx="8016573" cy="6040925"/>
          </a:xfrm>
          <a:prstGeom prst="rect">
            <a:avLst/>
          </a:prstGeom>
        </p:spPr>
      </p:pic>
      <p:pic>
        <p:nvPicPr>
          <p:cNvPr id="2" name="Picture 1"/>
          <p:cNvPicPr>
            <a:picLocks noChangeAspect="1"/>
          </p:cNvPicPr>
          <p:nvPr/>
        </p:nvPicPr>
        <p:blipFill>
          <a:blip r:embed="rId3"/>
          <a:stretch>
            <a:fillRect/>
          </a:stretch>
        </p:blipFill>
        <p:spPr>
          <a:xfrm>
            <a:off x="8437896" y="499358"/>
            <a:ext cx="2488409" cy="6029607"/>
          </a:xfrm>
          <a:prstGeom prst="rect">
            <a:avLst/>
          </a:prstGeom>
        </p:spPr>
      </p:pic>
    </p:spTree>
    <p:extLst>
      <p:ext uri="{BB962C8B-B14F-4D97-AF65-F5344CB8AC3E}">
        <p14:creationId xmlns:p14="http://schemas.microsoft.com/office/powerpoint/2010/main" val="1795277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01770" y="777000"/>
            <a:ext cx="8718242" cy="3952460"/>
          </a:xfrm>
          <a:prstGeom prst="rect">
            <a:avLst/>
          </a:prstGeom>
        </p:spPr>
      </p:pic>
      <p:pic>
        <p:nvPicPr>
          <p:cNvPr id="5" name="Picture 4"/>
          <p:cNvPicPr>
            <a:picLocks noChangeAspect="1"/>
          </p:cNvPicPr>
          <p:nvPr/>
        </p:nvPicPr>
        <p:blipFill>
          <a:blip r:embed="rId4"/>
          <a:stretch>
            <a:fillRect/>
          </a:stretch>
        </p:blipFill>
        <p:spPr>
          <a:xfrm>
            <a:off x="285637" y="4729460"/>
            <a:ext cx="8734375" cy="1469862"/>
          </a:xfrm>
          <a:prstGeom prst="rect">
            <a:avLst/>
          </a:prstGeom>
        </p:spPr>
      </p:pic>
      <p:pic>
        <p:nvPicPr>
          <p:cNvPr id="2" name="Picture 1"/>
          <p:cNvPicPr>
            <a:picLocks noChangeAspect="1"/>
          </p:cNvPicPr>
          <p:nvPr/>
        </p:nvPicPr>
        <p:blipFill>
          <a:blip r:embed="rId5"/>
          <a:stretch>
            <a:fillRect/>
          </a:stretch>
        </p:blipFill>
        <p:spPr>
          <a:xfrm>
            <a:off x="9020013" y="777001"/>
            <a:ext cx="2237784" cy="5422322"/>
          </a:xfrm>
          <a:prstGeom prst="rect">
            <a:avLst/>
          </a:prstGeom>
        </p:spPr>
      </p:pic>
    </p:spTree>
    <p:extLst>
      <p:ext uri="{BB962C8B-B14F-4D97-AF65-F5344CB8AC3E}">
        <p14:creationId xmlns:p14="http://schemas.microsoft.com/office/powerpoint/2010/main" val="2684518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1545" y="896385"/>
            <a:ext cx="7974356" cy="5254059"/>
          </a:xfrm>
          <a:prstGeom prst="rect">
            <a:avLst/>
          </a:prstGeom>
        </p:spPr>
      </p:pic>
      <p:pic>
        <p:nvPicPr>
          <p:cNvPr id="2" name="Picture 1"/>
          <p:cNvPicPr>
            <a:picLocks noChangeAspect="1"/>
          </p:cNvPicPr>
          <p:nvPr/>
        </p:nvPicPr>
        <p:blipFill>
          <a:blip r:embed="rId3"/>
          <a:stretch>
            <a:fillRect/>
          </a:stretch>
        </p:blipFill>
        <p:spPr>
          <a:xfrm>
            <a:off x="8585901" y="896385"/>
            <a:ext cx="2177672" cy="5276666"/>
          </a:xfrm>
          <a:prstGeom prst="rect">
            <a:avLst/>
          </a:prstGeom>
        </p:spPr>
      </p:pic>
    </p:spTree>
    <p:extLst>
      <p:ext uri="{BB962C8B-B14F-4D97-AF65-F5344CB8AC3E}">
        <p14:creationId xmlns:p14="http://schemas.microsoft.com/office/powerpoint/2010/main" val="24109103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804" y="675735"/>
            <a:ext cx="8785463" cy="5620732"/>
          </a:xfrm>
          <a:prstGeom prst="rect">
            <a:avLst/>
          </a:prstGeom>
        </p:spPr>
      </p:pic>
      <p:pic>
        <p:nvPicPr>
          <p:cNvPr id="2" name="Picture 1"/>
          <p:cNvPicPr>
            <a:picLocks noChangeAspect="1"/>
          </p:cNvPicPr>
          <p:nvPr/>
        </p:nvPicPr>
        <p:blipFill>
          <a:blip r:embed="rId3"/>
          <a:stretch>
            <a:fillRect/>
          </a:stretch>
        </p:blipFill>
        <p:spPr>
          <a:xfrm>
            <a:off x="9231267" y="675735"/>
            <a:ext cx="2322719" cy="5628127"/>
          </a:xfrm>
          <a:prstGeom prst="rect">
            <a:avLst/>
          </a:prstGeom>
        </p:spPr>
      </p:pic>
    </p:spTree>
    <p:extLst>
      <p:ext uri="{BB962C8B-B14F-4D97-AF65-F5344CB8AC3E}">
        <p14:creationId xmlns:p14="http://schemas.microsoft.com/office/powerpoint/2010/main" val="20608856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46680" y="267666"/>
            <a:ext cx="7910402" cy="6415880"/>
          </a:xfrm>
          <a:prstGeom prst="rect">
            <a:avLst/>
          </a:prstGeom>
        </p:spPr>
      </p:pic>
      <p:pic>
        <p:nvPicPr>
          <p:cNvPr id="2" name="Picture 1"/>
          <p:cNvPicPr>
            <a:picLocks noChangeAspect="1"/>
          </p:cNvPicPr>
          <p:nvPr/>
        </p:nvPicPr>
        <p:blipFill>
          <a:blip r:embed="rId3"/>
          <a:stretch>
            <a:fillRect/>
          </a:stretch>
        </p:blipFill>
        <p:spPr>
          <a:xfrm>
            <a:off x="8257082" y="267666"/>
            <a:ext cx="2647824" cy="6415880"/>
          </a:xfrm>
          <a:prstGeom prst="rect">
            <a:avLst/>
          </a:prstGeom>
        </p:spPr>
      </p:pic>
    </p:spTree>
    <p:extLst>
      <p:ext uri="{BB962C8B-B14F-4D97-AF65-F5344CB8AC3E}">
        <p14:creationId xmlns:p14="http://schemas.microsoft.com/office/powerpoint/2010/main" val="3129899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2360" y="568683"/>
            <a:ext cx="7159710" cy="5749465"/>
          </a:xfrm>
          <a:prstGeom prst="rect">
            <a:avLst/>
          </a:prstGeom>
        </p:spPr>
      </p:pic>
      <p:pic>
        <p:nvPicPr>
          <p:cNvPr id="2" name="Picture 1"/>
          <p:cNvPicPr>
            <a:picLocks noChangeAspect="1"/>
          </p:cNvPicPr>
          <p:nvPr/>
        </p:nvPicPr>
        <p:blipFill>
          <a:blip r:embed="rId3"/>
          <a:stretch>
            <a:fillRect/>
          </a:stretch>
        </p:blipFill>
        <p:spPr>
          <a:xfrm>
            <a:off x="7722070" y="568683"/>
            <a:ext cx="2375076" cy="5754991"/>
          </a:xfrm>
          <a:prstGeom prst="rect">
            <a:avLst/>
          </a:prstGeom>
        </p:spPr>
      </p:pic>
    </p:spTree>
    <p:extLst>
      <p:ext uri="{BB962C8B-B14F-4D97-AF65-F5344CB8AC3E}">
        <p14:creationId xmlns:p14="http://schemas.microsoft.com/office/powerpoint/2010/main" val="39858133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1675"/>
          <a:stretch/>
        </p:blipFill>
        <p:spPr>
          <a:xfrm>
            <a:off x="532209" y="590652"/>
            <a:ext cx="7995853" cy="5743282"/>
          </a:xfrm>
          <a:prstGeom prst="rect">
            <a:avLst/>
          </a:prstGeom>
        </p:spPr>
      </p:pic>
      <p:pic>
        <p:nvPicPr>
          <p:cNvPr id="2" name="Picture 1"/>
          <p:cNvPicPr>
            <a:picLocks noChangeAspect="1"/>
          </p:cNvPicPr>
          <p:nvPr/>
        </p:nvPicPr>
        <p:blipFill>
          <a:blip r:embed="rId3"/>
          <a:stretch>
            <a:fillRect/>
          </a:stretch>
        </p:blipFill>
        <p:spPr>
          <a:xfrm>
            <a:off x="8447314" y="590652"/>
            <a:ext cx="2370244" cy="5743282"/>
          </a:xfrm>
          <a:prstGeom prst="rect">
            <a:avLst/>
          </a:prstGeom>
        </p:spPr>
      </p:pic>
    </p:spTree>
    <p:extLst>
      <p:ext uri="{BB962C8B-B14F-4D97-AF65-F5344CB8AC3E}">
        <p14:creationId xmlns:p14="http://schemas.microsoft.com/office/powerpoint/2010/main" val="1561941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5706" y="513161"/>
            <a:ext cx="8210287" cy="5922390"/>
          </a:xfrm>
          <a:prstGeom prst="rect">
            <a:avLst/>
          </a:prstGeom>
        </p:spPr>
      </p:pic>
      <p:pic>
        <p:nvPicPr>
          <p:cNvPr id="2" name="Picture 1"/>
          <p:cNvPicPr>
            <a:picLocks noChangeAspect="1"/>
          </p:cNvPicPr>
          <p:nvPr/>
        </p:nvPicPr>
        <p:blipFill>
          <a:blip r:embed="rId3"/>
          <a:stretch>
            <a:fillRect/>
          </a:stretch>
        </p:blipFill>
        <p:spPr>
          <a:xfrm>
            <a:off x="8609554" y="513161"/>
            <a:ext cx="2444161" cy="5922390"/>
          </a:xfrm>
          <a:prstGeom prst="rect">
            <a:avLst/>
          </a:prstGeom>
        </p:spPr>
      </p:pic>
    </p:spTree>
    <p:extLst>
      <p:ext uri="{BB962C8B-B14F-4D97-AF65-F5344CB8AC3E}">
        <p14:creationId xmlns:p14="http://schemas.microsoft.com/office/powerpoint/2010/main" val="21802187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6914" y="446774"/>
            <a:ext cx="8058745" cy="5962690"/>
          </a:xfrm>
          <a:prstGeom prst="rect">
            <a:avLst/>
          </a:prstGeom>
        </p:spPr>
      </p:pic>
      <p:pic>
        <p:nvPicPr>
          <p:cNvPr id="2" name="Picture 1"/>
          <p:cNvPicPr>
            <a:picLocks noChangeAspect="1"/>
          </p:cNvPicPr>
          <p:nvPr/>
        </p:nvPicPr>
        <p:blipFill>
          <a:blip r:embed="rId3"/>
          <a:stretch>
            <a:fillRect/>
          </a:stretch>
        </p:blipFill>
        <p:spPr>
          <a:xfrm>
            <a:off x="8415659" y="446775"/>
            <a:ext cx="2460793" cy="5962690"/>
          </a:xfrm>
          <a:prstGeom prst="rect">
            <a:avLst/>
          </a:prstGeom>
        </p:spPr>
      </p:pic>
    </p:spTree>
    <p:extLst>
      <p:ext uri="{BB962C8B-B14F-4D97-AF65-F5344CB8AC3E}">
        <p14:creationId xmlns:p14="http://schemas.microsoft.com/office/powerpoint/2010/main" val="39924995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3735" y="551508"/>
            <a:ext cx="8478628" cy="5903536"/>
          </a:xfrm>
          <a:prstGeom prst="rect">
            <a:avLst/>
          </a:prstGeom>
        </p:spPr>
      </p:pic>
      <p:pic>
        <p:nvPicPr>
          <p:cNvPr id="2" name="Picture 1"/>
          <p:cNvPicPr>
            <a:picLocks noChangeAspect="1"/>
          </p:cNvPicPr>
          <p:nvPr/>
        </p:nvPicPr>
        <p:blipFill>
          <a:blip r:embed="rId3"/>
          <a:stretch>
            <a:fillRect/>
          </a:stretch>
        </p:blipFill>
        <p:spPr>
          <a:xfrm>
            <a:off x="9022363" y="551508"/>
            <a:ext cx="2436380" cy="5903536"/>
          </a:xfrm>
          <a:prstGeom prst="rect">
            <a:avLst/>
          </a:prstGeom>
        </p:spPr>
      </p:pic>
    </p:spTree>
    <p:extLst>
      <p:ext uri="{BB962C8B-B14F-4D97-AF65-F5344CB8AC3E}">
        <p14:creationId xmlns:p14="http://schemas.microsoft.com/office/powerpoint/2010/main" val="1716642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3695" y="1129339"/>
            <a:ext cx="7269584" cy="4998571"/>
          </a:xfrm>
          <a:prstGeom prst="rect">
            <a:avLst/>
          </a:prstGeom>
        </p:spPr>
      </p:pic>
      <p:pic>
        <p:nvPicPr>
          <p:cNvPr id="2" name="Picture 1"/>
          <p:cNvPicPr>
            <a:picLocks noChangeAspect="1"/>
          </p:cNvPicPr>
          <p:nvPr/>
        </p:nvPicPr>
        <p:blipFill>
          <a:blip r:embed="rId3"/>
          <a:stretch>
            <a:fillRect/>
          </a:stretch>
        </p:blipFill>
        <p:spPr>
          <a:xfrm>
            <a:off x="8749672" y="710885"/>
            <a:ext cx="2341382" cy="5673348"/>
          </a:xfrm>
          <a:prstGeom prst="rect">
            <a:avLst/>
          </a:prstGeom>
        </p:spPr>
      </p:pic>
    </p:spTree>
    <p:extLst>
      <p:ext uri="{BB962C8B-B14F-4D97-AF65-F5344CB8AC3E}">
        <p14:creationId xmlns:p14="http://schemas.microsoft.com/office/powerpoint/2010/main" val="259441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075807"/>
            <a:ext cx="8534400" cy="1507067"/>
          </a:xfrm>
        </p:spPr>
        <p:txBody>
          <a:bodyPr>
            <a:normAutofit fontScale="90000"/>
          </a:bodyPr>
          <a:lstStyle/>
          <a:p>
            <a:r>
              <a:rPr lang="en-US" dirty="0" smtClean="0"/>
              <a:t/>
            </a:r>
            <a:br>
              <a:rPr lang="en-US" dirty="0" smtClean="0"/>
            </a:br>
            <a:r>
              <a:rPr lang="en-US" sz="5300" b="1" dirty="0" smtClean="0"/>
              <a:t>ADVANTAGES OF CLINICAL PROTOCOLS</a:t>
            </a:r>
            <a:r>
              <a:rPr lang="en-US" b="1" dirty="0" smtClean="0"/>
              <a:t/>
            </a:r>
            <a:br>
              <a:rPr lang="en-US" b="1" dirty="0" smtClean="0"/>
            </a:br>
            <a:endParaRPr lang="en-US" b="1" dirty="0"/>
          </a:p>
        </p:txBody>
      </p:sp>
      <p:sp>
        <p:nvSpPr>
          <p:cNvPr id="3" name="Content Placeholder 2"/>
          <p:cNvSpPr>
            <a:spLocks noGrp="1"/>
          </p:cNvSpPr>
          <p:nvPr>
            <p:ph idx="1"/>
          </p:nvPr>
        </p:nvSpPr>
        <p:spPr>
          <a:xfrm>
            <a:off x="684211" y="588475"/>
            <a:ext cx="9998877" cy="4201479"/>
          </a:xfrm>
        </p:spPr>
        <p:txBody>
          <a:bodyPr>
            <a:normAutofit lnSpcReduction="10000"/>
          </a:bodyPr>
          <a:lstStyle/>
          <a:p>
            <a:pPr>
              <a:buFont typeface="Arial" panose="020B0604020202020204" pitchFamily="34" charset="0"/>
              <a:buChar char="•"/>
            </a:pPr>
            <a:r>
              <a:rPr lang="en-US" b="1" dirty="0" smtClean="0">
                <a:solidFill>
                  <a:schemeClr val="bg1"/>
                </a:solidFill>
              </a:rPr>
              <a:t>Produces Workflow</a:t>
            </a:r>
          </a:p>
          <a:p>
            <a:pPr>
              <a:buFont typeface="Arial" panose="020B0604020202020204" pitchFamily="34" charset="0"/>
              <a:buChar char="•"/>
            </a:pPr>
            <a:r>
              <a:rPr lang="en-US" b="1" dirty="0" smtClean="0">
                <a:solidFill>
                  <a:schemeClr val="bg1"/>
                </a:solidFill>
              </a:rPr>
              <a:t>Reduces Discrepancies </a:t>
            </a:r>
          </a:p>
          <a:p>
            <a:pPr>
              <a:buFont typeface="Arial" panose="020B0604020202020204" pitchFamily="34" charset="0"/>
              <a:buChar char="•"/>
            </a:pPr>
            <a:r>
              <a:rPr lang="en-US" b="1" dirty="0">
                <a:solidFill>
                  <a:schemeClr val="bg1"/>
                </a:solidFill>
              </a:rPr>
              <a:t>B</a:t>
            </a:r>
            <a:r>
              <a:rPr lang="en-US" b="1" dirty="0" smtClean="0">
                <a:solidFill>
                  <a:schemeClr val="bg1"/>
                </a:solidFill>
              </a:rPr>
              <a:t>rings uniformity to patient management</a:t>
            </a:r>
          </a:p>
          <a:p>
            <a:pPr>
              <a:buFont typeface="Arial" panose="020B0604020202020204" pitchFamily="34" charset="0"/>
              <a:buChar char="•"/>
            </a:pPr>
            <a:r>
              <a:rPr lang="en-US" b="1" dirty="0">
                <a:solidFill>
                  <a:schemeClr val="bg1"/>
                </a:solidFill>
              </a:rPr>
              <a:t>E</a:t>
            </a:r>
            <a:r>
              <a:rPr lang="en-US" b="1" dirty="0" smtClean="0">
                <a:solidFill>
                  <a:schemeClr val="bg1"/>
                </a:solidFill>
              </a:rPr>
              <a:t>radicates omissions</a:t>
            </a:r>
          </a:p>
          <a:p>
            <a:pPr>
              <a:buFont typeface="Arial" panose="020B0604020202020204" pitchFamily="34" charset="0"/>
              <a:buChar char="•"/>
            </a:pPr>
            <a:r>
              <a:rPr lang="en-US" b="1" dirty="0">
                <a:solidFill>
                  <a:schemeClr val="bg1"/>
                </a:solidFill>
              </a:rPr>
              <a:t>R</a:t>
            </a:r>
            <a:r>
              <a:rPr lang="en-US" b="1" dirty="0" smtClean="0">
                <a:solidFill>
                  <a:schemeClr val="bg1"/>
                </a:solidFill>
              </a:rPr>
              <a:t>educes confusion of staff</a:t>
            </a:r>
          </a:p>
          <a:p>
            <a:pPr>
              <a:buFont typeface="Arial" panose="020B0604020202020204" pitchFamily="34" charset="0"/>
              <a:buChar char="•"/>
            </a:pPr>
            <a:r>
              <a:rPr lang="en-US" b="1" dirty="0">
                <a:solidFill>
                  <a:schemeClr val="bg1"/>
                </a:solidFill>
              </a:rPr>
              <a:t>M</a:t>
            </a:r>
            <a:r>
              <a:rPr lang="en-US" b="1" dirty="0" smtClean="0">
                <a:solidFill>
                  <a:schemeClr val="bg1"/>
                </a:solidFill>
              </a:rPr>
              <a:t>akes record amenable to audit</a:t>
            </a:r>
          </a:p>
          <a:p>
            <a:pPr>
              <a:buFont typeface="Arial" panose="020B0604020202020204" pitchFamily="34" charset="0"/>
              <a:buChar char="•"/>
            </a:pPr>
            <a:r>
              <a:rPr lang="en-US" b="1" dirty="0">
                <a:solidFill>
                  <a:schemeClr val="bg1"/>
                </a:solidFill>
              </a:rPr>
              <a:t>M</a:t>
            </a:r>
            <a:r>
              <a:rPr lang="en-US" b="1" dirty="0" smtClean="0">
                <a:solidFill>
                  <a:schemeClr val="bg1"/>
                </a:solidFill>
              </a:rPr>
              <a:t>akes record keeping easy</a:t>
            </a:r>
          </a:p>
          <a:p>
            <a:pPr>
              <a:buFont typeface="Arial" panose="020B0604020202020204" pitchFamily="34" charset="0"/>
              <a:buChar char="•"/>
            </a:pPr>
            <a:r>
              <a:rPr lang="en-US" b="1" dirty="0">
                <a:solidFill>
                  <a:schemeClr val="bg1"/>
                </a:solidFill>
              </a:rPr>
              <a:t>M</a:t>
            </a:r>
            <a:r>
              <a:rPr lang="en-US" b="1" dirty="0" smtClean="0">
                <a:solidFill>
                  <a:schemeClr val="bg1"/>
                </a:solidFill>
              </a:rPr>
              <a:t>akes cost saving possible</a:t>
            </a:r>
          </a:p>
          <a:p>
            <a:pPr>
              <a:buFont typeface="Arial" panose="020B0604020202020204" pitchFamily="34" charset="0"/>
              <a:buChar char="•"/>
            </a:pPr>
            <a:r>
              <a:rPr lang="en-US" b="1" dirty="0">
                <a:solidFill>
                  <a:schemeClr val="bg1"/>
                </a:solidFill>
              </a:rPr>
              <a:t>O</a:t>
            </a:r>
            <a:r>
              <a:rPr lang="en-US" b="1" dirty="0" smtClean="0">
                <a:solidFill>
                  <a:schemeClr val="bg1"/>
                </a:solidFill>
              </a:rPr>
              <a:t>ptimal use of limited resources</a:t>
            </a:r>
          </a:p>
          <a:p>
            <a:pPr>
              <a:buFont typeface="Arial" panose="020B0604020202020204" pitchFamily="34" charset="0"/>
              <a:buChar char="•"/>
            </a:pPr>
            <a:r>
              <a:rPr lang="en-US" b="1" dirty="0">
                <a:solidFill>
                  <a:schemeClr val="bg1"/>
                </a:solidFill>
              </a:rPr>
              <a:t>I</a:t>
            </a:r>
            <a:r>
              <a:rPr lang="en-US" b="1" dirty="0" smtClean="0">
                <a:solidFill>
                  <a:schemeClr val="bg1"/>
                </a:solidFill>
              </a:rPr>
              <a:t>mproves compliance of physicians (and patients)</a:t>
            </a:r>
            <a:endParaRPr lang="en-US" b="1" dirty="0">
              <a:solidFill>
                <a:schemeClr val="bg1"/>
              </a:solidFill>
            </a:endParaRPr>
          </a:p>
        </p:txBody>
      </p:sp>
      <p:pic>
        <p:nvPicPr>
          <p:cNvPr id="4" name="Picture 3"/>
          <p:cNvPicPr>
            <a:picLocks noChangeAspect="1"/>
          </p:cNvPicPr>
          <p:nvPr/>
        </p:nvPicPr>
        <p:blipFill>
          <a:blip r:embed="rId2"/>
          <a:stretch>
            <a:fillRect/>
          </a:stretch>
        </p:blipFill>
        <p:spPr>
          <a:xfrm>
            <a:off x="9218611" y="395206"/>
            <a:ext cx="2612781" cy="6330969"/>
          </a:xfrm>
          <a:prstGeom prst="rect">
            <a:avLst/>
          </a:prstGeom>
        </p:spPr>
      </p:pic>
    </p:spTree>
    <p:extLst>
      <p:ext uri="{BB962C8B-B14F-4D97-AF65-F5344CB8AC3E}">
        <p14:creationId xmlns:p14="http://schemas.microsoft.com/office/powerpoint/2010/main" val="11327541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2437"/>
            <a:ext cx="9050160" cy="1325563"/>
          </a:xfrm>
        </p:spPr>
        <p:txBody>
          <a:bodyPr/>
          <a:lstStyle/>
          <a:p>
            <a:r>
              <a:rPr lang="en-US" dirty="0" smtClean="0"/>
              <a:t>IT IS A PROCESS------------------------------------</a:t>
            </a:r>
            <a:endParaRPr lang="en-US" dirty="0"/>
          </a:p>
        </p:txBody>
      </p:sp>
      <p:pic>
        <p:nvPicPr>
          <p:cNvPr id="5" name="Content Placeholder 4"/>
          <p:cNvPicPr>
            <a:picLocks noGrp="1" noChangeAspect="1"/>
          </p:cNvPicPr>
          <p:nvPr>
            <p:ph idx="1"/>
          </p:nvPr>
        </p:nvPicPr>
        <p:blipFill>
          <a:blip r:embed="rId2"/>
          <a:stretch>
            <a:fillRect/>
          </a:stretch>
        </p:blipFill>
        <p:spPr>
          <a:xfrm>
            <a:off x="0" y="953264"/>
            <a:ext cx="9050160" cy="4195050"/>
          </a:xfrm>
          <a:prstGeom prst="rect">
            <a:avLst/>
          </a:prstGeom>
        </p:spPr>
      </p:pic>
      <p:pic>
        <p:nvPicPr>
          <p:cNvPr id="3" name="Picture 2"/>
          <p:cNvPicPr>
            <a:picLocks noChangeAspect="1"/>
          </p:cNvPicPr>
          <p:nvPr/>
        </p:nvPicPr>
        <p:blipFill>
          <a:blip r:embed="rId3"/>
          <a:stretch>
            <a:fillRect/>
          </a:stretch>
        </p:blipFill>
        <p:spPr>
          <a:xfrm>
            <a:off x="9050159" y="953263"/>
            <a:ext cx="2387589" cy="5785311"/>
          </a:xfrm>
          <a:prstGeom prst="rect">
            <a:avLst/>
          </a:prstGeom>
        </p:spPr>
      </p:pic>
    </p:spTree>
    <p:extLst>
      <p:ext uri="{BB962C8B-B14F-4D97-AF65-F5344CB8AC3E}">
        <p14:creationId xmlns:p14="http://schemas.microsoft.com/office/powerpoint/2010/main" val="1480917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4695" y="849239"/>
            <a:ext cx="7078508" cy="5193971"/>
          </a:xfrm>
          <a:prstGeom prst="rect">
            <a:avLst/>
          </a:prstGeom>
        </p:spPr>
      </p:pic>
      <p:pic>
        <p:nvPicPr>
          <p:cNvPr id="2" name="Picture 1"/>
          <p:cNvPicPr>
            <a:picLocks noChangeAspect="1"/>
          </p:cNvPicPr>
          <p:nvPr/>
        </p:nvPicPr>
        <p:blipFill>
          <a:blip r:embed="rId3"/>
          <a:stretch>
            <a:fillRect/>
          </a:stretch>
        </p:blipFill>
        <p:spPr>
          <a:xfrm>
            <a:off x="8488117" y="154071"/>
            <a:ext cx="2655164" cy="6433667"/>
          </a:xfrm>
          <a:prstGeom prst="rect">
            <a:avLst/>
          </a:prstGeom>
        </p:spPr>
      </p:pic>
    </p:spTree>
    <p:extLst>
      <p:ext uri="{BB962C8B-B14F-4D97-AF65-F5344CB8AC3E}">
        <p14:creationId xmlns:p14="http://schemas.microsoft.com/office/powerpoint/2010/main" val="8220095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6052" y="704064"/>
            <a:ext cx="8629561" cy="5419603"/>
          </a:xfrm>
          <a:prstGeom prst="rect">
            <a:avLst/>
          </a:prstGeom>
        </p:spPr>
      </p:pic>
      <p:pic>
        <p:nvPicPr>
          <p:cNvPr id="2" name="Picture 1"/>
          <p:cNvPicPr>
            <a:picLocks noChangeAspect="1"/>
          </p:cNvPicPr>
          <p:nvPr/>
        </p:nvPicPr>
        <p:blipFill>
          <a:blip r:embed="rId3"/>
          <a:stretch>
            <a:fillRect/>
          </a:stretch>
        </p:blipFill>
        <p:spPr>
          <a:xfrm>
            <a:off x="8995613" y="704064"/>
            <a:ext cx="2236661" cy="5419603"/>
          </a:xfrm>
          <a:prstGeom prst="rect">
            <a:avLst/>
          </a:prstGeom>
        </p:spPr>
      </p:pic>
    </p:spTree>
    <p:extLst>
      <p:ext uri="{BB962C8B-B14F-4D97-AF65-F5344CB8AC3E}">
        <p14:creationId xmlns:p14="http://schemas.microsoft.com/office/powerpoint/2010/main" val="40983076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0951" y="614780"/>
            <a:ext cx="8238571" cy="5696146"/>
          </a:xfrm>
          <a:prstGeom prst="rect">
            <a:avLst/>
          </a:prstGeom>
        </p:spPr>
      </p:pic>
      <p:pic>
        <p:nvPicPr>
          <p:cNvPr id="2" name="Picture 1"/>
          <p:cNvPicPr>
            <a:picLocks noChangeAspect="1"/>
          </p:cNvPicPr>
          <p:nvPr/>
        </p:nvPicPr>
        <p:blipFill>
          <a:blip r:embed="rId3"/>
          <a:stretch>
            <a:fillRect/>
          </a:stretch>
        </p:blipFill>
        <p:spPr>
          <a:xfrm>
            <a:off x="8641658" y="614780"/>
            <a:ext cx="2350790" cy="5696146"/>
          </a:xfrm>
          <a:prstGeom prst="rect">
            <a:avLst/>
          </a:prstGeom>
        </p:spPr>
      </p:pic>
    </p:spTree>
    <p:extLst>
      <p:ext uri="{BB962C8B-B14F-4D97-AF65-F5344CB8AC3E}">
        <p14:creationId xmlns:p14="http://schemas.microsoft.com/office/powerpoint/2010/main" val="1910444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0850" y="625243"/>
            <a:ext cx="8362470" cy="5752707"/>
          </a:xfrm>
          <a:prstGeom prst="rect">
            <a:avLst/>
          </a:prstGeom>
        </p:spPr>
      </p:pic>
      <p:pic>
        <p:nvPicPr>
          <p:cNvPr id="2" name="Picture 1"/>
          <p:cNvPicPr>
            <a:picLocks noChangeAspect="1"/>
          </p:cNvPicPr>
          <p:nvPr/>
        </p:nvPicPr>
        <p:blipFill>
          <a:blip r:embed="rId3"/>
          <a:stretch>
            <a:fillRect/>
          </a:stretch>
        </p:blipFill>
        <p:spPr>
          <a:xfrm>
            <a:off x="8663182" y="625243"/>
            <a:ext cx="2374133" cy="5752707"/>
          </a:xfrm>
          <a:prstGeom prst="rect">
            <a:avLst/>
          </a:prstGeom>
        </p:spPr>
      </p:pic>
    </p:spTree>
    <p:extLst>
      <p:ext uri="{BB962C8B-B14F-4D97-AF65-F5344CB8AC3E}">
        <p14:creationId xmlns:p14="http://schemas.microsoft.com/office/powerpoint/2010/main" val="2808824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4955" y="605752"/>
            <a:ext cx="7929665" cy="5762134"/>
          </a:xfrm>
          <a:prstGeom prst="rect">
            <a:avLst/>
          </a:prstGeom>
        </p:spPr>
      </p:pic>
      <p:pic>
        <p:nvPicPr>
          <p:cNvPr id="2" name="Picture 1"/>
          <p:cNvPicPr>
            <a:picLocks noChangeAspect="1"/>
          </p:cNvPicPr>
          <p:nvPr/>
        </p:nvPicPr>
        <p:blipFill>
          <a:blip r:embed="rId3"/>
          <a:stretch>
            <a:fillRect/>
          </a:stretch>
        </p:blipFill>
        <p:spPr>
          <a:xfrm>
            <a:off x="8454325" y="605752"/>
            <a:ext cx="2378023" cy="5762134"/>
          </a:xfrm>
          <a:prstGeom prst="rect">
            <a:avLst/>
          </a:prstGeom>
        </p:spPr>
      </p:pic>
    </p:spTree>
    <p:extLst>
      <p:ext uri="{BB962C8B-B14F-4D97-AF65-F5344CB8AC3E}">
        <p14:creationId xmlns:p14="http://schemas.microsoft.com/office/powerpoint/2010/main" val="3292650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6317" y="790140"/>
            <a:ext cx="9136897" cy="5291455"/>
          </a:xfrm>
          <a:prstGeom prst="rect">
            <a:avLst/>
          </a:prstGeom>
        </p:spPr>
      </p:pic>
      <p:pic>
        <p:nvPicPr>
          <p:cNvPr id="2" name="Picture 1"/>
          <p:cNvPicPr>
            <a:picLocks noChangeAspect="1"/>
          </p:cNvPicPr>
          <p:nvPr/>
        </p:nvPicPr>
        <p:blipFill>
          <a:blip r:embed="rId3"/>
          <a:stretch>
            <a:fillRect/>
          </a:stretch>
        </p:blipFill>
        <p:spPr>
          <a:xfrm>
            <a:off x="9363214" y="790139"/>
            <a:ext cx="2198522" cy="5327189"/>
          </a:xfrm>
          <a:prstGeom prst="rect">
            <a:avLst/>
          </a:prstGeom>
        </p:spPr>
      </p:pic>
    </p:spTree>
    <p:extLst>
      <p:ext uri="{BB962C8B-B14F-4D97-AF65-F5344CB8AC3E}">
        <p14:creationId xmlns:p14="http://schemas.microsoft.com/office/powerpoint/2010/main" val="42088678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8834" y="563889"/>
            <a:ext cx="8087257" cy="5705573"/>
          </a:xfrm>
          <a:prstGeom prst="rect">
            <a:avLst/>
          </a:prstGeom>
        </p:spPr>
      </p:pic>
      <p:pic>
        <p:nvPicPr>
          <p:cNvPr id="2" name="Picture 1"/>
          <p:cNvPicPr>
            <a:picLocks noChangeAspect="1"/>
          </p:cNvPicPr>
          <p:nvPr/>
        </p:nvPicPr>
        <p:blipFill>
          <a:blip r:embed="rId3"/>
          <a:stretch>
            <a:fillRect/>
          </a:stretch>
        </p:blipFill>
        <p:spPr>
          <a:xfrm>
            <a:off x="8446091" y="563889"/>
            <a:ext cx="2356228" cy="5709321"/>
          </a:xfrm>
          <a:prstGeom prst="rect">
            <a:avLst/>
          </a:prstGeom>
        </p:spPr>
      </p:pic>
    </p:spTree>
    <p:extLst>
      <p:ext uri="{BB962C8B-B14F-4D97-AF65-F5344CB8AC3E}">
        <p14:creationId xmlns:p14="http://schemas.microsoft.com/office/powerpoint/2010/main" val="17627523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8655" y="363212"/>
            <a:ext cx="8387731" cy="6063792"/>
          </a:xfrm>
          <a:prstGeom prst="rect">
            <a:avLst/>
          </a:prstGeom>
        </p:spPr>
      </p:pic>
      <p:pic>
        <p:nvPicPr>
          <p:cNvPr id="2" name="Picture 1"/>
          <p:cNvPicPr>
            <a:picLocks noChangeAspect="1"/>
          </p:cNvPicPr>
          <p:nvPr/>
        </p:nvPicPr>
        <p:blipFill>
          <a:blip r:embed="rId3"/>
          <a:stretch>
            <a:fillRect/>
          </a:stretch>
        </p:blipFill>
        <p:spPr>
          <a:xfrm>
            <a:off x="8836385" y="363212"/>
            <a:ext cx="2502517" cy="6063792"/>
          </a:xfrm>
          <a:prstGeom prst="rect">
            <a:avLst/>
          </a:prstGeom>
        </p:spPr>
      </p:pic>
    </p:spTree>
    <p:extLst>
      <p:ext uri="{BB962C8B-B14F-4D97-AF65-F5344CB8AC3E}">
        <p14:creationId xmlns:p14="http://schemas.microsoft.com/office/powerpoint/2010/main" val="1916744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5206" y="450130"/>
            <a:ext cx="7718684" cy="5931816"/>
          </a:xfrm>
          <a:prstGeom prst="rect">
            <a:avLst/>
          </a:prstGeom>
        </p:spPr>
      </p:pic>
      <p:pic>
        <p:nvPicPr>
          <p:cNvPr id="2" name="Picture 1"/>
          <p:cNvPicPr>
            <a:picLocks noChangeAspect="1"/>
          </p:cNvPicPr>
          <p:nvPr/>
        </p:nvPicPr>
        <p:blipFill>
          <a:blip r:embed="rId3"/>
          <a:stretch>
            <a:fillRect/>
          </a:stretch>
        </p:blipFill>
        <p:spPr>
          <a:xfrm>
            <a:off x="8143890" y="450130"/>
            <a:ext cx="2449202" cy="5934604"/>
          </a:xfrm>
          <a:prstGeom prst="rect">
            <a:avLst/>
          </a:prstGeom>
        </p:spPr>
      </p:pic>
    </p:spTree>
    <p:extLst>
      <p:ext uri="{BB962C8B-B14F-4D97-AF65-F5344CB8AC3E}">
        <p14:creationId xmlns:p14="http://schemas.microsoft.com/office/powerpoint/2010/main" val="3762777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8470" y="414119"/>
            <a:ext cx="9081841" cy="6042596"/>
          </a:xfrm>
          <a:prstGeom prst="rect">
            <a:avLst/>
          </a:prstGeom>
        </p:spPr>
      </p:pic>
      <p:pic>
        <p:nvPicPr>
          <p:cNvPr id="2" name="Picture 1"/>
          <p:cNvPicPr>
            <a:picLocks noChangeAspect="1"/>
          </p:cNvPicPr>
          <p:nvPr/>
        </p:nvPicPr>
        <p:blipFill>
          <a:blip r:embed="rId3"/>
          <a:stretch>
            <a:fillRect/>
          </a:stretch>
        </p:blipFill>
        <p:spPr>
          <a:xfrm>
            <a:off x="9380311" y="414119"/>
            <a:ext cx="2499140" cy="6055608"/>
          </a:xfrm>
          <a:prstGeom prst="rect">
            <a:avLst/>
          </a:prstGeom>
        </p:spPr>
      </p:pic>
    </p:spTree>
    <p:extLst>
      <p:ext uri="{BB962C8B-B14F-4D97-AF65-F5344CB8AC3E}">
        <p14:creationId xmlns:p14="http://schemas.microsoft.com/office/powerpoint/2010/main" val="38003871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61366" y="503734"/>
            <a:ext cx="7178538" cy="6026085"/>
          </a:xfrm>
          <a:prstGeom prst="rect">
            <a:avLst/>
          </a:prstGeom>
        </p:spPr>
      </p:pic>
      <p:pic>
        <p:nvPicPr>
          <p:cNvPr id="2" name="Picture 1"/>
          <p:cNvPicPr>
            <a:picLocks noChangeAspect="1"/>
          </p:cNvPicPr>
          <p:nvPr/>
        </p:nvPicPr>
        <p:blipFill>
          <a:blip r:embed="rId3"/>
          <a:stretch>
            <a:fillRect/>
          </a:stretch>
        </p:blipFill>
        <p:spPr>
          <a:xfrm>
            <a:off x="7739904" y="503733"/>
            <a:ext cx="2496728" cy="6049764"/>
          </a:xfrm>
          <a:prstGeom prst="rect">
            <a:avLst/>
          </a:prstGeom>
        </p:spPr>
      </p:pic>
    </p:spTree>
    <p:extLst>
      <p:ext uri="{BB962C8B-B14F-4D97-AF65-F5344CB8AC3E}">
        <p14:creationId xmlns:p14="http://schemas.microsoft.com/office/powerpoint/2010/main" val="36280967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08248" y="168011"/>
            <a:ext cx="8710367" cy="6521977"/>
          </a:xfrm>
          <a:prstGeom prst="rect">
            <a:avLst/>
          </a:prstGeom>
        </p:spPr>
      </p:pic>
      <p:pic>
        <p:nvPicPr>
          <p:cNvPr id="2" name="Picture 1"/>
          <p:cNvPicPr>
            <a:picLocks noChangeAspect="1"/>
          </p:cNvPicPr>
          <p:nvPr/>
        </p:nvPicPr>
        <p:blipFill>
          <a:blip r:embed="rId3"/>
          <a:stretch>
            <a:fillRect/>
          </a:stretch>
        </p:blipFill>
        <p:spPr>
          <a:xfrm>
            <a:off x="566262" y="168010"/>
            <a:ext cx="2691609" cy="6521977"/>
          </a:xfrm>
          <a:prstGeom prst="rect">
            <a:avLst/>
          </a:prstGeom>
        </p:spPr>
      </p:pic>
    </p:spTree>
    <p:extLst>
      <p:ext uri="{BB962C8B-B14F-4D97-AF65-F5344CB8AC3E}">
        <p14:creationId xmlns:p14="http://schemas.microsoft.com/office/powerpoint/2010/main" val="24670581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15459" y="323562"/>
            <a:ext cx="8823489" cy="6426110"/>
          </a:xfrm>
          <a:prstGeom prst="rect">
            <a:avLst/>
          </a:prstGeom>
        </p:spPr>
      </p:pic>
      <p:pic>
        <p:nvPicPr>
          <p:cNvPr id="2" name="Picture 1"/>
          <p:cNvPicPr>
            <a:picLocks noChangeAspect="1"/>
          </p:cNvPicPr>
          <p:nvPr/>
        </p:nvPicPr>
        <p:blipFill>
          <a:blip r:embed="rId3"/>
          <a:stretch>
            <a:fillRect/>
          </a:stretch>
        </p:blipFill>
        <p:spPr>
          <a:xfrm>
            <a:off x="537463" y="308127"/>
            <a:ext cx="2658416" cy="6441546"/>
          </a:xfrm>
          <a:prstGeom prst="rect">
            <a:avLst/>
          </a:prstGeom>
        </p:spPr>
      </p:pic>
    </p:spTree>
    <p:extLst>
      <p:ext uri="{BB962C8B-B14F-4D97-AF65-F5344CB8AC3E}">
        <p14:creationId xmlns:p14="http://schemas.microsoft.com/office/powerpoint/2010/main" val="7538702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07710" y="290265"/>
            <a:ext cx="8461619" cy="6384051"/>
          </a:xfrm>
          <a:prstGeom prst="rect">
            <a:avLst/>
          </a:prstGeom>
        </p:spPr>
      </p:pic>
      <p:pic>
        <p:nvPicPr>
          <p:cNvPr id="2" name="Picture 1"/>
          <p:cNvPicPr>
            <a:picLocks noChangeAspect="1"/>
          </p:cNvPicPr>
          <p:nvPr/>
        </p:nvPicPr>
        <p:blipFill>
          <a:blip r:embed="rId3"/>
          <a:stretch>
            <a:fillRect/>
          </a:stretch>
        </p:blipFill>
        <p:spPr>
          <a:xfrm>
            <a:off x="635454" y="290264"/>
            <a:ext cx="2634688" cy="6384051"/>
          </a:xfrm>
          <a:prstGeom prst="rect">
            <a:avLst/>
          </a:prstGeom>
        </p:spPr>
      </p:pic>
    </p:spTree>
    <p:extLst>
      <p:ext uri="{BB962C8B-B14F-4D97-AF65-F5344CB8AC3E}">
        <p14:creationId xmlns:p14="http://schemas.microsoft.com/office/powerpoint/2010/main" val="31145819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56920" y="222139"/>
            <a:ext cx="8889477" cy="6549390"/>
          </a:xfrm>
          <a:prstGeom prst="rect">
            <a:avLst/>
          </a:prstGeom>
        </p:spPr>
      </p:pic>
      <p:pic>
        <p:nvPicPr>
          <p:cNvPr id="2" name="Picture 1"/>
          <p:cNvPicPr>
            <a:picLocks noChangeAspect="1"/>
          </p:cNvPicPr>
          <p:nvPr/>
        </p:nvPicPr>
        <p:blipFill>
          <a:blip r:embed="rId3"/>
          <a:stretch>
            <a:fillRect/>
          </a:stretch>
        </p:blipFill>
        <p:spPr>
          <a:xfrm>
            <a:off x="488196" y="173052"/>
            <a:ext cx="2723181" cy="6598477"/>
          </a:xfrm>
          <a:prstGeom prst="rect">
            <a:avLst/>
          </a:prstGeom>
        </p:spPr>
      </p:pic>
    </p:spTree>
    <p:extLst>
      <p:ext uri="{BB962C8B-B14F-4D97-AF65-F5344CB8AC3E}">
        <p14:creationId xmlns:p14="http://schemas.microsoft.com/office/powerpoint/2010/main" val="39981933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17197" y="185529"/>
            <a:ext cx="8567665" cy="6315199"/>
          </a:xfrm>
          <a:prstGeom prst="rect">
            <a:avLst/>
          </a:prstGeom>
        </p:spPr>
      </p:pic>
      <p:pic>
        <p:nvPicPr>
          <p:cNvPr id="2" name="Picture 1"/>
          <p:cNvPicPr>
            <a:picLocks noChangeAspect="1"/>
          </p:cNvPicPr>
          <p:nvPr/>
        </p:nvPicPr>
        <p:blipFill>
          <a:blip r:embed="rId3"/>
          <a:stretch>
            <a:fillRect/>
          </a:stretch>
        </p:blipFill>
        <p:spPr>
          <a:xfrm>
            <a:off x="712276" y="185529"/>
            <a:ext cx="2619860" cy="6348122"/>
          </a:xfrm>
          <a:prstGeom prst="rect">
            <a:avLst/>
          </a:prstGeom>
        </p:spPr>
      </p:pic>
    </p:spTree>
    <p:extLst>
      <p:ext uri="{BB962C8B-B14F-4D97-AF65-F5344CB8AC3E}">
        <p14:creationId xmlns:p14="http://schemas.microsoft.com/office/powerpoint/2010/main" val="39766285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92684" y="236452"/>
            <a:ext cx="8575628" cy="6345134"/>
          </a:xfrm>
          <a:prstGeom prst="rect">
            <a:avLst/>
          </a:prstGeom>
        </p:spPr>
      </p:pic>
      <p:pic>
        <p:nvPicPr>
          <p:cNvPr id="2" name="Picture 1"/>
          <p:cNvPicPr>
            <a:picLocks noChangeAspect="1"/>
          </p:cNvPicPr>
          <p:nvPr/>
        </p:nvPicPr>
        <p:blipFill>
          <a:blip r:embed="rId3"/>
          <a:stretch>
            <a:fillRect/>
          </a:stretch>
        </p:blipFill>
        <p:spPr>
          <a:xfrm>
            <a:off x="751668" y="236451"/>
            <a:ext cx="2635819" cy="6386793"/>
          </a:xfrm>
          <a:prstGeom prst="rect">
            <a:avLst/>
          </a:prstGeom>
        </p:spPr>
      </p:pic>
    </p:spTree>
    <p:extLst>
      <p:ext uri="{BB962C8B-B14F-4D97-AF65-F5344CB8AC3E}">
        <p14:creationId xmlns:p14="http://schemas.microsoft.com/office/powerpoint/2010/main" val="27470320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4949" y="1228072"/>
            <a:ext cx="9238431" cy="4512852"/>
          </a:xfrm>
          <a:prstGeom prst="rect">
            <a:avLst/>
          </a:prstGeom>
        </p:spPr>
      </p:pic>
      <p:pic>
        <p:nvPicPr>
          <p:cNvPr id="2" name="Picture 1"/>
          <p:cNvPicPr>
            <a:picLocks noChangeAspect="1"/>
          </p:cNvPicPr>
          <p:nvPr/>
        </p:nvPicPr>
        <p:blipFill>
          <a:blip r:embed="rId3"/>
          <a:stretch>
            <a:fillRect/>
          </a:stretch>
        </p:blipFill>
        <p:spPr>
          <a:xfrm>
            <a:off x="9623956" y="1228072"/>
            <a:ext cx="1862446" cy="4512852"/>
          </a:xfrm>
          <a:prstGeom prst="rect">
            <a:avLst/>
          </a:prstGeom>
        </p:spPr>
      </p:pic>
    </p:spTree>
    <p:extLst>
      <p:ext uri="{BB962C8B-B14F-4D97-AF65-F5344CB8AC3E}">
        <p14:creationId xmlns:p14="http://schemas.microsoft.com/office/powerpoint/2010/main" val="4153155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8390" y="506052"/>
            <a:ext cx="8224122" cy="5890834"/>
          </a:xfrm>
          <a:prstGeom prst="rect">
            <a:avLst/>
          </a:prstGeom>
        </p:spPr>
      </p:pic>
      <p:pic>
        <p:nvPicPr>
          <p:cNvPr id="2" name="Picture 1"/>
          <p:cNvPicPr>
            <a:picLocks noChangeAspect="1"/>
          </p:cNvPicPr>
          <p:nvPr/>
        </p:nvPicPr>
        <p:blipFill>
          <a:blip r:embed="rId3"/>
          <a:stretch>
            <a:fillRect/>
          </a:stretch>
        </p:blipFill>
        <p:spPr>
          <a:xfrm>
            <a:off x="8492512" y="506051"/>
            <a:ext cx="2426044" cy="5878491"/>
          </a:xfrm>
          <a:prstGeom prst="rect">
            <a:avLst/>
          </a:prstGeom>
        </p:spPr>
      </p:pic>
    </p:spTree>
    <p:extLst>
      <p:ext uri="{BB962C8B-B14F-4D97-AF65-F5344CB8AC3E}">
        <p14:creationId xmlns:p14="http://schemas.microsoft.com/office/powerpoint/2010/main" val="26415816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r="2446"/>
          <a:stretch/>
        </p:blipFill>
        <p:spPr>
          <a:xfrm>
            <a:off x="270128" y="740334"/>
            <a:ext cx="9008181" cy="5528649"/>
          </a:xfrm>
          <a:prstGeom prst="rect">
            <a:avLst/>
          </a:prstGeom>
        </p:spPr>
      </p:pic>
      <p:pic>
        <p:nvPicPr>
          <p:cNvPr id="2" name="Picture 1"/>
          <p:cNvPicPr>
            <a:picLocks noChangeAspect="1"/>
          </p:cNvPicPr>
          <p:nvPr/>
        </p:nvPicPr>
        <p:blipFill>
          <a:blip r:embed="rId3"/>
          <a:stretch>
            <a:fillRect/>
          </a:stretch>
        </p:blipFill>
        <p:spPr>
          <a:xfrm>
            <a:off x="8910418" y="740334"/>
            <a:ext cx="2281665" cy="5528649"/>
          </a:xfrm>
          <a:prstGeom prst="rect">
            <a:avLst/>
          </a:prstGeom>
        </p:spPr>
      </p:pic>
    </p:spTree>
    <p:extLst>
      <p:ext uri="{BB962C8B-B14F-4D97-AF65-F5344CB8AC3E}">
        <p14:creationId xmlns:p14="http://schemas.microsoft.com/office/powerpoint/2010/main" val="3743544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8491" y="789893"/>
            <a:ext cx="9431282" cy="5362552"/>
          </a:xfrm>
          <a:prstGeom prst="rect">
            <a:avLst/>
          </a:prstGeom>
        </p:spPr>
      </p:pic>
      <p:pic>
        <p:nvPicPr>
          <p:cNvPr id="2" name="Picture 1"/>
          <p:cNvPicPr>
            <a:picLocks noChangeAspect="1"/>
          </p:cNvPicPr>
          <p:nvPr/>
        </p:nvPicPr>
        <p:blipFill>
          <a:blip r:embed="rId3"/>
          <a:stretch>
            <a:fillRect/>
          </a:stretch>
        </p:blipFill>
        <p:spPr>
          <a:xfrm>
            <a:off x="9649773" y="789893"/>
            <a:ext cx="2213117" cy="5362552"/>
          </a:xfrm>
          <a:prstGeom prst="rect">
            <a:avLst/>
          </a:prstGeom>
        </p:spPr>
      </p:pic>
    </p:spTree>
    <p:extLst>
      <p:ext uri="{BB962C8B-B14F-4D97-AF65-F5344CB8AC3E}">
        <p14:creationId xmlns:p14="http://schemas.microsoft.com/office/powerpoint/2010/main" val="25024243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5722" y="639705"/>
            <a:ext cx="8949350" cy="5705573"/>
          </a:xfrm>
          <a:prstGeom prst="rect">
            <a:avLst/>
          </a:prstGeom>
        </p:spPr>
      </p:pic>
      <p:pic>
        <p:nvPicPr>
          <p:cNvPr id="2" name="Picture 1"/>
          <p:cNvPicPr>
            <a:picLocks noChangeAspect="1"/>
          </p:cNvPicPr>
          <p:nvPr/>
        </p:nvPicPr>
        <p:blipFill>
          <a:blip r:embed="rId3"/>
          <a:stretch>
            <a:fillRect/>
          </a:stretch>
        </p:blipFill>
        <p:spPr>
          <a:xfrm>
            <a:off x="9109189" y="639705"/>
            <a:ext cx="2354681" cy="5705573"/>
          </a:xfrm>
          <a:prstGeom prst="rect">
            <a:avLst/>
          </a:prstGeom>
        </p:spPr>
      </p:pic>
    </p:spTree>
    <p:extLst>
      <p:ext uri="{BB962C8B-B14F-4D97-AF65-F5344CB8AC3E}">
        <p14:creationId xmlns:p14="http://schemas.microsoft.com/office/powerpoint/2010/main" val="17710936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3608" y="592809"/>
            <a:ext cx="8970988" cy="5677293"/>
          </a:xfrm>
          <a:prstGeom prst="rect">
            <a:avLst/>
          </a:prstGeom>
        </p:spPr>
      </p:pic>
      <p:pic>
        <p:nvPicPr>
          <p:cNvPr id="2" name="Picture 1"/>
          <p:cNvPicPr>
            <a:picLocks noChangeAspect="1"/>
          </p:cNvPicPr>
          <p:nvPr/>
        </p:nvPicPr>
        <p:blipFill>
          <a:blip r:embed="rId3"/>
          <a:stretch>
            <a:fillRect/>
          </a:stretch>
        </p:blipFill>
        <p:spPr>
          <a:xfrm>
            <a:off x="8952976" y="592809"/>
            <a:ext cx="2345287" cy="5682812"/>
          </a:xfrm>
          <a:prstGeom prst="rect">
            <a:avLst/>
          </a:prstGeom>
        </p:spPr>
      </p:pic>
    </p:spTree>
    <p:extLst>
      <p:ext uri="{BB962C8B-B14F-4D97-AF65-F5344CB8AC3E}">
        <p14:creationId xmlns:p14="http://schemas.microsoft.com/office/powerpoint/2010/main" val="1162573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2175" y="704694"/>
            <a:ext cx="9185019" cy="5571241"/>
          </a:xfrm>
          <a:prstGeom prst="rect">
            <a:avLst/>
          </a:prstGeom>
        </p:spPr>
      </p:pic>
      <p:pic>
        <p:nvPicPr>
          <p:cNvPr id="2" name="Picture 1"/>
          <p:cNvPicPr>
            <a:picLocks noChangeAspect="1"/>
          </p:cNvPicPr>
          <p:nvPr/>
        </p:nvPicPr>
        <p:blipFill>
          <a:blip r:embed="rId3"/>
          <a:stretch>
            <a:fillRect/>
          </a:stretch>
        </p:blipFill>
        <p:spPr>
          <a:xfrm>
            <a:off x="9597194" y="697107"/>
            <a:ext cx="2305504" cy="5586413"/>
          </a:xfrm>
          <a:prstGeom prst="rect">
            <a:avLst/>
          </a:prstGeom>
        </p:spPr>
      </p:pic>
      <p:pic>
        <p:nvPicPr>
          <p:cNvPr id="3" name="Picture 2"/>
          <p:cNvPicPr>
            <a:picLocks noChangeAspect="1"/>
          </p:cNvPicPr>
          <p:nvPr/>
        </p:nvPicPr>
        <p:blipFill>
          <a:blip r:embed="rId4"/>
          <a:stretch>
            <a:fillRect/>
          </a:stretch>
        </p:blipFill>
        <p:spPr>
          <a:xfrm>
            <a:off x="6248089" y="2896310"/>
            <a:ext cx="3122896" cy="2187134"/>
          </a:xfrm>
          <a:prstGeom prst="rect">
            <a:avLst/>
          </a:prstGeom>
        </p:spPr>
      </p:pic>
    </p:spTree>
    <p:extLst>
      <p:ext uri="{BB962C8B-B14F-4D97-AF65-F5344CB8AC3E}">
        <p14:creationId xmlns:p14="http://schemas.microsoft.com/office/powerpoint/2010/main" val="41541827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9252" y="665383"/>
            <a:ext cx="9337570" cy="5355627"/>
          </a:xfrm>
          <a:prstGeom prst="rect">
            <a:avLst/>
          </a:prstGeom>
        </p:spPr>
      </p:pic>
      <p:pic>
        <p:nvPicPr>
          <p:cNvPr id="2" name="Picture 1"/>
          <p:cNvPicPr>
            <a:picLocks noChangeAspect="1"/>
          </p:cNvPicPr>
          <p:nvPr/>
        </p:nvPicPr>
        <p:blipFill>
          <a:blip r:embed="rId3"/>
          <a:stretch>
            <a:fillRect/>
          </a:stretch>
        </p:blipFill>
        <p:spPr>
          <a:xfrm>
            <a:off x="9660732" y="665383"/>
            <a:ext cx="2210259" cy="5355627"/>
          </a:xfrm>
          <a:prstGeom prst="rect">
            <a:avLst/>
          </a:prstGeom>
        </p:spPr>
      </p:pic>
    </p:spTree>
    <p:extLst>
      <p:ext uri="{BB962C8B-B14F-4D97-AF65-F5344CB8AC3E}">
        <p14:creationId xmlns:p14="http://schemas.microsoft.com/office/powerpoint/2010/main" val="22533727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1275" y="456201"/>
            <a:ext cx="8109036" cy="5969152"/>
          </a:xfrm>
          <a:prstGeom prst="rect">
            <a:avLst/>
          </a:prstGeom>
        </p:spPr>
      </p:pic>
      <p:pic>
        <p:nvPicPr>
          <p:cNvPr id="2" name="Picture 1"/>
          <p:cNvPicPr>
            <a:picLocks noChangeAspect="1"/>
          </p:cNvPicPr>
          <p:nvPr/>
        </p:nvPicPr>
        <p:blipFill>
          <a:blip r:embed="rId3"/>
          <a:stretch>
            <a:fillRect/>
          </a:stretch>
        </p:blipFill>
        <p:spPr>
          <a:xfrm>
            <a:off x="8750311" y="456201"/>
            <a:ext cx="2463460" cy="5969152"/>
          </a:xfrm>
          <a:prstGeom prst="rect">
            <a:avLst/>
          </a:prstGeom>
        </p:spPr>
      </p:pic>
      <p:pic>
        <p:nvPicPr>
          <p:cNvPr id="3" name="Picture 2"/>
          <p:cNvPicPr>
            <a:picLocks noChangeAspect="1"/>
          </p:cNvPicPr>
          <p:nvPr/>
        </p:nvPicPr>
        <p:blipFill>
          <a:blip r:embed="rId4"/>
          <a:stretch>
            <a:fillRect/>
          </a:stretch>
        </p:blipFill>
        <p:spPr>
          <a:xfrm>
            <a:off x="2518475" y="4135880"/>
            <a:ext cx="6231836" cy="2289474"/>
          </a:xfrm>
          <a:prstGeom prst="rect">
            <a:avLst/>
          </a:prstGeom>
        </p:spPr>
      </p:pic>
    </p:spTree>
    <p:extLst>
      <p:ext uri="{BB962C8B-B14F-4D97-AF65-F5344CB8AC3E}">
        <p14:creationId xmlns:p14="http://schemas.microsoft.com/office/powerpoint/2010/main" val="4105794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44287" y="578749"/>
            <a:ext cx="7820942" cy="5814253"/>
          </a:xfrm>
          <a:prstGeom prst="rect">
            <a:avLst/>
          </a:prstGeom>
        </p:spPr>
      </p:pic>
      <p:pic>
        <p:nvPicPr>
          <p:cNvPr id="2" name="Picture 1"/>
          <p:cNvPicPr>
            <a:picLocks noChangeAspect="1"/>
          </p:cNvPicPr>
          <p:nvPr/>
        </p:nvPicPr>
        <p:blipFill>
          <a:blip r:embed="rId3"/>
          <a:stretch>
            <a:fillRect/>
          </a:stretch>
        </p:blipFill>
        <p:spPr>
          <a:xfrm>
            <a:off x="8265229" y="578749"/>
            <a:ext cx="2399533" cy="5814253"/>
          </a:xfrm>
          <a:prstGeom prst="rect">
            <a:avLst/>
          </a:prstGeom>
        </p:spPr>
      </p:pic>
    </p:spTree>
    <p:extLst>
      <p:ext uri="{BB962C8B-B14F-4D97-AF65-F5344CB8AC3E}">
        <p14:creationId xmlns:p14="http://schemas.microsoft.com/office/powerpoint/2010/main" val="30796223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05751" y="572679"/>
            <a:ext cx="8269390" cy="5818694"/>
          </a:xfrm>
          <a:prstGeom prst="rect">
            <a:avLst/>
          </a:prstGeom>
        </p:spPr>
      </p:pic>
    </p:spTree>
    <p:extLst>
      <p:ext uri="{BB962C8B-B14F-4D97-AF65-F5344CB8AC3E}">
        <p14:creationId xmlns:p14="http://schemas.microsoft.com/office/powerpoint/2010/main" val="13232646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9083" y="299780"/>
            <a:ext cx="8576041" cy="6341243"/>
          </a:xfrm>
          <a:prstGeom prst="rect">
            <a:avLst/>
          </a:prstGeom>
        </p:spPr>
      </p:pic>
      <p:pic>
        <p:nvPicPr>
          <p:cNvPr id="2" name="Picture 1"/>
          <p:cNvPicPr>
            <a:picLocks noChangeAspect="1"/>
          </p:cNvPicPr>
          <p:nvPr/>
        </p:nvPicPr>
        <p:blipFill>
          <a:blip r:embed="rId3"/>
          <a:stretch>
            <a:fillRect/>
          </a:stretch>
        </p:blipFill>
        <p:spPr>
          <a:xfrm>
            <a:off x="8855124" y="299780"/>
            <a:ext cx="2617021" cy="6341243"/>
          </a:xfrm>
          <a:prstGeom prst="rect">
            <a:avLst/>
          </a:prstGeom>
        </p:spPr>
      </p:pic>
    </p:spTree>
    <p:extLst>
      <p:ext uri="{BB962C8B-B14F-4D97-AF65-F5344CB8AC3E}">
        <p14:creationId xmlns:p14="http://schemas.microsoft.com/office/powerpoint/2010/main" val="19228432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2265" y="685799"/>
            <a:ext cx="8411935" cy="5598764"/>
          </a:xfrm>
          <a:prstGeom prst="rect">
            <a:avLst/>
          </a:prstGeom>
        </p:spPr>
      </p:pic>
      <p:pic>
        <p:nvPicPr>
          <p:cNvPr id="2" name="Picture 1"/>
          <p:cNvPicPr>
            <a:picLocks noChangeAspect="1"/>
          </p:cNvPicPr>
          <p:nvPr/>
        </p:nvPicPr>
        <p:blipFill>
          <a:blip r:embed="rId3"/>
          <a:stretch>
            <a:fillRect/>
          </a:stretch>
        </p:blipFill>
        <p:spPr>
          <a:xfrm>
            <a:off x="8879789" y="685799"/>
            <a:ext cx="2309987" cy="5597276"/>
          </a:xfrm>
          <a:prstGeom prst="rect">
            <a:avLst/>
          </a:prstGeom>
        </p:spPr>
      </p:pic>
    </p:spTree>
    <p:extLst>
      <p:ext uri="{BB962C8B-B14F-4D97-AF65-F5344CB8AC3E}">
        <p14:creationId xmlns:p14="http://schemas.microsoft.com/office/powerpoint/2010/main" val="9638273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2708" y="771039"/>
            <a:ext cx="7624741" cy="5854486"/>
          </a:xfrm>
          <a:prstGeom prst="rect">
            <a:avLst/>
          </a:prstGeom>
        </p:spPr>
      </p:pic>
      <p:pic>
        <p:nvPicPr>
          <p:cNvPr id="2" name="Picture 1"/>
          <p:cNvPicPr>
            <a:picLocks noChangeAspect="1"/>
          </p:cNvPicPr>
          <p:nvPr/>
        </p:nvPicPr>
        <p:blipFill>
          <a:blip r:embed="rId3"/>
          <a:stretch>
            <a:fillRect/>
          </a:stretch>
        </p:blipFill>
        <p:spPr>
          <a:xfrm>
            <a:off x="8027448" y="771039"/>
            <a:ext cx="2416137" cy="5854486"/>
          </a:xfrm>
          <a:prstGeom prst="rect">
            <a:avLst/>
          </a:prstGeom>
        </p:spPr>
      </p:pic>
    </p:spTree>
    <p:extLst>
      <p:ext uri="{BB962C8B-B14F-4D97-AF65-F5344CB8AC3E}">
        <p14:creationId xmlns:p14="http://schemas.microsoft.com/office/powerpoint/2010/main" val="4108505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8365" y="449027"/>
            <a:ext cx="8101792" cy="6039723"/>
          </a:xfrm>
          <a:prstGeom prst="rect">
            <a:avLst/>
          </a:prstGeom>
        </p:spPr>
      </p:pic>
      <p:pic>
        <p:nvPicPr>
          <p:cNvPr id="2" name="Picture 1"/>
          <p:cNvPicPr>
            <a:picLocks noChangeAspect="1"/>
          </p:cNvPicPr>
          <p:nvPr/>
        </p:nvPicPr>
        <p:blipFill>
          <a:blip r:embed="rId3"/>
          <a:stretch>
            <a:fillRect/>
          </a:stretch>
        </p:blipFill>
        <p:spPr>
          <a:xfrm>
            <a:off x="8430157" y="449026"/>
            <a:ext cx="2503897" cy="6067135"/>
          </a:xfrm>
          <a:prstGeom prst="rect">
            <a:avLst/>
          </a:prstGeom>
        </p:spPr>
      </p:pic>
    </p:spTree>
    <p:extLst>
      <p:ext uri="{BB962C8B-B14F-4D97-AF65-F5344CB8AC3E}">
        <p14:creationId xmlns:p14="http://schemas.microsoft.com/office/powerpoint/2010/main" val="13727580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3178" y="476573"/>
            <a:ext cx="8158548" cy="6009468"/>
          </a:xfrm>
          <a:prstGeom prst="rect">
            <a:avLst/>
          </a:prstGeom>
        </p:spPr>
      </p:pic>
      <p:pic>
        <p:nvPicPr>
          <p:cNvPr id="2" name="Picture 1"/>
          <p:cNvPicPr>
            <a:picLocks noChangeAspect="1"/>
          </p:cNvPicPr>
          <p:nvPr/>
        </p:nvPicPr>
        <p:blipFill>
          <a:blip r:embed="rId3"/>
          <a:stretch>
            <a:fillRect/>
          </a:stretch>
        </p:blipFill>
        <p:spPr>
          <a:xfrm>
            <a:off x="8571726" y="476573"/>
            <a:ext cx="2478566" cy="6005756"/>
          </a:xfrm>
          <a:prstGeom prst="rect">
            <a:avLst/>
          </a:prstGeom>
        </p:spPr>
      </p:pic>
    </p:spTree>
    <p:extLst>
      <p:ext uri="{BB962C8B-B14F-4D97-AF65-F5344CB8AC3E}">
        <p14:creationId xmlns:p14="http://schemas.microsoft.com/office/powerpoint/2010/main" val="35194200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7134" y="676133"/>
            <a:ext cx="8405301" cy="5617268"/>
          </a:xfrm>
          <a:prstGeom prst="rect">
            <a:avLst/>
          </a:prstGeom>
        </p:spPr>
      </p:pic>
      <p:pic>
        <p:nvPicPr>
          <p:cNvPr id="2" name="Picture 1"/>
          <p:cNvPicPr>
            <a:picLocks noChangeAspect="1"/>
          </p:cNvPicPr>
          <p:nvPr/>
        </p:nvPicPr>
        <p:blipFill>
          <a:blip r:embed="rId3"/>
          <a:stretch>
            <a:fillRect/>
          </a:stretch>
        </p:blipFill>
        <p:spPr>
          <a:xfrm>
            <a:off x="8832435" y="676132"/>
            <a:ext cx="2318596" cy="5618137"/>
          </a:xfrm>
          <a:prstGeom prst="rect">
            <a:avLst/>
          </a:prstGeom>
        </p:spPr>
      </p:pic>
    </p:spTree>
    <p:extLst>
      <p:ext uri="{BB962C8B-B14F-4D97-AF65-F5344CB8AC3E}">
        <p14:creationId xmlns:p14="http://schemas.microsoft.com/office/powerpoint/2010/main" val="42496253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0704" y="891833"/>
            <a:ext cx="7178537" cy="5241840"/>
          </a:xfrm>
          <a:prstGeom prst="rect">
            <a:avLst/>
          </a:prstGeom>
        </p:spPr>
      </p:pic>
      <p:pic>
        <p:nvPicPr>
          <p:cNvPr id="2" name="Picture 1"/>
          <p:cNvPicPr>
            <a:picLocks noChangeAspect="1"/>
          </p:cNvPicPr>
          <p:nvPr/>
        </p:nvPicPr>
        <p:blipFill>
          <a:blip r:embed="rId3"/>
          <a:stretch>
            <a:fillRect/>
          </a:stretch>
        </p:blipFill>
        <p:spPr>
          <a:xfrm>
            <a:off x="9298984" y="97362"/>
            <a:ext cx="2735450" cy="6628207"/>
          </a:xfrm>
          <a:prstGeom prst="rect">
            <a:avLst/>
          </a:prstGeom>
        </p:spPr>
      </p:pic>
    </p:spTree>
    <p:extLst>
      <p:ext uri="{BB962C8B-B14F-4D97-AF65-F5344CB8AC3E}">
        <p14:creationId xmlns:p14="http://schemas.microsoft.com/office/powerpoint/2010/main" val="27801909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41061" y="619932"/>
            <a:ext cx="7329872" cy="5407870"/>
          </a:xfrm>
          <a:prstGeom prst="rect">
            <a:avLst/>
          </a:prstGeom>
        </p:spPr>
      </p:pic>
      <p:pic>
        <p:nvPicPr>
          <p:cNvPr id="2" name="Picture 1"/>
          <p:cNvPicPr>
            <a:picLocks noChangeAspect="1"/>
          </p:cNvPicPr>
          <p:nvPr/>
        </p:nvPicPr>
        <p:blipFill>
          <a:blip r:embed="rId3"/>
          <a:stretch>
            <a:fillRect/>
          </a:stretch>
        </p:blipFill>
        <p:spPr>
          <a:xfrm>
            <a:off x="9004515" y="177871"/>
            <a:ext cx="2684623" cy="6505048"/>
          </a:xfrm>
          <a:prstGeom prst="rect">
            <a:avLst/>
          </a:prstGeom>
        </p:spPr>
      </p:pic>
    </p:spTree>
    <p:extLst>
      <p:ext uri="{BB962C8B-B14F-4D97-AF65-F5344CB8AC3E}">
        <p14:creationId xmlns:p14="http://schemas.microsoft.com/office/powerpoint/2010/main" val="5577492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0556" y="561573"/>
            <a:ext cx="7766180" cy="5724427"/>
          </a:xfrm>
          <a:prstGeom prst="rect">
            <a:avLst/>
          </a:prstGeom>
        </p:spPr>
      </p:pic>
      <p:pic>
        <p:nvPicPr>
          <p:cNvPr id="2" name="Picture 1"/>
          <p:cNvPicPr>
            <a:picLocks noChangeAspect="1"/>
          </p:cNvPicPr>
          <p:nvPr/>
        </p:nvPicPr>
        <p:blipFill>
          <a:blip r:embed="rId3"/>
          <a:stretch>
            <a:fillRect/>
          </a:stretch>
        </p:blipFill>
        <p:spPr>
          <a:xfrm>
            <a:off x="9182746" y="220611"/>
            <a:ext cx="2636832" cy="6389247"/>
          </a:xfrm>
          <a:prstGeom prst="rect">
            <a:avLst/>
          </a:prstGeom>
        </p:spPr>
      </p:pic>
    </p:spTree>
    <p:extLst>
      <p:ext uri="{BB962C8B-B14F-4D97-AF65-F5344CB8AC3E}">
        <p14:creationId xmlns:p14="http://schemas.microsoft.com/office/powerpoint/2010/main" val="126867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6270" y="476572"/>
            <a:ext cx="8120144" cy="5885481"/>
          </a:xfrm>
          <a:prstGeom prst="rect">
            <a:avLst/>
          </a:prstGeom>
        </p:spPr>
      </p:pic>
      <p:pic>
        <p:nvPicPr>
          <p:cNvPr id="2" name="Picture 1"/>
          <p:cNvPicPr>
            <a:picLocks noChangeAspect="1"/>
          </p:cNvPicPr>
          <p:nvPr/>
        </p:nvPicPr>
        <p:blipFill>
          <a:blip r:embed="rId3"/>
          <a:stretch>
            <a:fillRect/>
          </a:stretch>
        </p:blipFill>
        <p:spPr>
          <a:xfrm>
            <a:off x="8586414" y="476572"/>
            <a:ext cx="2428928" cy="5885481"/>
          </a:xfrm>
          <a:prstGeom prst="rect">
            <a:avLst/>
          </a:prstGeom>
        </p:spPr>
      </p:pic>
    </p:spTree>
    <p:extLst>
      <p:ext uri="{BB962C8B-B14F-4D97-AF65-F5344CB8AC3E}">
        <p14:creationId xmlns:p14="http://schemas.microsoft.com/office/powerpoint/2010/main" val="27387159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958" y="213101"/>
            <a:ext cx="9124546" cy="6435671"/>
          </a:xfrm>
          <a:prstGeom prst="rect">
            <a:avLst/>
          </a:prstGeom>
        </p:spPr>
      </p:pic>
      <p:pic>
        <p:nvPicPr>
          <p:cNvPr id="2" name="Picture 1"/>
          <p:cNvPicPr>
            <a:picLocks noChangeAspect="1"/>
          </p:cNvPicPr>
          <p:nvPr/>
        </p:nvPicPr>
        <p:blipFill>
          <a:blip r:embed="rId3"/>
          <a:stretch>
            <a:fillRect/>
          </a:stretch>
        </p:blipFill>
        <p:spPr>
          <a:xfrm>
            <a:off x="9262427" y="213101"/>
            <a:ext cx="2655992" cy="6435671"/>
          </a:xfrm>
          <a:prstGeom prst="rect">
            <a:avLst/>
          </a:prstGeom>
        </p:spPr>
      </p:pic>
    </p:spTree>
    <p:extLst>
      <p:ext uri="{BB962C8B-B14F-4D97-AF65-F5344CB8AC3E}">
        <p14:creationId xmlns:p14="http://schemas.microsoft.com/office/powerpoint/2010/main" val="13070223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2895" y="205354"/>
            <a:ext cx="8635608" cy="6376212"/>
          </a:xfrm>
          <a:prstGeom prst="rect">
            <a:avLst/>
          </a:prstGeom>
        </p:spPr>
      </p:pic>
      <p:pic>
        <p:nvPicPr>
          <p:cNvPr id="2" name="Picture 1"/>
          <p:cNvPicPr>
            <a:picLocks noChangeAspect="1"/>
          </p:cNvPicPr>
          <p:nvPr/>
        </p:nvPicPr>
        <p:blipFill>
          <a:blip r:embed="rId3"/>
          <a:stretch>
            <a:fillRect/>
          </a:stretch>
        </p:blipFill>
        <p:spPr>
          <a:xfrm>
            <a:off x="9128502" y="205353"/>
            <a:ext cx="2693970" cy="6527696"/>
          </a:xfrm>
          <a:prstGeom prst="rect">
            <a:avLst/>
          </a:prstGeom>
        </p:spPr>
      </p:pic>
    </p:spTree>
    <p:extLst>
      <p:ext uri="{BB962C8B-B14F-4D97-AF65-F5344CB8AC3E}">
        <p14:creationId xmlns:p14="http://schemas.microsoft.com/office/powerpoint/2010/main" val="33571430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5156" y="413460"/>
            <a:ext cx="8014882" cy="5991581"/>
          </a:xfrm>
          <a:prstGeom prst="rect">
            <a:avLst/>
          </a:prstGeom>
        </p:spPr>
      </p:pic>
      <p:pic>
        <p:nvPicPr>
          <p:cNvPr id="2" name="Picture 1"/>
          <p:cNvPicPr>
            <a:picLocks noChangeAspect="1"/>
          </p:cNvPicPr>
          <p:nvPr/>
        </p:nvPicPr>
        <p:blipFill>
          <a:blip r:embed="rId3"/>
          <a:stretch>
            <a:fillRect/>
          </a:stretch>
        </p:blipFill>
        <p:spPr>
          <a:xfrm>
            <a:off x="7679041" y="413460"/>
            <a:ext cx="2472716" cy="5991581"/>
          </a:xfrm>
          <a:prstGeom prst="rect">
            <a:avLst/>
          </a:prstGeom>
        </p:spPr>
      </p:pic>
    </p:spTree>
    <p:extLst>
      <p:ext uri="{BB962C8B-B14F-4D97-AF65-F5344CB8AC3E}">
        <p14:creationId xmlns:p14="http://schemas.microsoft.com/office/powerpoint/2010/main" val="30854110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874" y="637765"/>
            <a:ext cx="9274256" cy="5442924"/>
          </a:xfrm>
          <a:prstGeom prst="rect">
            <a:avLst/>
          </a:prstGeom>
        </p:spPr>
      </p:pic>
      <p:pic>
        <p:nvPicPr>
          <p:cNvPr id="2" name="Picture 1"/>
          <p:cNvPicPr>
            <a:picLocks noChangeAspect="1"/>
          </p:cNvPicPr>
          <p:nvPr/>
        </p:nvPicPr>
        <p:blipFill>
          <a:blip r:embed="rId3"/>
          <a:stretch>
            <a:fillRect/>
          </a:stretch>
        </p:blipFill>
        <p:spPr>
          <a:xfrm>
            <a:off x="9444130" y="637765"/>
            <a:ext cx="2246286" cy="5442924"/>
          </a:xfrm>
          <a:prstGeom prst="rect">
            <a:avLst/>
          </a:prstGeom>
        </p:spPr>
      </p:pic>
    </p:spTree>
    <p:extLst>
      <p:ext uri="{BB962C8B-B14F-4D97-AF65-F5344CB8AC3E}">
        <p14:creationId xmlns:p14="http://schemas.microsoft.com/office/powerpoint/2010/main" val="460502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1254</TotalTime>
  <Words>1311</Words>
  <Application>Microsoft Office PowerPoint</Application>
  <PresentationFormat>Widescreen</PresentationFormat>
  <Paragraphs>241</Paragraphs>
  <Slides>269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269</vt:i4>
      </vt:variant>
    </vt:vector>
  </HeadingPairs>
  <TitlesOfParts>
    <vt:vector size="275" baseType="lpstr">
      <vt:lpstr>Arial</vt:lpstr>
      <vt:lpstr>Calibri</vt:lpstr>
      <vt:lpstr>Century Gothic</vt:lpstr>
      <vt:lpstr>Footlight MT Light</vt:lpstr>
      <vt:lpstr>Wingdings 3</vt:lpstr>
      <vt:lpstr>Slice</vt:lpstr>
      <vt:lpstr>MODULE FOUR:  MEDICAL PROTOCOLS  AND  QUALITY ASSURANCE    </vt:lpstr>
      <vt:lpstr>PowerPoint Presentation</vt:lpstr>
      <vt:lpstr>UNIT OBJECTIVES</vt:lpstr>
      <vt:lpstr> Clinical Pathways, Evidence-Based Medicine, Population Health and Pay for Performance </vt:lpstr>
      <vt:lpstr>PowerPoint Presentation</vt:lpstr>
      <vt:lpstr> ADVANTAGES OF CLINICAL PROTOCOLS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A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REVIEW</vt:lpstr>
      <vt:lpstr>REVIEW</vt:lpstr>
      <vt:lpstr>REVIEW</vt:lpstr>
      <vt:lpstr>REVIEW</vt:lpstr>
      <vt:lpstr>REVIEW</vt:lpstr>
      <vt:lpstr>REVIEW</vt:lpstr>
      <vt:lpstr>EXAMPLE OF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PowerPoint Presentation</vt:lpstr>
      <vt:lpstr>REVIEW</vt:lpstr>
      <vt:lpstr>PowerPoint Presentation</vt:lpstr>
      <vt:lpstr> What Is Population Health? </vt:lpstr>
      <vt:lpstr> POPULATION HEALTH DEFINITION AND CONCEPT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Hospitals' contribution to the high cost of U.S. health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 for Performance (P4P) – Concepts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57</cp:revision>
  <cp:lastPrinted>2018-01-09T23:57:32Z</cp:lastPrinted>
  <dcterms:created xsi:type="dcterms:W3CDTF">2017-11-27T19:02:08Z</dcterms:created>
  <dcterms:modified xsi:type="dcterms:W3CDTF">2018-01-17T19:59:41Z</dcterms:modified>
</cp:coreProperties>
</file>