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93" r:id="rId4"/>
    <p:sldId id="294" r:id="rId5"/>
    <p:sldId id="272" r:id="rId6"/>
    <p:sldId id="271" r:id="rId7"/>
    <p:sldId id="273" r:id="rId8"/>
    <p:sldId id="270" r:id="rId9"/>
    <p:sldId id="274" r:id="rId10"/>
    <p:sldId id="283" r:id="rId11"/>
    <p:sldId id="288" r:id="rId12"/>
    <p:sldId id="275" r:id="rId13"/>
    <p:sldId id="281" r:id="rId14"/>
    <p:sldId id="295" r:id="rId15"/>
    <p:sldId id="276" r:id="rId16"/>
    <p:sldId id="282" r:id="rId17"/>
    <p:sldId id="296" r:id="rId18"/>
    <p:sldId id="277" r:id="rId19"/>
    <p:sldId id="284" r:id="rId20"/>
    <p:sldId id="297" r:id="rId21"/>
    <p:sldId id="278" r:id="rId22"/>
    <p:sldId id="259" r:id="rId23"/>
    <p:sldId id="260" r:id="rId24"/>
    <p:sldId id="261" r:id="rId25"/>
    <p:sldId id="262" r:id="rId26"/>
    <p:sldId id="264" r:id="rId27"/>
    <p:sldId id="265" r:id="rId28"/>
    <p:sldId id="266" r:id="rId29"/>
    <p:sldId id="267" r:id="rId30"/>
    <p:sldId id="285" r:id="rId31"/>
    <p:sldId id="286" r:id="rId32"/>
    <p:sldId id="287" r:id="rId33"/>
    <p:sldId id="298" r:id="rId34"/>
    <p:sldId id="279" r:id="rId35"/>
    <p:sldId id="280" r:id="rId36"/>
    <p:sldId id="268" r:id="rId37"/>
    <p:sldId id="26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2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1/18/2018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oogle2.fda.gov/search?q=Electronic+prescribing&amp;client=FDAgov&amp;site=FDAgov&amp;lr=&amp;proxystylesheet=FDAgov&amp;requiredfields=-archive:Yes&amp;output=xml_no_dtd&amp;getfields=*" TargetMode="External"/><Relationship Id="rId2" Type="http://schemas.openxmlformats.org/officeDocument/2006/relationships/hyperlink" Target="https://google2.fda.gov/search?q=General+prescribing+guidelines&amp;client=FDAgov&amp;site=FDAgov&amp;lr=&amp;proxystylesheet=FDAgov&amp;requiredfields=-archive:Yes&amp;output=xml_no_dtd&amp;getfield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hyperlink" Target="https://google2.fda.gov/search?q=Pharmacologist+role+in+physician+prescribing&amp;client=FDAgov&amp;site=FDAgov&amp;lr=&amp;proxystylesheet=FDAgov&amp;requiredfields=-archive:Yes&amp;output=xml_no_dtd&amp;getfields=*" TargetMode="External"/><Relationship Id="rId2" Type="http://schemas.openxmlformats.org/officeDocument/2006/relationships/hyperlink" Target="https://google2.fda.gov/search?q=Prescribing+roles+for+physcian&amp;client=FDAgov&amp;site=FDAgov&amp;lr=&amp;proxystylesheet=FDAgov&amp;requiredfields=-archive:Yes&amp;output=xml_no_dtd&amp;getfield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bc.ca.gov/"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11308818" cy="5934669"/>
          </a:xfrm>
        </p:spPr>
        <p:txBody>
          <a:bodyPr>
            <a:normAutofit/>
          </a:bodyPr>
          <a:lstStyle/>
          <a:p>
            <a:r>
              <a:rPr lang="en-US" sz="6000" b="1" dirty="0" smtClean="0"/>
              <a:t>MODULE six:</a:t>
            </a:r>
            <a:br>
              <a:rPr lang="en-US" sz="6000" b="1" dirty="0" smtClean="0"/>
            </a:br>
            <a:r>
              <a:rPr lang="en-US" sz="6000" b="1" dirty="0"/>
              <a:t/>
            </a:r>
            <a:br>
              <a:rPr lang="en-US" sz="6000" b="1" dirty="0"/>
            </a:br>
            <a:r>
              <a:rPr lang="en-US" sz="6000" b="1" dirty="0" smtClean="0"/>
              <a:t>pharmacology    </a:t>
            </a:r>
            <a:br>
              <a:rPr lang="en-US" sz="6000" b="1" dirty="0" smtClean="0"/>
            </a:br>
            <a:r>
              <a:rPr lang="en-US" sz="6000" b="1" dirty="0" smtClean="0"/>
              <a:t/>
            </a:r>
            <a:br>
              <a:rPr lang="en-US" sz="6000" b="1" dirty="0" smtClean="0"/>
            </a:br>
            <a:endParaRPr lang="en-US" sz="6000" b="1" dirty="0"/>
          </a:p>
        </p:txBody>
      </p:sp>
      <p:pic>
        <p:nvPicPr>
          <p:cNvPr id="3" name="Picture 2"/>
          <p:cNvPicPr>
            <a:picLocks noChangeAspect="1"/>
          </p:cNvPicPr>
          <p:nvPr/>
        </p:nvPicPr>
        <p:blipFill>
          <a:blip r:embed="rId2"/>
          <a:stretch>
            <a:fillRect/>
          </a:stretch>
        </p:blipFill>
        <p:spPr>
          <a:xfrm>
            <a:off x="8610600" y="144855"/>
            <a:ext cx="3200400" cy="6505575"/>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Prescribing practices</a:t>
            </a:r>
            <a:endParaRPr lang="en-US" dirty="0"/>
          </a:p>
        </p:txBody>
      </p:sp>
      <p:sp>
        <p:nvSpPr>
          <p:cNvPr id="3" name="Content Placeholder 2"/>
          <p:cNvSpPr>
            <a:spLocks noGrp="1"/>
          </p:cNvSpPr>
          <p:nvPr>
            <p:ph idx="1"/>
          </p:nvPr>
        </p:nvSpPr>
        <p:spPr>
          <a:xfrm>
            <a:off x="629968" y="670303"/>
            <a:ext cx="10397076" cy="4343399"/>
          </a:xfrm>
        </p:spPr>
        <p:txBody>
          <a:bodyPr>
            <a:normAutofit/>
          </a:bodyPr>
          <a:lstStyle/>
          <a:p>
            <a:pPr marL="0" indent="0">
              <a:buNone/>
            </a:pPr>
            <a:r>
              <a:rPr lang="en-US" sz="2800" dirty="0" smtClean="0">
                <a:solidFill>
                  <a:schemeClr val="tx1"/>
                </a:solidFill>
              </a:rPr>
              <a:t>1. The Guideline for Prescribing Opioids for Chronic Pain is </a:t>
            </a:r>
            <a:r>
              <a:rPr lang="en-US" sz="2800" dirty="0">
                <a:solidFill>
                  <a:schemeClr val="tx1"/>
                </a:solidFill>
              </a:rPr>
              <a:t>intended for </a:t>
            </a:r>
            <a:r>
              <a:rPr lang="en-US" sz="2800" dirty="0" smtClean="0">
                <a:solidFill>
                  <a:schemeClr val="tx1"/>
                </a:solidFill>
              </a:rPr>
              <a:t>which category of patients?  </a:t>
            </a:r>
          </a:p>
          <a:p>
            <a:pPr marL="457200" indent="-457200">
              <a:buFont typeface="+mj-lt"/>
              <a:buAutoNum type="alphaLcParenR"/>
            </a:pPr>
            <a:r>
              <a:rPr lang="en-US" sz="2800" dirty="0" smtClean="0">
                <a:solidFill>
                  <a:schemeClr val="tx1"/>
                </a:solidFill>
              </a:rPr>
              <a:t>Active </a:t>
            </a:r>
            <a:r>
              <a:rPr lang="en-US" sz="2800" dirty="0">
                <a:solidFill>
                  <a:schemeClr val="tx1"/>
                </a:solidFill>
              </a:rPr>
              <a:t>cancer </a:t>
            </a:r>
            <a:r>
              <a:rPr lang="en-US" sz="2800" dirty="0" smtClean="0">
                <a:solidFill>
                  <a:schemeClr val="tx1"/>
                </a:solidFill>
              </a:rPr>
              <a:t>treatment</a:t>
            </a:r>
          </a:p>
          <a:p>
            <a:pPr marL="457200" indent="-457200">
              <a:buFont typeface="+mj-lt"/>
              <a:buAutoNum type="alphaLcParenR"/>
            </a:pPr>
            <a:r>
              <a:rPr lang="en-US" sz="2800" dirty="0" smtClean="0">
                <a:solidFill>
                  <a:schemeClr val="tx1"/>
                </a:solidFill>
              </a:rPr>
              <a:t>Palliative care</a:t>
            </a:r>
          </a:p>
          <a:p>
            <a:pPr marL="457200" indent="-457200">
              <a:buFont typeface="+mj-lt"/>
              <a:buAutoNum type="alphaLcParenR"/>
            </a:pPr>
            <a:r>
              <a:rPr lang="en-US" sz="2800" dirty="0" smtClean="0">
                <a:solidFill>
                  <a:schemeClr val="tx1"/>
                </a:solidFill>
              </a:rPr>
              <a:t>End-of-life care</a:t>
            </a:r>
          </a:p>
          <a:p>
            <a:pPr marL="457200" indent="-457200">
              <a:buFont typeface="+mj-lt"/>
              <a:buAutoNum type="alphaLcParenR"/>
            </a:pPr>
            <a:r>
              <a:rPr lang="en-US" sz="2800" dirty="0" smtClean="0">
                <a:solidFill>
                  <a:schemeClr val="tx1"/>
                </a:solidFill>
              </a:rPr>
              <a:t>Acute pain prior to starting chronic pain management</a:t>
            </a:r>
            <a:endParaRPr lang="en-US" sz="2800" dirty="0">
              <a:solidFill>
                <a:schemeClr val="tx1"/>
              </a:solidFill>
            </a:endParaRPr>
          </a:p>
          <a:p>
            <a:endParaRPr lang="en-US" dirty="0"/>
          </a:p>
        </p:txBody>
      </p:sp>
    </p:spTree>
    <p:extLst>
      <p:ext uri="{BB962C8B-B14F-4D97-AF65-F5344CB8AC3E}">
        <p14:creationId xmlns:p14="http://schemas.microsoft.com/office/powerpoint/2010/main" val="246526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Prescribing practices</a:t>
            </a:r>
            <a:endParaRPr lang="en-US" dirty="0"/>
          </a:p>
        </p:txBody>
      </p:sp>
      <p:sp>
        <p:nvSpPr>
          <p:cNvPr id="3" name="Content Placeholder 2"/>
          <p:cNvSpPr>
            <a:spLocks noGrp="1"/>
          </p:cNvSpPr>
          <p:nvPr>
            <p:ph idx="1"/>
          </p:nvPr>
        </p:nvSpPr>
        <p:spPr>
          <a:xfrm>
            <a:off x="684211" y="685800"/>
            <a:ext cx="9862385" cy="4103176"/>
          </a:xfrm>
        </p:spPr>
        <p:txBody>
          <a:bodyPr>
            <a:normAutofit/>
          </a:bodyPr>
          <a:lstStyle/>
          <a:p>
            <a:pPr marL="0" indent="0">
              <a:buNone/>
            </a:pPr>
            <a:r>
              <a:rPr lang="en-US" sz="2800" dirty="0" smtClean="0">
                <a:solidFill>
                  <a:schemeClr val="tx1"/>
                </a:solidFill>
              </a:rPr>
              <a:t>1. The Guideline for Prescribing Opioids for Chronic Pain is </a:t>
            </a:r>
            <a:r>
              <a:rPr lang="en-US" sz="2800" dirty="0">
                <a:solidFill>
                  <a:schemeClr val="tx1"/>
                </a:solidFill>
              </a:rPr>
              <a:t>intended for </a:t>
            </a:r>
            <a:r>
              <a:rPr lang="en-US" sz="2800" dirty="0" smtClean="0">
                <a:solidFill>
                  <a:schemeClr val="tx1"/>
                </a:solidFill>
              </a:rPr>
              <a:t>which category of patients?  </a:t>
            </a:r>
          </a:p>
          <a:p>
            <a:pPr marL="514350" indent="-514350">
              <a:buFont typeface="+mj-lt"/>
              <a:buAutoNum type="alphaLcParenR"/>
            </a:pPr>
            <a:r>
              <a:rPr lang="en-US" sz="2800" dirty="0" smtClean="0">
                <a:solidFill>
                  <a:schemeClr val="tx1"/>
                </a:solidFill>
              </a:rPr>
              <a:t>Active </a:t>
            </a:r>
            <a:r>
              <a:rPr lang="en-US" sz="2800" dirty="0">
                <a:solidFill>
                  <a:schemeClr val="tx1"/>
                </a:solidFill>
              </a:rPr>
              <a:t>cancer </a:t>
            </a:r>
            <a:r>
              <a:rPr lang="en-US" sz="2800" dirty="0" smtClean="0">
                <a:solidFill>
                  <a:schemeClr val="tx1"/>
                </a:solidFill>
              </a:rPr>
              <a:t>treatment</a:t>
            </a:r>
          </a:p>
          <a:p>
            <a:pPr marL="514350" indent="-514350">
              <a:buFont typeface="+mj-lt"/>
              <a:buAutoNum type="alphaLcParenR"/>
            </a:pPr>
            <a:r>
              <a:rPr lang="en-US" sz="2800" dirty="0" smtClean="0">
                <a:solidFill>
                  <a:schemeClr val="tx1"/>
                </a:solidFill>
              </a:rPr>
              <a:t>Palliative care</a:t>
            </a:r>
          </a:p>
          <a:p>
            <a:pPr marL="514350" indent="-514350">
              <a:buFont typeface="+mj-lt"/>
              <a:buAutoNum type="alphaLcParenR"/>
            </a:pPr>
            <a:r>
              <a:rPr lang="en-US" sz="2800" dirty="0" smtClean="0">
                <a:solidFill>
                  <a:schemeClr val="tx1"/>
                </a:solidFill>
              </a:rPr>
              <a:t>End-of-life care</a:t>
            </a:r>
          </a:p>
          <a:p>
            <a:pPr marL="514350" indent="-514350">
              <a:buFont typeface="+mj-lt"/>
              <a:buAutoNum type="alphaLcParenR"/>
            </a:pPr>
            <a:r>
              <a:rPr lang="en-US" sz="2800" dirty="0" smtClean="0">
                <a:solidFill>
                  <a:srgbClr val="C00000"/>
                </a:solidFill>
              </a:rPr>
              <a:t>Acute pain prior to starting chronic pain management</a:t>
            </a:r>
            <a:endParaRPr lang="en-US" sz="2800" dirty="0">
              <a:solidFill>
                <a:srgbClr val="C00000"/>
              </a:solidFill>
            </a:endParaRPr>
          </a:p>
          <a:p>
            <a:endParaRPr lang="en-US" dirty="0"/>
          </a:p>
        </p:txBody>
      </p:sp>
    </p:spTree>
    <p:extLst>
      <p:ext uri="{BB962C8B-B14F-4D97-AF65-F5344CB8AC3E}">
        <p14:creationId xmlns:p14="http://schemas.microsoft.com/office/powerpoint/2010/main" val="3708418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7089" y="5486400"/>
            <a:ext cx="8648249" cy="1239152"/>
          </a:xfrm>
          <a:prstGeom prst="rect">
            <a:avLst/>
          </a:prstGeom>
        </p:spPr>
      </p:pic>
      <p:pic>
        <p:nvPicPr>
          <p:cNvPr id="4" name="Content Placeholder 3"/>
          <p:cNvPicPr>
            <a:picLocks noGrp="1" noChangeAspect="1"/>
          </p:cNvPicPr>
          <p:nvPr>
            <p:ph idx="1"/>
          </p:nvPr>
        </p:nvPicPr>
        <p:blipFill>
          <a:blip r:embed="rId3"/>
          <a:stretch>
            <a:fillRect/>
          </a:stretch>
        </p:blipFill>
        <p:spPr>
          <a:xfrm>
            <a:off x="317090" y="209062"/>
            <a:ext cx="8648248" cy="5277338"/>
          </a:xfrm>
          <a:prstGeom prst="rect">
            <a:avLst/>
          </a:prstGeom>
        </p:spPr>
      </p:pic>
      <p:pic>
        <p:nvPicPr>
          <p:cNvPr id="2" name="Picture 1"/>
          <p:cNvPicPr>
            <a:picLocks noChangeAspect="1"/>
          </p:cNvPicPr>
          <p:nvPr/>
        </p:nvPicPr>
        <p:blipFill>
          <a:blip r:embed="rId4"/>
          <a:stretch>
            <a:fillRect/>
          </a:stretch>
        </p:blipFill>
        <p:spPr>
          <a:xfrm>
            <a:off x="8965338" y="209062"/>
            <a:ext cx="3074262" cy="6535286"/>
          </a:xfrm>
          <a:prstGeom prst="rect">
            <a:avLst/>
          </a:prstGeom>
        </p:spPr>
      </p:pic>
    </p:spTree>
    <p:extLst>
      <p:ext uri="{BB962C8B-B14F-4D97-AF65-F5344CB8AC3E}">
        <p14:creationId xmlns:p14="http://schemas.microsoft.com/office/powerpoint/2010/main" val="4108974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3" y="412160"/>
            <a:ext cx="9636369" cy="1219200"/>
          </a:xfrm>
        </p:spPr>
        <p:txBody>
          <a:bodyPr>
            <a:normAutofit fontScale="55000" lnSpcReduction="20000"/>
          </a:bodyPr>
          <a:lstStyle/>
          <a:p>
            <a:endParaRPr lang="en-US" dirty="0" smtClean="0"/>
          </a:p>
          <a:p>
            <a:endParaRPr lang="en-US" dirty="0"/>
          </a:p>
          <a:p>
            <a:pPr marL="0" indent="0">
              <a:buNone/>
            </a:pPr>
            <a:r>
              <a:rPr lang="en-US" sz="5900" dirty="0" smtClean="0">
                <a:solidFill>
                  <a:schemeClr val="tx1"/>
                </a:solidFill>
              </a:rPr>
              <a:t>2. Which of the following statement is false?</a:t>
            </a:r>
          </a:p>
          <a:p>
            <a:endParaRPr lang="en-US" dirty="0" smtClean="0"/>
          </a:p>
          <a:p>
            <a:endParaRPr lang="en-US" dirty="0"/>
          </a:p>
        </p:txBody>
      </p:sp>
      <p:sp>
        <p:nvSpPr>
          <p:cNvPr id="4" name="Rectangle 3"/>
          <p:cNvSpPr/>
          <p:nvPr/>
        </p:nvSpPr>
        <p:spPr>
          <a:xfrm>
            <a:off x="340963" y="1631360"/>
            <a:ext cx="11507491" cy="5509200"/>
          </a:xfrm>
          <a:prstGeom prst="rect">
            <a:avLst/>
          </a:prstGeom>
        </p:spPr>
        <p:txBody>
          <a:bodyPr wrap="square">
            <a:spAutoFit/>
          </a:bodyPr>
          <a:lstStyle/>
          <a:p>
            <a:pPr marL="511175" indent="-511175"/>
            <a:r>
              <a:rPr lang="en-US" sz="2800" dirty="0" smtClean="0"/>
              <a:t>a) Non-pharmacologic </a:t>
            </a:r>
            <a:r>
              <a:rPr lang="en-US" sz="2800" dirty="0"/>
              <a:t>therapy and non-opioid pharmacologic therapy are preferred for chronic pain. </a:t>
            </a:r>
          </a:p>
          <a:p>
            <a:pPr marL="511175" indent="-511175"/>
            <a:r>
              <a:rPr lang="en-US" sz="2800" dirty="0" smtClean="0"/>
              <a:t>b) Clinicians </a:t>
            </a:r>
            <a:r>
              <a:rPr lang="en-US" sz="2800" dirty="0"/>
              <a:t>should consider opioid therapy only if expected benefits for both pain and function are anticipated to outweigh risks to the patient. </a:t>
            </a:r>
          </a:p>
          <a:p>
            <a:pPr marL="457200" indent="-457200"/>
            <a:r>
              <a:rPr lang="en-US" sz="2800" dirty="0" smtClean="0"/>
              <a:t>c) If </a:t>
            </a:r>
            <a:r>
              <a:rPr lang="en-US" sz="2800" dirty="0"/>
              <a:t>opioids are used, they should be combined with </a:t>
            </a:r>
            <a:r>
              <a:rPr lang="en-US" sz="2800" dirty="0" smtClean="0"/>
              <a:t>non-pharmacologic </a:t>
            </a:r>
            <a:r>
              <a:rPr lang="en-US" sz="2800" dirty="0"/>
              <a:t>therapy and </a:t>
            </a:r>
            <a:r>
              <a:rPr lang="en-US" sz="2800" dirty="0" smtClean="0"/>
              <a:t>non-opioid </a:t>
            </a:r>
            <a:r>
              <a:rPr lang="en-US" sz="2800" dirty="0"/>
              <a:t>pharmacologic therapy, as appropriate</a:t>
            </a:r>
            <a:r>
              <a:rPr lang="en-US" sz="2800" dirty="0" smtClean="0"/>
              <a:t>.</a:t>
            </a:r>
          </a:p>
          <a:p>
            <a:pPr marL="511175" indent="-511175"/>
            <a:r>
              <a:rPr lang="en-US" sz="2800" dirty="0" smtClean="0"/>
              <a:t>d) Clinicians should tell patients that it is alright to supplement pain treatment with alcohol especially at night.</a:t>
            </a:r>
          </a:p>
          <a:p>
            <a:endParaRPr lang="en-US" dirty="0"/>
          </a:p>
          <a:p>
            <a:endParaRPr lang="en-US" dirty="0" smtClean="0"/>
          </a:p>
          <a:p>
            <a:endParaRPr lang="en-US" dirty="0"/>
          </a:p>
          <a:p>
            <a:endParaRPr lang="en-US" dirty="0"/>
          </a:p>
        </p:txBody>
      </p:sp>
      <p:sp>
        <p:nvSpPr>
          <p:cNvPr id="5" name="Rectangle 4"/>
          <p:cNvSpPr/>
          <p:nvPr/>
        </p:nvSpPr>
        <p:spPr>
          <a:xfrm>
            <a:off x="765908" y="5875505"/>
            <a:ext cx="9253416" cy="923330"/>
          </a:xfrm>
          <a:prstGeom prst="rect">
            <a:avLst/>
          </a:prstGeom>
        </p:spPr>
        <p:txBody>
          <a:bodyPr wrap="square">
            <a:spAutoFit/>
          </a:bodyPr>
          <a:lstStyle/>
          <a:p>
            <a:r>
              <a:rPr lang="en-US" sz="5400" dirty="0" smtClean="0"/>
              <a:t>PRESCRIBING PRACTICES</a:t>
            </a:r>
            <a:endParaRPr lang="en-US" sz="5400" dirty="0"/>
          </a:p>
        </p:txBody>
      </p:sp>
    </p:spTree>
    <p:extLst>
      <p:ext uri="{BB962C8B-B14F-4D97-AF65-F5344CB8AC3E}">
        <p14:creationId xmlns:p14="http://schemas.microsoft.com/office/powerpoint/2010/main" val="2529013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3" y="412160"/>
            <a:ext cx="9636369" cy="1219200"/>
          </a:xfrm>
        </p:spPr>
        <p:txBody>
          <a:bodyPr>
            <a:normAutofit fontScale="55000" lnSpcReduction="20000"/>
          </a:bodyPr>
          <a:lstStyle/>
          <a:p>
            <a:endParaRPr lang="en-US" dirty="0" smtClean="0"/>
          </a:p>
          <a:p>
            <a:endParaRPr lang="en-US" dirty="0"/>
          </a:p>
          <a:p>
            <a:pPr marL="0" indent="0">
              <a:buNone/>
            </a:pPr>
            <a:r>
              <a:rPr lang="en-US" sz="5900" dirty="0" smtClean="0">
                <a:solidFill>
                  <a:schemeClr val="tx1"/>
                </a:solidFill>
              </a:rPr>
              <a:t>2. Which of the following statement is false?</a:t>
            </a:r>
          </a:p>
          <a:p>
            <a:endParaRPr lang="en-US" dirty="0" smtClean="0"/>
          </a:p>
          <a:p>
            <a:endParaRPr lang="en-US" dirty="0"/>
          </a:p>
        </p:txBody>
      </p:sp>
      <p:sp>
        <p:nvSpPr>
          <p:cNvPr id="4" name="Rectangle 3"/>
          <p:cNvSpPr/>
          <p:nvPr/>
        </p:nvSpPr>
        <p:spPr>
          <a:xfrm>
            <a:off x="340963" y="1631360"/>
            <a:ext cx="11507491" cy="5509200"/>
          </a:xfrm>
          <a:prstGeom prst="rect">
            <a:avLst/>
          </a:prstGeom>
        </p:spPr>
        <p:txBody>
          <a:bodyPr wrap="square">
            <a:spAutoFit/>
          </a:bodyPr>
          <a:lstStyle/>
          <a:p>
            <a:pPr marL="511175" indent="-511175"/>
            <a:r>
              <a:rPr lang="en-US" sz="2800" dirty="0" smtClean="0"/>
              <a:t>a) Non-pharmacologic </a:t>
            </a:r>
            <a:r>
              <a:rPr lang="en-US" sz="2800" dirty="0"/>
              <a:t>therapy and non-opioid pharmacologic therapy are preferred for chronic pain. </a:t>
            </a:r>
          </a:p>
          <a:p>
            <a:pPr marL="511175" indent="-511175"/>
            <a:r>
              <a:rPr lang="en-US" sz="2800" dirty="0" smtClean="0"/>
              <a:t>b) Clinicians </a:t>
            </a:r>
            <a:r>
              <a:rPr lang="en-US" sz="2800" dirty="0"/>
              <a:t>should consider opioid therapy only if expected benefits for both pain and function are anticipated to outweigh risks to the patient. </a:t>
            </a:r>
          </a:p>
          <a:p>
            <a:pPr marL="457200" indent="-457200"/>
            <a:r>
              <a:rPr lang="en-US" sz="2800" dirty="0" smtClean="0"/>
              <a:t>c) If </a:t>
            </a:r>
            <a:r>
              <a:rPr lang="en-US" sz="2800" dirty="0"/>
              <a:t>opioids are used, they should be combined with </a:t>
            </a:r>
            <a:r>
              <a:rPr lang="en-US" sz="2800" dirty="0" smtClean="0"/>
              <a:t>non-pharmacologic </a:t>
            </a:r>
            <a:r>
              <a:rPr lang="en-US" sz="2800" dirty="0"/>
              <a:t>therapy and </a:t>
            </a:r>
            <a:r>
              <a:rPr lang="en-US" sz="2800" dirty="0" smtClean="0"/>
              <a:t>non-opioid </a:t>
            </a:r>
            <a:r>
              <a:rPr lang="en-US" sz="2800" dirty="0"/>
              <a:t>pharmacologic therapy, as appropriate</a:t>
            </a:r>
            <a:r>
              <a:rPr lang="en-US" sz="2800" dirty="0" smtClean="0"/>
              <a:t>.</a:t>
            </a:r>
          </a:p>
          <a:p>
            <a:pPr marL="511175" indent="-511175"/>
            <a:r>
              <a:rPr lang="en-US" sz="2800" dirty="0" smtClean="0"/>
              <a:t>d) </a:t>
            </a:r>
            <a:r>
              <a:rPr lang="en-US" sz="2800" dirty="0" smtClean="0">
                <a:solidFill>
                  <a:srgbClr val="C00000"/>
                </a:solidFill>
              </a:rPr>
              <a:t>Clinicians should tell patients that it is alright to supplement pain treatment with alcohol especially at night.</a:t>
            </a:r>
          </a:p>
          <a:p>
            <a:endParaRPr lang="en-US" dirty="0"/>
          </a:p>
          <a:p>
            <a:endParaRPr lang="en-US" dirty="0" smtClean="0"/>
          </a:p>
          <a:p>
            <a:endParaRPr lang="en-US" dirty="0"/>
          </a:p>
          <a:p>
            <a:endParaRPr lang="en-US" dirty="0"/>
          </a:p>
        </p:txBody>
      </p:sp>
      <p:sp>
        <p:nvSpPr>
          <p:cNvPr id="5" name="Rectangle 4"/>
          <p:cNvSpPr/>
          <p:nvPr/>
        </p:nvSpPr>
        <p:spPr>
          <a:xfrm>
            <a:off x="765908" y="5875505"/>
            <a:ext cx="9253416" cy="923330"/>
          </a:xfrm>
          <a:prstGeom prst="rect">
            <a:avLst/>
          </a:prstGeom>
        </p:spPr>
        <p:txBody>
          <a:bodyPr wrap="square">
            <a:spAutoFit/>
          </a:bodyPr>
          <a:lstStyle/>
          <a:p>
            <a:r>
              <a:rPr lang="en-US" sz="5400" dirty="0" smtClean="0"/>
              <a:t>PRESCRIBING PRACTICES</a:t>
            </a:r>
            <a:endParaRPr lang="en-US" sz="5400" dirty="0"/>
          </a:p>
        </p:txBody>
      </p:sp>
    </p:spTree>
    <p:extLst>
      <p:ext uri="{BB962C8B-B14F-4D97-AF65-F5344CB8AC3E}">
        <p14:creationId xmlns:p14="http://schemas.microsoft.com/office/powerpoint/2010/main" val="67043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7267" y="5438776"/>
            <a:ext cx="8690708" cy="1324044"/>
          </a:xfrm>
          <a:prstGeom prst="rect">
            <a:avLst/>
          </a:prstGeom>
        </p:spPr>
      </p:pic>
      <p:pic>
        <p:nvPicPr>
          <p:cNvPr id="4" name="Content Placeholder 3"/>
          <p:cNvPicPr>
            <a:picLocks noGrp="1" noChangeAspect="1"/>
          </p:cNvPicPr>
          <p:nvPr>
            <p:ph idx="1"/>
          </p:nvPr>
        </p:nvPicPr>
        <p:blipFill>
          <a:blip r:embed="rId3"/>
          <a:stretch>
            <a:fillRect/>
          </a:stretch>
        </p:blipFill>
        <p:spPr>
          <a:xfrm>
            <a:off x="217267" y="271802"/>
            <a:ext cx="8690708" cy="5166974"/>
          </a:xfrm>
          <a:prstGeom prst="rect">
            <a:avLst/>
          </a:prstGeom>
        </p:spPr>
      </p:pic>
      <p:pic>
        <p:nvPicPr>
          <p:cNvPr id="2" name="Picture 1"/>
          <p:cNvPicPr>
            <a:picLocks noChangeAspect="1"/>
          </p:cNvPicPr>
          <p:nvPr/>
        </p:nvPicPr>
        <p:blipFill>
          <a:blip r:embed="rId4"/>
          <a:stretch>
            <a:fillRect/>
          </a:stretch>
        </p:blipFill>
        <p:spPr>
          <a:xfrm>
            <a:off x="8907975" y="271802"/>
            <a:ext cx="3053438" cy="6491018"/>
          </a:xfrm>
          <a:prstGeom prst="rect">
            <a:avLst/>
          </a:prstGeom>
        </p:spPr>
      </p:pic>
    </p:spTree>
    <p:extLst>
      <p:ext uri="{BB962C8B-B14F-4D97-AF65-F5344CB8AC3E}">
        <p14:creationId xmlns:p14="http://schemas.microsoft.com/office/powerpoint/2010/main" val="3732470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Prescribing practices</a:t>
            </a:r>
          </a:p>
        </p:txBody>
      </p:sp>
      <p:sp>
        <p:nvSpPr>
          <p:cNvPr id="3" name="Content Placeholder 2"/>
          <p:cNvSpPr>
            <a:spLocks noGrp="1"/>
          </p:cNvSpPr>
          <p:nvPr>
            <p:ph idx="1"/>
          </p:nvPr>
        </p:nvSpPr>
        <p:spPr>
          <a:xfrm>
            <a:off x="684211" y="685800"/>
            <a:ext cx="10311835" cy="4382146"/>
          </a:xfrm>
        </p:spPr>
        <p:txBody>
          <a:bodyPr>
            <a:normAutofit fontScale="85000" lnSpcReduction="20000"/>
          </a:bodyPr>
          <a:lstStyle/>
          <a:p>
            <a:pPr marL="0" indent="0">
              <a:buNone/>
            </a:pPr>
            <a:r>
              <a:rPr lang="en-US" sz="3000" dirty="0" smtClean="0">
                <a:solidFill>
                  <a:schemeClr val="tx1"/>
                </a:solidFill>
              </a:rPr>
              <a:t>3. Which </a:t>
            </a:r>
            <a:r>
              <a:rPr lang="en-US" sz="3000" dirty="0">
                <a:solidFill>
                  <a:schemeClr val="tx1"/>
                </a:solidFill>
              </a:rPr>
              <a:t>of </a:t>
            </a:r>
            <a:r>
              <a:rPr lang="en-US" sz="3000" dirty="0" smtClean="0">
                <a:solidFill>
                  <a:schemeClr val="tx1"/>
                </a:solidFill>
              </a:rPr>
              <a:t>the </a:t>
            </a:r>
            <a:r>
              <a:rPr lang="en-US" sz="3000" dirty="0">
                <a:solidFill>
                  <a:schemeClr val="tx1"/>
                </a:solidFill>
              </a:rPr>
              <a:t>following statements are false?</a:t>
            </a:r>
          </a:p>
          <a:p>
            <a:pPr marL="0" indent="0">
              <a:buNone/>
            </a:pPr>
            <a:endParaRPr lang="en-US" sz="3000" dirty="0" smtClean="0">
              <a:solidFill>
                <a:schemeClr val="tx1"/>
              </a:solidFill>
            </a:endParaRPr>
          </a:p>
          <a:p>
            <a:pPr marL="457200" indent="-457200">
              <a:buFont typeface="+mj-lt"/>
              <a:buAutoNum type="alphaLcParenR"/>
            </a:pPr>
            <a:r>
              <a:rPr lang="en-US" sz="3000" dirty="0" smtClean="0">
                <a:solidFill>
                  <a:schemeClr val="tx1"/>
                </a:solidFill>
              </a:rPr>
              <a:t>Clinicians </a:t>
            </a:r>
            <a:r>
              <a:rPr lang="en-US" sz="3000" dirty="0">
                <a:solidFill>
                  <a:schemeClr val="tx1"/>
                </a:solidFill>
              </a:rPr>
              <a:t>should review the patient’s history of controlled substance prescriptions using state prescription drug monitoring program (PDMP) data to determine whether the patient is receiving opioid dosages or dangerous combinations that put him or her at high risk for overdose. </a:t>
            </a:r>
            <a:endParaRPr lang="en-US" sz="3000" dirty="0" smtClean="0">
              <a:solidFill>
                <a:schemeClr val="tx1"/>
              </a:solidFill>
            </a:endParaRPr>
          </a:p>
          <a:p>
            <a:pPr marL="457200" indent="-457200">
              <a:buFont typeface="+mj-lt"/>
              <a:buAutoNum type="alphaLcParenR"/>
            </a:pPr>
            <a:r>
              <a:rPr lang="en-US" sz="3000" dirty="0" smtClean="0">
                <a:solidFill>
                  <a:schemeClr val="tx1"/>
                </a:solidFill>
              </a:rPr>
              <a:t>Clinicians </a:t>
            </a:r>
            <a:r>
              <a:rPr lang="en-US" sz="3000" dirty="0">
                <a:solidFill>
                  <a:schemeClr val="tx1"/>
                </a:solidFill>
              </a:rPr>
              <a:t>should avoid prescribing opioid pain medication and benzodiazepines concurrently whenever possible</a:t>
            </a:r>
            <a:r>
              <a:rPr lang="en-US" sz="3000" dirty="0" smtClean="0">
                <a:solidFill>
                  <a:schemeClr val="tx1"/>
                </a:solidFill>
              </a:rPr>
              <a:t>.</a:t>
            </a:r>
          </a:p>
          <a:p>
            <a:pPr marL="457200" indent="-457200">
              <a:buFont typeface="+mj-lt"/>
              <a:buAutoNum type="alphaLcParenR"/>
            </a:pPr>
            <a:r>
              <a:rPr lang="en-US" sz="3000" dirty="0" smtClean="0">
                <a:solidFill>
                  <a:schemeClr val="tx1"/>
                </a:solidFill>
              </a:rPr>
              <a:t>Clinicians should start opioid therapy using long acting agents to optimize smoother more constant pain relief.</a:t>
            </a:r>
            <a:endParaRPr lang="en-US" sz="3000" dirty="0">
              <a:solidFill>
                <a:schemeClr val="tx1"/>
              </a:solidFill>
            </a:endParaRPr>
          </a:p>
          <a:p>
            <a:endParaRPr lang="en-US" dirty="0"/>
          </a:p>
        </p:txBody>
      </p:sp>
    </p:spTree>
    <p:extLst>
      <p:ext uri="{BB962C8B-B14F-4D97-AF65-F5344CB8AC3E}">
        <p14:creationId xmlns:p14="http://schemas.microsoft.com/office/powerpoint/2010/main" val="3461095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Prescribing practices</a:t>
            </a:r>
          </a:p>
        </p:txBody>
      </p:sp>
      <p:sp>
        <p:nvSpPr>
          <p:cNvPr id="3" name="Content Placeholder 2"/>
          <p:cNvSpPr>
            <a:spLocks noGrp="1"/>
          </p:cNvSpPr>
          <p:nvPr>
            <p:ph idx="1"/>
          </p:nvPr>
        </p:nvSpPr>
        <p:spPr>
          <a:xfrm>
            <a:off x="684211" y="685800"/>
            <a:ext cx="10311835" cy="4382146"/>
          </a:xfrm>
        </p:spPr>
        <p:txBody>
          <a:bodyPr>
            <a:normAutofit fontScale="85000" lnSpcReduction="20000"/>
          </a:bodyPr>
          <a:lstStyle/>
          <a:p>
            <a:pPr marL="0" indent="0">
              <a:buNone/>
            </a:pPr>
            <a:r>
              <a:rPr lang="en-US" sz="3000" dirty="0" smtClean="0">
                <a:solidFill>
                  <a:schemeClr val="tx1"/>
                </a:solidFill>
              </a:rPr>
              <a:t>3. Which </a:t>
            </a:r>
            <a:r>
              <a:rPr lang="en-US" sz="3000" dirty="0">
                <a:solidFill>
                  <a:schemeClr val="tx1"/>
                </a:solidFill>
              </a:rPr>
              <a:t>of </a:t>
            </a:r>
            <a:r>
              <a:rPr lang="en-US" sz="3000" dirty="0" smtClean="0">
                <a:solidFill>
                  <a:schemeClr val="tx1"/>
                </a:solidFill>
              </a:rPr>
              <a:t>the </a:t>
            </a:r>
            <a:r>
              <a:rPr lang="en-US" sz="3000" dirty="0">
                <a:solidFill>
                  <a:schemeClr val="tx1"/>
                </a:solidFill>
              </a:rPr>
              <a:t>following statements are false?</a:t>
            </a:r>
          </a:p>
          <a:p>
            <a:pPr marL="0" indent="0">
              <a:buNone/>
            </a:pPr>
            <a:endParaRPr lang="en-US" sz="3000" dirty="0" smtClean="0">
              <a:solidFill>
                <a:schemeClr val="tx1"/>
              </a:solidFill>
            </a:endParaRPr>
          </a:p>
          <a:p>
            <a:pPr marL="457200" indent="-457200">
              <a:buFont typeface="+mj-lt"/>
              <a:buAutoNum type="alphaLcParenR"/>
            </a:pPr>
            <a:r>
              <a:rPr lang="en-US" sz="3000" dirty="0" smtClean="0">
                <a:solidFill>
                  <a:schemeClr val="tx1"/>
                </a:solidFill>
              </a:rPr>
              <a:t>Clinicians </a:t>
            </a:r>
            <a:r>
              <a:rPr lang="en-US" sz="3000" dirty="0">
                <a:solidFill>
                  <a:schemeClr val="tx1"/>
                </a:solidFill>
              </a:rPr>
              <a:t>should review the patient’s history of controlled substance prescriptions using state prescription drug monitoring program (PDMP) data to determine whether the patient is receiving opioid dosages or dangerous combinations that put him or her at high risk for overdose. </a:t>
            </a:r>
            <a:endParaRPr lang="en-US" sz="3000" dirty="0" smtClean="0">
              <a:solidFill>
                <a:schemeClr val="tx1"/>
              </a:solidFill>
            </a:endParaRPr>
          </a:p>
          <a:p>
            <a:pPr marL="457200" indent="-457200">
              <a:buFont typeface="+mj-lt"/>
              <a:buAutoNum type="alphaLcParenR"/>
            </a:pPr>
            <a:r>
              <a:rPr lang="en-US" sz="3000" dirty="0" smtClean="0">
                <a:solidFill>
                  <a:schemeClr val="tx1"/>
                </a:solidFill>
              </a:rPr>
              <a:t>Clinicians </a:t>
            </a:r>
            <a:r>
              <a:rPr lang="en-US" sz="3000" dirty="0">
                <a:solidFill>
                  <a:schemeClr val="tx1"/>
                </a:solidFill>
              </a:rPr>
              <a:t>should avoid prescribing opioid pain medication and benzodiazepines concurrently whenever possible</a:t>
            </a:r>
            <a:r>
              <a:rPr lang="en-US" sz="3000" dirty="0" smtClean="0">
                <a:solidFill>
                  <a:schemeClr val="tx1"/>
                </a:solidFill>
              </a:rPr>
              <a:t>.</a:t>
            </a:r>
          </a:p>
          <a:p>
            <a:pPr marL="457200" indent="-457200">
              <a:buFont typeface="+mj-lt"/>
              <a:buAutoNum type="alphaLcParenR"/>
            </a:pPr>
            <a:r>
              <a:rPr lang="en-US" sz="3000" dirty="0" smtClean="0">
                <a:solidFill>
                  <a:srgbClr val="C00000"/>
                </a:solidFill>
              </a:rPr>
              <a:t>Clinicians should start opioid therapy using long acting agents to optimize smoother more constant pain relief.</a:t>
            </a:r>
            <a:endParaRPr lang="en-US" sz="3000" dirty="0">
              <a:solidFill>
                <a:srgbClr val="C00000"/>
              </a:solidFill>
            </a:endParaRPr>
          </a:p>
          <a:p>
            <a:endParaRPr lang="en-US" dirty="0"/>
          </a:p>
        </p:txBody>
      </p:sp>
    </p:spTree>
    <p:extLst>
      <p:ext uri="{BB962C8B-B14F-4D97-AF65-F5344CB8AC3E}">
        <p14:creationId xmlns:p14="http://schemas.microsoft.com/office/powerpoint/2010/main" val="40981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064" y="5438775"/>
            <a:ext cx="7486208" cy="1140537"/>
          </a:xfrm>
          <a:prstGeom prst="rect">
            <a:avLst/>
          </a:prstGeom>
        </p:spPr>
      </p:pic>
      <p:pic>
        <p:nvPicPr>
          <p:cNvPr id="5" name="Content Placeholder 4"/>
          <p:cNvPicPr>
            <a:picLocks noGrp="1" noChangeAspect="1"/>
          </p:cNvPicPr>
          <p:nvPr>
            <p:ph idx="1"/>
          </p:nvPr>
        </p:nvPicPr>
        <p:blipFill>
          <a:blip r:embed="rId3"/>
          <a:stretch>
            <a:fillRect/>
          </a:stretch>
        </p:blipFill>
        <p:spPr>
          <a:xfrm>
            <a:off x="271064" y="222037"/>
            <a:ext cx="7486208" cy="5216738"/>
          </a:xfrm>
          <a:prstGeom prst="rect">
            <a:avLst/>
          </a:prstGeom>
        </p:spPr>
      </p:pic>
      <p:pic>
        <p:nvPicPr>
          <p:cNvPr id="2" name="Picture 1"/>
          <p:cNvPicPr>
            <a:picLocks noChangeAspect="1"/>
          </p:cNvPicPr>
          <p:nvPr/>
        </p:nvPicPr>
        <p:blipFill>
          <a:blip r:embed="rId4"/>
          <a:stretch>
            <a:fillRect/>
          </a:stretch>
        </p:blipFill>
        <p:spPr>
          <a:xfrm>
            <a:off x="7757272" y="222037"/>
            <a:ext cx="2992008" cy="6360430"/>
          </a:xfrm>
          <a:prstGeom prst="rect">
            <a:avLst/>
          </a:prstGeom>
        </p:spPr>
      </p:pic>
    </p:spTree>
    <p:extLst>
      <p:ext uri="{BB962C8B-B14F-4D97-AF65-F5344CB8AC3E}">
        <p14:creationId xmlns:p14="http://schemas.microsoft.com/office/powerpoint/2010/main" val="3315188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964" y="1607950"/>
            <a:ext cx="8534400" cy="3615267"/>
          </a:xfrm>
        </p:spPr>
        <p:txBody>
          <a:bodyPr>
            <a:normAutofit/>
          </a:bodyPr>
          <a:lstStyle/>
          <a:p>
            <a:pPr marL="457200" indent="-457200">
              <a:buFont typeface="+mj-lt"/>
              <a:buAutoNum type="alphaLcParenR"/>
            </a:pPr>
            <a:r>
              <a:rPr lang="en-US" sz="2800" dirty="0" smtClean="0">
                <a:solidFill>
                  <a:schemeClr val="tx1"/>
                </a:solidFill>
              </a:rPr>
              <a:t>Use </a:t>
            </a:r>
            <a:r>
              <a:rPr lang="en-US" sz="2800" dirty="0">
                <a:solidFill>
                  <a:schemeClr val="tx1"/>
                </a:solidFill>
              </a:rPr>
              <a:t>urine drug testing to identify prescribed substances and undisclosed </a:t>
            </a:r>
            <a:r>
              <a:rPr lang="en-US" sz="2800" dirty="0" smtClean="0">
                <a:solidFill>
                  <a:schemeClr val="tx1"/>
                </a:solidFill>
              </a:rPr>
              <a:t>use. </a:t>
            </a:r>
          </a:p>
          <a:p>
            <a:pPr marL="457200" indent="-457200">
              <a:buFont typeface="+mj-lt"/>
              <a:buAutoNum type="alphaLcParenR"/>
            </a:pPr>
            <a:r>
              <a:rPr lang="en-US" sz="2800" dirty="0" smtClean="0">
                <a:solidFill>
                  <a:schemeClr val="tx1"/>
                </a:solidFill>
              </a:rPr>
              <a:t>Opioids </a:t>
            </a:r>
            <a:r>
              <a:rPr lang="en-US" sz="2800" dirty="0">
                <a:solidFill>
                  <a:schemeClr val="tx1"/>
                </a:solidFill>
              </a:rPr>
              <a:t>are not first-line or routine therapy for chronic pain </a:t>
            </a:r>
          </a:p>
          <a:p>
            <a:pPr marL="457200" indent="-457200">
              <a:buFont typeface="+mj-lt"/>
              <a:buAutoNum type="alphaLcParenR"/>
            </a:pPr>
            <a:r>
              <a:rPr lang="en-US" sz="2800" dirty="0" smtClean="0">
                <a:solidFill>
                  <a:schemeClr val="tx1"/>
                </a:solidFill>
              </a:rPr>
              <a:t>Short term usage of opioids does not significantly increase the risk of later heroin addiction.</a:t>
            </a:r>
            <a:endParaRPr lang="en-US" sz="2800" dirty="0">
              <a:solidFill>
                <a:schemeClr val="tx1"/>
              </a:solidFill>
            </a:endParaRPr>
          </a:p>
        </p:txBody>
      </p:sp>
      <p:sp>
        <p:nvSpPr>
          <p:cNvPr id="4" name="Rectangle 3"/>
          <p:cNvSpPr/>
          <p:nvPr/>
        </p:nvSpPr>
        <p:spPr>
          <a:xfrm>
            <a:off x="750277" y="845011"/>
            <a:ext cx="9296311" cy="523220"/>
          </a:xfrm>
          <a:prstGeom prst="rect">
            <a:avLst/>
          </a:prstGeom>
        </p:spPr>
        <p:txBody>
          <a:bodyPr wrap="square">
            <a:spAutoFit/>
          </a:bodyPr>
          <a:lstStyle/>
          <a:p>
            <a:r>
              <a:rPr lang="en-US" sz="2800" dirty="0" smtClean="0"/>
              <a:t>4. Which </a:t>
            </a:r>
            <a:r>
              <a:rPr lang="en-US" sz="2800" dirty="0"/>
              <a:t>of </a:t>
            </a:r>
            <a:r>
              <a:rPr lang="en-US" sz="2800" dirty="0" smtClean="0"/>
              <a:t>the </a:t>
            </a:r>
            <a:r>
              <a:rPr lang="en-US" sz="2800" dirty="0"/>
              <a:t>following statements are false?</a:t>
            </a:r>
          </a:p>
        </p:txBody>
      </p:sp>
    </p:spTree>
    <p:extLst>
      <p:ext uri="{BB962C8B-B14F-4D97-AF65-F5344CB8AC3E}">
        <p14:creationId xmlns:p14="http://schemas.microsoft.com/office/powerpoint/2010/main" val="3137396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8384797" cy="6377865"/>
          </a:xfrm>
          <a:prstGeom prst="rect">
            <a:avLst/>
          </a:prstGeom>
          <a:effectLst/>
        </p:spPr>
        <p:txBody>
          <a:bodyPr vert="horz" lIns="91440" tIns="45720" rIns="91440" bIns="45720" rtlCol="0" anchor="b">
            <a:normAutofit fontScale="92500"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six:   </a:t>
            </a:r>
            <a:br>
              <a:rPr lang="en-US" sz="6000" b="1" dirty="0" smtClean="0"/>
            </a:br>
            <a:endParaRPr lang="en-US" sz="6000" b="1" dirty="0" smtClean="0"/>
          </a:p>
          <a:p>
            <a:r>
              <a:rPr lang="en-US" b="1" dirty="0" smtClean="0"/>
              <a:t>SECTION four: </a:t>
            </a:r>
          </a:p>
          <a:p>
            <a:endParaRPr lang="en-US" b="1" dirty="0" smtClean="0"/>
          </a:p>
          <a:p>
            <a:r>
              <a:rPr lang="en-US" b="1" dirty="0" smtClean="0"/>
              <a:t>prescriptions in </a:t>
            </a:r>
          </a:p>
          <a:p>
            <a:r>
              <a:rPr lang="en-US" b="1" dirty="0" smtClean="0"/>
              <a:t>clinical practice:</a:t>
            </a:r>
          </a:p>
          <a:p>
            <a:r>
              <a:rPr lang="en-US" b="1" dirty="0" smtClean="0"/>
              <a:t>the role of the </a:t>
            </a:r>
          </a:p>
          <a:p>
            <a:r>
              <a:rPr lang="en-US" b="1" dirty="0" smtClean="0"/>
              <a:t>physician and </a:t>
            </a:r>
          </a:p>
          <a:p>
            <a:r>
              <a:rPr lang="en-US" b="1" dirty="0" smtClean="0"/>
              <a:t>the pharmacologist</a:t>
            </a:r>
            <a:endParaRPr lang="en-US" b="1" dirty="0"/>
          </a:p>
        </p:txBody>
      </p:sp>
      <p:pic>
        <p:nvPicPr>
          <p:cNvPr id="2" name="Picture 1"/>
          <p:cNvPicPr>
            <a:picLocks noChangeAspect="1"/>
          </p:cNvPicPr>
          <p:nvPr/>
        </p:nvPicPr>
        <p:blipFill>
          <a:blip r:embed="rId2"/>
          <a:stretch>
            <a:fillRect/>
          </a:stretch>
        </p:blipFill>
        <p:spPr>
          <a:xfrm>
            <a:off x="8580120" y="144855"/>
            <a:ext cx="3200400" cy="6505575"/>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964" y="1607950"/>
            <a:ext cx="8534400" cy="3615267"/>
          </a:xfrm>
        </p:spPr>
        <p:txBody>
          <a:bodyPr>
            <a:normAutofit/>
          </a:bodyPr>
          <a:lstStyle/>
          <a:p>
            <a:pPr marL="457200" indent="-457200">
              <a:buFont typeface="+mj-lt"/>
              <a:buAutoNum type="alphaLcParenR"/>
            </a:pPr>
            <a:r>
              <a:rPr lang="en-US" sz="2800" dirty="0" smtClean="0">
                <a:solidFill>
                  <a:schemeClr val="tx1"/>
                </a:solidFill>
              </a:rPr>
              <a:t>Use </a:t>
            </a:r>
            <a:r>
              <a:rPr lang="en-US" sz="2800" dirty="0">
                <a:solidFill>
                  <a:schemeClr val="tx1"/>
                </a:solidFill>
              </a:rPr>
              <a:t>urine drug testing to identify prescribed substances and undisclosed </a:t>
            </a:r>
            <a:r>
              <a:rPr lang="en-US" sz="2800" dirty="0" smtClean="0">
                <a:solidFill>
                  <a:schemeClr val="tx1"/>
                </a:solidFill>
              </a:rPr>
              <a:t>use. </a:t>
            </a:r>
          </a:p>
          <a:p>
            <a:pPr marL="457200" indent="-457200">
              <a:buFont typeface="+mj-lt"/>
              <a:buAutoNum type="alphaLcParenR"/>
            </a:pPr>
            <a:r>
              <a:rPr lang="en-US" sz="2800" dirty="0" smtClean="0">
                <a:solidFill>
                  <a:schemeClr val="tx1"/>
                </a:solidFill>
              </a:rPr>
              <a:t>Opioids </a:t>
            </a:r>
            <a:r>
              <a:rPr lang="en-US" sz="2800" dirty="0">
                <a:solidFill>
                  <a:schemeClr val="tx1"/>
                </a:solidFill>
              </a:rPr>
              <a:t>are not first-line or routine therapy for chronic pain </a:t>
            </a:r>
          </a:p>
          <a:p>
            <a:pPr marL="457200" indent="-457200">
              <a:buFont typeface="+mj-lt"/>
              <a:buAutoNum type="alphaLcParenR"/>
            </a:pPr>
            <a:r>
              <a:rPr lang="en-US" sz="2800" dirty="0" smtClean="0">
                <a:solidFill>
                  <a:srgbClr val="C00000"/>
                </a:solidFill>
              </a:rPr>
              <a:t>Short term usage of opioids does not significantly increase the risk of later heroin addiction.</a:t>
            </a:r>
            <a:endParaRPr lang="en-US" sz="2800" dirty="0">
              <a:solidFill>
                <a:srgbClr val="C00000"/>
              </a:solidFill>
            </a:endParaRPr>
          </a:p>
        </p:txBody>
      </p:sp>
      <p:sp>
        <p:nvSpPr>
          <p:cNvPr id="4" name="Rectangle 3"/>
          <p:cNvSpPr/>
          <p:nvPr/>
        </p:nvSpPr>
        <p:spPr>
          <a:xfrm>
            <a:off x="750277" y="845011"/>
            <a:ext cx="9296311" cy="523220"/>
          </a:xfrm>
          <a:prstGeom prst="rect">
            <a:avLst/>
          </a:prstGeom>
        </p:spPr>
        <p:txBody>
          <a:bodyPr wrap="square">
            <a:spAutoFit/>
          </a:bodyPr>
          <a:lstStyle/>
          <a:p>
            <a:r>
              <a:rPr lang="en-US" sz="2800" dirty="0" smtClean="0"/>
              <a:t>4. Which </a:t>
            </a:r>
            <a:r>
              <a:rPr lang="en-US" sz="2800" dirty="0"/>
              <a:t>of </a:t>
            </a:r>
            <a:r>
              <a:rPr lang="en-US" sz="2800" dirty="0" smtClean="0"/>
              <a:t>the </a:t>
            </a:r>
            <a:r>
              <a:rPr lang="en-US" sz="2800" dirty="0"/>
              <a:t>following statements are false?</a:t>
            </a:r>
          </a:p>
        </p:txBody>
      </p:sp>
    </p:spTree>
    <p:extLst>
      <p:ext uri="{BB962C8B-B14F-4D97-AF65-F5344CB8AC3E}">
        <p14:creationId xmlns:p14="http://schemas.microsoft.com/office/powerpoint/2010/main" val="1478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4400" y="399886"/>
            <a:ext cx="5572369" cy="5360052"/>
          </a:xfrm>
        </p:spPr>
        <p:txBody>
          <a:bodyPr>
            <a:normAutofit fontScale="90000"/>
          </a:bodyPr>
          <a:lstStyle/>
          <a:p>
            <a:r>
              <a:rPr lang="en-US" b="1" cap="none" dirty="0"/>
              <a:t>T</a:t>
            </a:r>
            <a:r>
              <a:rPr lang="en-US" b="1" cap="none" dirty="0" smtClean="0"/>
              <a:t>he prescription drug monitoring program provides valuable information even if you are not personally prescribing medication to the patient to optimize their overall care and coordinate care with other medical professionals.</a:t>
            </a:r>
            <a:endParaRPr lang="en-US" b="1" cap="none" dirty="0"/>
          </a:p>
        </p:txBody>
      </p:sp>
      <p:pic>
        <p:nvPicPr>
          <p:cNvPr id="4" name="Content Placeholder 3"/>
          <p:cNvPicPr>
            <a:picLocks noGrp="1" noChangeAspect="1"/>
          </p:cNvPicPr>
          <p:nvPr>
            <p:ph idx="1"/>
          </p:nvPr>
        </p:nvPicPr>
        <p:blipFill>
          <a:blip r:embed="rId2"/>
          <a:stretch>
            <a:fillRect/>
          </a:stretch>
        </p:blipFill>
        <p:spPr>
          <a:xfrm>
            <a:off x="266910" y="219447"/>
            <a:ext cx="5172597" cy="6417578"/>
          </a:xfrm>
          <a:prstGeom prst="rect">
            <a:avLst/>
          </a:prstGeom>
        </p:spPr>
      </p:pic>
    </p:spTree>
    <p:extLst>
      <p:ext uri="{BB962C8B-B14F-4D97-AF65-F5344CB8AC3E}">
        <p14:creationId xmlns:p14="http://schemas.microsoft.com/office/powerpoint/2010/main" val="3660085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29" y="5532437"/>
            <a:ext cx="11516008" cy="1325563"/>
          </a:xfrm>
        </p:spPr>
        <p:txBody>
          <a:bodyPr>
            <a:normAutofit fontScale="90000"/>
          </a:bodyPr>
          <a:lstStyle/>
          <a:p>
            <a:r>
              <a:rPr lang="en-US" sz="7200" dirty="0" smtClean="0"/>
              <a:t> </a:t>
            </a:r>
            <a:r>
              <a:rPr lang="en-US" sz="7200" b="1" dirty="0" smtClean="0"/>
              <a:t>ELECTRONIC  PRESCRIBING </a:t>
            </a:r>
            <a:endParaRPr lang="en-US" sz="7200" b="1" dirty="0"/>
          </a:p>
        </p:txBody>
      </p:sp>
      <p:pic>
        <p:nvPicPr>
          <p:cNvPr id="4" name="Content Placeholder 3"/>
          <p:cNvPicPr>
            <a:picLocks noGrp="1" noChangeAspect="1"/>
          </p:cNvPicPr>
          <p:nvPr>
            <p:ph idx="1"/>
          </p:nvPr>
        </p:nvPicPr>
        <p:blipFill>
          <a:blip r:embed="rId2"/>
          <a:stretch>
            <a:fillRect/>
          </a:stretch>
        </p:blipFill>
        <p:spPr>
          <a:xfrm>
            <a:off x="331746" y="394111"/>
            <a:ext cx="11392491" cy="4856899"/>
          </a:xfrm>
          <a:prstGeom prst="rect">
            <a:avLst/>
          </a:prstGeom>
        </p:spPr>
      </p:pic>
    </p:spTree>
    <p:extLst>
      <p:ext uri="{BB962C8B-B14F-4D97-AF65-F5344CB8AC3E}">
        <p14:creationId xmlns:p14="http://schemas.microsoft.com/office/powerpoint/2010/main" val="2076054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391" y="5147575"/>
            <a:ext cx="5552850" cy="956891"/>
          </a:xfrm>
        </p:spPr>
        <p:txBody>
          <a:bodyPr>
            <a:normAutofit fontScale="90000"/>
          </a:bodyPr>
          <a:lstStyle/>
          <a:p>
            <a:r>
              <a:rPr lang="en-US" sz="6000" dirty="0" smtClean="0"/>
              <a:t>  </a:t>
            </a:r>
            <a:r>
              <a:rPr lang="en-US" sz="6000" b="1" dirty="0"/>
              <a:t>PRESCRIBING</a:t>
            </a:r>
          </a:p>
        </p:txBody>
      </p:sp>
      <p:pic>
        <p:nvPicPr>
          <p:cNvPr id="4" name="Content Placeholder 3"/>
          <p:cNvPicPr>
            <a:picLocks noGrp="1" noChangeAspect="1"/>
          </p:cNvPicPr>
          <p:nvPr>
            <p:ph idx="1"/>
          </p:nvPr>
        </p:nvPicPr>
        <p:blipFill>
          <a:blip r:embed="rId2"/>
          <a:stretch>
            <a:fillRect/>
          </a:stretch>
        </p:blipFill>
        <p:spPr>
          <a:xfrm>
            <a:off x="2733633" y="314607"/>
            <a:ext cx="6156367" cy="4832968"/>
          </a:xfrm>
          <a:prstGeom prst="rect">
            <a:avLst/>
          </a:prstGeom>
        </p:spPr>
      </p:pic>
      <p:pic>
        <p:nvPicPr>
          <p:cNvPr id="3" name="Picture 2"/>
          <p:cNvPicPr>
            <a:picLocks noChangeAspect="1"/>
          </p:cNvPicPr>
          <p:nvPr/>
        </p:nvPicPr>
        <p:blipFill>
          <a:blip r:embed="rId3"/>
          <a:stretch>
            <a:fillRect/>
          </a:stretch>
        </p:blipFill>
        <p:spPr>
          <a:xfrm>
            <a:off x="79539" y="292593"/>
            <a:ext cx="2733962" cy="5811873"/>
          </a:xfrm>
          <a:prstGeom prst="rect">
            <a:avLst/>
          </a:prstGeom>
        </p:spPr>
      </p:pic>
      <p:pic>
        <p:nvPicPr>
          <p:cNvPr id="7" name="Picture 6"/>
          <p:cNvPicPr>
            <a:picLocks noChangeAspect="1"/>
          </p:cNvPicPr>
          <p:nvPr/>
        </p:nvPicPr>
        <p:blipFill>
          <a:blip r:embed="rId4"/>
          <a:stretch>
            <a:fillRect/>
          </a:stretch>
        </p:blipFill>
        <p:spPr>
          <a:xfrm>
            <a:off x="8890000" y="314607"/>
            <a:ext cx="2848305" cy="5789859"/>
          </a:xfrm>
          <a:prstGeom prst="rect">
            <a:avLst/>
          </a:prstGeom>
        </p:spPr>
      </p:pic>
    </p:spTree>
    <p:extLst>
      <p:ext uri="{BB962C8B-B14F-4D97-AF65-F5344CB8AC3E}">
        <p14:creationId xmlns:p14="http://schemas.microsoft.com/office/powerpoint/2010/main" val="4161667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208" y="5384948"/>
            <a:ext cx="6895752" cy="1158240"/>
          </a:xfrm>
        </p:spPr>
        <p:txBody>
          <a:bodyPr>
            <a:normAutofit/>
          </a:bodyPr>
          <a:lstStyle/>
          <a:p>
            <a:r>
              <a:rPr lang="en-US" sz="6000" dirty="0" smtClean="0"/>
              <a:t>  </a:t>
            </a:r>
            <a:r>
              <a:rPr lang="en-US" sz="6000" b="1" dirty="0"/>
              <a:t>PRESCRIBING</a:t>
            </a:r>
          </a:p>
        </p:txBody>
      </p:sp>
      <p:pic>
        <p:nvPicPr>
          <p:cNvPr id="4" name="Content Placeholder 3"/>
          <p:cNvPicPr>
            <a:picLocks noGrp="1" noChangeAspect="1"/>
          </p:cNvPicPr>
          <p:nvPr>
            <p:ph idx="1"/>
          </p:nvPr>
        </p:nvPicPr>
        <p:blipFill>
          <a:blip r:embed="rId2"/>
          <a:stretch>
            <a:fillRect/>
          </a:stretch>
        </p:blipFill>
        <p:spPr>
          <a:xfrm>
            <a:off x="638834" y="179705"/>
            <a:ext cx="7848790" cy="5063151"/>
          </a:xfrm>
          <a:prstGeom prst="rect">
            <a:avLst/>
          </a:prstGeom>
        </p:spPr>
      </p:pic>
      <p:pic>
        <p:nvPicPr>
          <p:cNvPr id="3" name="Picture 2"/>
          <p:cNvPicPr>
            <a:picLocks noChangeAspect="1"/>
          </p:cNvPicPr>
          <p:nvPr/>
        </p:nvPicPr>
        <p:blipFill>
          <a:blip r:embed="rId3"/>
          <a:stretch>
            <a:fillRect/>
          </a:stretch>
        </p:blipFill>
        <p:spPr>
          <a:xfrm>
            <a:off x="8487624" y="179705"/>
            <a:ext cx="3200400" cy="6505575"/>
          </a:xfrm>
          <a:prstGeom prst="rect">
            <a:avLst/>
          </a:prstGeom>
        </p:spPr>
      </p:pic>
    </p:spTree>
    <p:extLst>
      <p:ext uri="{BB962C8B-B14F-4D97-AF65-F5344CB8AC3E}">
        <p14:creationId xmlns:p14="http://schemas.microsoft.com/office/powerpoint/2010/main" val="473974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873" y="4446962"/>
            <a:ext cx="6693328" cy="1262958"/>
          </a:xfrm>
        </p:spPr>
        <p:txBody>
          <a:bodyPr>
            <a:normAutofit/>
          </a:bodyPr>
          <a:lstStyle/>
          <a:p>
            <a:r>
              <a:rPr lang="en-US" sz="6000" dirty="0" smtClean="0"/>
              <a:t>  </a:t>
            </a:r>
            <a:r>
              <a:rPr lang="en-US" sz="6000" b="1" dirty="0"/>
              <a:t>PRESCRIBING</a:t>
            </a:r>
          </a:p>
        </p:txBody>
      </p:sp>
      <p:pic>
        <p:nvPicPr>
          <p:cNvPr id="4" name="Content Placeholder 3"/>
          <p:cNvPicPr>
            <a:picLocks noGrp="1" noChangeAspect="1"/>
          </p:cNvPicPr>
          <p:nvPr>
            <p:ph idx="1"/>
          </p:nvPr>
        </p:nvPicPr>
        <p:blipFill>
          <a:blip r:embed="rId2"/>
          <a:stretch>
            <a:fillRect/>
          </a:stretch>
        </p:blipFill>
        <p:spPr>
          <a:xfrm>
            <a:off x="449560" y="460692"/>
            <a:ext cx="8323601" cy="3312059"/>
          </a:xfrm>
          <a:prstGeom prst="rect">
            <a:avLst/>
          </a:prstGeom>
        </p:spPr>
      </p:pic>
      <p:pic>
        <p:nvPicPr>
          <p:cNvPr id="3" name="Picture 2"/>
          <p:cNvPicPr>
            <a:picLocks noChangeAspect="1"/>
          </p:cNvPicPr>
          <p:nvPr/>
        </p:nvPicPr>
        <p:blipFill>
          <a:blip r:embed="rId3"/>
          <a:stretch>
            <a:fillRect/>
          </a:stretch>
        </p:blipFill>
        <p:spPr>
          <a:xfrm>
            <a:off x="8671561" y="460692"/>
            <a:ext cx="2839750" cy="5772469"/>
          </a:xfrm>
          <a:prstGeom prst="rect">
            <a:avLst/>
          </a:prstGeom>
        </p:spPr>
      </p:pic>
    </p:spTree>
    <p:extLst>
      <p:ext uri="{BB962C8B-B14F-4D97-AF65-F5344CB8AC3E}">
        <p14:creationId xmlns:p14="http://schemas.microsoft.com/office/powerpoint/2010/main" val="3426386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460" y="5425204"/>
            <a:ext cx="5984240" cy="873760"/>
          </a:xfrm>
        </p:spPr>
        <p:txBody>
          <a:bodyPr>
            <a:normAutofit fontScale="90000"/>
          </a:bodyPr>
          <a:lstStyle/>
          <a:p>
            <a:r>
              <a:rPr lang="en-US" sz="6000" dirty="0" smtClean="0"/>
              <a:t> </a:t>
            </a:r>
            <a:r>
              <a:rPr lang="en-US" sz="6000" b="1" dirty="0"/>
              <a:t>PRESCRIBING</a:t>
            </a:r>
          </a:p>
        </p:txBody>
      </p:sp>
      <p:pic>
        <p:nvPicPr>
          <p:cNvPr id="4" name="Content Placeholder 3"/>
          <p:cNvPicPr>
            <a:picLocks noGrp="1" noChangeAspect="1"/>
          </p:cNvPicPr>
          <p:nvPr>
            <p:ph idx="1"/>
          </p:nvPr>
        </p:nvPicPr>
        <p:blipFill>
          <a:blip r:embed="rId2"/>
          <a:stretch>
            <a:fillRect/>
          </a:stretch>
        </p:blipFill>
        <p:spPr>
          <a:xfrm>
            <a:off x="1088996" y="486624"/>
            <a:ext cx="7285459" cy="4938580"/>
          </a:xfrm>
          <a:prstGeom prst="rect">
            <a:avLst/>
          </a:prstGeom>
        </p:spPr>
      </p:pic>
      <p:pic>
        <p:nvPicPr>
          <p:cNvPr id="3" name="Picture 2"/>
          <p:cNvPicPr>
            <a:picLocks noChangeAspect="1"/>
          </p:cNvPicPr>
          <p:nvPr/>
        </p:nvPicPr>
        <p:blipFill>
          <a:blip r:embed="rId3"/>
          <a:stretch>
            <a:fillRect/>
          </a:stretch>
        </p:blipFill>
        <p:spPr>
          <a:xfrm>
            <a:off x="8346163" y="486624"/>
            <a:ext cx="2934454" cy="5964976"/>
          </a:xfrm>
          <a:prstGeom prst="rect">
            <a:avLst/>
          </a:prstGeom>
        </p:spPr>
      </p:pic>
    </p:spTree>
    <p:extLst>
      <p:ext uri="{BB962C8B-B14F-4D97-AF65-F5344CB8AC3E}">
        <p14:creationId xmlns:p14="http://schemas.microsoft.com/office/powerpoint/2010/main" val="337244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95" y="4375573"/>
            <a:ext cx="5437506" cy="1507067"/>
          </a:xfrm>
        </p:spPr>
        <p:txBody>
          <a:bodyPr>
            <a:normAutofit/>
          </a:bodyPr>
          <a:lstStyle/>
          <a:p>
            <a:r>
              <a:rPr lang="en-US" sz="6000" dirty="0" smtClean="0"/>
              <a:t> </a:t>
            </a:r>
            <a:r>
              <a:rPr lang="en-US" sz="6000" b="1" dirty="0"/>
              <a:t>PRESCRIBING</a:t>
            </a:r>
          </a:p>
        </p:txBody>
      </p:sp>
      <p:pic>
        <p:nvPicPr>
          <p:cNvPr id="4" name="Content Placeholder 3"/>
          <p:cNvPicPr>
            <a:picLocks noGrp="1" noChangeAspect="1"/>
          </p:cNvPicPr>
          <p:nvPr>
            <p:ph idx="1"/>
          </p:nvPr>
        </p:nvPicPr>
        <p:blipFill>
          <a:blip r:embed="rId2"/>
          <a:stretch>
            <a:fillRect/>
          </a:stretch>
        </p:blipFill>
        <p:spPr>
          <a:xfrm>
            <a:off x="152937" y="756718"/>
            <a:ext cx="9156373" cy="3119321"/>
          </a:xfrm>
          <a:prstGeom prst="rect">
            <a:avLst/>
          </a:prstGeom>
        </p:spPr>
      </p:pic>
      <p:pic>
        <p:nvPicPr>
          <p:cNvPr id="3" name="Picture 2"/>
          <p:cNvPicPr>
            <a:picLocks noChangeAspect="1"/>
          </p:cNvPicPr>
          <p:nvPr/>
        </p:nvPicPr>
        <p:blipFill>
          <a:blip r:embed="rId3"/>
          <a:stretch>
            <a:fillRect/>
          </a:stretch>
        </p:blipFill>
        <p:spPr>
          <a:xfrm>
            <a:off x="9118600" y="756718"/>
            <a:ext cx="2778760" cy="5648491"/>
          </a:xfrm>
          <a:prstGeom prst="rect">
            <a:avLst/>
          </a:prstGeom>
        </p:spPr>
      </p:pic>
    </p:spTree>
    <p:extLst>
      <p:ext uri="{BB962C8B-B14F-4D97-AF65-F5344CB8AC3E}">
        <p14:creationId xmlns:p14="http://schemas.microsoft.com/office/powerpoint/2010/main" val="1483160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263" y="4781973"/>
            <a:ext cx="6215737" cy="1507067"/>
          </a:xfrm>
        </p:spPr>
        <p:txBody>
          <a:bodyPr>
            <a:normAutofit/>
          </a:bodyPr>
          <a:lstStyle/>
          <a:p>
            <a:r>
              <a:rPr lang="en-US" sz="6000" dirty="0" smtClean="0"/>
              <a:t> </a:t>
            </a:r>
            <a:r>
              <a:rPr lang="en-US" sz="6000" b="1" dirty="0"/>
              <a:t>PRESCRIBING</a:t>
            </a:r>
          </a:p>
        </p:txBody>
      </p:sp>
      <p:pic>
        <p:nvPicPr>
          <p:cNvPr id="4" name="Content Placeholder 3"/>
          <p:cNvPicPr>
            <a:picLocks noGrp="1" noChangeAspect="1"/>
          </p:cNvPicPr>
          <p:nvPr>
            <p:ph idx="1"/>
          </p:nvPr>
        </p:nvPicPr>
        <p:blipFill>
          <a:blip r:embed="rId2"/>
          <a:stretch>
            <a:fillRect/>
          </a:stretch>
        </p:blipFill>
        <p:spPr>
          <a:xfrm>
            <a:off x="428735" y="949648"/>
            <a:ext cx="8084169" cy="3043232"/>
          </a:xfrm>
          <a:prstGeom prst="rect">
            <a:avLst/>
          </a:prstGeom>
        </p:spPr>
      </p:pic>
      <p:pic>
        <p:nvPicPr>
          <p:cNvPr id="3" name="Picture 2"/>
          <p:cNvPicPr>
            <a:picLocks noChangeAspect="1"/>
          </p:cNvPicPr>
          <p:nvPr/>
        </p:nvPicPr>
        <p:blipFill>
          <a:blip r:embed="rId3"/>
          <a:stretch>
            <a:fillRect/>
          </a:stretch>
        </p:blipFill>
        <p:spPr>
          <a:xfrm>
            <a:off x="8512904" y="949648"/>
            <a:ext cx="2848965" cy="5791200"/>
          </a:xfrm>
          <a:prstGeom prst="rect">
            <a:avLst/>
          </a:prstGeom>
        </p:spPr>
      </p:pic>
    </p:spTree>
    <p:extLst>
      <p:ext uri="{BB962C8B-B14F-4D97-AF65-F5344CB8AC3E}">
        <p14:creationId xmlns:p14="http://schemas.microsoft.com/office/powerpoint/2010/main" val="3774309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411" y="4473819"/>
            <a:ext cx="5787910" cy="1579830"/>
          </a:xfrm>
        </p:spPr>
        <p:txBody>
          <a:bodyPr>
            <a:normAutofit/>
          </a:bodyPr>
          <a:lstStyle/>
          <a:p>
            <a:r>
              <a:rPr lang="en-US" sz="6000" dirty="0" smtClean="0"/>
              <a:t> </a:t>
            </a:r>
            <a:r>
              <a:rPr lang="en-US" sz="6000" b="1" dirty="0"/>
              <a:t>PRESCRIBING</a:t>
            </a:r>
          </a:p>
        </p:txBody>
      </p:sp>
      <p:pic>
        <p:nvPicPr>
          <p:cNvPr id="4" name="Content Placeholder 3"/>
          <p:cNvPicPr>
            <a:picLocks noGrp="1" noChangeAspect="1"/>
          </p:cNvPicPr>
          <p:nvPr>
            <p:ph idx="1"/>
          </p:nvPr>
        </p:nvPicPr>
        <p:blipFill>
          <a:blip r:embed="rId2"/>
          <a:stretch>
            <a:fillRect/>
          </a:stretch>
        </p:blipFill>
        <p:spPr>
          <a:xfrm>
            <a:off x="517135" y="822960"/>
            <a:ext cx="7803685" cy="3630539"/>
          </a:xfrm>
          <a:prstGeom prst="rect">
            <a:avLst/>
          </a:prstGeom>
        </p:spPr>
      </p:pic>
      <p:pic>
        <p:nvPicPr>
          <p:cNvPr id="3" name="Picture 2"/>
          <p:cNvPicPr>
            <a:picLocks noChangeAspect="1"/>
          </p:cNvPicPr>
          <p:nvPr/>
        </p:nvPicPr>
        <p:blipFill>
          <a:blip r:embed="rId3"/>
          <a:stretch>
            <a:fillRect/>
          </a:stretch>
        </p:blipFill>
        <p:spPr>
          <a:xfrm>
            <a:off x="8320820" y="802640"/>
            <a:ext cx="2808980" cy="5709920"/>
          </a:xfrm>
          <a:prstGeom prst="rect">
            <a:avLst/>
          </a:prstGeom>
        </p:spPr>
      </p:pic>
    </p:spTree>
    <p:extLst>
      <p:ext uri="{BB962C8B-B14F-4D97-AF65-F5344CB8AC3E}">
        <p14:creationId xmlns:p14="http://schemas.microsoft.com/office/powerpoint/2010/main" val="570398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p:txBody>
          <a:bodyPr>
            <a:normAutofit/>
          </a:bodyPr>
          <a:lstStyle/>
          <a:p>
            <a:pPr marL="0" indent="0">
              <a:buNone/>
            </a:pPr>
            <a:r>
              <a:rPr lang="en-US" sz="3600" b="1" dirty="0">
                <a:solidFill>
                  <a:schemeClr val="bg1"/>
                </a:solidFill>
              </a:rPr>
              <a:t>To know the regulations for handling drugs and vaccines in clinics and hospitals in the state, and to understand the responsibility of physicians and pharmacologists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428" y="224725"/>
            <a:ext cx="2754291" cy="6369803"/>
          </a:xfrm>
          <a:prstGeom prst="rect">
            <a:avLst/>
          </a:prstGeom>
        </p:spPr>
      </p:pic>
    </p:spTree>
    <p:extLst>
      <p:ext uri="{BB962C8B-B14F-4D97-AF65-F5344CB8AC3E}">
        <p14:creationId xmlns:p14="http://schemas.microsoft.com/office/powerpoint/2010/main" val="1107336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361" y="5781517"/>
            <a:ext cx="4778402" cy="619760"/>
          </a:xfrm>
        </p:spPr>
        <p:txBody>
          <a:bodyPr>
            <a:normAutofit fontScale="90000"/>
          </a:bodyPr>
          <a:lstStyle/>
          <a:p>
            <a:r>
              <a:rPr lang="en-US" sz="3100" b="1" dirty="0" smtClean="0"/>
              <a:t>ELECTRONIC  </a:t>
            </a:r>
            <a:r>
              <a:rPr lang="en-US" sz="3100" b="1" dirty="0"/>
              <a:t>PRESCRIBING</a:t>
            </a:r>
          </a:p>
        </p:txBody>
      </p:sp>
      <p:pic>
        <p:nvPicPr>
          <p:cNvPr id="4" name="Content Placeholder 3"/>
          <p:cNvPicPr>
            <a:picLocks noGrp="1" noChangeAspect="1"/>
          </p:cNvPicPr>
          <p:nvPr>
            <p:ph idx="1"/>
          </p:nvPr>
        </p:nvPicPr>
        <p:blipFill>
          <a:blip r:embed="rId2"/>
          <a:stretch>
            <a:fillRect/>
          </a:stretch>
        </p:blipFill>
        <p:spPr>
          <a:xfrm>
            <a:off x="2807592" y="657472"/>
            <a:ext cx="6577214" cy="5082001"/>
          </a:xfrm>
          <a:prstGeom prst="rect">
            <a:avLst/>
          </a:prstGeom>
        </p:spPr>
      </p:pic>
      <p:pic>
        <p:nvPicPr>
          <p:cNvPr id="9" name="Picture 8"/>
          <p:cNvPicPr>
            <a:picLocks noChangeAspect="1"/>
          </p:cNvPicPr>
          <p:nvPr/>
        </p:nvPicPr>
        <p:blipFill>
          <a:blip r:embed="rId3"/>
          <a:stretch>
            <a:fillRect/>
          </a:stretch>
        </p:blipFill>
        <p:spPr>
          <a:xfrm>
            <a:off x="9349280" y="664244"/>
            <a:ext cx="2731357" cy="5806335"/>
          </a:xfrm>
          <a:prstGeom prst="rect">
            <a:avLst/>
          </a:prstGeom>
        </p:spPr>
      </p:pic>
      <p:pic>
        <p:nvPicPr>
          <p:cNvPr id="10" name="Picture 9"/>
          <p:cNvPicPr>
            <a:picLocks noChangeAspect="1"/>
          </p:cNvPicPr>
          <p:nvPr/>
        </p:nvPicPr>
        <p:blipFill>
          <a:blip r:embed="rId4"/>
          <a:stretch>
            <a:fillRect/>
          </a:stretch>
        </p:blipFill>
        <p:spPr>
          <a:xfrm>
            <a:off x="3499361" y="1481701"/>
            <a:ext cx="7701280" cy="1848851"/>
          </a:xfrm>
          <a:prstGeom prst="rect">
            <a:avLst/>
          </a:prstGeom>
        </p:spPr>
      </p:pic>
      <p:pic>
        <p:nvPicPr>
          <p:cNvPr id="11" name="Picture 10"/>
          <p:cNvPicPr>
            <a:picLocks noChangeAspect="1"/>
          </p:cNvPicPr>
          <p:nvPr/>
        </p:nvPicPr>
        <p:blipFill>
          <a:blip r:embed="rId5"/>
          <a:stretch>
            <a:fillRect/>
          </a:stretch>
        </p:blipFill>
        <p:spPr>
          <a:xfrm>
            <a:off x="111761" y="657472"/>
            <a:ext cx="2818048" cy="5728353"/>
          </a:xfrm>
          <a:prstGeom prst="rect">
            <a:avLst/>
          </a:prstGeom>
        </p:spPr>
      </p:pic>
      <p:sp>
        <p:nvSpPr>
          <p:cNvPr id="12" name="Rectangle 11"/>
          <p:cNvSpPr/>
          <p:nvPr/>
        </p:nvSpPr>
        <p:spPr>
          <a:xfrm>
            <a:off x="139173" y="3726067"/>
            <a:ext cx="2763224" cy="2585323"/>
          </a:xfrm>
          <a:prstGeom prst="rect">
            <a:avLst/>
          </a:prstGeom>
        </p:spPr>
        <p:txBody>
          <a:bodyPr wrap="square">
            <a:spAutoFit/>
          </a:bodyPr>
          <a:lstStyle/>
          <a:p>
            <a:r>
              <a:rPr lang="en-US" dirty="0"/>
              <a:t>NEXTGEN and e-Clinical Works are the electronic medical record systems you will be using for electronic prescribing. A full orientation will be provided prior to seeing patients.</a:t>
            </a:r>
          </a:p>
        </p:txBody>
      </p:sp>
    </p:spTree>
    <p:extLst>
      <p:ext uri="{BB962C8B-B14F-4D97-AF65-F5344CB8AC3E}">
        <p14:creationId xmlns:p14="http://schemas.microsoft.com/office/powerpoint/2010/main" val="2296472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t>e-Prescribing assistance with EMR</a:t>
            </a:r>
            <a:endParaRPr lang="en-US" b="1" cap="none" dirty="0"/>
          </a:p>
        </p:txBody>
      </p:sp>
      <p:pic>
        <p:nvPicPr>
          <p:cNvPr id="4" name="Content Placeholder 3"/>
          <p:cNvPicPr>
            <a:picLocks noGrp="1" noChangeAspect="1"/>
          </p:cNvPicPr>
          <p:nvPr>
            <p:ph idx="1"/>
          </p:nvPr>
        </p:nvPicPr>
        <p:blipFill>
          <a:blip r:embed="rId2"/>
          <a:stretch>
            <a:fillRect/>
          </a:stretch>
        </p:blipFill>
        <p:spPr>
          <a:xfrm>
            <a:off x="418490" y="412432"/>
            <a:ext cx="8636307" cy="3632591"/>
          </a:xfrm>
          <a:prstGeom prst="rect">
            <a:avLst/>
          </a:prstGeom>
        </p:spPr>
      </p:pic>
      <p:pic>
        <p:nvPicPr>
          <p:cNvPr id="5" name="Picture 4"/>
          <p:cNvPicPr>
            <a:picLocks noChangeAspect="1"/>
          </p:cNvPicPr>
          <p:nvPr/>
        </p:nvPicPr>
        <p:blipFill>
          <a:blip r:embed="rId3"/>
          <a:stretch>
            <a:fillRect/>
          </a:stretch>
        </p:blipFill>
        <p:spPr>
          <a:xfrm>
            <a:off x="9054797" y="412432"/>
            <a:ext cx="2952750" cy="6276975"/>
          </a:xfrm>
          <a:prstGeom prst="rect">
            <a:avLst/>
          </a:prstGeom>
        </p:spPr>
      </p:pic>
    </p:spTree>
    <p:extLst>
      <p:ext uri="{BB962C8B-B14F-4D97-AF65-F5344CB8AC3E}">
        <p14:creationId xmlns:p14="http://schemas.microsoft.com/office/powerpoint/2010/main" val="1913966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694" y="1693189"/>
            <a:ext cx="8534400" cy="3615267"/>
          </a:xfrm>
        </p:spPr>
        <p:txBody>
          <a:bodyPr>
            <a:noAutofit/>
          </a:bodyPr>
          <a:lstStyle/>
          <a:p>
            <a:pPr marL="0" indent="0">
              <a:buNone/>
            </a:pPr>
            <a:r>
              <a:rPr lang="en-US" sz="2800" dirty="0" smtClean="0">
                <a:solidFill>
                  <a:schemeClr val="tx1"/>
                </a:solidFill>
              </a:rPr>
              <a:t>5. Which of the following do not represent advantages of electronic medical prescribing or is false?</a:t>
            </a:r>
          </a:p>
          <a:p>
            <a:pPr marL="0" indent="0">
              <a:buNone/>
            </a:pPr>
            <a:endParaRPr lang="en-US" sz="2800" dirty="0" smtClean="0">
              <a:solidFill>
                <a:schemeClr val="tx1"/>
              </a:solidFill>
            </a:endParaRPr>
          </a:p>
          <a:p>
            <a:pPr marL="457200" indent="-457200">
              <a:buFont typeface="+mj-lt"/>
              <a:buAutoNum type="alphaLcParenR"/>
            </a:pPr>
            <a:r>
              <a:rPr lang="en-US" sz="2800" dirty="0">
                <a:solidFill>
                  <a:schemeClr val="tx1"/>
                </a:solidFill>
              </a:rPr>
              <a:t>I</a:t>
            </a:r>
            <a:r>
              <a:rPr lang="en-US" sz="2800" dirty="0" smtClean="0">
                <a:solidFill>
                  <a:schemeClr val="tx1"/>
                </a:solidFill>
              </a:rPr>
              <a:t>llegible handwriting problems eliminated</a:t>
            </a:r>
          </a:p>
          <a:p>
            <a:pPr marL="457200" indent="-457200">
              <a:buFont typeface="+mj-lt"/>
              <a:buAutoNum type="alphaLcParenR"/>
            </a:pPr>
            <a:r>
              <a:rPr lang="en-US" sz="2800" dirty="0">
                <a:solidFill>
                  <a:schemeClr val="tx1"/>
                </a:solidFill>
              </a:rPr>
              <a:t>I</a:t>
            </a:r>
            <a:r>
              <a:rPr lang="en-US" sz="2800" dirty="0" smtClean="0">
                <a:solidFill>
                  <a:schemeClr val="tx1"/>
                </a:solidFill>
              </a:rPr>
              <a:t>ncorrect dosing minimized</a:t>
            </a:r>
          </a:p>
          <a:p>
            <a:pPr marL="457200" indent="-457200">
              <a:buFont typeface="+mj-lt"/>
              <a:buAutoNum type="alphaLcParenR"/>
            </a:pPr>
            <a:r>
              <a:rPr lang="en-US" sz="2800" dirty="0">
                <a:solidFill>
                  <a:schemeClr val="tx1"/>
                </a:solidFill>
              </a:rPr>
              <a:t>M</a:t>
            </a:r>
            <a:r>
              <a:rPr lang="en-US" sz="2800" dirty="0" smtClean="0">
                <a:solidFill>
                  <a:schemeClr val="tx1"/>
                </a:solidFill>
              </a:rPr>
              <a:t>issed </a:t>
            </a:r>
            <a:r>
              <a:rPr lang="en-US" sz="2800" dirty="0">
                <a:solidFill>
                  <a:schemeClr val="tx1"/>
                </a:solidFill>
              </a:rPr>
              <a:t>drug-drug or drug-allergy </a:t>
            </a:r>
            <a:r>
              <a:rPr lang="en-US" sz="2800" dirty="0" smtClean="0">
                <a:solidFill>
                  <a:schemeClr val="tx1"/>
                </a:solidFill>
              </a:rPr>
              <a:t>reactions minimized </a:t>
            </a:r>
          </a:p>
          <a:p>
            <a:pPr marL="457200" indent="-457200">
              <a:buFont typeface="+mj-lt"/>
              <a:buAutoNum type="alphaLcParenR"/>
            </a:pPr>
            <a:r>
              <a:rPr lang="en-US" sz="2800" dirty="0">
                <a:solidFill>
                  <a:schemeClr val="tx1"/>
                </a:solidFill>
              </a:rPr>
              <a:t>E</a:t>
            </a:r>
            <a:r>
              <a:rPr lang="en-US" sz="2800" dirty="0" smtClean="0">
                <a:solidFill>
                  <a:schemeClr val="tx1"/>
                </a:solidFill>
              </a:rPr>
              <a:t>asier for misuse by patient</a:t>
            </a:r>
            <a:endParaRPr lang="en-US" sz="2800" dirty="0">
              <a:solidFill>
                <a:schemeClr val="tx1"/>
              </a:solidFill>
            </a:endParaRPr>
          </a:p>
        </p:txBody>
      </p:sp>
    </p:spTree>
    <p:extLst>
      <p:ext uri="{BB962C8B-B14F-4D97-AF65-F5344CB8AC3E}">
        <p14:creationId xmlns:p14="http://schemas.microsoft.com/office/powerpoint/2010/main" val="1261767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694" y="1693189"/>
            <a:ext cx="8534400" cy="3615267"/>
          </a:xfrm>
        </p:spPr>
        <p:txBody>
          <a:bodyPr>
            <a:noAutofit/>
          </a:bodyPr>
          <a:lstStyle/>
          <a:p>
            <a:pPr marL="0" indent="0">
              <a:buNone/>
            </a:pPr>
            <a:r>
              <a:rPr lang="en-US" sz="2800" dirty="0" smtClean="0">
                <a:solidFill>
                  <a:schemeClr val="tx1"/>
                </a:solidFill>
              </a:rPr>
              <a:t>5. Which of the following do not represent advantages of electronic medical prescribing or is false?</a:t>
            </a:r>
          </a:p>
          <a:p>
            <a:pPr marL="0" indent="0">
              <a:buNone/>
            </a:pPr>
            <a:endParaRPr lang="en-US" sz="2800" dirty="0" smtClean="0">
              <a:solidFill>
                <a:schemeClr val="tx1"/>
              </a:solidFill>
            </a:endParaRPr>
          </a:p>
          <a:p>
            <a:pPr marL="457200" indent="-457200">
              <a:buFont typeface="+mj-lt"/>
              <a:buAutoNum type="alphaLcParenR"/>
            </a:pPr>
            <a:r>
              <a:rPr lang="en-US" sz="2800" dirty="0">
                <a:solidFill>
                  <a:schemeClr val="tx1"/>
                </a:solidFill>
              </a:rPr>
              <a:t>I</a:t>
            </a:r>
            <a:r>
              <a:rPr lang="en-US" sz="2800" dirty="0" smtClean="0">
                <a:solidFill>
                  <a:schemeClr val="tx1"/>
                </a:solidFill>
              </a:rPr>
              <a:t>llegible handwriting problems eliminated</a:t>
            </a:r>
          </a:p>
          <a:p>
            <a:pPr marL="457200" indent="-457200">
              <a:buFont typeface="+mj-lt"/>
              <a:buAutoNum type="alphaLcParenR"/>
            </a:pPr>
            <a:r>
              <a:rPr lang="en-US" sz="2800" dirty="0">
                <a:solidFill>
                  <a:schemeClr val="tx1"/>
                </a:solidFill>
              </a:rPr>
              <a:t>I</a:t>
            </a:r>
            <a:r>
              <a:rPr lang="en-US" sz="2800" dirty="0" smtClean="0">
                <a:solidFill>
                  <a:schemeClr val="tx1"/>
                </a:solidFill>
              </a:rPr>
              <a:t>ncorrect dosing minimized</a:t>
            </a:r>
          </a:p>
          <a:p>
            <a:pPr marL="457200" indent="-457200">
              <a:buFont typeface="+mj-lt"/>
              <a:buAutoNum type="alphaLcParenR"/>
            </a:pPr>
            <a:r>
              <a:rPr lang="en-US" sz="2800" dirty="0">
                <a:solidFill>
                  <a:schemeClr val="tx1"/>
                </a:solidFill>
              </a:rPr>
              <a:t>M</a:t>
            </a:r>
            <a:r>
              <a:rPr lang="en-US" sz="2800" dirty="0" smtClean="0">
                <a:solidFill>
                  <a:schemeClr val="tx1"/>
                </a:solidFill>
              </a:rPr>
              <a:t>issed </a:t>
            </a:r>
            <a:r>
              <a:rPr lang="en-US" sz="2800" dirty="0">
                <a:solidFill>
                  <a:schemeClr val="tx1"/>
                </a:solidFill>
              </a:rPr>
              <a:t>drug-drug or drug-allergy </a:t>
            </a:r>
            <a:r>
              <a:rPr lang="en-US" sz="2800" dirty="0" smtClean="0">
                <a:solidFill>
                  <a:schemeClr val="tx1"/>
                </a:solidFill>
              </a:rPr>
              <a:t>reactions minimized </a:t>
            </a:r>
          </a:p>
          <a:p>
            <a:pPr marL="457200" indent="-457200">
              <a:buFont typeface="+mj-lt"/>
              <a:buAutoNum type="alphaLcParenR"/>
            </a:pPr>
            <a:r>
              <a:rPr lang="en-US" sz="2800" dirty="0">
                <a:solidFill>
                  <a:srgbClr val="C00000"/>
                </a:solidFill>
              </a:rPr>
              <a:t>E</a:t>
            </a:r>
            <a:r>
              <a:rPr lang="en-US" sz="2800" dirty="0" smtClean="0">
                <a:solidFill>
                  <a:srgbClr val="C00000"/>
                </a:solidFill>
              </a:rPr>
              <a:t>asier for misuse by patient</a:t>
            </a:r>
            <a:endParaRPr lang="en-US" sz="2800" dirty="0">
              <a:solidFill>
                <a:srgbClr val="C00000"/>
              </a:solidFill>
            </a:endParaRPr>
          </a:p>
        </p:txBody>
      </p:sp>
    </p:spTree>
    <p:extLst>
      <p:ext uri="{BB962C8B-B14F-4D97-AF65-F5344CB8AC3E}">
        <p14:creationId xmlns:p14="http://schemas.microsoft.com/office/powerpoint/2010/main" val="14486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81" y="5350933"/>
            <a:ext cx="8534400" cy="1507067"/>
          </a:xfrm>
        </p:spPr>
        <p:txBody>
          <a:bodyPr/>
          <a:lstStyle/>
          <a:p>
            <a:r>
              <a:rPr lang="en-US" b="1" dirty="0" smtClean="0"/>
              <a:t>Physicians/pharmacists and the</a:t>
            </a:r>
            <a:br>
              <a:rPr lang="en-US" b="1" dirty="0" smtClean="0"/>
            </a:br>
            <a:r>
              <a:rPr lang="en-US" b="1" dirty="0" smtClean="0"/>
              <a:t>patient-centered medical home</a:t>
            </a:r>
            <a:endParaRPr lang="en-US" b="1" dirty="0"/>
          </a:p>
        </p:txBody>
      </p:sp>
      <p:sp>
        <p:nvSpPr>
          <p:cNvPr id="3" name="Content Placeholder 2"/>
          <p:cNvSpPr>
            <a:spLocks noGrp="1"/>
          </p:cNvSpPr>
          <p:nvPr>
            <p:ph idx="1"/>
          </p:nvPr>
        </p:nvSpPr>
        <p:spPr>
          <a:xfrm>
            <a:off x="684211" y="226646"/>
            <a:ext cx="10577757" cy="5212862"/>
          </a:xfrm>
        </p:spPr>
        <p:txBody>
          <a:bodyPr>
            <a:normAutofit/>
          </a:bodyPr>
          <a:lstStyle/>
          <a:p>
            <a:pPr>
              <a:buFont typeface="Arial" panose="020B0604020202020204" pitchFamily="34" charset="0"/>
              <a:buChar char="•"/>
            </a:pPr>
            <a:r>
              <a:rPr lang="en-US" b="1" dirty="0">
                <a:solidFill>
                  <a:schemeClr val="bg1"/>
                </a:solidFill>
              </a:rPr>
              <a:t>The patient-centered medical home (PCMH) has been characterized as a model of health care delivery that facilitates comprehensive and coordinated care. PCMH services are intended to be continuous, team-based, and actively involve patients and their </a:t>
            </a:r>
            <a:r>
              <a:rPr lang="en-US" b="1" dirty="0" smtClean="0">
                <a:solidFill>
                  <a:schemeClr val="bg1"/>
                </a:solidFill>
              </a:rPr>
              <a:t>caregivers. </a:t>
            </a:r>
          </a:p>
          <a:p>
            <a:pPr>
              <a:buFont typeface="Arial" panose="020B0604020202020204" pitchFamily="34" charset="0"/>
              <a:buChar char="•"/>
            </a:pPr>
            <a:r>
              <a:rPr lang="en-US" b="1" dirty="0" smtClean="0">
                <a:solidFill>
                  <a:schemeClr val="bg1"/>
                </a:solidFill>
              </a:rPr>
              <a:t>The </a:t>
            </a:r>
            <a:r>
              <a:rPr lang="en-US" b="1" dirty="0">
                <a:solidFill>
                  <a:schemeClr val="bg1"/>
                </a:solidFill>
              </a:rPr>
              <a:t>contributions </a:t>
            </a:r>
            <a:r>
              <a:rPr lang="en-US" b="1" dirty="0" smtClean="0">
                <a:solidFill>
                  <a:schemeClr val="bg1"/>
                </a:solidFill>
              </a:rPr>
              <a:t>of pharmacists </a:t>
            </a:r>
            <a:r>
              <a:rPr lang="en-US" b="1" dirty="0">
                <a:solidFill>
                  <a:schemeClr val="bg1"/>
                </a:solidFill>
              </a:rPr>
              <a:t>to the team in areas such as: collaborative drug therapy management; health information technology; personalized medicine; and the integration of advocacy and community-engagement learning activities </a:t>
            </a:r>
            <a:r>
              <a:rPr lang="en-US" b="1" dirty="0" smtClean="0">
                <a:solidFill>
                  <a:schemeClr val="bg1"/>
                </a:solidFill>
              </a:rPr>
              <a:t>are </a:t>
            </a:r>
            <a:r>
              <a:rPr lang="en-US" b="1" dirty="0">
                <a:solidFill>
                  <a:schemeClr val="bg1"/>
                </a:solidFill>
              </a:rPr>
              <a:t>essential toward improving the quality of care, cost-effectiveness, and the patient </a:t>
            </a:r>
            <a:r>
              <a:rPr lang="en-US" b="1" dirty="0" smtClean="0">
                <a:solidFill>
                  <a:schemeClr val="bg1"/>
                </a:solidFill>
              </a:rPr>
              <a:t>experience. </a:t>
            </a:r>
          </a:p>
          <a:p>
            <a:pPr>
              <a:buFont typeface="Arial" panose="020B0604020202020204" pitchFamily="34" charset="0"/>
              <a:buChar char="•"/>
            </a:pPr>
            <a:r>
              <a:rPr lang="en-US" b="1" dirty="0" smtClean="0">
                <a:solidFill>
                  <a:schemeClr val="bg1"/>
                </a:solidFill>
              </a:rPr>
              <a:t>Relationships </a:t>
            </a:r>
            <a:r>
              <a:rPr lang="en-US" b="1" dirty="0">
                <a:solidFill>
                  <a:schemeClr val="bg1"/>
                </a:solidFill>
              </a:rPr>
              <a:t>established </a:t>
            </a:r>
            <a:r>
              <a:rPr lang="en-US" b="1" dirty="0" smtClean="0">
                <a:solidFill>
                  <a:schemeClr val="bg1"/>
                </a:solidFill>
              </a:rPr>
              <a:t>between community pharmacists and community health center physicians is a professional partnership </a:t>
            </a:r>
            <a:r>
              <a:rPr lang="en-US" b="1" dirty="0">
                <a:solidFill>
                  <a:schemeClr val="bg1"/>
                </a:solidFill>
              </a:rPr>
              <a:t>that </a:t>
            </a:r>
            <a:r>
              <a:rPr lang="en-US" b="1" dirty="0" smtClean="0">
                <a:solidFill>
                  <a:schemeClr val="bg1"/>
                </a:solidFill>
              </a:rPr>
              <a:t>supports </a:t>
            </a:r>
            <a:r>
              <a:rPr lang="en-US" b="1" dirty="0">
                <a:solidFill>
                  <a:schemeClr val="bg1"/>
                </a:solidFill>
              </a:rPr>
              <a:t>and </a:t>
            </a:r>
            <a:r>
              <a:rPr lang="en-US" b="1" dirty="0" smtClean="0">
                <a:solidFill>
                  <a:schemeClr val="bg1"/>
                </a:solidFill>
              </a:rPr>
              <a:t>strengthens </a:t>
            </a:r>
            <a:r>
              <a:rPr lang="en-US" b="1" dirty="0">
                <a:solidFill>
                  <a:schemeClr val="bg1"/>
                </a:solidFill>
              </a:rPr>
              <a:t>the PCMH </a:t>
            </a:r>
            <a:r>
              <a:rPr lang="en-US" b="1" dirty="0" smtClean="0">
                <a:solidFill>
                  <a:schemeClr val="bg1"/>
                </a:solidFill>
              </a:rPr>
              <a:t>model to optimize patient care.</a:t>
            </a:r>
            <a:endParaRPr lang="en-US" b="1" dirty="0">
              <a:solidFill>
                <a:schemeClr val="bg1"/>
              </a:solidFill>
            </a:endParaRPr>
          </a:p>
        </p:txBody>
      </p:sp>
    </p:spTree>
    <p:extLst>
      <p:ext uri="{BB962C8B-B14F-4D97-AF65-F5344CB8AC3E}">
        <p14:creationId xmlns:p14="http://schemas.microsoft.com/office/powerpoint/2010/main" val="3701850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Physicians/pharmacists and the</a:t>
            </a:r>
            <a:br>
              <a:rPr lang="en-US" b="1" dirty="0"/>
            </a:br>
            <a:r>
              <a:rPr lang="en-US" b="1" dirty="0"/>
              <a:t>patient-centered medical home</a:t>
            </a:r>
          </a:p>
        </p:txBody>
      </p:sp>
      <p:sp>
        <p:nvSpPr>
          <p:cNvPr id="3" name="Content Placeholder 2"/>
          <p:cNvSpPr>
            <a:spLocks noGrp="1"/>
          </p:cNvSpPr>
          <p:nvPr>
            <p:ph idx="1"/>
          </p:nvPr>
        </p:nvSpPr>
        <p:spPr>
          <a:xfrm>
            <a:off x="684212" y="109415"/>
            <a:ext cx="10718434" cy="4525107"/>
          </a:xfrm>
        </p:spPr>
        <p:txBody>
          <a:bodyPr>
            <a:normAutofit/>
          </a:bodyPr>
          <a:lstStyle/>
          <a:p>
            <a:pPr marL="0" indent="0">
              <a:buNone/>
            </a:pPr>
            <a:endParaRPr lang="en-US" b="1" dirty="0"/>
          </a:p>
          <a:p>
            <a:pPr>
              <a:buFont typeface="Arial" panose="020B0604020202020204" pitchFamily="34" charset="0"/>
              <a:buChar char="•"/>
            </a:pPr>
            <a:r>
              <a:rPr lang="en-US" b="1" dirty="0">
                <a:solidFill>
                  <a:schemeClr val="bg1"/>
                </a:solidFill>
              </a:rPr>
              <a:t>One of the underpinnings of a patient-centered medical home is the interprofessional team’s effectiveness in providing coordinated and integrated care.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Collaborative </a:t>
            </a:r>
            <a:r>
              <a:rPr lang="en-US" b="1" dirty="0">
                <a:solidFill>
                  <a:schemeClr val="bg1"/>
                </a:solidFill>
              </a:rPr>
              <a:t>drug therapy agreements protocols help facilitate achievement of this goal</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Greater involvement of community health center physicians with pharmacists can assist in achieving quality improvement in many areas such as diabetes and smoking cessation therapy and or counseling.</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153736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FDA LINKS FOR INFORMATION/RESOURCES</a:t>
            </a:r>
          </a:p>
        </p:txBody>
      </p:sp>
      <p:sp>
        <p:nvSpPr>
          <p:cNvPr id="3" name="Content Placeholder 2"/>
          <p:cNvSpPr>
            <a:spLocks noGrp="1"/>
          </p:cNvSpPr>
          <p:nvPr>
            <p:ph idx="1"/>
          </p:nvPr>
        </p:nvSpPr>
        <p:spPr>
          <a:xfrm>
            <a:off x="166052" y="675640"/>
            <a:ext cx="8534400" cy="3615267"/>
          </a:xfrm>
        </p:spPr>
        <p:txBody>
          <a:bodyPr/>
          <a:lstStyle/>
          <a:p>
            <a:pPr marL="0" indent="0">
              <a:buNone/>
            </a:pPr>
            <a:r>
              <a:rPr lang="en-US" dirty="0" smtClean="0">
                <a:solidFill>
                  <a:schemeClr val="bg1"/>
                </a:solidFill>
              </a:rPr>
              <a:t>General prescribing guidelines</a:t>
            </a:r>
          </a:p>
          <a:p>
            <a:pPr marL="0" indent="0">
              <a:buNone/>
            </a:pPr>
            <a:r>
              <a:rPr lang="en-US" dirty="0">
                <a:solidFill>
                  <a:schemeClr val="bg1"/>
                </a:solidFill>
                <a:hlinkClick r:id="rId2"/>
              </a:rPr>
              <a:t>https://google2.fda.gov/search?q=General+prescribing+guidelines&amp;client=FDAgov&amp;site=FDAgov&amp;lr=&amp;proxystylesheet=FDAgov&amp;requiredfields=-archive%3AYes&amp;output=xml_no_dtd&amp;getfields</a:t>
            </a:r>
            <a:r>
              <a:rPr lang="en-US" dirty="0" smtClean="0">
                <a:solidFill>
                  <a:schemeClr val="bg1"/>
                </a:solidFill>
                <a:hlinkClick r:id="rId2"/>
              </a:rPr>
              <a:t>=*</a:t>
            </a:r>
            <a:r>
              <a:rPr lang="en-US" dirty="0" smtClean="0">
                <a:solidFill>
                  <a:schemeClr val="bg1"/>
                </a:solidFill>
              </a:rPr>
              <a:t> </a:t>
            </a:r>
          </a:p>
          <a:p>
            <a:pPr marL="0" indent="0">
              <a:buNone/>
            </a:pPr>
            <a:r>
              <a:rPr lang="en-US" dirty="0" smtClean="0">
                <a:solidFill>
                  <a:schemeClr val="bg1"/>
                </a:solidFill>
              </a:rPr>
              <a:t>Electronic prescribing</a:t>
            </a:r>
          </a:p>
          <a:p>
            <a:pPr marL="0" indent="0">
              <a:buNone/>
            </a:pPr>
            <a:r>
              <a:rPr lang="en-US" dirty="0">
                <a:solidFill>
                  <a:schemeClr val="bg1"/>
                </a:solidFill>
                <a:hlinkClick r:id="rId3"/>
              </a:rPr>
              <a:t>https://google2.fda.gov/search?q=Electronic+prescribing&amp;client=FDAgov&amp;site=FDAgov&amp;lr=&amp;proxystylesheet=FDAgov&amp;requiredfields=-archive%3AYes&amp;output=xml_no_dtd&amp;getfields</a:t>
            </a:r>
            <a:r>
              <a:rPr lang="en-US" dirty="0" smtClean="0">
                <a:solidFill>
                  <a:schemeClr val="bg1"/>
                </a:solidFill>
                <a:hlinkClick r:id="rId3"/>
              </a:rPr>
              <a:t>=*</a:t>
            </a:r>
            <a:r>
              <a:rPr lang="en-US" dirty="0" smtClean="0">
                <a:solidFill>
                  <a:schemeClr val="bg1"/>
                </a:solidFill>
              </a:rPr>
              <a:t> </a:t>
            </a:r>
          </a:p>
          <a:p>
            <a:endParaRPr lang="en-US" dirty="0"/>
          </a:p>
        </p:txBody>
      </p:sp>
      <p:pic>
        <p:nvPicPr>
          <p:cNvPr id="4" name="Picture 3"/>
          <p:cNvPicPr>
            <a:picLocks noChangeAspect="1"/>
          </p:cNvPicPr>
          <p:nvPr/>
        </p:nvPicPr>
        <p:blipFill>
          <a:blip r:embed="rId4"/>
          <a:stretch>
            <a:fillRect/>
          </a:stretch>
        </p:blipFill>
        <p:spPr>
          <a:xfrm>
            <a:off x="8937625" y="361632"/>
            <a:ext cx="2952750" cy="6276975"/>
          </a:xfrm>
          <a:prstGeom prst="rect">
            <a:avLst/>
          </a:prstGeom>
        </p:spPr>
      </p:pic>
    </p:spTree>
    <p:extLst>
      <p:ext uri="{BB962C8B-B14F-4D97-AF65-F5344CB8AC3E}">
        <p14:creationId xmlns:p14="http://schemas.microsoft.com/office/powerpoint/2010/main" val="696616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FDA LINKS FOR INFORMATION/RESOURCES</a:t>
            </a:r>
          </a:p>
        </p:txBody>
      </p:sp>
      <p:sp>
        <p:nvSpPr>
          <p:cNvPr id="3" name="Content Placeholder 2"/>
          <p:cNvSpPr>
            <a:spLocks noGrp="1"/>
          </p:cNvSpPr>
          <p:nvPr>
            <p:ph idx="1"/>
          </p:nvPr>
        </p:nvSpPr>
        <p:spPr>
          <a:xfrm>
            <a:off x="277812" y="685800"/>
            <a:ext cx="8534400" cy="3615267"/>
          </a:xfrm>
        </p:spPr>
        <p:txBody>
          <a:bodyPr/>
          <a:lstStyle/>
          <a:p>
            <a:pPr marL="0" indent="0">
              <a:buNone/>
            </a:pPr>
            <a:r>
              <a:rPr lang="en-US" dirty="0" smtClean="0">
                <a:solidFill>
                  <a:schemeClr val="bg1"/>
                </a:solidFill>
              </a:rPr>
              <a:t>Prescribing roles for physician</a:t>
            </a:r>
          </a:p>
          <a:p>
            <a:pPr marL="0" indent="0">
              <a:buNone/>
            </a:pPr>
            <a:r>
              <a:rPr lang="en-US" dirty="0">
                <a:solidFill>
                  <a:schemeClr val="bg1"/>
                </a:solidFill>
                <a:hlinkClick r:id="rId2"/>
              </a:rPr>
              <a:t>https://google2.fda.gov/search?q=Prescribing+roles+for+physcian&amp;client=FDAgov&amp;site=FDAgov&amp;lr=&amp;proxystylesheet=FDAgov&amp;requiredfields=-archive%3AYes&amp;output=xml_no_dtd&amp;getfields</a:t>
            </a:r>
            <a:r>
              <a:rPr lang="en-US" dirty="0" smtClean="0">
                <a:solidFill>
                  <a:schemeClr val="bg1"/>
                </a:solidFill>
                <a:hlinkClick r:id="rId2"/>
              </a:rPr>
              <a:t>=*</a:t>
            </a:r>
            <a:r>
              <a:rPr lang="en-US" dirty="0" smtClean="0">
                <a:solidFill>
                  <a:schemeClr val="bg1"/>
                </a:solidFill>
              </a:rPr>
              <a:t> </a:t>
            </a:r>
          </a:p>
          <a:p>
            <a:pPr marL="0" indent="0">
              <a:buNone/>
            </a:pPr>
            <a:r>
              <a:rPr lang="en-US" dirty="0" smtClean="0">
                <a:solidFill>
                  <a:schemeClr val="bg1"/>
                </a:solidFill>
              </a:rPr>
              <a:t>Pharmacologist role in physician prescribing</a:t>
            </a:r>
          </a:p>
          <a:p>
            <a:pPr marL="0" indent="0">
              <a:buNone/>
            </a:pPr>
            <a:r>
              <a:rPr lang="en-US" dirty="0">
                <a:solidFill>
                  <a:schemeClr val="bg1"/>
                </a:solidFill>
                <a:hlinkClick r:id="rId3"/>
              </a:rPr>
              <a:t>https://google2.fda.gov/search?q=Pharmacologist+role+in+physician+prescribing&amp;client=FDAgov&amp;site=FDAgov&amp;lr=&amp;proxystylesheet=FDAgov&amp;requiredfields=-archive%3AYes&amp;output=xml_no_dtd&amp;getfields</a:t>
            </a:r>
            <a:r>
              <a:rPr lang="en-US" dirty="0" smtClean="0">
                <a:solidFill>
                  <a:schemeClr val="bg1"/>
                </a:solidFill>
                <a:hlinkClick r:id="rId3"/>
              </a:rPr>
              <a:t>=*</a:t>
            </a:r>
            <a:r>
              <a:rPr lang="en-US" dirty="0" smtClean="0">
                <a:solidFill>
                  <a:schemeClr val="bg1"/>
                </a:solidFill>
              </a:rPr>
              <a:t> </a:t>
            </a:r>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4"/>
          <a:stretch>
            <a:fillRect/>
          </a:stretch>
        </p:blipFill>
        <p:spPr>
          <a:xfrm>
            <a:off x="9049385" y="341312"/>
            <a:ext cx="2952750" cy="6276975"/>
          </a:xfrm>
          <a:prstGeom prst="rect">
            <a:avLst/>
          </a:prstGeom>
        </p:spPr>
      </p:pic>
    </p:spTree>
    <p:extLst>
      <p:ext uri="{BB962C8B-B14F-4D97-AF65-F5344CB8AC3E}">
        <p14:creationId xmlns:p14="http://schemas.microsoft.com/office/powerpoint/2010/main" val="3982626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32" y="4761425"/>
            <a:ext cx="10583056" cy="1972589"/>
          </a:xfrm>
        </p:spPr>
        <p:txBody>
          <a:bodyPr>
            <a:normAutofit fontScale="90000"/>
          </a:bodyPr>
          <a:lstStyle/>
          <a:p>
            <a:r>
              <a:rPr lang="en-US" b="1" dirty="0"/>
              <a:t>prescriptions in </a:t>
            </a:r>
            <a:r>
              <a:rPr lang="en-US" b="1" dirty="0" smtClean="0"/>
              <a:t>clinical </a:t>
            </a:r>
            <a:br>
              <a:rPr lang="en-US" b="1" dirty="0" smtClean="0"/>
            </a:br>
            <a:r>
              <a:rPr lang="en-US" b="1" dirty="0" smtClean="0"/>
              <a:t>practice</a:t>
            </a:r>
            <a:r>
              <a:rPr lang="en-US" b="1" dirty="0"/>
              <a:t>:</a:t>
            </a:r>
            <a:br>
              <a:rPr lang="en-US" b="1" dirty="0"/>
            </a:br>
            <a:r>
              <a:rPr lang="en-US" b="1" dirty="0"/>
              <a:t>the role </a:t>
            </a:r>
            <a:r>
              <a:rPr lang="en-US" b="1" dirty="0" smtClean="0"/>
              <a:t>of the physician </a:t>
            </a:r>
            <a:r>
              <a:rPr lang="en-US" b="1" dirty="0"/>
              <a:t>and </a:t>
            </a:r>
            <a:br>
              <a:rPr lang="en-US" b="1" dirty="0"/>
            </a:br>
            <a:r>
              <a:rPr lang="en-US" b="1" dirty="0"/>
              <a:t>the pharmacologist</a:t>
            </a:r>
            <a:br>
              <a:rPr lang="en-US" b="1" dirty="0"/>
            </a:br>
            <a:endParaRPr lang="en-US" dirty="0"/>
          </a:p>
        </p:txBody>
      </p:sp>
      <p:sp>
        <p:nvSpPr>
          <p:cNvPr id="3" name="Content Placeholder 2"/>
          <p:cNvSpPr>
            <a:spLocks noGrp="1"/>
          </p:cNvSpPr>
          <p:nvPr>
            <p:ph idx="1"/>
          </p:nvPr>
        </p:nvSpPr>
        <p:spPr>
          <a:xfrm>
            <a:off x="684212" y="162732"/>
            <a:ext cx="7359408" cy="4448014"/>
          </a:xfrm>
        </p:spPr>
        <p:txBody>
          <a:bodyPr>
            <a:normAutofit/>
          </a:bodyPr>
          <a:lstStyle/>
          <a:p>
            <a:pPr lvl="0">
              <a:buFont typeface="Arial" panose="020B0604020202020204" pitchFamily="34" charset="0"/>
              <a:buChar char="•"/>
            </a:pPr>
            <a:endParaRPr lang="en-US" sz="2800" dirty="0" smtClean="0"/>
          </a:p>
          <a:p>
            <a:pPr lvl="0">
              <a:buFont typeface="Arial" panose="020B0604020202020204" pitchFamily="34" charset="0"/>
              <a:buChar char="•"/>
            </a:pPr>
            <a:endParaRPr lang="en-US" sz="2800" dirty="0"/>
          </a:p>
          <a:p>
            <a:pPr lvl="0">
              <a:buFont typeface="Arial" panose="020B0604020202020204" pitchFamily="34" charset="0"/>
              <a:buChar char="•"/>
            </a:pPr>
            <a:r>
              <a:rPr lang="en-US" sz="2800" b="1" dirty="0" smtClean="0">
                <a:solidFill>
                  <a:schemeClr val="bg1"/>
                </a:solidFill>
              </a:rPr>
              <a:t>General </a:t>
            </a:r>
            <a:r>
              <a:rPr lang="en-US" sz="2800" b="1" dirty="0">
                <a:solidFill>
                  <a:schemeClr val="bg1"/>
                </a:solidFill>
              </a:rPr>
              <a:t>prescribing guidelines</a:t>
            </a:r>
          </a:p>
          <a:p>
            <a:pPr lvl="0">
              <a:buFont typeface="Arial" panose="020B0604020202020204" pitchFamily="34" charset="0"/>
              <a:buChar char="•"/>
            </a:pPr>
            <a:r>
              <a:rPr lang="en-US" sz="2800" b="1" dirty="0">
                <a:solidFill>
                  <a:schemeClr val="bg1"/>
                </a:solidFill>
              </a:rPr>
              <a:t>Electronic prescribing </a:t>
            </a:r>
          </a:p>
          <a:p>
            <a:pPr lvl="0">
              <a:buFont typeface="Arial" panose="020B0604020202020204" pitchFamily="34" charset="0"/>
              <a:buChar char="•"/>
            </a:pPr>
            <a:r>
              <a:rPr lang="en-US" sz="2800" b="1" dirty="0">
                <a:solidFill>
                  <a:schemeClr val="bg1"/>
                </a:solidFill>
              </a:rPr>
              <a:t>Prescribing roles for health </a:t>
            </a:r>
            <a:r>
              <a:rPr lang="en-US" sz="2800" b="1" dirty="0" smtClean="0">
                <a:solidFill>
                  <a:schemeClr val="bg1"/>
                </a:solidFill>
              </a:rPr>
              <a:t>professionals</a:t>
            </a:r>
          </a:p>
          <a:p>
            <a:pPr marL="457200" lvl="1" indent="0">
              <a:buNone/>
            </a:pPr>
            <a:r>
              <a:rPr lang="en-US" sz="2800" b="1" dirty="0" smtClean="0">
                <a:solidFill>
                  <a:schemeClr val="bg1"/>
                </a:solidFill>
              </a:rPr>
              <a:t>physician vs. pharmacologist </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748" y="286165"/>
            <a:ext cx="2727724" cy="6308363"/>
          </a:xfrm>
          <a:prstGeom prst="rect">
            <a:avLst/>
          </a:prstGeom>
        </p:spPr>
      </p:pic>
    </p:spTree>
    <p:extLst>
      <p:ext uri="{BB962C8B-B14F-4D97-AF65-F5344CB8AC3E}">
        <p14:creationId xmlns:p14="http://schemas.microsoft.com/office/powerpoint/2010/main" val="3434140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88" y="6049108"/>
            <a:ext cx="11437449" cy="695569"/>
          </a:xfrm>
        </p:spPr>
        <p:txBody>
          <a:bodyPr>
            <a:normAutofit/>
          </a:bodyPr>
          <a:lstStyle/>
          <a:p>
            <a:r>
              <a:rPr lang="en-US" b="1" cap="none" dirty="0" smtClean="0"/>
              <a:t>http://www.mbc.ca.gov/licensees/prescribing</a:t>
            </a:r>
            <a:r>
              <a:rPr lang="en-US" b="1" dirty="0" smtClean="0"/>
              <a:t>/</a:t>
            </a:r>
            <a:endParaRPr lang="en-US" b="1" dirty="0"/>
          </a:p>
        </p:txBody>
      </p:sp>
      <p:pic>
        <p:nvPicPr>
          <p:cNvPr id="4" name="Content Placeholder 3"/>
          <p:cNvPicPr>
            <a:picLocks noGrp="1" noChangeAspect="1"/>
          </p:cNvPicPr>
          <p:nvPr>
            <p:ph idx="1"/>
          </p:nvPr>
        </p:nvPicPr>
        <p:blipFill>
          <a:blip r:embed="rId2"/>
          <a:stretch>
            <a:fillRect/>
          </a:stretch>
        </p:blipFill>
        <p:spPr>
          <a:xfrm>
            <a:off x="187569" y="93483"/>
            <a:ext cx="8096739" cy="5829653"/>
          </a:xfrm>
          <a:prstGeom prst="rect">
            <a:avLst/>
          </a:prstGeom>
        </p:spPr>
      </p:pic>
      <p:sp>
        <p:nvSpPr>
          <p:cNvPr id="6" name="TextBox 5"/>
          <p:cNvSpPr txBox="1"/>
          <p:nvPr/>
        </p:nvSpPr>
        <p:spPr>
          <a:xfrm>
            <a:off x="4773638" y="2049866"/>
            <a:ext cx="3587260" cy="1200329"/>
          </a:xfrm>
          <a:prstGeom prst="rect">
            <a:avLst/>
          </a:prstGeom>
          <a:noFill/>
        </p:spPr>
        <p:txBody>
          <a:bodyPr wrap="square" rtlCol="0">
            <a:spAutoFit/>
          </a:bodyPr>
          <a:lstStyle/>
          <a:p>
            <a:r>
              <a:rPr lang="en-US" dirty="0" smtClean="0">
                <a:solidFill>
                  <a:srgbClr val="FF0000"/>
                </a:solidFill>
              </a:rPr>
              <a:t>These resources represent links for more details regarding physician prescribing practices and guidelines.</a:t>
            </a:r>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8284308" y="93483"/>
            <a:ext cx="2871372" cy="5836747"/>
          </a:xfrm>
          <a:prstGeom prst="rect">
            <a:avLst/>
          </a:prstGeom>
        </p:spPr>
      </p:pic>
    </p:spTree>
    <p:extLst>
      <p:ext uri="{BB962C8B-B14F-4D97-AF65-F5344CB8AC3E}">
        <p14:creationId xmlns:p14="http://schemas.microsoft.com/office/powerpoint/2010/main" val="1551713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00354" y="163983"/>
            <a:ext cx="5189926" cy="6497790"/>
          </a:xfrm>
          <a:prstGeom prst="rect">
            <a:avLst/>
          </a:prstGeom>
        </p:spPr>
      </p:pic>
      <p:sp>
        <p:nvSpPr>
          <p:cNvPr id="3" name="Rectangle 2"/>
          <p:cNvSpPr/>
          <p:nvPr/>
        </p:nvSpPr>
        <p:spPr>
          <a:xfrm>
            <a:off x="3585315" y="4336256"/>
            <a:ext cx="4820003" cy="1477328"/>
          </a:xfrm>
          <a:prstGeom prst="rect">
            <a:avLst/>
          </a:prstGeom>
        </p:spPr>
        <p:txBody>
          <a:bodyPr wrap="square">
            <a:spAutoFit/>
          </a:bodyPr>
          <a:lstStyle/>
          <a:p>
            <a:r>
              <a:rPr lang="en-US" dirty="0">
                <a:solidFill>
                  <a:srgbClr val="FF0000"/>
                </a:solidFill>
              </a:rPr>
              <a:t>Link to pain guidelines pdf</a:t>
            </a:r>
            <a:br>
              <a:rPr lang="en-US" dirty="0">
                <a:solidFill>
                  <a:srgbClr val="FF0000"/>
                </a:solidFill>
              </a:rPr>
            </a:br>
            <a:r>
              <a:rPr lang="en-US" dirty="0">
                <a:solidFill>
                  <a:srgbClr val="FF0000"/>
                </a:solidFill>
              </a:rPr>
              <a:t/>
            </a:r>
            <a:br>
              <a:rPr lang="en-US" dirty="0">
                <a:solidFill>
                  <a:srgbClr val="FF0000"/>
                </a:solidFill>
              </a:rPr>
            </a:br>
            <a:r>
              <a:rPr lang="en-US" dirty="0">
                <a:solidFill>
                  <a:srgbClr val="C00000"/>
                </a:solidFill>
                <a:hlinkClick r:id="rId3"/>
              </a:rPr>
              <a:t>http://www.mbc.ca.gov</a:t>
            </a:r>
            <a:r>
              <a:rPr lang="en-US" dirty="0" smtClean="0">
                <a:solidFill>
                  <a:srgbClr val="C00000"/>
                </a:solidFill>
                <a:hlinkClick r:id="rId3"/>
              </a:rPr>
              <a:t>/</a:t>
            </a:r>
            <a:endParaRPr lang="en-US" dirty="0" smtClean="0">
              <a:solidFill>
                <a:srgbClr val="C00000"/>
              </a:solidFill>
            </a:endParaRPr>
          </a:p>
          <a:p>
            <a:r>
              <a:rPr lang="en-US" dirty="0" smtClean="0">
                <a:solidFill>
                  <a:srgbClr val="FF0000"/>
                </a:solidFill>
              </a:rPr>
              <a:t>licensees/prescribing/pain_guidelines.pdf</a:t>
            </a:r>
            <a:r>
              <a:rPr lang="en-US" dirty="0"/>
              <a:t/>
            </a:r>
            <a:br>
              <a:rPr lang="en-US" dirty="0"/>
            </a:br>
            <a:endParaRPr lang="en-US" dirty="0"/>
          </a:p>
        </p:txBody>
      </p:sp>
      <p:pic>
        <p:nvPicPr>
          <p:cNvPr id="7" name="Picture 6"/>
          <p:cNvPicPr>
            <a:picLocks noChangeAspect="1"/>
          </p:cNvPicPr>
          <p:nvPr/>
        </p:nvPicPr>
        <p:blipFill>
          <a:blip r:embed="rId4"/>
          <a:stretch>
            <a:fillRect/>
          </a:stretch>
        </p:blipFill>
        <p:spPr>
          <a:xfrm>
            <a:off x="8590280" y="156198"/>
            <a:ext cx="3200400" cy="6505575"/>
          </a:xfrm>
          <a:prstGeom prst="rect">
            <a:avLst/>
          </a:prstGeom>
        </p:spPr>
      </p:pic>
      <p:pic>
        <p:nvPicPr>
          <p:cNvPr id="8" name="Picture 7"/>
          <p:cNvPicPr>
            <a:picLocks noChangeAspect="1"/>
          </p:cNvPicPr>
          <p:nvPr/>
        </p:nvPicPr>
        <p:blipFill>
          <a:blip r:embed="rId5"/>
          <a:stretch>
            <a:fillRect/>
          </a:stretch>
        </p:blipFill>
        <p:spPr>
          <a:xfrm>
            <a:off x="340068" y="163983"/>
            <a:ext cx="3060286" cy="6505575"/>
          </a:xfrm>
          <a:prstGeom prst="rect">
            <a:avLst/>
          </a:prstGeom>
        </p:spPr>
      </p:pic>
    </p:spTree>
    <p:extLst>
      <p:ext uri="{BB962C8B-B14F-4D97-AF65-F5344CB8AC3E}">
        <p14:creationId xmlns:p14="http://schemas.microsoft.com/office/powerpoint/2010/main" val="365376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116" y="5115032"/>
            <a:ext cx="6994404" cy="1507067"/>
          </a:xfrm>
        </p:spPr>
        <p:txBody>
          <a:bodyPr/>
          <a:lstStyle/>
          <a:p>
            <a:r>
              <a:rPr lang="en-US" b="1" dirty="0" smtClean="0"/>
              <a:t>Cdc’s guideline </a:t>
            </a:r>
            <a:br>
              <a:rPr lang="en-US" b="1" dirty="0" smtClean="0"/>
            </a:br>
            <a:r>
              <a:rPr lang="en-US" b="1" dirty="0" smtClean="0"/>
              <a:t>for prescribing opioids</a:t>
            </a:r>
            <a:endParaRPr lang="en-US" b="1" dirty="0"/>
          </a:p>
        </p:txBody>
      </p:sp>
      <p:pic>
        <p:nvPicPr>
          <p:cNvPr id="4" name="Content Placeholder 3"/>
          <p:cNvPicPr>
            <a:picLocks noGrp="1" noChangeAspect="1"/>
          </p:cNvPicPr>
          <p:nvPr>
            <p:ph idx="1"/>
          </p:nvPr>
        </p:nvPicPr>
        <p:blipFill>
          <a:blip r:embed="rId2"/>
          <a:stretch>
            <a:fillRect/>
          </a:stretch>
        </p:blipFill>
        <p:spPr>
          <a:xfrm>
            <a:off x="435279" y="581025"/>
            <a:ext cx="8149921" cy="4298106"/>
          </a:xfrm>
          <a:prstGeom prst="rect">
            <a:avLst/>
          </a:prstGeom>
        </p:spPr>
      </p:pic>
      <p:pic>
        <p:nvPicPr>
          <p:cNvPr id="3" name="Picture 2"/>
          <p:cNvPicPr>
            <a:picLocks noChangeAspect="1"/>
          </p:cNvPicPr>
          <p:nvPr/>
        </p:nvPicPr>
        <p:blipFill>
          <a:blip r:embed="rId3"/>
          <a:stretch>
            <a:fillRect/>
          </a:stretch>
        </p:blipFill>
        <p:spPr>
          <a:xfrm>
            <a:off x="8888278" y="185818"/>
            <a:ext cx="3036715" cy="6455468"/>
          </a:xfrm>
          <a:prstGeom prst="rect">
            <a:avLst/>
          </a:prstGeom>
        </p:spPr>
      </p:pic>
    </p:spTree>
    <p:extLst>
      <p:ext uri="{BB962C8B-B14F-4D97-AF65-F5344CB8AC3E}">
        <p14:creationId xmlns:p14="http://schemas.microsoft.com/office/powerpoint/2010/main" val="3579445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2501" y="5266787"/>
            <a:ext cx="8629748" cy="577065"/>
          </a:xfrm>
          <a:prstGeom prst="rect">
            <a:avLst/>
          </a:prstGeom>
        </p:spPr>
      </p:pic>
      <p:pic>
        <p:nvPicPr>
          <p:cNvPr id="4" name="Content Placeholder 3"/>
          <p:cNvPicPr>
            <a:picLocks noGrp="1" noChangeAspect="1"/>
          </p:cNvPicPr>
          <p:nvPr>
            <p:ph idx="1"/>
          </p:nvPr>
        </p:nvPicPr>
        <p:blipFill>
          <a:blip r:embed="rId3"/>
          <a:stretch>
            <a:fillRect/>
          </a:stretch>
        </p:blipFill>
        <p:spPr>
          <a:xfrm>
            <a:off x="162501" y="563117"/>
            <a:ext cx="8629748" cy="4703670"/>
          </a:xfrm>
          <a:prstGeom prst="rect">
            <a:avLst/>
          </a:prstGeom>
        </p:spPr>
      </p:pic>
      <p:pic>
        <p:nvPicPr>
          <p:cNvPr id="3" name="Picture 2"/>
          <p:cNvPicPr>
            <a:picLocks noChangeAspect="1"/>
          </p:cNvPicPr>
          <p:nvPr/>
        </p:nvPicPr>
        <p:blipFill>
          <a:blip r:embed="rId4"/>
          <a:stretch>
            <a:fillRect/>
          </a:stretch>
        </p:blipFill>
        <p:spPr>
          <a:xfrm>
            <a:off x="8981268" y="98167"/>
            <a:ext cx="3085506" cy="6559189"/>
          </a:xfrm>
          <a:prstGeom prst="rect">
            <a:avLst/>
          </a:prstGeom>
        </p:spPr>
      </p:pic>
    </p:spTree>
    <p:extLst>
      <p:ext uri="{BB962C8B-B14F-4D97-AF65-F5344CB8AC3E}">
        <p14:creationId xmlns:p14="http://schemas.microsoft.com/office/powerpoint/2010/main" val="2789751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1302" y="4736122"/>
            <a:ext cx="8609818" cy="1393890"/>
          </a:xfrm>
          <a:prstGeom prst="rect">
            <a:avLst/>
          </a:prstGeom>
        </p:spPr>
      </p:pic>
      <p:pic>
        <p:nvPicPr>
          <p:cNvPr id="4" name="Content Placeholder 3"/>
          <p:cNvPicPr>
            <a:picLocks noGrp="1" noChangeAspect="1"/>
          </p:cNvPicPr>
          <p:nvPr>
            <p:ph idx="1"/>
          </p:nvPr>
        </p:nvPicPr>
        <p:blipFill>
          <a:blip r:embed="rId3"/>
          <a:stretch>
            <a:fillRect/>
          </a:stretch>
        </p:blipFill>
        <p:spPr>
          <a:xfrm>
            <a:off x="351302" y="538087"/>
            <a:ext cx="8609818" cy="4198035"/>
          </a:xfrm>
          <a:prstGeom prst="rect">
            <a:avLst/>
          </a:prstGeom>
        </p:spPr>
      </p:pic>
      <p:pic>
        <p:nvPicPr>
          <p:cNvPr id="2" name="Picture 1"/>
          <p:cNvPicPr>
            <a:picLocks noChangeAspect="1"/>
          </p:cNvPicPr>
          <p:nvPr/>
        </p:nvPicPr>
        <p:blipFill>
          <a:blip r:embed="rId4"/>
          <a:stretch>
            <a:fillRect/>
          </a:stretch>
        </p:blipFill>
        <p:spPr>
          <a:xfrm>
            <a:off x="8961120" y="581025"/>
            <a:ext cx="2610297" cy="5548987"/>
          </a:xfrm>
          <a:prstGeom prst="rect">
            <a:avLst/>
          </a:prstGeom>
        </p:spPr>
      </p:pic>
    </p:spTree>
    <p:extLst>
      <p:ext uri="{BB962C8B-B14F-4D97-AF65-F5344CB8AC3E}">
        <p14:creationId xmlns:p14="http://schemas.microsoft.com/office/powerpoint/2010/main" val="2465723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504</TotalTime>
  <Words>993</Words>
  <Application>Microsoft Office PowerPoint</Application>
  <PresentationFormat>Widescreen</PresentationFormat>
  <Paragraphs>118</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Century Gothic</vt:lpstr>
      <vt:lpstr>Wingdings 3</vt:lpstr>
      <vt:lpstr>Slice</vt:lpstr>
      <vt:lpstr>MODULE six:  pharmacology      </vt:lpstr>
      <vt:lpstr>PowerPoint Presentation</vt:lpstr>
      <vt:lpstr>UNIT OBJECTIVE</vt:lpstr>
      <vt:lpstr>prescriptions in clinical  practice: the role of the physician and  the pharmacologist </vt:lpstr>
      <vt:lpstr>http://www.mbc.ca.gov/licensees/prescribing/</vt:lpstr>
      <vt:lpstr>PowerPoint Presentation</vt:lpstr>
      <vt:lpstr>Cdc’s guideline  for prescribing opioids</vt:lpstr>
      <vt:lpstr>PowerPoint Presentation</vt:lpstr>
      <vt:lpstr>PowerPoint Presentation</vt:lpstr>
      <vt:lpstr>Prescribing practices</vt:lpstr>
      <vt:lpstr>Prescribing practices</vt:lpstr>
      <vt:lpstr>PowerPoint Presentation</vt:lpstr>
      <vt:lpstr>PowerPoint Presentation</vt:lpstr>
      <vt:lpstr>PowerPoint Presentation</vt:lpstr>
      <vt:lpstr>PowerPoint Presentation</vt:lpstr>
      <vt:lpstr>Prescribing practices</vt:lpstr>
      <vt:lpstr>Prescribing practices</vt:lpstr>
      <vt:lpstr>PowerPoint Presentation</vt:lpstr>
      <vt:lpstr>PowerPoint Presentation</vt:lpstr>
      <vt:lpstr>PowerPoint Presentation</vt:lpstr>
      <vt:lpstr>The prescription drug monitoring program provides valuable information even if you are not personally prescribing medication to the patient to optimize their overall care and coordinate care with other medical professionals.</vt:lpstr>
      <vt:lpstr> ELECTRONIC  PRESCRIBING </vt:lpstr>
      <vt:lpstr>  PRESCRIBING</vt:lpstr>
      <vt:lpstr>  PRESCRIBING</vt:lpstr>
      <vt:lpstr>  PRESCRIBING</vt:lpstr>
      <vt:lpstr> PRESCRIBING</vt:lpstr>
      <vt:lpstr> PRESCRIBING</vt:lpstr>
      <vt:lpstr> PRESCRIBING</vt:lpstr>
      <vt:lpstr> PRESCRIBING</vt:lpstr>
      <vt:lpstr>ELECTRONIC  PRESCRIBING</vt:lpstr>
      <vt:lpstr>e-Prescribing assistance with EMR</vt:lpstr>
      <vt:lpstr>PowerPoint Presentation</vt:lpstr>
      <vt:lpstr>PowerPoint Presentation</vt:lpstr>
      <vt:lpstr>Physicians/pharmacists and the patient-centered medical home</vt:lpstr>
      <vt:lpstr>Physicians/pharmacists and the patient-centered medical home</vt:lpstr>
      <vt:lpstr>FDA LINKS FOR INFORMATION/RESOURCES</vt:lpstr>
      <vt:lpstr>FDA LINKS FOR INFORMATION/RESOURCES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37</cp:revision>
  <cp:lastPrinted>2018-01-10T19:56:36Z</cp:lastPrinted>
  <dcterms:created xsi:type="dcterms:W3CDTF">2017-11-27T19:02:08Z</dcterms:created>
  <dcterms:modified xsi:type="dcterms:W3CDTF">2018-01-19T01:02:36Z</dcterms:modified>
</cp:coreProperties>
</file>