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8" r:id="rId3"/>
    <p:sldId id="309" r:id="rId4"/>
    <p:sldId id="30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 id="284" r:id="rId31"/>
    <p:sldId id="285" r:id="rId32"/>
    <p:sldId id="286" r:id="rId33"/>
    <p:sldId id="287" r:id="rId34"/>
    <p:sldId id="288" r:id="rId35"/>
    <p:sldId id="289" r:id="rId36"/>
    <p:sldId id="290" r:id="rId37"/>
    <p:sldId id="310" r:id="rId38"/>
    <p:sldId id="291" r:id="rId39"/>
    <p:sldId id="292" r:id="rId40"/>
    <p:sldId id="293" r:id="rId41"/>
    <p:sldId id="294" r:id="rId42"/>
    <p:sldId id="295" r:id="rId43"/>
    <p:sldId id="296" r:id="rId44"/>
    <p:sldId id="297" r:id="rId45"/>
    <p:sldId id="298" r:id="rId46"/>
    <p:sldId id="299" r:id="rId47"/>
    <p:sldId id="301" r:id="rId48"/>
    <p:sldId id="302" r:id="rId49"/>
    <p:sldId id="300" r:id="rId50"/>
    <p:sldId id="303" r:id="rId51"/>
    <p:sldId id="304" r:id="rId52"/>
    <p:sldId id="305" r:id="rId53"/>
    <p:sldId id="306" r:id="rId54"/>
    <p:sldId id="30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DEB17-2CDB-4219-AF30-11A59B6C4E91}"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424A1-EC9E-4D5D-A23A-9C5532C6427E}" type="slidenum">
              <a:rPr lang="en-US" smtClean="0"/>
              <a:t>‹#›</a:t>
            </a:fld>
            <a:endParaRPr lang="en-US"/>
          </a:p>
        </p:txBody>
      </p:sp>
    </p:spTree>
    <p:extLst>
      <p:ext uri="{BB962C8B-B14F-4D97-AF65-F5344CB8AC3E}">
        <p14:creationId xmlns:p14="http://schemas.microsoft.com/office/powerpoint/2010/main" val="79639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5</a:t>
            </a:fld>
            <a:endParaRPr lang="en-US"/>
          </a:p>
        </p:txBody>
      </p:sp>
    </p:spTree>
    <p:extLst>
      <p:ext uri="{BB962C8B-B14F-4D97-AF65-F5344CB8AC3E}">
        <p14:creationId xmlns:p14="http://schemas.microsoft.com/office/powerpoint/2010/main" val="183854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0469659" cy="4454305"/>
          </a:xfrm>
        </p:spPr>
        <p:txBody>
          <a:bodyPr>
            <a:normAutofit/>
          </a:bodyPr>
          <a:lstStyle/>
          <a:p>
            <a:r>
              <a:rPr lang="en-US" sz="6000" b="1" dirty="0" smtClean="0"/>
              <a:t>MODULE two:   </a:t>
            </a:r>
            <a:br>
              <a:rPr lang="en-US" sz="6000" b="1" dirty="0" smtClean="0"/>
            </a:br>
            <a:r>
              <a:rPr lang="en-US" sz="6000" b="1" dirty="0" smtClean="0"/>
              <a:t/>
            </a:r>
            <a:br>
              <a:rPr lang="en-US" sz="6000" b="1" dirty="0" smtClean="0"/>
            </a:br>
            <a:r>
              <a:rPr lang="en-US" sz="6000" b="1" dirty="0" smtClean="0"/>
              <a:t>Overview of health systems in California </a:t>
            </a:r>
            <a:endParaRPr lang="en-US" sz="6000" b="1" dirty="0"/>
          </a:p>
        </p:txBody>
      </p:sp>
      <p:pic>
        <p:nvPicPr>
          <p:cNvPr id="3" name="Picture 2"/>
          <p:cNvPicPr>
            <a:picLocks noChangeAspect="1"/>
          </p:cNvPicPr>
          <p:nvPr/>
        </p:nvPicPr>
        <p:blipFill>
          <a:blip r:embed="rId2"/>
          <a:stretch>
            <a:fillRect/>
          </a:stretch>
        </p:blipFill>
        <p:spPr>
          <a:xfrm>
            <a:off x="9277802" y="766354"/>
            <a:ext cx="2561499" cy="5588726"/>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91"/>
          <a:stretch/>
        </p:blipFill>
        <p:spPr>
          <a:xfrm>
            <a:off x="245261" y="629469"/>
            <a:ext cx="8176260" cy="589812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9009080" y="157692"/>
            <a:ext cx="3014147" cy="6576322"/>
          </a:xfrm>
          <a:prstGeom prst="rect">
            <a:avLst/>
          </a:prstGeom>
        </p:spPr>
      </p:pic>
      <p:pic>
        <p:nvPicPr>
          <p:cNvPr id="2" name="Picture 1"/>
          <p:cNvPicPr>
            <a:picLocks noChangeAspect="1"/>
          </p:cNvPicPr>
          <p:nvPr/>
        </p:nvPicPr>
        <p:blipFill>
          <a:blip r:embed="rId4"/>
          <a:stretch>
            <a:fillRect/>
          </a:stretch>
        </p:blipFill>
        <p:spPr>
          <a:xfrm>
            <a:off x="9453966" y="4982764"/>
            <a:ext cx="2436704" cy="402816"/>
          </a:xfrm>
          <a:prstGeom prst="rect">
            <a:avLst/>
          </a:prstGeom>
        </p:spPr>
      </p:pic>
    </p:spTree>
    <p:extLst>
      <p:ext uri="{BB962C8B-B14F-4D97-AF65-F5344CB8AC3E}">
        <p14:creationId xmlns:p14="http://schemas.microsoft.com/office/powerpoint/2010/main" val="874309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41"/>
          <a:stretch/>
        </p:blipFill>
        <p:spPr>
          <a:xfrm>
            <a:off x="532882" y="1170122"/>
            <a:ext cx="8060955" cy="3957492"/>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993" y="323139"/>
            <a:ext cx="2657981" cy="6147069"/>
          </a:xfrm>
          <a:prstGeom prst="rect">
            <a:avLst/>
          </a:prstGeom>
        </p:spPr>
      </p:pic>
      <p:pic>
        <p:nvPicPr>
          <p:cNvPr id="3" name="Picture 2"/>
          <p:cNvPicPr>
            <a:picLocks noChangeAspect="1"/>
          </p:cNvPicPr>
          <p:nvPr/>
        </p:nvPicPr>
        <p:blipFill>
          <a:blip r:embed="rId4"/>
          <a:stretch>
            <a:fillRect/>
          </a:stretch>
        </p:blipFill>
        <p:spPr>
          <a:xfrm>
            <a:off x="2920542" y="5463314"/>
            <a:ext cx="3514725" cy="581025"/>
          </a:xfrm>
          <a:prstGeom prst="rect">
            <a:avLst/>
          </a:prstGeom>
        </p:spPr>
      </p:pic>
    </p:spTree>
    <p:extLst>
      <p:ext uri="{BB962C8B-B14F-4D97-AF65-F5344CB8AC3E}">
        <p14:creationId xmlns:p14="http://schemas.microsoft.com/office/powerpoint/2010/main" val="12917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04" r="1024"/>
          <a:stretch/>
        </p:blipFill>
        <p:spPr>
          <a:xfrm>
            <a:off x="395853" y="907521"/>
            <a:ext cx="8438181" cy="406420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519" y="147234"/>
            <a:ext cx="2767693" cy="6400800"/>
          </a:xfrm>
          <a:prstGeom prst="rect">
            <a:avLst/>
          </a:prstGeom>
        </p:spPr>
      </p:pic>
      <p:pic>
        <p:nvPicPr>
          <p:cNvPr id="3" name="Picture 2"/>
          <p:cNvPicPr>
            <a:picLocks noChangeAspect="1"/>
          </p:cNvPicPr>
          <p:nvPr/>
        </p:nvPicPr>
        <p:blipFill>
          <a:blip r:embed="rId4"/>
          <a:stretch>
            <a:fillRect/>
          </a:stretch>
        </p:blipFill>
        <p:spPr>
          <a:xfrm>
            <a:off x="2711315" y="5385741"/>
            <a:ext cx="3514725" cy="581025"/>
          </a:xfrm>
          <a:prstGeom prst="rect">
            <a:avLst/>
          </a:prstGeom>
        </p:spPr>
      </p:pic>
    </p:spTree>
    <p:extLst>
      <p:ext uri="{BB962C8B-B14F-4D97-AF65-F5344CB8AC3E}">
        <p14:creationId xmlns:p14="http://schemas.microsoft.com/office/powerpoint/2010/main" val="612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0963" y="1035238"/>
            <a:ext cx="8361335" cy="4085412"/>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610" y="173630"/>
            <a:ext cx="2819944" cy="6521638"/>
          </a:xfrm>
          <a:prstGeom prst="rect">
            <a:avLst/>
          </a:prstGeom>
        </p:spPr>
      </p:pic>
      <p:pic>
        <p:nvPicPr>
          <p:cNvPr id="3" name="Picture 2"/>
          <p:cNvPicPr>
            <a:picLocks noChangeAspect="1"/>
          </p:cNvPicPr>
          <p:nvPr/>
        </p:nvPicPr>
        <p:blipFill>
          <a:blip r:embed="rId4"/>
          <a:stretch>
            <a:fillRect/>
          </a:stretch>
        </p:blipFill>
        <p:spPr>
          <a:xfrm>
            <a:off x="2571830" y="5385741"/>
            <a:ext cx="3514725" cy="581025"/>
          </a:xfrm>
          <a:prstGeom prst="rect">
            <a:avLst/>
          </a:prstGeom>
        </p:spPr>
      </p:pic>
    </p:spTree>
    <p:extLst>
      <p:ext uri="{BB962C8B-B14F-4D97-AF65-F5344CB8AC3E}">
        <p14:creationId xmlns:p14="http://schemas.microsoft.com/office/powerpoint/2010/main" val="2670551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2250" y="604434"/>
            <a:ext cx="8621251" cy="469004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163" y="162731"/>
            <a:ext cx="2787798" cy="6447296"/>
          </a:xfrm>
          <a:prstGeom prst="rect">
            <a:avLst/>
          </a:prstGeom>
        </p:spPr>
      </p:pic>
      <p:pic>
        <p:nvPicPr>
          <p:cNvPr id="3" name="Picture 2"/>
          <p:cNvPicPr>
            <a:picLocks noChangeAspect="1"/>
          </p:cNvPicPr>
          <p:nvPr/>
        </p:nvPicPr>
        <p:blipFill>
          <a:blip r:embed="rId4"/>
          <a:stretch>
            <a:fillRect/>
          </a:stretch>
        </p:blipFill>
        <p:spPr>
          <a:xfrm>
            <a:off x="3013532" y="5548474"/>
            <a:ext cx="3514725" cy="581025"/>
          </a:xfrm>
          <a:prstGeom prst="rect">
            <a:avLst/>
          </a:prstGeom>
        </p:spPr>
      </p:pic>
    </p:spTree>
    <p:extLst>
      <p:ext uri="{BB962C8B-B14F-4D97-AF65-F5344CB8AC3E}">
        <p14:creationId xmlns:p14="http://schemas.microsoft.com/office/powerpoint/2010/main" val="1341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967" y="452332"/>
            <a:ext cx="8462074" cy="5144857"/>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044229" y="206855"/>
            <a:ext cx="2991613" cy="6527158"/>
          </a:xfrm>
          <a:prstGeom prst="rect">
            <a:avLst/>
          </a:prstGeom>
        </p:spPr>
      </p:pic>
      <p:pic>
        <p:nvPicPr>
          <p:cNvPr id="3" name="Picture 2"/>
          <p:cNvPicPr>
            <a:picLocks noChangeAspect="1"/>
          </p:cNvPicPr>
          <p:nvPr/>
        </p:nvPicPr>
        <p:blipFill>
          <a:blip r:embed="rId4"/>
          <a:stretch>
            <a:fillRect/>
          </a:stretch>
        </p:blipFill>
        <p:spPr>
          <a:xfrm>
            <a:off x="2672569" y="5804196"/>
            <a:ext cx="3514725" cy="581025"/>
          </a:xfrm>
          <a:prstGeom prst="rect">
            <a:avLst/>
          </a:prstGeom>
        </p:spPr>
      </p:pic>
    </p:spTree>
    <p:extLst>
      <p:ext uri="{BB962C8B-B14F-4D97-AF65-F5344CB8AC3E}">
        <p14:creationId xmlns:p14="http://schemas.microsoft.com/office/powerpoint/2010/main" val="1704227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2981" y="182880"/>
            <a:ext cx="8464244" cy="642261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031059" y="120061"/>
            <a:ext cx="3010389" cy="6568122"/>
          </a:xfrm>
          <a:prstGeom prst="rect">
            <a:avLst/>
          </a:prstGeom>
        </p:spPr>
      </p:pic>
      <p:pic>
        <p:nvPicPr>
          <p:cNvPr id="3" name="Picture 2"/>
          <p:cNvPicPr>
            <a:picLocks noChangeAspect="1"/>
          </p:cNvPicPr>
          <p:nvPr/>
        </p:nvPicPr>
        <p:blipFill>
          <a:blip r:embed="rId4"/>
          <a:stretch>
            <a:fillRect/>
          </a:stretch>
        </p:blipFill>
        <p:spPr>
          <a:xfrm>
            <a:off x="9422969" y="4943892"/>
            <a:ext cx="2343714" cy="387443"/>
          </a:xfrm>
          <a:prstGeom prst="rect">
            <a:avLst/>
          </a:prstGeom>
        </p:spPr>
      </p:pic>
    </p:spTree>
    <p:extLst>
      <p:ext uri="{BB962C8B-B14F-4D97-AF65-F5344CB8AC3E}">
        <p14:creationId xmlns:p14="http://schemas.microsoft.com/office/powerpoint/2010/main" val="1871289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3144" y="1465875"/>
            <a:ext cx="8505325" cy="453971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496" y="116236"/>
            <a:ext cx="2836210" cy="6559257"/>
          </a:xfrm>
          <a:prstGeom prst="rect">
            <a:avLst/>
          </a:prstGeom>
        </p:spPr>
      </p:pic>
      <p:pic>
        <p:nvPicPr>
          <p:cNvPr id="3" name="Picture 2"/>
          <p:cNvPicPr>
            <a:picLocks noChangeAspect="1"/>
          </p:cNvPicPr>
          <p:nvPr/>
        </p:nvPicPr>
        <p:blipFill>
          <a:blip r:embed="rId4"/>
          <a:stretch>
            <a:fillRect/>
          </a:stretch>
        </p:blipFill>
        <p:spPr>
          <a:xfrm>
            <a:off x="9365709" y="4920406"/>
            <a:ext cx="2485783" cy="410929"/>
          </a:xfrm>
          <a:prstGeom prst="rect">
            <a:avLst/>
          </a:prstGeom>
        </p:spPr>
      </p:pic>
    </p:spTree>
    <p:extLst>
      <p:ext uri="{BB962C8B-B14F-4D97-AF65-F5344CB8AC3E}">
        <p14:creationId xmlns:p14="http://schemas.microsoft.com/office/powerpoint/2010/main" val="102001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5076" y="1467484"/>
            <a:ext cx="8624198" cy="3876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251" y="147233"/>
            <a:ext cx="2817954" cy="6517037"/>
          </a:xfrm>
          <a:prstGeom prst="rect">
            <a:avLst/>
          </a:prstGeom>
        </p:spPr>
      </p:pic>
    </p:spTree>
    <p:extLst>
      <p:ext uri="{BB962C8B-B14F-4D97-AF65-F5344CB8AC3E}">
        <p14:creationId xmlns:p14="http://schemas.microsoft.com/office/powerpoint/2010/main" val="153648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0922" y="427808"/>
            <a:ext cx="7878161" cy="617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stretch>
            <a:fillRect/>
          </a:stretch>
        </p:blipFill>
        <p:spPr>
          <a:xfrm>
            <a:off x="9027915" y="177093"/>
            <a:ext cx="2944525" cy="6424419"/>
          </a:xfrm>
          <a:prstGeom prst="rect">
            <a:avLst/>
          </a:prstGeom>
        </p:spPr>
      </p:pic>
      <p:pic>
        <p:nvPicPr>
          <p:cNvPr id="3" name="Picture 2"/>
          <p:cNvPicPr>
            <a:picLocks noChangeAspect="1"/>
          </p:cNvPicPr>
          <p:nvPr/>
        </p:nvPicPr>
        <p:blipFill>
          <a:blip r:embed="rId4"/>
          <a:stretch>
            <a:fillRect/>
          </a:stretch>
        </p:blipFill>
        <p:spPr>
          <a:xfrm>
            <a:off x="9234770" y="4889715"/>
            <a:ext cx="2530814" cy="418373"/>
          </a:xfrm>
          <a:prstGeom prst="rect">
            <a:avLst/>
          </a:prstGeom>
        </p:spPr>
      </p:pic>
    </p:spTree>
    <p:extLst>
      <p:ext uri="{BB962C8B-B14F-4D97-AF65-F5344CB8AC3E}">
        <p14:creationId xmlns:p14="http://schemas.microsoft.com/office/powerpoint/2010/main" val="36658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30410" y="946043"/>
            <a:ext cx="5883260"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two:   </a:t>
            </a:r>
            <a:br>
              <a:rPr lang="en-US" sz="6000" b="1" dirty="0" smtClean="0"/>
            </a:br>
            <a:endParaRPr lang="en-US" sz="6000" b="1" dirty="0" smtClean="0"/>
          </a:p>
          <a:p>
            <a:r>
              <a:rPr lang="en-US" b="1" dirty="0" smtClean="0"/>
              <a:t>SECTION one: </a:t>
            </a:r>
          </a:p>
          <a:p>
            <a:r>
              <a:rPr lang="en-US" b="1" dirty="0" smtClean="0"/>
              <a:t>California </a:t>
            </a:r>
          </a:p>
          <a:p>
            <a:r>
              <a:rPr lang="en-US" b="1" dirty="0" smtClean="0"/>
              <a:t>health system</a:t>
            </a:r>
            <a:endParaRPr lang="en-US" b="1" dirty="0"/>
          </a:p>
        </p:txBody>
      </p:sp>
      <p:pic>
        <p:nvPicPr>
          <p:cNvPr id="2" name="Picture 1"/>
          <p:cNvPicPr>
            <a:picLocks noChangeAspect="1"/>
          </p:cNvPicPr>
          <p:nvPr/>
        </p:nvPicPr>
        <p:blipFill>
          <a:blip r:embed="rId2"/>
          <a:stretch>
            <a:fillRect/>
          </a:stretch>
        </p:blipFill>
        <p:spPr>
          <a:xfrm>
            <a:off x="9082530" y="332545"/>
            <a:ext cx="2862973" cy="6246486"/>
          </a:xfrm>
          <a:prstGeom prst="rect">
            <a:avLst/>
          </a:prstGeom>
        </p:spPr>
      </p:pic>
      <p:pic>
        <p:nvPicPr>
          <p:cNvPr id="6" name="Picture 5"/>
          <p:cNvPicPr>
            <a:picLocks noChangeAspect="1"/>
          </p:cNvPicPr>
          <p:nvPr/>
        </p:nvPicPr>
        <p:blipFill>
          <a:blip r:embed="rId3"/>
          <a:stretch>
            <a:fillRect/>
          </a:stretch>
        </p:blipFill>
        <p:spPr>
          <a:xfrm>
            <a:off x="254074" y="425417"/>
            <a:ext cx="2486458" cy="6076121"/>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61" y="5695403"/>
            <a:ext cx="5677399" cy="1162597"/>
          </a:xfrm>
        </p:spPr>
        <p:txBody>
          <a:bodyPr>
            <a:normAutofit fontScale="90000"/>
          </a:bodyPr>
          <a:lstStyle/>
          <a:p>
            <a:r>
              <a:rPr lang="en-US" b="1" dirty="0" smtClean="0"/>
              <a:t/>
            </a:r>
            <a:br>
              <a:rPr lang="en-US" b="1" dirty="0" smtClean="0"/>
            </a:br>
            <a:r>
              <a:rPr lang="en-US" b="1" dirty="0"/>
              <a:t/>
            </a:r>
            <a:br>
              <a:rPr lang="en-US" b="1" dirty="0"/>
            </a:br>
            <a:r>
              <a:rPr lang="en-US" b="1" dirty="0" smtClean="0"/>
              <a:t>The </a:t>
            </a:r>
            <a:r>
              <a:rPr lang="en-US" b="1" dirty="0"/>
              <a:t>State Legislature</a:t>
            </a:r>
            <a:br>
              <a:rPr lang="en-US" b="1" dirty="0"/>
            </a:br>
            <a:endParaRPr lang="en-US" dirty="0"/>
          </a:p>
        </p:txBody>
      </p:sp>
      <p:sp>
        <p:nvSpPr>
          <p:cNvPr id="3" name="Content Placeholder 2"/>
          <p:cNvSpPr>
            <a:spLocks noGrp="1"/>
          </p:cNvSpPr>
          <p:nvPr>
            <p:ph idx="1"/>
          </p:nvPr>
        </p:nvSpPr>
        <p:spPr>
          <a:xfrm>
            <a:off x="290150" y="1215935"/>
            <a:ext cx="7834947" cy="3615267"/>
          </a:xfrm>
        </p:spPr>
        <p:txBody>
          <a:bodyPr>
            <a:noAutofit/>
          </a:bodyPr>
          <a:lstStyle/>
          <a:p>
            <a:pPr>
              <a:buFont typeface="Arial" panose="020B0604020202020204" pitchFamily="34" charset="0"/>
              <a:buChar char="•"/>
            </a:pPr>
            <a:r>
              <a:rPr lang="en-US" sz="3200" b="1" dirty="0">
                <a:solidFill>
                  <a:schemeClr val="tx1"/>
                </a:solidFill>
              </a:rPr>
              <a:t>The Legislative Branch of the California State Government is composed of the State Assembly, the State Senate, and several other departments. </a:t>
            </a:r>
            <a:endParaRPr lang="en-US" sz="3200" b="1" dirty="0" smtClean="0">
              <a:solidFill>
                <a:schemeClr val="tx1"/>
              </a:solidFill>
            </a:endParaRPr>
          </a:p>
          <a:p>
            <a:pPr>
              <a:buFont typeface="Arial" panose="020B0604020202020204" pitchFamily="34" charset="0"/>
              <a:buChar char="•"/>
            </a:pPr>
            <a:r>
              <a:rPr lang="en-US" sz="3200" b="1" dirty="0" smtClean="0">
                <a:solidFill>
                  <a:schemeClr val="tx1"/>
                </a:solidFill>
              </a:rPr>
              <a:t>This </a:t>
            </a:r>
            <a:r>
              <a:rPr lang="en-US" sz="3200" b="1" dirty="0">
                <a:solidFill>
                  <a:schemeClr val="tx1"/>
                </a:solidFill>
              </a:rPr>
              <a:t>branch holds the principle lawmaking powers of the state. On average, the Legislature will propose, analyze, and debate over 6,000 bills in a single two-year session. </a:t>
            </a:r>
            <a:endParaRPr lang="en-US" sz="3200" b="1" dirty="0" smtClean="0">
              <a:solidFill>
                <a:schemeClr val="tx1"/>
              </a:solidFill>
            </a:endParaRPr>
          </a:p>
        </p:txBody>
      </p:sp>
      <p:pic>
        <p:nvPicPr>
          <p:cNvPr id="4" name="Picture 3"/>
          <p:cNvPicPr>
            <a:picLocks noChangeAspect="1"/>
          </p:cNvPicPr>
          <p:nvPr/>
        </p:nvPicPr>
        <p:blipFill>
          <a:blip r:embed="rId2"/>
          <a:stretch>
            <a:fillRect/>
          </a:stretch>
        </p:blipFill>
        <p:spPr>
          <a:xfrm>
            <a:off x="8865960" y="539931"/>
            <a:ext cx="2677251" cy="5841274"/>
          </a:xfrm>
          <a:prstGeom prst="rect">
            <a:avLst/>
          </a:prstGeom>
        </p:spPr>
      </p:pic>
    </p:spTree>
    <p:extLst>
      <p:ext uri="{BB962C8B-B14F-4D97-AF65-F5344CB8AC3E}">
        <p14:creationId xmlns:p14="http://schemas.microsoft.com/office/powerpoint/2010/main" val="131161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0345" y="624084"/>
            <a:ext cx="5878309" cy="1276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399557" y="2228919"/>
            <a:ext cx="8209999" cy="429053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9035609" y="315425"/>
            <a:ext cx="2843513" cy="6204030"/>
          </a:xfrm>
          <a:prstGeom prst="rect">
            <a:avLst/>
          </a:prstGeom>
        </p:spPr>
      </p:pic>
    </p:spTree>
    <p:extLst>
      <p:ext uri="{BB962C8B-B14F-4D97-AF65-F5344CB8AC3E}">
        <p14:creationId xmlns:p14="http://schemas.microsoft.com/office/powerpoint/2010/main" val="4247214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7523" y="276383"/>
            <a:ext cx="6677025"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606561" y="1867988"/>
            <a:ext cx="7598951" cy="463300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8994111" y="145230"/>
            <a:ext cx="3009327" cy="6565804"/>
          </a:xfrm>
          <a:prstGeom prst="rect">
            <a:avLst/>
          </a:prstGeom>
        </p:spPr>
      </p:pic>
    </p:spTree>
    <p:extLst>
      <p:ext uri="{BB962C8B-B14F-4D97-AF65-F5344CB8AC3E}">
        <p14:creationId xmlns:p14="http://schemas.microsoft.com/office/powerpoint/2010/main" val="1522153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1885" y="736656"/>
            <a:ext cx="8527211" cy="554875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253854" y="655320"/>
            <a:ext cx="2598511" cy="5669479"/>
          </a:xfrm>
          <a:prstGeom prst="rect">
            <a:avLst/>
          </a:prstGeom>
        </p:spPr>
      </p:pic>
    </p:spTree>
    <p:extLst>
      <p:ext uri="{BB962C8B-B14F-4D97-AF65-F5344CB8AC3E}">
        <p14:creationId xmlns:p14="http://schemas.microsoft.com/office/powerpoint/2010/main" val="379915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4848" y="242751"/>
            <a:ext cx="8585845" cy="6255564"/>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060451" y="139337"/>
            <a:ext cx="2914531" cy="6358978"/>
          </a:xfrm>
          <a:prstGeom prst="rect">
            <a:avLst/>
          </a:prstGeom>
        </p:spPr>
      </p:pic>
    </p:spTree>
    <p:extLst>
      <p:ext uri="{BB962C8B-B14F-4D97-AF65-F5344CB8AC3E}">
        <p14:creationId xmlns:p14="http://schemas.microsoft.com/office/powerpoint/2010/main" val="4121983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7457" y="232953"/>
            <a:ext cx="8526780" cy="6311161"/>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123227" y="165463"/>
            <a:ext cx="2938144" cy="6410496"/>
          </a:xfrm>
          <a:prstGeom prst="rect">
            <a:avLst/>
          </a:prstGeom>
        </p:spPr>
      </p:pic>
    </p:spTree>
    <p:extLst>
      <p:ext uri="{BB962C8B-B14F-4D97-AF65-F5344CB8AC3E}">
        <p14:creationId xmlns:p14="http://schemas.microsoft.com/office/powerpoint/2010/main" val="1029092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2932" y="699703"/>
            <a:ext cx="6672105" cy="1297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idx="1"/>
          </p:nvPr>
        </p:nvPicPr>
        <p:blipFill>
          <a:blip r:embed="rId3"/>
          <a:stretch>
            <a:fillRect/>
          </a:stretch>
        </p:blipFill>
        <p:spPr>
          <a:xfrm>
            <a:off x="379709" y="2591484"/>
            <a:ext cx="8298552" cy="3925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9067439" y="235149"/>
            <a:ext cx="2936000" cy="6405818"/>
          </a:xfrm>
          <a:prstGeom prst="rect">
            <a:avLst/>
          </a:prstGeom>
        </p:spPr>
      </p:pic>
    </p:spTree>
    <p:extLst>
      <p:ext uri="{BB962C8B-B14F-4D97-AF65-F5344CB8AC3E}">
        <p14:creationId xmlns:p14="http://schemas.microsoft.com/office/powerpoint/2010/main" val="792982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4889" y="619376"/>
            <a:ext cx="6990280" cy="3619411"/>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014040" y="254847"/>
            <a:ext cx="2912791" cy="6355179"/>
          </a:xfrm>
          <a:prstGeom prst="rect">
            <a:avLst/>
          </a:prstGeom>
        </p:spPr>
      </p:pic>
      <p:pic>
        <p:nvPicPr>
          <p:cNvPr id="5" name="Picture 4"/>
          <p:cNvPicPr>
            <a:picLocks noChangeAspect="1"/>
          </p:cNvPicPr>
          <p:nvPr/>
        </p:nvPicPr>
        <p:blipFill>
          <a:blip r:embed="rId4"/>
          <a:stretch>
            <a:fillRect/>
          </a:stretch>
        </p:blipFill>
        <p:spPr>
          <a:xfrm>
            <a:off x="1067523" y="4739895"/>
            <a:ext cx="6677025"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1274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0577" y="757698"/>
            <a:ext cx="7156363" cy="658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623035" y="1898543"/>
            <a:ext cx="7331446" cy="3764797"/>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168" y="216975"/>
            <a:ext cx="2804552" cy="6486041"/>
          </a:xfrm>
          <a:prstGeom prst="rect">
            <a:avLst/>
          </a:prstGeom>
        </p:spPr>
      </p:pic>
      <p:sp>
        <p:nvSpPr>
          <p:cNvPr id="3" name="Rectangle 2"/>
          <p:cNvSpPr/>
          <p:nvPr/>
        </p:nvSpPr>
        <p:spPr>
          <a:xfrm>
            <a:off x="769748" y="5996269"/>
            <a:ext cx="7002651" cy="369332"/>
          </a:xfrm>
          <a:prstGeom prst="rect">
            <a:avLst/>
          </a:prstGeom>
        </p:spPr>
        <p:txBody>
          <a:bodyPr wrap="square">
            <a:spAutoFit/>
          </a:bodyPr>
          <a:lstStyle/>
          <a:p>
            <a:r>
              <a:rPr lang="en-US" dirty="0"/>
              <a:t>https://bphc.hrsa.gov/datareporting/reporting/ranking.html</a:t>
            </a:r>
          </a:p>
        </p:txBody>
      </p:sp>
    </p:spTree>
    <p:extLst>
      <p:ext uri="{BB962C8B-B14F-4D97-AF65-F5344CB8AC3E}">
        <p14:creationId xmlns:p14="http://schemas.microsoft.com/office/powerpoint/2010/main" val="3034943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54589" y="596684"/>
            <a:ext cx="7817817" cy="5219860"/>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075" y="209892"/>
            <a:ext cx="2827719" cy="6539620"/>
          </a:xfrm>
          <a:prstGeom prst="rect">
            <a:avLst/>
          </a:prstGeom>
        </p:spPr>
      </p:pic>
      <p:sp>
        <p:nvSpPr>
          <p:cNvPr id="3" name="Rectangle 2"/>
          <p:cNvSpPr/>
          <p:nvPr/>
        </p:nvSpPr>
        <p:spPr>
          <a:xfrm>
            <a:off x="924731" y="6050514"/>
            <a:ext cx="6925160" cy="369332"/>
          </a:xfrm>
          <a:prstGeom prst="rect">
            <a:avLst/>
          </a:prstGeom>
        </p:spPr>
        <p:txBody>
          <a:bodyPr wrap="square">
            <a:spAutoFit/>
          </a:bodyPr>
          <a:lstStyle/>
          <a:p>
            <a:r>
              <a:rPr lang="en-US" dirty="0"/>
              <a:t>https://bphc.hrsa.gov/datareporting/reporting/ranking.html</a:t>
            </a:r>
          </a:p>
        </p:txBody>
      </p:sp>
    </p:spTree>
    <p:extLst>
      <p:ext uri="{BB962C8B-B14F-4D97-AF65-F5344CB8AC3E}">
        <p14:creationId xmlns:p14="http://schemas.microsoft.com/office/powerpoint/2010/main" val="1774630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839856" cy="3615267"/>
          </a:xfrm>
        </p:spPr>
        <p:txBody>
          <a:bodyPr>
            <a:normAutofit/>
          </a:bodyPr>
          <a:lstStyle/>
          <a:p>
            <a:pPr marL="0" indent="0">
              <a:buNone/>
            </a:pPr>
            <a:r>
              <a:rPr lang="en-US" sz="3600" b="1" dirty="0">
                <a:solidFill>
                  <a:schemeClr val="bg1"/>
                </a:solidFill>
              </a:rPr>
              <a:t>To learn the organization and functioning of the health system in the State of California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904" y="147233"/>
            <a:ext cx="2821305" cy="6524787"/>
          </a:xfrm>
          <a:prstGeom prst="rect">
            <a:avLst/>
          </a:prstGeom>
        </p:spPr>
      </p:pic>
    </p:spTree>
    <p:extLst>
      <p:ext uri="{BB962C8B-B14F-4D97-AF65-F5344CB8AC3E}">
        <p14:creationId xmlns:p14="http://schemas.microsoft.com/office/powerpoint/2010/main" val="2310707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9194" y="441185"/>
            <a:ext cx="7896515" cy="567675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742" y="154983"/>
            <a:ext cx="2829478" cy="6543689"/>
          </a:xfrm>
          <a:prstGeom prst="rect">
            <a:avLst/>
          </a:prstGeom>
        </p:spPr>
      </p:pic>
      <p:sp>
        <p:nvSpPr>
          <p:cNvPr id="3" name="Rectangle 2"/>
          <p:cNvSpPr/>
          <p:nvPr/>
        </p:nvSpPr>
        <p:spPr>
          <a:xfrm>
            <a:off x="715505" y="6236493"/>
            <a:ext cx="7033647" cy="369332"/>
          </a:xfrm>
          <a:prstGeom prst="rect">
            <a:avLst/>
          </a:prstGeom>
        </p:spPr>
        <p:txBody>
          <a:bodyPr wrap="square">
            <a:spAutoFit/>
          </a:bodyPr>
          <a:lstStyle/>
          <a:p>
            <a:r>
              <a:rPr lang="en-US" dirty="0"/>
              <a:t>https://bphc.hrsa.gov/datareporting/reporting/ranking.html</a:t>
            </a:r>
          </a:p>
        </p:txBody>
      </p:sp>
    </p:spTree>
    <p:extLst>
      <p:ext uri="{BB962C8B-B14F-4D97-AF65-F5344CB8AC3E}">
        <p14:creationId xmlns:p14="http://schemas.microsoft.com/office/powerpoint/2010/main" val="2080403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5911" y="828827"/>
            <a:ext cx="7750703" cy="519388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790" y="140776"/>
            <a:ext cx="2840851" cy="6569990"/>
          </a:xfrm>
          <a:prstGeom prst="rect">
            <a:avLst/>
          </a:prstGeom>
        </p:spPr>
      </p:pic>
      <p:sp>
        <p:nvSpPr>
          <p:cNvPr id="3" name="Rectangle 2"/>
          <p:cNvSpPr/>
          <p:nvPr/>
        </p:nvSpPr>
        <p:spPr>
          <a:xfrm>
            <a:off x="1257947" y="6165174"/>
            <a:ext cx="7731070" cy="369332"/>
          </a:xfrm>
          <a:prstGeom prst="rect">
            <a:avLst/>
          </a:prstGeom>
        </p:spPr>
        <p:txBody>
          <a:bodyPr wrap="square">
            <a:spAutoFit/>
          </a:bodyPr>
          <a:lstStyle/>
          <a:p>
            <a:r>
              <a:rPr lang="en-US" dirty="0"/>
              <a:t>https://bphc.hrsa.gov/datareporting/reporting/ranking.html</a:t>
            </a:r>
          </a:p>
        </p:txBody>
      </p:sp>
    </p:spTree>
    <p:extLst>
      <p:ext uri="{BB962C8B-B14F-4D97-AF65-F5344CB8AC3E}">
        <p14:creationId xmlns:p14="http://schemas.microsoft.com/office/powerpoint/2010/main" val="2653417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7589" y="95745"/>
            <a:ext cx="5908515" cy="1666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418257" y="1957321"/>
            <a:ext cx="8227178" cy="468296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9005128" y="174128"/>
            <a:ext cx="3020820" cy="6590882"/>
          </a:xfrm>
          <a:prstGeom prst="rect">
            <a:avLst/>
          </a:prstGeom>
        </p:spPr>
      </p:pic>
      <p:pic>
        <p:nvPicPr>
          <p:cNvPr id="3" name="Picture 2"/>
          <p:cNvPicPr>
            <a:picLocks noChangeAspect="1"/>
          </p:cNvPicPr>
          <p:nvPr/>
        </p:nvPicPr>
        <p:blipFill>
          <a:blip r:embed="rId5"/>
          <a:stretch>
            <a:fillRect/>
          </a:stretch>
        </p:blipFill>
        <p:spPr>
          <a:xfrm>
            <a:off x="9391972" y="5365667"/>
            <a:ext cx="2370504" cy="391872"/>
          </a:xfrm>
          <a:prstGeom prst="rect">
            <a:avLst/>
          </a:prstGeom>
        </p:spPr>
      </p:pic>
    </p:spTree>
    <p:extLst>
      <p:ext uri="{BB962C8B-B14F-4D97-AF65-F5344CB8AC3E}">
        <p14:creationId xmlns:p14="http://schemas.microsoft.com/office/powerpoint/2010/main" val="1535270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0223" y="537484"/>
            <a:ext cx="8444399" cy="4911018"/>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828" y="317714"/>
            <a:ext cx="2740888" cy="6338807"/>
          </a:xfrm>
          <a:prstGeom prst="rect">
            <a:avLst/>
          </a:prstGeom>
        </p:spPr>
      </p:pic>
      <p:pic>
        <p:nvPicPr>
          <p:cNvPr id="5" name="Picture 4"/>
          <p:cNvPicPr>
            <a:picLocks noChangeAspect="1"/>
          </p:cNvPicPr>
          <p:nvPr/>
        </p:nvPicPr>
        <p:blipFill>
          <a:blip r:embed="rId4"/>
          <a:stretch>
            <a:fillRect/>
          </a:stretch>
        </p:blipFill>
        <p:spPr>
          <a:xfrm>
            <a:off x="1783537" y="5723660"/>
            <a:ext cx="606742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139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r="1759"/>
          <a:stretch/>
        </p:blipFill>
        <p:spPr>
          <a:xfrm>
            <a:off x="449451" y="1291532"/>
            <a:ext cx="8298381" cy="4673063"/>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542" y="271219"/>
            <a:ext cx="2667172" cy="6168325"/>
          </a:xfrm>
          <a:prstGeom prst="rect">
            <a:avLst/>
          </a:prstGeom>
        </p:spPr>
      </p:pic>
    </p:spTree>
    <p:extLst>
      <p:ext uri="{BB962C8B-B14F-4D97-AF65-F5344CB8AC3E}">
        <p14:creationId xmlns:p14="http://schemas.microsoft.com/office/powerpoint/2010/main" val="3176751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35431" y="906650"/>
            <a:ext cx="8078140" cy="3674131"/>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241" y="139485"/>
            <a:ext cx="2805215" cy="6487576"/>
          </a:xfrm>
          <a:prstGeom prst="rect">
            <a:avLst/>
          </a:prstGeom>
        </p:spPr>
      </p:pic>
      <p:pic>
        <p:nvPicPr>
          <p:cNvPr id="5" name="Picture 4"/>
          <p:cNvPicPr>
            <a:picLocks noChangeAspect="1"/>
          </p:cNvPicPr>
          <p:nvPr/>
        </p:nvPicPr>
        <p:blipFill>
          <a:blip r:embed="rId4"/>
          <a:stretch>
            <a:fillRect/>
          </a:stretch>
        </p:blipFill>
        <p:spPr>
          <a:xfrm>
            <a:off x="1737042" y="5126975"/>
            <a:ext cx="606742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5805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1" y="1084881"/>
            <a:ext cx="8240025" cy="3718512"/>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746" y="209227"/>
            <a:ext cx="2797466" cy="6469654"/>
          </a:xfrm>
          <a:prstGeom prst="rect">
            <a:avLst/>
          </a:prstGeom>
        </p:spPr>
      </p:pic>
      <p:pic>
        <p:nvPicPr>
          <p:cNvPr id="5" name="Picture 4"/>
          <p:cNvPicPr>
            <a:picLocks noChangeAspect="1"/>
          </p:cNvPicPr>
          <p:nvPr/>
        </p:nvPicPr>
        <p:blipFill>
          <a:blip r:embed="rId4"/>
          <a:stretch>
            <a:fillRect/>
          </a:stretch>
        </p:blipFill>
        <p:spPr>
          <a:xfrm>
            <a:off x="1737042" y="5343951"/>
            <a:ext cx="606742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4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1961" y="4226872"/>
            <a:ext cx="8031121" cy="23482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788" y="278968"/>
            <a:ext cx="2683926" cy="6207071"/>
          </a:xfrm>
          <a:prstGeom prst="rect">
            <a:avLst/>
          </a:prstGeom>
        </p:spPr>
      </p:pic>
      <p:pic>
        <p:nvPicPr>
          <p:cNvPr id="9" name="Picture 8"/>
          <p:cNvPicPr>
            <a:picLocks noChangeAspect="1"/>
          </p:cNvPicPr>
          <p:nvPr/>
        </p:nvPicPr>
        <p:blipFill>
          <a:blip r:embed="rId4"/>
          <a:stretch>
            <a:fillRect/>
          </a:stretch>
        </p:blipFill>
        <p:spPr>
          <a:xfrm>
            <a:off x="691961" y="244761"/>
            <a:ext cx="4844741" cy="3782716"/>
          </a:xfrm>
          <a:prstGeom prst="rect">
            <a:avLst/>
          </a:prstGeom>
        </p:spPr>
      </p:pic>
      <p:pic>
        <p:nvPicPr>
          <p:cNvPr id="10" name="Picture 9"/>
          <p:cNvPicPr>
            <a:picLocks noChangeAspect="1"/>
          </p:cNvPicPr>
          <p:nvPr/>
        </p:nvPicPr>
        <p:blipFill>
          <a:blip r:embed="rId5"/>
          <a:stretch>
            <a:fillRect/>
          </a:stretch>
        </p:blipFill>
        <p:spPr>
          <a:xfrm>
            <a:off x="5886589" y="1251485"/>
            <a:ext cx="3044311" cy="2131018"/>
          </a:xfrm>
          <a:prstGeom prst="rect">
            <a:avLst/>
          </a:prstGeom>
        </p:spPr>
      </p:pic>
      <p:sp>
        <p:nvSpPr>
          <p:cNvPr id="11" name="TextBox 10"/>
          <p:cNvSpPr txBox="1"/>
          <p:nvPr/>
        </p:nvSpPr>
        <p:spPr>
          <a:xfrm>
            <a:off x="4452211" y="798163"/>
            <a:ext cx="715260" cy="369332"/>
          </a:xfrm>
          <a:prstGeom prst="rect">
            <a:avLst/>
          </a:prstGeom>
          <a:noFill/>
        </p:spPr>
        <p:txBody>
          <a:bodyPr wrap="none" rtlCol="0">
            <a:spAutoFit/>
          </a:bodyPr>
          <a:lstStyle/>
          <a:p>
            <a:r>
              <a:rPr lang="en-US" b="1" dirty="0" smtClean="0">
                <a:solidFill>
                  <a:srgbClr val="FF0000"/>
                </a:solidFill>
              </a:rPr>
              <a:t>CNN</a:t>
            </a:r>
            <a:endParaRPr lang="en-US" b="1" dirty="0">
              <a:solidFill>
                <a:srgbClr val="FF0000"/>
              </a:solidFill>
            </a:endParaRPr>
          </a:p>
        </p:txBody>
      </p:sp>
      <p:pic>
        <p:nvPicPr>
          <p:cNvPr id="2" name="Picture 1"/>
          <p:cNvPicPr>
            <a:picLocks noChangeAspect="1"/>
          </p:cNvPicPr>
          <p:nvPr/>
        </p:nvPicPr>
        <p:blipFill>
          <a:blip r:embed="rId6"/>
          <a:stretch>
            <a:fillRect/>
          </a:stretch>
        </p:blipFill>
        <p:spPr>
          <a:xfrm>
            <a:off x="2448732" y="4289677"/>
            <a:ext cx="1890832" cy="431765"/>
          </a:xfrm>
          <a:prstGeom prst="rect">
            <a:avLst/>
          </a:prstGeom>
        </p:spPr>
      </p:pic>
    </p:spTree>
    <p:extLst>
      <p:ext uri="{BB962C8B-B14F-4D97-AF65-F5344CB8AC3E}">
        <p14:creationId xmlns:p14="http://schemas.microsoft.com/office/powerpoint/2010/main" val="396540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1219" y="2098868"/>
            <a:ext cx="8716563" cy="294068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990" y="240223"/>
            <a:ext cx="2743222" cy="6344206"/>
          </a:xfrm>
          <a:prstGeom prst="rect">
            <a:avLst/>
          </a:prstGeom>
        </p:spPr>
      </p:pic>
      <p:pic>
        <p:nvPicPr>
          <p:cNvPr id="5" name="Picture 4"/>
          <p:cNvPicPr>
            <a:picLocks noChangeAspect="1"/>
          </p:cNvPicPr>
          <p:nvPr/>
        </p:nvPicPr>
        <p:blipFill>
          <a:blip r:embed="rId4"/>
          <a:stretch>
            <a:fillRect/>
          </a:stretch>
        </p:blipFill>
        <p:spPr>
          <a:xfrm>
            <a:off x="1853279" y="5491186"/>
            <a:ext cx="606742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82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22" r="3512"/>
          <a:stretch/>
        </p:blipFill>
        <p:spPr>
          <a:xfrm>
            <a:off x="619397" y="464820"/>
            <a:ext cx="8031480" cy="6154982"/>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135290" y="381790"/>
            <a:ext cx="2859088" cy="6238011"/>
          </a:xfrm>
          <a:prstGeom prst="rect">
            <a:avLst/>
          </a:prstGeom>
        </p:spPr>
      </p:pic>
    </p:spTree>
    <p:extLst>
      <p:ext uri="{BB962C8B-B14F-4D97-AF65-F5344CB8AC3E}">
        <p14:creationId xmlns:p14="http://schemas.microsoft.com/office/powerpoint/2010/main" val="18085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62986"/>
            <a:ext cx="8534400" cy="1208295"/>
          </a:xfrm>
        </p:spPr>
        <p:txBody>
          <a:bodyPr>
            <a:normAutofit fontScale="90000"/>
          </a:bodyPr>
          <a:lstStyle/>
          <a:p>
            <a:r>
              <a:rPr lang="en-US" sz="4000" b="1" dirty="0"/>
              <a:t>California </a:t>
            </a:r>
            <a:r>
              <a:rPr lang="en-US" sz="4000" b="1" dirty="0" smtClean="0"/>
              <a:t>health </a:t>
            </a:r>
            <a:r>
              <a:rPr lang="en-US" sz="4000" b="1" dirty="0"/>
              <a:t>system</a:t>
            </a:r>
            <a:r>
              <a:rPr lang="en-US" b="1" dirty="0"/>
              <a:t/>
            </a:r>
            <a:br>
              <a:rPr lang="en-US" b="1" dirty="0"/>
            </a:br>
            <a:endParaRPr lang="en-US" b="1" dirty="0"/>
          </a:p>
        </p:txBody>
      </p:sp>
      <p:sp>
        <p:nvSpPr>
          <p:cNvPr id="3" name="Content Placeholder 2"/>
          <p:cNvSpPr>
            <a:spLocks noGrp="1"/>
          </p:cNvSpPr>
          <p:nvPr>
            <p:ph idx="1"/>
          </p:nvPr>
        </p:nvSpPr>
        <p:spPr>
          <a:xfrm>
            <a:off x="684212" y="131736"/>
            <a:ext cx="7615130" cy="5153186"/>
          </a:xfrm>
        </p:spPr>
        <p:txBody>
          <a:bodyPr>
            <a:normAutofit lnSpcReduction="10000"/>
          </a:bodyPr>
          <a:lstStyle/>
          <a:p>
            <a:pPr lvl="0">
              <a:buFont typeface="Arial" panose="020B0604020202020204" pitchFamily="34" charset="0"/>
              <a:buChar char="•"/>
            </a:pPr>
            <a:r>
              <a:rPr lang="en-US" sz="2600" b="1" dirty="0">
                <a:solidFill>
                  <a:schemeClr val="bg1"/>
                </a:solidFill>
              </a:rPr>
              <a:t>Affordable Care Act (Obama Care)</a:t>
            </a:r>
          </a:p>
          <a:p>
            <a:pPr lvl="0">
              <a:buFont typeface="Arial" panose="020B0604020202020204" pitchFamily="34" charset="0"/>
              <a:buChar char="•"/>
            </a:pPr>
            <a:r>
              <a:rPr lang="en-US" sz="2600" b="1" dirty="0">
                <a:solidFill>
                  <a:schemeClr val="bg1"/>
                </a:solidFill>
              </a:rPr>
              <a:t>Covered California insurance marketplace</a:t>
            </a:r>
          </a:p>
          <a:p>
            <a:pPr lvl="0">
              <a:buFont typeface="Arial" panose="020B0604020202020204" pitchFamily="34" charset="0"/>
              <a:buChar char="•"/>
            </a:pPr>
            <a:r>
              <a:rPr lang="en-US" sz="2600" b="1" dirty="0">
                <a:solidFill>
                  <a:schemeClr val="bg1"/>
                </a:solidFill>
              </a:rPr>
              <a:t>Types of insurance</a:t>
            </a:r>
          </a:p>
          <a:p>
            <a:pPr lvl="0">
              <a:buFont typeface="Arial" panose="020B0604020202020204" pitchFamily="34" charset="0"/>
              <a:buChar char="•"/>
            </a:pPr>
            <a:r>
              <a:rPr lang="en-US" sz="2600" b="1" dirty="0">
                <a:solidFill>
                  <a:schemeClr val="bg1"/>
                </a:solidFill>
              </a:rPr>
              <a:t>Public insurance (</a:t>
            </a:r>
            <a:r>
              <a:rPr lang="en-US" sz="2600" b="1" dirty="0" err="1">
                <a:solidFill>
                  <a:schemeClr val="bg1"/>
                </a:solidFill>
              </a:rPr>
              <a:t>Medi</a:t>
            </a:r>
            <a:r>
              <a:rPr lang="en-US" sz="2600" b="1" dirty="0">
                <a:solidFill>
                  <a:schemeClr val="bg1"/>
                </a:solidFill>
              </a:rPr>
              <a:t>-Cal, Medicare)</a:t>
            </a:r>
          </a:p>
          <a:p>
            <a:pPr lvl="0">
              <a:buFont typeface="Arial" panose="020B0604020202020204" pitchFamily="34" charset="0"/>
              <a:buChar char="•"/>
            </a:pPr>
            <a:r>
              <a:rPr lang="en-US" sz="2600" b="1" dirty="0">
                <a:solidFill>
                  <a:schemeClr val="bg1"/>
                </a:solidFill>
              </a:rPr>
              <a:t>Private insurance </a:t>
            </a:r>
          </a:p>
          <a:p>
            <a:pPr lvl="0">
              <a:buFont typeface="Arial" panose="020B0604020202020204" pitchFamily="34" charset="0"/>
              <a:buChar char="•"/>
            </a:pPr>
            <a:r>
              <a:rPr lang="en-US" sz="2600" b="1" dirty="0">
                <a:solidFill>
                  <a:schemeClr val="bg1"/>
                </a:solidFill>
              </a:rPr>
              <a:t>Non-insured</a:t>
            </a:r>
          </a:p>
          <a:p>
            <a:pPr lvl="0">
              <a:buFont typeface="Arial" panose="020B0604020202020204" pitchFamily="34" charset="0"/>
              <a:buChar char="•"/>
            </a:pPr>
            <a:r>
              <a:rPr lang="en-US" sz="2600" b="1" dirty="0">
                <a:solidFill>
                  <a:schemeClr val="bg1"/>
                </a:solidFill>
              </a:rPr>
              <a:t>Undocumented immigrant users</a:t>
            </a:r>
          </a:p>
          <a:p>
            <a:pPr lvl="0">
              <a:buFont typeface="Arial" panose="020B0604020202020204" pitchFamily="34" charset="0"/>
              <a:buChar char="•"/>
            </a:pPr>
            <a:r>
              <a:rPr lang="en-US" sz="2600" b="1" dirty="0">
                <a:solidFill>
                  <a:schemeClr val="bg1"/>
                </a:solidFill>
              </a:rPr>
              <a:t>Health4All Kids</a:t>
            </a:r>
          </a:p>
          <a:p>
            <a:pPr>
              <a:buFont typeface="Arial" panose="020B0604020202020204" pitchFamily="34" charset="0"/>
              <a:buChar char="•"/>
            </a:pPr>
            <a:r>
              <a:rPr lang="en-US" sz="2600" b="1" dirty="0">
                <a:solidFill>
                  <a:schemeClr val="bg1"/>
                </a:solidFill>
              </a:rPr>
              <a:t>Other special populations (adults with disabilities</a:t>
            </a:r>
            <a:r>
              <a:rPr lang="en-US" b="1" dirty="0">
                <a:solidFill>
                  <a:schemeClr val="bg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023" y="209225"/>
            <a:ext cx="2750941" cy="6362055"/>
          </a:xfrm>
          <a:prstGeom prst="rect">
            <a:avLst/>
          </a:prstGeom>
        </p:spPr>
      </p:pic>
    </p:spTree>
    <p:extLst>
      <p:ext uri="{BB962C8B-B14F-4D97-AF65-F5344CB8AC3E}">
        <p14:creationId xmlns:p14="http://schemas.microsoft.com/office/powerpoint/2010/main" val="3968386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0509"/>
          <a:stretch/>
        </p:blipFill>
        <p:spPr>
          <a:xfrm>
            <a:off x="1132053" y="555329"/>
            <a:ext cx="7030677" cy="105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idx="1"/>
          </p:nvPr>
        </p:nvPicPr>
        <p:blipFill>
          <a:blip r:embed="rId3"/>
          <a:stretch>
            <a:fillRect/>
          </a:stretch>
        </p:blipFill>
        <p:spPr>
          <a:xfrm>
            <a:off x="437504" y="2191718"/>
            <a:ext cx="8419777" cy="2856267"/>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stretch>
            <a:fillRect/>
          </a:stretch>
        </p:blipFill>
        <p:spPr>
          <a:xfrm>
            <a:off x="1853279" y="5576426"/>
            <a:ext cx="6067425" cy="828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a:stretch>
            <a:fillRect/>
          </a:stretch>
        </p:blipFill>
        <p:spPr>
          <a:xfrm>
            <a:off x="9119862" y="230248"/>
            <a:ext cx="2963134" cy="6465019"/>
          </a:xfrm>
          <a:prstGeom prst="rect">
            <a:avLst/>
          </a:prstGeom>
        </p:spPr>
      </p:pic>
    </p:spTree>
    <p:extLst>
      <p:ext uri="{BB962C8B-B14F-4D97-AF65-F5344CB8AC3E}">
        <p14:creationId xmlns:p14="http://schemas.microsoft.com/office/powerpoint/2010/main" val="2568176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58" t="3444" r="1141" b="10368"/>
          <a:stretch/>
        </p:blipFill>
        <p:spPr>
          <a:xfrm>
            <a:off x="366018" y="1270512"/>
            <a:ext cx="7716348" cy="1449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296276" y="3169403"/>
            <a:ext cx="8069461" cy="290593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130" y="178229"/>
            <a:ext cx="2781097" cy="6431797"/>
          </a:xfrm>
          <a:prstGeom prst="rect">
            <a:avLst/>
          </a:prstGeom>
        </p:spPr>
      </p:pic>
    </p:spTree>
    <p:extLst>
      <p:ext uri="{BB962C8B-B14F-4D97-AF65-F5344CB8AC3E}">
        <p14:creationId xmlns:p14="http://schemas.microsoft.com/office/powerpoint/2010/main" val="2029494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1430" y="1400614"/>
            <a:ext cx="7490678" cy="567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idx="1"/>
          </p:nvPr>
        </p:nvPicPr>
        <p:blipFill>
          <a:blip r:embed="rId3"/>
          <a:stretch>
            <a:fillRect/>
          </a:stretch>
        </p:blipFill>
        <p:spPr>
          <a:xfrm>
            <a:off x="661430" y="2595967"/>
            <a:ext cx="7490678" cy="2836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5400" y="154983"/>
            <a:ext cx="2821305" cy="6524786"/>
          </a:xfrm>
          <a:prstGeom prst="rect">
            <a:avLst/>
          </a:prstGeom>
        </p:spPr>
      </p:pic>
    </p:spTree>
    <p:extLst>
      <p:ext uri="{BB962C8B-B14F-4D97-AF65-F5344CB8AC3E}">
        <p14:creationId xmlns:p14="http://schemas.microsoft.com/office/powerpoint/2010/main" val="3650629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5769"/>
          <a:stretch/>
        </p:blipFill>
        <p:spPr>
          <a:xfrm>
            <a:off x="175128" y="3441717"/>
            <a:ext cx="8860384" cy="221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175128" y="1225819"/>
            <a:ext cx="8860384" cy="1437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165" y="276188"/>
            <a:ext cx="2737537" cy="6331058"/>
          </a:xfrm>
          <a:prstGeom prst="rect">
            <a:avLst/>
          </a:prstGeom>
        </p:spPr>
      </p:pic>
    </p:spTree>
    <p:extLst>
      <p:ext uri="{BB962C8B-B14F-4D97-AF65-F5344CB8AC3E}">
        <p14:creationId xmlns:p14="http://schemas.microsoft.com/office/powerpoint/2010/main" val="48652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3802" y="1061106"/>
            <a:ext cx="10515075" cy="1178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idx="1"/>
          </p:nvPr>
        </p:nvPicPr>
        <p:blipFill>
          <a:blip r:embed="rId3"/>
          <a:stretch>
            <a:fillRect/>
          </a:stretch>
        </p:blipFill>
        <p:spPr>
          <a:xfrm>
            <a:off x="350520" y="2815753"/>
            <a:ext cx="11341641" cy="2953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9260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632311"/>
          </a:xfrm>
          <a:prstGeom prst="rect">
            <a:avLst/>
          </a:prstGeom>
          <a:noFill/>
        </p:spPr>
        <p:txBody>
          <a:bodyPr wrap="square" rtlCol="0">
            <a:spAutoFit/>
          </a:bodyPr>
          <a:lstStyle/>
          <a:p>
            <a:r>
              <a:rPr lang="en-US" sz="3000" dirty="0" smtClean="0"/>
              <a:t>1. Under the Affordable Care Ac (ACA), states were authorized to expand Medicaid, effective January 1, 2014, to many low-income individuals under age 65 who were previously ineligible for coverage. The ACA established a new income eligibility limit of 138 percent of the federal poverty level, increasing the number of Californians eligible. As of March 2016,  more than 4.7 million Californians have begun receiving comprehensive health care benefits provided by Medi-Cal since the ACA was implemented. </a:t>
            </a:r>
          </a:p>
          <a:p>
            <a:endParaRPr lang="en-US" sz="3000" dirty="0"/>
          </a:p>
          <a:p>
            <a:pPr marL="342900" indent="-342900">
              <a:buAutoNum type="alphaLcParenR"/>
            </a:pPr>
            <a:r>
              <a:rPr lang="en-US" sz="3000" dirty="0" smtClean="0"/>
              <a:t>True</a:t>
            </a:r>
          </a:p>
          <a:p>
            <a:pPr marL="342900" indent="-342900">
              <a:buAutoNum type="alphaLcParenR"/>
            </a:pPr>
            <a:r>
              <a:rPr lang="en-US" sz="3000" dirty="0" smtClean="0"/>
              <a:t>False </a:t>
            </a:r>
            <a:endParaRPr lang="en-US" sz="3000" dirty="0"/>
          </a:p>
        </p:txBody>
      </p:sp>
    </p:spTree>
    <p:extLst>
      <p:ext uri="{BB962C8B-B14F-4D97-AF65-F5344CB8AC3E}">
        <p14:creationId xmlns:p14="http://schemas.microsoft.com/office/powerpoint/2010/main" val="1336521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632311"/>
          </a:xfrm>
          <a:prstGeom prst="rect">
            <a:avLst/>
          </a:prstGeom>
          <a:noFill/>
        </p:spPr>
        <p:txBody>
          <a:bodyPr wrap="square" rtlCol="0">
            <a:spAutoFit/>
          </a:bodyPr>
          <a:lstStyle/>
          <a:p>
            <a:r>
              <a:rPr lang="en-US" sz="3000" dirty="0"/>
              <a:t>1</a:t>
            </a:r>
            <a:r>
              <a:rPr lang="en-US" sz="3000" dirty="0" smtClean="0"/>
              <a:t>. Under the Affordable Care Act (ACA), states were authorized to expand Medicaid, effective January 1, 2014, to many low-income individuals under age 65 who were previously ineligible for coverage. The ACA established a new income eligibility limit of 138 percent of the federal poverty level, increasing the number of Californians eligible. As of March 2016,  more than 4.7 million Californians have begun receiving comprehensive health care benefits provided by Medi-Cal since the ACA was implemented. </a:t>
            </a:r>
          </a:p>
          <a:p>
            <a:endParaRPr lang="en-US" sz="3000" dirty="0"/>
          </a:p>
          <a:p>
            <a:pPr marL="342900" indent="-342900">
              <a:buAutoNum type="alphaLcParenR"/>
            </a:pPr>
            <a:r>
              <a:rPr lang="en-US" sz="3000" dirty="0" smtClean="0">
                <a:solidFill>
                  <a:srgbClr val="FF0000"/>
                </a:solidFill>
              </a:rPr>
              <a:t>True</a:t>
            </a:r>
          </a:p>
          <a:p>
            <a:pPr marL="342900" indent="-342900">
              <a:buAutoNum type="alphaLcParenR"/>
            </a:pPr>
            <a:r>
              <a:rPr lang="en-US" sz="3000" dirty="0" smtClean="0"/>
              <a:t>False </a:t>
            </a:r>
            <a:endParaRPr lang="en-US" sz="3000" dirty="0"/>
          </a:p>
        </p:txBody>
      </p:sp>
    </p:spTree>
    <p:extLst>
      <p:ext uri="{BB962C8B-B14F-4D97-AF65-F5344CB8AC3E}">
        <p14:creationId xmlns:p14="http://schemas.microsoft.com/office/powerpoint/2010/main" val="174272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019330"/>
            <a:ext cx="11549922" cy="3785652"/>
          </a:xfrm>
          <a:prstGeom prst="rect">
            <a:avLst/>
          </a:prstGeom>
          <a:noFill/>
        </p:spPr>
        <p:txBody>
          <a:bodyPr wrap="square" rtlCol="0">
            <a:spAutoFit/>
          </a:bodyPr>
          <a:lstStyle/>
          <a:p>
            <a:r>
              <a:rPr lang="en-US" sz="4000" dirty="0" smtClean="0"/>
              <a:t>2. How much will </a:t>
            </a:r>
            <a:r>
              <a:rPr lang="en-US" sz="4000" dirty="0" err="1" smtClean="0"/>
              <a:t>Medi</a:t>
            </a:r>
            <a:r>
              <a:rPr lang="en-US" sz="4000" dirty="0" smtClean="0"/>
              <a:t>-Cal cost a patient that is at a level below 138 percent of the federal poverty level?</a:t>
            </a:r>
          </a:p>
          <a:p>
            <a:endParaRPr lang="en-US" sz="4000" dirty="0"/>
          </a:p>
          <a:p>
            <a:pPr marL="342900" indent="-342900">
              <a:buAutoNum type="alphaLcParenR"/>
            </a:pPr>
            <a:r>
              <a:rPr lang="en-US" sz="4000" dirty="0" smtClean="0"/>
              <a:t>Less than $20/month</a:t>
            </a:r>
          </a:p>
          <a:p>
            <a:pPr marL="342900" indent="-342900">
              <a:buAutoNum type="alphaLcParenR"/>
            </a:pPr>
            <a:r>
              <a:rPr lang="en-US" sz="4000" dirty="0" smtClean="0"/>
              <a:t>More than $20/month</a:t>
            </a:r>
            <a:endParaRPr lang="en-US" sz="4000" dirty="0"/>
          </a:p>
        </p:txBody>
      </p:sp>
    </p:spTree>
    <p:extLst>
      <p:ext uri="{BB962C8B-B14F-4D97-AF65-F5344CB8AC3E}">
        <p14:creationId xmlns:p14="http://schemas.microsoft.com/office/powerpoint/2010/main" val="3656948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019330"/>
            <a:ext cx="11549922" cy="3785652"/>
          </a:xfrm>
          <a:prstGeom prst="rect">
            <a:avLst/>
          </a:prstGeom>
          <a:noFill/>
        </p:spPr>
        <p:txBody>
          <a:bodyPr wrap="square" rtlCol="0">
            <a:spAutoFit/>
          </a:bodyPr>
          <a:lstStyle/>
          <a:p>
            <a:r>
              <a:rPr lang="en-US" sz="4000" dirty="0" smtClean="0"/>
              <a:t>2. How much will </a:t>
            </a:r>
            <a:r>
              <a:rPr lang="en-US" sz="4000" dirty="0" err="1" smtClean="0"/>
              <a:t>Medi</a:t>
            </a:r>
            <a:r>
              <a:rPr lang="en-US" sz="4000" dirty="0" smtClean="0"/>
              <a:t>-Cal cost a patient that is at a level below 138 percent of the federal poverty level?</a:t>
            </a:r>
          </a:p>
          <a:p>
            <a:endParaRPr lang="en-US" sz="4000" dirty="0"/>
          </a:p>
          <a:p>
            <a:pPr marL="342900" indent="-342900">
              <a:buAutoNum type="alphaLcParenR"/>
            </a:pPr>
            <a:r>
              <a:rPr lang="en-US" sz="4000" dirty="0" smtClean="0">
                <a:solidFill>
                  <a:srgbClr val="FF0000"/>
                </a:solidFill>
              </a:rPr>
              <a:t>Less than $20/month</a:t>
            </a:r>
          </a:p>
          <a:p>
            <a:pPr marL="342900" indent="-342900">
              <a:buAutoNum type="alphaLcParenR"/>
            </a:pPr>
            <a:r>
              <a:rPr lang="en-US" sz="4000" dirty="0" smtClean="0"/>
              <a:t>More than $20/month</a:t>
            </a:r>
            <a:endParaRPr lang="en-US" sz="4000" dirty="0"/>
          </a:p>
        </p:txBody>
      </p:sp>
    </p:spTree>
    <p:extLst>
      <p:ext uri="{BB962C8B-B14F-4D97-AF65-F5344CB8AC3E}">
        <p14:creationId xmlns:p14="http://schemas.microsoft.com/office/powerpoint/2010/main" val="42603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016758"/>
          </a:xfrm>
          <a:prstGeom prst="rect">
            <a:avLst/>
          </a:prstGeom>
          <a:noFill/>
        </p:spPr>
        <p:txBody>
          <a:bodyPr wrap="square" rtlCol="0">
            <a:spAutoFit/>
          </a:bodyPr>
          <a:lstStyle/>
          <a:p>
            <a:r>
              <a:rPr lang="en-US" sz="3200" dirty="0" smtClean="0"/>
              <a:t>3. Both lawfully present and not lawfully present individuals can apply through Covered California to see if they are eligible for health plan options through Covered California or </a:t>
            </a:r>
            <a:r>
              <a:rPr lang="en-US" sz="3200" dirty="0" err="1" smtClean="0"/>
              <a:t>Medi</a:t>
            </a:r>
            <a:r>
              <a:rPr lang="en-US" sz="3200" dirty="0" smtClean="0"/>
              <a:t>-Cal. Immigrants who are not lawfully present are not eligible to purchase a health plan through Covered California; however, they may be eligible for coverage through Medi-Cal.</a:t>
            </a:r>
          </a:p>
          <a:p>
            <a:endParaRPr lang="en-US" sz="3200" dirty="0"/>
          </a:p>
          <a:p>
            <a:pPr marL="342900" indent="-342900">
              <a:buAutoNum type="alphaLcParenR"/>
            </a:pPr>
            <a:r>
              <a:rPr lang="en-US" sz="3200" dirty="0" smtClean="0"/>
              <a:t>True</a:t>
            </a:r>
          </a:p>
          <a:p>
            <a:pPr marL="342900" indent="-342900">
              <a:buAutoNum type="alphaLcParenR"/>
            </a:pPr>
            <a:r>
              <a:rPr lang="en-US" sz="3200" dirty="0" smtClean="0"/>
              <a:t>False </a:t>
            </a:r>
            <a:endParaRPr lang="en-US" sz="3200" dirty="0"/>
          </a:p>
        </p:txBody>
      </p:sp>
    </p:spTree>
    <p:extLst>
      <p:ext uri="{BB962C8B-B14F-4D97-AF65-F5344CB8AC3E}">
        <p14:creationId xmlns:p14="http://schemas.microsoft.com/office/powerpoint/2010/main" val="206369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50189" y="1424488"/>
            <a:ext cx="8207779" cy="330057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stretch>
            <a:fillRect/>
          </a:stretch>
        </p:blipFill>
        <p:spPr>
          <a:xfrm>
            <a:off x="9490808" y="264333"/>
            <a:ext cx="2609456" cy="6376690"/>
          </a:xfrm>
          <a:prstGeom prst="rect">
            <a:avLst/>
          </a:prstGeom>
        </p:spPr>
      </p:pic>
      <p:pic>
        <p:nvPicPr>
          <p:cNvPr id="3" name="Picture 2"/>
          <p:cNvPicPr>
            <a:picLocks noChangeAspect="1"/>
          </p:cNvPicPr>
          <p:nvPr/>
        </p:nvPicPr>
        <p:blipFill>
          <a:blip r:embed="rId5"/>
          <a:stretch>
            <a:fillRect/>
          </a:stretch>
        </p:blipFill>
        <p:spPr>
          <a:xfrm>
            <a:off x="2896715" y="5184263"/>
            <a:ext cx="3514725" cy="581025"/>
          </a:xfrm>
          <a:prstGeom prst="rect">
            <a:avLst/>
          </a:prstGeom>
        </p:spPr>
      </p:pic>
    </p:spTree>
    <p:extLst>
      <p:ext uri="{BB962C8B-B14F-4D97-AF65-F5344CB8AC3E}">
        <p14:creationId xmlns:p14="http://schemas.microsoft.com/office/powerpoint/2010/main" val="1105772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016758"/>
          </a:xfrm>
          <a:prstGeom prst="rect">
            <a:avLst/>
          </a:prstGeom>
          <a:noFill/>
        </p:spPr>
        <p:txBody>
          <a:bodyPr wrap="square" rtlCol="0">
            <a:spAutoFit/>
          </a:bodyPr>
          <a:lstStyle/>
          <a:p>
            <a:r>
              <a:rPr lang="en-US" sz="3200" dirty="0" smtClean="0"/>
              <a:t>3. Both lawfully present and not lawfully present individuals can apply through Covered California to see if they are eligible for health plan options through Covered California or Medi-Cal. Immigrants who are not lawfully present are not eligible to purchase a health plan through Covered California; however, they may be eligible for coverage through Medi-Cal.</a:t>
            </a:r>
          </a:p>
          <a:p>
            <a:endParaRPr lang="en-US" sz="3200" dirty="0"/>
          </a:p>
          <a:p>
            <a:pPr marL="342900" indent="-342900">
              <a:buAutoNum type="alphaLcParenR"/>
            </a:pPr>
            <a:r>
              <a:rPr lang="en-US" sz="3200" dirty="0" smtClean="0">
                <a:solidFill>
                  <a:srgbClr val="FF0000"/>
                </a:solidFill>
              </a:rPr>
              <a:t>True</a:t>
            </a:r>
          </a:p>
          <a:p>
            <a:pPr marL="342900" indent="-342900">
              <a:buAutoNum type="alphaLcParenR"/>
            </a:pPr>
            <a:r>
              <a:rPr lang="en-US" sz="3200" dirty="0" smtClean="0"/>
              <a:t>False </a:t>
            </a:r>
            <a:endParaRPr lang="en-US" sz="3200" dirty="0"/>
          </a:p>
        </p:txBody>
      </p:sp>
    </p:spTree>
    <p:extLst>
      <p:ext uri="{BB962C8B-B14F-4D97-AF65-F5344CB8AC3E}">
        <p14:creationId xmlns:p14="http://schemas.microsoft.com/office/powerpoint/2010/main" val="42554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509200"/>
          </a:xfrm>
          <a:prstGeom prst="rect">
            <a:avLst/>
          </a:prstGeom>
          <a:noFill/>
        </p:spPr>
        <p:txBody>
          <a:bodyPr wrap="square" rtlCol="0">
            <a:spAutoFit/>
          </a:bodyPr>
          <a:lstStyle/>
          <a:p>
            <a:r>
              <a:rPr lang="en-US" sz="3200" dirty="0" smtClean="0"/>
              <a:t>4. Immigrants who are not lawfully present can apply through Covered California to see if they are eligible for health plan options through Medi-Cal, although the benefits may be limited. Immigrants who are not lawfully present can also buy private health insurance coverage on their own outside of Covered California. Additionally, some counties offer other health care options for which immigrants who are not lawfully present might </a:t>
            </a:r>
            <a:r>
              <a:rPr lang="en-US" sz="3200" dirty="0" smtClean="0"/>
              <a:t>qualify.</a:t>
            </a:r>
            <a:endParaRPr lang="en-US" sz="3200" dirty="0" smtClean="0"/>
          </a:p>
          <a:p>
            <a:endParaRPr lang="en-US" sz="3200" dirty="0"/>
          </a:p>
          <a:p>
            <a:pPr marL="342900" indent="-342900">
              <a:buAutoNum type="alphaLcParenR"/>
            </a:pPr>
            <a:r>
              <a:rPr lang="en-US" sz="3200" dirty="0" smtClean="0"/>
              <a:t>True</a:t>
            </a:r>
          </a:p>
          <a:p>
            <a:pPr marL="342900" indent="-342900">
              <a:buAutoNum type="alphaLcParenR"/>
            </a:pPr>
            <a:r>
              <a:rPr lang="en-US" sz="3200" dirty="0" smtClean="0"/>
              <a:t>False </a:t>
            </a:r>
            <a:endParaRPr lang="en-US" sz="3200" dirty="0"/>
          </a:p>
        </p:txBody>
      </p:sp>
    </p:spTree>
    <p:extLst>
      <p:ext uri="{BB962C8B-B14F-4D97-AF65-F5344CB8AC3E}">
        <p14:creationId xmlns:p14="http://schemas.microsoft.com/office/powerpoint/2010/main" val="4955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314793"/>
            <a:ext cx="11549922" cy="5509200"/>
          </a:xfrm>
          <a:prstGeom prst="rect">
            <a:avLst/>
          </a:prstGeom>
          <a:noFill/>
        </p:spPr>
        <p:txBody>
          <a:bodyPr wrap="square" rtlCol="0">
            <a:spAutoFit/>
          </a:bodyPr>
          <a:lstStyle/>
          <a:p>
            <a:r>
              <a:rPr lang="en-US" sz="3200" dirty="0" smtClean="0"/>
              <a:t>4. Immigrants who are not lawfully present can apply through Covered California to see if they are eligible for health plan options through </a:t>
            </a:r>
            <a:r>
              <a:rPr lang="en-US" sz="3200" dirty="0" err="1" smtClean="0"/>
              <a:t>Medi</a:t>
            </a:r>
            <a:r>
              <a:rPr lang="en-US" sz="3200" dirty="0" smtClean="0"/>
              <a:t>-Cal, although the benefits may be limited. Immigrants who are not lawfully present can also buy private health insurance coverage on their own outside of Covered California. Additionally, some counties offer other health care options for which immigrants who are not lawfully present might </a:t>
            </a:r>
            <a:r>
              <a:rPr lang="en-US" sz="3200" dirty="0" smtClean="0"/>
              <a:t>qualify.</a:t>
            </a:r>
            <a:endParaRPr lang="en-US" sz="3200" dirty="0" smtClean="0"/>
          </a:p>
          <a:p>
            <a:endParaRPr lang="en-US" sz="3200" dirty="0"/>
          </a:p>
          <a:p>
            <a:pPr marL="342900" indent="-342900">
              <a:buAutoNum type="alphaLcParenR"/>
            </a:pPr>
            <a:r>
              <a:rPr lang="en-US" sz="3200" dirty="0" smtClean="0">
                <a:solidFill>
                  <a:srgbClr val="FF0000"/>
                </a:solidFill>
              </a:rPr>
              <a:t>True</a:t>
            </a:r>
          </a:p>
          <a:p>
            <a:pPr marL="342900" indent="-342900">
              <a:buAutoNum type="alphaLcParenR"/>
            </a:pPr>
            <a:r>
              <a:rPr lang="en-US" sz="3200" dirty="0" smtClean="0"/>
              <a:t>False </a:t>
            </a:r>
            <a:endParaRPr lang="en-US" sz="3200" dirty="0"/>
          </a:p>
        </p:txBody>
      </p:sp>
    </p:spTree>
    <p:extLst>
      <p:ext uri="{BB962C8B-B14F-4D97-AF65-F5344CB8AC3E}">
        <p14:creationId xmlns:p14="http://schemas.microsoft.com/office/powerpoint/2010/main" val="2744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019330"/>
            <a:ext cx="11549922" cy="3785652"/>
          </a:xfrm>
          <a:prstGeom prst="rect">
            <a:avLst/>
          </a:prstGeom>
          <a:noFill/>
        </p:spPr>
        <p:txBody>
          <a:bodyPr wrap="square" rtlCol="0">
            <a:spAutoFit/>
          </a:bodyPr>
          <a:lstStyle/>
          <a:p>
            <a:r>
              <a:rPr lang="en-US" sz="4000" dirty="0" smtClean="0"/>
              <a:t>5. Individuals who are under Deferred Action for Childhood Arrivals (DACA) </a:t>
            </a:r>
            <a:r>
              <a:rPr lang="en-US" sz="4000" dirty="0"/>
              <a:t>are considered to have lawfully entered the USA.</a:t>
            </a:r>
          </a:p>
          <a:p>
            <a:endParaRPr lang="en-US" sz="4000" dirty="0"/>
          </a:p>
          <a:p>
            <a:pPr marL="342900" indent="-342900">
              <a:buAutoNum type="alphaLcParenR"/>
            </a:pPr>
            <a:r>
              <a:rPr lang="en-US" sz="4000" dirty="0" smtClean="0"/>
              <a:t>True</a:t>
            </a:r>
          </a:p>
          <a:p>
            <a:pPr marL="342900" indent="-342900">
              <a:buAutoNum type="alphaLcParenR"/>
            </a:pPr>
            <a:r>
              <a:rPr lang="en-US" sz="4000" dirty="0" smtClean="0"/>
              <a:t>False </a:t>
            </a:r>
            <a:endParaRPr lang="en-US" sz="4000" dirty="0"/>
          </a:p>
        </p:txBody>
      </p:sp>
    </p:spTree>
    <p:extLst>
      <p:ext uri="{BB962C8B-B14F-4D97-AF65-F5344CB8AC3E}">
        <p14:creationId xmlns:p14="http://schemas.microsoft.com/office/powerpoint/2010/main" val="376647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793" y="1019330"/>
            <a:ext cx="11549922" cy="3785652"/>
          </a:xfrm>
          <a:prstGeom prst="rect">
            <a:avLst/>
          </a:prstGeom>
          <a:noFill/>
        </p:spPr>
        <p:txBody>
          <a:bodyPr wrap="square" rtlCol="0">
            <a:spAutoFit/>
          </a:bodyPr>
          <a:lstStyle/>
          <a:p>
            <a:r>
              <a:rPr lang="en-US" sz="4000" smtClean="0"/>
              <a:t>5. Individuals </a:t>
            </a:r>
            <a:r>
              <a:rPr lang="en-US" sz="4000" dirty="0" smtClean="0"/>
              <a:t>who are under Deferred Action for Childhood Arrivals (DACA) </a:t>
            </a:r>
            <a:r>
              <a:rPr lang="en-US" sz="4000" dirty="0"/>
              <a:t>are considered to have lawfully entered the USA.</a:t>
            </a:r>
          </a:p>
          <a:p>
            <a:endParaRPr lang="en-US" sz="4000" dirty="0"/>
          </a:p>
          <a:p>
            <a:pPr marL="342900" indent="-342900">
              <a:buAutoNum type="alphaLcParenR"/>
            </a:pPr>
            <a:r>
              <a:rPr lang="en-US" sz="4000" dirty="0" smtClean="0"/>
              <a:t>True</a:t>
            </a:r>
          </a:p>
          <a:p>
            <a:pPr marL="342900" indent="-342900">
              <a:buAutoNum type="alphaLcParenR"/>
            </a:pPr>
            <a:r>
              <a:rPr lang="en-US" sz="4000" dirty="0" smtClean="0">
                <a:solidFill>
                  <a:srgbClr val="FF0000"/>
                </a:solidFill>
              </a:rPr>
              <a:t>False </a:t>
            </a:r>
            <a:endParaRPr lang="en-US" sz="4000" dirty="0">
              <a:solidFill>
                <a:srgbClr val="FF0000"/>
              </a:solidFill>
            </a:endParaRPr>
          </a:p>
        </p:txBody>
      </p:sp>
    </p:spTree>
    <p:extLst>
      <p:ext uri="{BB962C8B-B14F-4D97-AF65-F5344CB8AC3E}">
        <p14:creationId xmlns:p14="http://schemas.microsoft.com/office/powerpoint/2010/main" val="20362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7680" y="2188258"/>
            <a:ext cx="7881405" cy="2540495"/>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360964" y="402682"/>
            <a:ext cx="2536984" cy="6199595"/>
          </a:xfrm>
          <a:prstGeom prst="rect">
            <a:avLst/>
          </a:prstGeom>
        </p:spPr>
      </p:pic>
      <p:sp>
        <p:nvSpPr>
          <p:cNvPr id="3" name="TextBox 2"/>
          <p:cNvSpPr txBox="1"/>
          <p:nvPr/>
        </p:nvSpPr>
        <p:spPr>
          <a:xfrm>
            <a:off x="3196045" y="5207725"/>
            <a:ext cx="4222631" cy="1107996"/>
          </a:xfrm>
          <a:prstGeom prst="rect">
            <a:avLst/>
          </a:prstGeom>
          <a:noFill/>
        </p:spPr>
        <p:txBody>
          <a:bodyPr wrap="none" rtlCol="0">
            <a:spAutoFit/>
          </a:bodyPr>
          <a:lstStyle/>
          <a:p>
            <a:r>
              <a:rPr lang="en-US" sz="6600" b="1" dirty="0" smtClean="0"/>
              <a:t>MEDI-CAL</a:t>
            </a:r>
            <a:endParaRPr lang="en-US" sz="6600" b="1" dirty="0"/>
          </a:p>
        </p:txBody>
      </p:sp>
      <p:pic>
        <p:nvPicPr>
          <p:cNvPr id="5" name="Picture 4"/>
          <p:cNvPicPr>
            <a:picLocks noChangeAspect="1"/>
          </p:cNvPicPr>
          <p:nvPr/>
        </p:nvPicPr>
        <p:blipFill>
          <a:blip r:embed="rId4"/>
          <a:stretch>
            <a:fillRect/>
          </a:stretch>
        </p:blipFill>
        <p:spPr>
          <a:xfrm>
            <a:off x="3549997" y="6213668"/>
            <a:ext cx="3514725" cy="581025"/>
          </a:xfrm>
          <a:prstGeom prst="rect">
            <a:avLst/>
          </a:prstGeom>
        </p:spPr>
      </p:pic>
    </p:spTree>
    <p:extLst>
      <p:ext uri="{BB962C8B-B14F-4D97-AF65-F5344CB8AC3E}">
        <p14:creationId xmlns:p14="http://schemas.microsoft.com/office/powerpoint/2010/main" val="3045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8936" y="1421810"/>
            <a:ext cx="8179314" cy="4749560"/>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9419595" y="232402"/>
            <a:ext cx="2635207" cy="6439618"/>
          </a:xfrm>
          <a:prstGeom prst="rect">
            <a:avLst/>
          </a:prstGeom>
        </p:spPr>
      </p:pic>
    </p:spTree>
    <p:extLst>
      <p:ext uri="{BB962C8B-B14F-4D97-AF65-F5344CB8AC3E}">
        <p14:creationId xmlns:p14="http://schemas.microsoft.com/office/powerpoint/2010/main" val="218957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19"/>
          <a:stretch/>
        </p:blipFill>
        <p:spPr>
          <a:xfrm>
            <a:off x="1077132" y="1608529"/>
            <a:ext cx="5726844" cy="106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idx="1"/>
          </p:nvPr>
        </p:nvPicPr>
        <p:blipFill>
          <a:blip r:embed="rId3"/>
          <a:stretch>
            <a:fillRect/>
          </a:stretch>
        </p:blipFill>
        <p:spPr>
          <a:xfrm>
            <a:off x="242085" y="3115159"/>
            <a:ext cx="8227958" cy="233081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2264" y="302217"/>
            <a:ext cx="2789717" cy="6451732"/>
          </a:xfrm>
          <a:prstGeom prst="rect">
            <a:avLst/>
          </a:prstGeom>
        </p:spPr>
      </p:pic>
      <p:pic>
        <p:nvPicPr>
          <p:cNvPr id="3" name="Picture 2"/>
          <p:cNvPicPr>
            <a:picLocks noChangeAspect="1"/>
          </p:cNvPicPr>
          <p:nvPr/>
        </p:nvPicPr>
        <p:blipFill>
          <a:blip r:embed="rId5"/>
          <a:stretch>
            <a:fillRect/>
          </a:stretch>
        </p:blipFill>
        <p:spPr>
          <a:xfrm>
            <a:off x="2943789" y="5734534"/>
            <a:ext cx="3514725" cy="581025"/>
          </a:xfrm>
          <a:prstGeom prst="rect">
            <a:avLst/>
          </a:prstGeom>
        </p:spPr>
      </p:pic>
    </p:spTree>
    <p:extLst>
      <p:ext uri="{BB962C8B-B14F-4D97-AF65-F5344CB8AC3E}">
        <p14:creationId xmlns:p14="http://schemas.microsoft.com/office/powerpoint/2010/main" val="233322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7937" b="3366"/>
          <a:stretch/>
        </p:blipFill>
        <p:spPr>
          <a:xfrm>
            <a:off x="741983" y="2186406"/>
            <a:ext cx="7851828" cy="217133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2563303" y="4357736"/>
            <a:ext cx="3861955" cy="1015663"/>
          </a:xfrm>
          <a:prstGeom prst="rect">
            <a:avLst/>
          </a:prstGeom>
        </p:spPr>
        <p:txBody>
          <a:bodyPr wrap="none">
            <a:spAutoFit/>
          </a:bodyPr>
          <a:lstStyle/>
          <a:p>
            <a:r>
              <a:rPr lang="en-US" sz="6000" b="1" dirty="0"/>
              <a:t>MEDI-CAL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355" y="348711"/>
            <a:ext cx="2606859" cy="6028841"/>
          </a:xfrm>
          <a:prstGeom prst="rect">
            <a:avLst/>
          </a:prstGeom>
        </p:spPr>
      </p:pic>
      <p:pic>
        <p:nvPicPr>
          <p:cNvPr id="5" name="Picture 4"/>
          <p:cNvPicPr>
            <a:picLocks noChangeAspect="1"/>
          </p:cNvPicPr>
          <p:nvPr/>
        </p:nvPicPr>
        <p:blipFill>
          <a:blip r:embed="rId4"/>
          <a:stretch>
            <a:fillRect/>
          </a:stretch>
        </p:blipFill>
        <p:spPr>
          <a:xfrm>
            <a:off x="2736917" y="5373399"/>
            <a:ext cx="3514725" cy="581025"/>
          </a:xfrm>
          <a:prstGeom prst="rect">
            <a:avLst/>
          </a:prstGeom>
        </p:spPr>
      </p:pic>
    </p:spTree>
    <p:extLst>
      <p:ext uri="{BB962C8B-B14F-4D97-AF65-F5344CB8AC3E}">
        <p14:creationId xmlns:p14="http://schemas.microsoft.com/office/powerpoint/2010/main" val="1155322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304</TotalTime>
  <Words>701</Words>
  <Application>Microsoft Office PowerPoint</Application>
  <PresentationFormat>Widescreen</PresentationFormat>
  <Paragraphs>68</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Wingdings 3</vt:lpstr>
      <vt:lpstr>Slice</vt:lpstr>
      <vt:lpstr>MODULE two:     Overview of health systems in California </vt:lpstr>
      <vt:lpstr>PowerPoint Presentation</vt:lpstr>
      <vt:lpstr>UNIT OBJECTIVE</vt:lpstr>
      <vt:lpstr>California health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State Legislature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29</cp:revision>
  <cp:lastPrinted>2018-01-09T00:54:21Z</cp:lastPrinted>
  <dcterms:created xsi:type="dcterms:W3CDTF">2017-11-27T19:02:08Z</dcterms:created>
  <dcterms:modified xsi:type="dcterms:W3CDTF">2018-01-19T17:45:08Z</dcterms:modified>
</cp:coreProperties>
</file>