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437" r:id="rId4"/>
    <p:sldId id="438" r:id="rId5"/>
    <p:sldId id="259" r:id="rId6"/>
    <p:sldId id="260" r:id="rId7"/>
    <p:sldId id="261" r:id="rId8"/>
    <p:sldId id="262" r:id="rId9"/>
    <p:sldId id="263" r:id="rId10"/>
    <p:sldId id="264" r:id="rId11"/>
    <p:sldId id="265" r:id="rId12"/>
    <p:sldId id="266" r:id="rId13"/>
    <p:sldId id="267" r:id="rId14"/>
    <p:sldId id="268" r:id="rId15"/>
    <p:sldId id="426" r:id="rId16"/>
    <p:sldId id="269" r:id="rId17"/>
    <p:sldId id="270" r:id="rId18"/>
    <p:sldId id="427" r:id="rId19"/>
    <p:sldId id="271" r:id="rId20"/>
    <p:sldId id="272" r:id="rId21"/>
    <p:sldId id="273" r:id="rId22"/>
    <p:sldId id="274" r:id="rId23"/>
    <p:sldId id="439" r:id="rId24"/>
    <p:sldId id="440" r:id="rId25"/>
    <p:sldId id="441" r:id="rId26"/>
    <p:sldId id="442" r:id="rId27"/>
    <p:sldId id="443" r:id="rId28"/>
    <p:sldId id="444" r:id="rId29"/>
    <p:sldId id="462" r:id="rId30"/>
    <p:sldId id="461" r:id="rId31"/>
    <p:sldId id="460" r:id="rId32"/>
    <p:sldId id="459" r:id="rId33"/>
    <p:sldId id="458" r:id="rId34"/>
    <p:sldId id="457" r:id="rId35"/>
    <p:sldId id="456" r:id="rId36"/>
    <p:sldId id="455" r:id="rId37"/>
    <p:sldId id="454" r:id="rId38"/>
    <p:sldId id="453" r:id="rId39"/>
    <p:sldId id="452" r:id="rId40"/>
    <p:sldId id="451" r:id="rId41"/>
    <p:sldId id="449" r:id="rId42"/>
    <p:sldId id="450" r:id="rId43"/>
    <p:sldId id="445" r:id="rId44"/>
    <p:sldId id="446" r:id="rId45"/>
    <p:sldId id="447" r:id="rId46"/>
    <p:sldId id="448" r:id="rId47"/>
    <p:sldId id="291" r:id="rId48"/>
    <p:sldId id="292" r:id="rId49"/>
    <p:sldId id="293" r:id="rId50"/>
    <p:sldId id="294" r:id="rId51"/>
    <p:sldId id="295" r:id="rId52"/>
    <p:sldId id="296" r:id="rId53"/>
    <p:sldId id="297" r:id="rId54"/>
    <p:sldId id="299" r:id="rId55"/>
    <p:sldId id="300" r:id="rId56"/>
    <p:sldId id="301" r:id="rId57"/>
    <p:sldId id="302" r:id="rId58"/>
    <p:sldId id="303" r:id="rId59"/>
    <p:sldId id="304"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428" r:id="rId74"/>
    <p:sldId id="320" r:id="rId75"/>
    <p:sldId id="429" r:id="rId76"/>
    <p:sldId id="430" r:id="rId77"/>
    <p:sldId id="432" r:id="rId78"/>
    <p:sldId id="433" r:id="rId79"/>
    <p:sldId id="434" r:id="rId80"/>
    <p:sldId id="435" r:id="rId81"/>
    <p:sldId id="436" r:id="rId82"/>
    <p:sldId id="328" r:id="rId83"/>
    <p:sldId id="329" r:id="rId84"/>
    <p:sldId id="330" r:id="rId85"/>
    <p:sldId id="331" r:id="rId86"/>
    <p:sldId id="332" r:id="rId87"/>
    <p:sldId id="333" r:id="rId88"/>
    <p:sldId id="334" r:id="rId89"/>
    <p:sldId id="335" r:id="rId90"/>
    <p:sldId id="336" r:id="rId91"/>
    <p:sldId id="337" r:id="rId92"/>
    <p:sldId id="338"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63" r:id="rId176"/>
    <p:sldId id="464" r:id="rId177"/>
    <p:sldId id="465" r:id="rId178"/>
    <p:sldId id="466" r:id="rId179"/>
    <p:sldId id="467" r:id="rId180"/>
    <p:sldId id="468" r:id="rId181"/>
    <p:sldId id="469" r:id="rId182"/>
    <p:sldId id="470" r:id="rId183"/>
    <p:sldId id="471" r:id="rId184"/>
    <p:sldId id="472" r:id="rId185"/>
    <p:sldId id="473" r:id="rId18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3" autoAdjust="0"/>
    <p:restoredTop sz="94660"/>
  </p:normalViewPr>
  <p:slideViewPr>
    <p:cSldViewPr snapToGrid="0">
      <p:cViewPr varScale="1">
        <p:scale>
          <a:sx n="123" d="100"/>
          <a:sy n="123" d="100"/>
        </p:scale>
        <p:origin x="114" y="3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presProps" Target="presProp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4054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36DA1D87-DB08-476F-80BE-531EA1156205}" type="datetimeFigureOut">
              <a:rPr lang="en-US" smtClean="0"/>
              <a:t>1/17/2018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1433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888425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00348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34010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57040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4036444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93577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847672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597499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173838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DA1D87-DB08-476F-80BE-531EA1156205}" type="datetimeFigureOut">
              <a:rPr lang="en-US" smtClean="0"/>
              <a:t>1/17/2018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415601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DA1D87-DB08-476F-80BE-531EA1156205}" type="datetimeFigureOut">
              <a:rPr lang="en-US" smtClean="0"/>
              <a:t>1/17/2018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39030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DA1D87-DB08-476F-80BE-531EA1156205}" type="datetimeFigureOut">
              <a:rPr lang="en-US" smtClean="0"/>
              <a:t>1/17/2018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857120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A1D87-DB08-476F-80BE-531EA1156205}" type="datetimeFigureOut">
              <a:rPr lang="en-US" smtClean="0"/>
              <a:t>1/17/2018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0670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A1D87-DB08-476F-80BE-531EA1156205}" type="datetimeFigureOut">
              <a:rPr lang="en-US" smtClean="0"/>
              <a:t>1/17/2018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879248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A1D87-DB08-476F-80BE-531EA1156205}" type="datetimeFigureOut">
              <a:rPr lang="en-US" smtClean="0"/>
              <a:t>1/17/2018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88195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6DA1D87-DB08-476F-80BE-531EA1156205}" type="datetimeFigureOut">
              <a:rPr lang="en-US" smtClean="0"/>
              <a:t>1/17/2018</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8B55C5A-35D9-4247-946D-FD88F0C5F562}" type="slidenum">
              <a:rPr lang="en-US" smtClean="0"/>
              <a:t>‹#›</a:t>
            </a:fld>
            <a:endParaRPr lang="en-US"/>
          </a:p>
        </p:txBody>
      </p:sp>
    </p:spTree>
    <p:extLst>
      <p:ext uri="{BB962C8B-B14F-4D97-AF65-F5344CB8AC3E}">
        <p14:creationId xmlns:p14="http://schemas.microsoft.com/office/powerpoint/2010/main" val="6753341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0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0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0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0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0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0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11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73.png"/></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9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9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9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23" y="144855"/>
            <a:ext cx="7008117" cy="5897599"/>
          </a:xfrm>
        </p:spPr>
        <p:txBody>
          <a:bodyPr>
            <a:normAutofit fontScale="90000"/>
          </a:bodyPr>
          <a:lstStyle/>
          <a:p>
            <a:r>
              <a:rPr lang="en-US" sz="6000" b="1" dirty="0" smtClean="0"/>
              <a:t>MODULE four: </a:t>
            </a:r>
            <a:br>
              <a:rPr lang="en-US" sz="6000" b="1" dirty="0" smtClean="0"/>
            </a:br>
            <a:r>
              <a:rPr lang="en-US" sz="6000" b="1" dirty="0"/>
              <a:t/>
            </a:r>
            <a:br>
              <a:rPr lang="en-US" sz="6000" b="1" dirty="0"/>
            </a:br>
            <a:r>
              <a:rPr lang="en-US" sz="5400" b="1" dirty="0" smtClean="0"/>
              <a:t>MEDICAL </a:t>
            </a:r>
            <a:r>
              <a:rPr lang="en-US" sz="5400" b="1" dirty="0"/>
              <a:t>PROTOCOLS </a:t>
            </a:r>
            <a:r>
              <a:rPr lang="en-US" sz="5400" b="1" dirty="0" smtClean="0"/>
              <a:t/>
            </a:r>
            <a:br>
              <a:rPr lang="en-US" sz="5400" b="1" dirty="0" smtClean="0"/>
            </a:br>
            <a:r>
              <a:rPr lang="en-US" sz="5400" b="1" dirty="0" smtClean="0"/>
              <a:t>AND </a:t>
            </a:r>
            <a:br>
              <a:rPr lang="en-US" sz="5400" b="1" dirty="0" smtClean="0"/>
            </a:br>
            <a:r>
              <a:rPr lang="en-US" sz="5400" b="1" dirty="0" smtClean="0"/>
              <a:t>QUALITY </a:t>
            </a:r>
            <a:r>
              <a:rPr lang="en-US" sz="5400" b="1" dirty="0"/>
              <a:t>ASSURANCE</a:t>
            </a:r>
            <a:r>
              <a:rPr lang="en-US" sz="6000" b="1" dirty="0" smtClean="0"/>
              <a:t/>
            </a:r>
            <a:br>
              <a:rPr lang="en-US" sz="6000" b="1" dirty="0" smtClean="0"/>
            </a:br>
            <a:r>
              <a:rPr lang="en-US" sz="6000" b="1" dirty="0" smtClean="0"/>
              <a:t/>
            </a:r>
            <a:br>
              <a:rPr lang="en-US" sz="6000" b="1" dirty="0" smtClean="0"/>
            </a:br>
            <a:endParaRPr lang="en-US" sz="6000" b="1" dirty="0"/>
          </a:p>
        </p:txBody>
      </p:sp>
      <p:pic>
        <p:nvPicPr>
          <p:cNvPr id="5" name="Picture 4"/>
          <p:cNvPicPr>
            <a:picLocks noChangeAspect="1"/>
          </p:cNvPicPr>
          <p:nvPr/>
        </p:nvPicPr>
        <p:blipFill>
          <a:blip r:embed="rId2"/>
          <a:stretch>
            <a:fillRect/>
          </a:stretch>
        </p:blipFill>
        <p:spPr>
          <a:xfrm>
            <a:off x="8994457" y="548957"/>
            <a:ext cx="2676525" cy="5800725"/>
          </a:xfrm>
          <a:prstGeom prst="rect">
            <a:avLst/>
          </a:prstGeom>
        </p:spPr>
      </p:pic>
    </p:spTree>
    <p:extLst>
      <p:ext uri="{BB962C8B-B14F-4D97-AF65-F5344CB8AC3E}">
        <p14:creationId xmlns:p14="http://schemas.microsoft.com/office/powerpoint/2010/main" val="3492454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9016" y="1912773"/>
            <a:ext cx="8943704" cy="4618655"/>
          </a:xfrm>
          <a:prstGeom prst="rect">
            <a:avLst/>
          </a:prstGeom>
        </p:spPr>
      </p:pic>
      <p:pic>
        <p:nvPicPr>
          <p:cNvPr id="5" name="Picture 4"/>
          <p:cNvPicPr>
            <a:picLocks noChangeAspect="1"/>
          </p:cNvPicPr>
          <p:nvPr/>
        </p:nvPicPr>
        <p:blipFill>
          <a:blip r:embed="rId3"/>
          <a:stretch>
            <a:fillRect/>
          </a:stretch>
        </p:blipFill>
        <p:spPr>
          <a:xfrm>
            <a:off x="1844915" y="569092"/>
            <a:ext cx="9300605" cy="1343681"/>
          </a:xfrm>
          <a:prstGeom prst="rect">
            <a:avLst/>
          </a:prstGeom>
        </p:spPr>
      </p:pic>
      <p:pic>
        <p:nvPicPr>
          <p:cNvPr id="2" name="Picture 1"/>
          <p:cNvPicPr>
            <a:picLocks noChangeAspect="1"/>
          </p:cNvPicPr>
          <p:nvPr/>
        </p:nvPicPr>
        <p:blipFill>
          <a:blip r:embed="rId4"/>
          <a:stretch>
            <a:fillRect/>
          </a:stretch>
        </p:blipFill>
        <p:spPr>
          <a:xfrm>
            <a:off x="93718" y="569092"/>
            <a:ext cx="1751197" cy="1818923"/>
          </a:xfrm>
          <a:prstGeom prst="rect">
            <a:avLst/>
          </a:prstGeom>
        </p:spPr>
      </p:pic>
      <p:pic>
        <p:nvPicPr>
          <p:cNvPr id="3" name="Picture 2"/>
          <p:cNvPicPr>
            <a:picLocks noChangeAspect="1"/>
          </p:cNvPicPr>
          <p:nvPr/>
        </p:nvPicPr>
        <p:blipFill>
          <a:blip r:embed="rId5"/>
          <a:stretch>
            <a:fillRect/>
          </a:stretch>
        </p:blipFill>
        <p:spPr>
          <a:xfrm>
            <a:off x="9062720" y="1912773"/>
            <a:ext cx="2082800" cy="4632019"/>
          </a:xfrm>
          <a:prstGeom prst="rect">
            <a:avLst/>
          </a:prstGeom>
        </p:spPr>
      </p:pic>
    </p:spTree>
    <p:extLst>
      <p:ext uri="{BB962C8B-B14F-4D97-AF65-F5344CB8AC3E}">
        <p14:creationId xmlns:p14="http://schemas.microsoft.com/office/powerpoint/2010/main" val="343031180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8406" y="1030637"/>
            <a:ext cx="7940495" cy="5344036"/>
          </a:xfrm>
          <a:prstGeom prst="rect">
            <a:avLst/>
          </a:prstGeom>
        </p:spPr>
      </p:pic>
      <p:pic>
        <p:nvPicPr>
          <p:cNvPr id="2" name="Picture 1"/>
          <p:cNvPicPr>
            <a:picLocks noChangeAspect="1"/>
          </p:cNvPicPr>
          <p:nvPr/>
        </p:nvPicPr>
        <p:blipFill>
          <a:blip r:embed="rId3"/>
          <a:stretch>
            <a:fillRect/>
          </a:stretch>
        </p:blipFill>
        <p:spPr>
          <a:xfrm>
            <a:off x="9144000" y="194945"/>
            <a:ext cx="2812943" cy="6470615"/>
          </a:xfrm>
          <a:prstGeom prst="rect">
            <a:avLst/>
          </a:prstGeom>
        </p:spPr>
      </p:pic>
    </p:spTree>
    <p:extLst>
      <p:ext uri="{BB962C8B-B14F-4D97-AF65-F5344CB8AC3E}">
        <p14:creationId xmlns:p14="http://schemas.microsoft.com/office/powerpoint/2010/main" val="163517971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4221" y="1269306"/>
            <a:ext cx="7075190" cy="4322426"/>
          </a:xfrm>
          <a:prstGeom prst="rect">
            <a:avLst/>
          </a:prstGeom>
        </p:spPr>
      </p:pic>
      <p:pic>
        <p:nvPicPr>
          <p:cNvPr id="2" name="Picture 1"/>
          <p:cNvPicPr>
            <a:picLocks noChangeAspect="1"/>
          </p:cNvPicPr>
          <p:nvPr/>
        </p:nvPicPr>
        <p:blipFill>
          <a:blip r:embed="rId3"/>
          <a:stretch>
            <a:fillRect/>
          </a:stretch>
        </p:blipFill>
        <p:spPr>
          <a:xfrm>
            <a:off x="9244390" y="328502"/>
            <a:ext cx="2697054" cy="6204034"/>
          </a:xfrm>
          <a:prstGeom prst="rect">
            <a:avLst/>
          </a:prstGeom>
        </p:spPr>
      </p:pic>
    </p:spTree>
    <p:extLst>
      <p:ext uri="{BB962C8B-B14F-4D97-AF65-F5344CB8AC3E}">
        <p14:creationId xmlns:p14="http://schemas.microsoft.com/office/powerpoint/2010/main" val="360656335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75655" y="1819731"/>
            <a:ext cx="7617417" cy="4559815"/>
          </a:xfrm>
          <a:prstGeom prst="rect">
            <a:avLst/>
          </a:prstGeom>
        </p:spPr>
      </p:pic>
      <p:pic>
        <p:nvPicPr>
          <p:cNvPr id="2" name="Picture 1"/>
          <p:cNvPicPr>
            <a:picLocks noChangeAspect="1"/>
          </p:cNvPicPr>
          <p:nvPr/>
        </p:nvPicPr>
        <p:blipFill>
          <a:blip r:embed="rId3"/>
          <a:stretch>
            <a:fillRect/>
          </a:stretch>
        </p:blipFill>
        <p:spPr>
          <a:xfrm>
            <a:off x="9221291" y="368353"/>
            <a:ext cx="2720154" cy="6257172"/>
          </a:xfrm>
          <a:prstGeom prst="rect">
            <a:avLst/>
          </a:prstGeom>
        </p:spPr>
      </p:pic>
      <p:pic>
        <p:nvPicPr>
          <p:cNvPr id="3" name="Picture 2"/>
          <p:cNvPicPr>
            <a:picLocks noChangeAspect="1"/>
          </p:cNvPicPr>
          <p:nvPr/>
        </p:nvPicPr>
        <p:blipFill>
          <a:blip r:embed="rId4"/>
          <a:stretch>
            <a:fillRect/>
          </a:stretch>
        </p:blipFill>
        <p:spPr>
          <a:xfrm>
            <a:off x="3719592" y="530865"/>
            <a:ext cx="1675189" cy="1042455"/>
          </a:xfrm>
          <a:prstGeom prst="rect">
            <a:avLst/>
          </a:prstGeom>
        </p:spPr>
      </p:pic>
    </p:spTree>
    <p:extLst>
      <p:ext uri="{BB962C8B-B14F-4D97-AF65-F5344CB8AC3E}">
        <p14:creationId xmlns:p14="http://schemas.microsoft.com/office/powerpoint/2010/main" val="266431366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98902" y="1619573"/>
            <a:ext cx="6764322" cy="4183509"/>
          </a:xfrm>
          <a:prstGeom prst="rect">
            <a:avLst/>
          </a:prstGeom>
        </p:spPr>
      </p:pic>
      <p:pic>
        <p:nvPicPr>
          <p:cNvPr id="2" name="Picture 1"/>
          <p:cNvPicPr>
            <a:picLocks noChangeAspect="1"/>
          </p:cNvPicPr>
          <p:nvPr/>
        </p:nvPicPr>
        <p:blipFill>
          <a:blip r:embed="rId3"/>
          <a:stretch>
            <a:fillRect/>
          </a:stretch>
        </p:blipFill>
        <p:spPr>
          <a:xfrm>
            <a:off x="9108642" y="386514"/>
            <a:ext cx="2729104" cy="6277757"/>
          </a:xfrm>
          <a:prstGeom prst="rect">
            <a:avLst/>
          </a:prstGeom>
        </p:spPr>
      </p:pic>
    </p:spTree>
    <p:extLst>
      <p:ext uri="{BB962C8B-B14F-4D97-AF65-F5344CB8AC3E}">
        <p14:creationId xmlns:p14="http://schemas.microsoft.com/office/powerpoint/2010/main" val="406341506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9962" y="369229"/>
            <a:ext cx="9769985" cy="6022862"/>
          </a:xfrm>
          <a:prstGeom prst="rect">
            <a:avLst/>
          </a:prstGeom>
        </p:spPr>
      </p:pic>
      <p:pic>
        <p:nvPicPr>
          <p:cNvPr id="2" name="Picture 1"/>
          <p:cNvPicPr>
            <a:picLocks noChangeAspect="1"/>
          </p:cNvPicPr>
          <p:nvPr/>
        </p:nvPicPr>
        <p:blipFill>
          <a:blip r:embed="rId3"/>
          <a:stretch>
            <a:fillRect/>
          </a:stretch>
        </p:blipFill>
        <p:spPr>
          <a:xfrm>
            <a:off x="8785100" y="309620"/>
            <a:ext cx="2809693" cy="6463139"/>
          </a:xfrm>
          <a:prstGeom prst="rect">
            <a:avLst/>
          </a:prstGeom>
        </p:spPr>
      </p:pic>
      <p:pic>
        <p:nvPicPr>
          <p:cNvPr id="3" name="Picture 2"/>
          <p:cNvPicPr>
            <a:picLocks noChangeAspect="1"/>
          </p:cNvPicPr>
          <p:nvPr/>
        </p:nvPicPr>
        <p:blipFill>
          <a:blip r:embed="rId4"/>
          <a:stretch>
            <a:fillRect/>
          </a:stretch>
        </p:blipFill>
        <p:spPr>
          <a:xfrm>
            <a:off x="985352" y="805669"/>
            <a:ext cx="3076575" cy="1914525"/>
          </a:xfrm>
          <a:prstGeom prst="rect">
            <a:avLst/>
          </a:prstGeom>
        </p:spPr>
      </p:pic>
    </p:spTree>
    <p:extLst>
      <p:ext uri="{BB962C8B-B14F-4D97-AF65-F5344CB8AC3E}">
        <p14:creationId xmlns:p14="http://schemas.microsoft.com/office/powerpoint/2010/main" val="409564415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8440" y="620191"/>
            <a:ext cx="8733115" cy="5871754"/>
          </a:xfrm>
          <a:prstGeom prst="rect">
            <a:avLst/>
          </a:prstGeom>
        </p:spPr>
      </p:pic>
      <p:pic>
        <p:nvPicPr>
          <p:cNvPr id="2" name="Picture 1"/>
          <p:cNvPicPr>
            <a:picLocks noChangeAspect="1"/>
          </p:cNvPicPr>
          <p:nvPr/>
        </p:nvPicPr>
        <p:blipFill>
          <a:blip r:embed="rId3"/>
          <a:stretch>
            <a:fillRect/>
          </a:stretch>
        </p:blipFill>
        <p:spPr>
          <a:xfrm>
            <a:off x="8981555" y="620191"/>
            <a:ext cx="2552603" cy="5871754"/>
          </a:xfrm>
          <a:prstGeom prst="rect">
            <a:avLst/>
          </a:prstGeom>
        </p:spPr>
      </p:pic>
      <p:pic>
        <p:nvPicPr>
          <p:cNvPr id="3" name="Picture 2"/>
          <p:cNvPicPr>
            <a:picLocks noChangeAspect="1"/>
          </p:cNvPicPr>
          <p:nvPr/>
        </p:nvPicPr>
        <p:blipFill>
          <a:blip r:embed="rId4"/>
          <a:stretch>
            <a:fillRect/>
          </a:stretch>
        </p:blipFill>
        <p:spPr>
          <a:xfrm>
            <a:off x="4945170" y="1131133"/>
            <a:ext cx="3076575" cy="1914525"/>
          </a:xfrm>
          <a:prstGeom prst="rect">
            <a:avLst/>
          </a:prstGeom>
        </p:spPr>
      </p:pic>
    </p:spTree>
    <p:extLst>
      <p:ext uri="{BB962C8B-B14F-4D97-AF65-F5344CB8AC3E}">
        <p14:creationId xmlns:p14="http://schemas.microsoft.com/office/powerpoint/2010/main" val="226881572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8062" y="501627"/>
            <a:ext cx="9314747" cy="5550829"/>
          </a:xfrm>
          <a:prstGeom prst="rect">
            <a:avLst/>
          </a:prstGeom>
        </p:spPr>
      </p:pic>
      <p:pic>
        <p:nvPicPr>
          <p:cNvPr id="2" name="Picture 1"/>
          <p:cNvPicPr>
            <a:picLocks noChangeAspect="1"/>
          </p:cNvPicPr>
          <p:nvPr/>
        </p:nvPicPr>
        <p:blipFill>
          <a:blip r:embed="rId3"/>
          <a:stretch>
            <a:fillRect/>
          </a:stretch>
        </p:blipFill>
        <p:spPr>
          <a:xfrm>
            <a:off x="8168832" y="501627"/>
            <a:ext cx="2416510" cy="5558699"/>
          </a:xfrm>
          <a:prstGeom prst="rect">
            <a:avLst/>
          </a:prstGeom>
        </p:spPr>
      </p:pic>
      <p:pic>
        <p:nvPicPr>
          <p:cNvPr id="3" name="Picture 2"/>
          <p:cNvPicPr>
            <a:picLocks noChangeAspect="1"/>
          </p:cNvPicPr>
          <p:nvPr/>
        </p:nvPicPr>
        <p:blipFill>
          <a:blip r:embed="rId4"/>
          <a:stretch>
            <a:fillRect/>
          </a:stretch>
        </p:blipFill>
        <p:spPr>
          <a:xfrm>
            <a:off x="1597535" y="890910"/>
            <a:ext cx="3076575" cy="1914525"/>
          </a:xfrm>
          <a:prstGeom prst="rect">
            <a:avLst/>
          </a:prstGeom>
        </p:spPr>
      </p:pic>
    </p:spTree>
    <p:extLst>
      <p:ext uri="{BB962C8B-B14F-4D97-AF65-F5344CB8AC3E}">
        <p14:creationId xmlns:p14="http://schemas.microsoft.com/office/powerpoint/2010/main" val="2064661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77132" y="1735810"/>
            <a:ext cx="7158450" cy="4673699"/>
          </a:xfrm>
          <a:prstGeom prst="rect">
            <a:avLst/>
          </a:prstGeom>
        </p:spPr>
      </p:pic>
      <p:pic>
        <p:nvPicPr>
          <p:cNvPr id="2" name="Picture 1"/>
          <p:cNvPicPr>
            <a:picLocks noChangeAspect="1"/>
          </p:cNvPicPr>
          <p:nvPr/>
        </p:nvPicPr>
        <p:blipFill>
          <a:blip r:embed="rId3"/>
          <a:stretch>
            <a:fillRect/>
          </a:stretch>
        </p:blipFill>
        <p:spPr>
          <a:xfrm>
            <a:off x="9190495" y="168820"/>
            <a:ext cx="2810603" cy="6465229"/>
          </a:xfrm>
          <a:prstGeom prst="rect">
            <a:avLst/>
          </a:prstGeom>
        </p:spPr>
      </p:pic>
      <p:pic>
        <p:nvPicPr>
          <p:cNvPr id="3" name="Picture 2"/>
          <p:cNvPicPr>
            <a:picLocks noChangeAspect="1"/>
          </p:cNvPicPr>
          <p:nvPr/>
        </p:nvPicPr>
        <p:blipFill>
          <a:blip r:embed="rId4"/>
          <a:stretch>
            <a:fillRect/>
          </a:stretch>
        </p:blipFill>
        <p:spPr>
          <a:xfrm>
            <a:off x="1383572" y="1813302"/>
            <a:ext cx="1756207" cy="1092872"/>
          </a:xfrm>
          <a:prstGeom prst="rect">
            <a:avLst/>
          </a:prstGeom>
        </p:spPr>
      </p:pic>
      <p:sp>
        <p:nvSpPr>
          <p:cNvPr id="5" name="TextBox 4"/>
          <p:cNvSpPr txBox="1"/>
          <p:nvPr/>
        </p:nvSpPr>
        <p:spPr>
          <a:xfrm>
            <a:off x="1383572" y="650929"/>
            <a:ext cx="6611105" cy="954107"/>
          </a:xfrm>
          <a:prstGeom prst="rect">
            <a:avLst/>
          </a:prstGeom>
          <a:noFill/>
        </p:spPr>
        <p:txBody>
          <a:bodyPr wrap="none" rtlCol="0">
            <a:spAutoFit/>
          </a:bodyPr>
          <a:lstStyle/>
          <a:p>
            <a:r>
              <a:rPr lang="en-US" sz="2800" b="1" dirty="0" smtClean="0"/>
              <a:t>CLINIC ADMINISTRATION PHYSICIAN </a:t>
            </a:r>
          </a:p>
          <a:p>
            <a:r>
              <a:rPr lang="en-US" sz="2800" b="1" dirty="0" smtClean="0"/>
              <a:t>QUESTIONS IN EMR DOCUMENTATION</a:t>
            </a:r>
            <a:endParaRPr lang="en-US" sz="2800" b="1" dirty="0"/>
          </a:p>
        </p:txBody>
      </p:sp>
    </p:spTree>
    <p:extLst>
      <p:ext uri="{BB962C8B-B14F-4D97-AF65-F5344CB8AC3E}">
        <p14:creationId xmlns:p14="http://schemas.microsoft.com/office/powerpoint/2010/main" val="249944438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53005" y="1057328"/>
            <a:ext cx="8916459" cy="4253404"/>
          </a:xfrm>
          <a:prstGeom prst="rect">
            <a:avLst/>
          </a:prstGeom>
        </p:spPr>
      </p:pic>
      <p:pic>
        <p:nvPicPr>
          <p:cNvPr id="7" name="Picture 6"/>
          <p:cNvPicPr>
            <a:picLocks noChangeAspect="1"/>
          </p:cNvPicPr>
          <p:nvPr/>
        </p:nvPicPr>
        <p:blipFill>
          <a:blip r:embed="rId3"/>
          <a:stretch>
            <a:fillRect/>
          </a:stretch>
        </p:blipFill>
        <p:spPr>
          <a:xfrm>
            <a:off x="553004" y="5310732"/>
            <a:ext cx="8916459" cy="888093"/>
          </a:xfrm>
          <a:prstGeom prst="rect">
            <a:avLst/>
          </a:prstGeom>
        </p:spPr>
      </p:pic>
      <p:pic>
        <p:nvPicPr>
          <p:cNvPr id="2" name="Picture 1"/>
          <p:cNvPicPr>
            <a:picLocks noChangeAspect="1"/>
          </p:cNvPicPr>
          <p:nvPr/>
        </p:nvPicPr>
        <p:blipFill>
          <a:blip r:embed="rId4"/>
          <a:stretch>
            <a:fillRect/>
          </a:stretch>
        </p:blipFill>
        <p:spPr>
          <a:xfrm>
            <a:off x="9469464" y="1057329"/>
            <a:ext cx="2235141" cy="5141496"/>
          </a:xfrm>
          <a:prstGeom prst="rect">
            <a:avLst/>
          </a:prstGeom>
        </p:spPr>
      </p:pic>
    </p:spTree>
    <p:extLst>
      <p:ext uri="{BB962C8B-B14F-4D97-AF65-F5344CB8AC3E}">
        <p14:creationId xmlns:p14="http://schemas.microsoft.com/office/powerpoint/2010/main" val="295870862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4371" y="348711"/>
            <a:ext cx="9387508" cy="4328160"/>
          </a:xfrm>
          <a:prstGeom prst="rect">
            <a:avLst/>
          </a:prstGeom>
        </p:spPr>
      </p:pic>
      <p:pic>
        <p:nvPicPr>
          <p:cNvPr id="5" name="Picture 4"/>
          <p:cNvPicPr>
            <a:picLocks noChangeAspect="1"/>
          </p:cNvPicPr>
          <p:nvPr/>
        </p:nvPicPr>
        <p:blipFill>
          <a:blip r:embed="rId3"/>
          <a:stretch>
            <a:fillRect/>
          </a:stretch>
        </p:blipFill>
        <p:spPr>
          <a:xfrm>
            <a:off x="64371" y="4676871"/>
            <a:ext cx="9387508" cy="1820293"/>
          </a:xfrm>
          <a:prstGeom prst="rect">
            <a:avLst/>
          </a:prstGeom>
        </p:spPr>
      </p:pic>
      <p:pic>
        <p:nvPicPr>
          <p:cNvPr id="2" name="Picture 1"/>
          <p:cNvPicPr>
            <a:picLocks noChangeAspect="1"/>
          </p:cNvPicPr>
          <p:nvPr/>
        </p:nvPicPr>
        <p:blipFill>
          <a:blip r:embed="rId4"/>
          <a:stretch>
            <a:fillRect/>
          </a:stretch>
        </p:blipFill>
        <p:spPr>
          <a:xfrm>
            <a:off x="9440329" y="348711"/>
            <a:ext cx="2672891" cy="6148453"/>
          </a:xfrm>
          <a:prstGeom prst="rect">
            <a:avLst/>
          </a:prstGeom>
        </p:spPr>
      </p:pic>
    </p:spTree>
    <p:extLst>
      <p:ext uri="{BB962C8B-B14F-4D97-AF65-F5344CB8AC3E}">
        <p14:creationId xmlns:p14="http://schemas.microsoft.com/office/powerpoint/2010/main" val="20775154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35134" y="4151516"/>
            <a:ext cx="7374793" cy="2396518"/>
          </a:xfrm>
          <a:prstGeom prst="rect">
            <a:avLst/>
          </a:prstGeom>
        </p:spPr>
      </p:pic>
      <p:pic>
        <p:nvPicPr>
          <p:cNvPr id="5" name="Picture 4"/>
          <p:cNvPicPr>
            <a:picLocks noChangeAspect="1"/>
          </p:cNvPicPr>
          <p:nvPr/>
        </p:nvPicPr>
        <p:blipFill>
          <a:blip r:embed="rId3"/>
          <a:stretch>
            <a:fillRect/>
          </a:stretch>
        </p:blipFill>
        <p:spPr>
          <a:xfrm>
            <a:off x="464948" y="437377"/>
            <a:ext cx="7915169" cy="1912832"/>
          </a:xfrm>
          <a:prstGeom prst="rect">
            <a:avLst/>
          </a:prstGeom>
        </p:spPr>
      </p:pic>
      <p:pic>
        <p:nvPicPr>
          <p:cNvPr id="2" name="Picture 1"/>
          <p:cNvPicPr>
            <a:picLocks noChangeAspect="1"/>
          </p:cNvPicPr>
          <p:nvPr/>
        </p:nvPicPr>
        <p:blipFill>
          <a:blip r:embed="rId4"/>
          <a:stretch>
            <a:fillRect/>
          </a:stretch>
        </p:blipFill>
        <p:spPr>
          <a:xfrm>
            <a:off x="3728981" y="2530491"/>
            <a:ext cx="1387098" cy="1440742"/>
          </a:xfrm>
          <a:prstGeom prst="rect">
            <a:avLst/>
          </a:prstGeom>
        </p:spPr>
      </p:pic>
      <p:pic>
        <p:nvPicPr>
          <p:cNvPr id="3" name="Picture 2"/>
          <p:cNvPicPr>
            <a:picLocks noChangeAspect="1"/>
          </p:cNvPicPr>
          <p:nvPr/>
        </p:nvPicPr>
        <p:blipFill>
          <a:blip r:embed="rId5"/>
          <a:stretch>
            <a:fillRect/>
          </a:stretch>
        </p:blipFill>
        <p:spPr>
          <a:xfrm>
            <a:off x="9169141" y="265956"/>
            <a:ext cx="2824754" cy="6282078"/>
          </a:xfrm>
          <a:prstGeom prst="rect">
            <a:avLst/>
          </a:prstGeom>
        </p:spPr>
      </p:pic>
      <p:pic>
        <p:nvPicPr>
          <p:cNvPr id="6" name="Picture 5"/>
          <p:cNvPicPr>
            <a:picLocks noChangeAspect="1"/>
          </p:cNvPicPr>
          <p:nvPr/>
        </p:nvPicPr>
        <p:blipFill>
          <a:blip r:embed="rId6"/>
          <a:stretch>
            <a:fillRect/>
          </a:stretch>
        </p:blipFill>
        <p:spPr>
          <a:xfrm>
            <a:off x="3485101" y="2106531"/>
            <a:ext cx="1970302" cy="243677"/>
          </a:xfrm>
          <a:prstGeom prst="rect">
            <a:avLst/>
          </a:prstGeom>
        </p:spPr>
      </p:pic>
    </p:spTree>
    <p:extLst>
      <p:ext uri="{BB962C8B-B14F-4D97-AF65-F5344CB8AC3E}">
        <p14:creationId xmlns:p14="http://schemas.microsoft.com/office/powerpoint/2010/main" val="41404267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7506" y="322216"/>
            <a:ext cx="7360164" cy="6196149"/>
          </a:xfrm>
          <a:prstGeom prst="rect">
            <a:avLst/>
          </a:prstGeom>
        </p:spPr>
      </p:pic>
      <p:pic>
        <p:nvPicPr>
          <p:cNvPr id="2" name="Picture 1"/>
          <p:cNvPicPr>
            <a:picLocks noChangeAspect="1"/>
          </p:cNvPicPr>
          <p:nvPr/>
        </p:nvPicPr>
        <p:blipFill>
          <a:blip r:embed="rId3"/>
          <a:stretch>
            <a:fillRect/>
          </a:stretch>
        </p:blipFill>
        <p:spPr>
          <a:xfrm>
            <a:off x="7807670" y="322216"/>
            <a:ext cx="2693626" cy="6196149"/>
          </a:xfrm>
          <a:prstGeom prst="rect">
            <a:avLst/>
          </a:prstGeom>
        </p:spPr>
      </p:pic>
    </p:spTree>
    <p:extLst>
      <p:ext uri="{BB962C8B-B14F-4D97-AF65-F5344CB8AC3E}">
        <p14:creationId xmlns:p14="http://schemas.microsoft.com/office/powerpoint/2010/main" val="164483293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WHO DEVELOPED THIS SYSTEM OR PROGRAM?</a:t>
            </a:r>
            <a:endParaRPr lang="en-US" sz="4000" b="1" dirty="0"/>
          </a:p>
        </p:txBody>
      </p:sp>
      <p:sp>
        <p:nvSpPr>
          <p:cNvPr id="3" name="Content Placeholder 2"/>
          <p:cNvSpPr>
            <a:spLocks noGrp="1"/>
          </p:cNvSpPr>
          <p:nvPr>
            <p:ph idx="1"/>
          </p:nvPr>
        </p:nvSpPr>
        <p:spPr/>
        <p:txBody>
          <a:bodyPr>
            <a:normAutofit fontScale="77500" lnSpcReduction="20000"/>
          </a:bodyPr>
          <a:lstStyle/>
          <a:p>
            <a:pPr marL="0" indent="0">
              <a:buNone/>
            </a:pPr>
            <a:r>
              <a:rPr lang="en-US" sz="5400" b="1" dirty="0">
                <a:solidFill>
                  <a:schemeClr val="bg1"/>
                </a:solidFill>
              </a:rPr>
              <a:t>It is a standardized set of performance measurements developed by the National Committee for Quality Assurance (NCQA) to evaluate consumer health care.</a:t>
            </a:r>
          </a:p>
          <a:p>
            <a:endParaRPr lang="en-US" dirty="0"/>
          </a:p>
        </p:txBody>
      </p:sp>
      <p:pic>
        <p:nvPicPr>
          <p:cNvPr id="4" name="Picture 3"/>
          <p:cNvPicPr>
            <a:picLocks noChangeAspect="1"/>
          </p:cNvPicPr>
          <p:nvPr/>
        </p:nvPicPr>
        <p:blipFill>
          <a:blip r:embed="rId2"/>
          <a:stretch>
            <a:fillRect/>
          </a:stretch>
        </p:blipFill>
        <p:spPr>
          <a:xfrm>
            <a:off x="9418156" y="488197"/>
            <a:ext cx="2564536" cy="5899204"/>
          </a:xfrm>
          <a:prstGeom prst="rect">
            <a:avLst/>
          </a:prstGeom>
        </p:spPr>
      </p:pic>
    </p:spTree>
    <p:extLst>
      <p:ext uri="{BB962C8B-B14F-4D97-AF65-F5344CB8AC3E}">
        <p14:creationId xmlns:p14="http://schemas.microsoft.com/office/powerpoint/2010/main" val="162485856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8454" y="418632"/>
            <a:ext cx="8717797" cy="6113904"/>
          </a:xfrm>
          <a:prstGeom prst="rect">
            <a:avLst/>
          </a:prstGeom>
        </p:spPr>
      </p:pic>
      <p:pic>
        <p:nvPicPr>
          <p:cNvPr id="2" name="Picture 1"/>
          <p:cNvPicPr>
            <a:picLocks noChangeAspect="1"/>
          </p:cNvPicPr>
          <p:nvPr/>
        </p:nvPicPr>
        <p:blipFill>
          <a:blip r:embed="rId3"/>
          <a:stretch>
            <a:fillRect/>
          </a:stretch>
        </p:blipFill>
        <p:spPr>
          <a:xfrm>
            <a:off x="9136250" y="418632"/>
            <a:ext cx="2657959" cy="6114104"/>
          </a:xfrm>
          <a:prstGeom prst="rect">
            <a:avLst/>
          </a:prstGeom>
        </p:spPr>
      </p:pic>
    </p:spTree>
    <p:extLst>
      <p:ext uri="{BB962C8B-B14F-4D97-AF65-F5344CB8AC3E}">
        <p14:creationId xmlns:p14="http://schemas.microsoft.com/office/powerpoint/2010/main" val="398901621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9600" b="1" dirty="0" smtClean="0"/>
              <a:t>GOAL</a:t>
            </a:r>
            <a:endParaRPr lang="en-US" sz="9600" b="1" dirty="0"/>
          </a:p>
        </p:txBody>
      </p:sp>
      <p:sp>
        <p:nvSpPr>
          <p:cNvPr id="3" name="Content Placeholder 2"/>
          <p:cNvSpPr>
            <a:spLocks noGrp="1"/>
          </p:cNvSpPr>
          <p:nvPr>
            <p:ph idx="1"/>
          </p:nvPr>
        </p:nvSpPr>
        <p:spPr/>
        <p:txBody>
          <a:bodyPr>
            <a:normAutofit fontScale="92500" lnSpcReduction="20000"/>
          </a:bodyPr>
          <a:lstStyle/>
          <a:p>
            <a:pPr marL="0" indent="0">
              <a:buNone/>
            </a:pPr>
            <a:r>
              <a:rPr lang="en-US" sz="6000" b="1" dirty="0" smtClean="0">
                <a:solidFill>
                  <a:schemeClr val="bg1"/>
                </a:solidFill>
              </a:rPr>
              <a:t>TRANSLATE THE EXCELLENT CLINICAL CARE YOU ARE GOING TO PROVIDE INTO GREAT HEDIS RATES</a:t>
            </a:r>
            <a:endParaRPr lang="en-US" sz="6000" b="1" dirty="0">
              <a:solidFill>
                <a:schemeClr val="bg1"/>
              </a:solidFill>
            </a:endParaRPr>
          </a:p>
        </p:txBody>
      </p:sp>
      <p:pic>
        <p:nvPicPr>
          <p:cNvPr id="4" name="Picture 3"/>
          <p:cNvPicPr>
            <a:picLocks noChangeAspect="1"/>
          </p:cNvPicPr>
          <p:nvPr/>
        </p:nvPicPr>
        <p:blipFill>
          <a:blip r:embed="rId2"/>
          <a:stretch>
            <a:fillRect/>
          </a:stretch>
        </p:blipFill>
        <p:spPr>
          <a:xfrm>
            <a:off x="9042523" y="346660"/>
            <a:ext cx="2668948" cy="6139381"/>
          </a:xfrm>
          <a:prstGeom prst="rect">
            <a:avLst/>
          </a:prstGeom>
        </p:spPr>
      </p:pic>
    </p:spTree>
    <p:extLst>
      <p:ext uri="{BB962C8B-B14F-4D97-AF65-F5344CB8AC3E}">
        <p14:creationId xmlns:p14="http://schemas.microsoft.com/office/powerpoint/2010/main" val="111198516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3591" y="922149"/>
            <a:ext cx="9897545" cy="5663596"/>
          </a:xfrm>
          <a:prstGeom prst="rect">
            <a:avLst/>
          </a:prstGeom>
        </p:spPr>
      </p:pic>
      <p:pic>
        <p:nvPicPr>
          <p:cNvPr id="2" name="Picture 1"/>
          <p:cNvPicPr>
            <a:picLocks noChangeAspect="1"/>
          </p:cNvPicPr>
          <p:nvPr/>
        </p:nvPicPr>
        <p:blipFill>
          <a:blip r:embed="rId3"/>
          <a:stretch>
            <a:fillRect/>
          </a:stretch>
        </p:blipFill>
        <p:spPr>
          <a:xfrm>
            <a:off x="9543828" y="922149"/>
            <a:ext cx="2462112" cy="5663596"/>
          </a:xfrm>
          <a:prstGeom prst="rect">
            <a:avLst/>
          </a:prstGeom>
        </p:spPr>
      </p:pic>
    </p:spTree>
    <p:extLst>
      <p:ext uri="{BB962C8B-B14F-4D97-AF65-F5344CB8AC3E}">
        <p14:creationId xmlns:p14="http://schemas.microsoft.com/office/powerpoint/2010/main" val="56573895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959" y="719823"/>
            <a:ext cx="10018622" cy="5662749"/>
          </a:xfrm>
        </p:spPr>
        <p:txBody>
          <a:bodyPr>
            <a:normAutofit/>
          </a:bodyPr>
          <a:lstStyle/>
          <a:p>
            <a:pPr marL="0" indent="0">
              <a:buNone/>
            </a:pPr>
            <a:r>
              <a:rPr lang="en-US" b="1" dirty="0" smtClean="0">
                <a:solidFill>
                  <a:schemeClr val="tx1"/>
                </a:solidFill>
              </a:rPr>
              <a:t>Team work with your staff to mutually understand the HEDIS guidelines and establish priorities for follow through and monitoring with best practice clinical practice using evidence based medicine clinical practice guidelines.</a:t>
            </a:r>
          </a:p>
          <a:p>
            <a:pPr marL="0" indent="0">
              <a:buNone/>
            </a:pPr>
            <a:endParaRPr lang="en-US" b="1" dirty="0" smtClean="0">
              <a:solidFill>
                <a:schemeClr val="tx1"/>
              </a:solidFill>
            </a:endParaRPr>
          </a:p>
          <a:p>
            <a:pPr marL="0" indent="0">
              <a:buNone/>
            </a:pPr>
            <a:r>
              <a:rPr lang="en-US" b="1" dirty="0" smtClean="0">
                <a:solidFill>
                  <a:schemeClr val="tx1"/>
                </a:solidFill>
              </a:rPr>
              <a:t>Establish or develop work habits to continue repeating best practice so there is a clinic culture of providing the best possible care for your patients as a routine that is documented appropriately so that again your excellent care will translate into great health care and great team HEDIS rates.</a:t>
            </a:r>
          </a:p>
          <a:p>
            <a:pPr marL="0" indent="0">
              <a:buNone/>
            </a:pPr>
            <a:endParaRPr lang="en-US" sz="4000" b="1" dirty="0" smtClean="0">
              <a:solidFill>
                <a:schemeClr val="tx1"/>
              </a:solidFill>
            </a:endParaRPr>
          </a:p>
          <a:p>
            <a:pPr marL="0" indent="0">
              <a:buNone/>
            </a:pPr>
            <a:r>
              <a:rPr lang="en-US" sz="4000" b="1" dirty="0" smtClean="0">
                <a:solidFill>
                  <a:schemeClr val="tx1"/>
                </a:solidFill>
              </a:rPr>
              <a:t>WHAT DOES HEDIS MEAN TO ME AT THE START OF MY NEW JOB AS A PHYSICIAN </a:t>
            </a:r>
            <a:endParaRPr lang="en-US" sz="4000" b="1" dirty="0">
              <a:solidFill>
                <a:schemeClr val="tx1"/>
              </a:solidFill>
            </a:endParaRPr>
          </a:p>
        </p:txBody>
      </p:sp>
      <p:pic>
        <p:nvPicPr>
          <p:cNvPr id="2" name="Picture 1"/>
          <p:cNvPicPr>
            <a:picLocks noChangeAspect="1"/>
          </p:cNvPicPr>
          <p:nvPr/>
        </p:nvPicPr>
        <p:blipFill>
          <a:blip r:embed="rId2"/>
          <a:stretch>
            <a:fillRect/>
          </a:stretch>
        </p:blipFill>
        <p:spPr>
          <a:xfrm>
            <a:off x="9899663" y="997851"/>
            <a:ext cx="2220012" cy="5106692"/>
          </a:xfrm>
          <a:prstGeom prst="rect">
            <a:avLst/>
          </a:prstGeom>
        </p:spPr>
      </p:pic>
    </p:spTree>
    <p:extLst>
      <p:ext uri="{BB962C8B-B14F-4D97-AF65-F5344CB8AC3E}">
        <p14:creationId xmlns:p14="http://schemas.microsoft.com/office/powerpoint/2010/main" val="284814958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8343" y="254044"/>
            <a:ext cx="8887097" cy="6389664"/>
          </a:xfrm>
          <a:prstGeom prst="rect">
            <a:avLst/>
          </a:prstGeom>
        </p:spPr>
      </p:pic>
      <p:pic>
        <p:nvPicPr>
          <p:cNvPr id="2" name="Picture 1"/>
          <p:cNvPicPr>
            <a:picLocks noChangeAspect="1"/>
          </p:cNvPicPr>
          <p:nvPr/>
        </p:nvPicPr>
        <p:blipFill>
          <a:blip r:embed="rId3"/>
          <a:stretch>
            <a:fillRect/>
          </a:stretch>
        </p:blipFill>
        <p:spPr>
          <a:xfrm>
            <a:off x="9235440" y="254044"/>
            <a:ext cx="2777752" cy="6389664"/>
          </a:xfrm>
          <a:prstGeom prst="rect">
            <a:avLst/>
          </a:prstGeom>
        </p:spPr>
      </p:pic>
    </p:spTree>
    <p:extLst>
      <p:ext uri="{BB962C8B-B14F-4D97-AF65-F5344CB8AC3E}">
        <p14:creationId xmlns:p14="http://schemas.microsoft.com/office/powerpoint/2010/main" val="331058151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801" y="5018555"/>
            <a:ext cx="8534400" cy="1507067"/>
          </a:xfrm>
        </p:spPr>
        <p:txBody>
          <a:bodyPr>
            <a:normAutofit fontScale="90000"/>
          </a:bodyPr>
          <a:lstStyle/>
          <a:p>
            <a:r>
              <a:rPr lang="en-US" sz="4000" b="1" dirty="0" smtClean="0"/>
              <a:t>YOU MAY BE CONCERNED ABOUT  HEALTH INFORMATION PRIVACY AS IT RELATES TO HEDIS – not to fear</a:t>
            </a:r>
            <a:endParaRPr lang="en-US" sz="4000" b="1" dirty="0"/>
          </a:p>
        </p:txBody>
      </p:sp>
      <p:sp>
        <p:nvSpPr>
          <p:cNvPr id="3" name="Content Placeholder 2"/>
          <p:cNvSpPr>
            <a:spLocks noGrp="1"/>
          </p:cNvSpPr>
          <p:nvPr>
            <p:ph idx="1"/>
          </p:nvPr>
        </p:nvSpPr>
        <p:spPr>
          <a:xfrm>
            <a:off x="875801" y="853441"/>
            <a:ext cx="8725399" cy="3116702"/>
          </a:xfrm>
        </p:spPr>
        <p:txBody>
          <a:bodyPr>
            <a:noAutofit/>
          </a:bodyPr>
          <a:lstStyle/>
          <a:p>
            <a:pPr marL="0" indent="0">
              <a:buNone/>
            </a:pPr>
            <a:r>
              <a:rPr lang="en-US" sz="3200" b="1" dirty="0">
                <a:solidFill>
                  <a:schemeClr val="tx1"/>
                </a:solidFill>
              </a:rPr>
              <a:t>J</a:t>
            </a:r>
            <a:r>
              <a:rPr lang="en-US" sz="3200" b="1" dirty="0" smtClean="0">
                <a:solidFill>
                  <a:schemeClr val="tx1"/>
                </a:solidFill>
              </a:rPr>
              <a:t>ust remember this process is an attempt to promote the best quality, most efficient, data driven, most cost effective population health care management system with the goal of eliminating health care disparities and utilizing preventive medicine principles to either directly or indirectly improve the health of all patients.</a:t>
            </a:r>
            <a:endParaRPr lang="en-US" sz="3200" b="1" dirty="0">
              <a:solidFill>
                <a:schemeClr val="tx1"/>
              </a:solidFill>
            </a:endParaRPr>
          </a:p>
        </p:txBody>
      </p:sp>
      <p:pic>
        <p:nvPicPr>
          <p:cNvPr id="4" name="Picture 3"/>
          <p:cNvPicPr>
            <a:picLocks noChangeAspect="1"/>
          </p:cNvPicPr>
          <p:nvPr/>
        </p:nvPicPr>
        <p:blipFill>
          <a:blip r:embed="rId2"/>
          <a:stretch>
            <a:fillRect/>
          </a:stretch>
        </p:blipFill>
        <p:spPr>
          <a:xfrm>
            <a:off x="9714941" y="953146"/>
            <a:ext cx="2244504" cy="5163034"/>
          </a:xfrm>
          <a:prstGeom prst="rect">
            <a:avLst/>
          </a:prstGeom>
        </p:spPr>
      </p:pic>
    </p:spTree>
    <p:extLst>
      <p:ext uri="{BB962C8B-B14F-4D97-AF65-F5344CB8AC3E}">
        <p14:creationId xmlns:p14="http://schemas.microsoft.com/office/powerpoint/2010/main" val="129391209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9362" y="398417"/>
            <a:ext cx="9081867" cy="6011092"/>
          </a:xfrm>
          <a:prstGeom prst="rect">
            <a:avLst/>
          </a:prstGeom>
        </p:spPr>
      </p:pic>
      <p:pic>
        <p:nvPicPr>
          <p:cNvPr id="2" name="Picture 1"/>
          <p:cNvPicPr>
            <a:picLocks noChangeAspect="1"/>
          </p:cNvPicPr>
          <p:nvPr/>
        </p:nvPicPr>
        <p:blipFill>
          <a:blip r:embed="rId3"/>
          <a:stretch>
            <a:fillRect/>
          </a:stretch>
        </p:blipFill>
        <p:spPr>
          <a:xfrm>
            <a:off x="9491229" y="398417"/>
            <a:ext cx="2613177" cy="6011092"/>
          </a:xfrm>
          <a:prstGeom prst="rect">
            <a:avLst/>
          </a:prstGeom>
        </p:spPr>
      </p:pic>
      <p:pic>
        <p:nvPicPr>
          <p:cNvPr id="3" name="Picture 2"/>
          <p:cNvPicPr>
            <a:picLocks noChangeAspect="1"/>
          </p:cNvPicPr>
          <p:nvPr/>
        </p:nvPicPr>
        <p:blipFill>
          <a:blip r:embed="rId4"/>
          <a:stretch>
            <a:fillRect/>
          </a:stretch>
        </p:blipFill>
        <p:spPr>
          <a:xfrm>
            <a:off x="5404066" y="3125086"/>
            <a:ext cx="159826" cy="3284423"/>
          </a:xfrm>
          <a:prstGeom prst="rect">
            <a:avLst/>
          </a:prstGeom>
        </p:spPr>
      </p:pic>
      <p:pic>
        <p:nvPicPr>
          <p:cNvPr id="5" name="Picture 4"/>
          <p:cNvPicPr>
            <a:picLocks noChangeAspect="1"/>
          </p:cNvPicPr>
          <p:nvPr/>
        </p:nvPicPr>
        <p:blipFill>
          <a:blip r:embed="rId4"/>
          <a:stretch>
            <a:fillRect/>
          </a:stretch>
        </p:blipFill>
        <p:spPr>
          <a:xfrm>
            <a:off x="1204024" y="2494734"/>
            <a:ext cx="190500" cy="3914775"/>
          </a:xfrm>
          <a:prstGeom prst="rect">
            <a:avLst/>
          </a:prstGeom>
        </p:spPr>
      </p:pic>
      <p:pic>
        <p:nvPicPr>
          <p:cNvPr id="6" name="Picture 5"/>
          <p:cNvPicPr>
            <a:picLocks noChangeAspect="1"/>
          </p:cNvPicPr>
          <p:nvPr/>
        </p:nvPicPr>
        <p:blipFill>
          <a:blip r:embed="rId4"/>
          <a:stretch>
            <a:fillRect/>
          </a:stretch>
        </p:blipFill>
        <p:spPr>
          <a:xfrm>
            <a:off x="5404066" y="1446574"/>
            <a:ext cx="190500" cy="1281127"/>
          </a:xfrm>
          <a:prstGeom prst="rect">
            <a:avLst/>
          </a:prstGeom>
        </p:spPr>
      </p:pic>
      <p:pic>
        <p:nvPicPr>
          <p:cNvPr id="7" name="Picture 6"/>
          <p:cNvPicPr>
            <a:picLocks noChangeAspect="1"/>
          </p:cNvPicPr>
          <p:nvPr/>
        </p:nvPicPr>
        <p:blipFill>
          <a:blip r:embed="rId4"/>
          <a:stretch>
            <a:fillRect/>
          </a:stretch>
        </p:blipFill>
        <p:spPr>
          <a:xfrm>
            <a:off x="1204024" y="1167698"/>
            <a:ext cx="190500" cy="3914775"/>
          </a:xfrm>
          <a:prstGeom prst="rect">
            <a:avLst/>
          </a:prstGeom>
        </p:spPr>
      </p:pic>
      <p:pic>
        <p:nvPicPr>
          <p:cNvPr id="8" name="Picture 7"/>
          <p:cNvPicPr>
            <a:picLocks noChangeAspect="1"/>
          </p:cNvPicPr>
          <p:nvPr/>
        </p:nvPicPr>
        <p:blipFill>
          <a:blip r:embed="rId5"/>
          <a:stretch>
            <a:fillRect/>
          </a:stretch>
        </p:blipFill>
        <p:spPr>
          <a:xfrm>
            <a:off x="1394524" y="1446574"/>
            <a:ext cx="4991100" cy="200025"/>
          </a:xfrm>
          <a:prstGeom prst="rect">
            <a:avLst/>
          </a:prstGeom>
        </p:spPr>
      </p:pic>
      <p:pic>
        <p:nvPicPr>
          <p:cNvPr id="9" name="Picture 8"/>
          <p:cNvPicPr>
            <a:picLocks noChangeAspect="1"/>
          </p:cNvPicPr>
          <p:nvPr/>
        </p:nvPicPr>
        <p:blipFill>
          <a:blip r:embed="rId5"/>
          <a:stretch>
            <a:fillRect/>
          </a:stretch>
        </p:blipFill>
        <p:spPr>
          <a:xfrm>
            <a:off x="1585024" y="1273596"/>
            <a:ext cx="4991100" cy="200025"/>
          </a:xfrm>
          <a:prstGeom prst="rect">
            <a:avLst/>
          </a:prstGeom>
        </p:spPr>
      </p:pic>
    </p:spTree>
    <p:extLst>
      <p:ext uri="{BB962C8B-B14F-4D97-AF65-F5344CB8AC3E}">
        <p14:creationId xmlns:p14="http://schemas.microsoft.com/office/powerpoint/2010/main" val="303796439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006" y="5018555"/>
            <a:ext cx="8534400" cy="1507067"/>
          </a:xfrm>
        </p:spPr>
        <p:txBody>
          <a:bodyPr>
            <a:normAutofit fontScale="90000"/>
          </a:bodyPr>
          <a:lstStyle/>
          <a:p>
            <a:r>
              <a:rPr lang="en-US" b="1" dirty="0"/>
              <a:t>HEDIS® is a retrospective review or look backwards at the year or year(s) prior depending on the measure.</a:t>
            </a:r>
          </a:p>
        </p:txBody>
      </p:sp>
      <p:sp>
        <p:nvSpPr>
          <p:cNvPr id="3" name="Content Placeholder 2"/>
          <p:cNvSpPr>
            <a:spLocks noGrp="1"/>
          </p:cNvSpPr>
          <p:nvPr>
            <p:ph idx="1"/>
          </p:nvPr>
        </p:nvSpPr>
        <p:spPr/>
        <p:txBody>
          <a:bodyPr>
            <a:normAutofit fontScale="85000" lnSpcReduction="20000"/>
          </a:bodyPr>
          <a:lstStyle/>
          <a:p>
            <a:endParaRPr lang="en-US" sz="3600" dirty="0" smtClean="0"/>
          </a:p>
          <a:p>
            <a:pPr>
              <a:buFont typeface="Arial" panose="020B0604020202020204" pitchFamily="34" charset="0"/>
              <a:buChar char="•"/>
            </a:pPr>
            <a:r>
              <a:rPr lang="en-US" sz="3600" b="1" dirty="0" smtClean="0">
                <a:solidFill>
                  <a:schemeClr val="bg1"/>
                </a:solidFill>
              </a:rPr>
              <a:t>Some </a:t>
            </a:r>
            <a:r>
              <a:rPr lang="en-US" sz="3600" b="1" dirty="0">
                <a:solidFill>
                  <a:schemeClr val="bg1"/>
                </a:solidFill>
              </a:rPr>
              <a:t>measures have only a one year look-back period, while other measures the look-back period can extend up to ten years, like for colorectal cancer screening.  </a:t>
            </a:r>
            <a:endParaRPr lang="en-US" sz="3600" b="1" dirty="0" smtClean="0">
              <a:solidFill>
                <a:schemeClr val="bg1"/>
              </a:solidFill>
            </a:endParaRPr>
          </a:p>
          <a:p>
            <a:pPr>
              <a:buFont typeface="Arial" panose="020B0604020202020204" pitchFamily="34" charset="0"/>
              <a:buChar char="•"/>
            </a:pPr>
            <a:r>
              <a:rPr lang="en-US" sz="3600" b="1" dirty="0" smtClean="0">
                <a:solidFill>
                  <a:schemeClr val="bg1"/>
                </a:solidFill>
              </a:rPr>
              <a:t> </a:t>
            </a:r>
            <a:r>
              <a:rPr lang="en-US" sz="3600" b="1" dirty="0">
                <a:solidFill>
                  <a:schemeClr val="bg1"/>
                </a:solidFill>
              </a:rPr>
              <a:t>It is a review of the services and clinical care provided to </a:t>
            </a:r>
            <a:r>
              <a:rPr lang="en-US" sz="3600" b="1" dirty="0" smtClean="0">
                <a:solidFill>
                  <a:schemeClr val="bg1"/>
                </a:solidFill>
              </a:rPr>
              <a:t>your patients.</a:t>
            </a:r>
            <a:endParaRPr lang="en-US" sz="3600" b="1" dirty="0">
              <a:solidFill>
                <a:schemeClr val="bg1"/>
              </a:solidFill>
            </a:endParaRPr>
          </a:p>
        </p:txBody>
      </p:sp>
      <p:pic>
        <p:nvPicPr>
          <p:cNvPr id="4" name="Picture 3"/>
          <p:cNvPicPr>
            <a:picLocks noChangeAspect="1"/>
          </p:cNvPicPr>
          <p:nvPr/>
        </p:nvPicPr>
        <p:blipFill>
          <a:blip r:embed="rId2"/>
          <a:stretch>
            <a:fillRect/>
          </a:stretch>
        </p:blipFill>
        <p:spPr>
          <a:xfrm>
            <a:off x="9314406" y="1269598"/>
            <a:ext cx="2284929" cy="5256024"/>
          </a:xfrm>
          <a:prstGeom prst="rect">
            <a:avLst/>
          </a:prstGeom>
        </p:spPr>
      </p:pic>
    </p:spTree>
    <p:extLst>
      <p:ext uri="{BB962C8B-B14F-4D97-AF65-F5344CB8AC3E}">
        <p14:creationId xmlns:p14="http://schemas.microsoft.com/office/powerpoint/2010/main" val="41990431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8093" y="518215"/>
            <a:ext cx="5467609" cy="5959466"/>
          </a:xfrm>
          <a:prstGeom prst="rect">
            <a:avLst/>
          </a:prstGeom>
        </p:spPr>
      </p:pic>
      <p:sp>
        <p:nvSpPr>
          <p:cNvPr id="2" name="TextBox 1"/>
          <p:cNvSpPr txBox="1"/>
          <p:nvPr/>
        </p:nvSpPr>
        <p:spPr>
          <a:xfrm>
            <a:off x="5895702" y="518215"/>
            <a:ext cx="3502298" cy="3416320"/>
          </a:xfrm>
          <a:prstGeom prst="rect">
            <a:avLst/>
          </a:prstGeom>
          <a:noFill/>
        </p:spPr>
        <p:txBody>
          <a:bodyPr wrap="square" rtlCol="0">
            <a:spAutoFit/>
          </a:bodyPr>
          <a:lstStyle/>
          <a:p>
            <a:r>
              <a:rPr lang="en-US" sz="7200" b="1" dirty="0" smtClean="0"/>
              <a:t>What is </a:t>
            </a:r>
          </a:p>
          <a:p>
            <a:r>
              <a:rPr lang="en-US" sz="7200" b="1" dirty="0" smtClean="0"/>
              <a:t>child </a:t>
            </a:r>
          </a:p>
          <a:p>
            <a:r>
              <a:rPr lang="en-US" sz="7200" b="1" dirty="0" smtClean="0"/>
              <a:t>abuse?</a:t>
            </a:r>
            <a:r>
              <a:rPr lang="en-US" sz="7200" dirty="0" smtClean="0"/>
              <a:t> </a:t>
            </a:r>
            <a:endParaRPr lang="en-US" sz="7200" dirty="0"/>
          </a:p>
        </p:txBody>
      </p:sp>
      <p:pic>
        <p:nvPicPr>
          <p:cNvPr id="3" name="Picture 2"/>
          <p:cNvPicPr>
            <a:picLocks noChangeAspect="1"/>
          </p:cNvPicPr>
          <p:nvPr/>
        </p:nvPicPr>
        <p:blipFill>
          <a:blip r:embed="rId3"/>
          <a:stretch>
            <a:fillRect/>
          </a:stretch>
        </p:blipFill>
        <p:spPr>
          <a:xfrm>
            <a:off x="6723153" y="4278267"/>
            <a:ext cx="1724025" cy="1790700"/>
          </a:xfrm>
          <a:prstGeom prst="rect">
            <a:avLst/>
          </a:prstGeom>
        </p:spPr>
      </p:pic>
      <p:pic>
        <p:nvPicPr>
          <p:cNvPr id="5" name="Picture 4"/>
          <p:cNvPicPr>
            <a:picLocks noChangeAspect="1"/>
          </p:cNvPicPr>
          <p:nvPr/>
        </p:nvPicPr>
        <p:blipFill>
          <a:blip r:embed="rId4"/>
          <a:stretch>
            <a:fillRect/>
          </a:stretch>
        </p:blipFill>
        <p:spPr>
          <a:xfrm>
            <a:off x="9292950" y="518214"/>
            <a:ext cx="2679691" cy="5959467"/>
          </a:xfrm>
          <a:prstGeom prst="rect">
            <a:avLst/>
          </a:prstGeom>
        </p:spPr>
      </p:pic>
    </p:spTree>
    <p:extLst>
      <p:ext uri="{BB962C8B-B14F-4D97-AF65-F5344CB8AC3E}">
        <p14:creationId xmlns:p14="http://schemas.microsoft.com/office/powerpoint/2010/main" val="273117565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6923" y="854735"/>
            <a:ext cx="9152060" cy="5581046"/>
          </a:xfrm>
          <a:prstGeom prst="rect">
            <a:avLst/>
          </a:prstGeom>
        </p:spPr>
      </p:pic>
      <p:pic>
        <p:nvPicPr>
          <p:cNvPr id="2" name="Picture 1"/>
          <p:cNvPicPr>
            <a:picLocks noChangeAspect="1"/>
          </p:cNvPicPr>
          <p:nvPr/>
        </p:nvPicPr>
        <p:blipFill>
          <a:blip r:embed="rId3"/>
          <a:stretch>
            <a:fillRect/>
          </a:stretch>
        </p:blipFill>
        <p:spPr>
          <a:xfrm>
            <a:off x="9298983" y="854735"/>
            <a:ext cx="2426225" cy="5581046"/>
          </a:xfrm>
          <a:prstGeom prst="rect">
            <a:avLst/>
          </a:prstGeom>
        </p:spPr>
      </p:pic>
    </p:spTree>
    <p:extLst>
      <p:ext uri="{BB962C8B-B14F-4D97-AF65-F5344CB8AC3E}">
        <p14:creationId xmlns:p14="http://schemas.microsoft.com/office/powerpoint/2010/main" val="211499242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745" y="4014634"/>
            <a:ext cx="8041333" cy="2200187"/>
          </a:xfrm>
        </p:spPr>
        <p:txBody>
          <a:bodyPr>
            <a:normAutofit fontScale="90000"/>
          </a:bodyPr>
          <a:lstStyle/>
          <a:p>
            <a:r>
              <a:rPr lang="en-US" b="1" dirty="0" smtClean="0"/>
              <a:t>REMEMBER IN GOD WE TRUST --- FOR EVERYTHING IT REQUIRES DATA TO VERIFY AND EVALUATE OUTCOMES WITH EVIDENCE-BASED MEDICINE PRACTICES</a:t>
            </a:r>
            <a:endParaRPr lang="en-US" b="1" dirty="0"/>
          </a:p>
        </p:txBody>
      </p:sp>
      <p:sp>
        <p:nvSpPr>
          <p:cNvPr id="3" name="Content Placeholder 2"/>
          <p:cNvSpPr>
            <a:spLocks noGrp="1"/>
          </p:cNvSpPr>
          <p:nvPr>
            <p:ph idx="1"/>
          </p:nvPr>
        </p:nvSpPr>
        <p:spPr/>
        <p:txBody>
          <a:bodyPr>
            <a:normAutofit lnSpcReduction="10000"/>
          </a:bodyPr>
          <a:lstStyle/>
          <a:p>
            <a:endParaRPr lang="en-US" dirty="0" smtClean="0"/>
          </a:p>
          <a:p>
            <a:pPr>
              <a:buFont typeface="Arial" panose="020B0604020202020204" pitchFamily="34" charset="0"/>
              <a:buChar char="•"/>
            </a:pPr>
            <a:r>
              <a:rPr lang="en-US" b="1" dirty="0" smtClean="0">
                <a:solidFill>
                  <a:schemeClr val="bg1"/>
                </a:solidFill>
              </a:rPr>
              <a:t>THE GOAL OF GOVERNMENT AGENCIES IS TO FINANCIALLY REWARD PRACTICES THAT HAVE DEMONSTRATED QUALITY, COST EFFECTIVENESS, DATA CONFIRMED PRACTICES THROUGH VARIOUS AUDIT PROCESSES VIA EMR DRIVEN ADMINISTRATIVE DATA THROUGH CLAIMS, PRESCRIPTIONS, AND LAB INFORMATION AS WELL AS EMR MEDICAL RECORD REVIEW</a:t>
            </a:r>
          </a:p>
          <a:p>
            <a:pPr>
              <a:buFont typeface="Arial" panose="020B0604020202020204" pitchFamily="34" charset="0"/>
              <a:buChar char="•"/>
            </a:pPr>
            <a:endParaRPr lang="en-US" b="1" dirty="0">
              <a:solidFill>
                <a:schemeClr val="bg1"/>
              </a:solidFill>
            </a:endParaRPr>
          </a:p>
          <a:p>
            <a:pPr>
              <a:buFont typeface="Arial" panose="020B0604020202020204" pitchFamily="34" charset="0"/>
              <a:buChar char="•"/>
            </a:pPr>
            <a:r>
              <a:rPr lang="en-US" b="1" dirty="0" smtClean="0">
                <a:solidFill>
                  <a:schemeClr val="bg1"/>
                </a:solidFill>
              </a:rPr>
              <a:t>HEDIS IS THE REPORT CARD DOCUMENTING THAT YOUR EXCELLENT MEDICAL CARE IS A VARIFIABLE REALITY</a:t>
            </a:r>
          </a:p>
          <a:p>
            <a:endParaRPr lang="en-US" b="1" dirty="0">
              <a:solidFill>
                <a:schemeClr val="bg1"/>
              </a:solidFill>
            </a:endParaRPr>
          </a:p>
          <a:p>
            <a:endParaRPr lang="en-US" dirty="0"/>
          </a:p>
        </p:txBody>
      </p:sp>
      <p:pic>
        <p:nvPicPr>
          <p:cNvPr id="4" name="Picture 3"/>
          <p:cNvPicPr>
            <a:picLocks noChangeAspect="1"/>
          </p:cNvPicPr>
          <p:nvPr/>
        </p:nvPicPr>
        <p:blipFill>
          <a:blip r:embed="rId2"/>
          <a:stretch>
            <a:fillRect/>
          </a:stretch>
        </p:blipFill>
        <p:spPr>
          <a:xfrm>
            <a:off x="9306691" y="480786"/>
            <a:ext cx="2614008" cy="6013003"/>
          </a:xfrm>
          <a:prstGeom prst="rect">
            <a:avLst/>
          </a:prstGeom>
        </p:spPr>
      </p:pic>
    </p:spTree>
    <p:extLst>
      <p:ext uri="{BB962C8B-B14F-4D97-AF65-F5344CB8AC3E}">
        <p14:creationId xmlns:p14="http://schemas.microsoft.com/office/powerpoint/2010/main" val="306587423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01994" y="270931"/>
            <a:ext cx="8927636" cy="6317101"/>
          </a:xfrm>
          <a:prstGeom prst="rect">
            <a:avLst/>
          </a:prstGeom>
        </p:spPr>
      </p:pic>
      <p:pic>
        <p:nvPicPr>
          <p:cNvPr id="2" name="Picture 1"/>
          <p:cNvPicPr>
            <a:picLocks noChangeAspect="1"/>
          </p:cNvPicPr>
          <p:nvPr/>
        </p:nvPicPr>
        <p:blipFill>
          <a:blip r:embed="rId3"/>
          <a:stretch>
            <a:fillRect/>
          </a:stretch>
        </p:blipFill>
        <p:spPr>
          <a:xfrm>
            <a:off x="8982395" y="270931"/>
            <a:ext cx="2746207" cy="6317101"/>
          </a:xfrm>
          <a:prstGeom prst="rect">
            <a:avLst/>
          </a:prstGeom>
        </p:spPr>
      </p:pic>
    </p:spTree>
    <p:extLst>
      <p:ext uri="{BB962C8B-B14F-4D97-AF65-F5344CB8AC3E}">
        <p14:creationId xmlns:p14="http://schemas.microsoft.com/office/powerpoint/2010/main" val="117660438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ENSURE QUALITY CARE VERIFICATION BY DOCUMENTION IN THE MEDICAL RECORD</a:t>
            </a:r>
            <a:endParaRPr lang="en-US" b="1" dirty="0"/>
          </a:p>
        </p:txBody>
      </p:sp>
      <p:sp>
        <p:nvSpPr>
          <p:cNvPr id="3" name="Content Placeholder 2"/>
          <p:cNvSpPr>
            <a:spLocks noGrp="1"/>
          </p:cNvSpPr>
          <p:nvPr>
            <p:ph idx="1"/>
          </p:nvPr>
        </p:nvSpPr>
        <p:spPr/>
        <p:txBody>
          <a:bodyPr>
            <a:normAutofit fontScale="62500" lnSpcReduction="20000"/>
          </a:bodyPr>
          <a:lstStyle/>
          <a:p>
            <a:endParaRPr lang="en-US" dirty="0" smtClean="0"/>
          </a:p>
          <a:p>
            <a:pPr marL="0" indent="0">
              <a:buNone/>
            </a:pPr>
            <a:r>
              <a:rPr lang="en-US" dirty="0" smtClean="0"/>
              <a:t> </a:t>
            </a:r>
          </a:p>
          <a:p>
            <a:pPr marL="0" indent="0">
              <a:buNone/>
            </a:pPr>
            <a:r>
              <a:rPr lang="en-US" sz="4000" b="1" dirty="0">
                <a:solidFill>
                  <a:schemeClr val="bg1"/>
                </a:solidFill>
              </a:rPr>
              <a:t>E</a:t>
            </a:r>
            <a:r>
              <a:rPr lang="en-US" sz="4000" b="1" dirty="0" smtClean="0">
                <a:solidFill>
                  <a:schemeClr val="bg1"/>
                </a:solidFill>
              </a:rPr>
              <a:t>nsure all clinical care is performed with a culture of team work and commitment to evidence-based knowledge acquisition and the repetition of the fulfilment of the expected clinical measures to optimize care to your patients. </a:t>
            </a:r>
          </a:p>
          <a:p>
            <a:pPr marL="0" indent="0">
              <a:buNone/>
            </a:pPr>
            <a:r>
              <a:rPr lang="en-US" sz="4000" b="1" dirty="0" smtClean="0">
                <a:solidFill>
                  <a:schemeClr val="bg1"/>
                </a:solidFill>
              </a:rPr>
              <a:t>In other words develop a team oriented system that works and just keep on doing the same system over and over again.</a:t>
            </a:r>
          </a:p>
          <a:p>
            <a:endParaRPr lang="en-US" sz="4000" dirty="0" smtClean="0"/>
          </a:p>
          <a:p>
            <a:endParaRPr lang="en-US" dirty="0"/>
          </a:p>
        </p:txBody>
      </p:sp>
      <p:pic>
        <p:nvPicPr>
          <p:cNvPr id="4" name="Picture 3"/>
          <p:cNvPicPr>
            <a:picLocks noChangeAspect="1"/>
          </p:cNvPicPr>
          <p:nvPr/>
        </p:nvPicPr>
        <p:blipFill>
          <a:blip r:embed="rId2"/>
          <a:stretch>
            <a:fillRect/>
          </a:stretch>
        </p:blipFill>
        <p:spPr>
          <a:xfrm>
            <a:off x="9446217" y="511444"/>
            <a:ext cx="2559722" cy="5888130"/>
          </a:xfrm>
          <a:prstGeom prst="rect">
            <a:avLst/>
          </a:prstGeom>
        </p:spPr>
      </p:pic>
    </p:spTree>
    <p:extLst>
      <p:ext uri="{BB962C8B-B14F-4D97-AF65-F5344CB8AC3E}">
        <p14:creationId xmlns:p14="http://schemas.microsoft.com/office/powerpoint/2010/main" val="404166760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96665" y="502919"/>
            <a:ext cx="8622809" cy="5828211"/>
          </a:xfrm>
          <a:prstGeom prst="rect">
            <a:avLst/>
          </a:prstGeom>
        </p:spPr>
      </p:pic>
      <p:pic>
        <p:nvPicPr>
          <p:cNvPr id="2" name="Picture 1"/>
          <p:cNvPicPr>
            <a:picLocks noChangeAspect="1"/>
          </p:cNvPicPr>
          <p:nvPr/>
        </p:nvPicPr>
        <p:blipFill>
          <a:blip r:embed="rId3"/>
          <a:stretch>
            <a:fillRect/>
          </a:stretch>
        </p:blipFill>
        <p:spPr>
          <a:xfrm>
            <a:off x="9219474" y="502919"/>
            <a:ext cx="2533674" cy="5828211"/>
          </a:xfrm>
          <a:prstGeom prst="rect">
            <a:avLst/>
          </a:prstGeom>
        </p:spPr>
      </p:pic>
    </p:spTree>
    <p:extLst>
      <p:ext uri="{BB962C8B-B14F-4D97-AF65-F5344CB8AC3E}">
        <p14:creationId xmlns:p14="http://schemas.microsoft.com/office/powerpoint/2010/main" val="399305186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4272" y="909113"/>
            <a:ext cx="9192204" cy="5753239"/>
          </a:xfrm>
          <a:prstGeom prst="rect">
            <a:avLst/>
          </a:prstGeom>
        </p:spPr>
      </p:pic>
      <p:pic>
        <p:nvPicPr>
          <p:cNvPr id="2" name="Picture 1"/>
          <p:cNvPicPr>
            <a:picLocks noChangeAspect="1"/>
          </p:cNvPicPr>
          <p:nvPr/>
        </p:nvPicPr>
        <p:blipFill>
          <a:blip r:embed="rId3"/>
          <a:stretch>
            <a:fillRect/>
          </a:stretch>
        </p:blipFill>
        <p:spPr>
          <a:xfrm>
            <a:off x="9376476" y="909112"/>
            <a:ext cx="2501082" cy="5753239"/>
          </a:xfrm>
          <a:prstGeom prst="rect">
            <a:avLst/>
          </a:prstGeom>
        </p:spPr>
      </p:pic>
    </p:spTree>
    <p:extLst>
      <p:ext uri="{BB962C8B-B14F-4D97-AF65-F5344CB8AC3E}">
        <p14:creationId xmlns:p14="http://schemas.microsoft.com/office/powerpoint/2010/main" val="235964792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8856" y="1138945"/>
            <a:ext cx="9180127" cy="5558241"/>
          </a:xfrm>
          <a:prstGeom prst="rect">
            <a:avLst/>
          </a:prstGeom>
        </p:spPr>
      </p:pic>
      <p:pic>
        <p:nvPicPr>
          <p:cNvPr id="2" name="Picture 1"/>
          <p:cNvPicPr>
            <a:picLocks noChangeAspect="1"/>
          </p:cNvPicPr>
          <p:nvPr/>
        </p:nvPicPr>
        <p:blipFill>
          <a:blip r:embed="rId3"/>
          <a:stretch>
            <a:fillRect/>
          </a:stretch>
        </p:blipFill>
        <p:spPr>
          <a:xfrm>
            <a:off x="9298983" y="1138945"/>
            <a:ext cx="2416311" cy="5558241"/>
          </a:xfrm>
          <a:prstGeom prst="rect">
            <a:avLst/>
          </a:prstGeom>
        </p:spPr>
      </p:pic>
    </p:spTree>
    <p:extLst>
      <p:ext uri="{BB962C8B-B14F-4D97-AF65-F5344CB8AC3E}">
        <p14:creationId xmlns:p14="http://schemas.microsoft.com/office/powerpoint/2010/main" val="256907261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8343" y="453737"/>
            <a:ext cx="7802880" cy="5968347"/>
          </a:xfrm>
          <a:prstGeom prst="rect">
            <a:avLst/>
          </a:prstGeom>
        </p:spPr>
      </p:pic>
      <p:pic>
        <p:nvPicPr>
          <p:cNvPr id="2" name="Picture 1"/>
          <p:cNvPicPr>
            <a:picLocks noChangeAspect="1"/>
          </p:cNvPicPr>
          <p:nvPr/>
        </p:nvPicPr>
        <p:blipFill>
          <a:blip r:embed="rId3"/>
          <a:stretch>
            <a:fillRect/>
          </a:stretch>
        </p:blipFill>
        <p:spPr>
          <a:xfrm>
            <a:off x="8151223" y="453736"/>
            <a:ext cx="2594594" cy="5968347"/>
          </a:xfrm>
          <a:prstGeom prst="rect">
            <a:avLst/>
          </a:prstGeom>
        </p:spPr>
      </p:pic>
    </p:spTree>
    <p:extLst>
      <p:ext uri="{BB962C8B-B14F-4D97-AF65-F5344CB8AC3E}">
        <p14:creationId xmlns:p14="http://schemas.microsoft.com/office/powerpoint/2010/main" val="139516652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6850" y="1121402"/>
            <a:ext cx="8636411" cy="5386779"/>
          </a:xfrm>
          <a:prstGeom prst="rect">
            <a:avLst/>
          </a:prstGeom>
        </p:spPr>
      </p:pic>
      <p:pic>
        <p:nvPicPr>
          <p:cNvPr id="2" name="Picture 1"/>
          <p:cNvPicPr>
            <a:picLocks noChangeAspect="1"/>
          </p:cNvPicPr>
          <p:nvPr/>
        </p:nvPicPr>
        <p:blipFill>
          <a:blip r:embed="rId3"/>
          <a:stretch>
            <a:fillRect/>
          </a:stretch>
        </p:blipFill>
        <p:spPr>
          <a:xfrm>
            <a:off x="9043261" y="1121402"/>
            <a:ext cx="2341772" cy="5386779"/>
          </a:xfrm>
          <a:prstGeom prst="rect">
            <a:avLst/>
          </a:prstGeom>
        </p:spPr>
      </p:pic>
    </p:spTree>
    <p:extLst>
      <p:ext uri="{BB962C8B-B14F-4D97-AF65-F5344CB8AC3E}">
        <p14:creationId xmlns:p14="http://schemas.microsoft.com/office/powerpoint/2010/main" val="44662972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9634" y="345017"/>
            <a:ext cx="8800435" cy="6251726"/>
          </a:xfrm>
          <a:prstGeom prst="rect">
            <a:avLst/>
          </a:prstGeom>
        </p:spPr>
      </p:pic>
      <p:pic>
        <p:nvPicPr>
          <p:cNvPr id="2" name="Picture 1"/>
          <p:cNvPicPr>
            <a:picLocks noChangeAspect="1"/>
          </p:cNvPicPr>
          <p:nvPr/>
        </p:nvPicPr>
        <p:blipFill>
          <a:blip r:embed="rId3"/>
          <a:stretch>
            <a:fillRect/>
          </a:stretch>
        </p:blipFill>
        <p:spPr>
          <a:xfrm>
            <a:off x="9140069" y="345017"/>
            <a:ext cx="2717786" cy="6251726"/>
          </a:xfrm>
          <a:prstGeom prst="rect">
            <a:avLst/>
          </a:prstGeom>
        </p:spPr>
      </p:pic>
    </p:spTree>
    <p:extLst>
      <p:ext uri="{BB962C8B-B14F-4D97-AF65-F5344CB8AC3E}">
        <p14:creationId xmlns:p14="http://schemas.microsoft.com/office/powerpoint/2010/main" val="17559279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60156" y="331100"/>
            <a:ext cx="7129221" cy="4607728"/>
          </a:xfrm>
          <a:prstGeom prst="rect">
            <a:avLst/>
          </a:prstGeom>
        </p:spPr>
      </p:pic>
      <p:sp>
        <p:nvSpPr>
          <p:cNvPr id="3" name="Rectangle 2"/>
          <p:cNvSpPr/>
          <p:nvPr/>
        </p:nvSpPr>
        <p:spPr>
          <a:xfrm>
            <a:off x="1173757" y="5117626"/>
            <a:ext cx="4865434" cy="1200329"/>
          </a:xfrm>
          <a:prstGeom prst="rect">
            <a:avLst/>
          </a:prstGeom>
        </p:spPr>
        <p:txBody>
          <a:bodyPr wrap="none">
            <a:spAutoFit/>
          </a:bodyPr>
          <a:lstStyle/>
          <a:p>
            <a:r>
              <a:rPr lang="en-US" sz="3600" b="1" dirty="0"/>
              <a:t>How does Child </a:t>
            </a:r>
            <a:endParaRPr lang="en-US" sz="3600" b="1" dirty="0" smtClean="0"/>
          </a:p>
          <a:p>
            <a:r>
              <a:rPr lang="en-US" sz="3600" b="1" dirty="0" smtClean="0"/>
              <a:t>Abuse </a:t>
            </a:r>
            <a:r>
              <a:rPr lang="en-US" sz="3600" b="1" dirty="0"/>
              <a:t>get reported?</a:t>
            </a:r>
          </a:p>
        </p:txBody>
      </p:sp>
      <p:pic>
        <p:nvPicPr>
          <p:cNvPr id="2" name="Picture 1"/>
          <p:cNvPicPr>
            <a:picLocks noChangeAspect="1"/>
          </p:cNvPicPr>
          <p:nvPr/>
        </p:nvPicPr>
        <p:blipFill>
          <a:blip r:embed="rId3"/>
          <a:stretch>
            <a:fillRect/>
          </a:stretch>
        </p:blipFill>
        <p:spPr>
          <a:xfrm>
            <a:off x="9105255" y="231389"/>
            <a:ext cx="2822408" cy="6276861"/>
          </a:xfrm>
          <a:prstGeom prst="rect">
            <a:avLst/>
          </a:prstGeom>
        </p:spPr>
      </p:pic>
      <p:pic>
        <p:nvPicPr>
          <p:cNvPr id="7" name="Picture 6"/>
          <p:cNvPicPr>
            <a:picLocks noChangeAspect="1"/>
          </p:cNvPicPr>
          <p:nvPr/>
        </p:nvPicPr>
        <p:blipFill>
          <a:blip r:embed="rId4"/>
          <a:stretch>
            <a:fillRect/>
          </a:stretch>
        </p:blipFill>
        <p:spPr>
          <a:xfrm>
            <a:off x="6593015" y="5062754"/>
            <a:ext cx="1396362" cy="1450365"/>
          </a:xfrm>
          <a:prstGeom prst="rect">
            <a:avLst/>
          </a:prstGeom>
        </p:spPr>
      </p:pic>
    </p:spTree>
    <p:extLst>
      <p:ext uri="{BB962C8B-B14F-4D97-AF65-F5344CB8AC3E}">
        <p14:creationId xmlns:p14="http://schemas.microsoft.com/office/powerpoint/2010/main" val="121598549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ADULT BMI ASSESSMENT – LOW COST DATA</a:t>
            </a:r>
            <a:endParaRPr lang="en-US" b="1" dirty="0"/>
          </a:p>
        </p:txBody>
      </p:sp>
      <p:sp>
        <p:nvSpPr>
          <p:cNvPr id="3" name="Content Placeholder 2"/>
          <p:cNvSpPr>
            <a:spLocks noGrp="1"/>
          </p:cNvSpPr>
          <p:nvPr>
            <p:ph idx="1"/>
          </p:nvPr>
        </p:nvSpPr>
        <p:spPr/>
        <p:txBody>
          <a:bodyPr>
            <a:normAutofit fontScale="77500" lnSpcReduction="20000"/>
          </a:bodyPr>
          <a:lstStyle/>
          <a:p>
            <a:pPr>
              <a:buFont typeface="Arial" panose="020B0604020202020204" pitchFamily="34" charset="0"/>
              <a:buChar char="•"/>
            </a:pPr>
            <a:r>
              <a:rPr lang="en-US" sz="4800" dirty="0" smtClean="0">
                <a:solidFill>
                  <a:schemeClr val="bg1"/>
                </a:solidFill>
              </a:rPr>
              <a:t>Adult BMI Assessment time frame was two years</a:t>
            </a:r>
          </a:p>
          <a:p>
            <a:pPr>
              <a:buFont typeface="Arial" panose="020B0604020202020204" pitchFamily="34" charset="0"/>
              <a:buChar char="•"/>
            </a:pPr>
            <a:r>
              <a:rPr lang="en-US" sz="4800" dirty="0" smtClean="0">
                <a:solidFill>
                  <a:schemeClr val="bg1"/>
                </a:solidFill>
              </a:rPr>
              <a:t>Expectations and Clinical Measures are constantly changing in an attempt to continually improve population health over time</a:t>
            </a:r>
            <a:endParaRPr lang="en-US" sz="4800" dirty="0">
              <a:solidFill>
                <a:schemeClr val="bg1"/>
              </a:solidFill>
            </a:endParaRPr>
          </a:p>
        </p:txBody>
      </p:sp>
      <p:pic>
        <p:nvPicPr>
          <p:cNvPr id="4" name="Picture 3"/>
          <p:cNvPicPr>
            <a:picLocks noChangeAspect="1"/>
          </p:cNvPicPr>
          <p:nvPr/>
        </p:nvPicPr>
        <p:blipFill>
          <a:blip r:embed="rId2"/>
          <a:stretch>
            <a:fillRect/>
          </a:stretch>
        </p:blipFill>
        <p:spPr>
          <a:xfrm>
            <a:off x="9291233" y="483793"/>
            <a:ext cx="2482231" cy="5709877"/>
          </a:xfrm>
          <a:prstGeom prst="rect">
            <a:avLst/>
          </a:prstGeom>
        </p:spPr>
      </p:pic>
    </p:spTree>
    <p:extLst>
      <p:ext uri="{BB962C8B-B14F-4D97-AF65-F5344CB8AC3E}">
        <p14:creationId xmlns:p14="http://schemas.microsoft.com/office/powerpoint/2010/main" val="373459287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0962" y="287382"/>
            <a:ext cx="9017886" cy="6298357"/>
          </a:xfrm>
          <a:prstGeom prst="rect">
            <a:avLst/>
          </a:prstGeom>
        </p:spPr>
      </p:pic>
      <p:pic>
        <p:nvPicPr>
          <p:cNvPr id="2" name="Picture 1"/>
          <p:cNvPicPr>
            <a:picLocks noChangeAspect="1"/>
          </p:cNvPicPr>
          <p:nvPr/>
        </p:nvPicPr>
        <p:blipFill>
          <a:blip r:embed="rId3"/>
          <a:stretch>
            <a:fillRect/>
          </a:stretch>
        </p:blipFill>
        <p:spPr>
          <a:xfrm>
            <a:off x="9330360" y="287382"/>
            <a:ext cx="2738058" cy="6298357"/>
          </a:xfrm>
          <a:prstGeom prst="rect">
            <a:avLst/>
          </a:prstGeom>
        </p:spPr>
      </p:pic>
    </p:spTree>
    <p:extLst>
      <p:ext uri="{BB962C8B-B14F-4D97-AF65-F5344CB8AC3E}">
        <p14:creationId xmlns:p14="http://schemas.microsoft.com/office/powerpoint/2010/main" val="132960094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75216" y="594779"/>
            <a:ext cx="8690553" cy="5875689"/>
          </a:xfrm>
          <a:prstGeom prst="rect">
            <a:avLst/>
          </a:prstGeom>
        </p:spPr>
      </p:pic>
      <p:pic>
        <p:nvPicPr>
          <p:cNvPr id="2" name="Picture 1"/>
          <p:cNvPicPr>
            <a:picLocks noChangeAspect="1"/>
          </p:cNvPicPr>
          <p:nvPr/>
        </p:nvPicPr>
        <p:blipFill>
          <a:blip r:embed="rId3"/>
          <a:stretch>
            <a:fillRect/>
          </a:stretch>
        </p:blipFill>
        <p:spPr>
          <a:xfrm>
            <a:off x="8965769" y="594778"/>
            <a:ext cx="2554314" cy="5875689"/>
          </a:xfrm>
          <a:prstGeom prst="rect">
            <a:avLst/>
          </a:prstGeom>
        </p:spPr>
      </p:pic>
    </p:spTree>
    <p:extLst>
      <p:ext uri="{BB962C8B-B14F-4D97-AF65-F5344CB8AC3E}">
        <p14:creationId xmlns:p14="http://schemas.microsoft.com/office/powerpoint/2010/main" val="268495937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9302" y="344711"/>
            <a:ext cx="8769049" cy="6278158"/>
          </a:xfrm>
          <a:prstGeom prst="rect">
            <a:avLst/>
          </a:prstGeom>
        </p:spPr>
      </p:pic>
      <p:pic>
        <p:nvPicPr>
          <p:cNvPr id="2" name="Picture 1"/>
          <p:cNvPicPr>
            <a:picLocks noChangeAspect="1"/>
          </p:cNvPicPr>
          <p:nvPr/>
        </p:nvPicPr>
        <p:blipFill>
          <a:blip r:embed="rId3"/>
          <a:stretch>
            <a:fillRect/>
          </a:stretch>
        </p:blipFill>
        <p:spPr>
          <a:xfrm>
            <a:off x="9178351" y="344711"/>
            <a:ext cx="2729278" cy="6278158"/>
          </a:xfrm>
          <a:prstGeom prst="rect">
            <a:avLst/>
          </a:prstGeom>
        </p:spPr>
      </p:pic>
    </p:spTree>
    <p:extLst>
      <p:ext uri="{BB962C8B-B14F-4D97-AF65-F5344CB8AC3E}">
        <p14:creationId xmlns:p14="http://schemas.microsoft.com/office/powerpoint/2010/main" val="68702308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95" y="5350933"/>
            <a:ext cx="8534400" cy="1507067"/>
          </a:xfrm>
        </p:spPr>
        <p:txBody>
          <a:bodyPr/>
          <a:lstStyle/>
          <a:p>
            <a:r>
              <a:rPr lang="en-US" b="1" dirty="0" smtClean="0"/>
              <a:t>BE AWARE OF SPECIAL CIRCUMSTANCES</a:t>
            </a:r>
            <a:endParaRPr lang="en-US" b="1" dirty="0"/>
          </a:p>
        </p:txBody>
      </p:sp>
      <p:sp>
        <p:nvSpPr>
          <p:cNvPr id="3" name="Content Placeholder 2"/>
          <p:cNvSpPr>
            <a:spLocks noGrp="1"/>
          </p:cNvSpPr>
          <p:nvPr>
            <p:ph idx="1"/>
          </p:nvPr>
        </p:nvSpPr>
        <p:spPr>
          <a:xfrm>
            <a:off x="460152" y="788588"/>
            <a:ext cx="8257646" cy="4649410"/>
          </a:xfrm>
        </p:spPr>
        <p:txBody>
          <a:bodyPr>
            <a:normAutofit fontScale="85000" lnSpcReduction="20000"/>
          </a:bodyPr>
          <a:lstStyle/>
          <a:p>
            <a:pPr>
              <a:buFont typeface="Arial" panose="020B0604020202020204" pitchFamily="34" charset="0"/>
              <a:buChar char="•"/>
            </a:pPr>
            <a:endParaRPr lang="en-US" sz="2400" dirty="0" smtClean="0">
              <a:solidFill>
                <a:schemeClr val="bg1"/>
              </a:solidFill>
            </a:endParaRPr>
          </a:p>
          <a:p>
            <a:pPr>
              <a:buFont typeface="Arial" panose="020B0604020202020204" pitchFamily="34" charset="0"/>
              <a:buChar char="•"/>
            </a:pPr>
            <a:r>
              <a:rPr lang="en-US" sz="2400" b="1" dirty="0" smtClean="0">
                <a:solidFill>
                  <a:schemeClr val="bg1"/>
                </a:solidFill>
              </a:rPr>
              <a:t>Appropriate </a:t>
            </a:r>
            <a:r>
              <a:rPr lang="en-US" sz="2400" b="1" dirty="0">
                <a:solidFill>
                  <a:schemeClr val="bg1"/>
                </a:solidFill>
              </a:rPr>
              <a:t>screening exams include:  a Fecal Occult Blood Test, also known as a FOBT or Fit test, a sigmoidoscopy, and a colonoscopy</a:t>
            </a:r>
            <a:r>
              <a:rPr lang="en-US" sz="2400" b="1" dirty="0" smtClean="0">
                <a:solidFill>
                  <a:schemeClr val="bg1"/>
                </a:solidFill>
              </a:rPr>
              <a:t>.</a:t>
            </a:r>
          </a:p>
          <a:p>
            <a:pPr>
              <a:buFont typeface="Arial" panose="020B0604020202020204" pitchFamily="34" charset="0"/>
              <a:buChar char="•"/>
            </a:pPr>
            <a:endParaRPr lang="en-US" sz="2400" b="1" dirty="0">
              <a:solidFill>
                <a:schemeClr val="bg1"/>
              </a:solidFill>
            </a:endParaRPr>
          </a:p>
          <a:p>
            <a:pPr>
              <a:buFont typeface="Arial" panose="020B0604020202020204" pitchFamily="34" charset="0"/>
              <a:buChar char="•"/>
            </a:pPr>
            <a:r>
              <a:rPr lang="en-US" sz="2400" b="1" dirty="0">
                <a:solidFill>
                  <a:schemeClr val="bg1"/>
                </a:solidFill>
              </a:rPr>
              <a:t>A change for this measure in 2016 is the stipulation that any FOBT testing done in the doctor’s office or any stool sample collected by digital rectal exam during the patient visit cannot be used.  Make sure this testing is not completed during an office visit . </a:t>
            </a:r>
          </a:p>
          <a:p>
            <a:pPr marL="0" indent="0">
              <a:buNone/>
            </a:pPr>
            <a:r>
              <a:rPr lang="en-US" sz="2400" b="1" dirty="0">
                <a:solidFill>
                  <a:schemeClr val="bg1"/>
                </a:solidFill>
              </a:rPr>
              <a:t> </a:t>
            </a:r>
          </a:p>
          <a:p>
            <a:pPr>
              <a:buFont typeface="Arial" panose="020B0604020202020204" pitchFamily="34" charset="0"/>
              <a:buChar char="•"/>
            </a:pPr>
            <a:r>
              <a:rPr lang="en-US" sz="2400" b="1" dirty="0">
                <a:solidFill>
                  <a:schemeClr val="bg1"/>
                </a:solidFill>
              </a:rPr>
              <a:t>If at all possible try to have your patient agree to have a colonoscopy or sigmoidoscopy completed.   It is not only more reliable it only needs to be completed every ten or five years.   </a:t>
            </a:r>
          </a:p>
          <a:p>
            <a:pPr marL="0" indent="0">
              <a:buNone/>
            </a:pPr>
            <a:r>
              <a:rPr lang="en-US" b="1" dirty="0">
                <a:solidFill>
                  <a:schemeClr val="bg1"/>
                </a:solidFill>
              </a:rPr>
              <a:t> </a:t>
            </a:r>
          </a:p>
          <a:p>
            <a:endParaRPr lang="en-US" b="1" dirty="0">
              <a:solidFill>
                <a:schemeClr val="bg1"/>
              </a:solidFill>
            </a:endParaRPr>
          </a:p>
        </p:txBody>
      </p:sp>
      <p:pic>
        <p:nvPicPr>
          <p:cNvPr id="4" name="Picture 3"/>
          <p:cNvPicPr>
            <a:picLocks noChangeAspect="1"/>
          </p:cNvPicPr>
          <p:nvPr/>
        </p:nvPicPr>
        <p:blipFill>
          <a:blip r:embed="rId2"/>
          <a:stretch>
            <a:fillRect/>
          </a:stretch>
        </p:blipFill>
        <p:spPr>
          <a:xfrm>
            <a:off x="9325856" y="519192"/>
            <a:ext cx="2668056" cy="6137329"/>
          </a:xfrm>
          <a:prstGeom prst="rect">
            <a:avLst/>
          </a:prstGeom>
        </p:spPr>
      </p:pic>
    </p:spTree>
    <p:extLst>
      <p:ext uri="{BB962C8B-B14F-4D97-AF65-F5344CB8AC3E}">
        <p14:creationId xmlns:p14="http://schemas.microsoft.com/office/powerpoint/2010/main" val="66470791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5614" y="349451"/>
            <a:ext cx="8653318" cy="6346997"/>
          </a:xfrm>
          <a:prstGeom prst="rect">
            <a:avLst/>
          </a:prstGeom>
        </p:spPr>
      </p:pic>
      <p:pic>
        <p:nvPicPr>
          <p:cNvPr id="2" name="Picture 1"/>
          <p:cNvPicPr>
            <a:picLocks noChangeAspect="1"/>
          </p:cNvPicPr>
          <p:nvPr/>
        </p:nvPicPr>
        <p:blipFill>
          <a:blip r:embed="rId3"/>
          <a:stretch>
            <a:fillRect/>
          </a:stretch>
        </p:blipFill>
        <p:spPr>
          <a:xfrm>
            <a:off x="9018931" y="349451"/>
            <a:ext cx="2759203" cy="6346997"/>
          </a:xfrm>
          <a:prstGeom prst="rect">
            <a:avLst/>
          </a:prstGeom>
        </p:spPr>
      </p:pic>
    </p:spTree>
    <p:extLst>
      <p:ext uri="{BB962C8B-B14F-4D97-AF65-F5344CB8AC3E}">
        <p14:creationId xmlns:p14="http://schemas.microsoft.com/office/powerpoint/2010/main" val="78654601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5464" y="1166827"/>
            <a:ext cx="8977274" cy="5474197"/>
          </a:xfrm>
          <a:prstGeom prst="rect">
            <a:avLst/>
          </a:prstGeom>
        </p:spPr>
      </p:pic>
      <p:pic>
        <p:nvPicPr>
          <p:cNvPr id="2" name="Picture 1"/>
          <p:cNvPicPr>
            <a:picLocks noChangeAspect="1"/>
          </p:cNvPicPr>
          <p:nvPr/>
        </p:nvPicPr>
        <p:blipFill>
          <a:blip r:embed="rId3"/>
          <a:stretch>
            <a:fillRect/>
          </a:stretch>
        </p:blipFill>
        <p:spPr>
          <a:xfrm>
            <a:off x="9302738" y="1166826"/>
            <a:ext cx="2379775" cy="5474197"/>
          </a:xfrm>
          <a:prstGeom prst="rect">
            <a:avLst/>
          </a:prstGeom>
        </p:spPr>
      </p:pic>
    </p:spTree>
    <p:extLst>
      <p:ext uri="{BB962C8B-B14F-4D97-AF65-F5344CB8AC3E}">
        <p14:creationId xmlns:p14="http://schemas.microsoft.com/office/powerpoint/2010/main" val="335504063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2476" y="773575"/>
            <a:ext cx="8390660" cy="5884128"/>
          </a:xfrm>
          <a:prstGeom prst="rect">
            <a:avLst/>
          </a:prstGeom>
        </p:spPr>
      </p:pic>
      <p:pic>
        <p:nvPicPr>
          <p:cNvPr id="2" name="Picture 1"/>
          <p:cNvPicPr>
            <a:picLocks noChangeAspect="1"/>
          </p:cNvPicPr>
          <p:nvPr/>
        </p:nvPicPr>
        <p:blipFill>
          <a:blip r:embed="rId3"/>
          <a:stretch>
            <a:fillRect/>
          </a:stretch>
        </p:blipFill>
        <p:spPr>
          <a:xfrm>
            <a:off x="8623136" y="771486"/>
            <a:ext cx="2558891" cy="5886217"/>
          </a:xfrm>
          <a:prstGeom prst="rect">
            <a:avLst/>
          </a:prstGeom>
        </p:spPr>
      </p:pic>
    </p:spTree>
    <p:extLst>
      <p:ext uri="{BB962C8B-B14F-4D97-AF65-F5344CB8AC3E}">
        <p14:creationId xmlns:p14="http://schemas.microsoft.com/office/powerpoint/2010/main" val="395934781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4129" y="493802"/>
            <a:ext cx="8509647" cy="5880871"/>
          </a:xfrm>
          <a:prstGeom prst="rect">
            <a:avLst/>
          </a:prstGeom>
        </p:spPr>
      </p:pic>
      <p:pic>
        <p:nvPicPr>
          <p:cNvPr id="2" name="Picture 1"/>
          <p:cNvPicPr>
            <a:picLocks noChangeAspect="1"/>
          </p:cNvPicPr>
          <p:nvPr/>
        </p:nvPicPr>
        <p:blipFill>
          <a:blip r:embed="rId3"/>
          <a:stretch>
            <a:fillRect/>
          </a:stretch>
        </p:blipFill>
        <p:spPr>
          <a:xfrm>
            <a:off x="8903776" y="493802"/>
            <a:ext cx="2556567" cy="5880872"/>
          </a:xfrm>
          <a:prstGeom prst="rect">
            <a:avLst/>
          </a:prstGeom>
        </p:spPr>
      </p:pic>
    </p:spTree>
    <p:extLst>
      <p:ext uri="{BB962C8B-B14F-4D97-AF65-F5344CB8AC3E}">
        <p14:creationId xmlns:p14="http://schemas.microsoft.com/office/powerpoint/2010/main" val="196181010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8344" y="1084881"/>
            <a:ext cx="8896935" cy="5350752"/>
          </a:xfrm>
          <a:prstGeom prst="rect">
            <a:avLst/>
          </a:prstGeom>
        </p:spPr>
      </p:pic>
      <p:pic>
        <p:nvPicPr>
          <p:cNvPr id="2" name="Picture 1"/>
          <p:cNvPicPr>
            <a:picLocks noChangeAspect="1"/>
          </p:cNvPicPr>
          <p:nvPr/>
        </p:nvPicPr>
        <p:blipFill>
          <a:blip r:embed="rId3"/>
          <a:stretch>
            <a:fillRect/>
          </a:stretch>
        </p:blipFill>
        <p:spPr>
          <a:xfrm>
            <a:off x="9345279" y="1084881"/>
            <a:ext cx="2326110" cy="5350752"/>
          </a:xfrm>
          <a:prstGeom prst="rect">
            <a:avLst/>
          </a:prstGeom>
        </p:spPr>
      </p:pic>
    </p:spTree>
    <p:extLst>
      <p:ext uri="{BB962C8B-B14F-4D97-AF65-F5344CB8AC3E}">
        <p14:creationId xmlns:p14="http://schemas.microsoft.com/office/powerpoint/2010/main" val="21648275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0297" y="1055768"/>
            <a:ext cx="7659163" cy="3360149"/>
          </a:xfrm>
          <a:prstGeom prst="rect">
            <a:avLst/>
          </a:prstGeom>
        </p:spPr>
      </p:pic>
      <p:sp>
        <p:nvSpPr>
          <p:cNvPr id="2" name="TextBox 1"/>
          <p:cNvSpPr txBox="1"/>
          <p:nvPr/>
        </p:nvSpPr>
        <p:spPr>
          <a:xfrm>
            <a:off x="200297" y="4958604"/>
            <a:ext cx="12122332" cy="1323439"/>
          </a:xfrm>
          <a:prstGeom prst="rect">
            <a:avLst/>
          </a:prstGeom>
          <a:noFill/>
        </p:spPr>
        <p:txBody>
          <a:bodyPr wrap="square" rtlCol="0">
            <a:spAutoFit/>
          </a:bodyPr>
          <a:lstStyle/>
          <a:p>
            <a:r>
              <a:rPr lang="en-US" sz="4000" b="1" dirty="0" smtClean="0"/>
              <a:t>When do I know when </a:t>
            </a:r>
          </a:p>
          <a:p>
            <a:r>
              <a:rPr lang="en-US" sz="4000" b="1" dirty="0" smtClean="0"/>
              <a:t>to report child abuse?</a:t>
            </a:r>
            <a:endParaRPr lang="en-US" sz="4000" b="1" dirty="0"/>
          </a:p>
        </p:txBody>
      </p:sp>
      <p:pic>
        <p:nvPicPr>
          <p:cNvPr id="6" name="Picture 5"/>
          <p:cNvPicPr>
            <a:picLocks noChangeAspect="1"/>
          </p:cNvPicPr>
          <p:nvPr/>
        </p:nvPicPr>
        <p:blipFill>
          <a:blip r:embed="rId3"/>
          <a:stretch>
            <a:fillRect/>
          </a:stretch>
        </p:blipFill>
        <p:spPr>
          <a:xfrm>
            <a:off x="9054010" y="513080"/>
            <a:ext cx="2808287" cy="6245457"/>
          </a:xfrm>
          <a:prstGeom prst="rect">
            <a:avLst/>
          </a:prstGeom>
        </p:spPr>
      </p:pic>
      <p:pic>
        <p:nvPicPr>
          <p:cNvPr id="7" name="Picture 6"/>
          <p:cNvPicPr>
            <a:picLocks noChangeAspect="1"/>
          </p:cNvPicPr>
          <p:nvPr/>
        </p:nvPicPr>
        <p:blipFill>
          <a:blip r:embed="rId4"/>
          <a:stretch>
            <a:fillRect/>
          </a:stretch>
        </p:blipFill>
        <p:spPr>
          <a:xfrm>
            <a:off x="6135435" y="4661824"/>
            <a:ext cx="1724025" cy="1790700"/>
          </a:xfrm>
          <a:prstGeom prst="rect">
            <a:avLst/>
          </a:prstGeom>
        </p:spPr>
      </p:pic>
    </p:spTree>
    <p:extLst>
      <p:ext uri="{BB962C8B-B14F-4D97-AF65-F5344CB8AC3E}">
        <p14:creationId xmlns:p14="http://schemas.microsoft.com/office/powerpoint/2010/main" val="332922448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4282" y="308926"/>
            <a:ext cx="9014304" cy="6270400"/>
          </a:xfrm>
          <a:prstGeom prst="rect">
            <a:avLst/>
          </a:prstGeom>
        </p:spPr>
      </p:pic>
      <p:pic>
        <p:nvPicPr>
          <p:cNvPr id="2" name="Picture 1"/>
          <p:cNvPicPr>
            <a:picLocks noChangeAspect="1"/>
          </p:cNvPicPr>
          <p:nvPr/>
        </p:nvPicPr>
        <p:blipFill>
          <a:blip r:embed="rId3"/>
          <a:stretch>
            <a:fillRect/>
          </a:stretch>
        </p:blipFill>
        <p:spPr>
          <a:xfrm>
            <a:off x="9210436" y="308926"/>
            <a:ext cx="2725905" cy="6270400"/>
          </a:xfrm>
          <a:prstGeom prst="rect">
            <a:avLst/>
          </a:prstGeom>
        </p:spPr>
      </p:pic>
    </p:spTree>
    <p:extLst>
      <p:ext uri="{BB962C8B-B14F-4D97-AF65-F5344CB8AC3E}">
        <p14:creationId xmlns:p14="http://schemas.microsoft.com/office/powerpoint/2010/main" val="110129738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4428" y="540854"/>
            <a:ext cx="9003130" cy="6106886"/>
          </a:xfrm>
          <a:prstGeom prst="rect">
            <a:avLst/>
          </a:prstGeom>
        </p:spPr>
      </p:pic>
      <p:pic>
        <p:nvPicPr>
          <p:cNvPr id="2" name="Picture 1"/>
          <p:cNvPicPr>
            <a:picLocks noChangeAspect="1"/>
          </p:cNvPicPr>
          <p:nvPr/>
        </p:nvPicPr>
        <p:blipFill>
          <a:blip r:embed="rId3"/>
          <a:stretch>
            <a:fillRect/>
          </a:stretch>
        </p:blipFill>
        <p:spPr>
          <a:xfrm>
            <a:off x="9207558" y="540854"/>
            <a:ext cx="2654822" cy="6106886"/>
          </a:xfrm>
          <a:prstGeom prst="rect">
            <a:avLst/>
          </a:prstGeom>
        </p:spPr>
      </p:pic>
    </p:spTree>
    <p:extLst>
      <p:ext uri="{BB962C8B-B14F-4D97-AF65-F5344CB8AC3E}">
        <p14:creationId xmlns:p14="http://schemas.microsoft.com/office/powerpoint/2010/main" val="257692890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5981" y="886184"/>
            <a:ext cx="8849532" cy="5656980"/>
          </a:xfrm>
          <a:prstGeom prst="rect">
            <a:avLst/>
          </a:prstGeom>
        </p:spPr>
      </p:pic>
      <p:pic>
        <p:nvPicPr>
          <p:cNvPr id="2" name="Picture 1"/>
          <p:cNvPicPr>
            <a:picLocks noChangeAspect="1"/>
          </p:cNvPicPr>
          <p:nvPr/>
        </p:nvPicPr>
        <p:blipFill>
          <a:blip r:embed="rId3"/>
          <a:stretch>
            <a:fillRect/>
          </a:stretch>
        </p:blipFill>
        <p:spPr>
          <a:xfrm>
            <a:off x="9035513" y="886184"/>
            <a:ext cx="2456480" cy="5650642"/>
          </a:xfrm>
          <a:prstGeom prst="rect">
            <a:avLst/>
          </a:prstGeom>
        </p:spPr>
      </p:pic>
    </p:spTree>
    <p:extLst>
      <p:ext uri="{BB962C8B-B14F-4D97-AF65-F5344CB8AC3E}">
        <p14:creationId xmlns:p14="http://schemas.microsoft.com/office/powerpoint/2010/main" val="244831649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3795" y="1278877"/>
            <a:ext cx="9532259" cy="5199414"/>
          </a:xfrm>
          <a:prstGeom prst="rect">
            <a:avLst/>
          </a:prstGeom>
        </p:spPr>
      </p:pic>
      <p:pic>
        <p:nvPicPr>
          <p:cNvPr id="2" name="Picture 1"/>
          <p:cNvPicPr>
            <a:picLocks noChangeAspect="1"/>
          </p:cNvPicPr>
          <p:nvPr/>
        </p:nvPicPr>
        <p:blipFill>
          <a:blip r:embed="rId3"/>
          <a:stretch>
            <a:fillRect/>
          </a:stretch>
        </p:blipFill>
        <p:spPr>
          <a:xfrm>
            <a:off x="9626054" y="1278877"/>
            <a:ext cx="2260320" cy="5199414"/>
          </a:xfrm>
          <a:prstGeom prst="rect">
            <a:avLst/>
          </a:prstGeom>
        </p:spPr>
      </p:pic>
    </p:spTree>
    <p:extLst>
      <p:ext uri="{BB962C8B-B14F-4D97-AF65-F5344CB8AC3E}">
        <p14:creationId xmlns:p14="http://schemas.microsoft.com/office/powerpoint/2010/main" val="119613045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3213" y="369594"/>
            <a:ext cx="8573380" cy="6232683"/>
          </a:xfrm>
          <a:prstGeom prst="rect">
            <a:avLst/>
          </a:prstGeom>
        </p:spPr>
      </p:pic>
      <p:pic>
        <p:nvPicPr>
          <p:cNvPr id="2" name="Picture 1"/>
          <p:cNvPicPr>
            <a:picLocks noChangeAspect="1"/>
          </p:cNvPicPr>
          <p:nvPr/>
        </p:nvPicPr>
        <p:blipFill>
          <a:blip r:embed="rId3"/>
          <a:stretch>
            <a:fillRect/>
          </a:stretch>
        </p:blipFill>
        <p:spPr>
          <a:xfrm>
            <a:off x="8906593" y="369594"/>
            <a:ext cx="2709509" cy="6232683"/>
          </a:xfrm>
          <a:prstGeom prst="rect">
            <a:avLst/>
          </a:prstGeom>
        </p:spPr>
      </p:pic>
    </p:spTree>
    <p:extLst>
      <p:ext uri="{BB962C8B-B14F-4D97-AF65-F5344CB8AC3E}">
        <p14:creationId xmlns:p14="http://schemas.microsoft.com/office/powerpoint/2010/main" val="194025139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6719" y="286053"/>
            <a:ext cx="8871552" cy="6230983"/>
          </a:xfrm>
          <a:prstGeom prst="rect">
            <a:avLst/>
          </a:prstGeom>
        </p:spPr>
      </p:pic>
      <p:pic>
        <p:nvPicPr>
          <p:cNvPr id="2" name="Picture 1"/>
          <p:cNvPicPr>
            <a:picLocks noChangeAspect="1"/>
          </p:cNvPicPr>
          <p:nvPr/>
        </p:nvPicPr>
        <p:blipFill>
          <a:blip r:embed="rId3"/>
          <a:stretch>
            <a:fillRect/>
          </a:stretch>
        </p:blipFill>
        <p:spPr>
          <a:xfrm>
            <a:off x="9158271" y="286052"/>
            <a:ext cx="2708770" cy="6230983"/>
          </a:xfrm>
          <a:prstGeom prst="rect">
            <a:avLst/>
          </a:prstGeom>
        </p:spPr>
      </p:pic>
    </p:spTree>
    <p:extLst>
      <p:ext uri="{BB962C8B-B14F-4D97-AF65-F5344CB8AC3E}">
        <p14:creationId xmlns:p14="http://schemas.microsoft.com/office/powerpoint/2010/main" val="168664423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7169" y="880452"/>
            <a:ext cx="8560851" cy="5677101"/>
          </a:xfrm>
          <a:prstGeom prst="rect">
            <a:avLst/>
          </a:prstGeom>
        </p:spPr>
      </p:pic>
      <p:pic>
        <p:nvPicPr>
          <p:cNvPr id="2" name="Picture 1"/>
          <p:cNvPicPr>
            <a:picLocks noChangeAspect="1"/>
          </p:cNvPicPr>
          <p:nvPr/>
        </p:nvPicPr>
        <p:blipFill>
          <a:blip r:embed="rId3"/>
          <a:stretch>
            <a:fillRect/>
          </a:stretch>
        </p:blipFill>
        <p:spPr>
          <a:xfrm>
            <a:off x="8958021" y="880452"/>
            <a:ext cx="2467982" cy="5677101"/>
          </a:xfrm>
          <a:prstGeom prst="rect">
            <a:avLst/>
          </a:prstGeom>
        </p:spPr>
      </p:pic>
    </p:spTree>
    <p:extLst>
      <p:ext uri="{BB962C8B-B14F-4D97-AF65-F5344CB8AC3E}">
        <p14:creationId xmlns:p14="http://schemas.microsoft.com/office/powerpoint/2010/main" val="191261196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4555" y="330669"/>
            <a:ext cx="8894935" cy="6045924"/>
          </a:xfrm>
          <a:prstGeom prst="rect">
            <a:avLst/>
          </a:prstGeom>
        </p:spPr>
      </p:pic>
      <p:pic>
        <p:nvPicPr>
          <p:cNvPr id="2" name="Picture 1"/>
          <p:cNvPicPr>
            <a:picLocks noChangeAspect="1"/>
          </p:cNvPicPr>
          <p:nvPr/>
        </p:nvPicPr>
        <p:blipFill>
          <a:blip r:embed="rId3"/>
          <a:stretch>
            <a:fillRect/>
          </a:stretch>
        </p:blipFill>
        <p:spPr>
          <a:xfrm>
            <a:off x="9329490" y="330669"/>
            <a:ext cx="2628319" cy="6045924"/>
          </a:xfrm>
          <a:prstGeom prst="rect">
            <a:avLst/>
          </a:prstGeom>
        </p:spPr>
      </p:pic>
    </p:spTree>
    <p:extLst>
      <p:ext uri="{BB962C8B-B14F-4D97-AF65-F5344CB8AC3E}">
        <p14:creationId xmlns:p14="http://schemas.microsoft.com/office/powerpoint/2010/main" val="27933203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4246" y="497001"/>
            <a:ext cx="8649372" cy="6021364"/>
          </a:xfrm>
          <a:prstGeom prst="rect">
            <a:avLst/>
          </a:prstGeom>
        </p:spPr>
      </p:pic>
      <p:pic>
        <p:nvPicPr>
          <p:cNvPr id="2" name="Picture 1"/>
          <p:cNvPicPr>
            <a:picLocks noChangeAspect="1"/>
          </p:cNvPicPr>
          <p:nvPr/>
        </p:nvPicPr>
        <p:blipFill>
          <a:blip r:embed="rId3"/>
          <a:stretch>
            <a:fillRect/>
          </a:stretch>
        </p:blipFill>
        <p:spPr>
          <a:xfrm>
            <a:off x="8903618" y="497001"/>
            <a:ext cx="2617642" cy="6021364"/>
          </a:xfrm>
          <a:prstGeom prst="rect">
            <a:avLst/>
          </a:prstGeom>
        </p:spPr>
      </p:pic>
    </p:spTree>
    <p:extLst>
      <p:ext uri="{BB962C8B-B14F-4D97-AF65-F5344CB8AC3E}">
        <p14:creationId xmlns:p14="http://schemas.microsoft.com/office/powerpoint/2010/main" val="428994241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8029" y="877003"/>
            <a:ext cx="8643240" cy="5663133"/>
          </a:xfrm>
          <a:prstGeom prst="rect">
            <a:avLst/>
          </a:prstGeom>
        </p:spPr>
      </p:pic>
      <p:pic>
        <p:nvPicPr>
          <p:cNvPr id="2" name="Picture 1"/>
          <p:cNvPicPr>
            <a:picLocks noChangeAspect="1"/>
          </p:cNvPicPr>
          <p:nvPr/>
        </p:nvPicPr>
        <p:blipFill>
          <a:blip r:embed="rId3"/>
          <a:stretch>
            <a:fillRect/>
          </a:stretch>
        </p:blipFill>
        <p:spPr>
          <a:xfrm>
            <a:off x="8858527" y="874531"/>
            <a:ext cx="2462985" cy="5665605"/>
          </a:xfrm>
          <a:prstGeom prst="rect">
            <a:avLst/>
          </a:prstGeom>
        </p:spPr>
      </p:pic>
    </p:spTree>
    <p:extLst>
      <p:ext uri="{BB962C8B-B14F-4D97-AF65-F5344CB8AC3E}">
        <p14:creationId xmlns:p14="http://schemas.microsoft.com/office/powerpoint/2010/main" val="5128197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286359" y="488195"/>
            <a:ext cx="6652044" cy="4008102"/>
          </a:xfrm>
          <a:prstGeom prst="rect">
            <a:avLst/>
          </a:prstGeom>
        </p:spPr>
      </p:pic>
      <p:sp>
        <p:nvSpPr>
          <p:cNvPr id="2" name="Content Placeholder 1"/>
          <p:cNvSpPr>
            <a:spLocks noGrp="1"/>
          </p:cNvSpPr>
          <p:nvPr>
            <p:ph idx="1"/>
          </p:nvPr>
        </p:nvSpPr>
        <p:spPr>
          <a:xfrm>
            <a:off x="1286359" y="5184042"/>
            <a:ext cx="4648015" cy="980423"/>
          </a:xfrm>
        </p:spPr>
        <p:txBody>
          <a:bodyPr>
            <a:noAutofit/>
          </a:bodyPr>
          <a:lstStyle/>
          <a:p>
            <a:pPr marL="0" indent="0">
              <a:buNone/>
            </a:pPr>
            <a:r>
              <a:rPr lang="en-US" sz="4000" b="1" dirty="0" smtClean="0">
                <a:solidFill>
                  <a:schemeClr val="tx1"/>
                </a:solidFill>
              </a:rPr>
              <a:t>What happens after a </a:t>
            </a:r>
          </a:p>
          <a:p>
            <a:pPr marL="0" indent="0">
              <a:buNone/>
            </a:pPr>
            <a:r>
              <a:rPr lang="en-US" sz="4000" b="1" dirty="0" smtClean="0">
                <a:solidFill>
                  <a:schemeClr val="tx1"/>
                </a:solidFill>
              </a:rPr>
              <a:t>report is made?</a:t>
            </a:r>
            <a:endParaRPr lang="en-US" sz="4000" b="1" dirty="0">
              <a:solidFill>
                <a:schemeClr val="tx1"/>
              </a:solidFill>
            </a:endParaRPr>
          </a:p>
        </p:txBody>
      </p:sp>
      <p:pic>
        <p:nvPicPr>
          <p:cNvPr id="3" name="Picture 2"/>
          <p:cNvPicPr>
            <a:picLocks noChangeAspect="1"/>
          </p:cNvPicPr>
          <p:nvPr/>
        </p:nvPicPr>
        <p:blipFill>
          <a:blip r:embed="rId3"/>
          <a:stretch>
            <a:fillRect/>
          </a:stretch>
        </p:blipFill>
        <p:spPr>
          <a:xfrm>
            <a:off x="6436412" y="4894213"/>
            <a:ext cx="1501991" cy="1560079"/>
          </a:xfrm>
          <a:prstGeom prst="rect">
            <a:avLst/>
          </a:prstGeom>
        </p:spPr>
      </p:pic>
      <p:pic>
        <p:nvPicPr>
          <p:cNvPr id="4" name="Picture 3"/>
          <p:cNvPicPr>
            <a:picLocks noChangeAspect="1"/>
          </p:cNvPicPr>
          <p:nvPr/>
        </p:nvPicPr>
        <p:blipFill>
          <a:blip r:embed="rId4"/>
          <a:stretch>
            <a:fillRect/>
          </a:stretch>
        </p:blipFill>
        <p:spPr>
          <a:xfrm>
            <a:off x="8950272" y="336370"/>
            <a:ext cx="2897018" cy="6384613"/>
          </a:xfrm>
          <a:prstGeom prst="rect">
            <a:avLst/>
          </a:prstGeom>
        </p:spPr>
      </p:pic>
    </p:spTree>
    <p:extLst>
      <p:ext uri="{BB962C8B-B14F-4D97-AF65-F5344CB8AC3E}">
        <p14:creationId xmlns:p14="http://schemas.microsoft.com/office/powerpoint/2010/main" val="188895392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4391" y="643511"/>
            <a:ext cx="9081773" cy="5897879"/>
          </a:xfrm>
          <a:prstGeom prst="rect">
            <a:avLst/>
          </a:prstGeom>
        </p:spPr>
      </p:pic>
      <p:pic>
        <p:nvPicPr>
          <p:cNvPr id="2" name="Picture 1"/>
          <p:cNvPicPr>
            <a:picLocks noChangeAspect="1"/>
          </p:cNvPicPr>
          <p:nvPr/>
        </p:nvPicPr>
        <p:blipFill>
          <a:blip r:embed="rId3"/>
          <a:stretch>
            <a:fillRect/>
          </a:stretch>
        </p:blipFill>
        <p:spPr>
          <a:xfrm>
            <a:off x="9236163" y="643510"/>
            <a:ext cx="2563961" cy="5897879"/>
          </a:xfrm>
          <a:prstGeom prst="rect">
            <a:avLst/>
          </a:prstGeom>
        </p:spPr>
      </p:pic>
    </p:spTree>
    <p:extLst>
      <p:ext uri="{BB962C8B-B14F-4D97-AF65-F5344CB8AC3E}">
        <p14:creationId xmlns:p14="http://schemas.microsoft.com/office/powerpoint/2010/main" val="210915064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4096" y="627675"/>
            <a:ext cx="8243959" cy="5288913"/>
          </a:xfrm>
          <a:prstGeom prst="rect">
            <a:avLst/>
          </a:prstGeom>
        </p:spPr>
      </p:pic>
      <p:pic>
        <p:nvPicPr>
          <p:cNvPr id="2" name="Picture 1"/>
          <p:cNvPicPr>
            <a:picLocks noChangeAspect="1"/>
          </p:cNvPicPr>
          <p:nvPr/>
        </p:nvPicPr>
        <p:blipFill>
          <a:blip r:embed="rId3"/>
          <a:stretch>
            <a:fillRect/>
          </a:stretch>
        </p:blipFill>
        <p:spPr>
          <a:xfrm>
            <a:off x="9173754" y="278962"/>
            <a:ext cx="2742171" cy="6307818"/>
          </a:xfrm>
          <a:prstGeom prst="rect">
            <a:avLst/>
          </a:prstGeom>
        </p:spPr>
      </p:pic>
    </p:spTree>
    <p:extLst>
      <p:ext uri="{BB962C8B-B14F-4D97-AF65-F5344CB8AC3E}">
        <p14:creationId xmlns:p14="http://schemas.microsoft.com/office/powerpoint/2010/main" val="132596021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277394"/>
            <a:ext cx="8534400" cy="1663337"/>
          </a:xfrm>
        </p:spPr>
        <p:txBody>
          <a:bodyPr>
            <a:normAutofit fontScale="90000"/>
          </a:bodyPr>
          <a:lstStyle/>
          <a:p>
            <a:r>
              <a:rPr lang="en-US" dirty="0" smtClean="0"/>
              <a:t/>
            </a:r>
            <a:br>
              <a:rPr lang="en-US" dirty="0" smtClean="0"/>
            </a:br>
            <a:r>
              <a:rPr lang="en-US" b="1" dirty="0" smtClean="0"/>
              <a:t>HEDIS</a:t>
            </a:r>
            <a:r>
              <a:rPr lang="en-US" b="1" dirty="0"/>
              <a:t>® </a:t>
            </a:r>
            <a:r>
              <a:rPr lang="en-US" b="1" dirty="0" smtClean="0"/>
              <a:t>made easy </a:t>
            </a:r>
            <a:r>
              <a:rPr lang="en-US" b="1" dirty="0"/>
              <a:t>for </a:t>
            </a:r>
            <a:r>
              <a:rPr lang="en-US" b="1" dirty="0" smtClean="0"/>
              <a:t>you???   The physician!</a:t>
            </a:r>
            <a:endParaRPr lang="en-US" b="1" dirty="0"/>
          </a:p>
        </p:txBody>
      </p:sp>
      <p:sp>
        <p:nvSpPr>
          <p:cNvPr id="3" name="Content Placeholder 2"/>
          <p:cNvSpPr>
            <a:spLocks noGrp="1"/>
          </p:cNvSpPr>
          <p:nvPr>
            <p:ph idx="1"/>
          </p:nvPr>
        </p:nvSpPr>
        <p:spPr>
          <a:xfrm>
            <a:off x="684211" y="130630"/>
            <a:ext cx="11133319" cy="5512524"/>
          </a:xfrm>
        </p:spPr>
        <p:txBody>
          <a:bodyPr>
            <a:normAutofit fontScale="70000" lnSpcReduction="20000"/>
          </a:bodyPr>
          <a:lstStyle/>
          <a:p>
            <a:pPr>
              <a:buFont typeface="Arial" panose="020B0604020202020204" pitchFamily="34" charset="0"/>
              <a:buChar char="•"/>
            </a:pPr>
            <a:r>
              <a:rPr lang="en-US" sz="2900" b="1" dirty="0">
                <a:solidFill>
                  <a:schemeClr val="tx1"/>
                </a:solidFill>
              </a:rPr>
              <a:t>You’ve learned that HEDIS® stands for the Healthcare Effectiveness Data and Information Set and is a standardized set of performance measures developed by NCQA to evaluate the quality of consumer health care.  </a:t>
            </a:r>
          </a:p>
          <a:p>
            <a:pPr marL="0" indent="0">
              <a:buNone/>
            </a:pPr>
            <a:r>
              <a:rPr lang="en-US" sz="2900" b="1" dirty="0">
                <a:solidFill>
                  <a:schemeClr val="tx1"/>
                </a:solidFill>
              </a:rPr>
              <a:t> </a:t>
            </a:r>
          </a:p>
          <a:p>
            <a:pPr>
              <a:buFont typeface="Arial" panose="020B0604020202020204" pitchFamily="34" charset="0"/>
              <a:buChar char="•"/>
            </a:pPr>
            <a:r>
              <a:rPr lang="en-US" sz="2900" b="1" dirty="0">
                <a:solidFill>
                  <a:schemeClr val="tx1"/>
                </a:solidFill>
              </a:rPr>
              <a:t>Your role in HEDIS® is to make sure preventive health care screening is done, it’s completed in the right time frame, and then documented in the medical record.  </a:t>
            </a:r>
          </a:p>
          <a:p>
            <a:pPr marL="0" indent="0">
              <a:buNone/>
            </a:pPr>
            <a:r>
              <a:rPr lang="en-US" sz="2900" b="1" dirty="0">
                <a:solidFill>
                  <a:schemeClr val="tx1"/>
                </a:solidFill>
              </a:rPr>
              <a:t> </a:t>
            </a:r>
          </a:p>
          <a:p>
            <a:pPr>
              <a:buFont typeface="Arial" panose="020B0604020202020204" pitchFamily="34" charset="0"/>
              <a:buChar char="•"/>
            </a:pPr>
            <a:r>
              <a:rPr lang="en-US" sz="2900" b="1" dirty="0">
                <a:solidFill>
                  <a:schemeClr val="tx1"/>
                </a:solidFill>
              </a:rPr>
              <a:t>The medical record must be legible and readable.  And, if you receive a fax </a:t>
            </a:r>
            <a:r>
              <a:rPr lang="en-US" sz="2900" b="1" dirty="0" smtClean="0">
                <a:solidFill>
                  <a:schemeClr val="tx1"/>
                </a:solidFill>
              </a:rPr>
              <a:t>request. </a:t>
            </a:r>
            <a:r>
              <a:rPr lang="en-US" sz="2900" b="1" dirty="0">
                <a:solidFill>
                  <a:schemeClr val="tx1"/>
                </a:solidFill>
              </a:rPr>
              <a:t>Care documentation needs to be sent </a:t>
            </a:r>
            <a:r>
              <a:rPr lang="en-US" sz="2900" b="1" dirty="0" smtClean="0">
                <a:solidFill>
                  <a:schemeClr val="tx1"/>
                </a:solidFill>
              </a:rPr>
              <a:t>usually within </a:t>
            </a:r>
            <a:r>
              <a:rPr lang="en-US" sz="2900" b="1" dirty="0">
                <a:solidFill>
                  <a:schemeClr val="tx1"/>
                </a:solidFill>
              </a:rPr>
              <a:t>five business days.</a:t>
            </a:r>
          </a:p>
          <a:p>
            <a:pPr marL="0" indent="0">
              <a:buNone/>
            </a:pPr>
            <a:r>
              <a:rPr lang="en-US" sz="2900" b="1" dirty="0">
                <a:solidFill>
                  <a:schemeClr val="tx1"/>
                </a:solidFill>
              </a:rPr>
              <a:t> </a:t>
            </a:r>
          </a:p>
          <a:p>
            <a:pPr>
              <a:buFont typeface="Arial" panose="020B0604020202020204" pitchFamily="34" charset="0"/>
              <a:buChar char="•"/>
            </a:pPr>
            <a:r>
              <a:rPr lang="en-US" sz="2900" b="1" dirty="0">
                <a:solidFill>
                  <a:schemeClr val="tx1"/>
                </a:solidFill>
              </a:rPr>
              <a:t>Remember, you do not need to send the entire record.  Only send the documentation as stated on the Medical Record request form. </a:t>
            </a:r>
          </a:p>
          <a:p>
            <a:pPr marL="0" indent="0">
              <a:buNone/>
            </a:pPr>
            <a:r>
              <a:rPr lang="en-US" sz="2900" b="1" dirty="0">
                <a:solidFill>
                  <a:schemeClr val="tx1"/>
                </a:solidFill>
              </a:rPr>
              <a:t> </a:t>
            </a:r>
          </a:p>
          <a:p>
            <a:pPr>
              <a:buFont typeface="Arial" panose="020B0604020202020204" pitchFamily="34" charset="0"/>
              <a:buChar char="•"/>
            </a:pPr>
            <a:r>
              <a:rPr lang="en-US" sz="2900" b="1" dirty="0">
                <a:solidFill>
                  <a:schemeClr val="tx1"/>
                </a:solidFill>
              </a:rPr>
              <a:t>And if you have any questions about what to send, just phone the contact telephone number on the fax and </a:t>
            </a:r>
            <a:r>
              <a:rPr lang="en-US" sz="2900" b="1" dirty="0" smtClean="0">
                <a:solidFill>
                  <a:schemeClr val="tx1"/>
                </a:solidFill>
              </a:rPr>
              <a:t>ask</a:t>
            </a:r>
            <a:r>
              <a:rPr lang="en-US" sz="2900" b="1" dirty="0">
                <a:solidFill>
                  <a:schemeClr val="tx1"/>
                </a:solidFill>
              </a:rPr>
              <a:t> </a:t>
            </a:r>
            <a:r>
              <a:rPr lang="en-US" sz="2900" b="1" dirty="0" smtClean="0">
                <a:solidFill>
                  <a:schemeClr val="tx1"/>
                </a:solidFill>
              </a:rPr>
              <a:t>the representative </a:t>
            </a:r>
            <a:r>
              <a:rPr lang="en-US" sz="2900" b="1" dirty="0">
                <a:solidFill>
                  <a:schemeClr val="tx1"/>
                </a:solidFill>
              </a:rPr>
              <a:t>to answer any questions you may have</a:t>
            </a:r>
            <a:r>
              <a:rPr lang="en-US" b="1" dirty="0">
                <a:solidFill>
                  <a:schemeClr val="tx1"/>
                </a:solidFill>
              </a:rPr>
              <a:t>.</a:t>
            </a:r>
          </a:p>
        </p:txBody>
      </p:sp>
    </p:spTree>
    <p:extLst>
      <p:ext uri="{BB962C8B-B14F-4D97-AF65-F5344CB8AC3E}">
        <p14:creationId xmlns:p14="http://schemas.microsoft.com/office/powerpoint/2010/main" val="203406539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7312" y="1473716"/>
            <a:ext cx="8981412" cy="4998203"/>
          </a:xfrm>
          <a:prstGeom prst="rect">
            <a:avLst/>
          </a:prstGeom>
        </p:spPr>
      </p:pic>
      <p:pic>
        <p:nvPicPr>
          <p:cNvPr id="2" name="Picture 1"/>
          <p:cNvPicPr>
            <a:picLocks noChangeAspect="1"/>
          </p:cNvPicPr>
          <p:nvPr/>
        </p:nvPicPr>
        <p:blipFill>
          <a:blip r:embed="rId3"/>
          <a:stretch>
            <a:fillRect/>
          </a:stretch>
        </p:blipFill>
        <p:spPr>
          <a:xfrm>
            <a:off x="9368725" y="1473715"/>
            <a:ext cx="2172848" cy="4998203"/>
          </a:xfrm>
          <a:prstGeom prst="rect">
            <a:avLst/>
          </a:prstGeom>
        </p:spPr>
      </p:pic>
    </p:spTree>
    <p:extLst>
      <p:ext uri="{BB962C8B-B14F-4D97-AF65-F5344CB8AC3E}">
        <p14:creationId xmlns:p14="http://schemas.microsoft.com/office/powerpoint/2010/main" val="88679821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4797" y="1300441"/>
            <a:ext cx="9586145" cy="5354013"/>
          </a:xfrm>
          <a:prstGeom prst="rect">
            <a:avLst/>
          </a:prstGeom>
        </p:spPr>
      </p:pic>
      <p:pic>
        <p:nvPicPr>
          <p:cNvPr id="2" name="Picture 1"/>
          <p:cNvPicPr>
            <a:picLocks noChangeAspect="1"/>
          </p:cNvPicPr>
          <p:nvPr/>
        </p:nvPicPr>
        <p:blipFill>
          <a:blip r:embed="rId3"/>
          <a:stretch>
            <a:fillRect/>
          </a:stretch>
        </p:blipFill>
        <p:spPr>
          <a:xfrm>
            <a:off x="9670942" y="1300441"/>
            <a:ext cx="2327528" cy="5354013"/>
          </a:xfrm>
          <a:prstGeom prst="rect">
            <a:avLst/>
          </a:prstGeom>
        </p:spPr>
      </p:pic>
    </p:spTree>
    <p:extLst>
      <p:ext uri="{BB962C8B-B14F-4D97-AF65-F5344CB8AC3E}">
        <p14:creationId xmlns:p14="http://schemas.microsoft.com/office/powerpoint/2010/main" val="146905551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5440" y="1631089"/>
            <a:ext cx="9031035" cy="5004842"/>
          </a:xfrm>
          <a:prstGeom prst="rect">
            <a:avLst/>
          </a:prstGeom>
        </p:spPr>
      </p:pic>
      <p:pic>
        <p:nvPicPr>
          <p:cNvPr id="2" name="Picture 1"/>
          <p:cNvPicPr>
            <a:picLocks noChangeAspect="1"/>
          </p:cNvPicPr>
          <p:nvPr/>
        </p:nvPicPr>
        <p:blipFill>
          <a:blip r:embed="rId3"/>
          <a:stretch>
            <a:fillRect/>
          </a:stretch>
        </p:blipFill>
        <p:spPr>
          <a:xfrm>
            <a:off x="9376475" y="1631089"/>
            <a:ext cx="2175734" cy="5004842"/>
          </a:xfrm>
          <a:prstGeom prst="rect">
            <a:avLst/>
          </a:prstGeom>
        </p:spPr>
      </p:pic>
    </p:spTree>
    <p:extLst>
      <p:ext uri="{BB962C8B-B14F-4D97-AF65-F5344CB8AC3E}">
        <p14:creationId xmlns:p14="http://schemas.microsoft.com/office/powerpoint/2010/main" val="422670349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0062" y="1612647"/>
            <a:ext cx="8746190" cy="4846086"/>
          </a:xfrm>
          <a:prstGeom prst="rect">
            <a:avLst/>
          </a:prstGeom>
        </p:spPr>
      </p:pic>
      <p:pic>
        <p:nvPicPr>
          <p:cNvPr id="2" name="Picture 1"/>
          <p:cNvPicPr>
            <a:picLocks noChangeAspect="1"/>
          </p:cNvPicPr>
          <p:nvPr/>
        </p:nvPicPr>
        <p:blipFill>
          <a:blip r:embed="rId3"/>
          <a:stretch>
            <a:fillRect/>
          </a:stretch>
        </p:blipFill>
        <p:spPr>
          <a:xfrm>
            <a:off x="9136252" y="1612648"/>
            <a:ext cx="2106719" cy="4846085"/>
          </a:xfrm>
          <a:prstGeom prst="rect">
            <a:avLst/>
          </a:prstGeom>
        </p:spPr>
      </p:pic>
    </p:spTree>
    <p:extLst>
      <p:ext uri="{BB962C8B-B14F-4D97-AF65-F5344CB8AC3E}">
        <p14:creationId xmlns:p14="http://schemas.microsoft.com/office/powerpoint/2010/main" val="88884311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7501" y="1813302"/>
            <a:ext cx="8480487" cy="4735543"/>
          </a:xfrm>
          <a:prstGeom prst="rect">
            <a:avLst/>
          </a:prstGeom>
        </p:spPr>
      </p:pic>
      <p:pic>
        <p:nvPicPr>
          <p:cNvPr id="2" name="Picture 1"/>
          <p:cNvPicPr>
            <a:picLocks noChangeAspect="1"/>
          </p:cNvPicPr>
          <p:nvPr/>
        </p:nvPicPr>
        <p:blipFill>
          <a:blip r:embed="rId3"/>
          <a:stretch>
            <a:fillRect/>
          </a:stretch>
        </p:blipFill>
        <p:spPr>
          <a:xfrm>
            <a:off x="8827987" y="1813301"/>
            <a:ext cx="2058663" cy="4735543"/>
          </a:xfrm>
          <a:prstGeom prst="rect">
            <a:avLst/>
          </a:prstGeom>
        </p:spPr>
      </p:pic>
    </p:spTree>
    <p:extLst>
      <p:ext uri="{BB962C8B-B14F-4D97-AF65-F5344CB8AC3E}">
        <p14:creationId xmlns:p14="http://schemas.microsoft.com/office/powerpoint/2010/main" val="337499242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9308" y="1817285"/>
            <a:ext cx="8302734" cy="4641624"/>
          </a:xfrm>
          <a:prstGeom prst="rect">
            <a:avLst/>
          </a:prstGeom>
        </p:spPr>
      </p:pic>
      <p:pic>
        <p:nvPicPr>
          <p:cNvPr id="2" name="Picture 1"/>
          <p:cNvPicPr>
            <a:picLocks noChangeAspect="1"/>
          </p:cNvPicPr>
          <p:nvPr/>
        </p:nvPicPr>
        <p:blipFill>
          <a:blip r:embed="rId3"/>
          <a:stretch>
            <a:fillRect/>
          </a:stretch>
        </p:blipFill>
        <p:spPr>
          <a:xfrm>
            <a:off x="8772042" y="1817285"/>
            <a:ext cx="2017834" cy="4641624"/>
          </a:xfrm>
          <a:prstGeom prst="rect">
            <a:avLst/>
          </a:prstGeom>
        </p:spPr>
      </p:pic>
    </p:spTree>
    <p:extLst>
      <p:ext uri="{BB962C8B-B14F-4D97-AF65-F5344CB8AC3E}">
        <p14:creationId xmlns:p14="http://schemas.microsoft.com/office/powerpoint/2010/main" val="317435887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8374" y="1499370"/>
            <a:ext cx="9024854" cy="5023349"/>
          </a:xfrm>
          <a:prstGeom prst="rect">
            <a:avLst/>
          </a:prstGeom>
        </p:spPr>
      </p:pic>
      <p:pic>
        <p:nvPicPr>
          <p:cNvPr id="2" name="Picture 1"/>
          <p:cNvPicPr>
            <a:picLocks noChangeAspect="1"/>
          </p:cNvPicPr>
          <p:nvPr/>
        </p:nvPicPr>
        <p:blipFill>
          <a:blip r:embed="rId3"/>
          <a:stretch>
            <a:fillRect/>
          </a:stretch>
        </p:blipFill>
        <p:spPr>
          <a:xfrm>
            <a:off x="9353228" y="1499370"/>
            <a:ext cx="2183779" cy="5023349"/>
          </a:xfrm>
          <a:prstGeom prst="rect">
            <a:avLst/>
          </a:prstGeom>
        </p:spPr>
      </p:pic>
    </p:spTree>
    <p:extLst>
      <p:ext uri="{BB962C8B-B14F-4D97-AF65-F5344CB8AC3E}">
        <p14:creationId xmlns:p14="http://schemas.microsoft.com/office/powerpoint/2010/main" val="1646971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06651" y="687385"/>
            <a:ext cx="6681838" cy="3725016"/>
          </a:xfrm>
          <a:prstGeom prst="rect">
            <a:avLst/>
          </a:prstGeom>
        </p:spPr>
      </p:pic>
      <p:sp>
        <p:nvSpPr>
          <p:cNvPr id="2" name="Content Placeholder 1"/>
          <p:cNvSpPr>
            <a:spLocks noGrp="1"/>
          </p:cNvSpPr>
          <p:nvPr>
            <p:ph idx="1"/>
          </p:nvPr>
        </p:nvSpPr>
        <p:spPr>
          <a:xfrm>
            <a:off x="812564" y="4995929"/>
            <a:ext cx="5831792" cy="1296610"/>
          </a:xfrm>
        </p:spPr>
        <p:txBody>
          <a:bodyPr>
            <a:noAutofit/>
          </a:bodyPr>
          <a:lstStyle/>
          <a:p>
            <a:pPr marL="0" indent="0">
              <a:buNone/>
            </a:pPr>
            <a:r>
              <a:rPr lang="en-US" sz="3600" b="1" dirty="0" smtClean="0">
                <a:solidFill>
                  <a:schemeClr val="tx1"/>
                </a:solidFill>
              </a:rPr>
              <a:t>What happens after a </a:t>
            </a:r>
          </a:p>
          <a:p>
            <a:pPr marL="0" indent="0">
              <a:buNone/>
            </a:pPr>
            <a:r>
              <a:rPr lang="en-US" sz="3600" b="1" dirty="0" smtClean="0">
                <a:solidFill>
                  <a:schemeClr val="tx1"/>
                </a:solidFill>
              </a:rPr>
              <a:t>report is made?</a:t>
            </a:r>
            <a:endParaRPr lang="en-US" sz="3600" b="1" dirty="0">
              <a:solidFill>
                <a:schemeClr val="tx1"/>
              </a:solidFill>
            </a:endParaRPr>
          </a:p>
        </p:txBody>
      </p:sp>
      <p:pic>
        <p:nvPicPr>
          <p:cNvPr id="3" name="Picture 2"/>
          <p:cNvPicPr>
            <a:picLocks noChangeAspect="1"/>
          </p:cNvPicPr>
          <p:nvPr/>
        </p:nvPicPr>
        <p:blipFill>
          <a:blip r:embed="rId3"/>
          <a:stretch>
            <a:fillRect/>
          </a:stretch>
        </p:blipFill>
        <p:spPr>
          <a:xfrm>
            <a:off x="6333848" y="5144642"/>
            <a:ext cx="961979" cy="999183"/>
          </a:xfrm>
          <a:prstGeom prst="rect">
            <a:avLst/>
          </a:prstGeom>
        </p:spPr>
      </p:pic>
      <p:pic>
        <p:nvPicPr>
          <p:cNvPr id="4" name="Picture 3"/>
          <p:cNvPicPr>
            <a:picLocks noChangeAspect="1"/>
          </p:cNvPicPr>
          <p:nvPr/>
        </p:nvPicPr>
        <p:blipFill>
          <a:blip r:embed="rId4"/>
          <a:stretch>
            <a:fillRect/>
          </a:stretch>
        </p:blipFill>
        <p:spPr>
          <a:xfrm>
            <a:off x="9105255" y="174585"/>
            <a:ext cx="2935232" cy="6468832"/>
          </a:xfrm>
          <a:prstGeom prst="rect">
            <a:avLst/>
          </a:prstGeom>
        </p:spPr>
      </p:pic>
    </p:spTree>
    <p:extLst>
      <p:ext uri="{BB962C8B-B14F-4D97-AF65-F5344CB8AC3E}">
        <p14:creationId xmlns:p14="http://schemas.microsoft.com/office/powerpoint/2010/main" val="213940019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6118" y="1218249"/>
            <a:ext cx="9379841" cy="5232777"/>
          </a:xfrm>
          <a:prstGeom prst="rect">
            <a:avLst/>
          </a:prstGeom>
        </p:spPr>
      </p:pic>
      <p:pic>
        <p:nvPicPr>
          <p:cNvPr id="2" name="Picture 1"/>
          <p:cNvPicPr>
            <a:picLocks noChangeAspect="1"/>
          </p:cNvPicPr>
          <p:nvPr/>
        </p:nvPicPr>
        <p:blipFill>
          <a:blip r:embed="rId3"/>
          <a:stretch>
            <a:fillRect/>
          </a:stretch>
        </p:blipFill>
        <p:spPr>
          <a:xfrm>
            <a:off x="9515959" y="1218250"/>
            <a:ext cx="2274823" cy="5232777"/>
          </a:xfrm>
          <a:prstGeom prst="rect">
            <a:avLst/>
          </a:prstGeom>
        </p:spPr>
      </p:pic>
    </p:spTree>
    <p:extLst>
      <p:ext uri="{BB962C8B-B14F-4D97-AF65-F5344CB8AC3E}">
        <p14:creationId xmlns:p14="http://schemas.microsoft.com/office/powerpoint/2010/main" val="347746715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2731" y="1548617"/>
            <a:ext cx="8886767" cy="4930560"/>
          </a:xfrm>
          <a:prstGeom prst="rect">
            <a:avLst/>
          </a:prstGeom>
        </p:spPr>
      </p:pic>
      <p:pic>
        <p:nvPicPr>
          <p:cNvPr id="2" name="Picture 1"/>
          <p:cNvPicPr>
            <a:picLocks noChangeAspect="1"/>
          </p:cNvPicPr>
          <p:nvPr/>
        </p:nvPicPr>
        <p:blipFill>
          <a:blip r:embed="rId3"/>
          <a:stretch>
            <a:fillRect/>
          </a:stretch>
        </p:blipFill>
        <p:spPr>
          <a:xfrm>
            <a:off x="9159498" y="1548616"/>
            <a:ext cx="2143442" cy="4930560"/>
          </a:xfrm>
          <a:prstGeom prst="rect">
            <a:avLst/>
          </a:prstGeom>
        </p:spPr>
      </p:pic>
    </p:spTree>
    <p:extLst>
      <p:ext uri="{BB962C8B-B14F-4D97-AF65-F5344CB8AC3E}">
        <p14:creationId xmlns:p14="http://schemas.microsoft.com/office/powerpoint/2010/main" val="355655806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2781" y="1100907"/>
            <a:ext cx="9509158" cy="5299892"/>
          </a:xfrm>
          <a:prstGeom prst="rect">
            <a:avLst/>
          </a:prstGeom>
        </p:spPr>
      </p:pic>
      <p:pic>
        <p:nvPicPr>
          <p:cNvPr id="2" name="Picture 1"/>
          <p:cNvPicPr>
            <a:picLocks noChangeAspect="1"/>
          </p:cNvPicPr>
          <p:nvPr/>
        </p:nvPicPr>
        <p:blipFill>
          <a:blip r:embed="rId3"/>
          <a:stretch>
            <a:fillRect/>
          </a:stretch>
        </p:blipFill>
        <p:spPr>
          <a:xfrm>
            <a:off x="9701939" y="1100907"/>
            <a:ext cx="2304000" cy="5299892"/>
          </a:xfrm>
          <a:prstGeom prst="rect">
            <a:avLst/>
          </a:prstGeom>
        </p:spPr>
      </p:pic>
    </p:spTree>
    <p:extLst>
      <p:ext uri="{BB962C8B-B14F-4D97-AF65-F5344CB8AC3E}">
        <p14:creationId xmlns:p14="http://schemas.microsoft.com/office/powerpoint/2010/main" val="195346888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6220" y="1582880"/>
            <a:ext cx="8612540" cy="4826628"/>
          </a:xfrm>
          <a:prstGeom prst="rect">
            <a:avLst/>
          </a:prstGeom>
        </p:spPr>
      </p:pic>
      <p:pic>
        <p:nvPicPr>
          <p:cNvPr id="2" name="Picture 1"/>
          <p:cNvPicPr>
            <a:picLocks noChangeAspect="1"/>
          </p:cNvPicPr>
          <p:nvPr/>
        </p:nvPicPr>
        <p:blipFill>
          <a:blip r:embed="rId3"/>
          <a:stretch>
            <a:fillRect/>
          </a:stretch>
        </p:blipFill>
        <p:spPr>
          <a:xfrm>
            <a:off x="9058760" y="1582880"/>
            <a:ext cx="2098260" cy="4826628"/>
          </a:xfrm>
          <a:prstGeom prst="rect">
            <a:avLst/>
          </a:prstGeom>
        </p:spPr>
      </p:pic>
    </p:spTree>
    <p:extLst>
      <p:ext uri="{BB962C8B-B14F-4D97-AF65-F5344CB8AC3E}">
        <p14:creationId xmlns:p14="http://schemas.microsoft.com/office/powerpoint/2010/main" val="105040805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3246" y="1734271"/>
            <a:ext cx="8465290" cy="4710072"/>
          </a:xfrm>
          <a:prstGeom prst="rect">
            <a:avLst/>
          </a:prstGeom>
        </p:spPr>
      </p:pic>
      <p:pic>
        <p:nvPicPr>
          <p:cNvPr id="2" name="Picture 1"/>
          <p:cNvPicPr>
            <a:picLocks noChangeAspect="1"/>
          </p:cNvPicPr>
          <p:nvPr/>
        </p:nvPicPr>
        <p:blipFill>
          <a:blip r:embed="rId3"/>
          <a:stretch>
            <a:fillRect/>
          </a:stretch>
        </p:blipFill>
        <p:spPr>
          <a:xfrm>
            <a:off x="8762431" y="1734271"/>
            <a:ext cx="2047590" cy="4710072"/>
          </a:xfrm>
          <a:prstGeom prst="rect">
            <a:avLst/>
          </a:prstGeom>
        </p:spPr>
      </p:pic>
    </p:spTree>
    <p:extLst>
      <p:ext uri="{BB962C8B-B14F-4D97-AF65-F5344CB8AC3E}">
        <p14:creationId xmlns:p14="http://schemas.microsoft.com/office/powerpoint/2010/main" val="383725722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7796" y="1651055"/>
            <a:ext cx="8678970" cy="4880373"/>
          </a:xfrm>
          <a:prstGeom prst="rect">
            <a:avLst/>
          </a:prstGeom>
        </p:spPr>
      </p:pic>
      <p:pic>
        <p:nvPicPr>
          <p:cNvPr id="2" name="Picture 1"/>
          <p:cNvPicPr>
            <a:picLocks noChangeAspect="1"/>
          </p:cNvPicPr>
          <p:nvPr/>
        </p:nvPicPr>
        <p:blipFill>
          <a:blip r:embed="rId3"/>
          <a:stretch>
            <a:fillRect/>
          </a:stretch>
        </p:blipFill>
        <p:spPr>
          <a:xfrm>
            <a:off x="8996766" y="1651054"/>
            <a:ext cx="2121624" cy="4880373"/>
          </a:xfrm>
          <a:prstGeom prst="rect">
            <a:avLst/>
          </a:prstGeom>
        </p:spPr>
      </p:pic>
    </p:spTree>
    <p:extLst>
      <p:ext uri="{BB962C8B-B14F-4D97-AF65-F5344CB8AC3E}">
        <p14:creationId xmlns:p14="http://schemas.microsoft.com/office/powerpoint/2010/main" val="247430397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8618" y="1598500"/>
            <a:ext cx="8826479" cy="4936135"/>
          </a:xfrm>
          <a:prstGeom prst="rect">
            <a:avLst/>
          </a:prstGeom>
        </p:spPr>
      </p:pic>
      <p:pic>
        <p:nvPicPr>
          <p:cNvPr id="2" name="Picture 1"/>
          <p:cNvPicPr>
            <a:picLocks noChangeAspect="1"/>
          </p:cNvPicPr>
          <p:nvPr/>
        </p:nvPicPr>
        <p:blipFill>
          <a:blip r:embed="rId3"/>
          <a:stretch>
            <a:fillRect/>
          </a:stretch>
        </p:blipFill>
        <p:spPr>
          <a:xfrm>
            <a:off x="9105097" y="1598499"/>
            <a:ext cx="2145865" cy="4936135"/>
          </a:xfrm>
          <a:prstGeom prst="rect">
            <a:avLst/>
          </a:prstGeom>
        </p:spPr>
      </p:pic>
    </p:spTree>
    <p:extLst>
      <p:ext uri="{BB962C8B-B14F-4D97-AF65-F5344CB8AC3E}">
        <p14:creationId xmlns:p14="http://schemas.microsoft.com/office/powerpoint/2010/main" val="48069544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4929" y="1645077"/>
            <a:ext cx="8636082" cy="4820519"/>
          </a:xfrm>
          <a:prstGeom prst="rect">
            <a:avLst/>
          </a:prstGeom>
        </p:spPr>
      </p:pic>
      <p:pic>
        <p:nvPicPr>
          <p:cNvPr id="2" name="Picture 1"/>
          <p:cNvPicPr>
            <a:picLocks noChangeAspect="1"/>
          </p:cNvPicPr>
          <p:nvPr/>
        </p:nvPicPr>
        <p:blipFill>
          <a:blip r:embed="rId3"/>
          <a:stretch>
            <a:fillRect/>
          </a:stretch>
        </p:blipFill>
        <p:spPr>
          <a:xfrm>
            <a:off x="9051011" y="1645076"/>
            <a:ext cx="2100020" cy="4830677"/>
          </a:xfrm>
          <a:prstGeom prst="rect">
            <a:avLst/>
          </a:prstGeom>
        </p:spPr>
      </p:pic>
    </p:spTree>
    <p:extLst>
      <p:ext uri="{BB962C8B-B14F-4D97-AF65-F5344CB8AC3E}">
        <p14:creationId xmlns:p14="http://schemas.microsoft.com/office/powerpoint/2010/main" val="375076164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2358" y="1323239"/>
            <a:ext cx="9169100" cy="5129811"/>
          </a:xfrm>
          <a:prstGeom prst="rect">
            <a:avLst/>
          </a:prstGeom>
        </p:spPr>
      </p:pic>
      <p:pic>
        <p:nvPicPr>
          <p:cNvPr id="2" name="Picture 1"/>
          <p:cNvPicPr>
            <a:picLocks noChangeAspect="1"/>
          </p:cNvPicPr>
          <p:nvPr/>
        </p:nvPicPr>
        <p:blipFill>
          <a:blip r:embed="rId3"/>
          <a:stretch>
            <a:fillRect/>
          </a:stretch>
        </p:blipFill>
        <p:spPr>
          <a:xfrm>
            <a:off x="9531458" y="1323239"/>
            <a:ext cx="2224006" cy="5115882"/>
          </a:xfrm>
          <a:prstGeom prst="rect">
            <a:avLst/>
          </a:prstGeom>
        </p:spPr>
      </p:pic>
    </p:spTree>
    <p:extLst>
      <p:ext uri="{BB962C8B-B14F-4D97-AF65-F5344CB8AC3E}">
        <p14:creationId xmlns:p14="http://schemas.microsoft.com/office/powerpoint/2010/main" val="35914161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0084" y="1383533"/>
            <a:ext cx="9106134" cy="5086935"/>
          </a:xfrm>
          <a:prstGeom prst="rect">
            <a:avLst/>
          </a:prstGeom>
        </p:spPr>
      </p:pic>
      <p:pic>
        <p:nvPicPr>
          <p:cNvPr id="2" name="Picture 1"/>
          <p:cNvPicPr>
            <a:picLocks noChangeAspect="1"/>
          </p:cNvPicPr>
          <p:nvPr/>
        </p:nvPicPr>
        <p:blipFill>
          <a:blip r:embed="rId3"/>
          <a:stretch>
            <a:fillRect/>
          </a:stretch>
        </p:blipFill>
        <p:spPr>
          <a:xfrm>
            <a:off x="9446219" y="1383532"/>
            <a:ext cx="2211422" cy="5086935"/>
          </a:xfrm>
          <a:prstGeom prst="rect">
            <a:avLst/>
          </a:prstGeom>
        </p:spPr>
      </p:pic>
    </p:spTree>
    <p:extLst>
      <p:ext uri="{BB962C8B-B14F-4D97-AF65-F5344CB8AC3E}">
        <p14:creationId xmlns:p14="http://schemas.microsoft.com/office/powerpoint/2010/main" val="30171022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75725" y="452241"/>
            <a:ext cx="7976341" cy="4305222"/>
          </a:xfrm>
          <a:prstGeom prst="rect">
            <a:avLst/>
          </a:prstGeom>
        </p:spPr>
      </p:pic>
      <p:sp>
        <p:nvSpPr>
          <p:cNvPr id="2" name="TextBox 1"/>
          <p:cNvSpPr txBox="1"/>
          <p:nvPr/>
        </p:nvSpPr>
        <p:spPr>
          <a:xfrm>
            <a:off x="245611" y="5237345"/>
            <a:ext cx="5550755" cy="1323439"/>
          </a:xfrm>
          <a:prstGeom prst="rect">
            <a:avLst/>
          </a:prstGeom>
          <a:noFill/>
        </p:spPr>
        <p:txBody>
          <a:bodyPr wrap="square" rtlCol="0">
            <a:spAutoFit/>
          </a:bodyPr>
          <a:lstStyle/>
          <a:p>
            <a:r>
              <a:rPr lang="en-US" sz="4000" b="1" dirty="0" smtClean="0"/>
              <a:t>What does the social </a:t>
            </a:r>
          </a:p>
          <a:p>
            <a:r>
              <a:rPr lang="en-US" sz="4000" b="1" dirty="0" smtClean="0"/>
              <a:t>worker do?</a:t>
            </a:r>
            <a:endParaRPr lang="en-US" sz="4000" b="1" dirty="0"/>
          </a:p>
        </p:txBody>
      </p:sp>
      <p:pic>
        <p:nvPicPr>
          <p:cNvPr id="3" name="Picture 2"/>
          <p:cNvPicPr>
            <a:picLocks noChangeAspect="1"/>
          </p:cNvPicPr>
          <p:nvPr/>
        </p:nvPicPr>
        <p:blipFill>
          <a:blip r:embed="rId3"/>
          <a:stretch>
            <a:fillRect/>
          </a:stretch>
        </p:blipFill>
        <p:spPr>
          <a:xfrm>
            <a:off x="7089268" y="5308430"/>
            <a:ext cx="1262798" cy="1311636"/>
          </a:xfrm>
          <a:prstGeom prst="rect">
            <a:avLst/>
          </a:prstGeom>
        </p:spPr>
      </p:pic>
      <p:pic>
        <p:nvPicPr>
          <p:cNvPr id="4" name="Picture 3"/>
          <p:cNvPicPr>
            <a:picLocks noChangeAspect="1"/>
          </p:cNvPicPr>
          <p:nvPr/>
        </p:nvPicPr>
        <p:blipFill>
          <a:blip r:embed="rId4"/>
          <a:stretch>
            <a:fillRect/>
          </a:stretch>
        </p:blipFill>
        <p:spPr>
          <a:xfrm>
            <a:off x="9060690" y="90479"/>
            <a:ext cx="3034354" cy="6687282"/>
          </a:xfrm>
          <a:prstGeom prst="rect">
            <a:avLst/>
          </a:prstGeom>
        </p:spPr>
      </p:pic>
    </p:spTree>
    <p:extLst>
      <p:ext uri="{BB962C8B-B14F-4D97-AF65-F5344CB8AC3E}">
        <p14:creationId xmlns:p14="http://schemas.microsoft.com/office/powerpoint/2010/main" val="311366336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3471" y="1219433"/>
            <a:ext cx="9312924" cy="5209224"/>
          </a:xfrm>
          <a:prstGeom prst="rect">
            <a:avLst/>
          </a:prstGeom>
        </p:spPr>
      </p:pic>
      <p:pic>
        <p:nvPicPr>
          <p:cNvPr id="2" name="Picture 1"/>
          <p:cNvPicPr>
            <a:picLocks noChangeAspect="1"/>
          </p:cNvPicPr>
          <p:nvPr/>
        </p:nvPicPr>
        <p:blipFill>
          <a:blip r:embed="rId3"/>
          <a:stretch>
            <a:fillRect/>
          </a:stretch>
        </p:blipFill>
        <p:spPr>
          <a:xfrm>
            <a:off x="9576396" y="1219433"/>
            <a:ext cx="2264584" cy="5209224"/>
          </a:xfrm>
          <a:prstGeom prst="rect">
            <a:avLst/>
          </a:prstGeom>
        </p:spPr>
      </p:pic>
    </p:spTree>
    <p:extLst>
      <p:ext uri="{BB962C8B-B14F-4D97-AF65-F5344CB8AC3E}">
        <p14:creationId xmlns:p14="http://schemas.microsoft.com/office/powerpoint/2010/main" val="2721899004"/>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5206" y="1376142"/>
            <a:ext cx="9105513" cy="5076908"/>
          </a:xfrm>
          <a:prstGeom prst="rect">
            <a:avLst/>
          </a:prstGeom>
        </p:spPr>
      </p:pic>
      <p:pic>
        <p:nvPicPr>
          <p:cNvPr id="2" name="Picture 1"/>
          <p:cNvPicPr>
            <a:picLocks noChangeAspect="1"/>
          </p:cNvPicPr>
          <p:nvPr/>
        </p:nvPicPr>
        <p:blipFill>
          <a:blip r:embed="rId3"/>
          <a:stretch>
            <a:fillRect/>
          </a:stretch>
        </p:blipFill>
        <p:spPr>
          <a:xfrm>
            <a:off x="9430719" y="1376142"/>
            <a:ext cx="2207063" cy="5076908"/>
          </a:xfrm>
          <a:prstGeom prst="rect">
            <a:avLst/>
          </a:prstGeom>
        </p:spPr>
      </p:pic>
    </p:spTree>
    <p:extLst>
      <p:ext uri="{BB962C8B-B14F-4D97-AF65-F5344CB8AC3E}">
        <p14:creationId xmlns:p14="http://schemas.microsoft.com/office/powerpoint/2010/main" val="3589218254"/>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7737" y="1681424"/>
            <a:ext cx="8879992" cy="5026093"/>
          </a:xfrm>
          <a:prstGeom prst="rect">
            <a:avLst/>
          </a:prstGeom>
        </p:spPr>
      </p:pic>
      <p:pic>
        <p:nvPicPr>
          <p:cNvPr id="2" name="Picture 1"/>
          <p:cNvPicPr>
            <a:picLocks noChangeAspect="1"/>
          </p:cNvPicPr>
          <p:nvPr/>
        </p:nvPicPr>
        <p:blipFill>
          <a:blip r:embed="rId3"/>
          <a:stretch>
            <a:fillRect/>
          </a:stretch>
        </p:blipFill>
        <p:spPr>
          <a:xfrm>
            <a:off x="9337729" y="1681424"/>
            <a:ext cx="2184972" cy="5026093"/>
          </a:xfrm>
          <a:prstGeom prst="rect">
            <a:avLst/>
          </a:prstGeom>
        </p:spPr>
      </p:pic>
    </p:spTree>
    <p:extLst>
      <p:ext uri="{BB962C8B-B14F-4D97-AF65-F5344CB8AC3E}">
        <p14:creationId xmlns:p14="http://schemas.microsoft.com/office/powerpoint/2010/main" val="64923674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2673" y="1683828"/>
            <a:ext cx="8661585" cy="4882434"/>
          </a:xfrm>
          <a:prstGeom prst="rect">
            <a:avLst/>
          </a:prstGeom>
        </p:spPr>
      </p:pic>
      <p:pic>
        <p:nvPicPr>
          <p:cNvPr id="2" name="Picture 1"/>
          <p:cNvPicPr>
            <a:picLocks noChangeAspect="1"/>
          </p:cNvPicPr>
          <p:nvPr/>
        </p:nvPicPr>
        <p:blipFill>
          <a:blip r:embed="rId3"/>
          <a:stretch>
            <a:fillRect/>
          </a:stretch>
        </p:blipFill>
        <p:spPr>
          <a:xfrm>
            <a:off x="9074258" y="1683828"/>
            <a:ext cx="2107769" cy="4848503"/>
          </a:xfrm>
          <a:prstGeom prst="rect">
            <a:avLst/>
          </a:prstGeom>
        </p:spPr>
      </p:pic>
    </p:spTree>
    <p:extLst>
      <p:ext uri="{BB962C8B-B14F-4D97-AF65-F5344CB8AC3E}">
        <p14:creationId xmlns:p14="http://schemas.microsoft.com/office/powerpoint/2010/main" val="58113751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7458" y="1605107"/>
            <a:ext cx="8663552" cy="4896432"/>
          </a:xfrm>
          <a:prstGeom prst="rect">
            <a:avLst/>
          </a:prstGeom>
        </p:spPr>
      </p:pic>
      <p:pic>
        <p:nvPicPr>
          <p:cNvPr id="2" name="Picture 1"/>
          <p:cNvPicPr>
            <a:picLocks noChangeAspect="1"/>
          </p:cNvPicPr>
          <p:nvPr/>
        </p:nvPicPr>
        <p:blipFill>
          <a:blip r:embed="rId3"/>
          <a:stretch>
            <a:fillRect/>
          </a:stretch>
        </p:blipFill>
        <p:spPr>
          <a:xfrm>
            <a:off x="9051010" y="1605107"/>
            <a:ext cx="2128605" cy="4896432"/>
          </a:xfrm>
          <a:prstGeom prst="rect">
            <a:avLst/>
          </a:prstGeom>
        </p:spPr>
      </p:pic>
    </p:spTree>
    <p:extLst>
      <p:ext uri="{BB962C8B-B14F-4D97-AF65-F5344CB8AC3E}">
        <p14:creationId xmlns:p14="http://schemas.microsoft.com/office/powerpoint/2010/main" val="229098115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3485" y="1438899"/>
            <a:ext cx="11190157" cy="304698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1</a:t>
            </a:r>
            <a:r>
              <a:rPr lang="en-US" sz="3200" dirty="0" smtClean="0"/>
              <a:t>. As a mandatory reporter your duty to report becomes mandatory once you know or reasonably suspect abuse or neglect is occurring or has occurred?</a:t>
            </a:r>
            <a:endParaRPr lang="en-US" sz="3200" dirty="0"/>
          </a:p>
          <a:p>
            <a:endParaRPr lang="en-US" sz="3200" dirty="0"/>
          </a:p>
          <a:p>
            <a:pPr marL="342900" indent="-342900">
              <a:buAutoNum type="alphaLcParenR"/>
            </a:pPr>
            <a:r>
              <a:rPr lang="en-US" sz="3200" dirty="0" smtClean="0"/>
              <a:t>True</a:t>
            </a:r>
          </a:p>
          <a:p>
            <a:pPr marL="342900" indent="-342900">
              <a:buAutoNum type="alphaLcParenR"/>
            </a:pPr>
            <a:r>
              <a:rPr lang="en-US" sz="3200" dirty="0" smtClean="0"/>
              <a:t>False </a:t>
            </a:r>
          </a:p>
        </p:txBody>
      </p:sp>
    </p:spTree>
    <p:extLst>
      <p:ext uri="{BB962C8B-B14F-4D97-AF65-F5344CB8AC3E}">
        <p14:creationId xmlns:p14="http://schemas.microsoft.com/office/powerpoint/2010/main" val="3186528010"/>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3485" y="1438899"/>
            <a:ext cx="11190157" cy="304698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1</a:t>
            </a:r>
            <a:r>
              <a:rPr lang="en-US" sz="3200" dirty="0" smtClean="0"/>
              <a:t>. As a mandatory reporter your duty to report becomes mandatory once you know or reasonably suspect abuse or neglect is occurring or has occurred?</a:t>
            </a:r>
            <a:endParaRPr lang="en-US" sz="3200" dirty="0"/>
          </a:p>
          <a:p>
            <a:endParaRPr lang="en-US" sz="3200" dirty="0"/>
          </a:p>
          <a:p>
            <a:pPr marL="342900" indent="-342900">
              <a:buAutoNum type="alphaLcParenR"/>
            </a:pPr>
            <a:r>
              <a:rPr lang="en-US" sz="3200" dirty="0" smtClean="0">
                <a:solidFill>
                  <a:srgbClr val="C00000"/>
                </a:solidFill>
              </a:rPr>
              <a:t>True</a:t>
            </a:r>
          </a:p>
          <a:p>
            <a:pPr marL="342900" indent="-342900">
              <a:buAutoNum type="alphaLcParenR"/>
            </a:pPr>
            <a:r>
              <a:rPr lang="en-US" sz="3200" dirty="0" smtClean="0"/>
              <a:t>False </a:t>
            </a:r>
          </a:p>
        </p:txBody>
      </p:sp>
    </p:spTree>
    <p:extLst>
      <p:ext uri="{BB962C8B-B14F-4D97-AF65-F5344CB8AC3E}">
        <p14:creationId xmlns:p14="http://schemas.microsoft.com/office/powerpoint/2010/main" val="9969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921" y="674400"/>
            <a:ext cx="11190157" cy="255454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2</a:t>
            </a:r>
            <a:r>
              <a:rPr lang="en-US" sz="3200" dirty="0" smtClean="0"/>
              <a:t>. Usually the parent or caretaker is neither arrested nor criminally charged in a child abuse case.</a:t>
            </a:r>
            <a:endParaRPr lang="en-US" sz="3200" dirty="0"/>
          </a:p>
          <a:p>
            <a:endParaRPr lang="en-US" sz="3200" dirty="0"/>
          </a:p>
          <a:p>
            <a:pPr marL="342900" indent="-342900">
              <a:buAutoNum type="alphaLcParenR"/>
            </a:pPr>
            <a:r>
              <a:rPr lang="en-US" sz="3200" dirty="0" smtClean="0"/>
              <a:t>True</a:t>
            </a:r>
          </a:p>
          <a:p>
            <a:pPr marL="342900" indent="-342900">
              <a:buAutoNum type="alphaLcParenR"/>
            </a:pPr>
            <a:r>
              <a:rPr lang="en-US" sz="3200" dirty="0" smtClean="0"/>
              <a:t>False </a:t>
            </a:r>
          </a:p>
        </p:txBody>
      </p:sp>
    </p:spTree>
    <p:extLst>
      <p:ext uri="{BB962C8B-B14F-4D97-AF65-F5344CB8AC3E}">
        <p14:creationId xmlns:p14="http://schemas.microsoft.com/office/powerpoint/2010/main" val="352771111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921" y="674400"/>
            <a:ext cx="11190157" cy="255454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2</a:t>
            </a:r>
            <a:r>
              <a:rPr lang="en-US" sz="3200" dirty="0" smtClean="0"/>
              <a:t>. Usually the parent or caretaker is neither arrested nor criminally charged in a child abuse case.</a:t>
            </a:r>
            <a:endParaRPr lang="en-US" sz="3200" dirty="0"/>
          </a:p>
          <a:p>
            <a:endParaRPr lang="en-US" sz="3200" dirty="0"/>
          </a:p>
          <a:p>
            <a:pPr marL="342900" indent="-342900">
              <a:buAutoNum type="alphaLcParenR"/>
            </a:pPr>
            <a:r>
              <a:rPr lang="en-US" sz="3200" dirty="0" smtClean="0">
                <a:solidFill>
                  <a:srgbClr val="C00000"/>
                </a:solidFill>
              </a:rPr>
              <a:t>True</a:t>
            </a:r>
          </a:p>
          <a:p>
            <a:pPr marL="342900" indent="-342900">
              <a:buAutoNum type="alphaLcParenR"/>
            </a:pPr>
            <a:r>
              <a:rPr lang="en-US" sz="3200" dirty="0" smtClean="0"/>
              <a:t>False </a:t>
            </a:r>
          </a:p>
        </p:txBody>
      </p:sp>
    </p:spTree>
    <p:extLst>
      <p:ext uri="{BB962C8B-B14F-4D97-AF65-F5344CB8AC3E}">
        <p14:creationId xmlns:p14="http://schemas.microsoft.com/office/powerpoint/2010/main" val="233986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921" y="674400"/>
            <a:ext cx="11190157" cy="353943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3</a:t>
            </a:r>
            <a:r>
              <a:rPr lang="en-US" sz="3200" dirty="0" smtClean="0"/>
              <a:t>. What can the social worker do to help in a case where CPS is involved?</a:t>
            </a:r>
            <a:endParaRPr lang="en-US" sz="3200" dirty="0"/>
          </a:p>
          <a:p>
            <a:endParaRPr lang="en-US" sz="3200" dirty="0"/>
          </a:p>
          <a:p>
            <a:pPr marL="342900" indent="-342900">
              <a:buAutoNum type="alphaLcParenR"/>
            </a:pPr>
            <a:r>
              <a:rPr lang="en-US" sz="3200" dirty="0" smtClean="0"/>
              <a:t>Expedite counseling</a:t>
            </a:r>
          </a:p>
          <a:p>
            <a:pPr marL="342900" indent="-342900">
              <a:buAutoNum type="alphaLcParenR"/>
            </a:pPr>
            <a:r>
              <a:rPr lang="en-US" sz="3200" dirty="0" smtClean="0"/>
              <a:t>Expedite attention </a:t>
            </a:r>
          </a:p>
          <a:p>
            <a:pPr marL="342900" indent="-342900">
              <a:buAutoNum type="alphaLcParenR"/>
            </a:pPr>
            <a:r>
              <a:rPr lang="en-US" sz="3200" dirty="0" smtClean="0"/>
              <a:t>Expedite shelter</a:t>
            </a:r>
          </a:p>
          <a:p>
            <a:pPr marL="342900" indent="-342900">
              <a:buAutoNum type="alphaLcParenR"/>
            </a:pPr>
            <a:r>
              <a:rPr lang="en-US" sz="3200" dirty="0" smtClean="0"/>
              <a:t>All of the above</a:t>
            </a:r>
          </a:p>
        </p:txBody>
      </p:sp>
    </p:spTree>
    <p:extLst>
      <p:ext uri="{BB962C8B-B14F-4D97-AF65-F5344CB8AC3E}">
        <p14:creationId xmlns:p14="http://schemas.microsoft.com/office/powerpoint/2010/main" val="55530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18043" y="736168"/>
            <a:ext cx="7998275" cy="2619215"/>
          </a:xfrm>
          <a:prstGeom prst="rect">
            <a:avLst/>
          </a:prstGeom>
        </p:spPr>
      </p:pic>
      <p:sp>
        <p:nvSpPr>
          <p:cNvPr id="2" name="TextBox 1"/>
          <p:cNvSpPr txBox="1"/>
          <p:nvPr/>
        </p:nvSpPr>
        <p:spPr>
          <a:xfrm>
            <a:off x="315862" y="6139543"/>
            <a:ext cx="8342348" cy="707886"/>
          </a:xfrm>
          <a:prstGeom prst="rect">
            <a:avLst/>
          </a:prstGeom>
          <a:noFill/>
        </p:spPr>
        <p:txBody>
          <a:bodyPr wrap="none" rtlCol="0">
            <a:spAutoFit/>
          </a:bodyPr>
          <a:lstStyle/>
          <a:p>
            <a:r>
              <a:rPr lang="en-US" sz="4000" b="1" dirty="0" smtClean="0"/>
              <a:t>What does the social worker do?</a:t>
            </a:r>
            <a:endParaRPr lang="en-US" sz="4000" b="1" dirty="0"/>
          </a:p>
        </p:txBody>
      </p:sp>
      <p:pic>
        <p:nvPicPr>
          <p:cNvPr id="3" name="Picture 2"/>
          <p:cNvPicPr>
            <a:picLocks noChangeAspect="1"/>
          </p:cNvPicPr>
          <p:nvPr/>
        </p:nvPicPr>
        <p:blipFill>
          <a:blip r:embed="rId3"/>
          <a:stretch>
            <a:fillRect/>
          </a:stretch>
        </p:blipFill>
        <p:spPr>
          <a:xfrm>
            <a:off x="3230940" y="3646207"/>
            <a:ext cx="2286456" cy="237488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7505" y="82988"/>
            <a:ext cx="2936951" cy="6792238"/>
          </a:xfrm>
          <a:prstGeom prst="rect">
            <a:avLst/>
          </a:prstGeom>
        </p:spPr>
      </p:pic>
    </p:spTree>
    <p:extLst>
      <p:ext uri="{BB962C8B-B14F-4D97-AF65-F5344CB8AC3E}">
        <p14:creationId xmlns:p14="http://schemas.microsoft.com/office/powerpoint/2010/main" val="123552336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921" y="674400"/>
            <a:ext cx="11190157" cy="353943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3</a:t>
            </a:r>
            <a:r>
              <a:rPr lang="en-US" sz="3200" dirty="0" smtClean="0"/>
              <a:t>. What can the social worker do to help in a case where CPS is involved?</a:t>
            </a:r>
            <a:endParaRPr lang="en-US" sz="3200" dirty="0"/>
          </a:p>
          <a:p>
            <a:endParaRPr lang="en-US" sz="3200" dirty="0"/>
          </a:p>
          <a:p>
            <a:pPr marL="342900" indent="-342900">
              <a:buAutoNum type="alphaLcParenR"/>
            </a:pPr>
            <a:r>
              <a:rPr lang="en-US" sz="3200" dirty="0" smtClean="0">
                <a:solidFill>
                  <a:srgbClr val="C00000"/>
                </a:solidFill>
              </a:rPr>
              <a:t>Expedite counseling</a:t>
            </a:r>
          </a:p>
          <a:p>
            <a:pPr marL="342900" indent="-342900">
              <a:buAutoNum type="alphaLcParenR"/>
            </a:pPr>
            <a:r>
              <a:rPr lang="en-US" sz="3200" dirty="0" smtClean="0"/>
              <a:t>Expedite attention </a:t>
            </a:r>
          </a:p>
          <a:p>
            <a:pPr marL="342900" indent="-342900">
              <a:buAutoNum type="alphaLcParenR"/>
            </a:pPr>
            <a:r>
              <a:rPr lang="en-US" sz="3200" dirty="0" smtClean="0"/>
              <a:t>Expedite shelter</a:t>
            </a:r>
          </a:p>
          <a:p>
            <a:pPr marL="342900" indent="-342900">
              <a:buAutoNum type="alphaLcParenR"/>
            </a:pPr>
            <a:r>
              <a:rPr lang="en-US" sz="3200" dirty="0" smtClean="0"/>
              <a:t>All of the above</a:t>
            </a:r>
          </a:p>
        </p:txBody>
      </p:sp>
    </p:spTree>
    <p:extLst>
      <p:ext uri="{BB962C8B-B14F-4D97-AF65-F5344CB8AC3E}">
        <p14:creationId xmlns:p14="http://schemas.microsoft.com/office/powerpoint/2010/main" val="375533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921" y="674400"/>
            <a:ext cx="11190157" cy="255454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4</a:t>
            </a:r>
            <a:r>
              <a:rPr lang="en-US" sz="3200" dirty="0" smtClean="0"/>
              <a:t>. All reports of child abuse are handled in the exact same process.</a:t>
            </a:r>
            <a:endParaRPr lang="en-US" sz="3200" dirty="0"/>
          </a:p>
          <a:p>
            <a:endParaRPr lang="en-US" sz="3200" dirty="0"/>
          </a:p>
          <a:p>
            <a:pPr marL="342900" indent="-342900">
              <a:buAutoNum type="alphaLcParenR"/>
            </a:pPr>
            <a:r>
              <a:rPr lang="en-US" sz="3200" dirty="0" smtClean="0"/>
              <a:t>True</a:t>
            </a:r>
          </a:p>
          <a:p>
            <a:pPr marL="342900" indent="-342900">
              <a:buAutoNum type="alphaLcParenR"/>
            </a:pPr>
            <a:r>
              <a:rPr lang="en-US" sz="3200" dirty="0" smtClean="0"/>
              <a:t>False </a:t>
            </a:r>
          </a:p>
        </p:txBody>
      </p:sp>
    </p:spTree>
    <p:extLst>
      <p:ext uri="{BB962C8B-B14F-4D97-AF65-F5344CB8AC3E}">
        <p14:creationId xmlns:p14="http://schemas.microsoft.com/office/powerpoint/2010/main" val="4009819611"/>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921" y="674400"/>
            <a:ext cx="11190157" cy="255454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4</a:t>
            </a:r>
            <a:r>
              <a:rPr lang="en-US" sz="3200" dirty="0" smtClean="0"/>
              <a:t>. All reports of child abuse are handled in the exact same process.</a:t>
            </a:r>
            <a:endParaRPr lang="en-US" sz="3200" dirty="0"/>
          </a:p>
          <a:p>
            <a:endParaRPr lang="en-US" sz="3200" dirty="0"/>
          </a:p>
          <a:p>
            <a:pPr marL="342900" indent="-342900">
              <a:buAutoNum type="alphaLcParenR"/>
            </a:pPr>
            <a:r>
              <a:rPr lang="en-US" sz="3200" dirty="0" smtClean="0"/>
              <a:t>True</a:t>
            </a:r>
          </a:p>
          <a:p>
            <a:pPr marL="342900" indent="-342900">
              <a:buAutoNum type="alphaLcParenR"/>
            </a:pPr>
            <a:r>
              <a:rPr lang="en-US" sz="3200" dirty="0" smtClean="0">
                <a:solidFill>
                  <a:srgbClr val="C00000"/>
                </a:solidFill>
              </a:rPr>
              <a:t>False </a:t>
            </a:r>
          </a:p>
        </p:txBody>
      </p:sp>
    </p:spTree>
    <p:extLst>
      <p:ext uri="{BB962C8B-B14F-4D97-AF65-F5344CB8AC3E}">
        <p14:creationId xmlns:p14="http://schemas.microsoft.com/office/powerpoint/2010/main" val="175299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921" y="674400"/>
            <a:ext cx="11190157" cy="550920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5</a:t>
            </a:r>
            <a:r>
              <a:rPr lang="en-US" sz="3200" dirty="0" smtClean="0"/>
              <a:t>. California law defines child abuse as any of the following except:</a:t>
            </a:r>
            <a:endParaRPr lang="en-US" sz="3200" dirty="0"/>
          </a:p>
          <a:p>
            <a:endParaRPr lang="en-US" sz="3200" dirty="0"/>
          </a:p>
          <a:p>
            <a:pPr marL="342900" indent="-342900">
              <a:buAutoNum type="alphaLcParenR"/>
            </a:pPr>
            <a:r>
              <a:rPr lang="en-US" sz="3200" dirty="0" smtClean="0"/>
              <a:t>A child is physically injured by other than accidental means</a:t>
            </a:r>
          </a:p>
          <a:p>
            <a:pPr marL="342900" indent="-342900">
              <a:buAutoNum type="alphaLcParenR"/>
            </a:pPr>
            <a:r>
              <a:rPr lang="en-US" sz="3200" dirty="0" smtClean="0"/>
              <a:t>A child is subjected to willful cruelty or unjustifiable punishment</a:t>
            </a:r>
          </a:p>
          <a:p>
            <a:pPr marL="342900" indent="-342900">
              <a:buAutoNum type="alphaLcParenR"/>
            </a:pPr>
            <a:r>
              <a:rPr lang="en-US" sz="3200" dirty="0" smtClean="0"/>
              <a:t>A child is neglected by a parent or caretaker who fails to provide adequate food, clothing, shelter, medical care or supervision</a:t>
            </a:r>
          </a:p>
          <a:p>
            <a:pPr marL="342900" indent="-342900">
              <a:buAutoNum type="alphaLcParenR"/>
            </a:pPr>
            <a:r>
              <a:rPr lang="en-US" sz="3200" dirty="0" smtClean="0"/>
              <a:t>A child is told no by their parents </a:t>
            </a:r>
          </a:p>
        </p:txBody>
      </p:sp>
    </p:spTree>
    <p:extLst>
      <p:ext uri="{BB962C8B-B14F-4D97-AF65-F5344CB8AC3E}">
        <p14:creationId xmlns:p14="http://schemas.microsoft.com/office/powerpoint/2010/main" val="2069120222"/>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6108" y="329626"/>
            <a:ext cx="11190157" cy="600164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5</a:t>
            </a:r>
            <a:r>
              <a:rPr lang="en-US" sz="3200" dirty="0" smtClean="0"/>
              <a:t>. California law defines child abuse as any of the following except:</a:t>
            </a:r>
            <a:endParaRPr lang="en-US" sz="3200" dirty="0"/>
          </a:p>
          <a:p>
            <a:endParaRPr lang="en-US" sz="3200" dirty="0"/>
          </a:p>
          <a:p>
            <a:pPr marL="342900" indent="-342900">
              <a:buAutoNum type="alphaLcParenR"/>
            </a:pPr>
            <a:r>
              <a:rPr lang="en-US" sz="3200" dirty="0" smtClean="0"/>
              <a:t>A child is physically injured by other than accidental means</a:t>
            </a:r>
          </a:p>
          <a:p>
            <a:pPr marL="342900" indent="-342900">
              <a:buAutoNum type="alphaLcParenR"/>
            </a:pPr>
            <a:r>
              <a:rPr lang="en-US" sz="3200" dirty="0" smtClean="0"/>
              <a:t>A child is subjected to willful cruelty or unjustifiable punishment</a:t>
            </a:r>
          </a:p>
          <a:p>
            <a:pPr marL="342900" indent="-342900">
              <a:buAutoNum type="alphaLcParenR"/>
            </a:pPr>
            <a:r>
              <a:rPr lang="en-US" sz="3200" dirty="0" smtClean="0"/>
              <a:t>A child is abused or exploited sexually</a:t>
            </a:r>
          </a:p>
          <a:p>
            <a:pPr marL="342900" indent="-342900">
              <a:buAutoNum type="alphaLcParenR"/>
            </a:pPr>
            <a:r>
              <a:rPr lang="en-US" sz="3200" dirty="0" smtClean="0"/>
              <a:t>A child is neglected by a parent or caretaker who fails to provide adequate food, clothing, shelter, medical care or supervision</a:t>
            </a:r>
          </a:p>
          <a:p>
            <a:pPr marL="342900" indent="-342900">
              <a:buAutoNum type="alphaLcParenR"/>
            </a:pPr>
            <a:r>
              <a:rPr lang="en-US" sz="3200" dirty="0" smtClean="0"/>
              <a:t>A child is told no by their parents </a:t>
            </a:r>
          </a:p>
        </p:txBody>
      </p:sp>
    </p:spTree>
    <p:extLst>
      <p:ext uri="{BB962C8B-B14F-4D97-AF65-F5344CB8AC3E}">
        <p14:creationId xmlns:p14="http://schemas.microsoft.com/office/powerpoint/2010/main" val="368077564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6108" y="329626"/>
            <a:ext cx="11190157" cy="600164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5</a:t>
            </a:r>
            <a:r>
              <a:rPr lang="en-US" sz="3200" dirty="0" smtClean="0"/>
              <a:t>. California law defines child abuse as any of the following except:</a:t>
            </a:r>
            <a:endParaRPr lang="en-US" sz="3200" dirty="0"/>
          </a:p>
          <a:p>
            <a:endParaRPr lang="en-US" sz="3200" dirty="0"/>
          </a:p>
          <a:p>
            <a:pPr marL="342900" indent="-342900">
              <a:buAutoNum type="alphaLcParenR"/>
            </a:pPr>
            <a:r>
              <a:rPr lang="en-US" sz="3200" dirty="0" smtClean="0"/>
              <a:t>A child is physically injured by other than accidental means</a:t>
            </a:r>
          </a:p>
          <a:p>
            <a:pPr marL="342900" indent="-342900">
              <a:buAutoNum type="alphaLcParenR"/>
            </a:pPr>
            <a:r>
              <a:rPr lang="en-US" sz="3200" dirty="0" smtClean="0"/>
              <a:t>A child is subjected to willful cruelty or unjustifiable punishment</a:t>
            </a:r>
          </a:p>
          <a:p>
            <a:pPr marL="342900" indent="-342900">
              <a:buAutoNum type="alphaLcParenR"/>
            </a:pPr>
            <a:r>
              <a:rPr lang="en-US" sz="3200" dirty="0" smtClean="0"/>
              <a:t>A child is abused or exploited sexually</a:t>
            </a:r>
          </a:p>
          <a:p>
            <a:pPr marL="342900" indent="-342900">
              <a:buAutoNum type="alphaLcParenR"/>
            </a:pPr>
            <a:r>
              <a:rPr lang="en-US" sz="3200" dirty="0" smtClean="0"/>
              <a:t>A child is neglected by a parent or caretaker who fails to provide adequate food, clothing, shelter, medical care or supervision</a:t>
            </a:r>
          </a:p>
          <a:p>
            <a:pPr marL="342900" indent="-342900">
              <a:buAutoNum type="alphaLcParenR"/>
            </a:pPr>
            <a:r>
              <a:rPr lang="en-US" sz="3200" dirty="0" smtClean="0">
                <a:solidFill>
                  <a:srgbClr val="C00000"/>
                </a:solidFill>
              </a:rPr>
              <a:t>A child is told no by their parents </a:t>
            </a:r>
          </a:p>
        </p:txBody>
      </p:sp>
    </p:spTree>
    <p:extLst>
      <p:ext uri="{BB962C8B-B14F-4D97-AF65-F5344CB8AC3E}">
        <p14:creationId xmlns:p14="http://schemas.microsoft.com/office/powerpoint/2010/main" val="188595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37058" y="511443"/>
            <a:ext cx="7298596" cy="4221433"/>
          </a:xfrm>
          <a:prstGeom prst="rect">
            <a:avLst/>
          </a:prstGeom>
        </p:spPr>
      </p:pic>
      <p:sp>
        <p:nvSpPr>
          <p:cNvPr id="3" name="TextBox 2"/>
          <p:cNvSpPr txBox="1"/>
          <p:nvPr/>
        </p:nvSpPr>
        <p:spPr>
          <a:xfrm>
            <a:off x="1037058" y="5061638"/>
            <a:ext cx="4300726" cy="1569660"/>
          </a:xfrm>
          <a:prstGeom prst="rect">
            <a:avLst/>
          </a:prstGeom>
          <a:noFill/>
        </p:spPr>
        <p:txBody>
          <a:bodyPr wrap="square" rtlCol="0">
            <a:spAutoFit/>
          </a:bodyPr>
          <a:lstStyle/>
          <a:p>
            <a:r>
              <a:rPr lang="en-US" sz="3200" b="1" dirty="0" smtClean="0"/>
              <a:t>What does the law </a:t>
            </a:r>
          </a:p>
          <a:p>
            <a:r>
              <a:rPr lang="en-US" sz="3200" b="1" dirty="0" smtClean="0"/>
              <a:t>enforcement </a:t>
            </a:r>
          </a:p>
          <a:p>
            <a:r>
              <a:rPr lang="en-US" sz="3200" b="1" dirty="0" smtClean="0"/>
              <a:t>officer do?</a:t>
            </a:r>
            <a:endParaRPr lang="en-US" sz="3200" b="1" dirty="0"/>
          </a:p>
        </p:txBody>
      </p:sp>
      <p:pic>
        <p:nvPicPr>
          <p:cNvPr id="6" name="Picture 5"/>
          <p:cNvPicPr>
            <a:picLocks noChangeAspect="1"/>
          </p:cNvPicPr>
          <p:nvPr/>
        </p:nvPicPr>
        <p:blipFill>
          <a:blip r:embed="rId3"/>
          <a:stretch>
            <a:fillRect/>
          </a:stretch>
        </p:blipFill>
        <p:spPr>
          <a:xfrm>
            <a:off x="6956827" y="5061638"/>
            <a:ext cx="1378827" cy="1432152"/>
          </a:xfrm>
          <a:prstGeom prst="rect">
            <a:avLst/>
          </a:prstGeom>
        </p:spPr>
      </p:pic>
      <p:pic>
        <p:nvPicPr>
          <p:cNvPr id="2" name="Picture 1"/>
          <p:cNvPicPr>
            <a:picLocks noChangeAspect="1"/>
          </p:cNvPicPr>
          <p:nvPr/>
        </p:nvPicPr>
        <p:blipFill>
          <a:blip r:embed="rId4"/>
          <a:stretch>
            <a:fillRect/>
          </a:stretch>
        </p:blipFill>
        <p:spPr>
          <a:xfrm>
            <a:off x="9136102" y="213925"/>
            <a:ext cx="2912780" cy="6419349"/>
          </a:xfrm>
          <a:prstGeom prst="rect">
            <a:avLst/>
          </a:prstGeom>
        </p:spPr>
      </p:pic>
    </p:spTree>
    <p:extLst>
      <p:ext uri="{BB962C8B-B14F-4D97-AF65-F5344CB8AC3E}">
        <p14:creationId xmlns:p14="http://schemas.microsoft.com/office/powerpoint/2010/main" val="6649277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5323" y="144855"/>
            <a:ext cx="7688837" cy="4454305"/>
          </a:xfrm>
          <a:prstGeom prst="rect">
            <a:avLst/>
          </a:prstGeom>
          <a:effectLst/>
        </p:spPr>
        <p:txBody>
          <a:bodyPr vert="horz" lIns="91440" tIns="45720" rIns="91440" bIns="45720" rtlCol="0" anchor="b">
            <a:normAutofit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1" dirty="0" smtClean="0"/>
              <a:t>MODULE four:   </a:t>
            </a:r>
            <a:br>
              <a:rPr lang="en-US" sz="6000" b="1" dirty="0" smtClean="0"/>
            </a:br>
            <a:endParaRPr lang="en-US" sz="6000" b="1" dirty="0" smtClean="0"/>
          </a:p>
          <a:p>
            <a:r>
              <a:rPr lang="en-US" b="1" dirty="0" smtClean="0"/>
              <a:t>SECTION eight: </a:t>
            </a:r>
          </a:p>
          <a:p>
            <a:r>
              <a:rPr lang="en-US" b="1" dirty="0" smtClean="0"/>
              <a:t>Mandatory reporting </a:t>
            </a:r>
          </a:p>
          <a:p>
            <a:r>
              <a:rPr lang="en-US" b="1" dirty="0" smtClean="0"/>
              <a:t>including </a:t>
            </a:r>
          </a:p>
          <a:p>
            <a:r>
              <a:rPr lang="en-US" b="1" dirty="0" smtClean="0"/>
              <a:t>hedis measures</a:t>
            </a:r>
            <a:endParaRPr lang="en-US" b="1" dirty="0"/>
          </a:p>
        </p:txBody>
      </p:sp>
      <p:pic>
        <p:nvPicPr>
          <p:cNvPr id="3" name="Picture 2"/>
          <p:cNvPicPr>
            <a:picLocks noChangeAspect="1"/>
          </p:cNvPicPr>
          <p:nvPr/>
        </p:nvPicPr>
        <p:blipFill>
          <a:blip r:embed="rId2"/>
          <a:stretch>
            <a:fillRect/>
          </a:stretch>
        </p:blipFill>
        <p:spPr>
          <a:xfrm>
            <a:off x="8994457" y="508317"/>
            <a:ext cx="2676525" cy="5800725"/>
          </a:xfrm>
          <a:prstGeom prst="rect">
            <a:avLst/>
          </a:prstGeom>
        </p:spPr>
      </p:pic>
    </p:spTree>
    <p:extLst>
      <p:ext uri="{BB962C8B-B14F-4D97-AF65-F5344CB8AC3E}">
        <p14:creationId xmlns:p14="http://schemas.microsoft.com/office/powerpoint/2010/main" val="1771342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9654" y="334598"/>
            <a:ext cx="8355535" cy="3392744"/>
          </a:xfrm>
          <a:prstGeom prst="rect">
            <a:avLst/>
          </a:prstGeom>
        </p:spPr>
      </p:pic>
      <p:sp>
        <p:nvSpPr>
          <p:cNvPr id="2" name="Content Placeholder 1"/>
          <p:cNvSpPr>
            <a:spLocks noGrp="1"/>
          </p:cNvSpPr>
          <p:nvPr>
            <p:ph idx="1"/>
          </p:nvPr>
        </p:nvSpPr>
        <p:spPr>
          <a:xfrm>
            <a:off x="513953" y="4143139"/>
            <a:ext cx="7281694" cy="1535733"/>
          </a:xfrm>
        </p:spPr>
        <p:txBody>
          <a:bodyPr>
            <a:noAutofit/>
          </a:bodyPr>
          <a:lstStyle/>
          <a:p>
            <a:pPr marL="0" indent="0">
              <a:buNone/>
            </a:pPr>
            <a:r>
              <a:rPr lang="en-US" sz="3600" dirty="0" smtClean="0">
                <a:solidFill>
                  <a:schemeClr val="tx1"/>
                </a:solidFill>
              </a:rPr>
              <a:t>I heard a rumor that someone </a:t>
            </a:r>
          </a:p>
          <a:p>
            <a:pPr marL="0" indent="0">
              <a:buNone/>
            </a:pPr>
            <a:r>
              <a:rPr lang="en-US" sz="3600" dirty="0" smtClean="0">
                <a:solidFill>
                  <a:schemeClr val="tx1"/>
                </a:solidFill>
              </a:rPr>
              <a:t>is abusing their child.</a:t>
            </a:r>
          </a:p>
          <a:p>
            <a:pPr marL="0" indent="0">
              <a:buNone/>
            </a:pPr>
            <a:r>
              <a:rPr lang="en-US" sz="3600" dirty="0" smtClean="0">
                <a:solidFill>
                  <a:schemeClr val="tx1"/>
                </a:solidFill>
              </a:rPr>
              <a:t>Do </a:t>
            </a:r>
            <a:r>
              <a:rPr lang="en-US" sz="3600" i="1" dirty="0" smtClean="0">
                <a:solidFill>
                  <a:schemeClr val="tx1"/>
                </a:solidFill>
              </a:rPr>
              <a:t>I report it?.....</a:t>
            </a:r>
            <a:endParaRPr lang="en-US" sz="3600" dirty="0">
              <a:solidFill>
                <a:schemeClr val="tx1"/>
              </a:solidFill>
            </a:endParaRPr>
          </a:p>
        </p:txBody>
      </p:sp>
      <p:pic>
        <p:nvPicPr>
          <p:cNvPr id="3" name="Picture 2"/>
          <p:cNvPicPr>
            <a:picLocks noChangeAspect="1"/>
          </p:cNvPicPr>
          <p:nvPr/>
        </p:nvPicPr>
        <p:blipFill>
          <a:blip r:embed="rId3"/>
          <a:stretch>
            <a:fillRect/>
          </a:stretch>
        </p:blipFill>
        <p:spPr>
          <a:xfrm>
            <a:off x="5548394" y="4570041"/>
            <a:ext cx="1961736" cy="203760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5440" y="209227"/>
            <a:ext cx="2737537" cy="6331058"/>
          </a:xfrm>
          <a:prstGeom prst="rect">
            <a:avLst/>
          </a:prstGeom>
        </p:spPr>
      </p:pic>
    </p:spTree>
    <p:extLst>
      <p:ext uri="{BB962C8B-B14F-4D97-AF65-F5344CB8AC3E}">
        <p14:creationId xmlns:p14="http://schemas.microsoft.com/office/powerpoint/2010/main" val="26157522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2474" y="1060089"/>
            <a:ext cx="8245036" cy="1528881"/>
          </a:xfrm>
          <a:prstGeom prst="rect">
            <a:avLst/>
          </a:prstGeom>
        </p:spPr>
      </p:pic>
      <p:pic>
        <p:nvPicPr>
          <p:cNvPr id="2" name="Picture 1"/>
          <p:cNvPicPr>
            <a:picLocks noChangeAspect="1"/>
          </p:cNvPicPr>
          <p:nvPr/>
        </p:nvPicPr>
        <p:blipFill>
          <a:blip r:embed="rId3"/>
          <a:stretch>
            <a:fillRect/>
          </a:stretch>
        </p:blipFill>
        <p:spPr>
          <a:xfrm>
            <a:off x="6240430" y="3480517"/>
            <a:ext cx="2237080" cy="2323597"/>
          </a:xfrm>
          <a:prstGeom prst="rect">
            <a:avLst/>
          </a:prstGeom>
        </p:spPr>
      </p:pic>
      <p:sp>
        <p:nvSpPr>
          <p:cNvPr id="3" name="Content Placeholder 2"/>
          <p:cNvSpPr>
            <a:spLocks noGrp="1"/>
          </p:cNvSpPr>
          <p:nvPr>
            <p:ph idx="1"/>
          </p:nvPr>
        </p:nvSpPr>
        <p:spPr>
          <a:xfrm>
            <a:off x="992777" y="2821577"/>
            <a:ext cx="5169126" cy="3465044"/>
          </a:xfrm>
        </p:spPr>
        <p:txBody>
          <a:bodyPr>
            <a:noAutofit/>
          </a:bodyPr>
          <a:lstStyle/>
          <a:p>
            <a:pPr marL="0" indent="0">
              <a:buNone/>
            </a:pPr>
            <a:r>
              <a:rPr lang="en-US" sz="4400" b="1" dirty="0" smtClean="0">
                <a:solidFill>
                  <a:schemeClr val="tx1"/>
                </a:solidFill>
              </a:rPr>
              <a:t>What is the fine line between physical abuse and discipline?</a:t>
            </a:r>
          </a:p>
        </p:txBody>
      </p:sp>
      <p:pic>
        <p:nvPicPr>
          <p:cNvPr id="4" name="Picture 3"/>
          <p:cNvPicPr>
            <a:picLocks noChangeAspect="1"/>
          </p:cNvPicPr>
          <p:nvPr/>
        </p:nvPicPr>
        <p:blipFill>
          <a:blip r:embed="rId4"/>
          <a:stretch>
            <a:fillRect/>
          </a:stretch>
        </p:blipFill>
        <p:spPr>
          <a:xfrm>
            <a:off x="9051010" y="194960"/>
            <a:ext cx="2927260" cy="6451261"/>
          </a:xfrm>
          <a:prstGeom prst="rect">
            <a:avLst/>
          </a:prstGeom>
        </p:spPr>
      </p:pic>
    </p:spTree>
    <p:extLst>
      <p:ext uri="{BB962C8B-B14F-4D97-AF65-F5344CB8AC3E}">
        <p14:creationId xmlns:p14="http://schemas.microsoft.com/office/powerpoint/2010/main" val="17617658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30926" y="884950"/>
            <a:ext cx="8437733" cy="1817359"/>
          </a:xfrm>
          <a:prstGeom prst="rect">
            <a:avLst/>
          </a:prstGeom>
        </p:spPr>
      </p:pic>
      <p:pic>
        <p:nvPicPr>
          <p:cNvPr id="2" name="Picture 1"/>
          <p:cNvPicPr>
            <a:picLocks noChangeAspect="1"/>
          </p:cNvPicPr>
          <p:nvPr/>
        </p:nvPicPr>
        <p:blipFill>
          <a:blip r:embed="rId3"/>
          <a:stretch>
            <a:fillRect/>
          </a:stretch>
        </p:blipFill>
        <p:spPr>
          <a:xfrm>
            <a:off x="7125507" y="4629210"/>
            <a:ext cx="1724025" cy="1790700"/>
          </a:xfrm>
          <a:prstGeom prst="rect">
            <a:avLst/>
          </a:prstGeom>
        </p:spPr>
      </p:pic>
      <p:sp>
        <p:nvSpPr>
          <p:cNvPr id="3" name="Content Placeholder 2"/>
          <p:cNvSpPr>
            <a:spLocks noGrp="1"/>
          </p:cNvSpPr>
          <p:nvPr>
            <p:ph idx="1"/>
          </p:nvPr>
        </p:nvSpPr>
        <p:spPr>
          <a:xfrm>
            <a:off x="330926" y="3658083"/>
            <a:ext cx="6583680" cy="2761827"/>
          </a:xfrm>
        </p:spPr>
        <p:txBody>
          <a:bodyPr>
            <a:noAutofit/>
          </a:bodyPr>
          <a:lstStyle/>
          <a:p>
            <a:pPr marL="0" indent="0">
              <a:buNone/>
            </a:pPr>
            <a:r>
              <a:rPr lang="en-US" sz="4800" b="1" dirty="0" smtClean="0">
                <a:solidFill>
                  <a:schemeClr val="tx1"/>
                </a:solidFill>
              </a:rPr>
              <a:t>What if a adult states he/she was abused as a child?</a:t>
            </a:r>
            <a:endParaRPr lang="en-US" sz="4800" b="1" dirty="0">
              <a:solidFill>
                <a:schemeClr val="tx1"/>
              </a:solidFill>
            </a:endParaRPr>
          </a:p>
        </p:txBody>
      </p:sp>
      <p:pic>
        <p:nvPicPr>
          <p:cNvPr id="4" name="Picture 3"/>
          <p:cNvPicPr>
            <a:picLocks noChangeAspect="1"/>
          </p:cNvPicPr>
          <p:nvPr/>
        </p:nvPicPr>
        <p:blipFill>
          <a:blip r:embed="rId4"/>
          <a:stretch>
            <a:fillRect/>
          </a:stretch>
        </p:blipFill>
        <p:spPr>
          <a:xfrm>
            <a:off x="9275736" y="884950"/>
            <a:ext cx="2516618" cy="5546266"/>
          </a:xfrm>
          <a:prstGeom prst="rect">
            <a:avLst/>
          </a:prstGeom>
        </p:spPr>
      </p:pic>
    </p:spTree>
    <p:extLst>
      <p:ext uri="{BB962C8B-B14F-4D97-AF65-F5344CB8AC3E}">
        <p14:creationId xmlns:p14="http://schemas.microsoft.com/office/powerpoint/2010/main" val="31709682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291" y="5377911"/>
            <a:ext cx="7314770" cy="717226"/>
          </a:xfrm>
        </p:spPr>
        <p:txBody>
          <a:bodyPr>
            <a:normAutofit/>
          </a:bodyPr>
          <a:lstStyle/>
          <a:p>
            <a:r>
              <a:rPr lang="en-US" b="1" cap="none" dirty="0" smtClean="0"/>
              <a:t>What about testifying in court?</a:t>
            </a:r>
            <a:endParaRPr lang="en-US" b="1" cap="none" dirty="0"/>
          </a:p>
        </p:txBody>
      </p:sp>
      <p:pic>
        <p:nvPicPr>
          <p:cNvPr id="4" name="Picture 3"/>
          <p:cNvPicPr>
            <a:picLocks noChangeAspect="1"/>
          </p:cNvPicPr>
          <p:nvPr/>
        </p:nvPicPr>
        <p:blipFill>
          <a:blip r:embed="rId2"/>
          <a:stretch>
            <a:fillRect/>
          </a:stretch>
        </p:blipFill>
        <p:spPr>
          <a:xfrm>
            <a:off x="852836" y="1293140"/>
            <a:ext cx="7515225" cy="1228725"/>
          </a:xfrm>
          <a:prstGeom prst="rect">
            <a:avLst/>
          </a:prstGeom>
        </p:spPr>
      </p:pic>
      <p:pic>
        <p:nvPicPr>
          <p:cNvPr id="5" name="Picture 4"/>
          <p:cNvPicPr>
            <a:picLocks noChangeAspect="1"/>
          </p:cNvPicPr>
          <p:nvPr/>
        </p:nvPicPr>
        <p:blipFill>
          <a:blip r:embed="rId3"/>
          <a:stretch>
            <a:fillRect/>
          </a:stretch>
        </p:blipFill>
        <p:spPr>
          <a:xfrm>
            <a:off x="3460158" y="3054538"/>
            <a:ext cx="1724025" cy="1790700"/>
          </a:xfrm>
          <a:prstGeom prst="rect">
            <a:avLst/>
          </a:prstGeom>
        </p:spPr>
      </p:pic>
      <p:pic>
        <p:nvPicPr>
          <p:cNvPr id="6" name="Picture 5"/>
          <p:cNvPicPr>
            <a:picLocks noChangeAspect="1"/>
          </p:cNvPicPr>
          <p:nvPr/>
        </p:nvPicPr>
        <p:blipFill>
          <a:blip r:embed="rId4"/>
          <a:stretch>
            <a:fillRect/>
          </a:stretch>
        </p:blipFill>
        <p:spPr>
          <a:xfrm>
            <a:off x="8958021" y="317469"/>
            <a:ext cx="2892778" cy="6375268"/>
          </a:xfrm>
          <a:prstGeom prst="rect">
            <a:avLst/>
          </a:prstGeom>
        </p:spPr>
      </p:pic>
    </p:spTree>
    <p:extLst>
      <p:ext uri="{BB962C8B-B14F-4D97-AF65-F5344CB8AC3E}">
        <p14:creationId xmlns:p14="http://schemas.microsoft.com/office/powerpoint/2010/main" val="10193638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487332"/>
            <a:ext cx="5623598" cy="1507067"/>
          </a:xfrm>
        </p:spPr>
        <p:txBody>
          <a:bodyPr/>
          <a:lstStyle/>
          <a:p>
            <a:r>
              <a:rPr lang="en-US" b="1" cap="none" dirty="0" smtClean="0"/>
              <a:t>May reports be made anonymously?</a:t>
            </a:r>
            <a:endParaRPr lang="en-US" b="1" cap="none" dirty="0"/>
          </a:p>
        </p:txBody>
      </p:sp>
      <p:pic>
        <p:nvPicPr>
          <p:cNvPr id="5" name="Content Placeholder 4"/>
          <p:cNvPicPr>
            <a:picLocks noGrp="1" noChangeAspect="1"/>
          </p:cNvPicPr>
          <p:nvPr>
            <p:ph idx="1"/>
          </p:nvPr>
        </p:nvPicPr>
        <p:blipFill>
          <a:blip r:embed="rId2"/>
          <a:stretch>
            <a:fillRect/>
          </a:stretch>
        </p:blipFill>
        <p:spPr>
          <a:xfrm>
            <a:off x="594210" y="2160763"/>
            <a:ext cx="7629525" cy="1238250"/>
          </a:xfrm>
          <a:prstGeom prst="rect">
            <a:avLst/>
          </a:prstGeom>
        </p:spPr>
      </p:pic>
      <p:pic>
        <p:nvPicPr>
          <p:cNvPr id="4" name="Picture 3"/>
          <p:cNvPicPr>
            <a:picLocks noChangeAspect="1"/>
          </p:cNvPicPr>
          <p:nvPr/>
        </p:nvPicPr>
        <p:blipFill>
          <a:blip r:embed="rId3"/>
          <a:stretch>
            <a:fillRect/>
          </a:stretch>
        </p:blipFill>
        <p:spPr>
          <a:xfrm>
            <a:off x="6499710" y="4419983"/>
            <a:ext cx="1724025" cy="1790700"/>
          </a:xfrm>
          <a:prstGeom prst="rect">
            <a:avLst/>
          </a:prstGeom>
        </p:spPr>
      </p:pic>
      <p:pic>
        <p:nvPicPr>
          <p:cNvPr id="6" name="Picture 5"/>
          <p:cNvPicPr>
            <a:picLocks noChangeAspect="1"/>
          </p:cNvPicPr>
          <p:nvPr/>
        </p:nvPicPr>
        <p:blipFill>
          <a:blip r:embed="rId4"/>
          <a:stretch>
            <a:fillRect/>
          </a:stretch>
        </p:blipFill>
        <p:spPr>
          <a:xfrm>
            <a:off x="8965769" y="233706"/>
            <a:ext cx="2927260" cy="6451261"/>
          </a:xfrm>
          <a:prstGeom prst="rect">
            <a:avLst/>
          </a:prstGeom>
        </p:spPr>
      </p:pic>
    </p:spTree>
    <p:extLst>
      <p:ext uri="{BB962C8B-B14F-4D97-AF65-F5344CB8AC3E}">
        <p14:creationId xmlns:p14="http://schemas.microsoft.com/office/powerpoint/2010/main" val="26351966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007" y="5107264"/>
            <a:ext cx="8534400" cy="1507067"/>
          </a:xfrm>
        </p:spPr>
        <p:txBody>
          <a:bodyPr>
            <a:normAutofit fontScale="90000"/>
          </a:bodyPr>
          <a:lstStyle/>
          <a:p>
            <a:r>
              <a:rPr lang="en-US" b="1" cap="none" dirty="0" smtClean="0"/>
              <a:t>Does a positive toxicology screen at time of delivery require a child abuse report?</a:t>
            </a:r>
            <a:endParaRPr lang="en-US" b="1" cap="none" dirty="0"/>
          </a:p>
        </p:txBody>
      </p:sp>
      <p:pic>
        <p:nvPicPr>
          <p:cNvPr id="4" name="Picture 3"/>
          <p:cNvPicPr>
            <a:picLocks noChangeAspect="1"/>
          </p:cNvPicPr>
          <p:nvPr/>
        </p:nvPicPr>
        <p:blipFill>
          <a:blip r:embed="rId2"/>
          <a:stretch>
            <a:fillRect/>
          </a:stretch>
        </p:blipFill>
        <p:spPr>
          <a:xfrm>
            <a:off x="3663192" y="3316564"/>
            <a:ext cx="1724025" cy="1790700"/>
          </a:xfrm>
          <a:prstGeom prst="rect">
            <a:avLst/>
          </a:prstGeom>
        </p:spPr>
      </p:pic>
      <p:pic>
        <p:nvPicPr>
          <p:cNvPr id="5" name="Picture 4"/>
          <p:cNvPicPr>
            <a:picLocks noChangeAspect="1"/>
          </p:cNvPicPr>
          <p:nvPr/>
        </p:nvPicPr>
        <p:blipFill>
          <a:blip r:embed="rId3"/>
          <a:stretch>
            <a:fillRect/>
          </a:stretch>
        </p:blipFill>
        <p:spPr>
          <a:xfrm>
            <a:off x="481843" y="778369"/>
            <a:ext cx="8086725" cy="2247900"/>
          </a:xfrm>
          <a:prstGeom prst="rect">
            <a:avLst/>
          </a:prstGeom>
        </p:spPr>
      </p:pic>
      <p:pic>
        <p:nvPicPr>
          <p:cNvPr id="6" name="Picture 5"/>
          <p:cNvPicPr>
            <a:picLocks noChangeAspect="1"/>
          </p:cNvPicPr>
          <p:nvPr/>
        </p:nvPicPr>
        <p:blipFill>
          <a:blip r:embed="rId4"/>
          <a:stretch>
            <a:fillRect/>
          </a:stretch>
        </p:blipFill>
        <p:spPr>
          <a:xfrm>
            <a:off x="8958021" y="317469"/>
            <a:ext cx="2892778" cy="6375268"/>
          </a:xfrm>
          <a:prstGeom prst="rect">
            <a:avLst/>
          </a:prstGeom>
        </p:spPr>
      </p:pic>
    </p:spTree>
    <p:extLst>
      <p:ext uri="{BB962C8B-B14F-4D97-AF65-F5344CB8AC3E}">
        <p14:creationId xmlns:p14="http://schemas.microsoft.com/office/powerpoint/2010/main" val="25834759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484" y="5350933"/>
            <a:ext cx="8534400" cy="1507067"/>
          </a:xfrm>
        </p:spPr>
        <p:txBody>
          <a:bodyPr>
            <a:normAutofit fontScale="90000"/>
          </a:bodyPr>
          <a:lstStyle/>
          <a:p>
            <a:r>
              <a:rPr lang="en-US" b="1" cap="none" dirty="0" smtClean="0"/>
              <a:t>In cases of domestic violence when there is a child in the home is it reportable as child abuse?</a:t>
            </a:r>
            <a:endParaRPr lang="en-US" b="1" cap="none" dirty="0"/>
          </a:p>
        </p:txBody>
      </p:sp>
      <p:pic>
        <p:nvPicPr>
          <p:cNvPr id="4" name="Picture 3"/>
          <p:cNvPicPr>
            <a:picLocks noChangeAspect="1"/>
          </p:cNvPicPr>
          <p:nvPr/>
        </p:nvPicPr>
        <p:blipFill>
          <a:blip r:embed="rId2"/>
          <a:stretch>
            <a:fillRect/>
          </a:stretch>
        </p:blipFill>
        <p:spPr>
          <a:xfrm>
            <a:off x="3904222" y="4060554"/>
            <a:ext cx="1168175" cy="1213353"/>
          </a:xfrm>
          <a:prstGeom prst="rect">
            <a:avLst/>
          </a:prstGeom>
        </p:spPr>
      </p:pic>
      <p:pic>
        <p:nvPicPr>
          <p:cNvPr id="5" name="Picture 4"/>
          <p:cNvPicPr>
            <a:picLocks noChangeAspect="1"/>
          </p:cNvPicPr>
          <p:nvPr/>
        </p:nvPicPr>
        <p:blipFill>
          <a:blip r:embed="rId3"/>
          <a:stretch>
            <a:fillRect/>
          </a:stretch>
        </p:blipFill>
        <p:spPr>
          <a:xfrm>
            <a:off x="9068336" y="169748"/>
            <a:ext cx="2953922" cy="6510021"/>
          </a:xfrm>
          <a:prstGeom prst="rect">
            <a:avLst/>
          </a:prstGeom>
        </p:spPr>
      </p:pic>
      <p:pic>
        <p:nvPicPr>
          <p:cNvPr id="6" name="Picture 5"/>
          <p:cNvPicPr>
            <a:picLocks noChangeAspect="1"/>
          </p:cNvPicPr>
          <p:nvPr/>
        </p:nvPicPr>
        <p:blipFill>
          <a:blip r:embed="rId4"/>
          <a:stretch>
            <a:fillRect/>
          </a:stretch>
        </p:blipFill>
        <p:spPr>
          <a:xfrm>
            <a:off x="402484" y="368049"/>
            <a:ext cx="8363359" cy="3448554"/>
          </a:xfrm>
          <a:prstGeom prst="rect">
            <a:avLst/>
          </a:prstGeom>
        </p:spPr>
      </p:pic>
    </p:spTree>
    <p:extLst>
      <p:ext uri="{BB962C8B-B14F-4D97-AF65-F5344CB8AC3E}">
        <p14:creationId xmlns:p14="http://schemas.microsoft.com/office/powerpoint/2010/main" val="19973211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139" y="3806625"/>
            <a:ext cx="6398515" cy="2739755"/>
          </a:xfrm>
        </p:spPr>
        <p:txBody>
          <a:bodyPr>
            <a:normAutofit/>
          </a:bodyPr>
          <a:lstStyle/>
          <a:p>
            <a:r>
              <a:rPr lang="en-US" b="1" cap="none" dirty="0" smtClean="0"/>
              <a:t>Friends of mine, with a small child, often drink in their home. At what point is drinking considered abuse?</a:t>
            </a:r>
            <a:endParaRPr lang="en-US" b="1" cap="none" dirty="0"/>
          </a:p>
        </p:txBody>
      </p:sp>
      <p:pic>
        <p:nvPicPr>
          <p:cNvPr id="4" name="Picture 3"/>
          <p:cNvPicPr>
            <a:picLocks noChangeAspect="1"/>
          </p:cNvPicPr>
          <p:nvPr/>
        </p:nvPicPr>
        <p:blipFill>
          <a:blip r:embed="rId2"/>
          <a:stretch>
            <a:fillRect/>
          </a:stretch>
        </p:blipFill>
        <p:spPr>
          <a:xfrm>
            <a:off x="493874" y="851921"/>
            <a:ext cx="7758973" cy="3055443"/>
          </a:xfrm>
          <a:prstGeom prst="rect">
            <a:avLst/>
          </a:prstGeom>
        </p:spPr>
      </p:pic>
      <p:pic>
        <p:nvPicPr>
          <p:cNvPr id="5" name="Picture 4"/>
          <p:cNvPicPr>
            <a:picLocks noChangeAspect="1"/>
          </p:cNvPicPr>
          <p:nvPr/>
        </p:nvPicPr>
        <p:blipFill>
          <a:blip r:embed="rId3"/>
          <a:stretch>
            <a:fillRect/>
          </a:stretch>
        </p:blipFill>
        <p:spPr>
          <a:xfrm>
            <a:off x="6972006" y="4920712"/>
            <a:ext cx="1565138" cy="1625668"/>
          </a:xfrm>
          <a:prstGeom prst="rect">
            <a:avLst/>
          </a:prstGeom>
        </p:spPr>
      </p:pic>
      <p:pic>
        <p:nvPicPr>
          <p:cNvPr id="7" name="Picture 6"/>
          <p:cNvPicPr>
            <a:picLocks noChangeAspect="1"/>
          </p:cNvPicPr>
          <p:nvPr/>
        </p:nvPicPr>
        <p:blipFill>
          <a:blip r:embed="rId4"/>
          <a:stretch>
            <a:fillRect/>
          </a:stretch>
        </p:blipFill>
        <p:spPr>
          <a:xfrm>
            <a:off x="8959847" y="179656"/>
            <a:ext cx="2953922" cy="6510021"/>
          </a:xfrm>
          <a:prstGeom prst="rect">
            <a:avLst/>
          </a:prstGeom>
        </p:spPr>
      </p:pic>
      <p:sp>
        <p:nvSpPr>
          <p:cNvPr id="8" name="TextBox 7"/>
          <p:cNvSpPr txBox="1"/>
          <p:nvPr/>
        </p:nvSpPr>
        <p:spPr>
          <a:xfrm>
            <a:off x="852407" y="317715"/>
            <a:ext cx="6346609" cy="369332"/>
          </a:xfrm>
          <a:prstGeom prst="rect">
            <a:avLst/>
          </a:prstGeom>
          <a:noFill/>
        </p:spPr>
        <p:txBody>
          <a:bodyPr wrap="none" rtlCol="0">
            <a:spAutoFit/>
          </a:bodyPr>
          <a:lstStyle/>
          <a:p>
            <a:r>
              <a:rPr lang="en-US" dirty="0" smtClean="0"/>
              <a:t>A QUESTION YOU MIGHT BE ASKED BY ANOTHER PATIENT</a:t>
            </a:r>
            <a:endParaRPr lang="en-US" dirty="0"/>
          </a:p>
        </p:txBody>
      </p:sp>
    </p:spTree>
    <p:extLst>
      <p:ext uri="{BB962C8B-B14F-4D97-AF65-F5344CB8AC3E}">
        <p14:creationId xmlns:p14="http://schemas.microsoft.com/office/powerpoint/2010/main" val="27082845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cap="none" dirty="0" smtClean="0"/>
              <a:t>If you suspect abuse of a disabled child in a home or institution, is it reportable as child abuse?</a:t>
            </a:r>
            <a:endParaRPr lang="en-US" b="1" cap="none" dirty="0"/>
          </a:p>
        </p:txBody>
      </p:sp>
      <p:pic>
        <p:nvPicPr>
          <p:cNvPr id="4" name="Content Placeholder 3"/>
          <p:cNvPicPr>
            <a:picLocks noGrp="1" noChangeAspect="1"/>
          </p:cNvPicPr>
          <p:nvPr>
            <p:ph idx="1"/>
          </p:nvPr>
        </p:nvPicPr>
        <p:blipFill>
          <a:blip r:embed="rId2"/>
          <a:stretch>
            <a:fillRect/>
          </a:stretch>
        </p:blipFill>
        <p:spPr>
          <a:xfrm>
            <a:off x="454682" y="761254"/>
            <a:ext cx="7781925" cy="1104900"/>
          </a:xfrm>
          <a:prstGeom prst="rect">
            <a:avLst/>
          </a:prstGeom>
        </p:spPr>
      </p:pic>
      <p:pic>
        <p:nvPicPr>
          <p:cNvPr id="5" name="Picture 4"/>
          <p:cNvPicPr>
            <a:picLocks noChangeAspect="1"/>
          </p:cNvPicPr>
          <p:nvPr/>
        </p:nvPicPr>
        <p:blipFill>
          <a:blip r:embed="rId3"/>
          <a:stretch>
            <a:fillRect/>
          </a:stretch>
        </p:blipFill>
        <p:spPr>
          <a:xfrm>
            <a:off x="3391165" y="2342096"/>
            <a:ext cx="1691779" cy="1757207"/>
          </a:xfrm>
          <a:prstGeom prst="rect">
            <a:avLst/>
          </a:prstGeom>
        </p:spPr>
      </p:pic>
      <p:pic>
        <p:nvPicPr>
          <p:cNvPr id="6" name="Picture 5"/>
          <p:cNvPicPr>
            <a:picLocks noChangeAspect="1"/>
          </p:cNvPicPr>
          <p:nvPr/>
        </p:nvPicPr>
        <p:blipFill>
          <a:blip r:embed="rId4"/>
          <a:stretch>
            <a:fillRect/>
          </a:stretch>
        </p:blipFill>
        <p:spPr>
          <a:xfrm>
            <a:off x="9068336" y="169748"/>
            <a:ext cx="2953922" cy="6510021"/>
          </a:xfrm>
          <a:prstGeom prst="rect">
            <a:avLst/>
          </a:prstGeom>
        </p:spPr>
      </p:pic>
    </p:spTree>
    <p:extLst>
      <p:ext uri="{BB962C8B-B14F-4D97-AF65-F5344CB8AC3E}">
        <p14:creationId xmlns:p14="http://schemas.microsoft.com/office/powerpoint/2010/main" val="2030238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393768"/>
            <a:ext cx="5096656" cy="1600631"/>
          </a:xfrm>
        </p:spPr>
        <p:txBody>
          <a:bodyPr/>
          <a:lstStyle/>
          <a:p>
            <a:r>
              <a:rPr lang="en-US" b="1" cap="none" dirty="0" smtClean="0"/>
              <a:t>Is spanking a form </a:t>
            </a:r>
            <a:br>
              <a:rPr lang="en-US" b="1" cap="none" dirty="0" smtClean="0"/>
            </a:br>
            <a:r>
              <a:rPr lang="en-US" b="1" cap="none" dirty="0" smtClean="0"/>
              <a:t>of child abuse?</a:t>
            </a:r>
            <a:endParaRPr lang="en-US" b="1" cap="none" dirty="0"/>
          </a:p>
        </p:txBody>
      </p:sp>
      <p:pic>
        <p:nvPicPr>
          <p:cNvPr id="4" name="Picture 3"/>
          <p:cNvPicPr>
            <a:picLocks noChangeAspect="1"/>
          </p:cNvPicPr>
          <p:nvPr/>
        </p:nvPicPr>
        <p:blipFill>
          <a:blip r:embed="rId2"/>
          <a:stretch>
            <a:fillRect/>
          </a:stretch>
        </p:blipFill>
        <p:spPr>
          <a:xfrm>
            <a:off x="259676" y="1286601"/>
            <a:ext cx="8201025" cy="1743075"/>
          </a:xfrm>
          <a:prstGeom prst="rect">
            <a:avLst/>
          </a:prstGeom>
        </p:spPr>
      </p:pic>
      <p:pic>
        <p:nvPicPr>
          <p:cNvPr id="5" name="Picture 4"/>
          <p:cNvPicPr>
            <a:picLocks noChangeAspect="1"/>
          </p:cNvPicPr>
          <p:nvPr/>
        </p:nvPicPr>
        <p:blipFill>
          <a:blip r:embed="rId3"/>
          <a:stretch>
            <a:fillRect/>
          </a:stretch>
        </p:blipFill>
        <p:spPr>
          <a:xfrm>
            <a:off x="9068336" y="169748"/>
            <a:ext cx="2953922" cy="6510021"/>
          </a:xfrm>
          <a:prstGeom prst="rect">
            <a:avLst/>
          </a:prstGeom>
        </p:spPr>
      </p:pic>
      <p:pic>
        <p:nvPicPr>
          <p:cNvPr id="6" name="Picture 5"/>
          <p:cNvPicPr>
            <a:picLocks noChangeAspect="1"/>
          </p:cNvPicPr>
          <p:nvPr/>
        </p:nvPicPr>
        <p:blipFill>
          <a:blip r:embed="rId4"/>
          <a:stretch>
            <a:fillRect/>
          </a:stretch>
        </p:blipFill>
        <p:spPr>
          <a:xfrm>
            <a:off x="6578712" y="4237192"/>
            <a:ext cx="1691779" cy="1757207"/>
          </a:xfrm>
          <a:prstGeom prst="rect">
            <a:avLst/>
          </a:prstGeom>
        </p:spPr>
      </p:pic>
    </p:spTree>
    <p:extLst>
      <p:ext uri="{BB962C8B-B14F-4D97-AF65-F5344CB8AC3E}">
        <p14:creationId xmlns:p14="http://schemas.microsoft.com/office/powerpoint/2010/main" val="9145700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UNIT OBJECTIVES</a:t>
            </a:r>
            <a:endParaRPr lang="en-US" b="1"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3200" b="1" dirty="0">
                <a:solidFill>
                  <a:schemeClr val="bg1"/>
                </a:solidFill>
              </a:rPr>
              <a:t>To learn about mandatory reporting requirements and systems for health care practitioners in </a:t>
            </a:r>
            <a:r>
              <a:rPr lang="en-US" sz="3200" b="1" dirty="0" smtClean="0">
                <a:solidFill>
                  <a:schemeClr val="bg1"/>
                </a:solidFill>
              </a:rPr>
              <a:t>California</a:t>
            </a:r>
          </a:p>
          <a:p>
            <a:pPr>
              <a:buFont typeface="Arial" panose="020B0604020202020204" pitchFamily="34" charset="0"/>
              <a:buChar char="•"/>
            </a:pPr>
            <a:r>
              <a:rPr lang="en-US" sz="3200" b="1" dirty="0">
                <a:solidFill>
                  <a:schemeClr val="bg1"/>
                </a:solidFill>
              </a:rPr>
              <a:t>To learn about HEDIS measures and reporting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8613" y="193728"/>
            <a:ext cx="2823592" cy="6530075"/>
          </a:xfrm>
          <a:prstGeom prst="rect">
            <a:avLst/>
          </a:prstGeom>
        </p:spPr>
      </p:pic>
    </p:spTree>
    <p:extLst>
      <p:ext uri="{BB962C8B-B14F-4D97-AF65-F5344CB8AC3E}">
        <p14:creationId xmlns:p14="http://schemas.microsoft.com/office/powerpoint/2010/main" val="8242462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487332"/>
            <a:ext cx="5739835" cy="1507067"/>
          </a:xfrm>
        </p:spPr>
        <p:txBody>
          <a:bodyPr/>
          <a:lstStyle/>
          <a:p>
            <a:r>
              <a:rPr lang="en-US" cap="none" dirty="0" smtClean="0"/>
              <a:t>At what age can a child legally be left alone? </a:t>
            </a:r>
            <a:endParaRPr lang="en-US" cap="none" dirty="0"/>
          </a:p>
        </p:txBody>
      </p:sp>
      <p:pic>
        <p:nvPicPr>
          <p:cNvPr id="4" name="Picture 3"/>
          <p:cNvPicPr>
            <a:picLocks noChangeAspect="1"/>
          </p:cNvPicPr>
          <p:nvPr/>
        </p:nvPicPr>
        <p:blipFill>
          <a:blip r:embed="rId2"/>
          <a:stretch>
            <a:fillRect/>
          </a:stretch>
        </p:blipFill>
        <p:spPr>
          <a:xfrm>
            <a:off x="275256" y="821248"/>
            <a:ext cx="8324850" cy="2952750"/>
          </a:xfrm>
          <a:prstGeom prst="rect">
            <a:avLst/>
          </a:prstGeom>
        </p:spPr>
      </p:pic>
      <p:pic>
        <p:nvPicPr>
          <p:cNvPr id="5" name="Picture 4"/>
          <p:cNvPicPr>
            <a:picLocks noChangeAspect="1"/>
          </p:cNvPicPr>
          <p:nvPr/>
        </p:nvPicPr>
        <p:blipFill>
          <a:blip r:embed="rId3"/>
          <a:stretch>
            <a:fillRect/>
          </a:stretch>
        </p:blipFill>
        <p:spPr>
          <a:xfrm>
            <a:off x="9068336" y="169748"/>
            <a:ext cx="2953922" cy="6510021"/>
          </a:xfrm>
          <a:prstGeom prst="rect">
            <a:avLst/>
          </a:prstGeom>
        </p:spPr>
      </p:pic>
      <p:pic>
        <p:nvPicPr>
          <p:cNvPr id="6" name="Picture 5"/>
          <p:cNvPicPr>
            <a:picLocks noChangeAspect="1"/>
          </p:cNvPicPr>
          <p:nvPr/>
        </p:nvPicPr>
        <p:blipFill>
          <a:blip r:embed="rId4"/>
          <a:stretch>
            <a:fillRect/>
          </a:stretch>
        </p:blipFill>
        <p:spPr>
          <a:xfrm>
            <a:off x="6892277" y="4362261"/>
            <a:ext cx="1691779" cy="1757207"/>
          </a:xfrm>
          <a:prstGeom prst="rect">
            <a:avLst/>
          </a:prstGeom>
        </p:spPr>
      </p:pic>
    </p:spTree>
    <p:extLst>
      <p:ext uri="{BB962C8B-B14F-4D97-AF65-F5344CB8AC3E}">
        <p14:creationId xmlns:p14="http://schemas.microsoft.com/office/powerpoint/2010/main" val="24663260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422" y="4161868"/>
            <a:ext cx="4523219" cy="1507067"/>
          </a:xfrm>
        </p:spPr>
        <p:txBody>
          <a:bodyPr/>
          <a:lstStyle/>
          <a:p>
            <a:r>
              <a:rPr lang="en-US" b="1" cap="none" dirty="0" smtClean="0"/>
              <a:t>What is the role of </a:t>
            </a:r>
            <a:br>
              <a:rPr lang="en-US" b="1" cap="none" dirty="0" smtClean="0"/>
            </a:br>
            <a:r>
              <a:rPr lang="en-US" b="1" cap="none" dirty="0" smtClean="0"/>
              <a:t>foster parents?</a:t>
            </a:r>
            <a:endParaRPr lang="en-US" b="1" cap="none" dirty="0"/>
          </a:p>
        </p:txBody>
      </p:sp>
      <p:pic>
        <p:nvPicPr>
          <p:cNvPr id="4" name="Picture 3"/>
          <p:cNvPicPr>
            <a:picLocks noChangeAspect="1"/>
          </p:cNvPicPr>
          <p:nvPr/>
        </p:nvPicPr>
        <p:blipFill>
          <a:blip r:embed="rId2"/>
          <a:stretch>
            <a:fillRect/>
          </a:stretch>
        </p:blipFill>
        <p:spPr>
          <a:xfrm>
            <a:off x="675345" y="507966"/>
            <a:ext cx="7135801" cy="3102522"/>
          </a:xfrm>
          <a:prstGeom prst="rect">
            <a:avLst/>
          </a:prstGeom>
        </p:spPr>
      </p:pic>
      <p:pic>
        <p:nvPicPr>
          <p:cNvPr id="5" name="Picture 4"/>
          <p:cNvPicPr>
            <a:picLocks noChangeAspect="1"/>
          </p:cNvPicPr>
          <p:nvPr/>
        </p:nvPicPr>
        <p:blipFill>
          <a:blip r:embed="rId3"/>
          <a:stretch>
            <a:fillRect/>
          </a:stretch>
        </p:blipFill>
        <p:spPr>
          <a:xfrm>
            <a:off x="8944349" y="154250"/>
            <a:ext cx="2953922" cy="6510021"/>
          </a:xfrm>
          <a:prstGeom prst="rect">
            <a:avLst/>
          </a:prstGeom>
        </p:spPr>
      </p:pic>
      <p:pic>
        <p:nvPicPr>
          <p:cNvPr id="6" name="Picture 5"/>
          <p:cNvPicPr>
            <a:picLocks noChangeAspect="1"/>
          </p:cNvPicPr>
          <p:nvPr/>
        </p:nvPicPr>
        <p:blipFill>
          <a:blip r:embed="rId4"/>
          <a:stretch>
            <a:fillRect/>
          </a:stretch>
        </p:blipFill>
        <p:spPr>
          <a:xfrm>
            <a:off x="6119367" y="4161868"/>
            <a:ext cx="1691779" cy="1757207"/>
          </a:xfrm>
          <a:prstGeom prst="rect">
            <a:avLst/>
          </a:prstGeom>
        </p:spPr>
      </p:pic>
    </p:spTree>
    <p:extLst>
      <p:ext uri="{BB962C8B-B14F-4D97-AF65-F5344CB8AC3E}">
        <p14:creationId xmlns:p14="http://schemas.microsoft.com/office/powerpoint/2010/main" val="2233186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573" y="4788976"/>
            <a:ext cx="5367876" cy="1019443"/>
          </a:xfrm>
        </p:spPr>
        <p:txBody>
          <a:bodyPr>
            <a:normAutofit fontScale="90000"/>
          </a:bodyPr>
          <a:lstStyle/>
          <a:p>
            <a:r>
              <a:rPr lang="en-US" b="1" cap="none" dirty="0" smtClean="0"/>
              <a:t>What are the laws </a:t>
            </a:r>
            <a:br>
              <a:rPr lang="en-US" b="1" cap="none" dirty="0" smtClean="0"/>
            </a:br>
            <a:r>
              <a:rPr lang="en-US" b="1" cap="none" dirty="0" smtClean="0"/>
              <a:t>regarding kinship care?</a:t>
            </a:r>
            <a:endParaRPr lang="en-US" b="1" cap="none" dirty="0"/>
          </a:p>
        </p:txBody>
      </p:sp>
      <p:pic>
        <p:nvPicPr>
          <p:cNvPr id="4" name="Picture 3"/>
          <p:cNvPicPr>
            <a:picLocks noChangeAspect="1"/>
          </p:cNvPicPr>
          <p:nvPr/>
        </p:nvPicPr>
        <p:blipFill>
          <a:blip r:embed="rId2"/>
          <a:stretch>
            <a:fillRect/>
          </a:stretch>
        </p:blipFill>
        <p:spPr>
          <a:xfrm>
            <a:off x="687573" y="380014"/>
            <a:ext cx="6529952" cy="4297648"/>
          </a:xfrm>
          <a:prstGeom prst="rect">
            <a:avLst/>
          </a:prstGeom>
        </p:spPr>
      </p:pic>
      <p:pic>
        <p:nvPicPr>
          <p:cNvPr id="5" name="Picture 4"/>
          <p:cNvPicPr>
            <a:picLocks noChangeAspect="1"/>
          </p:cNvPicPr>
          <p:nvPr/>
        </p:nvPicPr>
        <p:blipFill>
          <a:blip r:embed="rId3"/>
          <a:stretch>
            <a:fillRect/>
          </a:stretch>
        </p:blipFill>
        <p:spPr>
          <a:xfrm>
            <a:off x="5525746" y="4191780"/>
            <a:ext cx="1691779" cy="1757207"/>
          </a:xfrm>
          <a:prstGeom prst="rect">
            <a:avLst/>
          </a:prstGeom>
        </p:spPr>
      </p:pic>
      <p:pic>
        <p:nvPicPr>
          <p:cNvPr id="6" name="Picture 5"/>
          <p:cNvPicPr>
            <a:picLocks noChangeAspect="1"/>
          </p:cNvPicPr>
          <p:nvPr/>
        </p:nvPicPr>
        <p:blipFill>
          <a:blip r:embed="rId4"/>
          <a:stretch>
            <a:fillRect/>
          </a:stretch>
        </p:blipFill>
        <p:spPr>
          <a:xfrm>
            <a:off x="9068336" y="169748"/>
            <a:ext cx="2953922" cy="6510021"/>
          </a:xfrm>
          <a:prstGeom prst="rect">
            <a:avLst/>
          </a:prstGeom>
        </p:spPr>
      </p:pic>
    </p:spTree>
    <p:extLst>
      <p:ext uri="{BB962C8B-B14F-4D97-AF65-F5344CB8AC3E}">
        <p14:creationId xmlns:p14="http://schemas.microsoft.com/office/powerpoint/2010/main" val="17881796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654" y="4649491"/>
            <a:ext cx="5112154" cy="802467"/>
          </a:xfrm>
        </p:spPr>
        <p:txBody>
          <a:bodyPr/>
          <a:lstStyle/>
          <a:p>
            <a:r>
              <a:rPr lang="en-US" b="1" cap="none" dirty="0" smtClean="0"/>
              <a:t>What is guardianship?</a:t>
            </a:r>
            <a:endParaRPr lang="en-US" b="1" cap="none" dirty="0"/>
          </a:p>
        </p:txBody>
      </p:sp>
      <p:pic>
        <p:nvPicPr>
          <p:cNvPr id="4" name="Content Placeholder 3"/>
          <p:cNvPicPr>
            <a:picLocks noGrp="1" noChangeAspect="1"/>
          </p:cNvPicPr>
          <p:nvPr>
            <p:ph idx="1"/>
          </p:nvPr>
        </p:nvPicPr>
        <p:blipFill>
          <a:blip r:embed="rId2"/>
          <a:stretch>
            <a:fillRect/>
          </a:stretch>
        </p:blipFill>
        <p:spPr>
          <a:xfrm>
            <a:off x="823613" y="542596"/>
            <a:ext cx="6848048" cy="3760971"/>
          </a:xfrm>
          <a:prstGeom prst="rect">
            <a:avLst/>
          </a:prstGeom>
        </p:spPr>
      </p:pic>
      <p:pic>
        <p:nvPicPr>
          <p:cNvPr id="5" name="Picture 4"/>
          <p:cNvPicPr>
            <a:picLocks noChangeAspect="1"/>
          </p:cNvPicPr>
          <p:nvPr/>
        </p:nvPicPr>
        <p:blipFill>
          <a:blip r:embed="rId3"/>
          <a:stretch>
            <a:fillRect/>
          </a:stretch>
        </p:blipFill>
        <p:spPr>
          <a:xfrm>
            <a:off x="5979882" y="4303567"/>
            <a:ext cx="1691779" cy="1757207"/>
          </a:xfrm>
          <a:prstGeom prst="rect">
            <a:avLst/>
          </a:prstGeom>
        </p:spPr>
      </p:pic>
      <p:pic>
        <p:nvPicPr>
          <p:cNvPr id="6" name="Picture 5"/>
          <p:cNvPicPr>
            <a:picLocks noChangeAspect="1"/>
          </p:cNvPicPr>
          <p:nvPr/>
        </p:nvPicPr>
        <p:blipFill>
          <a:blip r:embed="rId4"/>
          <a:stretch>
            <a:fillRect/>
          </a:stretch>
        </p:blipFill>
        <p:spPr>
          <a:xfrm>
            <a:off x="9068336" y="169748"/>
            <a:ext cx="2953922" cy="6510021"/>
          </a:xfrm>
          <a:prstGeom prst="rect">
            <a:avLst/>
          </a:prstGeom>
        </p:spPr>
      </p:pic>
    </p:spTree>
    <p:extLst>
      <p:ext uri="{BB962C8B-B14F-4D97-AF65-F5344CB8AC3E}">
        <p14:creationId xmlns:p14="http://schemas.microsoft.com/office/powerpoint/2010/main" val="29250629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343" y="4417316"/>
            <a:ext cx="4097015" cy="1965848"/>
          </a:xfrm>
        </p:spPr>
        <p:txBody>
          <a:bodyPr>
            <a:normAutofit fontScale="90000"/>
          </a:bodyPr>
          <a:lstStyle/>
          <a:p>
            <a:r>
              <a:rPr lang="en-US" b="1" cap="none" dirty="0" smtClean="0"/>
              <a:t>What is </a:t>
            </a:r>
            <a:r>
              <a:rPr lang="en-US" b="1" dirty="0" smtClean="0"/>
              <a:t>caci?</a:t>
            </a:r>
            <a:br>
              <a:rPr lang="en-US" b="1" dirty="0" smtClean="0"/>
            </a:br>
            <a:r>
              <a:rPr lang="en-US" b="1" cap="none" dirty="0" smtClean="0"/>
              <a:t>How do I find out if </a:t>
            </a:r>
            <a:br>
              <a:rPr lang="en-US" b="1" cap="none" dirty="0" smtClean="0"/>
            </a:br>
            <a:r>
              <a:rPr lang="en-US" b="1" cap="none" dirty="0" smtClean="0"/>
              <a:t>I’ve been reported?</a:t>
            </a:r>
            <a:endParaRPr lang="en-US" b="1" cap="none" dirty="0"/>
          </a:p>
        </p:txBody>
      </p:sp>
      <p:pic>
        <p:nvPicPr>
          <p:cNvPr id="4" name="Content Placeholder 3"/>
          <p:cNvPicPr>
            <a:picLocks noGrp="1" noChangeAspect="1"/>
          </p:cNvPicPr>
          <p:nvPr>
            <p:ph idx="1"/>
          </p:nvPr>
        </p:nvPicPr>
        <p:blipFill>
          <a:blip r:embed="rId2"/>
          <a:stretch>
            <a:fillRect/>
          </a:stretch>
        </p:blipFill>
        <p:spPr>
          <a:xfrm>
            <a:off x="836148" y="307657"/>
            <a:ext cx="5868233" cy="4107222"/>
          </a:xfrm>
          <a:prstGeom prst="rect">
            <a:avLst/>
          </a:prstGeom>
        </p:spPr>
      </p:pic>
      <p:pic>
        <p:nvPicPr>
          <p:cNvPr id="5" name="Picture 4"/>
          <p:cNvPicPr>
            <a:picLocks noChangeAspect="1"/>
          </p:cNvPicPr>
          <p:nvPr/>
        </p:nvPicPr>
        <p:blipFill>
          <a:blip r:embed="rId3"/>
          <a:stretch>
            <a:fillRect/>
          </a:stretch>
        </p:blipFill>
        <p:spPr>
          <a:xfrm>
            <a:off x="5012602" y="4414879"/>
            <a:ext cx="1691779" cy="1757207"/>
          </a:xfrm>
          <a:prstGeom prst="rect">
            <a:avLst/>
          </a:prstGeom>
        </p:spPr>
      </p:pic>
      <p:pic>
        <p:nvPicPr>
          <p:cNvPr id="6" name="Picture 5"/>
          <p:cNvPicPr>
            <a:picLocks noChangeAspect="1"/>
          </p:cNvPicPr>
          <p:nvPr/>
        </p:nvPicPr>
        <p:blipFill>
          <a:blip r:embed="rId4"/>
          <a:stretch>
            <a:fillRect/>
          </a:stretch>
        </p:blipFill>
        <p:spPr>
          <a:xfrm>
            <a:off x="9068336" y="169748"/>
            <a:ext cx="2953922" cy="6510021"/>
          </a:xfrm>
          <a:prstGeom prst="rect">
            <a:avLst/>
          </a:prstGeom>
        </p:spPr>
      </p:pic>
    </p:spTree>
    <p:extLst>
      <p:ext uri="{BB962C8B-B14F-4D97-AF65-F5344CB8AC3E}">
        <p14:creationId xmlns:p14="http://schemas.microsoft.com/office/powerpoint/2010/main" val="20379040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1199" y="1917324"/>
            <a:ext cx="2557220" cy="1507067"/>
          </a:xfrm>
        </p:spPr>
        <p:txBody>
          <a:bodyPr>
            <a:normAutofit fontScale="90000"/>
          </a:bodyPr>
          <a:lstStyle/>
          <a:p>
            <a:r>
              <a:rPr lang="en-US" b="1" cap="none" dirty="0" smtClean="0"/>
              <a:t>What is failure</a:t>
            </a:r>
            <a:br>
              <a:rPr lang="en-US" b="1" cap="none" dirty="0" smtClean="0"/>
            </a:br>
            <a:r>
              <a:rPr lang="en-US" b="1" cap="none" dirty="0" smtClean="0"/>
              <a:t> to protect</a:t>
            </a:r>
            <a:r>
              <a:rPr lang="en-US" b="1" dirty="0" smtClean="0"/>
              <a:t>?</a:t>
            </a:r>
            <a:endParaRPr lang="en-US" b="1" dirty="0"/>
          </a:p>
        </p:txBody>
      </p:sp>
      <p:pic>
        <p:nvPicPr>
          <p:cNvPr id="4" name="Content Placeholder 3"/>
          <p:cNvPicPr>
            <a:picLocks noGrp="1" noChangeAspect="1"/>
          </p:cNvPicPr>
          <p:nvPr>
            <p:ph idx="1"/>
          </p:nvPr>
        </p:nvPicPr>
        <p:blipFill>
          <a:blip r:embed="rId2"/>
          <a:stretch>
            <a:fillRect/>
          </a:stretch>
        </p:blipFill>
        <p:spPr>
          <a:xfrm>
            <a:off x="344489" y="406830"/>
            <a:ext cx="5769774" cy="5784742"/>
          </a:xfrm>
          <a:prstGeom prst="rect">
            <a:avLst/>
          </a:prstGeom>
        </p:spPr>
      </p:pic>
      <p:pic>
        <p:nvPicPr>
          <p:cNvPr id="5" name="Picture 4"/>
          <p:cNvPicPr>
            <a:picLocks noChangeAspect="1"/>
          </p:cNvPicPr>
          <p:nvPr/>
        </p:nvPicPr>
        <p:blipFill>
          <a:blip r:embed="rId3"/>
          <a:stretch>
            <a:fillRect/>
          </a:stretch>
        </p:blipFill>
        <p:spPr>
          <a:xfrm>
            <a:off x="6603919" y="4015911"/>
            <a:ext cx="1691779" cy="1757207"/>
          </a:xfrm>
          <a:prstGeom prst="rect">
            <a:avLst/>
          </a:prstGeom>
        </p:spPr>
      </p:pic>
      <p:pic>
        <p:nvPicPr>
          <p:cNvPr id="6" name="Picture 5"/>
          <p:cNvPicPr>
            <a:picLocks noChangeAspect="1"/>
          </p:cNvPicPr>
          <p:nvPr/>
        </p:nvPicPr>
        <p:blipFill>
          <a:blip r:embed="rId4"/>
          <a:stretch>
            <a:fillRect/>
          </a:stretch>
        </p:blipFill>
        <p:spPr>
          <a:xfrm>
            <a:off x="9068336" y="169748"/>
            <a:ext cx="2953922" cy="6510021"/>
          </a:xfrm>
          <a:prstGeom prst="rect">
            <a:avLst/>
          </a:prstGeom>
        </p:spPr>
      </p:pic>
    </p:spTree>
    <p:extLst>
      <p:ext uri="{BB962C8B-B14F-4D97-AF65-F5344CB8AC3E}">
        <p14:creationId xmlns:p14="http://schemas.microsoft.com/office/powerpoint/2010/main" val="29679694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8464" y="1022156"/>
            <a:ext cx="2979871" cy="4937172"/>
          </a:xfrm>
        </p:spPr>
        <p:txBody>
          <a:bodyPr>
            <a:normAutofit fontScale="90000"/>
          </a:bodyPr>
          <a:lstStyle/>
          <a:p>
            <a:r>
              <a:rPr lang="en-US" b="1" cap="none" dirty="0" smtClean="0"/>
              <a:t>As a mandatory reporter, can I fax or electronically submit a Suspected </a:t>
            </a:r>
            <a:r>
              <a:rPr lang="en-US" b="1" cap="none" dirty="0"/>
              <a:t>C</a:t>
            </a:r>
            <a:r>
              <a:rPr lang="en-US" b="1" cap="none" dirty="0" smtClean="0"/>
              <a:t>hild </a:t>
            </a:r>
            <a:r>
              <a:rPr lang="en-US" b="1" cap="none" dirty="0"/>
              <a:t>A</a:t>
            </a:r>
            <a:r>
              <a:rPr lang="en-US" b="1" cap="none" dirty="0" smtClean="0"/>
              <a:t>buse </a:t>
            </a:r>
            <a:r>
              <a:rPr lang="en-US" b="1" cap="none" dirty="0"/>
              <a:t>R</a:t>
            </a:r>
            <a:r>
              <a:rPr lang="en-US" b="1" cap="none" dirty="0" smtClean="0"/>
              <a:t>eport?</a:t>
            </a:r>
            <a:endParaRPr lang="en-US" b="1" cap="none" dirty="0"/>
          </a:p>
        </p:txBody>
      </p:sp>
      <p:pic>
        <p:nvPicPr>
          <p:cNvPr id="4" name="Picture 3"/>
          <p:cNvPicPr>
            <a:picLocks noChangeAspect="1"/>
          </p:cNvPicPr>
          <p:nvPr/>
        </p:nvPicPr>
        <p:blipFill>
          <a:blip r:embed="rId2"/>
          <a:stretch>
            <a:fillRect/>
          </a:stretch>
        </p:blipFill>
        <p:spPr>
          <a:xfrm>
            <a:off x="223770" y="1022156"/>
            <a:ext cx="5821546" cy="4937172"/>
          </a:xfrm>
          <a:prstGeom prst="rect">
            <a:avLst/>
          </a:prstGeom>
        </p:spPr>
      </p:pic>
      <p:pic>
        <p:nvPicPr>
          <p:cNvPr id="6" name="Picture 5"/>
          <p:cNvPicPr>
            <a:picLocks noChangeAspect="1"/>
          </p:cNvPicPr>
          <p:nvPr/>
        </p:nvPicPr>
        <p:blipFill>
          <a:blip r:embed="rId3"/>
          <a:stretch>
            <a:fillRect/>
          </a:stretch>
        </p:blipFill>
        <p:spPr>
          <a:xfrm>
            <a:off x="9068336" y="169748"/>
            <a:ext cx="2953922" cy="6510021"/>
          </a:xfrm>
          <a:prstGeom prst="rect">
            <a:avLst/>
          </a:prstGeom>
        </p:spPr>
      </p:pic>
      <p:pic>
        <p:nvPicPr>
          <p:cNvPr id="7" name="Picture 6"/>
          <p:cNvPicPr>
            <a:picLocks noChangeAspect="1"/>
          </p:cNvPicPr>
          <p:nvPr/>
        </p:nvPicPr>
        <p:blipFill>
          <a:blip r:embed="rId4"/>
          <a:stretch>
            <a:fillRect/>
          </a:stretch>
        </p:blipFill>
        <p:spPr>
          <a:xfrm>
            <a:off x="9699407" y="4290310"/>
            <a:ext cx="1691779" cy="1757207"/>
          </a:xfrm>
          <a:prstGeom prst="rect">
            <a:avLst/>
          </a:prstGeom>
        </p:spPr>
      </p:pic>
    </p:spTree>
    <p:extLst>
      <p:ext uri="{BB962C8B-B14F-4D97-AF65-F5344CB8AC3E}">
        <p14:creationId xmlns:p14="http://schemas.microsoft.com/office/powerpoint/2010/main" val="21990165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593" y="5343183"/>
            <a:ext cx="7753052" cy="1507067"/>
          </a:xfrm>
        </p:spPr>
        <p:txBody>
          <a:bodyPr/>
          <a:lstStyle/>
          <a:p>
            <a:r>
              <a:rPr lang="en-US" b="1" cap="none" dirty="0" smtClean="0"/>
              <a:t>What happens if the abuser is someone outside the household?</a:t>
            </a:r>
            <a:endParaRPr lang="en-US" b="1" cap="none" dirty="0"/>
          </a:p>
        </p:txBody>
      </p:sp>
      <p:pic>
        <p:nvPicPr>
          <p:cNvPr id="4" name="Picture 3"/>
          <p:cNvPicPr>
            <a:picLocks noChangeAspect="1"/>
          </p:cNvPicPr>
          <p:nvPr/>
        </p:nvPicPr>
        <p:blipFill>
          <a:blip r:embed="rId2"/>
          <a:stretch>
            <a:fillRect/>
          </a:stretch>
        </p:blipFill>
        <p:spPr>
          <a:xfrm>
            <a:off x="632942" y="437808"/>
            <a:ext cx="7591425" cy="4905375"/>
          </a:xfrm>
          <a:prstGeom prst="rect">
            <a:avLst/>
          </a:prstGeom>
        </p:spPr>
      </p:pic>
      <p:pic>
        <p:nvPicPr>
          <p:cNvPr id="6" name="Picture 5"/>
          <p:cNvPicPr>
            <a:picLocks noChangeAspect="1"/>
          </p:cNvPicPr>
          <p:nvPr/>
        </p:nvPicPr>
        <p:blipFill>
          <a:blip r:embed="rId3"/>
          <a:stretch>
            <a:fillRect/>
          </a:stretch>
        </p:blipFill>
        <p:spPr>
          <a:xfrm>
            <a:off x="9068336" y="169748"/>
            <a:ext cx="2953922" cy="6510021"/>
          </a:xfrm>
          <a:prstGeom prst="rect">
            <a:avLst/>
          </a:prstGeom>
        </p:spPr>
      </p:pic>
      <p:pic>
        <p:nvPicPr>
          <p:cNvPr id="7" name="Picture 6"/>
          <p:cNvPicPr>
            <a:picLocks noChangeAspect="1"/>
          </p:cNvPicPr>
          <p:nvPr/>
        </p:nvPicPr>
        <p:blipFill>
          <a:blip r:embed="rId4"/>
          <a:stretch>
            <a:fillRect/>
          </a:stretch>
        </p:blipFill>
        <p:spPr>
          <a:xfrm>
            <a:off x="9699407" y="4301067"/>
            <a:ext cx="1691779" cy="1757207"/>
          </a:xfrm>
          <a:prstGeom prst="rect">
            <a:avLst/>
          </a:prstGeom>
        </p:spPr>
      </p:pic>
    </p:spTree>
    <p:extLst>
      <p:ext uri="{BB962C8B-B14F-4D97-AF65-F5344CB8AC3E}">
        <p14:creationId xmlns:p14="http://schemas.microsoft.com/office/powerpoint/2010/main" val="41071773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473" y="2189096"/>
            <a:ext cx="6859425" cy="1989196"/>
          </a:xfrm>
        </p:spPr>
        <p:txBody>
          <a:bodyPr>
            <a:normAutofit fontScale="90000"/>
          </a:bodyPr>
          <a:lstStyle/>
          <a:p>
            <a:r>
              <a:rPr lang="en-US" b="1" cap="none" dirty="0" smtClean="0"/>
              <a:t>As a physician I am a mandated reporter. Where can I get a suspected child abuse reporting form?</a:t>
            </a:r>
            <a:endParaRPr lang="en-US" b="1" cap="none" dirty="0"/>
          </a:p>
        </p:txBody>
      </p:sp>
      <p:pic>
        <p:nvPicPr>
          <p:cNvPr id="4" name="Content Placeholder 3"/>
          <p:cNvPicPr>
            <a:picLocks noGrp="1" noChangeAspect="1"/>
          </p:cNvPicPr>
          <p:nvPr>
            <p:ph idx="1"/>
          </p:nvPr>
        </p:nvPicPr>
        <p:blipFill>
          <a:blip r:embed="rId2"/>
          <a:stretch>
            <a:fillRect/>
          </a:stretch>
        </p:blipFill>
        <p:spPr>
          <a:xfrm>
            <a:off x="874229" y="1169920"/>
            <a:ext cx="7410450" cy="1019175"/>
          </a:xfrm>
          <a:prstGeom prst="rect">
            <a:avLst/>
          </a:prstGeom>
        </p:spPr>
      </p:pic>
      <p:pic>
        <p:nvPicPr>
          <p:cNvPr id="5" name="Picture 4"/>
          <p:cNvPicPr>
            <a:picLocks noChangeAspect="1"/>
          </p:cNvPicPr>
          <p:nvPr/>
        </p:nvPicPr>
        <p:blipFill>
          <a:blip r:embed="rId3"/>
          <a:stretch>
            <a:fillRect/>
          </a:stretch>
        </p:blipFill>
        <p:spPr>
          <a:xfrm>
            <a:off x="3512295" y="4551225"/>
            <a:ext cx="1691779" cy="1757207"/>
          </a:xfrm>
          <a:prstGeom prst="rect">
            <a:avLst/>
          </a:prstGeom>
        </p:spPr>
      </p:pic>
      <p:pic>
        <p:nvPicPr>
          <p:cNvPr id="6" name="Picture 5"/>
          <p:cNvPicPr>
            <a:picLocks noChangeAspect="1"/>
          </p:cNvPicPr>
          <p:nvPr/>
        </p:nvPicPr>
        <p:blipFill>
          <a:blip r:embed="rId4"/>
          <a:stretch>
            <a:fillRect/>
          </a:stretch>
        </p:blipFill>
        <p:spPr>
          <a:xfrm>
            <a:off x="9068336" y="169748"/>
            <a:ext cx="2953922" cy="6510021"/>
          </a:xfrm>
          <a:prstGeom prst="rect">
            <a:avLst/>
          </a:prstGeom>
        </p:spPr>
      </p:pic>
    </p:spTree>
    <p:extLst>
      <p:ext uri="{BB962C8B-B14F-4D97-AF65-F5344CB8AC3E}">
        <p14:creationId xmlns:p14="http://schemas.microsoft.com/office/powerpoint/2010/main" val="26324531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53" y="5099515"/>
            <a:ext cx="7067723" cy="1507067"/>
          </a:xfrm>
        </p:spPr>
        <p:txBody>
          <a:bodyPr/>
          <a:lstStyle/>
          <a:p>
            <a:r>
              <a:rPr lang="en-US" cap="none" dirty="0" smtClean="0"/>
              <a:t>What does the law say about</a:t>
            </a:r>
            <a:br>
              <a:rPr lang="en-US" cap="none" dirty="0" smtClean="0"/>
            </a:br>
            <a:r>
              <a:rPr lang="en-US" cap="none" dirty="0" smtClean="0"/>
              <a:t> sex between minors?</a:t>
            </a:r>
            <a:endParaRPr lang="en-US" cap="none" dirty="0"/>
          </a:p>
        </p:txBody>
      </p:sp>
      <p:pic>
        <p:nvPicPr>
          <p:cNvPr id="4" name="Picture 3"/>
          <p:cNvPicPr>
            <a:picLocks noChangeAspect="1"/>
          </p:cNvPicPr>
          <p:nvPr/>
        </p:nvPicPr>
        <p:blipFill>
          <a:blip r:embed="rId2"/>
          <a:stretch>
            <a:fillRect/>
          </a:stretch>
        </p:blipFill>
        <p:spPr>
          <a:xfrm>
            <a:off x="464453" y="194302"/>
            <a:ext cx="7750819" cy="4905213"/>
          </a:xfrm>
          <a:prstGeom prst="rect">
            <a:avLst/>
          </a:prstGeom>
        </p:spPr>
      </p:pic>
      <p:pic>
        <p:nvPicPr>
          <p:cNvPr id="6" name="Picture 5"/>
          <p:cNvPicPr>
            <a:picLocks noChangeAspect="1"/>
          </p:cNvPicPr>
          <p:nvPr/>
        </p:nvPicPr>
        <p:blipFill>
          <a:blip r:embed="rId3"/>
          <a:stretch>
            <a:fillRect/>
          </a:stretch>
        </p:blipFill>
        <p:spPr>
          <a:xfrm>
            <a:off x="9068336" y="169748"/>
            <a:ext cx="2953922" cy="6510021"/>
          </a:xfrm>
          <a:prstGeom prst="rect">
            <a:avLst/>
          </a:prstGeom>
        </p:spPr>
      </p:pic>
      <p:pic>
        <p:nvPicPr>
          <p:cNvPr id="7" name="Picture 6"/>
          <p:cNvPicPr>
            <a:picLocks noChangeAspect="1"/>
          </p:cNvPicPr>
          <p:nvPr/>
        </p:nvPicPr>
        <p:blipFill>
          <a:blip r:embed="rId4"/>
          <a:stretch>
            <a:fillRect/>
          </a:stretch>
        </p:blipFill>
        <p:spPr>
          <a:xfrm>
            <a:off x="9699407" y="4449863"/>
            <a:ext cx="1691779" cy="1757207"/>
          </a:xfrm>
          <a:prstGeom prst="rect">
            <a:avLst/>
          </a:prstGeom>
        </p:spPr>
      </p:pic>
    </p:spTree>
    <p:extLst>
      <p:ext uri="{BB962C8B-B14F-4D97-AF65-F5344CB8AC3E}">
        <p14:creationId xmlns:p14="http://schemas.microsoft.com/office/powerpoint/2010/main" val="8618973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758" y="5208003"/>
            <a:ext cx="7785612" cy="1507067"/>
          </a:xfrm>
        </p:spPr>
        <p:txBody>
          <a:bodyPr>
            <a:normAutofit fontScale="90000"/>
          </a:bodyPr>
          <a:lstStyle/>
          <a:p>
            <a:r>
              <a:rPr lang="en-US" b="1" dirty="0" smtClean="0"/>
              <a:t/>
            </a:r>
            <a:br>
              <a:rPr lang="en-US" b="1" dirty="0" smtClean="0"/>
            </a:br>
            <a:r>
              <a:rPr lang="en-US" b="1" dirty="0" smtClean="0"/>
              <a:t>Mandatory </a:t>
            </a:r>
            <a:r>
              <a:rPr lang="en-US" b="1" dirty="0"/>
              <a:t>reporting </a:t>
            </a:r>
            <a:r>
              <a:rPr lang="en-US" b="1" dirty="0" smtClean="0"/>
              <a:t>including </a:t>
            </a:r>
            <a:r>
              <a:rPr lang="en-US" b="1" dirty="0"/>
              <a:t/>
            </a:r>
            <a:br>
              <a:rPr lang="en-US" b="1" dirty="0"/>
            </a:br>
            <a:r>
              <a:rPr lang="en-US" b="1" dirty="0"/>
              <a:t>hedis measures</a:t>
            </a:r>
            <a:br>
              <a:rPr lang="en-US" b="1" dirty="0"/>
            </a:br>
            <a:endParaRPr lang="en-US" b="1" dirty="0"/>
          </a:p>
        </p:txBody>
      </p:sp>
      <p:sp>
        <p:nvSpPr>
          <p:cNvPr id="3" name="Content Placeholder 2"/>
          <p:cNvSpPr>
            <a:spLocks noGrp="1"/>
          </p:cNvSpPr>
          <p:nvPr>
            <p:ph idx="1"/>
          </p:nvPr>
        </p:nvSpPr>
        <p:spPr>
          <a:xfrm>
            <a:off x="265758" y="-1"/>
            <a:ext cx="8196317" cy="5455403"/>
          </a:xfrm>
        </p:spPr>
        <p:txBody>
          <a:bodyPr>
            <a:noAutofit/>
          </a:bodyPr>
          <a:lstStyle/>
          <a:p>
            <a:pPr lvl="0">
              <a:buFont typeface="Arial" panose="020B0604020202020204" pitchFamily="34" charset="0"/>
              <a:buChar char="•"/>
            </a:pPr>
            <a:r>
              <a:rPr lang="en-US" sz="2400" b="1" dirty="0">
                <a:solidFill>
                  <a:schemeClr val="bg1"/>
                </a:solidFill>
              </a:rPr>
              <a:t>Nationally notifiable conditions</a:t>
            </a:r>
          </a:p>
          <a:p>
            <a:pPr lvl="0">
              <a:buFont typeface="Arial" panose="020B0604020202020204" pitchFamily="34" charset="0"/>
              <a:buChar char="•"/>
            </a:pPr>
            <a:r>
              <a:rPr lang="en-US" sz="2400" b="1" dirty="0">
                <a:solidFill>
                  <a:schemeClr val="bg1"/>
                </a:solidFill>
              </a:rPr>
              <a:t>California reporting laws (e.g., The California Child Abuse &amp; Neglect Reporting Law)</a:t>
            </a:r>
          </a:p>
          <a:p>
            <a:pPr lvl="0">
              <a:buFont typeface="Arial" panose="020B0604020202020204" pitchFamily="34" charset="0"/>
              <a:buChar char="•"/>
            </a:pPr>
            <a:r>
              <a:rPr lang="en-US" sz="2400" b="1" dirty="0">
                <a:solidFill>
                  <a:schemeClr val="bg1"/>
                </a:solidFill>
              </a:rPr>
              <a:t>Physician quality reporting system</a:t>
            </a:r>
          </a:p>
          <a:p>
            <a:pPr>
              <a:buFont typeface="Arial" panose="020B0604020202020204" pitchFamily="34" charset="0"/>
              <a:buChar char="•"/>
            </a:pPr>
            <a:r>
              <a:rPr lang="en-US" sz="2400" b="1" dirty="0">
                <a:solidFill>
                  <a:schemeClr val="bg1"/>
                </a:solidFill>
              </a:rPr>
              <a:t>Electronic medical records (EMRs</a:t>
            </a:r>
            <a:r>
              <a:rPr lang="en-US" sz="2400" b="1" dirty="0" smtClean="0">
                <a:solidFill>
                  <a:schemeClr val="bg1"/>
                </a:solidFill>
              </a:rPr>
              <a:t>)</a:t>
            </a:r>
          </a:p>
          <a:p>
            <a:pPr lvl="0">
              <a:buFont typeface="Arial" panose="020B0604020202020204" pitchFamily="34" charset="0"/>
              <a:buChar char="•"/>
            </a:pPr>
            <a:r>
              <a:rPr lang="en-US" sz="2400" b="1" dirty="0">
                <a:solidFill>
                  <a:schemeClr val="bg1"/>
                </a:solidFill>
              </a:rPr>
              <a:t>Healthcare Effectiveness Data and Information Set (HEDIS)</a:t>
            </a:r>
          </a:p>
          <a:p>
            <a:pPr lvl="0">
              <a:buFont typeface="Arial" panose="020B0604020202020204" pitchFamily="34" charset="0"/>
              <a:buChar char="•"/>
            </a:pPr>
            <a:r>
              <a:rPr lang="en-US" sz="2400" b="1" dirty="0">
                <a:solidFill>
                  <a:schemeClr val="bg1"/>
                </a:solidFill>
              </a:rPr>
              <a:t>Accreditation and certification performance measures</a:t>
            </a:r>
          </a:p>
          <a:p>
            <a:pPr lvl="0">
              <a:buFont typeface="Arial" panose="020B0604020202020204" pitchFamily="34" charset="0"/>
              <a:buChar char="•"/>
            </a:pPr>
            <a:r>
              <a:rPr lang="en-US" sz="2400" b="1" dirty="0">
                <a:solidFill>
                  <a:schemeClr val="bg1"/>
                </a:solidFill>
              </a:rPr>
              <a:t>HEDIS quality care</a:t>
            </a:r>
          </a:p>
          <a:p>
            <a:pPr>
              <a:buFont typeface="Arial" panose="020B0604020202020204" pitchFamily="34" charset="0"/>
              <a:buChar char="•"/>
            </a:pPr>
            <a:r>
              <a:rPr lang="en-US" sz="2400" b="1" dirty="0">
                <a:solidFill>
                  <a:schemeClr val="bg1"/>
                </a:solidFill>
              </a:rPr>
              <a:t>Overview of standards, policies and procedures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1492" y="224725"/>
            <a:ext cx="2774217" cy="6415887"/>
          </a:xfrm>
          <a:prstGeom prst="rect">
            <a:avLst/>
          </a:prstGeom>
        </p:spPr>
      </p:pic>
    </p:spTree>
    <p:extLst>
      <p:ext uri="{BB962C8B-B14F-4D97-AF65-F5344CB8AC3E}">
        <p14:creationId xmlns:p14="http://schemas.microsoft.com/office/powerpoint/2010/main" val="4390706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3728" y="888129"/>
            <a:ext cx="3270142" cy="5073258"/>
          </a:xfrm>
        </p:spPr>
        <p:txBody>
          <a:bodyPr>
            <a:noAutofit/>
          </a:bodyPr>
          <a:lstStyle/>
          <a:p>
            <a:pPr marL="0" indent="0">
              <a:buNone/>
            </a:pPr>
            <a:r>
              <a:rPr lang="en-US" sz="2800" b="1" dirty="0" smtClean="0">
                <a:solidFill>
                  <a:schemeClr val="tx1"/>
                </a:solidFill>
              </a:rPr>
              <a:t>California Penal Code 261.5 (b), © and (d) defines the age difference allowed between a minor and sexual partner and whether it is a misdemeanor or a felony.</a:t>
            </a:r>
            <a:endParaRPr lang="en-US" sz="2800" b="1" dirty="0">
              <a:solidFill>
                <a:schemeClr val="tx1"/>
              </a:solidFill>
            </a:endParaRPr>
          </a:p>
        </p:txBody>
      </p:sp>
      <p:pic>
        <p:nvPicPr>
          <p:cNvPr id="4" name="Picture 3"/>
          <p:cNvPicPr>
            <a:picLocks noChangeAspect="1"/>
          </p:cNvPicPr>
          <p:nvPr/>
        </p:nvPicPr>
        <p:blipFill>
          <a:blip r:embed="rId2"/>
          <a:stretch>
            <a:fillRect/>
          </a:stretch>
        </p:blipFill>
        <p:spPr>
          <a:xfrm>
            <a:off x="3463870" y="609974"/>
            <a:ext cx="5354503" cy="5797198"/>
          </a:xfrm>
          <a:prstGeom prst="rect">
            <a:avLst/>
          </a:prstGeom>
        </p:spPr>
      </p:pic>
      <p:pic>
        <p:nvPicPr>
          <p:cNvPr id="5" name="Picture 4"/>
          <p:cNvPicPr>
            <a:picLocks noChangeAspect="1"/>
          </p:cNvPicPr>
          <p:nvPr/>
        </p:nvPicPr>
        <p:blipFill>
          <a:blip r:embed="rId3"/>
          <a:stretch>
            <a:fillRect/>
          </a:stretch>
        </p:blipFill>
        <p:spPr>
          <a:xfrm>
            <a:off x="6892277" y="4362261"/>
            <a:ext cx="1691779" cy="1757207"/>
          </a:xfrm>
          <a:prstGeom prst="rect">
            <a:avLst/>
          </a:prstGeom>
        </p:spPr>
      </p:pic>
      <p:pic>
        <p:nvPicPr>
          <p:cNvPr id="6" name="Picture 5"/>
          <p:cNvPicPr>
            <a:picLocks noChangeAspect="1"/>
          </p:cNvPicPr>
          <p:nvPr/>
        </p:nvPicPr>
        <p:blipFill>
          <a:blip r:embed="rId4"/>
          <a:stretch>
            <a:fillRect/>
          </a:stretch>
        </p:blipFill>
        <p:spPr>
          <a:xfrm>
            <a:off x="9068336" y="169748"/>
            <a:ext cx="2953922" cy="6510021"/>
          </a:xfrm>
          <a:prstGeom prst="rect">
            <a:avLst/>
          </a:prstGeom>
        </p:spPr>
      </p:pic>
    </p:spTree>
    <p:extLst>
      <p:ext uri="{BB962C8B-B14F-4D97-AF65-F5344CB8AC3E}">
        <p14:creationId xmlns:p14="http://schemas.microsoft.com/office/powerpoint/2010/main" val="25582135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796" y="4817119"/>
            <a:ext cx="8534400" cy="1507067"/>
          </a:xfrm>
        </p:spPr>
        <p:txBody>
          <a:bodyPr>
            <a:normAutofit/>
          </a:bodyPr>
          <a:lstStyle/>
          <a:p>
            <a:r>
              <a:rPr lang="en-US" sz="4400" b="1" cap="none" dirty="0" smtClean="0"/>
              <a:t>What is not reportable?</a:t>
            </a:r>
            <a:endParaRPr lang="en-US" sz="4400" b="1" cap="none"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22889" y="685800"/>
            <a:ext cx="5705877" cy="3477641"/>
          </a:xfrm>
          <a:prstGeom prst="rect">
            <a:avLst/>
          </a:prstGeom>
        </p:spPr>
      </p:pic>
      <p:pic>
        <p:nvPicPr>
          <p:cNvPr id="5" name="Picture 4"/>
          <p:cNvPicPr>
            <a:picLocks noChangeAspect="1"/>
          </p:cNvPicPr>
          <p:nvPr/>
        </p:nvPicPr>
        <p:blipFill>
          <a:blip r:embed="rId3"/>
          <a:stretch>
            <a:fillRect/>
          </a:stretch>
        </p:blipFill>
        <p:spPr>
          <a:xfrm>
            <a:off x="6892277" y="4362261"/>
            <a:ext cx="1691779" cy="1757207"/>
          </a:xfrm>
          <a:prstGeom prst="rect">
            <a:avLst/>
          </a:prstGeom>
        </p:spPr>
      </p:pic>
      <p:pic>
        <p:nvPicPr>
          <p:cNvPr id="6" name="Picture 5"/>
          <p:cNvPicPr>
            <a:picLocks noChangeAspect="1"/>
          </p:cNvPicPr>
          <p:nvPr/>
        </p:nvPicPr>
        <p:blipFill>
          <a:blip r:embed="rId4"/>
          <a:stretch>
            <a:fillRect/>
          </a:stretch>
        </p:blipFill>
        <p:spPr>
          <a:xfrm>
            <a:off x="9068336" y="169748"/>
            <a:ext cx="2953922" cy="6510021"/>
          </a:xfrm>
          <a:prstGeom prst="rect">
            <a:avLst/>
          </a:prstGeom>
        </p:spPr>
      </p:pic>
    </p:spTree>
    <p:extLst>
      <p:ext uri="{BB962C8B-B14F-4D97-AF65-F5344CB8AC3E}">
        <p14:creationId xmlns:p14="http://schemas.microsoft.com/office/powerpoint/2010/main" val="31175345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333" y="4487330"/>
            <a:ext cx="5151258" cy="1507067"/>
          </a:xfrm>
        </p:spPr>
        <p:txBody>
          <a:bodyPr>
            <a:normAutofit fontScale="90000"/>
          </a:bodyPr>
          <a:lstStyle/>
          <a:p>
            <a:r>
              <a:rPr lang="en-US" b="1" cap="none" dirty="0" smtClean="0"/>
              <a:t>How do I get training for </a:t>
            </a:r>
            <a:br>
              <a:rPr lang="en-US" b="1" cap="none" dirty="0" smtClean="0"/>
            </a:br>
            <a:r>
              <a:rPr lang="en-US" b="1" cap="none" dirty="0" smtClean="0"/>
              <a:t>mandated reporting of </a:t>
            </a:r>
            <a:br>
              <a:rPr lang="en-US" b="1" cap="none" dirty="0" smtClean="0"/>
            </a:br>
            <a:r>
              <a:rPr lang="en-US" b="1" cap="none" dirty="0" smtClean="0"/>
              <a:t>child abuse?</a:t>
            </a:r>
            <a:endParaRPr lang="en-US" b="1" cap="none" dirty="0"/>
          </a:p>
        </p:txBody>
      </p:sp>
      <p:pic>
        <p:nvPicPr>
          <p:cNvPr id="4" name="Picture 3"/>
          <p:cNvPicPr>
            <a:picLocks noChangeAspect="1"/>
          </p:cNvPicPr>
          <p:nvPr/>
        </p:nvPicPr>
        <p:blipFill>
          <a:blip r:embed="rId2"/>
          <a:stretch>
            <a:fillRect/>
          </a:stretch>
        </p:blipFill>
        <p:spPr>
          <a:xfrm>
            <a:off x="438634" y="395807"/>
            <a:ext cx="7875970" cy="3629795"/>
          </a:xfrm>
          <a:prstGeom prst="rect">
            <a:avLst/>
          </a:prstGeom>
        </p:spPr>
      </p:pic>
      <p:pic>
        <p:nvPicPr>
          <p:cNvPr id="5" name="Picture 4"/>
          <p:cNvPicPr>
            <a:picLocks noChangeAspect="1"/>
          </p:cNvPicPr>
          <p:nvPr/>
        </p:nvPicPr>
        <p:blipFill>
          <a:blip r:embed="rId3"/>
          <a:stretch>
            <a:fillRect/>
          </a:stretch>
        </p:blipFill>
        <p:spPr>
          <a:xfrm>
            <a:off x="6622825" y="4362259"/>
            <a:ext cx="1691779" cy="1757207"/>
          </a:xfrm>
          <a:prstGeom prst="rect">
            <a:avLst/>
          </a:prstGeom>
        </p:spPr>
      </p:pic>
      <p:pic>
        <p:nvPicPr>
          <p:cNvPr id="6" name="Picture 5"/>
          <p:cNvPicPr>
            <a:picLocks noChangeAspect="1"/>
          </p:cNvPicPr>
          <p:nvPr/>
        </p:nvPicPr>
        <p:blipFill>
          <a:blip r:embed="rId4"/>
          <a:stretch>
            <a:fillRect/>
          </a:stretch>
        </p:blipFill>
        <p:spPr>
          <a:xfrm>
            <a:off x="9068336" y="169748"/>
            <a:ext cx="2953922" cy="6510021"/>
          </a:xfrm>
          <a:prstGeom prst="rect">
            <a:avLst/>
          </a:prstGeom>
        </p:spPr>
      </p:pic>
    </p:spTree>
    <p:extLst>
      <p:ext uri="{BB962C8B-B14F-4D97-AF65-F5344CB8AC3E}">
        <p14:creationId xmlns:p14="http://schemas.microsoft.com/office/powerpoint/2010/main" val="10652806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796" y="3424758"/>
            <a:ext cx="5460866" cy="2192437"/>
          </a:xfrm>
        </p:spPr>
        <p:txBody>
          <a:bodyPr>
            <a:normAutofit fontScale="90000"/>
          </a:bodyPr>
          <a:lstStyle/>
          <a:p>
            <a:r>
              <a:rPr lang="en-US" cap="none" dirty="0" smtClean="0"/>
              <a:t>What if more than one </a:t>
            </a:r>
            <a:br>
              <a:rPr lang="en-US" cap="none" dirty="0" smtClean="0"/>
            </a:br>
            <a:r>
              <a:rPr lang="en-US" cap="none" dirty="0" smtClean="0"/>
              <a:t>mandated reporter sees </a:t>
            </a:r>
            <a:br>
              <a:rPr lang="en-US" cap="none" dirty="0" smtClean="0"/>
            </a:br>
            <a:r>
              <a:rPr lang="en-US" cap="none" dirty="0" smtClean="0"/>
              <a:t>an incident of child abuse, </a:t>
            </a:r>
            <a:br>
              <a:rPr lang="en-US" cap="none" dirty="0" smtClean="0"/>
            </a:br>
            <a:r>
              <a:rPr lang="en-US" cap="none" dirty="0" smtClean="0"/>
              <a:t>who reports it?</a:t>
            </a:r>
            <a:endParaRPr lang="en-US" cap="none" dirty="0"/>
          </a:p>
        </p:txBody>
      </p:sp>
      <p:pic>
        <p:nvPicPr>
          <p:cNvPr id="4" name="Content Placeholder 3"/>
          <p:cNvPicPr>
            <a:picLocks noGrp="1" noChangeAspect="1"/>
          </p:cNvPicPr>
          <p:nvPr>
            <p:ph idx="1"/>
          </p:nvPr>
        </p:nvPicPr>
        <p:blipFill>
          <a:blip r:embed="rId2"/>
          <a:stretch>
            <a:fillRect/>
          </a:stretch>
        </p:blipFill>
        <p:spPr>
          <a:xfrm>
            <a:off x="291796" y="675102"/>
            <a:ext cx="8534400" cy="2613246"/>
          </a:xfrm>
          <a:prstGeom prst="rect">
            <a:avLst/>
          </a:prstGeom>
        </p:spPr>
      </p:pic>
      <p:pic>
        <p:nvPicPr>
          <p:cNvPr id="5" name="Picture 4"/>
          <p:cNvPicPr>
            <a:picLocks noChangeAspect="1"/>
          </p:cNvPicPr>
          <p:nvPr/>
        </p:nvPicPr>
        <p:blipFill>
          <a:blip r:embed="rId3"/>
          <a:stretch>
            <a:fillRect/>
          </a:stretch>
        </p:blipFill>
        <p:spPr>
          <a:xfrm>
            <a:off x="6721795" y="3642372"/>
            <a:ext cx="1691779" cy="1757207"/>
          </a:xfrm>
          <a:prstGeom prst="rect">
            <a:avLst/>
          </a:prstGeom>
        </p:spPr>
      </p:pic>
      <p:pic>
        <p:nvPicPr>
          <p:cNvPr id="6" name="Picture 5"/>
          <p:cNvPicPr>
            <a:picLocks noChangeAspect="1"/>
          </p:cNvPicPr>
          <p:nvPr/>
        </p:nvPicPr>
        <p:blipFill>
          <a:blip r:embed="rId4"/>
          <a:stretch>
            <a:fillRect/>
          </a:stretch>
        </p:blipFill>
        <p:spPr>
          <a:xfrm>
            <a:off x="9068336" y="169748"/>
            <a:ext cx="2953922" cy="6510021"/>
          </a:xfrm>
          <a:prstGeom prst="rect">
            <a:avLst/>
          </a:prstGeom>
        </p:spPr>
      </p:pic>
    </p:spTree>
    <p:extLst>
      <p:ext uri="{BB962C8B-B14F-4D97-AF65-F5344CB8AC3E}">
        <p14:creationId xmlns:p14="http://schemas.microsoft.com/office/powerpoint/2010/main" val="5771972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609" y="3999135"/>
            <a:ext cx="4445727" cy="1507067"/>
          </a:xfrm>
        </p:spPr>
        <p:txBody>
          <a:bodyPr>
            <a:normAutofit fontScale="90000"/>
          </a:bodyPr>
          <a:lstStyle/>
          <a:p>
            <a:r>
              <a:rPr lang="en-US" b="1" cap="none" dirty="0" smtClean="0"/>
              <a:t>Are volunteers </a:t>
            </a:r>
            <a:br>
              <a:rPr lang="en-US" b="1" cap="none" dirty="0" smtClean="0"/>
            </a:br>
            <a:r>
              <a:rPr lang="en-US" b="1" cap="none" dirty="0" smtClean="0"/>
              <a:t>mandated reporters </a:t>
            </a:r>
            <a:br>
              <a:rPr lang="en-US" b="1" cap="none" dirty="0" smtClean="0"/>
            </a:br>
            <a:r>
              <a:rPr lang="en-US" b="1" cap="none" dirty="0" smtClean="0"/>
              <a:t>of child abuse?</a:t>
            </a:r>
            <a:endParaRPr lang="en-US" b="1" cap="none" dirty="0"/>
          </a:p>
        </p:txBody>
      </p:sp>
      <p:pic>
        <p:nvPicPr>
          <p:cNvPr id="4" name="Picture 3"/>
          <p:cNvPicPr>
            <a:picLocks noChangeAspect="1"/>
          </p:cNvPicPr>
          <p:nvPr/>
        </p:nvPicPr>
        <p:blipFill>
          <a:blip r:embed="rId2"/>
          <a:stretch>
            <a:fillRect/>
          </a:stretch>
        </p:blipFill>
        <p:spPr>
          <a:xfrm>
            <a:off x="458609" y="436420"/>
            <a:ext cx="8061180" cy="3089732"/>
          </a:xfrm>
          <a:prstGeom prst="rect">
            <a:avLst/>
          </a:prstGeom>
        </p:spPr>
      </p:pic>
      <p:pic>
        <p:nvPicPr>
          <p:cNvPr id="5" name="Picture 4"/>
          <p:cNvPicPr>
            <a:picLocks noChangeAspect="1"/>
          </p:cNvPicPr>
          <p:nvPr/>
        </p:nvPicPr>
        <p:blipFill>
          <a:blip r:embed="rId3"/>
          <a:stretch>
            <a:fillRect/>
          </a:stretch>
        </p:blipFill>
        <p:spPr>
          <a:xfrm>
            <a:off x="6828010" y="3874064"/>
            <a:ext cx="1691779" cy="1757207"/>
          </a:xfrm>
          <a:prstGeom prst="rect">
            <a:avLst/>
          </a:prstGeom>
        </p:spPr>
      </p:pic>
      <p:pic>
        <p:nvPicPr>
          <p:cNvPr id="6" name="Picture 5"/>
          <p:cNvPicPr>
            <a:picLocks noChangeAspect="1"/>
          </p:cNvPicPr>
          <p:nvPr/>
        </p:nvPicPr>
        <p:blipFill>
          <a:blip r:embed="rId4"/>
          <a:stretch>
            <a:fillRect/>
          </a:stretch>
        </p:blipFill>
        <p:spPr>
          <a:xfrm>
            <a:off x="9068336" y="169748"/>
            <a:ext cx="2953922" cy="6510021"/>
          </a:xfrm>
          <a:prstGeom prst="rect">
            <a:avLst/>
          </a:prstGeom>
        </p:spPr>
      </p:pic>
    </p:spTree>
    <p:extLst>
      <p:ext uri="{BB962C8B-B14F-4D97-AF65-F5344CB8AC3E}">
        <p14:creationId xmlns:p14="http://schemas.microsoft.com/office/powerpoint/2010/main" val="15931929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952279"/>
            <a:ext cx="4800141" cy="1507067"/>
          </a:xfrm>
        </p:spPr>
        <p:txBody>
          <a:bodyPr>
            <a:normAutofit fontScale="90000"/>
          </a:bodyPr>
          <a:lstStyle/>
          <a:p>
            <a:r>
              <a:rPr lang="en-US" b="1" cap="none" dirty="0" smtClean="0"/>
              <a:t>What happens if the </a:t>
            </a:r>
            <a:br>
              <a:rPr lang="en-US" b="1" cap="none" dirty="0" smtClean="0"/>
            </a:br>
            <a:r>
              <a:rPr lang="en-US" b="1" cap="none" dirty="0" smtClean="0"/>
              <a:t>abuser is someone </a:t>
            </a:r>
            <a:br>
              <a:rPr lang="en-US" b="1" cap="none" dirty="0" smtClean="0"/>
            </a:br>
            <a:r>
              <a:rPr lang="en-US" b="1" cap="none" dirty="0" smtClean="0"/>
              <a:t>outside the household?</a:t>
            </a:r>
            <a:endParaRPr lang="en-US" b="1" cap="none" dirty="0"/>
          </a:p>
        </p:txBody>
      </p:sp>
      <p:pic>
        <p:nvPicPr>
          <p:cNvPr id="4" name="Content Placeholder 3"/>
          <p:cNvPicPr>
            <a:picLocks noGrp="1" noChangeAspect="1"/>
          </p:cNvPicPr>
          <p:nvPr>
            <p:ph idx="1"/>
          </p:nvPr>
        </p:nvPicPr>
        <p:blipFill>
          <a:blip r:embed="rId2"/>
          <a:stretch>
            <a:fillRect/>
          </a:stretch>
        </p:blipFill>
        <p:spPr>
          <a:xfrm>
            <a:off x="437296" y="169748"/>
            <a:ext cx="7288609" cy="4676238"/>
          </a:xfrm>
          <a:prstGeom prst="rect">
            <a:avLst/>
          </a:prstGeom>
        </p:spPr>
      </p:pic>
      <p:pic>
        <p:nvPicPr>
          <p:cNvPr id="5" name="Picture 4"/>
          <p:cNvPicPr>
            <a:picLocks noChangeAspect="1"/>
          </p:cNvPicPr>
          <p:nvPr/>
        </p:nvPicPr>
        <p:blipFill>
          <a:blip r:embed="rId3"/>
          <a:stretch>
            <a:fillRect/>
          </a:stretch>
        </p:blipFill>
        <p:spPr>
          <a:xfrm>
            <a:off x="6415111" y="5097858"/>
            <a:ext cx="1310794" cy="1361488"/>
          </a:xfrm>
          <a:prstGeom prst="rect">
            <a:avLst/>
          </a:prstGeom>
        </p:spPr>
      </p:pic>
      <p:pic>
        <p:nvPicPr>
          <p:cNvPr id="6" name="Picture 5"/>
          <p:cNvPicPr>
            <a:picLocks noChangeAspect="1"/>
          </p:cNvPicPr>
          <p:nvPr/>
        </p:nvPicPr>
        <p:blipFill>
          <a:blip r:embed="rId4"/>
          <a:stretch>
            <a:fillRect/>
          </a:stretch>
        </p:blipFill>
        <p:spPr>
          <a:xfrm>
            <a:off x="9068336" y="169748"/>
            <a:ext cx="2953922" cy="6510021"/>
          </a:xfrm>
          <a:prstGeom prst="rect">
            <a:avLst/>
          </a:prstGeom>
        </p:spPr>
      </p:pic>
    </p:spTree>
    <p:extLst>
      <p:ext uri="{BB962C8B-B14F-4D97-AF65-F5344CB8AC3E}">
        <p14:creationId xmlns:p14="http://schemas.microsoft.com/office/powerpoint/2010/main" val="14982737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934" y="1999282"/>
            <a:ext cx="5817327" cy="3630907"/>
          </a:xfrm>
        </p:spPr>
        <p:txBody>
          <a:bodyPr>
            <a:normAutofit/>
          </a:bodyPr>
          <a:lstStyle/>
          <a:p>
            <a:r>
              <a:rPr lang="en-US" b="1" cap="none" dirty="0" smtClean="0"/>
              <a:t>Since as a physician I </a:t>
            </a:r>
            <a:br>
              <a:rPr lang="en-US" b="1" cap="none" dirty="0" smtClean="0"/>
            </a:br>
            <a:r>
              <a:rPr lang="en-US" b="1" cap="none" dirty="0" smtClean="0"/>
              <a:t>am a mandated reporter,</a:t>
            </a:r>
            <a:br>
              <a:rPr lang="en-US" b="1" cap="none" dirty="0" smtClean="0"/>
            </a:br>
            <a:r>
              <a:rPr lang="en-US" b="1" cap="none" dirty="0" smtClean="0"/>
              <a:t> where can I obtain a </a:t>
            </a:r>
            <a:br>
              <a:rPr lang="en-US" b="1" cap="none" dirty="0" smtClean="0"/>
            </a:br>
            <a:r>
              <a:rPr lang="en-US" b="1" cap="none" dirty="0" smtClean="0"/>
              <a:t>suspected child abuse</a:t>
            </a:r>
            <a:br>
              <a:rPr lang="en-US" b="1" cap="none" dirty="0" smtClean="0"/>
            </a:br>
            <a:r>
              <a:rPr lang="en-US" b="1" cap="none" dirty="0" smtClean="0"/>
              <a:t> reporting form?</a:t>
            </a:r>
            <a:endParaRPr lang="en-US" b="1" cap="none" dirty="0"/>
          </a:p>
        </p:txBody>
      </p:sp>
      <p:pic>
        <p:nvPicPr>
          <p:cNvPr id="4" name="Content Placeholder 3"/>
          <p:cNvPicPr>
            <a:picLocks noGrp="1" noChangeAspect="1"/>
          </p:cNvPicPr>
          <p:nvPr>
            <p:ph idx="1"/>
          </p:nvPr>
        </p:nvPicPr>
        <p:blipFill>
          <a:blip r:embed="rId2"/>
          <a:stretch>
            <a:fillRect/>
          </a:stretch>
        </p:blipFill>
        <p:spPr>
          <a:xfrm>
            <a:off x="921934" y="937284"/>
            <a:ext cx="7439025" cy="771525"/>
          </a:xfrm>
          <a:prstGeom prst="rect">
            <a:avLst/>
          </a:prstGeom>
        </p:spPr>
      </p:pic>
      <p:pic>
        <p:nvPicPr>
          <p:cNvPr id="5" name="Picture 4"/>
          <p:cNvPicPr>
            <a:picLocks noChangeAspect="1"/>
          </p:cNvPicPr>
          <p:nvPr/>
        </p:nvPicPr>
        <p:blipFill>
          <a:blip r:embed="rId3"/>
          <a:stretch>
            <a:fillRect/>
          </a:stretch>
        </p:blipFill>
        <p:spPr>
          <a:xfrm>
            <a:off x="6473823" y="3564098"/>
            <a:ext cx="1691779" cy="1757207"/>
          </a:xfrm>
          <a:prstGeom prst="rect">
            <a:avLst/>
          </a:prstGeom>
        </p:spPr>
      </p:pic>
      <p:pic>
        <p:nvPicPr>
          <p:cNvPr id="6" name="Picture 5"/>
          <p:cNvPicPr>
            <a:picLocks noChangeAspect="1"/>
          </p:cNvPicPr>
          <p:nvPr/>
        </p:nvPicPr>
        <p:blipFill>
          <a:blip r:embed="rId4"/>
          <a:stretch>
            <a:fillRect/>
          </a:stretch>
        </p:blipFill>
        <p:spPr>
          <a:xfrm>
            <a:off x="9068336" y="169748"/>
            <a:ext cx="2953922" cy="6510021"/>
          </a:xfrm>
          <a:prstGeom prst="rect">
            <a:avLst/>
          </a:prstGeom>
        </p:spPr>
      </p:pic>
    </p:spTree>
    <p:extLst>
      <p:ext uri="{BB962C8B-B14F-4D97-AF65-F5344CB8AC3E}">
        <p14:creationId xmlns:p14="http://schemas.microsoft.com/office/powerpoint/2010/main" val="4220411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47492" y="1317356"/>
            <a:ext cx="7288827" cy="4708606"/>
          </a:xfrm>
          <a:prstGeom prst="rect">
            <a:avLst/>
          </a:prstGeom>
        </p:spPr>
      </p:pic>
      <p:pic>
        <p:nvPicPr>
          <p:cNvPr id="2" name="Picture 1"/>
          <p:cNvPicPr>
            <a:picLocks noChangeAspect="1"/>
          </p:cNvPicPr>
          <p:nvPr/>
        </p:nvPicPr>
        <p:blipFill>
          <a:blip r:embed="rId3"/>
          <a:stretch>
            <a:fillRect/>
          </a:stretch>
        </p:blipFill>
        <p:spPr>
          <a:xfrm>
            <a:off x="9250719" y="494614"/>
            <a:ext cx="2643464" cy="5825816"/>
          </a:xfrm>
          <a:prstGeom prst="rect">
            <a:avLst/>
          </a:prstGeom>
        </p:spPr>
      </p:pic>
    </p:spTree>
    <p:extLst>
      <p:ext uri="{BB962C8B-B14F-4D97-AF65-F5344CB8AC3E}">
        <p14:creationId xmlns:p14="http://schemas.microsoft.com/office/powerpoint/2010/main" val="19615573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96326" y="1657842"/>
            <a:ext cx="6431797" cy="3909740"/>
          </a:xfrm>
          <a:prstGeom prst="rect">
            <a:avLst/>
          </a:prstGeom>
        </p:spPr>
      </p:pic>
      <p:pic>
        <p:nvPicPr>
          <p:cNvPr id="2" name="Picture 1"/>
          <p:cNvPicPr>
            <a:picLocks noChangeAspect="1"/>
          </p:cNvPicPr>
          <p:nvPr/>
        </p:nvPicPr>
        <p:blipFill>
          <a:blip r:embed="rId3"/>
          <a:stretch>
            <a:fillRect/>
          </a:stretch>
        </p:blipFill>
        <p:spPr>
          <a:xfrm>
            <a:off x="9089756" y="396343"/>
            <a:ext cx="2781945" cy="6131008"/>
          </a:xfrm>
          <a:prstGeom prst="rect">
            <a:avLst/>
          </a:prstGeom>
        </p:spPr>
      </p:pic>
    </p:spTree>
    <p:extLst>
      <p:ext uri="{BB962C8B-B14F-4D97-AF65-F5344CB8AC3E}">
        <p14:creationId xmlns:p14="http://schemas.microsoft.com/office/powerpoint/2010/main" val="12620364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78970" y="283900"/>
            <a:ext cx="8478951" cy="6077712"/>
          </a:xfrm>
          <a:prstGeom prst="rect">
            <a:avLst/>
          </a:prstGeom>
        </p:spPr>
      </p:pic>
      <p:pic>
        <p:nvPicPr>
          <p:cNvPr id="2" name="Picture 1"/>
          <p:cNvPicPr>
            <a:picLocks noChangeAspect="1"/>
          </p:cNvPicPr>
          <p:nvPr/>
        </p:nvPicPr>
        <p:blipFill>
          <a:blip r:embed="rId3"/>
          <a:stretch>
            <a:fillRect/>
          </a:stretch>
        </p:blipFill>
        <p:spPr>
          <a:xfrm>
            <a:off x="8957920" y="283900"/>
            <a:ext cx="2757761" cy="6077712"/>
          </a:xfrm>
          <a:prstGeom prst="rect">
            <a:avLst/>
          </a:prstGeom>
        </p:spPr>
      </p:pic>
    </p:spTree>
    <p:extLst>
      <p:ext uri="{BB962C8B-B14F-4D97-AF65-F5344CB8AC3E}">
        <p14:creationId xmlns:p14="http://schemas.microsoft.com/office/powerpoint/2010/main" val="2756812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8678" y="374528"/>
            <a:ext cx="8834682" cy="6331072"/>
          </a:xfrm>
          <a:prstGeom prst="rect">
            <a:avLst/>
          </a:prstGeom>
        </p:spPr>
      </p:pic>
      <p:pic>
        <p:nvPicPr>
          <p:cNvPr id="2" name="Picture 1"/>
          <p:cNvPicPr>
            <a:picLocks noChangeAspect="1"/>
          </p:cNvPicPr>
          <p:nvPr/>
        </p:nvPicPr>
        <p:blipFill>
          <a:blip r:embed="rId3"/>
          <a:stretch>
            <a:fillRect/>
          </a:stretch>
        </p:blipFill>
        <p:spPr>
          <a:xfrm>
            <a:off x="9117105" y="374528"/>
            <a:ext cx="2921233" cy="6331072"/>
          </a:xfrm>
          <a:prstGeom prst="rect">
            <a:avLst/>
          </a:prstGeom>
        </p:spPr>
      </p:pic>
    </p:spTree>
    <p:extLst>
      <p:ext uri="{BB962C8B-B14F-4D97-AF65-F5344CB8AC3E}">
        <p14:creationId xmlns:p14="http://schemas.microsoft.com/office/powerpoint/2010/main" val="17147614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2597" y="322216"/>
            <a:ext cx="7801763" cy="6074229"/>
          </a:xfrm>
          <a:prstGeom prst="rect">
            <a:avLst/>
          </a:prstGeom>
        </p:spPr>
      </p:pic>
      <p:pic>
        <p:nvPicPr>
          <p:cNvPr id="2" name="Picture 1"/>
          <p:cNvPicPr>
            <a:picLocks noChangeAspect="1"/>
          </p:cNvPicPr>
          <p:nvPr/>
        </p:nvPicPr>
        <p:blipFill>
          <a:blip r:embed="rId3"/>
          <a:stretch>
            <a:fillRect/>
          </a:stretch>
        </p:blipFill>
        <p:spPr>
          <a:xfrm>
            <a:off x="8214359" y="322216"/>
            <a:ext cx="2756181" cy="6074229"/>
          </a:xfrm>
          <a:prstGeom prst="rect">
            <a:avLst/>
          </a:prstGeom>
        </p:spPr>
      </p:pic>
      <p:pic>
        <p:nvPicPr>
          <p:cNvPr id="3" name="Picture 2"/>
          <p:cNvPicPr>
            <a:picLocks noChangeAspect="1"/>
          </p:cNvPicPr>
          <p:nvPr/>
        </p:nvPicPr>
        <p:blipFill>
          <a:blip r:embed="rId4"/>
          <a:stretch>
            <a:fillRect/>
          </a:stretch>
        </p:blipFill>
        <p:spPr>
          <a:xfrm>
            <a:off x="6585649" y="389233"/>
            <a:ext cx="400050" cy="438150"/>
          </a:xfrm>
          <a:prstGeom prst="rect">
            <a:avLst/>
          </a:prstGeom>
        </p:spPr>
      </p:pic>
      <p:sp>
        <p:nvSpPr>
          <p:cNvPr id="5" name="TextBox 4"/>
          <p:cNvSpPr txBox="1"/>
          <p:nvPr/>
        </p:nvSpPr>
        <p:spPr>
          <a:xfrm>
            <a:off x="6506723" y="458051"/>
            <a:ext cx="333746" cy="400110"/>
          </a:xfrm>
          <a:prstGeom prst="rect">
            <a:avLst/>
          </a:prstGeom>
          <a:noFill/>
        </p:spPr>
        <p:txBody>
          <a:bodyPr wrap="none" rtlCol="0">
            <a:spAutoFit/>
          </a:bodyPr>
          <a:lstStyle/>
          <a:p>
            <a:r>
              <a:rPr lang="en-US" sz="2000" b="1" dirty="0" smtClean="0"/>
              <a:t>y</a:t>
            </a:r>
            <a:endParaRPr lang="en-US" sz="2000" b="1" dirty="0"/>
          </a:p>
        </p:txBody>
      </p:sp>
    </p:spTree>
    <p:extLst>
      <p:ext uri="{BB962C8B-B14F-4D97-AF65-F5344CB8AC3E}">
        <p14:creationId xmlns:p14="http://schemas.microsoft.com/office/powerpoint/2010/main" val="9798213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1330" y="336176"/>
            <a:ext cx="8694532" cy="6155177"/>
          </a:xfrm>
          <a:prstGeom prst="rect">
            <a:avLst/>
          </a:prstGeom>
        </p:spPr>
      </p:pic>
      <p:pic>
        <p:nvPicPr>
          <p:cNvPr id="2" name="Picture 1"/>
          <p:cNvPicPr>
            <a:picLocks noChangeAspect="1"/>
          </p:cNvPicPr>
          <p:nvPr/>
        </p:nvPicPr>
        <p:blipFill>
          <a:blip r:embed="rId3"/>
          <a:stretch>
            <a:fillRect/>
          </a:stretch>
        </p:blipFill>
        <p:spPr>
          <a:xfrm>
            <a:off x="8915862" y="336175"/>
            <a:ext cx="2792912" cy="6155177"/>
          </a:xfrm>
          <a:prstGeom prst="rect">
            <a:avLst/>
          </a:prstGeom>
        </p:spPr>
      </p:pic>
    </p:spTree>
    <p:extLst>
      <p:ext uri="{BB962C8B-B14F-4D97-AF65-F5344CB8AC3E}">
        <p14:creationId xmlns:p14="http://schemas.microsoft.com/office/powerpoint/2010/main" val="29454716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9301" y="171786"/>
            <a:ext cx="8493683" cy="6285619"/>
          </a:xfrm>
          <a:prstGeom prst="rect">
            <a:avLst/>
          </a:prstGeom>
        </p:spPr>
      </p:pic>
      <p:pic>
        <p:nvPicPr>
          <p:cNvPr id="2" name="Picture 1"/>
          <p:cNvPicPr>
            <a:picLocks noChangeAspect="1"/>
          </p:cNvPicPr>
          <p:nvPr/>
        </p:nvPicPr>
        <p:blipFill>
          <a:blip r:embed="rId3"/>
          <a:stretch>
            <a:fillRect/>
          </a:stretch>
        </p:blipFill>
        <p:spPr>
          <a:xfrm>
            <a:off x="8902984" y="171785"/>
            <a:ext cx="2852099" cy="6285619"/>
          </a:xfrm>
          <a:prstGeom prst="rect">
            <a:avLst/>
          </a:prstGeom>
        </p:spPr>
      </p:pic>
    </p:spTree>
    <p:extLst>
      <p:ext uri="{BB962C8B-B14F-4D97-AF65-F5344CB8AC3E}">
        <p14:creationId xmlns:p14="http://schemas.microsoft.com/office/powerpoint/2010/main" val="1090861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26072" y="1413833"/>
            <a:ext cx="7782498" cy="3878321"/>
          </a:xfrm>
          <a:prstGeom prst="rect">
            <a:avLst/>
          </a:prstGeom>
        </p:spPr>
      </p:pic>
      <p:pic>
        <p:nvPicPr>
          <p:cNvPr id="2" name="Picture 1"/>
          <p:cNvPicPr>
            <a:picLocks noChangeAspect="1"/>
          </p:cNvPicPr>
          <p:nvPr/>
        </p:nvPicPr>
        <p:blipFill>
          <a:blip r:embed="rId3"/>
          <a:stretch>
            <a:fillRect/>
          </a:stretch>
        </p:blipFill>
        <p:spPr>
          <a:xfrm>
            <a:off x="9098135" y="390944"/>
            <a:ext cx="2783231" cy="6133842"/>
          </a:xfrm>
          <a:prstGeom prst="rect">
            <a:avLst/>
          </a:prstGeom>
        </p:spPr>
      </p:pic>
    </p:spTree>
    <p:extLst>
      <p:ext uri="{BB962C8B-B14F-4D97-AF65-F5344CB8AC3E}">
        <p14:creationId xmlns:p14="http://schemas.microsoft.com/office/powerpoint/2010/main" val="38049961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1701" y="1473026"/>
            <a:ext cx="7837529" cy="4800018"/>
          </a:xfrm>
          <a:prstGeom prst="rect">
            <a:avLst/>
          </a:prstGeom>
        </p:spPr>
      </p:pic>
      <p:pic>
        <p:nvPicPr>
          <p:cNvPr id="2" name="Picture 1"/>
          <p:cNvPicPr>
            <a:picLocks noChangeAspect="1"/>
          </p:cNvPicPr>
          <p:nvPr/>
        </p:nvPicPr>
        <p:blipFill>
          <a:blip r:embed="rId3"/>
          <a:stretch>
            <a:fillRect/>
          </a:stretch>
        </p:blipFill>
        <p:spPr>
          <a:xfrm>
            <a:off x="9074258" y="202537"/>
            <a:ext cx="2894652" cy="6379400"/>
          </a:xfrm>
          <a:prstGeom prst="rect">
            <a:avLst/>
          </a:prstGeom>
        </p:spPr>
      </p:pic>
    </p:spTree>
    <p:extLst>
      <p:ext uri="{BB962C8B-B14F-4D97-AF65-F5344CB8AC3E}">
        <p14:creationId xmlns:p14="http://schemas.microsoft.com/office/powerpoint/2010/main" val="28586002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01857" y="1285524"/>
            <a:ext cx="6858001" cy="4911657"/>
          </a:xfrm>
          <a:prstGeom prst="rect">
            <a:avLst/>
          </a:prstGeom>
        </p:spPr>
      </p:pic>
      <p:pic>
        <p:nvPicPr>
          <p:cNvPr id="2" name="Picture 1"/>
          <p:cNvPicPr>
            <a:picLocks noChangeAspect="1"/>
          </p:cNvPicPr>
          <p:nvPr/>
        </p:nvPicPr>
        <p:blipFill>
          <a:blip r:embed="rId3"/>
          <a:stretch>
            <a:fillRect/>
          </a:stretch>
        </p:blipFill>
        <p:spPr>
          <a:xfrm>
            <a:off x="9105254" y="252193"/>
            <a:ext cx="2879625" cy="6346282"/>
          </a:xfrm>
          <a:prstGeom prst="rect">
            <a:avLst/>
          </a:prstGeom>
        </p:spPr>
      </p:pic>
    </p:spTree>
    <p:extLst>
      <p:ext uri="{BB962C8B-B14F-4D97-AF65-F5344CB8AC3E}">
        <p14:creationId xmlns:p14="http://schemas.microsoft.com/office/powerpoint/2010/main" val="28441002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24438" y="1053885"/>
            <a:ext cx="7220281" cy="5076948"/>
          </a:xfrm>
          <a:prstGeom prst="rect">
            <a:avLst/>
          </a:prstGeom>
        </p:spPr>
      </p:pic>
      <p:pic>
        <p:nvPicPr>
          <p:cNvPr id="2" name="Picture 1"/>
          <p:cNvPicPr>
            <a:picLocks noChangeAspect="1"/>
          </p:cNvPicPr>
          <p:nvPr/>
        </p:nvPicPr>
        <p:blipFill>
          <a:blip r:embed="rId3"/>
          <a:stretch>
            <a:fillRect/>
          </a:stretch>
        </p:blipFill>
        <p:spPr>
          <a:xfrm>
            <a:off x="9042257" y="178229"/>
            <a:ext cx="2908449" cy="6409804"/>
          </a:xfrm>
          <a:prstGeom prst="rect">
            <a:avLst/>
          </a:prstGeom>
        </p:spPr>
      </p:pic>
    </p:spTree>
    <p:extLst>
      <p:ext uri="{BB962C8B-B14F-4D97-AF65-F5344CB8AC3E}">
        <p14:creationId xmlns:p14="http://schemas.microsoft.com/office/powerpoint/2010/main" val="18818689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6719" y="570267"/>
            <a:ext cx="8264676" cy="5744627"/>
          </a:xfrm>
          <a:prstGeom prst="rect">
            <a:avLst/>
          </a:prstGeom>
        </p:spPr>
      </p:pic>
      <p:pic>
        <p:nvPicPr>
          <p:cNvPr id="2" name="Picture 1"/>
          <p:cNvPicPr>
            <a:picLocks noChangeAspect="1"/>
          </p:cNvPicPr>
          <p:nvPr/>
        </p:nvPicPr>
        <p:blipFill>
          <a:blip r:embed="rId3"/>
          <a:stretch>
            <a:fillRect/>
          </a:stretch>
        </p:blipFill>
        <p:spPr>
          <a:xfrm>
            <a:off x="8551394" y="570267"/>
            <a:ext cx="2607385" cy="5746302"/>
          </a:xfrm>
          <a:prstGeom prst="rect">
            <a:avLst/>
          </a:prstGeom>
        </p:spPr>
      </p:pic>
    </p:spTree>
    <p:extLst>
      <p:ext uri="{BB962C8B-B14F-4D97-AF65-F5344CB8AC3E}">
        <p14:creationId xmlns:p14="http://schemas.microsoft.com/office/powerpoint/2010/main" val="12896484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9709" y="949721"/>
            <a:ext cx="7836508" cy="5593737"/>
          </a:xfrm>
          <a:prstGeom prst="rect">
            <a:avLst/>
          </a:prstGeom>
        </p:spPr>
      </p:pic>
      <p:pic>
        <p:nvPicPr>
          <p:cNvPr id="2" name="Picture 1"/>
          <p:cNvPicPr>
            <a:picLocks noChangeAspect="1"/>
          </p:cNvPicPr>
          <p:nvPr/>
        </p:nvPicPr>
        <p:blipFill>
          <a:blip r:embed="rId3"/>
          <a:stretch>
            <a:fillRect/>
          </a:stretch>
        </p:blipFill>
        <p:spPr>
          <a:xfrm>
            <a:off x="8216217" y="939301"/>
            <a:ext cx="2542886" cy="5604157"/>
          </a:xfrm>
          <a:prstGeom prst="rect">
            <a:avLst/>
          </a:prstGeom>
        </p:spPr>
      </p:pic>
    </p:spTree>
    <p:extLst>
      <p:ext uri="{BB962C8B-B14F-4D97-AF65-F5344CB8AC3E}">
        <p14:creationId xmlns:p14="http://schemas.microsoft.com/office/powerpoint/2010/main" val="35548531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8873" y="346165"/>
            <a:ext cx="7151788" cy="6098178"/>
          </a:xfrm>
          <a:prstGeom prst="rect">
            <a:avLst/>
          </a:prstGeom>
        </p:spPr>
      </p:pic>
      <p:pic>
        <p:nvPicPr>
          <p:cNvPr id="2" name="Picture 1"/>
          <p:cNvPicPr>
            <a:picLocks noChangeAspect="1"/>
          </p:cNvPicPr>
          <p:nvPr/>
        </p:nvPicPr>
        <p:blipFill>
          <a:blip r:embed="rId3"/>
          <a:stretch>
            <a:fillRect/>
          </a:stretch>
        </p:blipFill>
        <p:spPr>
          <a:xfrm>
            <a:off x="7440661" y="346165"/>
            <a:ext cx="2767048" cy="6098178"/>
          </a:xfrm>
          <a:prstGeom prst="rect">
            <a:avLst/>
          </a:prstGeom>
        </p:spPr>
      </p:pic>
    </p:spTree>
    <p:extLst>
      <p:ext uri="{BB962C8B-B14F-4D97-AF65-F5344CB8AC3E}">
        <p14:creationId xmlns:p14="http://schemas.microsoft.com/office/powerpoint/2010/main" val="15322746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9337" y="223934"/>
            <a:ext cx="8900160" cy="6537204"/>
          </a:xfrm>
          <a:prstGeom prst="rect">
            <a:avLst/>
          </a:prstGeom>
        </p:spPr>
      </p:pic>
      <p:pic>
        <p:nvPicPr>
          <p:cNvPr id="5" name="Picture 4"/>
          <p:cNvPicPr>
            <a:picLocks noChangeAspect="1"/>
          </p:cNvPicPr>
          <p:nvPr/>
        </p:nvPicPr>
        <p:blipFill>
          <a:blip r:embed="rId3"/>
          <a:stretch>
            <a:fillRect/>
          </a:stretch>
        </p:blipFill>
        <p:spPr>
          <a:xfrm>
            <a:off x="1117600" y="6177802"/>
            <a:ext cx="3156857" cy="408159"/>
          </a:xfrm>
          <a:prstGeom prst="rect">
            <a:avLst/>
          </a:prstGeom>
        </p:spPr>
      </p:pic>
      <p:pic>
        <p:nvPicPr>
          <p:cNvPr id="2" name="Picture 1"/>
          <p:cNvPicPr>
            <a:picLocks noChangeAspect="1"/>
          </p:cNvPicPr>
          <p:nvPr/>
        </p:nvPicPr>
        <p:blipFill>
          <a:blip r:embed="rId4"/>
          <a:stretch>
            <a:fillRect/>
          </a:stretch>
        </p:blipFill>
        <p:spPr>
          <a:xfrm>
            <a:off x="9039497" y="223934"/>
            <a:ext cx="3014663" cy="6533558"/>
          </a:xfrm>
          <a:prstGeom prst="rect">
            <a:avLst/>
          </a:prstGeom>
        </p:spPr>
      </p:pic>
    </p:spTree>
    <p:extLst>
      <p:ext uri="{BB962C8B-B14F-4D97-AF65-F5344CB8AC3E}">
        <p14:creationId xmlns:p14="http://schemas.microsoft.com/office/powerpoint/2010/main" val="25611636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5097" y="1053885"/>
            <a:ext cx="7671921" cy="5447064"/>
          </a:xfrm>
          <a:prstGeom prst="rect">
            <a:avLst/>
          </a:prstGeom>
        </p:spPr>
      </p:pic>
      <p:pic>
        <p:nvPicPr>
          <p:cNvPr id="2" name="Picture 1"/>
          <p:cNvPicPr>
            <a:picLocks noChangeAspect="1"/>
          </p:cNvPicPr>
          <p:nvPr/>
        </p:nvPicPr>
        <p:blipFill>
          <a:blip r:embed="rId3"/>
          <a:stretch>
            <a:fillRect/>
          </a:stretch>
        </p:blipFill>
        <p:spPr>
          <a:xfrm>
            <a:off x="8177018" y="1053885"/>
            <a:ext cx="2462568" cy="5427148"/>
          </a:xfrm>
          <a:prstGeom prst="rect">
            <a:avLst/>
          </a:prstGeom>
        </p:spPr>
      </p:pic>
    </p:spTree>
    <p:extLst>
      <p:ext uri="{BB962C8B-B14F-4D97-AF65-F5344CB8AC3E}">
        <p14:creationId xmlns:p14="http://schemas.microsoft.com/office/powerpoint/2010/main" val="23681099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15014" y="1182552"/>
            <a:ext cx="6632633" cy="4672740"/>
          </a:xfrm>
          <a:prstGeom prst="rect">
            <a:avLst/>
          </a:prstGeom>
        </p:spPr>
      </p:pic>
      <p:pic>
        <p:nvPicPr>
          <p:cNvPr id="2" name="Picture 1"/>
          <p:cNvPicPr>
            <a:picLocks noChangeAspect="1"/>
          </p:cNvPicPr>
          <p:nvPr/>
        </p:nvPicPr>
        <p:blipFill>
          <a:blip r:embed="rId3"/>
          <a:stretch>
            <a:fillRect/>
          </a:stretch>
        </p:blipFill>
        <p:spPr>
          <a:xfrm>
            <a:off x="9190563" y="263470"/>
            <a:ext cx="2851621" cy="6284564"/>
          </a:xfrm>
          <a:prstGeom prst="rect">
            <a:avLst/>
          </a:prstGeom>
        </p:spPr>
      </p:pic>
      <p:pic>
        <p:nvPicPr>
          <p:cNvPr id="3" name="Picture 2"/>
          <p:cNvPicPr>
            <a:picLocks noChangeAspect="1"/>
          </p:cNvPicPr>
          <p:nvPr/>
        </p:nvPicPr>
        <p:blipFill>
          <a:blip r:embed="rId4"/>
          <a:stretch>
            <a:fillRect/>
          </a:stretch>
        </p:blipFill>
        <p:spPr>
          <a:xfrm>
            <a:off x="6513642" y="1430812"/>
            <a:ext cx="934006" cy="221024"/>
          </a:xfrm>
          <a:prstGeom prst="rect">
            <a:avLst/>
          </a:prstGeom>
        </p:spPr>
      </p:pic>
      <p:pic>
        <p:nvPicPr>
          <p:cNvPr id="5" name="Picture 4"/>
          <p:cNvPicPr>
            <a:picLocks noChangeAspect="1"/>
          </p:cNvPicPr>
          <p:nvPr/>
        </p:nvPicPr>
        <p:blipFill>
          <a:blip r:embed="rId4"/>
          <a:stretch>
            <a:fillRect/>
          </a:stretch>
        </p:blipFill>
        <p:spPr>
          <a:xfrm>
            <a:off x="7043320" y="1254316"/>
            <a:ext cx="404328" cy="352991"/>
          </a:xfrm>
          <a:prstGeom prst="rect">
            <a:avLst/>
          </a:prstGeom>
        </p:spPr>
      </p:pic>
      <p:pic>
        <p:nvPicPr>
          <p:cNvPr id="6" name="Picture 5"/>
          <p:cNvPicPr>
            <a:picLocks noChangeAspect="1"/>
          </p:cNvPicPr>
          <p:nvPr/>
        </p:nvPicPr>
        <p:blipFill>
          <a:blip r:embed="rId4"/>
          <a:stretch>
            <a:fillRect/>
          </a:stretch>
        </p:blipFill>
        <p:spPr>
          <a:xfrm>
            <a:off x="6380305" y="1182552"/>
            <a:ext cx="997574" cy="248260"/>
          </a:xfrm>
          <a:prstGeom prst="rect">
            <a:avLst/>
          </a:prstGeom>
        </p:spPr>
      </p:pic>
      <p:sp>
        <p:nvSpPr>
          <p:cNvPr id="7" name="TextBox 6"/>
          <p:cNvSpPr txBox="1"/>
          <p:nvPr/>
        </p:nvSpPr>
        <p:spPr>
          <a:xfrm>
            <a:off x="1828800" y="5013702"/>
            <a:ext cx="4780476" cy="369332"/>
          </a:xfrm>
          <a:prstGeom prst="rect">
            <a:avLst/>
          </a:prstGeom>
          <a:noFill/>
        </p:spPr>
        <p:txBody>
          <a:bodyPr wrap="none" rtlCol="0">
            <a:spAutoFit/>
          </a:bodyPr>
          <a:lstStyle/>
          <a:p>
            <a:r>
              <a:rPr lang="en-US" b="1" dirty="0" smtClean="0">
                <a:solidFill>
                  <a:schemeClr val="bg2">
                    <a:lumMod val="60000"/>
                    <a:lumOff val="40000"/>
                  </a:schemeClr>
                </a:solidFill>
              </a:rPr>
              <a:t>NOW WOULD USE ICD-10-CM,CPT CODES</a:t>
            </a:r>
            <a:endParaRPr lang="en-US" b="1" dirty="0">
              <a:solidFill>
                <a:schemeClr val="bg2">
                  <a:lumMod val="60000"/>
                  <a:lumOff val="40000"/>
                </a:schemeClr>
              </a:solidFill>
            </a:endParaRPr>
          </a:p>
        </p:txBody>
      </p:sp>
    </p:spTree>
    <p:extLst>
      <p:ext uri="{BB962C8B-B14F-4D97-AF65-F5344CB8AC3E}">
        <p14:creationId xmlns:p14="http://schemas.microsoft.com/office/powerpoint/2010/main" val="32870658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4800" y="225055"/>
            <a:ext cx="8650280" cy="6406521"/>
          </a:xfrm>
          <a:prstGeom prst="rect">
            <a:avLst/>
          </a:prstGeom>
        </p:spPr>
      </p:pic>
      <p:pic>
        <p:nvPicPr>
          <p:cNvPr id="2" name="Picture 1"/>
          <p:cNvPicPr>
            <a:picLocks noChangeAspect="1"/>
          </p:cNvPicPr>
          <p:nvPr/>
        </p:nvPicPr>
        <p:blipFill>
          <a:blip r:embed="rId3"/>
          <a:stretch>
            <a:fillRect/>
          </a:stretch>
        </p:blipFill>
        <p:spPr>
          <a:xfrm>
            <a:off x="8955080" y="225054"/>
            <a:ext cx="2785080" cy="6406521"/>
          </a:xfrm>
          <a:prstGeom prst="rect">
            <a:avLst/>
          </a:prstGeom>
        </p:spPr>
      </p:pic>
    </p:spTree>
    <p:extLst>
      <p:ext uri="{BB962C8B-B14F-4D97-AF65-F5344CB8AC3E}">
        <p14:creationId xmlns:p14="http://schemas.microsoft.com/office/powerpoint/2010/main" val="15017315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1477" y="593702"/>
            <a:ext cx="7814720" cy="5678608"/>
          </a:xfrm>
          <a:prstGeom prst="rect">
            <a:avLst/>
          </a:prstGeom>
        </p:spPr>
      </p:pic>
      <p:pic>
        <p:nvPicPr>
          <p:cNvPr id="2" name="Picture 1"/>
          <p:cNvPicPr>
            <a:picLocks noChangeAspect="1"/>
          </p:cNvPicPr>
          <p:nvPr/>
        </p:nvPicPr>
        <p:blipFill>
          <a:blip r:embed="rId3"/>
          <a:stretch>
            <a:fillRect/>
          </a:stretch>
        </p:blipFill>
        <p:spPr>
          <a:xfrm>
            <a:off x="8016197" y="594236"/>
            <a:ext cx="2468406" cy="5678074"/>
          </a:xfrm>
          <a:prstGeom prst="rect">
            <a:avLst/>
          </a:prstGeom>
        </p:spPr>
      </p:pic>
      <p:sp>
        <p:nvSpPr>
          <p:cNvPr id="3" name="TextBox 2"/>
          <p:cNvSpPr txBox="1"/>
          <p:nvPr/>
        </p:nvSpPr>
        <p:spPr>
          <a:xfrm>
            <a:off x="2007030" y="1201118"/>
            <a:ext cx="3611105" cy="369332"/>
          </a:xfrm>
          <a:prstGeom prst="rect">
            <a:avLst/>
          </a:prstGeom>
          <a:noFill/>
        </p:spPr>
        <p:txBody>
          <a:bodyPr wrap="square" rtlCol="0">
            <a:spAutoFit/>
          </a:bodyPr>
          <a:lstStyle/>
          <a:p>
            <a:r>
              <a:rPr lang="en-US" dirty="0" smtClean="0">
                <a:solidFill>
                  <a:srgbClr val="FF0000"/>
                </a:solidFill>
              </a:rPr>
              <a:t>EXAMPLE OF REVIEW</a:t>
            </a:r>
            <a:endParaRPr lang="en-US" dirty="0">
              <a:solidFill>
                <a:srgbClr val="FF0000"/>
              </a:solidFill>
            </a:endParaRPr>
          </a:p>
        </p:txBody>
      </p:sp>
    </p:spTree>
    <p:extLst>
      <p:ext uri="{BB962C8B-B14F-4D97-AF65-F5344CB8AC3E}">
        <p14:creationId xmlns:p14="http://schemas.microsoft.com/office/powerpoint/2010/main" val="375525077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1959" y="699750"/>
            <a:ext cx="7995867" cy="5756475"/>
          </a:xfrm>
          <a:prstGeom prst="rect">
            <a:avLst/>
          </a:prstGeom>
        </p:spPr>
      </p:pic>
      <p:pic>
        <p:nvPicPr>
          <p:cNvPr id="2" name="Picture 1"/>
          <p:cNvPicPr>
            <a:picLocks noChangeAspect="1"/>
          </p:cNvPicPr>
          <p:nvPr/>
        </p:nvPicPr>
        <p:blipFill>
          <a:blip r:embed="rId3"/>
          <a:stretch>
            <a:fillRect/>
          </a:stretch>
        </p:blipFill>
        <p:spPr>
          <a:xfrm>
            <a:off x="9220233" y="276820"/>
            <a:ext cx="2773934" cy="6380883"/>
          </a:xfrm>
          <a:prstGeom prst="rect">
            <a:avLst/>
          </a:prstGeom>
        </p:spPr>
      </p:pic>
    </p:spTree>
    <p:extLst>
      <p:ext uri="{BB962C8B-B14F-4D97-AF65-F5344CB8AC3E}">
        <p14:creationId xmlns:p14="http://schemas.microsoft.com/office/powerpoint/2010/main" val="10778119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1700" y="845782"/>
            <a:ext cx="8099771" cy="5713099"/>
          </a:xfrm>
          <a:prstGeom prst="rect">
            <a:avLst/>
          </a:prstGeom>
        </p:spPr>
      </p:pic>
      <p:pic>
        <p:nvPicPr>
          <p:cNvPr id="2" name="Picture 1"/>
          <p:cNvPicPr>
            <a:picLocks noChangeAspect="1"/>
          </p:cNvPicPr>
          <p:nvPr/>
        </p:nvPicPr>
        <p:blipFill>
          <a:blip r:embed="rId3"/>
          <a:stretch>
            <a:fillRect/>
          </a:stretch>
        </p:blipFill>
        <p:spPr>
          <a:xfrm>
            <a:off x="8541471" y="845782"/>
            <a:ext cx="2483632" cy="5713099"/>
          </a:xfrm>
          <a:prstGeom prst="rect">
            <a:avLst/>
          </a:prstGeom>
        </p:spPr>
      </p:pic>
    </p:spTree>
    <p:extLst>
      <p:ext uri="{BB962C8B-B14F-4D97-AF65-F5344CB8AC3E}">
        <p14:creationId xmlns:p14="http://schemas.microsoft.com/office/powerpoint/2010/main" val="4213391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22148" y="1021563"/>
            <a:ext cx="6913657" cy="5194586"/>
          </a:xfrm>
          <a:prstGeom prst="rect">
            <a:avLst/>
          </a:prstGeom>
        </p:spPr>
      </p:pic>
      <p:pic>
        <p:nvPicPr>
          <p:cNvPr id="2" name="Picture 1"/>
          <p:cNvPicPr>
            <a:picLocks noChangeAspect="1"/>
          </p:cNvPicPr>
          <p:nvPr/>
        </p:nvPicPr>
        <p:blipFill>
          <a:blip r:embed="rId3"/>
          <a:stretch>
            <a:fillRect/>
          </a:stretch>
        </p:blipFill>
        <p:spPr>
          <a:xfrm>
            <a:off x="8726959" y="216538"/>
            <a:ext cx="2739567" cy="6301828"/>
          </a:xfrm>
          <a:prstGeom prst="rect">
            <a:avLst/>
          </a:prstGeom>
        </p:spPr>
      </p:pic>
    </p:spTree>
    <p:extLst>
      <p:ext uri="{BB962C8B-B14F-4D97-AF65-F5344CB8AC3E}">
        <p14:creationId xmlns:p14="http://schemas.microsoft.com/office/powerpoint/2010/main" val="4407010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12922" y="1641426"/>
            <a:ext cx="7129220" cy="4578930"/>
          </a:xfrm>
          <a:prstGeom prst="rect">
            <a:avLst/>
          </a:prstGeom>
        </p:spPr>
      </p:pic>
      <p:pic>
        <p:nvPicPr>
          <p:cNvPr id="2" name="Picture 1"/>
          <p:cNvPicPr>
            <a:picLocks noChangeAspect="1"/>
          </p:cNvPicPr>
          <p:nvPr/>
        </p:nvPicPr>
        <p:blipFill>
          <a:blip r:embed="rId3"/>
          <a:stretch>
            <a:fillRect/>
          </a:stretch>
        </p:blipFill>
        <p:spPr>
          <a:xfrm>
            <a:off x="9169038" y="248927"/>
            <a:ext cx="2795653" cy="6430842"/>
          </a:xfrm>
          <a:prstGeom prst="rect">
            <a:avLst/>
          </a:prstGeom>
        </p:spPr>
      </p:pic>
      <p:sp>
        <p:nvSpPr>
          <p:cNvPr id="3" name="TextBox 2"/>
          <p:cNvSpPr txBox="1"/>
          <p:nvPr/>
        </p:nvSpPr>
        <p:spPr>
          <a:xfrm>
            <a:off x="4277532" y="3115159"/>
            <a:ext cx="2681207" cy="369332"/>
          </a:xfrm>
          <a:prstGeom prst="rect">
            <a:avLst/>
          </a:prstGeom>
          <a:noFill/>
        </p:spPr>
        <p:txBody>
          <a:bodyPr wrap="square" rtlCol="0">
            <a:spAutoFit/>
          </a:bodyPr>
          <a:lstStyle/>
          <a:p>
            <a:r>
              <a:rPr lang="en-US" dirty="0" smtClean="0">
                <a:solidFill>
                  <a:srgbClr val="FF0000"/>
                </a:solidFill>
              </a:rPr>
              <a:t>EXAMPLE </a:t>
            </a:r>
            <a:endParaRPr lang="en-US" dirty="0">
              <a:solidFill>
                <a:srgbClr val="FF0000"/>
              </a:solidFill>
            </a:endParaRPr>
          </a:p>
        </p:txBody>
      </p:sp>
    </p:spTree>
    <p:extLst>
      <p:ext uri="{BB962C8B-B14F-4D97-AF65-F5344CB8AC3E}">
        <p14:creationId xmlns:p14="http://schemas.microsoft.com/office/powerpoint/2010/main" val="13306687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26942" y="1218613"/>
            <a:ext cx="7547674" cy="4797460"/>
          </a:xfrm>
          <a:prstGeom prst="rect">
            <a:avLst/>
          </a:prstGeom>
        </p:spPr>
      </p:pic>
      <p:pic>
        <p:nvPicPr>
          <p:cNvPr id="2" name="Picture 1"/>
          <p:cNvPicPr>
            <a:picLocks noChangeAspect="1"/>
          </p:cNvPicPr>
          <p:nvPr/>
        </p:nvPicPr>
        <p:blipFill>
          <a:blip r:embed="rId3"/>
          <a:stretch>
            <a:fillRect/>
          </a:stretch>
        </p:blipFill>
        <p:spPr>
          <a:xfrm>
            <a:off x="9166973" y="240734"/>
            <a:ext cx="2749871" cy="6325527"/>
          </a:xfrm>
          <a:prstGeom prst="rect">
            <a:avLst/>
          </a:prstGeom>
        </p:spPr>
      </p:pic>
    </p:spTree>
    <p:extLst>
      <p:ext uri="{BB962C8B-B14F-4D97-AF65-F5344CB8AC3E}">
        <p14:creationId xmlns:p14="http://schemas.microsoft.com/office/powerpoint/2010/main" val="14128347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21410" y="962502"/>
            <a:ext cx="7527012" cy="5321249"/>
          </a:xfrm>
          <a:prstGeom prst="rect">
            <a:avLst/>
          </a:prstGeom>
        </p:spPr>
      </p:pic>
      <p:pic>
        <p:nvPicPr>
          <p:cNvPr id="2" name="Picture 1"/>
          <p:cNvPicPr>
            <a:picLocks noChangeAspect="1"/>
          </p:cNvPicPr>
          <p:nvPr/>
        </p:nvPicPr>
        <p:blipFill>
          <a:blip r:embed="rId3"/>
          <a:stretch>
            <a:fillRect/>
          </a:stretch>
        </p:blipFill>
        <p:spPr>
          <a:xfrm>
            <a:off x="9084591" y="246976"/>
            <a:ext cx="2809623" cy="6462979"/>
          </a:xfrm>
          <a:prstGeom prst="rect">
            <a:avLst/>
          </a:prstGeom>
        </p:spPr>
      </p:pic>
    </p:spTree>
    <p:extLst>
      <p:ext uri="{BB962C8B-B14F-4D97-AF65-F5344CB8AC3E}">
        <p14:creationId xmlns:p14="http://schemas.microsoft.com/office/powerpoint/2010/main" val="12209547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6754" y="187714"/>
            <a:ext cx="8913765" cy="6538596"/>
          </a:xfrm>
          <a:prstGeom prst="rect">
            <a:avLst/>
          </a:prstGeom>
        </p:spPr>
      </p:pic>
      <p:pic>
        <p:nvPicPr>
          <p:cNvPr id="5" name="Picture 4"/>
          <p:cNvPicPr>
            <a:picLocks noChangeAspect="1"/>
          </p:cNvPicPr>
          <p:nvPr/>
        </p:nvPicPr>
        <p:blipFill>
          <a:blip r:embed="rId3"/>
          <a:stretch>
            <a:fillRect/>
          </a:stretch>
        </p:blipFill>
        <p:spPr>
          <a:xfrm>
            <a:off x="1209040" y="5637275"/>
            <a:ext cx="3079476" cy="398155"/>
          </a:xfrm>
          <a:prstGeom prst="rect">
            <a:avLst/>
          </a:prstGeom>
        </p:spPr>
      </p:pic>
      <p:pic>
        <p:nvPicPr>
          <p:cNvPr id="2" name="Picture 1"/>
          <p:cNvPicPr>
            <a:picLocks noChangeAspect="1"/>
          </p:cNvPicPr>
          <p:nvPr/>
        </p:nvPicPr>
        <p:blipFill>
          <a:blip r:embed="rId4"/>
          <a:stretch>
            <a:fillRect/>
          </a:stretch>
        </p:blipFill>
        <p:spPr>
          <a:xfrm>
            <a:off x="9070519" y="187714"/>
            <a:ext cx="3016988" cy="6538596"/>
          </a:xfrm>
          <a:prstGeom prst="rect">
            <a:avLst/>
          </a:prstGeom>
        </p:spPr>
      </p:pic>
    </p:spTree>
    <p:extLst>
      <p:ext uri="{BB962C8B-B14F-4D97-AF65-F5344CB8AC3E}">
        <p14:creationId xmlns:p14="http://schemas.microsoft.com/office/powerpoint/2010/main" val="41478630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29159" y="962461"/>
            <a:ext cx="7279166" cy="5478265"/>
          </a:xfrm>
          <a:prstGeom prst="rect">
            <a:avLst/>
          </a:prstGeom>
        </p:spPr>
      </p:pic>
      <p:pic>
        <p:nvPicPr>
          <p:cNvPr id="2" name="Picture 1"/>
          <p:cNvPicPr>
            <a:picLocks noChangeAspect="1"/>
          </p:cNvPicPr>
          <p:nvPr/>
        </p:nvPicPr>
        <p:blipFill>
          <a:blip r:embed="rId3"/>
          <a:stretch>
            <a:fillRect/>
          </a:stretch>
        </p:blipFill>
        <p:spPr>
          <a:xfrm>
            <a:off x="8790251" y="166729"/>
            <a:ext cx="2821794" cy="6490974"/>
          </a:xfrm>
          <a:prstGeom prst="rect">
            <a:avLst/>
          </a:prstGeom>
        </p:spPr>
      </p:pic>
    </p:spTree>
    <p:extLst>
      <p:ext uri="{BB962C8B-B14F-4D97-AF65-F5344CB8AC3E}">
        <p14:creationId xmlns:p14="http://schemas.microsoft.com/office/powerpoint/2010/main" val="32111595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83403" y="1284546"/>
            <a:ext cx="6720436" cy="4727087"/>
          </a:xfrm>
          <a:prstGeom prst="rect">
            <a:avLst/>
          </a:prstGeom>
        </p:spPr>
      </p:pic>
      <p:pic>
        <p:nvPicPr>
          <p:cNvPr id="2" name="Picture 1"/>
          <p:cNvPicPr>
            <a:picLocks noChangeAspect="1"/>
          </p:cNvPicPr>
          <p:nvPr/>
        </p:nvPicPr>
        <p:blipFill>
          <a:blip r:embed="rId3"/>
          <a:stretch>
            <a:fillRect/>
          </a:stretch>
        </p:blipFill>
        <p:spPr>
          <a:xfrm>
            <a:off x="8989017" y="240224"/>
            <a:ext cx="2813796" cy="6472576"/>
          </a:xfrm>
          <a:prstGeom prst="rect">
            <a:avLst/>
          </a:prstGeom>
        </p:spPr>
      </p:pic>
    </p:spTree>
    <p:extLst>
      <p:ext uri="{BB962C8B-B14F-4D97-AF65-F5344CB8AC3E}">
        <p14:creationId xmlns:p14="http://schemas.microsoft.com/office/powerpoint/2010/main" val="40393247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7457" y="1264338"/>
            <a:ext cx="7780149" cy="4870500"/>
          </a:xfrm>
          <a:prstGeom prst="rect">
            <a:avLst/>
          </a:prstGeom>
        </p:spPr>
      </p:pic>
      <p:pic>
        <p:nvPicPr>
          <p:cNvPr id="2" name="Picture 1"/>
          <p:cNvPicPr>
            <a:picLocks noChangeAspect="1"/>
          </p:cNvPicPr>
          <p:nvPr/>
        </p:nvPicPr>
        <p:blipFill>
          <a:blip r:embed="rId3"/>
          <a:stretch>
            <a:fillRect/>
          </a:stretch>
        </p:blipFill>
        <p:spPr>
          <a:xfrm>
            <a:off x="9148011" y="177929"/>
            <a:ext cx="2786093" cy="6408851"/>
          </a:xfrm>
          <a:prstGeom prst="rect">
            <a:avLst/>
          </a:prstGeom>
        </p:spPr>
      </p:pic>
    </p:spTree>
    <p:extLst>
      <p:ext uri="{BB962C8B-B14F-4D97-AF65-F5344CB8AC3E}">
        <p14:creationId xmlns:p14="http://schemas.microsoft.com/office/powerpoint/2010/main" val="184760617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006" y="5288521"/>
            <a:ext cx="8534400" cy="1507067"/>
          </a:xfrm>
        </p:spPr>
        <p:txBody>
          <a:bodyPr/>
          <a:lstStyle/>
          <a:p>
            <a:r>
              <a:rPr lang="en-US" b="1" dirty="0" smtClean="0"/>
              <a:t>Electronic health record documentation</a:t>
            </a:r>
            <a:endParaRPr lang="en-US" b="1" dirty="0"/>
          </a:p>
        </p:txBody>
      </p:sp>
      <p:pic>
        <p:nvPicPr>
          <p:cNvPr id="5" name="Picture 4"/>
          <p:cNvPicPr>
            <a:picLocks noChangeAspect="1"/>
          </p:cNvPicPr>
          <p:nvPr/>
        </p:nvPicPr>
        <p:blipFill>
          <a:blip r:embed="rId2"/>
          <a:stretch>
            <a:fillRect/>
          </a:stretch>
        </p:blipFill>
        <p:spPr>
          <a:xfrm>
            <a:off x="917802" y="703218"/>
            <a:ext cx="6525443" cy="3614738"/>
          </a:xfrm>
          <a:prstGeom prst="rect">
            <a:avLst/>
          </a:prstGeom>
        </p:spPr>
      </p:pic>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3"/>
          <a:stretch>
            <a:fillRect/>
          </a:stretch>
        </p:blipFill>
        <p:spPr>
          <a:xfrm>
            <a:off x="8706323" y="194656"/>
            <a:ext cx="2799946" cy="6440717"/>
          </a:xfrm>
          <a:prstGeom prst="rect">
            <a:avLst/>
          </a:prstGeom>
        </p:spPr>
      </p:pic>
    </p:spTree>
    <p:extLst>
      <p:ext uri="{BB962C8B-B14F-4D97-AF65-F5344CB8AC3E}">
        <p14:creationId xmlns:p14="http://schemas.microsoft.com/office/powerpoint/2010/main" val="425447767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40673" y="495884"/>
            <a:ext cx="6334088" cy="6061166"/>
          </a:xfrm>
          <a:prstGeom prst="rect">
            <a:avLst/>
          </a:prstGeom>
        </p:spPr>
      </p:pic>
      <p:pic>
        <p:nvPicPr>
          <p:cNvPr id="5" name="Picture 4"/>
          <p:cNvPicPr>
            <a:picLocks noChangeAspect="1"/>
          </p:cNvPicPr>
          <p:nvPr/>
        </p:nvPicPr>
        <p:blipFill>
          <a:blip r:embed="rId3"/>
          <a:stretch>
            <a:fillRect/>
          </a:stretch>
        </p:blipFill>
        <p:spPr>
          <a:xfrm>
            <a:off x="3753901" y="897647"/>
            <a:ext cx="4120860" cy="1597580"/>
          </a:xfrm>
          <a:prstGeom prst="rect">
            <a:avLst/>
          </a:prstGeom>
        </p:spPr>
      </p:pic>
      <p:pic>
        <p:nvPicPr>
          <p:cNvPr id="2" name="Picture 1"/>
          <p:cNvPicPr>
            <a:picLocks noChangeAspect="1"/>
          </p:cNvPicPr>
          <p:nvPr/>
        </p:nvPicPr>
        <p:blipFill>
          <a:blip r:embed="rId4"/>
          <a:stretch>
            <a:fillRect/>
          </a:stretch>
        </p:blipFill>
        <p:spPr>
          <a:xfrm>
            <a:off x="8818537" y="246868"/>
            <a:ext cx="2743200" cy="6310182"/>
          </a:xfrm>
          <a:prstGeom prst="rect">
            <a:avLst/>
          </a:prstGeom>
        </p:spPr>
      </p:pic>
      <p:pic>
        <p:nvPicPr>
          <p:cNvPr id="3" name="Picture 2"/>
          <p:cNvPicPr>
            <a:picLocks noChangeAspect="1"/>
          </p:cNvPicPr>
          <p:nvPr/>
        </p:nvPicPr>
        <p:blipFill>
          <a:blip r:embed="rId5"/>
          <a:stretch>
            <a:fillRect/>
          </a:stretch>
        </p:blipFill>
        <p:spPr>
          <a:xfrm>
            <a:off x="1540673" y="897647"/>
            <a:ext cx="2567256" cy="1597580"/>
          </a:xfrm>
          <a:prstGeom prst="rect">
            <a:avLst/>
          </a:prstGeom>
        </p:spPr>
      </p:pic>
    </p:spTree>
    <p:extLst>
      <p:ext uri="{BB962C8B-B14F-4D97-AF65-F5344CB8AC3E}">
        <p14:creationId xmlns:p14="http://schemas.microsoft.com/office/powerpoint/2010/main" val="370909640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757621"/>
            <a:ext cx="4887429" cy="887707"/>
          </a:xfrm>
        </p:spPr>
        <p:txBody>
          <a:bodyPr/>
          <a:lstStyle/>
          <a:p>
            <a:r>
              <a:rPr lang="en-US" b="1" dirty="0" smtClean="0"/>
              <a:t>Objectives for emr</a:t>
            </a:r>
            <a:endParaRPr lang="en-US" b="1" dirty="0"/>
          </a:p>
        </p:txBody>
      </p:sp>
      <p:sp>
        <p:nvSpPr>
          <p:cNvPr id="3" name="Content Placeholder 2"/>
          <p:cNvSpPr>
            <a:spLocks noGrp="1"/>
          </p:cNvSpPr>
          <p:nvPr>
            <p:ph idx="1"/>
          </p:nvPr>
        </p:nvSpPr>
        <p:spPr>
          <a:xfrm>
            <a:off x="358746" y="2142354"/>
            <a:ext cx="6801469" cy="3615267"/>
          </a:xfrm>
        </p:spPr>
        <p:txBody>
          <a:bodyPr/>
          <a:lstStyle/>
          <a:p>
            <a:pPr>
              <a:buFont typeface="Arial" panose="020B0604020202020204" pitchFamily="34" charset="0"/>
              <a:buChar char="•"/>
            </a:pPr>
            <a:r>
              <a:rPr lang="en-US" b="1" dirty="0" smtClean="0">
                <a:solidFill>
                  <a:schemeClr val="bg1"/>
                </a:solidFill>
              </a:rPr>
              <a:t>Explain medical errors and EMRs</a:t>
            </a:r>
          </a:p>
          <a:p>
            <a:pPr>
              <a:buFont typeface="Arial" panose="020B0604020202020204" pitchFamily="34" charset="0"/>
              <a:buChar char="•"/>
            </a:pPr>
            <a:r>
              <a:rPr lang="en-US" b="1" dirty="0" smtClean="0">
                <a:solidFill>
                  <a:schemeClr val="bg1"/>
                </a:solidFill>
              </a:rPr>
              <a:t>Understand how errors are made</a:t>
            </a:r>
          </a:p>
          <a:p>
            <a:pPr>
              <a:buFont typeface="Arial" panose="020B0604020202020204" pitchFamily="34" charset="0"/>
              <a:buChar char="•"/>
            </a:pPr>
            <a:r>
              <a:rPr lang="en-US" b="1" dirty="0" smtClean="0">
                <a:solidFill>
                  <a:schemeClr val="bg1"/>
                </a:solidFill>
              </a:rPr>
              <a:t>Determine how EMRs can help</a:t>
            </a:r>
          </a:p>
          <a:p>
            <a:pPr>
              <a:buFont typeface="Arial" panose="020B0604020202020204" pitchFamily="34" charset="0"/>
              <a:buChar char="•"/>
            </a:pPr>
            <a:r>
              <a:rPr lang="en-US" b="1" dirty="0" smtClean="0">
                <a:solidFill>
                  <a:schemeClr val="bg1"/>
                </a:solidFill>
              </a:rPr>
              <a:t>Identify the advantages and disadvantages</a:t>
            </a:r>
          </a:p>
          <a:p>
            <a:pPr>
              <a:buFont typeface="Arial" panose="020B0604020202020204" pitchFamily="34" charset="0"/>
              <a:buChar char="•"/>
            </a:pPr>
            <a:r>
              <a:rPr lang="en-US" b="1" dirty="0" smtClean="0">
                <a:solidFill>
                  <a:schemeClr val="bg1"/>
                </a:solidFill>
              </a:rPr>
              <a:t>Understand the future of EMRs in the medical field</a:t>
            </a:r>
            <a:endParaRPr lang="en-US" b="1" dirty="0">
              <a:solidFill>
                <a:schemeClr val="bg1"/>
              </a:solidFill>
            </a:endParaRPr>
          </a:p>
        </p:txBody>
      </p:sp>
      <p:pic>
        <p:nvPicPr>
          <p:cNvPr id="4" name="Picture 3"/>
          <p:cNvPicPr>
            <a:picLocks noChangeAspect="1"/>
          </p:cNvPicPr>
          <p:nvPr/>
        </p:nvPicPr>
        <p:blipFill>
          <a:blip r:embed="rId2"/>
          <a:stretch>
            <a:fillRect/>
          </a:stretch>
        </p:blipFill>
        <p:spPr>
          <a:xfrm>
            <a:off x="5091858" y="562614"/>
            <a:ext cx="3615963" cy="3387105"/>
          </a:xfrm>
          <a:prstGeom prst="rect">
            <a:avLst/>
          </a:prstGeom>
        </p:spPr>
      </p:pic>
      <p:pic>
        <p:nvPicPr>
          <p:cNvPr id="5" name="Picture 4"/>
          <p:cNvPicPr>
            <a:picLocks noChangeAspect="1"/>
          </p:cNvPicPr>
          <p:nvPr/>
        </p:nvPicPr>
        <p:blipFill>
          <a:blip r:embed="rId3"/>
          <a:stretch>
            <a:fillRect/>
          </a:stretch>
        </p:blipFill>
        <p:spPr>
          <a:xfrm>
            <a:off x="9141773" y="562614"/>
            <a:ext cx="2582694" cy="5940971"/>
          </a:xfrm>
          <a:prstGeom prst="rect">
            <a:avLst/>
          </a:prstGeom>
        </p:spPr>
      </p:pic>
      <p:pic>
        <p:nvPicPr>
          <p:cNvPr id="6" name="Picture 5"/>
          <p:cNvPicPr>
            <a:picLocks noChangeAspect="1"/>
          </p:cNvPicPr>
          <p:nvPr/>
        </p:nvPicPr>
        <p:blipFill>
          <a:blip r:embed="rId4"/>
          <a:stretch>
            <a:fillRect/>
          </a:stretch>
        </p:blipFill>
        <p:spPr>
          <a:xfrm>
            <a:off x="1111616" y="766923"/>
            <a:ext cx="2640345" cy="1643063"/>
          </a:xfrm>
          <a:prstGeom prst="rect">
            <a:avLst/>
          </a:prstGeom>
        </p:spPr>
      </p:pic>
    </p:spTree>
    <p:extLst>
      <p:ext uri="{BB962C8B-B14F-4D97-AF65-F5344CB8AC3E}">
        <p14:creationId xmlns:p14="http://schemas.microsoft.com/office/powerpoint/2010/main" val="229531444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07" y="5254498"/>
            <a:ext cx="7173429" cy="1507067"/>
          </a:xfrm>
        </p:spPr>
        <p:txBody>
          <a:bodyPr/>
          <a:lstStyle/>
          <a:p>
            <a:r>
              <a:rPr lang="en-US" b="1" dirty="0" smtClean="0"/>
              <a:t>Emr provides safeguard to prevent prescribing errors</a:t>
            </a:r>
            <a:endParaRPr lang="en-US" b="1" dirty="0"/>
          </a:p>
        </p:txBody>
      </p:sp>
      <p:sp>
        <p:nvSpPr>
          <p:cNvPr id="3" name="Content Placeholder 2"/>
          <p:cNvSpPr>
            <a:spLocks noGrp="1"/>
          </p:cNvSpPr>
          <p:nvPr>
            <p:ph idx="1"/>
          </p:nvPr>
        </p:nvSpPr>
        <p:spPr>
          <a:xfrm>
            <a:off x="273507" y="1744620"/>
            <a:ext cx="6150540" cy="3615267"/>
          </a:xfrm>
        </p:spPr>
        <p:txBody>
          <a:bodyPr/>
          <a:lstStyle/>
          <a:p>
            <a:pPr>
              <a:buFont typeface="Arial" panose="020B0604020202020204" pitchFamily="34" charset="0"/>
              <a:buChar char="•"/>
            </a:pPr>
            <a:r>
              <a:rPr lang="en-US" b="1" dirty="0" smtClean="0">
                <a:solidFill>
                  <a:schemeClr val="bg1"/>
                </a:solidFill>
              </a:rPr>
              <a:t>Drug-to-drug interactions</a:t>
            </a:r>
          </a:p>
          <a:p>
            <a:pPr>
              <a:buFont typeface="Arial" panose="020B0604020202020204" pitchFamily="34" charset="0"/>
              <a:buChar char="•"/>
            </a:pPr>
            <a:r>
              <a:rPr lang="en-US" b="1" dirty="0" smtClean="0">
                <a:solidFill>
                  <a:schemeClr val="bg1"/>
                </a:solidFill>
              </a:rPr>
              <a:t>Drug-allergy interactions</a:t>
            </a:r>
          </a:p>
          <a:p>
            <a:pPr>
              <a:buFont typeface="Arial" panose="020B0604020202020204" pitchFamily="34" charset="0"/>
              <a:buChar char="•"/>
            </a:pPr>
            <a:r>
              <a:rPr lang="en-US" b="1" dirty="0" smtClean="0">
                <a:solidFill>
                  <a:schemeClr val="bg1"/>
                </a:solidFill>
              </a:rPr>
              <a:t>Drug-disease incorrect dosage</a:t>
            </a:r>
          </a:p>
          <a:p>
            <a:pPr>
              <a:buFont typeface="Arial" panose="020B0604020202020204" pitchFamily="34" charset="0"/>
              <a:buChar char="•"/>
            </a:pPr>
            <a:r>
              <a:rPr lang="en-US" b="1" dirty="0" smtClean="0">
                <a:solidFill>
                  <a:schemeClr val="bg1"/>
                </a:solidFill>
              </a:rPr>
              <a:t>Incorrect duration</a:t>
            </a:r>
          </a:p>
          <a:p>
            <a:pPr>
              <a:buFont typeface="Arial" panose="020B0604020202020204" pitchFamily="34" charset="0"/>
              <a:buChar char="•"/>
            </a:pPr>
            <a:r>
              <a:rPr lang="en-US" b="1" dirty="0" smtClean="0">
                <a:solidFill>
                  <a:schemeClr val="bg1"/>
                </a:solidFill>
              </a:rPr>
              <a:t>Drug-pregnancy conflict</a:t>
            </a:r>
          </a:p>
          <a:p>
            <a:pPr>
              <a:buFont typeface="Arial" panose="020B0604020202020204" pitchFamily="34" charset="0"/>
              <a:buChar char="•"/>
            </a:pPr>
            <a:r>
              <a:rPr lang="en-US" b="1" dirty="0" smtClean="0">
                <a:solidFill>
                  <a:schemeClr val="bg1"/>
                </a:solidFill>
              </a:rPr>
              <a:t>Drug gender conflict</a:t>
            </a:r>
          </a:p>
          <a:p>
            <a:pPr>
              <a:buFont typeface="Arial" panose="020B0604020202020204" pitchFamily="34" charset="0"/>
              <a:buChar char="•"/>
            </a:pPr>
            <a:r>
              <a:rPr lang="en-US" b="1" dirty="0" smtClean="0">
                <a:solidFill>
                  <a:schemeClr val="bg1"/>
                </a:solidFill>
              </a:rPr>
              <a:t>OTC drugs and herbal adverse interactions</a:t>
            </a:r>
            <a:endParaRPr lang="en-US" b="1" dirty="0">
              <a:solidFill>
                <a:schemeClr val="bg1"/>
              </a:solidFill>
            </a:endParaRPr>
          </a:p>
        </p:txBody>
      </p:sp>
      <p:pic>
        <p:nvPicPr>
          <p:cNvPr id="4" name="Picture 3"/>
          <p:cNvPicPr>
            <a:picLocks noChangeAspect="1"/>
          </p:cNvPicPr>
          <p:nvPr/>
        </p:nvPicPr>
        <p:blipFill>
          <a:blip r:embed="rId2"/>
          <a:stretch>
            <a:fillRect/>
          </a:stretch>
        </p:blipFill>
        <p:spPr>
          <a:xfrm>
            <a:off x="4746412" y="499534"/>
            <a:ext cx="3140528" cy="3811689"/>
          </a:xfrm>
          <a:prstGeom prst="rect">
            <a:avLst/>
          </a:prstGeom>
        </p:spPr>
      </p:pic>
      <p:pic>
        <p:nvPicPr>
          <p:cNvPr id="5" name="Picture 4"/>
          <p:cNvPicPr>
            <a:picLocks noChangeAspect="1"/>
          </p:cNvPicPr>
          <p:nvPr/>
        </p:nvPicPr>
        <p:blipFill>
          <a:blip r:embed="rId3"/>
          <a:stretch>
            <a:fillRect/>
          </a:stretch>
        </p:blipFill>
        <p:spPr>
          <a:xfrm>
            <a:off x="8326944" y="150823"/>
            <a:ext cx="2839585" cy="6531899"/>
          </a:xfrm>
          <a:prstGeom prst="rect">
            <a:avLst/>
          </a:prstGeom>
        </p:spPr>
      </p:pic>
      <p:pic>
        <p:nvPicPr>
          <p:cNvPr id="6" name="Picture 5"/>
          <p:cNvPicPr>
            <a:picLocks noChangeAspect="1"/>
          </p:cNvPicPr>
          <p:nvPr/>
        </p:nvPicPr>
        <p:blipFill>
          <a:blip r:embed="rId4"/>
          <a:stretch>
            <a:fillRect/>
          </a:stretch>
        </p:blipFill>
        <p:spPr>
          <a:xfrm>
            <a:off x="273507" y="499534"/>
            <a:ext cx="1925321" cy="1198110"/>
          </a:xfrm>
          <a:prstGeom prst="rect">
            <a:avLst/>
          </a:prstGeom>
        </p:spPr>
      </p:pic>
    </p:spTree>
    <p:extLst>
      <p:ext uri="{BB962C8B-B14F-4D97-AF65-F5344CB8AC3E}">
        <p14:creationId xmlns:p14="http://schemas.microsoft.com/office/powerpoint/2010/main" val="252936242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166" y="5350933"/>
            <a:ext cx="8534400" cy="1507067"/>
          </a:xfrm>
        </p:spPr>
        <p:txBody>
          <a:bodyPr/>
          <a:lstStyle/>
          <a:p>
            <a:r>
              <a:rPr lang="en-US" dirty="0" smtClean="0"/>
              <a:t>Data retrieval enhancement</a:t>
            </a:r>
            <a:br>
              <a:rPr lang="en-US" dirty="0" smtClean="0"/>
            </a:br>
            <a:r>
              <a:rPr lang="en-US" dirty="0" smtClean="0"/>
              <a:t>Prescribing error reduction</a:t>
            </a:r>
            <a:endParaRPr lang="en-US" dirty="0"/>
          </a:p>
        </p:txBody>
      </p:sp>
      <p:sp>
        <p:nvSpPr>
          <p:cNvPr id="3" name="Content Placeholder 2"/>
          <p:cNvSpPr>
            <a:spLocks noGrp="1"/>
          </p:cNvSpPr>
          <p:nvPr>
            <p:ph idx="1"/>
          </p:nvPr>
        </p:nvSpPr>
        <p:spPr>
          <a:xfrm>
            <a:off x="536166" y="167491"/>
            <a:ext cx="5969137" cy="4665133"/>
          </a:xfrm>
        </p:spPr>
        <p:txBody>
          <a:bodyPr>
            <a:noAutofit/>
          </a:bodyPr>
          <a:lstStyle/>
          <a:p>
            <a:pPr>
              <a:buFont typeface="Arial" panose="020B0604020202020204" pitchFamily="34" charset="0"/>
              <a:buChar char="•"/>
            </a:pPr>
            <a:r>
              <a:rPr lang="en-US" sz="3200" b="1" dirty="0" smtClean="0">
                <a:solidFill>
                  <a:schemeClr val="bg1"/>
                </a:solidFill>
              </a:rPr>
              <a:t>Available strength  of drug</a:t>
            </a:r>
          </a:p>
          <a:p>
            <a:pPr>
              <a:buFont typeface="Arial" panose="020B0604020202020204" pitchFamily="34" charset="0"/>
              <a:buChar char="•"/>
            </a:pPr>
            <a:r>
              <a:rPr lang="en-US" sz="3200" b="1" dirty="0" smtClean="0">
                <a:solidFill>
                  <a:schemeClr val="bg1"/>
                </a:solidFill>
              </a:rPr>
              <a:t>Alternative class medications</a:t>
            </a:r>
          </a:p>
          <a:p>
            <a:pPr>
              <a:buFont typeface="Arial" panose="020B0604020202020204" pitchFamily="34" charset="0"/>
              <a:buChar char="•"/>
            </a:pPr>
            <a:r>
              <a:rPr lang="en-US" sz="3200" b="1" dirty="0" smtClean="0">
                <a:solidFill>
                  <a:schemeClr val="bg1"/>
                </a:solidFill>
              </a:rPr>
              <a:t>Reduce refill time</a:t>
            </a:r>
          </a:p>
          <a:p>
            <a:pPr>
              <a:buFont typeface="Arial" panose="020B0604020202020204" pitchFamily="34" charset="0"/>
              <a:buChar char="•"/>
            </a:pPr>
            <a:r>
              <a:rPr lang="en-US" sz="3200" b="1" dirty="0" smtClean="0">
                <a:solidFill>
                  <a:schemeClr val="bg1"/>
                </a:solidFill>
              </a:rPr>
              <a:t>Provide patient data surveillance</a:t>
            </a:r>
          </a:p>
          <a:p>
            <a:pPr>
              <a:buFont typeface="Arial" panose="020B0604020202020204" pitchFamily="34" charset="0"/>
              <a:buChar char="•"/>
            </a:pPr>
            <a:r>
              <a:rPr lang="en-US" sz="3200" b="1" dirty="0" smtClean="0">
                <a:solidFill>
                  <a:schemeClr val="bg1"/>
                </a:solidFill>
              </a:rPr>
              <a:t>Formularies are available electronically</a:t>
            </a:r>
            <a:endParaRPr lang="en-US" sz="3200" b="1" dirty="0">
              <a:solidFill>
                <a:schemeClr val="bg1"/>
              </a:solidFill>
            </a:endParaRPr>
          </a:p>
        </p:txBody>
      </p:sp>
      <p:pic>
        <p:nvPicPr>
          <p:cNvPr id="4" name="Picture 3"/>
          <p:cNvPicPr>
            <a:picLocks noChangeAspect="1"/>
          </p:cNvPicPr>
          <p:nvPr/>
        </p:nvPicPr>
        <p:blipFill>
          <a:blip r:embed="rId2"/>
          <a:stretch>
            <a:fillRect/>
          </a:stretch>
        </p:blipFill>
        <p:spPr>
          <a:xfrm>
            <a:off x="5182588" y="968644"/>
            <a:ext cx="2324027" cy="2535302"/>
          </a:xfrm>
          <a:prstGeom prst="rect">
            <a:avLst/>
          </a:prstGeom>
        </p:spPr>
      </p:pic>
      <p:sp>
        <p:nvSpPr>
          <p:cNvPr id="5" name="TextBox 4"/>
          <p:cNvSpPr txBox="1"/>
          <p:nvPr/>
        </p:nvSpPr>
        <p:spPr>
          <a:xfrm>
            <a:off x="5044807" y="3503946"/>
            <a:ext cx="2920992" cy="369332"/>
          </a:xfrm>
          <a:prstGeom prst="rect">
            <a:avLst/>
          </a:prstGeom>
          <a:noFill/>
        </p:spPr>
        <p:txBody>
          <a:bodyPr wrap="none" rtlCol="0">
            <a:spAutoFit/>
          </a:bodyPr>
          <a:lstStyle/>
          <a:p>
            <a:r>
              <a:rPr lang="en-US" dirty="0" smtClean="0"/>
              <a:t>I can’t wait to have EMR</a:t>
            </a:r>
            <a:endParaRPr lang="en-US" dirty="0"/>
          </a:p>
        </p:txBody>
      </p:sp>
      <p:pic>
        <p:nvPicPr>
          <p:cNvPr id="6" name="Picture 5"/>
          <p:cNvPicPr>
            <a:picLocks noChangeAspect="1"/>
          </p:cNvPicPr>
          <p:nvPr/>
        </p:nvPicPr>
        <p:blipFill>
          <a:blip r:embed="rId3"/>
          <a:stretch>
            <a:fillRect/>
          </a:stretch>
        </p:blipFill>
        <p:spPr>
          <a:xfrm>
            <a:off x="9122598" y="395206"/>
            <a:ext cx="2705111" cy="6222569"/>
          </a:xfrm>
          <a:prstGeom prst="rect">
            <a:avLst/>
          </a:prstGeom>
        </p:spPr>
      </p:pic>
    </p:spTree>
    <p:extLst>
      <p:ext uri="{BB962C8B-B14F-4D97-AF65-F5344CB8AC3E}">
        <p14:creationId xmlns:p14="http://schemas.microsoft.com/office/powerpoint/2010/main" val="358002989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77746"/>
            <a:ext cx="8534400" cy="1507067"/>
          </a:xfrm>
        </p:spPr>
        <p:txBody>
          <a:bodyPr/>
          <a:lstStyle/>
          <a:p>
            <a:r>
              <a:rPr lang="en-US" b="1" dirty="0" smtClean="0"/>
              <a:t>Reduction of dispensing errors</a:t>
            </a:r>
            <a:br>
              <a:rPr lang="en-US" b="1" dirty="0" smtClean="0"/>
            </a:br>
            <a:r>
              <a:rPr lang="en-US" b="1" dirty="0" smtClean="0"/>
              <a:t>improved efficiency and safety</a:t>
            </a:r>
            <a:endParaRPr lang="en-US" b="1" dirty="0"/>
          </a:p>
        </p:txBody>
      </p:sp>
      <p:pic>
        <p:nvPicPr>
          <p:cNvPr id="4" name="Content Placeholder 3"/>
          <p:cNvPicPr>
            <a:picLocks noGrp="1" noChangeAspect="1"/>
          </p:cNvPicPr>
          <p:nvPr>
            <p:ph idx="1"/>
          </p:nvPr>
        </p:nvPicPr>
        <p:blipFill>
          <a:blip r:embed="rId2"/>
          <a:stretch>
            <a:fillRect/>
          </a:stretch>
        </p:blipFill>
        <p:spPr>
          <a:xfrm>
            <a:off x="5921050" y="1702526"/>
            <a:ext cx="2881487" cy="3106119"/>
          </a:xfrm>
          <a:prstGeom prst="rect">
            <a:avLst/>
          </a:prstGeom>
        </p:spPr>
      </p:pic>
      <p:sp>
        <p:nvSpPr>
          <p:cNvPr id="5" name="TextBox 4"/>
          <p:cNvSpPr txBox="1"/>
          <p:nvPr/>
        </p:nvSpPr>
        <p:spPr>
          <a:xfrm>
            <a:off x="242585" y="763034"/>
            <a:ext cx="5553781" cy="4524315"/>
          </a:xfrm>
          <a:prstGeom prst="rect">
            <a:avLst/>
          </a:prstGeom>
          <a:noFill/>
        </p:spPr>
        <p:txBody>
          <a:bodyPr wrap="square" rtlCol="0">
            <a:spAutoFit/>
          </a:bodyPr>
          <a:lstStyle/>
          <a:p>
            <a:pPr marL="285750" indent="-285750">
              <a:buFont typeface="Arial" panose="020B0604020202020204" pitchFamily="34" charset="0"/>
              <a:buChar char="•"/>
            </a:pPr>
            <a:r>
              <a:rPr lang="en-US" sz="3200" b="1" dirty="0" smtClean="0"/>
              <a:t>Complete prescription information</a:t>
            </a:r>
          </a:p>
          <a:p>
            <a:pPr marL="285750" indent="-285750">
              <a:buFont typeface="Arial" panose="020B0604020202020204" pitchFamily="34" charset="0"/>
              <a:buChar char="•"/>
            </a:pPr>
            <a:r>
              <a:rPr lang="en-US" sz="3200" b="1" dirty="0" smtClean="0"/>
              <a:t>Less errors in interpreting</a:t>
            </a:r>
          </a:p>
          <a:p>
            <a:pPr marL="285750" indent="-285750">
              <a:buFont typeface="Arial" panose="020B0604020202020204" pitchFamily="34" charset="0"/>
              <a:buChar char="•"/>
            </a:pPr>
            <a:r>
              <a:rPr lang="en-US" sz="3200" b="1" dirty="0" smtClean="0"/>
              <a:t>Quicker access to provider</a:t>
            </a:r>
          </a:p>
          <a:p>
            <a:pPr marL="285750" indent="-285750">
              <a:buFont typeface="Arial" panose="020B0604020202020204" pitchFamily="34" charset="0"/>
              <a:buChar char="•"/>
            </a:pPr>
            <a:r>
              <a:rPr lang="en-US" sz="3200" b="1" dirty="0" smtClean="0"/>
              <a:t>Quicker refill authorization’</a:t>
            </a:r>
          </a:p>
          <a:p>
            <a:pPr marL="285750" indent="-285750">
              <a:buFont typeface="Arial" panose="020B0604020202020204" pitchFamily="34" charset="0"/>
              <a:buChar char="•"/>
            </a:pPr>
            <a:r>
              <a:rPr lang="en-US" sz="3200" b="1" dirty="0" smtClean="0"/>
              <a:t>More access to patient’s profile</a:t>
            </a:r>
            <a:endParaRPr lang="en-US" sz="3200" b="1" dirty="0"/>
          </a:p>
        </p:txBody>
      </p:sp>
      <p:pic>
        <p:nvPicPr>
          <p:cNvPr id="3" name="Picture 2"/>
          <p:cNvPicPr>
            <a:picLocks noChangeAspect="1"/>
          </p:cNvPicPr>
          <p:nvPr/>
        </p:nvPicPr>
        <p:blipFill>
          <a:blip r:embed="rId3"/>
          <a:stretch>
            <a:fillRect/>
          </a:stretch>
        </p:blipFill>
        <p:spPr>
          <a:xfrm>
            <a:off x="9132722" y="437719"/>
            <a:ext cx="2578830" cy="5932084"/>
          </a:xfrm>
          <a:prstGeom prst="rect">
            <a:avLst/>
          </a:prstGeom>
        </p:spPr>
      </p:pic>
    </p:spTree>
    <p:extLst>
      <p:ext uri="{BB962C8B-B14F-4D97-AF65-F5344CB8AC3E}">
        <p14:creationId xmlns:p14="http://schemas.microsoft.com/office/powerpoint/2010/main" val="105771168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920" y="5096932"/>
            <a:ext cx="8534400" cy="1507067"/>
          </a:xfrm>
        </p:spPr>
        <p:txBody>
          <a:bodyPr/>
          <a:lstStyle/>
          <a:p>
            <a:r>
              <a:rPr lang="en-US" b="1" dirty="0" smtClean="0"/>
              <a:t>Safety improved</a:t>
            </a:r>
            <a:br>
              <a:rPr lang="en-US" b="1" dirty="0" smtClean="0"/>
            </a:br>
            <a:r>
              <a:rPr lang="en-US" b="1" dirty="0" smtClean="0"/>
              <a:t>errors reduced</a:t>
            </a:r>
            <a:endParaRPr lang="en-US" b="1" dirty="0"/>
          </a:p>
        </p:txBody>
      </p:sp>
      <p:pic>
        <p:nvPicPr>
          <p:cNvPr id="4" name="Content Placeholder 3"/>
          <p:cNvPicPr>
            <a:picLocks noGrp="1" noChangeAspect="1"/>
          </p:cNvPicPr>
          <p:nvPr>
            <p:ph idx="1"/>
          </p:nvPr>
        </p:nvPicPr>
        <p:blipFill>
          <a:blip r:embed="rId2"/>
          <a:stretch>
            <a:fillRect/>
          </a:stretch>
        </p:blipFill>
        <p:spPr>
          <a:xfrm>
            <a:off x="7694477" y="1215322"/>
            <a:ext cx="3762375" cy="2486025"/>
          </a:xfrm>
          <a:prstGeom prst="rect">
            <a:avLst/>
          </a:prstGeom>
        </p:spPr>
      </p:pic>
      <p:sp>
        <p:nvSpPr>
          <p:cNvPr id="5" name="TextBox 4"/>
          <p:cNvSpPr txBox="1"/>
          <p:nvPr/>
        </p:nvSpPr>
        <p:spPr>
          <a:xfrm>
            <a:off x="692920" y="1016872"/>
            <a:ext cx="6601487" cy="3046988"/>
          </a:xfrm>
          <a:prstGeom prst="rect">
            <a:avLst/>
          </a:prstGeom>
          <a:noFill/>
        </p:spPr>
        <p:txBody>
          <a:bodyPr wrap="none" rtlCol="0">
            <a:spAutoFit/>
          </a:bodyPr>
          <a:lstStyle/>
          <a:p>
            <a:pPr marL="285750" indent="-285750">
              <a:buFont typeface="Arial" panose="020B0604020202020204" pitchFamily="34" charset="0"/>
              <a:buChar char="•"/>
            </a:pPr>
            <a:r>
              <a:rPr lang="en-US" sz="3200" b="1" dirty="0" smtClean="0"/>
              <a:t>Drug-to-drug interactions</a:t>
            </a:r>
          </a:p>
          <a:p>
            <a:pPr marL="285750" indent="-285750">
              <a:buFont typeface="Arial" panose="020B0604020202020204" pitchFamily="34" charset="0"/>
              <a:buChar char="•"/>
            </a:pPr>
            <a:r>
              <a:rPr lang="en-US" sz="3200" b="1" dirty="0" smtClean="0"/>
              <a:t>Drug-allergy interactions</a:t>
            </a:r>
          </a:p>
          <a:p>
            <a:pPr marL="285750" indent="-285750">
              <a:buFont typeface="Arial" panose="020B0604020202020204" pitchFamily="34" charset="0"/>
              <a:buChar char="•"/>
            </a:pPr>
            <a:r>
              <a:rPr lang="en-US" sz="3200" b="1" dirty="0" smtClean="0"/>
              <a:t>Drug-disease incorrect dosage</a:t>
            </a:r>
          </a:p>
          <a:p>
            <a:pPr marL="285750" indent="-285750">
              <a:buFont typeface="Arial" panose="020B0604020202020204" pitchFamily="34" charset="0"/>
              <a:buChar char="•"/>
            </a:pPr>
            <a:r>
              <a:rPr lang="en-US" sz="3200" b="1" dirty="0" smtClean="0"/>
              <a:t>Incorrect duration</a:t>
            </a:r>
          </a:p>
          <a:p>
            <a:pPr marL="285750" indent="-285750">
              <a:buFont typeface="Arial" panose="020B0604020202020204" pitchFamily="34" charset="0"/>
              <a:buChar char="•"/>
            </a:pPr>
            <a:r>
              <a:rPr lang="en-US" sz="3200" b="1" dirty="0" smtClean="0"/>
              <a:t>Drug-pregnancy conflict</a:t>
            </a:r>
          </a:p>
          <a:p>
            <a:pPr marL="285750" indent="-285750">
              <a:buFont typeface="Arial" panose="020B0604020202020204" pitchFamily="34" charset="0"/>
              <a:buChar char="•"/>
            </a:pPr>
            <a:r>
              <a:rPr lang="en-US" sz="3200" b="1" dirty="0" smtClean="0"/>
              <a:t>Drug gender conflict</a:t>
            </a:r>
            <a:endParaRPr lang="en-US" sz="3200" b="1" dirty="0"/>
          </a:p>
        </p:txBody>
      </p:sp>
      <p:pic>
        <p:nvPicPr>
          <p:cNvPr id="3" name="Picture 2"/>
          <p:cNvPicPr>
            <a:picLocks noChangeAspect="1"/>
          </p:cNvPicPr>
          <p:nvPr/>
        </p:nvPicPr>
        <p:blipFill>
          <a:blip r:embed="rId3"/>
          <a:stretch>
            <a:fillRect/>
          </a:stretch>
        </p:blipFill>
        <p:spPr>
          <a:xfrm>
            <a:off x="5756119" y="4618252"/>
            <a:ext cx="3076575" cy="1914525"/>
          </a:xfrm>
          <a:prstGeom prst="rect">
            <a:avLst/>
          </a:prstGeom>
        </p:spPr>
      </p:pic>
    </p:spTree>
    <p:extLst>
      <p:ext uri="{BB962C8B-B14F-4D97-AF65-F5344CB8AC3E}">
        <p14:creationId xmlns:p14="http://schemas.microsoft.com/office/powerpoint/2010/main" val="29948182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2885" y="4361187"/>
            <a:ext cx="11772693" cy="2307397"/>
          </a:xfrm>
          <a:prstGeom prst="rect">
            <a:avLst/>
          </a:prstGeom>
        </p:spPr>
      </p:pic>
      <p:pic>
        <p:nvPicPr>
          <p:cNvPr id="5" name="Picture 4"/>
          <p:cNvPicPr>
            <a:picLocks noChangeAspect="1"/>
          </p:cNvPicPr>
          <p:nvPr/>
        </p:nvPicPr>
        <p:blipFill>
          <a:blip r:embed="rId3"/>
          <a:stretch>
            <a:fillRect/>
          </a:stretch>
        </p:blipFill>
        <p:spPr>
          <a:xfrm>
            <a:off x="192886" y="3538173"/>
            <a:ext cx="11772692" cy="823015"/>
          </a:xfrm>
          <a:prstGeom prst="rect">
            <a:avLst/>
          </a:prstGeom>
        </p:spPr>
      </p:pic>
      <p:pic>
        <p:nvPicPr>
          <p:cNvPr id="6" name="Picture 5"/>
          <p:cNvPicPr>
            <a:picLocks noChangeAspect="1"/>
          </p:cNvPicPr>
          <p:nvPr/>
        </p:nvPicPr>
        <p:blipFill>
          <a:blip r:embed="rId4"/>
          <a:stretch>
            <a:fillRect/>
          </a:stretch>
        </p:blipFill>
        <p:spPr>
          <a:xfrm>
            <a:off x="192887" y="209010"/>
            <a:ext cx="11772691" cy="3329163"/>
          </a:xfrm>
          <a:prstGeom prst="rect">
            <a:avLst/>
          </a:prstGeom>
        </p:spPr>
      </p:pic>
    </p:spTree>
    <p:extLst>
      <p:ext uri="{BB962C8B-B14F-4D97-AF65-F5344CB8AC3E}">
        <p14:creationId xmlns:p14="http://schemas.microsoft.com/office/powerpoint/2010/main" val="44337675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50933"/>
            <a:ext cx="11782697" cy="1507067"/>
          </a:xfrm>
        </p:spPr>
        <p:txBody>
          <a:bodyPr/>
          <a:lstStyle/>
          <a:p>
            <a:r>
              <a:rPr lang="en-US" dirty="0" smtClean="0"/>
              <a:t>   </a:t>
            </a:r>
            <a:r>
              <a:rPr lang="en-US" b="1" dirty="0" smtClean="0"/>
              <a:t>Advantages over paper medical records</a:t>
            </a:r>
            <a:endParaRPr lang="en-US" b="1" dirty="0"/>
          </a:p>
        </p:txBody>
      </p:sp>
      <p:pic>
        <p:nvPicPr>
          <p:cNvPr id="4" name="Content Placeholder 3"/>
          <p:cNvPicPr>
            <a:picLocks noGrp="1" noChangeAspect="1"/>
          </p:cNvPicPr>
          <p:nvPr>
            <p:ph idx="1"/>
          </p:nvPr>
        </p:nvPicPr>
        <p:blipFill>
          <a:blip r:embed="rId2"/>
          <a:stretch>
            <a:fillRect/>
          </a:stretch>
        </p:blipFill>
        <p:spPr>
          <a:xfrm>
            <a:off x="8935720" y="685460"/>
            <a:ext cx="2638425" cy="2657475"/>
          </a:xfrm>
          <a:prstGeom prst="rect">
            <a:avLst/>
          </a:prstGeom>
        </p:spPr>
      </p:pic>
      <p:sp>
        <p:nvSpPr>
          <p:cNvPr id="5" name="TextBox 4"/>
          <p:cNvSpPr txBox="1"/>
          <p:nvPr/>
        </p:nvSpPr>
        <p:spPr>
          <a:xfrm>
            <a:off x="722812" y="574766"/>
            <a:ext cx="7712368" cy="3477875"/>
          </a:xfrm>
          <a:prstGeom prst="rect">
            <a:avLst/>
          </a:prstGeom>
          <a:noFill/>
        </p:spPr>
        <p:txBody>
          <a:bodyPr wrap="none" rtlCol="0">
            <a:spAutoFit/>
          </a:bodyPr>
          <a:lstStyle/>
          <a:p>
            <a:pPr marL="285750" indent="-285750">
              <a:buFont typeface="Arial" panose="020B0604020202020204" pitchFamily="34" charset="0"/>
              <a:buChar char="•"/>
            </a:pPr>
            <a:r>
              <a:rPr lang="en-US" sz="2400" b="1" dirty="0" smtClean="0"/>
              <a:t>Efficiency:</a:t>
            </a:r>
          </a:p>
          <a:p>
            <a:pPr marL="285750" indent="-285750">
              <a:buFont typeface="Arial" panose="020B0604020202020204" pitchFamily="34" charset="0"/>
              <a:buChar char="•"/>
            </a:pPr>
            <a:r>
              <a:rPr lang="en-US" sz="2400" b="1" dirty="0" smtClean="0"/>
              <a:t>Retrieve patient profiles quicker</a:t>
            </a:r>
          </a:p>
          <a:p>
            <a:pPr marL="285750" indent="-285750">
              <a:buFont typeface="Arial" panose="020B0604020202020204" pitchFamily="34" charset="0"/>
              <a:buChar char="•"/>
            </a:pPr>
            <a:r>
              <a:rPr lang="en-US" sz="2400" b="1" dirty="0" smtClean="0"/>
              <a:t>Patient access to profiles</a:t>
            </a:r>
          </a:p>
          <a:p>
            <a:pPr marL="285750" indent="-285750">
              <a:buFont typeface="Arial" panose="020B0604020202020204" pitchFamily="34" charset="0"/>
              <a:buChar char="•"/>
            </a:pPr>
            <a:r>
              <a:rPr lang="en-US" sz="2400" b="1" dirty="0" smtClean="0"/>
              <a:t>Reduce errors</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smtClean="0"/>
              <a:t>Easy to transfer information:</a:t>
            </a:r>
          </a:p>
          <a:p>
            <a:pPr marL="285750" indent="-285750">
              <a:buFont typeface="Arial" panose="020B0604020202020204" pitchFamily="34" charset="0"/>
              <a:buChar char="•"/>
            </a:pPr>
            <a:r>
              <a:rPr lang="en-US" sz="2400" b="1" dirty="0" smtClean="0"/>
              <a:t>Example:  In natural disasters</a:t>
            </a:r>
          </a:p>
          <a:p>
            <a:pPr marL="285750" indent="-285750">
              <a:buFont typeface="Arial" panose="020B0604020202020204" pitchFamily="34" charset="0"/>
              <a:buChar char="•"/>
            </a:pPr>
            <a:r>
              <a:rPr lang="en-US" sz="2400" b="1" dirty="0" smtClean="0"/>
              <a:t>Example:  If practice has relocated or </a:t>
            </a:r>
            <a:r>
              <a:rPr lang="en-US" sz="2400" b="1" dirty="0" err="1" smtClean="0"/>
              <a:t>or</a:t>
            </a:r>
            <a:r>
              <a:rPr lang="en-US" sz="2400" b="1" dirty="0" smtClean="0"/>
              <a:t> patient </a:t>
            </a:r>
          </a:p>
          <a:p>
            <a:pPr marL="285750" indent="-285750">
              <a:buFont typeface="Arial" panose="020B0604020202020204" pitchFamily="34" charset="0"/>
              <a:buChar char="•"/>
            </a:pPr>
            <a:r>
              <a:rPr lang="en-US" sz="2400" b="1" dirty="0"/>
              <a:t> </a:t>
            </a:r>
            <a:r>
              <a:rPr lang="en-US" sz="2400" b="1" dirty="0" smtClean="0"/>
              <a:t>                 has moved or transferred c</a:t>
            </a:r>
            <a:r>
              <a:rPr lang="en-US" sz="2800" b="1" dirty="0" smtClean="0"/>
              <a:t>are  </a:t>
            </a:r>
            <a:endParaRPr lang="en-US" sz="2800" b="1" dirty="0"/>
          </a:p>
        </p:txBody>
      </p:sp>
      <p:pic>
        <p:nvPicPr>
          <p:cNvPr id="3" name="Picture 2"/>
          <p:cNvPicPr>
            <a:picLocks noChangeAspect="1"/>
          </p:cNvPicPr>
          <p:nvPr/>
        </p:nvPicPr>
        <p:blipFill>
          <a:blip r:embed="rId3"/>
          <a:stretch>
            <a:fillRect/>
          </a:stretch>
        </p:blipFill>
        <p:spPr>
          <a:xfrm>
            <a:off x="222272" y="3639715"/>
            <a:ext cx="2272955" cy="1414439"/>
          </a:xfrm>
          <a:prstGeom prst="rect">
            <a:avLst/>
          </a:prstGeom>
        </p:spPr>
      </p:pic>
    </p:spTree>
    <p:extLst>
      <p:ext uri="{BB962C8B-B14F-4D97-AF65-F5344CB8AC3E}">
        <p14:creationId xmlns:p14="http://schemas.microsoft.com/office/powerpoint/2010/main" val="272956264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127" y="5350933"/>
            <a:ext cx="8534400" cy="1507067"/>
          </a:xfrm>
        </p:spPr>
        <p:txBody>
          <a:bodyPr/>
          <a:lstStyle/>
          <a:p>
            <a:r>
              <a:rPr lang="en-US" b="1" dirty="0" smtClean="0"/>
              <a:t>Advantages of emr system</a:t>
            </a:r>
            <a:endParaRPr lang="en-US" b="1" dirty="0"/>
          </a:p>
        </p:txBody>
      </p:sp>
      <p:pic>
        <p:nvPicPr>
          <p:cNvPr id="4" name="Content Placeholder 3"/>
          <p:cNvPicPr>
            <a:picLocks noGrp="1" noChangeAspect="1"/>
          </p:cNvPicPr>
          <p:nvPr>
            <p:ph idx="1"/>
          </p:nvPr>
        </p:nvPicPr>
        <p:blipFill>
          <a:blip r:embed="rId2"/>
          <a:stretch>
            <a:fillRect/>
          </a:stretch>
        </p:blipFill>
        <p:spPr>
          <a:xfrm>
            <a:off x="7850415" y="823708"/>
            <a:ext cx="2562225" cy="2886075"/>
          </a:xfrm>
          <a:prstGeom prst="rect">
            <a:avLst/>
          </a:prstGeom>
        </p:spPr>
      </p:pic>
      <p:sp>
        <p:nvSpPr>
          <p:cNvPr id="5" name="TextBox 4"/>
          <p:cNvSpPr txBox="1"/>
          <p:nvPr/>
        </p:nvSpPr>
        <p:spPr>
          <a:xfrm>
            <a:off x="1071154" y="823708"/>
            <a:ext cx="5690982" cy="3539430"/>
          </a:xfrm>
          <a:prstGeom prst="rect">
            <a:avLst/>
          </a:prstGeom>
          <a:noFill/>
        </p:spPr>
        <p:txBody>
          <a:bodyPr wrap="none" rtlCol="0">
            <a:spAutoFit/>
          </a:bodyPr>
          <a:lstStyle/>
          <a:p>
            <a:pPr marL="285750" indent="-285750">
              <a:buFont typeface="Arial" panose="020B0604020202020204" pitchFamily="34" charset="0"/>
              <a:buChar char="•"/>
            </a:pPr>
            <a:r>
              <a:rPr lang="en-US" sz="2800" b="1" dirty="0" smtClean="0"/>
              <a:t>Saves money:</a:t>
            </a:r>
          </a:p>
          <a:p>
            <a:pPr marL="285750" indent="-285750">
              <a:buFont typeface="Arial" panose="020B0604020202020204" pitchFamily="34" charset="0"/>
              <a:buChar char="•"/>
            </a:pPr>
            <a:r>
              <a:rPr lang="en-US" sz="2800" b="1" dirty="0" smtClean="0"/>
              <a:t>Cost of filing folder and paper</a:t>
            </a:r>
          </a:p>
          <a:p>
            <a:pPr marL="285750" indent="-285750">
              <a:buFont typeface="Arial" panose="020B0604020202020204" pitchFamily="34" charset="0"/>
              <a:buChar char="•"/>
            </a:pPr>
            <a:r>
              <a:rPr lang="en-US" sz="2800" b="1" dirty="0" smtClean="0"/>
              <a:t>Cost of labor</a:t>
            </a:r>
          </a:p>
          <a:p>
            <a:pPr marL="285750" indent="-285750">
              <a:buFont typeface="Arial" panose="020B0604020202020204" pitchFamily="34" charset="0"/>
              <a:buChar char="•"/>
            </a:pPr>
            <a:r>
              <a:rPr lang="en-US" sz="2800" b="1" dirty="0" smtClean="0"/>
              <a:t>Patients saving money</a:t>
            </a:r>
          </a:p>
          <a:p>
            <a:pPr marL="285750" indent="-285750">
              <a:buFont typeface="Arial" panose="020B0604020202020204" pitchFamily="34" charset="0"/>
              <a:buChar char="•"/>
            </a:pPr>
            <a:r>
              <a:rPr lang="en-US" sz="2800" b="1" dirty="0" smtClean="0"/>
              <a:t>Easier billing</a:t>
            </a:r>
          </a:p>
          <a:p>
            <a:pPr marL="285750" indent="-285750">
              <a:buFont typeface="Arial" panose="020B0604020202020204" pitchFamily="34" charset="0"/>
              <a:buChar char="•"/>
            </a:pPr>
            <a:endParaRPr lang="en-US" sz="2800" b="1" dirty="0"/>
          </a:p>
          <a:p>
            <a:pPr marL="285750" indent="-285750">
              <a:buFont typeface="Arial" panose="020B0604020202020204" pitchFamily="34" charset="0"/>
              <a:buChar char="•"/>
            </a:pPr>
            <a:r>
              <a:rPr lang="en-US" sz="2800" b="1" dirty="0" smtClean="0"/>
              <a:t>Saves space:</a:t>
            </a:r>
          </a:p>
          <a:p>
            <a:pPr marL="285750" indent="-285750">
              <a:buFont typeface="Arial" panose="020B0604020202020204" pitchFamily="34" charset="0"/>
              <a:buChar char="•"/>
            </a:pPr>
            <a:r>
              <a:rPr lang="en-US" sz="2800" b="1" dirty="0" smtClean="0"/>
              <a:t>Faster work flow</a:t>
            </a:r>
            <a:endParaRPr lang="en-US" sz="2800" b="1" dirty="0"/>
          </a:p>
        </p:txBody>
      </p:sp>
      <p:pic>
        <p:nvPicPr>
          <p:cNvPr id="3" name="Picture 2"/>
          <p:cNvPicPr>
            <a:picLocks noChangeAspect="1"/>
          </p:cNvPicPr>
          <p:nvPr/>
        </p:nvPicPr>
        <p:blipFill>
          <a:blip r:embed="rId3"/>
          <a:stretch>
            <a:fillRect/>
          </a:stretch>
        </p:blipFill>
        <p:spPr>
          <a:xfrm>
            <a:off x="7117755" y="4088718"/>
            <a:ext cx="2469319" cy="1536635"/>
          </a:xfrm>
          <a:prstGeom prst="rect">
            <a:avLst/>
          </a:prstGeom>
        </p:spPr>
      </p:pic>
    </p:spTree>
    <p:extLst>
      <p:ext uri="{BB962C8B-B14F-4D97-AF65-F5344CB8AC3E}">
        <p14:creationId xmlns:p14="http://schemas.microsoft.com/office/powerpoint/2010/main" val="87291520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1221" y="1463322"/>
            <a:ext cx="9006306" cy="4861535"/>
          </a:xfrm>
          <a:prstGeom prst="rect">
            <a:avLst/>
          </a:prstGeom>
        </p:spPr>
      </p:pic>
      <p:pic>
        <p:nvPicPr>
          <p:cNvPr id="2" name="Picture 1"/>
          <p:cNvPicPr>
            <a:picLocks noChangeAspect="1"/>
          </p:cNvPicPr>
          <p:nvPr/>
        </p:nvPicPr>
        <p:blipFill>
          <a:blip r:embed="rId3"/>
          <a:stretch>
            <a:fillRect/>
          </a:stretch>
        </p:blipFill>
        <p:spPr>
          <a:xfrm>
            <a:off x="9277527" y="1463322"/>
            <a:ext cx="2113435" cy="4861535"/>
          </a:xfrm>
          <a:prstGeom prst="rect">
            <a:avLst/>
          </a:prstGeom>
        </p:spPr>
      </p:pic>
    </p:spTree>
    <p:extLst>
      <p:ext uri="{BB962C8B-B14F-4D97-AF65-F5344CB8AC3E}">
        <p14:creationId xmlns:p14="http://schemas.microsoft.com/office/powerpoint/2010/main" val="37013217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4588" y="400594"/>
            <a:ext cx="8602584" cy="6082937"/>
          </a:xfrm>
          <a:prstGeom prst="rect">
            <a:avLst/>
          </a:prstGeom>
        </p:spPr>
      </p:pic>
      <p:pic>
        <p:nvPicPr>
          <p:cNvPr id="2" name="Picture 1"/>
          <p:cNvPicPr>
            <a:picLocks noChangeAspect="1"/>
          </p:cNvPicPr>
          <p:nvPr/>
        </p:nvPicPr>
        <p:blipFill>
          <a:blip r:embed="rId3"/>
          <a:stretch>
            <a:fillRect/>
          </a:stretch>
        </p:blipFill>
        <p:spPr>
          <a:xfrm>
            <a:off x="8967171" y="400594"/>
            <a:ext cx="2644411" cy="6082937"/>
          </a:xfrm>
          <a:prstGeom prst="rect">
            <a:avLst/>
          </a:prstGeom>
        </p:spPr>
      </p:pic>
    </p:spTree>
    <p:extLst>
      <p:ext uri="{BB962C8B-B14F-4D97-AF65-F5344CB8AC3E}">
        <p14:creationId xmlns:p14="http://schemas.microsoft.com/office/powerpoint/2010/main" val="386112963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51745" y="431795"/>
            <a:ext cx="8535185" cy="6043987"/>
          </a:xfrm>
          <a:prstGeom prst="rect">
            <a:avLst/>
          </a:prstGeom>
        </p:spPr>
      </p:pic>
      <p:sp>
        <p:nvSpPr>
          <p:cNvPr id="2" name="TextBox 1"/>
          <p:cNvSpPr txBox="1"/>
          <p:nvPr/>
        </p:nvSpPr>
        <p:spPr>
          <a:xfrm>
            <a:off x="0" y="3814353"/>
            <a:ext cx="3958135" cy="707886"/>
          </a:xfrm>
          <a:prstGeom prst="rect">
            <a:avLst/>
          </a:prstGeom>
          <a:noFill/>
        </p:spPr>
        <p:txBody>
          <a:bodyPr wrap="none" rtlCol="0">
            <a:spAutoFit/>
          </a:bodyPr>
          <a:lstStyle/>
          <a:p>
            <a:r>
              <a:rPr lang="en-US" sz="4000" b="1" dirty="0" smtClean="0"/>
              <a:t>POTENTIAL EMR</a:t>
            </a:r>
            <a:endParaRPr lang="en-US" sz="4000" b="1" dirty="0"/>
          </a:p>
        </p:txBody>
      </p:sp>
      <p:sp>
        <p:nvSpPr>
          <p:cNvPr id="3" name="TextBox 2"/>
          <p:cNvSpPr txBox="1"/>
          <p:nvPr/>
        </p:nvSpPr>
        <p:spPr>
          <a:xfrm>
            <a:off x="6602648" y="1757729"/>
            <a:ext cx="2250937" cy="1077218"/>
          </a:xfrm>
          <a:prstGeom prst="rect">
            <a:avLst/>
          </a:prstGeom>
          <a:noFill/>
        </p:spPr>
        <p:txBody>
          <a:bodyPr wrap="none" rtlCol="0">
            <a:spAutoFit/>
          </a:bodyPr>
          <a:lstStyle/>
          <a:p>
            <a:r>
              <a:rPr lang="en-US" sz="3200" dirty="0" smtClean="0">
                <a:solidFill>
                  <a:srgbClr val="FF0000"/>
                </a:solidFill>
              </a:rPr>
              <a:t>ISSUES TO </a:t>
            </a:r>
          </a:p>
          <a:p>
            <a:r>
              <a:rPr lang="en-US" sz="3200" dirty="0" smtClean="0">
                <a:solidFill>
                  <a:srgbClr val="FF0000"/>
                </a:solidFill>
              </a:rPr>
              <a:t>CONSIDER</a:t>
            </a:r>
            <a:endParaRPr lang="en-US" sz="3200" dirty="0">
              <a:solidFill>
                <a:srgbClr val="FF0000"/>
              </a:solidFill>
            </a:endParaRPr>
          </a:p>
        </p:txBody>
      </p:sp>
      <p:pic>
        <p:nvPicPr>
          <p:cNvPr id="5" name="Picture 4"/>
          <p:cNvPicPr>
            <a:picLocks noChangeAspect="1"/>
          </p:cNvPicPr>
          <p:nvPr/>
        </p:nvPicPr>
        <p:blipFill>
          <a:blip r:embed="rId3"/>
          <a:stretch>
            <a:fillRect/>
          </a:stretch>
        </p:blipFill>
        <p:spPr>
          <a:xfrm>
            <a:off x="9245966" y="431795"/>
            <a:ext cx="2627477" cy="6043987"/>
          </a:xfrm>
          <a:prstGeom prst="rect">
            <a:avLst/>
          </a:prstGeom>
        </p:spPr>
      </p:pic>
    </p:spTree>
    <p:extLst>
      <p:ext uri="{BB962C8B-B14F-4D97-AF65-F5344CB8AC3E}">
        <p14:creationId xmlns:p14="http://schemas.microsoft.com/office/powerpoint/2010/main" val="408641024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6909" y="1945230"/>
            <a:ext cx="7159330" cy="4047891"/>
          </a:xfrm>
          <a:prstGeom prst="rect">
            <a:avLst/>
          </a:prstGeom>
        </p:spPr>
      </p:pic>
      <p:pic>
        <p:nvPicPr>
          <p:cNvPr id="2" name="Picture 1"/>
          <p:cNvPicPr>
            <a:picLocks noChangeAspect="1"/>
          </p:cNvPicPr>
          <p:nvPr/>
        </p:nvPicPr>
        <p:blipFill>
          <a:blip r:embed="rId3"/>
          <a:stretch>
            <a:fillRect/>
          </a:stretch>
        </p:blipFill>
        <p:spPr>
          <a:xfrm>
            <a:off x="9144000" y="326391"/>
            <a:ext cx="2713969" cy="6242943"/>
          </a:xfrm>
          <a:prstGeom prst="rect">
            <a:avLst/>
          </a:prstGeom>
        </p:spPr>
      </p:pic>
      <p:pic>
        <p:nvPicPr>
          <p:cNvPr id="3" name="Picture 2"/>
          <p:cNvPicPr>
            <a:picLocks noChangeAspect="1"/>
          </p:cNvPicPr>
          <p:nvPr/>
        </p:nvPicPr>
        <p:blipFill>
          <a:blip r:embed="rId4"/>
          <a:stretch>
            <a:fillRect/>
          </a:stretch>
        </p:blipFill>
        <p:spPr>
          <a:xfrm>
            <a:off x="3646632" y="2936928"/>
            <a:ext cx="2042618" cy="1271103"/>
          </a:xfrm>
          <a:prstGeom prst="rect">
            <a:avLst/>
          </a:prstGeom>
        </p:spPr>
      </p:pic>
    </p:spTree>
    <p:extLst>
      <p:ext uri="{BB962C8B-B14F-4D97-AF65-F5344CB8AC3E}">
        <p14:creationId xmlns:p14="http://schemas.microsoft.com/office/powerpoint/2010/main" val="390862042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20672" y="1491502"/>
            <a:ext cx="7204349" cy="4481969"/>
          </a:xfrm>
          <a:prstGeom prst="rect">
            <a:avLst/>
          </a:prstGeom>
        </p:spPr>
      </p:pic>
      <p:pic>
        <p:nvPicPr>
          <p:cNvPr id="2" name="Picture 1"/>
          <p:cNvPicPr>
            <a:picLocks noChangeAspect="1"/>
          </p:cNvPicPr>
          <p:nvPr/>
        </p:nvPicPr>
        <p:blipFill>
          <a:blip r:embed="rId3"/>
          <a:stretch>
            <a:fillRect/>
          </a:stretch>
        </p:blipFill>
        <p:spPr>
          <a:xfrm>
            <a:off x="9267987" y="238364"/>
            <a:ext cx="2712204" cy="6238884"/>
          </a:xfrm>
          <a:prstGeom prst="rect">
            <a:avLst/>
          </a:prstGeom>
        </p:spPr>
      </p:pic>
      <p:pic>
        <p:nvPicPr>
          <p:cNvPr id="3" name="Picture 2"/>
          <p:cNvPicPr>
            <a:picLocks noChangeAspect="1"/>
          </p:cNvPicPr>
          <p:nvPr/>
        </p:nvPicPr>
        <p:blipFill>
          <a:blip r:embed="rId4"/>
          <a:stretch>
            <a:fillRect/>
          </a:stretch>
        </p:blipFill>
        <p:spPr>
          <a:xfrm>
            <a:off x="3262392" y="2774640"/>
            <a:ext cx="2178884" cy="1355900"/>
          </a:xfrm>
          <a:prstGeom prst="rect">
            <a:avLst/>
          </a:prstGeom>
        </p:spPr>
      </p:pic>
    </p:spTree>
    <p:extLst>
      <p:ext uri="{BB962C8B-B14F-4D97-AF65-F5344CB8AC3E}">
        <p14:creationId xmlns:p14="http://schemas.microsoft.com/office/powerpoint/2010/main" val="361041515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20671" y="1002252"/>
            <a:ext cx="7328767" cy="5215413"/>
          </a:xfrm>
          <a:prstGeom prst="rect">
            <a:avLst/>
          </a:prstGeom>
        </p:spPr>
      </p:pic>
      <p:pic>
        <p:nvPicPr>
          <p:cNvPr id="2" name="Picture 1"/>
          <p:cNvPicPr>
            <a:picLocks noChangeAspect="1"/>
          </p:cNvPicPr>
          <p:nvPr/>
        </p:nvPicPr>
        <p:blipFill>
          <a:blip r:embed="rId3"/>
          <a:stretch>
            <a:fillRect/>
          </a:stretch>
        </p:blipFill>
        <p:spPr>
          <a:xfrm>
            <a:off x="9291234" y="257270"/>
            <a:ext cx="2744190" cy="6312461"/>
          </a:xfrm>
          <a:prstGeom prst="rect">
            <a:avLst/>
          </a:prstGeom>
        </p:spPr>
      </p:pic>
    </p:spTree>
    <p:extLst>
      <p:ext uri="{BB962C8B-B14F-4D97-AF65-F5344CB8AC3E}">
        <p14:creationId xmlns:p14="http://schemas.microsoft.com/office/powerpoint/2010/main" val="101339408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65287" y="867905"/>
            <a:ext cx="7363603" cy="5314810"/>
          </a:xfrm>
          <a:prstGeom prst="rect">
            <a:avLst/>
          </a:prstGeom>
        </p:spPr>
      </p:pic>
      <p:pic>
        <p:nvPicPr>
          <p:cNvPr id="2" name="Picture 1"/>
          <p:cNvPicPr>
            <a:picLocks noChangeAspect="1"/>
          </p:cNvPicPr>
          <p:nvPr/>
        </p:nvPicPr>
        <p:blipFill>
          <a:blip r:embed="rId3"/>
          <a:stretch>
            <a:fillRect/>
          </a:stretch>
        </p:blipFill>
        <p:spPr>
          <a:xfrm>
            <a:off x="9205993" y="204447"/>
            <a:ext cx="2774196" cy="6381482"/>
          </a:xfrm>
          <a:prstGeom prst="rect">
            <a:avLst/>
          </a:prstGeom>
        </p:spPr>
      </p:pic>
    </p:spTree>
    <p:extLst>
      <p:ext uri="{BB962C8B-B14F-4D97-AF65-F5344CB8AC3E}">
        <p14:creationId xmlns:p14="http://schemas.microsoft.com/office/powerpoint/2010/main" val="44425763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8454" y="1737127"/>
            <a:ext cx="9222488" cy="4469214"/>
          </a:xfrm>
          <a:prstGeom prst="rect">
            <a:avLst/>
          </a:prstGeom>
        </p:spPr>
      </p:pic>
      <p:pic>
        <p:nvPicPr>
          <p:cNvPr id="2" name="Picture 1"/>
          <p:cNvPicPr>
            <a:picLocks noChangeAspect="1"/>
          </p:cNvPicPr>
          <p:nvPr/>
        </p:nvPicPr>
        <p:blipFill>
          <a:blip r:embed="rId3"/>
          <a:stretch>
            <a:fillRect/>
          </a:stretch>
        </p:blipFill>
        <p:spPr>
          <a:xfrm>
            <a:off x="8859299" y="286717"/>
            <a:ext cx="2816282" cy="6478293"/>
          </a:xfrm>
          <a:prstGeom prst="rect">
            <a:avLst/>
          </a:prstGeom>
        </p:spPr>
      </p:pic>
      <p:pic>
        <p:nvPicPr>
          <p:cNvPr id="3" name="Picture 2"/>
          <p:cNvPicPr>
            <a:picLocks noChangeAspect="1"/>
          </p:cNvPicPr>
          <p:nvPr/>
        </p:nvPicPr>
        <p:blipFill>
          <a:blip r:embed="rId4"/>
          <a:stretch>
            <a:fillRect/>
          </a:stretch>
        </p:blipFill>
        <p:spPr>
          <a:xfrm>
            <a:off x="3597633" y="486503"/>
            <a:ext cx="1688662" cy="1050839"/>
          </a:xfrm>
          <a:prstGeom prst="rect">
            <a:avLst/>
          </a:prstGeom>
        </p:spPr>
      </p:pic>
    </p:spTree>
    <p:extLst>
      <p:ext uri="{BB962C8B-B14F-4D97-AF65-F5344CB8AC3E}">
        <p14:creationId xmlns:p14="http://schemas.microsoft.com/office/powerpoint/2010/main" val="821648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2000" y="315936"/>
            <a:ext cx="9223323" cy="5064510"/>
          </a:xfrm>
          <a:prstGeom prst="rect">
            <a:avLst/>
          </a:prstGeom>
        </p:spPr>
      </p:pic>
      <p:pic>
        <p:nvPicPr>
          <p:cNvPr id="5" name="Picture 4"/>
          <p:cNvPicPr>
            <a:picLocks noChangeAspect="1"/>
          </p:cNvPicPr>
          <p:nvPr/>
        </p:nvPicPr>
        <p:blipFill>
          <a:blip r:embed="rId3"/>
          <a:stretch>
            <a:fillRect/>
          </a:stretch>
        </p:blipFill>
        <p:spPr>
          <a:xfrm>
            <a:off x="212000" y="5076714"/>
            <a:ext cx="1682717" cy="1647902"/>
          </a:xfrm>
          <a:prstGeom prst="rect">
            <a:avLst/>
          </a:prstGeom>
        </p:spPr>
      </p:pic>
      <p:pic>
        <p:nvPicPr>
          <p:cNvPr id="2" name="Picture 1"/>
          <p:cNvPicPr>
            <a:picLocks noChangeAspect="1"/>
          </p:cNvPicPr>
          <p:nvPr/>
        </p:nvPicPr>
        <p:blipFill>
          <a:blip r:embed="rId4"/>
          <a:stretch>
            <a:fillRect/>
          </a:stretch>
        </p:blipFill>
        <p:spPr>
          <a:xfrm>
            <a:off x="9234957" y="315936"/>
            <a:ext cx="2957043" cy="6408680"/>
          </a:xfrm>
          <a:prstGeom prst="rect">
            <a:avLst/>
          </a:prstGeom>
        </p:spPr>
      </p:pic>
      <p:sp>
        <p:nvSpPr>
          <p:cNvPr id="3" name="TextBox 2"/>
          <p:cNvSpPr txBox="1"/>
          <p:nvPr/>
        </p:nvSpPr>
        <p:spPr>
          <a:xfrm>
            <a:off x="1976034" y="5637032"/>
            <a:ext cx="7260321" cy="830997"/>
          </a:xfrm>
          <a:prstGeom prst="rect">
            <a:avLst/>
          </a:prstGeom>
          <a:noFill/>
        </p:spPr>
        <p:txBody>
          <a:bodyPr wrap="none" rtlCol="0">
            <a:spAutoFit/>
          </a:bodyPr>
          <a:lstStyle/>
          <a:p>
            <a:r>
              <a:rPr lang="en-US" sz="2400" b="1" dirty="0" smtClean="0"/>
              <a:t>A PHYSICIAN AT A COMMUNITY HEALTH CENTER </a:t>
            </a:r>
          </a:p>
          <a:p>
            <a:r>
              <a:rPr lang="en-US" sz="2400" b="1" dirty="0" smtClean="0"/>
              <a:t>IN CALIFORNIA IS A MANDATED REPORTER</a:t>
            </a:r>
            <a:endParaRPr lang="en-US" sz="2400" b="1" dirty="0"/>
          </a:p>
        </p:txBody>
      </p:sp>
    </p:spTree>
    <p:extLst>
      <p:ext uri="{BB962C8B-B14F-4D97-AF65-F5344CB8AC3E}">
        <p14:creationId xmlns:p14="http://schemas.microsoft.com/office/powerpoint/2010/main" val="20657506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50189" y="1333266"/>
            <a:ext cx="7264012" cy="5192995"/>
          </a:xfrm>
          <a:prstGeom prst="rect">
            <a:avLst/>
          </a:prstGeom>
        </p:spPr>
      </p:pic>
      <p:pic>
        <p:nvPicPr>
          <p:cNvPr id="2" name="Picture 1"/>
          <p:cNvPicPr>
            <a:picLocks noChangeAspect="1"/>
          </p:cNvPicPr>
          <p:nvPr/>
        </p:nvPicPr>
        <p:blipFill>
          <a:blip r:embed="rId3"/>
          <a:stretch>
            <a:fillRect/>
          </a:stretch>
        </p:blipFill>
        <p:spPr>
          <a:xfrm>
            <a:off x="7415939" y="85873"/>
            <a:ext cx="2882684" cy="6631038"/>
          </a:xfrm>
          <a:prstGeom prst="rect">
            <a:avLst/>
          </a:prstGeom>
        </p:spPr>
      </p:pic>
      <p:pic>
        <p:nvPicPr>
          <p:cNvPr id="3" name="Picture 2"/>
          <p:cNvPicPr>
            <a:picLocks noChangeAspect="1"/>
          </p:cNvPicPr>
          <p:nvPr/>
        </p:nvPicPr>
        <p:blipFill>
          <a:blip r:embed="rId4"/>
          <a:stretch>
            <a:fillRect/>
          </a:stretch>
        </p:blipFill>
        <p:spPr>
          <a:xfrm>
            <a:off x="5337558" y="2108034"/>
            <a:ext cx="2078381" cy="1293358"/>
          </a:xfrm>
          <a:prstGeom prst="rect">
            <a:avLst/>
          </a:prstGeom>
        </p:spPr>
      </p:pic>
    </p:spTree>
    <p:extLst>
      <p:ext uri="{BB962C8B-B14F-4D97-AF65-F5344CB8AC3E}">
        <p14:creationId xmlns:p14="http://schemas.microsoft.com/office/powerpoint/2010/main" val="359262944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9227" y="989489"/>
            <a:ext cx="8276278" cy="5480979"/>
          </a:xfrm>
          <a:prstGeom prst="rect">
            <a:avLst/>
          </a:prstGeom>
        </p:spPr>
      </p:pic>
      <p:pic>
        <p:nvPicPr>
          <p:cNvPr id="2" name="Picture 1"/>
          <p:cNvPicPr>
            <a:picLocks noChangeAspect="1"/>
          </p:cNvPicPr>
          <p:nvPr/>
        </p:nvPicPr>
        <p:blipFill>
          <a:blip r:embed="rId3"/>
          <a:stretch>
            <a:fillRect/>
          </a:stretch>
        </p:blipFill>
        <p:spPr>
          <a:xfrm>
            <a:off x="8922238" y="222324"/>
            <a:ext cx="2787006" cy="6410951"/>
          </a:xfrm>
          <a:prstGeom prst="rect">
            <a:avLst/>
          </a:prstGeom>
        </p:spPr>
      </p:pic>
      <p:sp>
        <p:nvSpPr>
          <p:cNvPr id="3" name="TextBox 2"/>
          <p:cNvSpPr txBox="1"/>
          <p:nvPr/>
        </p:nvSpPr>
        <p:spPr>
          <a:xfrm>
            <a:off x="759416" y="4215539"/>
            <a:ext cx="1712563" cy="923330"/>
          </a:xfrm>
          <a:prstGeom prst="rect">
            <a:avLst/>
          </a:prstGeom>
          <a:noFill/>
        </p:spPr>
        <p:txBody>
          <a:bodyPr wrap="square" rtlCol="0">
            <a:spAutoFit/>
          </a:bodyPr>
          <a:lstStyle/>
          <a:p>
            <a:r>
              <a:rPr lang="en-US" dirty="0" smtClean="0">
                <a:solidFill>
                  <a:srgbClr val="FF0000"/>
                </a:solidFill>
              </a:rPr>
              <a:t>EXAMPLE OF WHAT NOT TO DO!!!!!!!!!!!!!</a:t>
            </a:r>
            <a:endParaRPr lang="en-US" dirty="0">
              <a:solidFill>
                <a:srgbClr val="FF0000"/>
              </a:solidFill>
            </a:endParaRPr>
          </a:p>
        </p:txBody>
      </p:sp>
      <p:pic>
        <p:nvPicPr>
          <p:cNvPr id="5" name="Picture 4"/>
          <p:cNvPicPr>
            <a:picLocks noChangeAspect="1"/>
          </p:cNvPicPr>
          <p:nvPr/>
        </p:nvPicPr>
        <p:blipFill>
          <a:blip r:embed="rId4"/>
          <a:stretch>
            <a:fillRect/>
          </a:stretch>
        </p:blipFill>
        <p:spPr>
          <a:xfrm>
            <a:off x="6362053" y="5149063"/>
            <a:ext cx="2123451" cy="1321405"/>
          </a:xfrm>
          <a:prstGeom prst="rect">
            <a:avLst/>
          </a:prstGeom>
        </p:spPr>
      </p:pic>
    </p:spTree>
    <p:extLst>
      <p:ext uri="{BB962C8B-B14F-4D97-AF65-F5344CB8AC3E}">
        <p14:creationId xmlns:p14="http://schemas.microsoft.com/office/powerpoint/2010/main" val="45972046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7490" y="626877"/>
            <a:ext cx="9340565" cy="5954145"/>
          </a:xfrm>
          <a:prstGeom prst="rect">
            <a:avLst/>
          </a:prstGeom>
        </p:spPr>
      </p:pic>
      <p:pic>
        <p:nvPicPr>
          <p:cNvPr id="2" name="Picture 1"/>
          <p:cNvPicPr>
            <a:picLocks noChangeAspect="1"/>
          </p:cNvPicPr>
          <p:nvPr/>
        </p:nvPicPr>
        <p:blipFill>
          <a:blip r:embed="rId3"/>
          <a:stretch>
            <a:fillRect/>
          </a:stretch>
        </p:blipFill>
        <p:spPr>
          <a:xfrm>
            <a:off x="8161100" y="99935"/>
            <a:ext cx="2873899" cy="6610831"/>
          </a:xfrm>
          <a:prstGeom prst="rect">
            <a:avLst/>
          </a:prstGeom>
        </p:spPr>
      </p:pic>
      <p:pic>
        <p:nvPicPr>
          <p:cNvPr id="3" name="Picture 2"/>
          <p:cNvPicPr>
            <a:picLocks noChangeAspect="1"/>
          </p:cNvPicPr>
          <p:nvPr/>
        </p:nvPicPr>
        <p:blipFill>
          <a:blip r:embed="rId4"/>
          <a:stretch>
            <a:fillRect/>
          </a:stretch>
        </p:blipFill>
        <p:spPr>
          <a:xfrm>
            <a:off x="1047345" y="844415"/>
            <a:ext cx="3076575" cy="1914525"/>
          </a:xfrm>
          <a:prstGeom prst="rect">
            <a:avLst/>
          </a:prstGeom>
        </p:spPr>
      </p:pic>
    </p:spTree>
    <p:extLst>
      <p:ext uri="{BB962C8B-B14F-4D97-AF65-F5344CB8AC3E}">
        <p14:creationId xmlns:p14="http://schemas.microsoft.com/office/powerpoint/2010/main" val="291433232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80088" y="1232115"/>
            <a:ext cx="7058744" cy="4889716"/>
          </a:xfrm>
          <a:prstGeom prst="rect">
            <a:avLst/>
          </a:prstGeom>
        </p:spPr>
      </p:pic>
      <p:pic>
        <p:nvPicPr>
          <p:cNvPr id="2" name="Picture 1"/>
          <p:cNvPicPr>
            <a:picLocks noChangeAspect="1"/>
          </p:cNvPicPr>
          <p:nvPr/>
        </p:nvPicPr>
        <p:blipFill>
          <a:blip r:embed="rId3"/>
          <a:stretch>
            <a:fillRect/>
          </a:stretch>
        </p:blipFill>
        <p:spPr>
          <a:xfrm>
            <a:off x="9174998" y="191346"/>
            <a:ext cx="2820690" cy="6488435"/>
          </a:xfrm>
          <a:prstGeom prst="rect">
            <a:avLst/>
          </a:prstGeom>
        </p:spPr>
      </p:pic>
    </p:spTree>
    <p:extLst>
      <p:ext uri="{BB962C8B-B14F-4D97-AF65-F5344CB8AC3E}">
        <p14:creationId xmlns:p14="http://schemas.microsoft.com/office/powerpoint/2010/main" val="218962016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0906" y="557940"/>
            <a:ext cx="9573693" cy="5432156"/>
          </a:xfrm>
          <a:prstGeom prst="rect">
            <a:avLst/>
          </a:prstGeom>
        </p:spPr>
      </p:pic>
      <p:pic>
        <p:nvPicPr>
          <p:cNvPr id="2" name="Picture 1"/>
          <p:cNvPicPr>
            <a:picLocks noChangeAspect="1"/>
          </p:cNvPicPr>
          <p:nvPr/>
        </p:nvPicPr>
        <p:blipFill>
          <a:blip r:embed="rId3"/>
          <a:stretch>
            <a:fillRect/>
          </a:stretch>
        </p:blipFill>
        <p:spPr>
          <a:xfrm>
            <a:off x="8330340" y="116237"/>
            <a:ext cx="2832700" cy="6516060"/>
          </a:xfrm>
          <a:prstGeom prst="rect">
            <a:avLst/>
          </a:prstGeom>
        </p:spPr>
      </p:pic>
      <p:pic>
        <p:nvPicPr>
          <p:cNvPr id="3" name="Picture 2"/>
          <p:cNvPicPr>
            <a:picLocks noChangeAspect="1"/>
          </p:cNvPicPr>
          <p:nvPr/>
        </p:nvPicPr>
        <p:blipFill>
          <a:blip r:embed="rId4"/>
          <a:stretch>
            <a:fillRect/>
          </a:stretch>
        </p:blipFill>
        <p:spPr>
          <a:xfrm>
            <a:off x="690885" y="875411"/>
            <a:ext cx="3076575" cy="1914525"/>
          </a:xfrm>
          <a:prstGeom prst="rect">
            <a:avLst/>
          </a:prstGeom>
        </p:spPr>
      </p:pic>
    </p:spTree>
    <p:extLst>
      <p:ext uri="{BB962C8B-B14F-4D97-AF65-F5344CB8AC3E}">
        <p14:creationId xmlns:p14="http://schemas.microsoft.com/office/powerpoint/2010/main" val="282810616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7941" y="823953"/>
            <a:ext cx="8966697" cy="5576848"/>
          </a:xfrm>
          <a:prstGeom prst="rect">
            <a:avLst/>
          </a:prstGeom>
        </p:spPr>
      </p:pic>
      <p:pic>
        <p:nvPicPr>
          <p:cNvPr id="2" name="Picture 1"/>
          <p:cNvPicPr>
            <a:picLocks noChangeAspect="1"/>
          </p:cNvPicPr>
          <p:nvPr/>
        </p:nvPicPr>
        <p:blipFill>
          <a:blip r:embed="rId3"/>
          <a:stretch>
            <a:fillRect/>
          </a:stretch>
        </p:blipFill>
        <p:spPr>
          <a:xfrm>
            <a:off x="9216150" y="258264"/>
            <a:ext cx="2827355" cy="6503765"/>
          </a:xfrm>
          <a:prstGeom prst="rect">
            <a:avLst/>
          </a:prstGeom>
        </p:spPr>
      </p:pic>
    </p:spTree>
    <p:extLst>
      <p:ext uri="{BB962C8B-B14F-4D97-AF65-F5344CB8AC3E}">
        <p14:creationId xmlns:p14="http://schemas.microsoft.com/office/powerpoint/2010/main" val="251550006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0446" y="705174"/>
            <a:ext cx="9445256" cy="5484342"/>
          </a:xfrm>
          <a:prstGeom prst="rect">
            <a:avLst/>
          </a:prstGeom>
        </p:spPr>
      </p:pic>
      <p:pic>
        <p:nvPicPr>
          <p:cNvPr id="2" name="Picture 1"/>
          <p:cNvPicPr>
            <a:picLocks noChangeAspect="1"/>
          </p:cNvPicPr>
          <p:nvPr/>
        </p:nvPicPr>
        <p:blipFill>
          <a:blip r:embed="rId3"/>
          <a:stretch>
            <a:fillRect/>
          </a:stretch>
        </p:blipFill>
        <p:spPr>
          <a:xfrm>
            <a:off x="8322591" y="316112"/>
            <a:ext cx="2722455" cy="6262465"/>
          </a:xfrm>
          <a:prstGeom prst="rect">
            <a:avLst/>
          </a:prstGeom>
        </p:spPr>
      </p:pic>
      <p:pic>
        <p:nvPicPr>
          <p:cNvPr id="3" name="Picture 2"/>
          <p:cNvPicPr>
            <a:picLocks noChangeAspect="1"/>
          </p:cNvPicPr>
          <p:nvPr/>
        </p:nvPicPr>
        <p:blipFill>
          <a:blip r:embed="rId4"/>
          <a:stretch>
            <a:fillRect/>
          </a:stretch>
        </p:blipFill>
        <p:spPr>
          <a:xfrm>
            <a:off x="1210079" y="1193127"/>
            <a:ext cx="3076575" cy="1914525"/>
          </a:xfrm>
          <a:prstGeom prst="rect">
            <a:avLst/>
          </a:prstGeom>
        </p:spPr>
      </p:pic>
    </p:spTree>
    <p:extLst>
      <p:ext uri="{BB962C8B-B14F-4D97-AF65-F5344CB8AC3E}">
        <p14:creationId xmlns:p14="http://schemas.microsoft.com/office/powerpoint/2010/main" val="154173465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0369" y="1009584"/>
            <a:ext cx="9185245" cy="5292670"/>
          </a:xfrm>
          <a:prstGeom prst="rect">
            <a:avLst/>
          </a:prstGeom>
        </p:spPr>
      </p:pic>
      <p:pic>
        <p:nvPicPr>
          <p:cNvPr id="2" name="Picture 1"/>
          <p:cNvPicPr>
            <a:picLocks noChangeAspect="1"/>
          </p:cNvPicPr>
          <p:nvPr/>
        </p:nvPicPr>
        <p:blipFill>
          <a:blip r:embed="rId3"/>
          <a:stretch>
            <a:fillRect/>
          </a:stretch>
        </p:blipFill>
        <p:spPr>
          <a:xfrm>
            <a:off x="9174996" y="157176"/>
            <a:ext cx="2813437" cy="6471751"/>
          </a:xfrm>
          <a:prstGeom prst="rect">
            <a:avLst/>
          </a:prstGeom>
        </p:spPr>
      </p:pic>
    </p:spTree>
    <p:extLst>
      <p:ext uri="{BB962C8B-B14F-4D97-AF65-F5344CB8AC3E}">
        <p14:creationId xmlns:p14="http://schemas.microsoft.com/office/powerpoint/2010/main" val="283345791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1702" y="560654"/>
            <a:ext cx="8233079" cy="5793649"/>
          </a:xfrm>
          <a:prstGeom prst="rect">
            <a:avLst/>
          </a:prstGeom>
        </p:spPr>
      </p:pic>
      <p:pic>
        <p:nvPicPr>
          <p:cNvPr id="2" name="Picture 1"/>
          <p:cNvPicPr>
            <a:picLocks noChangeAspect="1"/>
          </p:cNvPicPr>
          <p:nvPr/>
        </p:nvPicPr>
        <p:blipFill>
          <a:blip r:embed="rId3"/>
          <a:stretch>
            <a:fillRect/>
          </a:stretch>
        </p:blipFill>
        <p:spPr>
          <a:xfrm>
            <a:off x="9041770" y="273936"/>
            <a:ext cx="2767938" cy="6367087"/>
          </a:xfrm>
          <a:prstGeom prst="rect">
            <a:avLst/>
          </a:prstGeom>
        </p:spPr>
      </p:pic>
    </p:spTree>
    <p:extLst>
      <p:ext uri="{BB962C8B-B14F-4D97-AF65-F5344CB8AC3E}">
        <p14:creationId xmlns:p14="http://schemas.microsoft.com/office/powerpoint/2010/main" val="176617251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7972" y="619233"/>
            <a:ext cx="8338321" cy="5882306"/>
          </a:xfrm>
          <a:prstGeom prst="rect">
            <a:avLst/>
          </a:prstGeom>
        </p:spPr>
      </p:pic>
      <p:pic>
        <p:nvPicPr>
          <p:cNvPr id="2" name="Picture 1"/>
          <p:cNvPicPr>
            <a:picLocks noChangeAspect="1"/>
          </p:cNvPicPr>
          <p:nvPr/>
        </p:nvPicPr>
        <p:blipFill>
          <a:blip r:embed="rId3"/>
          <a:stretch>
            <a:fillRect/>
          </a:stretch>
        </p:blipFill>
        <p:spPr>
          <a:xfrm>
            <a:off x="9020014" y="200779"/>
            <a:ext cx="2836391" cy="6524552"/>
          </a:xfrm>
          <a:prstGeom prst="rect">
            <a:avLst/>
          </a:prstGeom>
        </p:spPr>
      </p:pic>
    </p:spTree>
    <p:extLst>
      <p:ext uri="{BB962C8B-B14F-4D97-AF65-F5344CB8AC3E}">
        <p14:creationId xmlns:p14="http://schemas.microsoft.com/office/powerpoint/2010/main" val="1031459716"/>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3180</TotalTime>
  <Words>1649</Words>
  <Application>Microsoft Office PowerPoint</Application>
  <PresentationFormat>Widescreen</PresentationFormat>
  <Paragraphs>233</Paragraphs>
  <Slides>185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185</vt:i4>
      </vt:variant>
    </vt:vector>
  </HeadingPairs>
  <TitlesOfParts>
    <vt:vector size="189" baseType="lpstr">
      <vt:lpstr>Arial</vt:lpstr>
      <vt:lpstr>Century Gothic</vt:lpstr>
      <vt:lpstr>Wingdings 3</vt:lpstr>
      <vt:lpstr>Slice</vt:lpstr>
      <vt:lpstr>MODULE four:   MEDICAL PROTOCOLS  AND  QUALITY ASSURANCE  </vt:lpstr>
      <vt:lpstr>PowerPoint Presentation</vt:lpstr>
      <vt:lpstr>UNIT OBJECTIVES</vt:lpstr>
      <vt:lpstr> Mandatory reporting including  hedis measures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testifying in court?</vt:lpstr>
      <vt:lpstr>May reports be made anonymously?</vt:lpstr>
      <vt:lpstr>Does a positive toxicology screen at time of delivery require a child abuse report?</vt:lpstr>
      <vt:lpstr>In cases of domestic violence when there is a child in the home is it reportable as child abuse?</vt:lpstr>
      <vt:lpstr>Friends of mine, with a small child, often drink in their home. At what point is drinking considered abuse?</vt:lpstr>
      <vt:lpstr>If you suspect abuse of a disabled child in a home or institution, is it reportable as child abuse?</vt:lpstr>
      <vt:lpstr>Is spanking a form  of child abuse?</vt:lpstr>
      <vt:lpstr>At what age can a child legally be left alone? </vt:lpstr>
      <vt:lpstr>What is the role of  foster parents?</vt:lpstr>
      <vt:lpstr>What are the laws  regarding kinship care?</vt:lpstr>
      <vt:lpstr>What is guardianship?</vt:lpstr>
      <vt:lpstr>What is caci? How do I find out if  I’ve been reported?</vt:lpstr>
      <vt:lpstr>What is failure  to protect?</vt:lpstr>
      <vt:lpstr>As a mandatory reporter, can I fax or electronically submit a Suspected Child Abuse Report?</vt:lpstr>
      <vt:lpstr>What happens if the abuser is someone outside the household?</vt:lpstr>
      <vt:lpstr>As a physician I am a mandated reporter. Where can I get a suspected child abuse reporting form?</vt:lpstr>
      <vt:lpstr>What does the law say about  sex between minors?</vt:lpstr>
      <vt:lpstr>PowerPoint Presentation</vt:lpstr>
      <vt:lpstr>What is not reportable?</vt:lpstr>
      <vt:lpstr>How do I get training for  mandated reporting of  child abuse?</vt:lpstr>
      <vt:lpstr>What if more than one  mandated reporter sees  an incident of child abuse,  who reports it?</vt:lpstr>
      <vt:lpstr>Are volunteers  mandated reporters  of child abuse?</vt:lpstr>
      <vt:lpstr>What happens if the  abuser is someone  outside the household?</vt:lpstr>
      <vt:lpstr>Since as a physician I  am a mandated reporter,  where can I obtain a  suspected child abuse  reporting 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Electronic health record documentation</vt:lpstr>
      <vt:lpstr>PowerPoint Presentation</vt:lpstr>
      <vt:lpstr>Objectives for emr</vt:lpstr>
      <vt:lpstr>Emr provides safeguard to prevent prescribing errors</vt:lpstr>
      <vt:lpstr>Data retrieval enhancement Prescribing error reduction</vt:lpstr>
      <vt:lpstr>Reduction of dispensing errors improved efficiency and safety</vt:lpstr>
      <vt:lpstr>Safety improved errors reduced</vt:lpstr>
      <vt:lpstr>   Advantages over paper medical records</vt:lpstr>
      <vt:lpstr>Advantages of emr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DEVELOPED THIS SYSTEM OR PROGRAM?</vt:lpstr>
      <vt:lpstr>PowerPoint Presentation</vt:lpstr>
      <vt:lpstr>GOAL</vt:lpstr>
      <vt:lpstr>PowerPoint Presentation</vt:lpstr>
      <vt:lpstr>PowerPoint Presentation</vt:lpstr>
      <vt:lpstr>PowerPoint Presentation</vt:lpstr>
      <vt:lpstr>YOU MAY BE CONCERNED ABOUT  HEALTH INFORMATION PRIVACY AS IT RELATES TO HEDIS – not to fear</vt:lpstr>
      <vt:lpstr>PowerPoint Presentation</vt:lpstr>
      <vt:lpstr>HEDIS® is a retrospective review or look backwards at the year or year(s) prior depending on the measure.</vt:lpstr>
      <vt:lpstr>PowerPoint Presentation</vt:lpstr>
      <vt:lpstr>REMEMBER IN GOD WE TRUST --- FOR EVERYTHING IT REQUIRES DATA TO VERIFY AND EVALUATE OUTCOMES WITH EVIDENCE-BASED MEDICINE PRACTICES</vt:lpstr>
      <vt:lpstr>PowerPoint Presentation</vt:lpstr>
      <vt:lpstr>ENSURE QUALITY CARE VERIFICATION BY DOCUMENTION IN THE MEDICAL RECORD</vt:lpstr>
      <vt:lpstr>PowerPoint Presentation</vt:lpstr>
      <vt:lpstr>PowerPoint Presentation</vt:lpstr>
      <vt:lpstr>PowerPoint Presentation</vt:lpstr>
      <vt:lpstr>PowerPoint Presentation</vt:lpstr>
      <vt:lpstr>PowerPoint Presentation</vt:lpstr>
      <vt:lpstr>PowerPoint Presentation</vt:lpstr>
      <vt:lpstr>ADULT BMI ASSESSMENT – LOW COST DATA</vt:lpstr>
      <vt:lpstr>PowerPoint Presentation</vt:lpstr>
      <vt:lpstr>PowerPoint Presentation</vt:lpstr>
      <vt:lpstr>PowerPoint Presentation</vt:lpstr>
      <vt:lpstr>BE AWARE OF SPECIAL CIRCUMSTANCES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HEDIS® made easy for you???   The physician!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 Brooks</dc:creator>
  <cp:lastModifiedBy>Victor Brooks</cp:lastModifiedBy>
  <cp:revision>73</cp:revision>
  <cp:lastPrinted>2018-01-10T01:59:10Z</cp:lastPrinted>
  <dcterms:created xsi:type="dcterms:W3CDTF">2017-11-27T19:02:08Z</dcterms:created>
  <dcterms:modified xsi:type="dcterms:W3CDTF">2018-01-17T21:39:47Z</dcterms:modified>
</cp:coreProperties>
</file>