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78" r:id="rId6"/>
    <p:sldId id="280" r:id="rId7"/>
    <p:sldId id="263" r:id="rId8"/>
    <p:sldId id="264" r:id="rId9"/>
    <p:sldId id="267" r:id="rId10"/>
    <p:sldId id="265" r:id="rId11"/>
    <p:sldId id="266" r:id="rId12"/>
    <p:sldId id="268" r:id="rId13"/>
    <p:sldId id="270" r:id="rId14"/>
    <p:sldId id="269"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B1045" id="{1791DD86-42DD-4B30-87D7-430969FE1BE1}">
          <p14:sldIdLst>
            <p14:sldId id="256"/>
            <p14:sldId id="257"/>
            <p14:sldId id="258"/>
            <p14:sldId id="259"/>
            <p14:sldId id="278"/>
            <p14:sldId id="280"/>
            <p14:sldId id="263"/>
            <p14:sldId id="264"/>
            <p14:sldId id="267"/>
            <p14:sldId id="265"/>
            <p14:sldId id="266"/>
            <p14:sldId id="268"/>
            <p14:sldId id="270"/>
            <p14:sldId id="269"/>
            <p14:sldId id="271"/>
            <p14:sldId id="272"/>
            <p14:sldId id="273"/>
            <p14:sldId id="274"/>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4" d="100"/>
          <a:sy n="104" d="100"/>
        </p:scale>
        <p:origin x="87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DD78B-737F-4AE0-84FB-389ADCAE9373}"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60588-4D67-4D96-BC5E-AD87AAE81180}" type="slidenum">
              <a:rPr lang="en-US" smtClean="0"/>
              <a:t>‹#›</a:t>
            </a:fld>
            <a:endParaRPr lang="en-US"/>
          </a:p>
        </p:txBody>
      </p:sp>
    </p:spTree>
    <p:extLst>
      <p:ext uri="{BB962C8B-B14F-4D97-AF65-F5344CB8AC3E}">
        <p14:creationId xmlns:p14="http://schemas.microsoft.com/office/powerpoint/2010/main" val="362747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7</a:t>
            </a:fld>
            <a:endParaRPr lang="en-US"/>
          </a:p>
        </p:txBody>
      </p:sp>
    </p:spTree>
    <p:extLst>
      <p:ext uri="{BB962C8B-B14F-4D97-AF65-F5344CB8AC3E}">
        <p14:creationId xmlns:p14="http://schemas.microsoft.com/office/powerpoint/2010/main" val="148283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1/24/2025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18" y="208425"/>
            <a:ext cx="7935465" cy="2387600"/>
          </a:xfrm>
        </p:spPr>
        <p:txBody>
          <a:bodyPr>
            <a:normAutofit/>
          </a:bodyPr>
          <a:lstStyle/>
          <a:p>
            <a:r>
              <a:rPr lang="en-US" b="1" dirty="0"/>
              <a:t>Course Orientation on </a:t>
            </a:r>
            <a:br>
              <a:rPr lang="en-US" b="1" dirty="0"/>
            </a:br>
            <a:r>
              <a:rPr lang="en-US" b="1" dirty="0"/>
              <a:t>the California Health </a:t>
            </a:r>
            <a:br>
              <a:rPr lang="en-US" b="1" dirty="0"/>
            </a:br>
            <a:r>
              <a:rPr lang="en-US" b="1" dirty="0"/>
              <a:t>Care Delivery System</a:t>
            </a:r>
          </a:p>
        </p:txBody>
      </p:sp>
      <p:sp>
        <p:nvSpPr>
          <p:cNvPr id="3" name="Subtitle 2"/>
          <p:cNvSpPr>
            <a:spLocks noGrp="1"/>
          </p:cNvSpPr>
          <p:nvPr>
            <p:ph type="subTitle" idx="1"/>
          </p:nvPr>
        </p:nvSpPr>
        <p:spPr>
          <a:xfrm>
            <a:off x="587203" y="3269586"/>
            <a:ext cx="8006607" cy="2402793"/>
          </a:xfrm>
        </p:spPr>
        <p:txBody>
          <a:bodyPr>
            <a:noAutofit/>
          </a:bodyPr>
          <a:lstStyle/>
          <a:p>
            <a:r>
              <a:rPr lang="en-US" sz="5400" b="1" dirty="0">
                <a:solidFill>
                  <a:schemeClr val="bg1"/>
                </a:solidFill>
              </a:rPr>
              <a:t>Assembly Bill 1045 of </a:t>
            </a:r>
          </a:p>
          <a:p>
            <a:r>
              <a:rPr lang="en-US" sz="5400" b="1" dirty="0">
                <a:solidFill>
                  <a:schemeClr val="bg1"/>
                </a:solidFill>
              </a:rPr>
              <a:t>the State of California</a:t>
            </a:r>
          </a:p>
        </p:txBody>
      </p:sp>
      <p:pic>
        <p:nvPicPr>
          <p:cNvPr id="4" name="Picture 3"/>
          <p:cNvPicPr>
            <a:picLocks noChangeAspect="1"/>
          </p:cNvPicPr>
          <p:nvPr/>
        </p:nvPicPr>
        <p:blipFill>
          <a:blip r:embed="rId2"/>
          <a:stretch>
            <a:fillRect/>
          </a:stretch>
        </p:blipFill>
        <p:spPr>
          <a:xfrm>
            <a:off x="8919516" y="141555"/>
            <a:ext cx="3000233" cy="6545963"/>
          </a:xfrm>
          <a:prstGeom prst="rect">
            <a:avLst/>
          </a:prstGeom>
        </p:spPr>
      </p:pic>
    </p:spTree>
    <p:extLst>
      <p:ext uri="{BB962C8B-B14F-4D97-AF65-F5344CB8AC3E}">
        <p14:creationId xmlns:p14="http://schemas.microsoft.com/office/powerpoint/2010/main" val="349270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10" y="5594888"/>
            <a:ext cx="7755459" cy="734048"/>
          </a:xfrm>
        </p:spPr>
        <p:txBody>
          <a:bodyPr>
            <a:normAutofit fontScale="90000"/>
          </a:bodyPr>
          <a:lstStyle/>
          <a:p>
            <a:br>
              <a:rPr lang="en-US" sz="4000" b="1" dirty="0"/>
            </a:br>
            <a:r>
              <a:rPr lang="en-US" sz="4000" b="1" dirty="0"/>
              <a:t>PROGRAM LEARNING OUTCOMES</a:t>
            </a:r>
            <a:br>
              <a:rPr lang="en-US" sz="4000" dirty="0"/>
            </a:br>
            <a:endParaRPr lang="en-US" sz="4000" dirty="0"/>
          </a:p>
        </p:txBody>
      </p:sp>
      <p:sp>
        <p:nvSpPr>
          <p:cNvPr id="3" name="Content Placeholder 2"/>
          <p:cNvSpPr>
            <a:spLocks noGrp="1"/>
          </p:cNvSpPr>
          <p:nvPr>
            <p:ph idx="1"/>
          </p:nvPr>
        </p:nvSpPr>
        <p:spPr>
          <a:xfrm>
            <a:off x="760589" y="937799"/>
            <a:ext cx="6818771" cy="4351338"/>
          </a:xfrm>
        </p:spPr>
        <p:txBody>
          <a:bodyPr>
            <a:noAutofit/>
          </a:bodyPr>
          <a:lstStyle/>
          <a:p>
            <a:pPr marL="0" indent="0">
              <a:buNone/>
            </a:pPr>
            <a:r>
              <a:rPr lang="en-US" sz="2000" dirty="0"/>
              <a:t> </a:t>
            </a:r>
          </a:p>
          <a:p>
            <a:pPr marL="0" indent="0">
              <a:buNone/>
            </a:pPr>
            <a:r>
              <a:rPr lang="en-US" sz="2800" b="1" dirty="0">
                <a:solidFill>
                  <a:srgbClr val="FFC000"/>
                </a:solidFill>
              </a:rPr>
              <a:t>#3: Demonstrate an awareness of the ability to apply, analyze, and synthesize the  responsiveness to the health care needs of California’s diverse patient population. </a:t>
            </a:r>
          </a:p>
          <a:p>
            <a:pPr marL="0" indent="0">
              <a:buNone/>
            </a:pPr>
            <a:r>
              <a:rPr lang="en-US" sz="3600" dirty="0"/>
              <a:t> </a:t>
            </a:r>
          </a:p>
          <a:p>
            <a:pPr marL="0" indent="0">
              <a:buNone/>
            </a:pPr>
            <a:r>
              <a:rPr lang="en-US" sz="2000" b="1" dirty="0"/>
              <a:t> </a:t>
            </a:r>
            <a:br>
              <a:rPr lang="en-US" sz="2000" b="1" i="1" dirty="0"/>
            </a:br>
            <a:endParaRPr lang="en-US" sz="2000" dirty="0"/>
          </a:p>
        </p:txBody>
      </p:sp>
      <p:pic>
        <p:nvPicPr>
          <p:cNvPr id="4" name="Picture 3"/>
          <p:cNvPicPr>
            <a:picLocks noChangeAspect="1"/>
          </p:cNvPicPr>
          <p:nvPr/>
        </p:nvPicPr>
        <p:blipFill>
          <a:blip r:embed="rId2"/>
          <a:stretch>
            <a:fillRect/>
          </a:stretch>
        </p:blipFill>
        <p:spPr>
          <a:xfrm>
            <a:off x="9058760" y="239616"/>
            <a:ext cx="2887678" cy="6300389"/>
          </a:xfrm>
          <a:prstGeom prst="rect">
            <a:avLst/>
          </a:prstGeom>
        </p:spPr>
      </p:pic>
    </p:spTree>
    <p:extLst>
      <p:ext uri="{BB962C8B-B14F-4D97-AF65-F5344CB8AC3E}">
        <p14:creationId xmlns:p14="http://schemas.microsoft.com/office/powerpoint/2010/main" val="393260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0" y="5157247"/>
            <a:ext cx="8498534" cy="1011078"/>
          </a:xfrm>
        </p:spPr>
        <p:txBody>
          <a:bodyPr>
            <a:normAutofit fontScale="90000"/>
          </a:bodyPr>
          <a:lstStyle/>
          <a:p>
            <a:r>
              <a:rPr lang="en-US" b="1" dirty="0"/>
              <a:t> </a:t>
            </a:r>
            <a:br>
              <a:rPr lang="en-US" b="1" dirty="0"/>
            </a:br>
            <a:r>
              <a:rPr lang="en-US" sz="4400" b="1" dirty="0"/>
              <a:t>PROGRAM LEARNING OUTCOMES</a:t>
            </a:r>
            <a:br>
              <a:rPr lang="en-US" sz="4400" dirty="0"/>
            </a:br>
            <a:endParaRPr lang="en-US" sz="4400" dirty="0"/>
          </a:p>
        </p:txBody>
      </p:sp>
      <p:sp>
        <p:nvSpPr>
          <p:cNvPr id="3" name="Content Placeholder 2"/>
          <p:cNvSpPr>
            <a:spLocks noGrp="1"/>
          </p:cNvSpPr>
          <p:nvPr>
            <p:ph idx="1"/>
          </p:nvPr>
        </p:nvSpPr>
        <p:spPr>
          <a:xfrm>
            <a:off x="775740" y="1199820"/>
            <a:ext cx="6976340" cy="4351338"/>
          </a:xfrm>
        </p:spPr>
        <p:txBody>
          <a:bodyPr>
            <a:noAutofit/>
          </a:bodyPr>
          <a:lstStyle/>
          <a:p>
            <a:pPr marL="0" indent="0">
              <a:buNone/>
            </a:pPr>
            <a:r>
              <a:rPr lang="en-US" sz="2800" b="1" dirty="0">
                <a:solidFill>
                  <a:srgbClr val="FFC000"/>
                </a:solidFill>
              </a:rPr>
              <a:t>#4: Demonstrate knowledge of ethical practice and legal and regulatory requirements as a foundation to apply, analyze, synthesize those issues relating to ethical practice in California. </a:t>
            </a:r>
          </a:p>
          <a:p>
            <a:pPr marL="0" indent="0">
              <a:buNone/>
            </a:pPr>
            <a:r>
              <a:rPr lang="en-US" sz="3200" b="1" dirty="0"/>
              <a:t> </a:t>
            </a:r>
          </a:p>
          <a:p>
            <a:pPr marL="0" indent="0">
              <a:buNone/>
            </a:pPr>
            <a:br>
              <a:rPr lang="en-US" sz="2000" b="1" i="1" dirty="0"/>
            </a:br>
            <a:endParaRPr lang="en-US" sz="2000" dirty="0"/>
          </a:p>
        </p:txBody>
      </p:sp>
      <p:pic>
        <p:nvPicPr>
          <p:cNvPr id="4" name="Picture 3"/>
          <p:cNvPicPr>
            <a:picLocks noChangeAspect="1"/>
          </p:cNvPicPr>
          <p:nvPr/>
        </p:nvPicPr>
        <p:blipFill>
          <a:blip r:embed="rId2"/>
          <a:stretch>
            <a:fillRect/>
          </a:stretch>
        </p:blipFill>
        <p:spPr>
          <a:xfrm>
            <a:off x="8989018" y="161146"/>
            <a:ext cx="3006498" cy="6559632"/>
          </a:xfrm>
          <a:prstGeom prst="rect">
            <a:avLst/>
          </a:prstGeom>
        </p:spPr>
      </p:pic>
    </p:spTree>
    <p:extLst>
      <p:ext uri="{BB962C8B-B14F-4D97-AF65-F5344CB8AC3E}">
        <p14:creationId xmlns:p14="http://schemas.microsoft.com/office/powerpoint/2010/main" val="223134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60" y="5587139"/>
            <a:ext cx="8327439" cy="703272"/>
          </a:xfrm>
        </p:spPr>
        <p:txBody>
          <a:bodyPr>
            <a:normAutofit fontScale="90000"/>
          </a:bodyPr>
          <a:lstStyle/>
          <a:p>
            <a:r>
              <a:rPr lang="en-US" b="1" dirty="0"/>
              <a:t> </a:t>
            </a:r>
            <a:br>
              <a:rPr lang="en-US" b="1" dirty="0"/>
            </a:br>
            <a:br>
              <a:rPr lang="en-US" b="1" dirty="0"/>
            </a:br>
            <a:r>
              <a:rPr lang="en-US" sz="4400" b="1" dirty="0"/>
              <a:t>PROGRAM LEARNING OUTCOMES</a:t>
            </a:r>
            <a:br>
              <a:rPr lang="en-US" sz="4400" dirty="0"/>
            </a:br>
            <a:endParaRPr lang="en-US" sz="4400" dirty="0"/>
          </a:p>
        </p:txBody>
      </p:sp>
      <p:sp>
        <p:nvSpPr>
          <p:cNvPr id="3" name="Content Placeholder 2"/>
          <p:cNvSpPr>
            <a:spLocks noGrp="1"/>
          </p:cNvSpPr>
          <p:nvPr>
            <p:ph idx="1"/>
          </p:nvPr>
        </p:nvSpPr>
        <p:spPr>
          <a:xfrm>
            <a:off x="0" y="85241"/>
            <a:ext cx="9340130" cy="5757620"/>
          </a:xfrm>
        </p:spPr>
        <p:txBody>
          <a:bodyPr>
            <a:noAutofit/>
          </a:bodyPr>
          <a:lstStyle/>
          <a:p>
            <a:pPr marL="0" indent="0">
              <a:buNone/>
            </a:pPr>
            <a:r>
              <a:rPr lang="en-US" sz="3200" b="1" dirty="0"/>
              <a:t> </a:t>
            </a:r>
            <a:endParaRPr lang="en-US" sz="4400" b="1" dirty="0"/>
          </a:p>
          <a:p>
            <a:pPr marL="0" indent="0">
              <a:buNone/>
            </a:pPr>
            <a:r>
              <a:rPr lang="en-US" sz="2800" b="1" dirty="0">
                <a:solidFill>
                  <a:srgbClr val="FFC000"/>
                </a:solidFill>
              </a:rPr>
              <a:t>#5:  Demonstrate an understanding of differences in pharmacology and prescribing practices in the United States in comparison to Mexico then to use that as a foundation to apply, analyze, and synthesize  that information for patient care in California.</a:t>
            </a:r>
          </a:p>
          <a:p>
            <a:pPr marL="0" indent="0">
              <a:buNone/>
            </a:pPr>
            <a:br>
              <a:rPr lang="en-US" sz="4000" b="1" i="1" dirty="0">
                <a:solidFill>
                  <a:schemeClr val="bg1"/>
                </a:solidFill>
              </a:rPr>
            </a:br>
            <a:endParaRPr lang="en-US" sz="4000" dirty="0">
              <a:solidFill>
                <a:schemeClr val="bg1"/>
              </a:solidFill>
            </a:endParaRPr>
          </a:p>
        </p:txBody>
      </p:sp>
      <p:pic>
        <p:nvPicPr>
          <p:cNvPr id="4" name="Picture 3"/>
          <p:cNvPicPr>
            <a:picLocks noChangeAspect="1"/>
          </p:cNvPicPr>
          <p:nvPr/>
        </p:nvPicPr>
        <p:blipFill>
          <a:blip r:embed="rId2"/>
          <a:stretch>
            <a:fillRect/>
          </a:stretch>
        </p:blipFill>
        <p:spPr>
          <a:xfrm>
            <a:off x="9340130" y="472698"/>
            <a:ext cx="2635008" cy="5749108"/>
          </a:xfrm>
          <a:prstGeom prst="rect">
            <a:avLst/>
          </a:prstGeom>
        </p:spPr>
      </p:pic>
    </p:spTree>
    <p:extLst>
      <p:ext uri="{BB962C8B-B14F-4D97-AF65-F5344CB8AC3E}">
        <p14:creationId xmlns:p14="http://schemas.microsoft.com/office/powerpoint/2010/main" val="226317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598" y="6156845"/>
            <a:ext cx="5127652" cy="701155"/>
          </a:xfrm>
        </p:spPr>
        <p:txBody>
          <a:bodyPr/>
          <a:lstStyle/>
          <a:p>
            <a:r>
              <a:rPr lang="en-US" b="1" dirty="0"/>
              <a:t>Table of contents</a:t>
            </a:r>
          </a:p>
        </p:txBody>
      </p:sp>
      <p:sp>
        <p:nvSpPr>
          <p:cNvPr id="3" name="Content Placeholder 2"/>
          <p:cNvSpPr>
            <a:spLocks noGrp="1"/>
          </p:cNvSpPr>
          <p:nvPr>
            <p:ph idx="1"/>
          </p:nvPr>
        </p:nvSpPr>
        <p:spPr>
          <a:xfrm>
            <a:off x="0" y="2"/>
            <a:ext cx="9261430" cy="6098582"/>
          </a:xfrm>
        </p:spPr>
        <p:txBody>
          <a:bodyPr>
            <a:normAutofit fontScale="92500" lnSpcReduction="10000"/>
          </a:bodyPr>
          <a:lstStyle/>
          <a:p>
            <a:endParaRPr lang="en-US" sz="2400" b="1" dirty="0"/>
          </a:p>
          <a:p>
            <a:endParaRPr lang="en-US" sz="2400" b="1" dirty="0"/>
          </a:p>
          <a:p>
            <a:endParaRPr lang="en-US" sz="2400" b="1" dirty="0"/>
          </a:p>
          <a:p>
            <a:pPr marL="0" indent="0">
              <a:buNone/>
            </a:pPr>
            <a:r>
              <a:rPr lang="en-US" sz="3000" b="1" dirty="0"/>
              <a:t>      </a:t>
            </a:r>
            <a:r>
              <a:rPr lang="en-US" sz="5200" b="1" dirty="0">
                <a:solidFill>
                  <a:schemeClr val="bg1"/>
                </a:solidFill>
              </a:rPr>
              <a:t>INSTRUCTIONAL MODULES </a:t>
            </a:r>
          </a:p>
          <a:p>
            <a:endParaRPr lang="en-US" sz="3000" b="1" dirty="0">
              <a:solidFill>
                <a:schemeClr val="bg1"/>
              </a:solidFill>
            </a:endParaRPr>
          </a:p>
          <a:p>
            <a:pPr marL="514350" indent="-514350">
              <a:buFont typeface="+mj-lt"/>
              <a:buAutoNum type="romanUcPeriod"/>
            </a:pPr>
            <a:r>
              <a:rPr lang="en-US" sz="2300" b="1" dirty="0">
                <a:solidFill>
                  <a:srgbClr val="FFC000"/>
                </a:solidFill>
              </a:rPr>
              <a:t>HEALTH PROFILE OF CALIFORNIA’S POPULATION</a:t>
            </a:r>
          </a:p>
          <a:p>
            <a:pPr marL="514350" indent="-514350">
              <a:buFont typeface="+mj-lt"/>
              <a:buAutoNum type="romanUcPeriod"/>
            </a:pPr>
            <a:r>
              <a:rPr lang="en-US" sz="2300" b="1" dirty="0">
                <a:solidFill>
                  <a:srgbClr val="FFC000"/>
                </a:solidFill>
              </a:rPr>
              <a:t>OVERVIEW OF HEALTH SYSTEMS IN CALIFORNIA</a:t>
            </a:r>
            <a:endParaRPr lang="en-US" sz="2300" dirty="0">
              <a:solidFill>
                <a:srgbClr val="FFC000"/>
              </a:solidFill>
            </a:endParaRPr>
          </a:p>
          <a:p>
            <a:pPr marL="514350" indent="-514350">
              <a:buFont typeface="+mj-lt"/>
              <a:buAutoNum type="romanUcPeriod"/>
            </a:pPr>
            <a:r>
              <a:rPr lang="en-US" sz="2300" b="1" dirty="0">
                <a:solidFill>
                  <a:srgbClr val="FFC000"/>
                </a:solidFill>
              </a:rPr>
              <a:t>MEDICAL ADMINISTRATION AND SERVICE DELIVERY            STRUCTURES IN COMMUNITY HEALTH SETTINGS</a:t>
            </a:r>
          </a:p>
          <a:p>
            <a:pPr marL="514350" indent="-514350">
              <a:buFont typeface="+mj-lt"/>
              <a:buAutoNum type="romanUcPeriod"/>
            </a:pPr>
            <a:r>
              <a:rPr lang="en-US" sz="2300" b="1" dirty="0">
                <a:solidFill>
                  <a:srgbClr val="FFC000"/>
                </a:solidFill>
              </a:rPr>
              <a:t>MEDICAL PROTOCOLS AND QUALITY ASSURANCE</a:t>
            </a:r>
            <a:endParaRPr lang="en-US" sz="2300" dirty="0">
              <a:solidFill>
                <a:srgbClr val="FFC000"/>
              </a:solidFill>
            </a:endParaRPr>
          </a:p>
          <a:p>
            <a:pPr marL="514350" indent="-514350">
              <a:buFont typeface="+mj-lt"/>
              <a:buAutoNum type="romanUcPeriod"/>
            </a:pPr>
            <a:r>
              <a:rPr lang="en-US" sz="2300" b="1" dirty="0">
                <a:solidFill>
                  <a:srgbClr val="FFC000"/>
                </a:solidFill>
              </a:rPr>
              <a:t>PROFESSIONALISM, ETHICS, AND BIOETHICS</a:t>
            </a:r>
            <a:endParaRPr lang="en-US" sz="2300" dirty="0">
              <a:solidFill>
                <a:srgbClr val="FFC000"/>
              </a:solidFill>
            </a:endParaRPr>
          </a:p>
          <a:p>
            <a:pPr marL="514350" indent="-514350">
              <a:buFont typeface="+mj-lt"/>
              <a:buAutoNum type="romanUcPeriod"/>
            </a:pPr>
            <a:r>
              <a:rPr lang="en-US" sz="2300" b="1" dirty="0">
                <a:solidFill>
                  <a:srgbClr val="FFC000"/>
                </a:solidFill>
              </a:rPr>
              <a:t>PHARMACOLOGY</a:t>
            </a:r>
            <a:endParaRPr lang="en-US" sz="2300" dirty="0">
              <a:solidFill>
                <a:srgbClr val="FFC000"/>
              </a:solidFill>
            </a:endParaRPr>
          </a:p>
          <a:p>
            <a:pPr marL="514350" indent="-514350">
              <a:buFont typeface="+mj-lt"/>
              <a:buAutoNum type="romanUcPeriod"/>
            </a:pPr>
            <a:r>
              <a:rPr lang="en-US" sz="2300" b="1" dirty="0">
                <a:solidFill>
                  <a:srgbClr val="FFC000"/>
                </a:solidFill>
              </a:rPr>
              <a:t>MEDICAL REVIEW (CASE STUDIES AND RESOURCES)</a:t>
            </a:r>
            <a:endParaRPr lang="en-US" sz="2300" dirty="0">
              <a:solidFill>
                <a:srgbClr val="FFC000"/>
              </a:solidFill>
            </a:endParaRPr>
          </a:p>
          <a:p>
            <a:endParaRPr lang="en-US" sz="3100" dirty="0"/>
          </a:p>
          <a:p>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430" y="264913"/>
            <a:ext cx="2773428" cy="6414063"/>
          </a:xfrm>
          <a:prstGeom prst="rect">
            <a:avLst/>
          </a:prstGeom>
        </p:spPr>
      </p:pic>
    </p:spTree>
    <p:extLst>
      <p:ext uri="{BB962C8B-B14F-4D97-AF65-F5344CB8AC3E}">
        <p14:creationId xmlns:p14="http://schemas.microsoft.com/office/powerpoint/2010/main" val="50699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one</a:t>
            </a:r>
            <a:br>
              <a:rPr lang="en-US" b="1" dirty="0"/>
            </a:br>
            <a:r>
              <a:rPr lang="en-US" b="1" dirty="0"/>
              <a:t>HEALTH PROFILE OF CALIFORNIA’S POPULATION</a:t>
            </a:r>
            <a:br>
              <a:rPr lang="en-US" dirty="0"/>
            </a:br>
            <a:endParaRPr lang="en-US" dirty="0"/>
          </a:p>
        </p:txBody>
      </p:sp>
      <p:sp>
        <p:nvSpPr>
          <p:cNvPr id="3" name="Content Placeholder 2"/>
          <p:cNvSpPr>
            <a:spLocks noGrp="1"/>
          </p:cNvSpPr>
          <p:nvPr>
            <p:ph idx="1"/>
          </p:nvPr>
        </p:nvSpPr>
        <p:spPr>
          <a:xfrm>
            <a:off x="327751" y="709048"/>
            <a:ext cx="8534400" cy="3615267"/>
          </a:xfrm>
        </p:spPr>
        <p:txBody>
          <a:bodyPr/>
          <a:lstStyle/>
          <a:p>
            <a:pPr marL="457200" indent="-457200">
              <a:buFont typeface="+mj-lt"/>
              <a:buAutoNum type="arabicPeriod"/>
            </a:pPr>
            <a:r>
              <a:rPr lang="en-US" sz="2800" b="1" dirty="0">
                <a:solidFill>
                  <a:srgbClr val="FFC000"/>
                </a:solidFill>
              </a:rPr>
              <a:t>Socio-demographic Profile of the Population</a:t>
            </a:r>
          </a:p>
          <a:p>
            <a:pPr marL="457200" indent="-457200">
              <a:buFont typeface="+mj-lt"/>
              <a:buAutoNum type="arabicPeriod"/>
            </a:pPr>
            <a:r>
              <a:rPr lang="en-US" sz="2800" b="1" dirty="0">
                <a:solidFill>
                  <a:srgbClr val="FFC000"/>
                </a:solidFill>
              </a:rPr>
              <a:t>Epidemiological Profile of the Population</a:t>
            </a:r>
          </a:p>
          <a:p>
            <a:pPr marL="457200" indent="-457200">
              <a:buFont typeface="+mj-lt"/>
              <a:buAutoNum type="arabicPeriod"/>
            </a:pPr>
            <a:r>
              <a:rPr lang="en-US" sz="2800" b="1" dirty="0">
                <a:solidFill>
                  <a:srgbClr val="FFC000"/>
                </a:solidFill>
              </a:rPr>
              <a:t>Burden of Disease</a:t>
            </a:r>
          </a:p>
          <a:p>
            <a:pPr marL="457200" indent="-457200">
              <a:buFont typeface="+mj-lt"/>
              <a:buAutoNum type="arabicPeriod"/>
            </a:pPr>
            <a:r>
              <a:rPr lang="en-US" sz="2800" b="1" dirty="0">
                <a:solidFill>
                  <a:srgbClr val="FFC000"/>
                </a:solidFill>
              </a:rPr>
              <a:t>Opioid Crisis as an American Problem in California</a:t>
            </a:r>
          </a:p>
          <a:p>
            <a:pPr marL="0" indent="0">
              <a:buNone/>
            </a:pPr>
            <a:endParaRPr lang="en-US" b="1" dirty="0">
              <a:solidFill>
                <a:schemeClr val="bg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766" y="387455"/>
            <a:ext cx="2673479" cy="6182911"/>
          </a:xfrm>
          <a:prstGeom prst="rect">
            <a:avLst/>
          </a:prstGeom>
        </p:spPr>
      </p:pic>
    </p:spTree>
    <p:extLst>
      <p:ext uri="{BB962C8B-B14F-4D97-AF65-F5344CB8AC3E}">
        <p14:creationId xmlns:p14="http://schemas.microsoft.com/office/powerpoint/2010/main" val="94515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TWO</a:t>
            </a:r>
            <a:br>
              <a:rPr lang="en-US" b="1" dirty="0"/>
            </a:br>
            <a:r>
              <a:rPr lang="en-US" b="1" dirty="0"/>
              <a:t>Overview of health systems in California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b="1" dirty="0">
                <a:solidFill>
                  <a:srgbClr val="FFC000"/>
                </a:solidFill>
              </a:rPr>
              <a:t>California Health System</a:t>
            </a:r>
          </a:p>
          <a:p>
            <a:pPr marL="457200" indent="-457200">
              <a:buFont typeface="+mj-lt"/>
              <a:buAutoNum type="arabicPeriod"/>
            </a:pPr>
            <a:r>
              <a:rPr lang="en-US" sz="2400" b="1" dirty="0">
                <a:solidFill>
                  <a:srgbClr val="FFC000"/>
                </a:solidFill>
              </a:rPr>
              <a:t>California Medical Management</a:t>
            </a:r>
          </a:p>
          <a:p>
            <a:pPr marL="457200" indent="-457200">
              <a:buFont typeface="+mj-lt"/>
              <a:buAutoNum type="arabicPeriod"/>
            </a:pPr>
            <a:r>
              <a:rPr lang="en-US" sz="2400" b="1" dirty="0">
                <a:solidFill>
                  <a:srgbClr val="FFC000"/>
                </a:solidFill>
              </a:rPr>
              <a:t>Health Laws and Regulations</a:t>
            </a:r>
          </a:p>
          <a:p>
            <a:pPr marL="457200" indent="-457200">
              <a:buFont typeface="+mj-lt"/>
              <a:buAutoNum type="arabicPeriod"/>
            </a:pPr>
            <a:r>
              <a:rPr lang="en-US" sz="2400" b="1" dirty="0">
                <a:solidFill>
                  <a:srgbClr val="FFC000"/>
                </a:solidFill>
              </a:rPr>
              <a:t>Managed Care and Health Maintenance Organizations</a:t>
            </a:r>
          </a:p>
          <a:p>
            <a:pPr marL="457200" indent="-457200">
              <a:buFont typeface="+mj-lt"/>
              <a:buAutoNum type="arabicPeriod"/>
            </a:pPr>
            <a:r>
              <a:rPr lang="en-US" sz="2400" b="1" dirty="0">
                <a:solidFill>
                  <a:srgbClr val="FFC000"/>
                </a:solidFill>
              </a:rPr>
              <a:t>California Public Health System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949" y="371959"/>
            <a:ext cx="2563299" cy="5928101"/>
          </a:xfrm>
          <a:prstGeom prst="rect">
            <a:avLst/>
          </a:prstGeom>
        </p:spPr>
      </p:pic>
    </p:spTree>
    <p:extLst>
      <p:ext uri="{BB962C8B-B14F-4D97-AF65-F5344CB8AC3E}">
        <p14:creationId xmlns:p14="http://schemas.microsoft.com/office/powerpoint/2010/main" val="405027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2147930"/>
          </a:xfrm>
        </p:spPr>
        <p:txBody>
          <a:bodyPr>
            <a:normAutofit fontScale="90000"/>
          </a:bodyPr>
          <a:lstStyle/>
          <a:p>
            <a:r>
              <a:rPr lang="en-US" b="1" dirty="0"/>
              <a:t>MODULE THREE</a:t>
            </a:r>
            <a:br>
              <a:rPr lang="en-US" b="1" dirty="0"/>
            </a:br>
            <a:r>
              <a:rPr lang="en-US" b="1" dirty="0"/>
              <a:t>MEDICAL ADMINISTRATION AND SERVICE DELIVERY STRUCTURES IN COMMUNITY HEALTH SETTINGS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b="1" dirty="0">
                <a:solidFill>
                  <a:srgbClr val="FFC000"/>
                </a:solidFill>
              </a:rPr>
              <a:t>History of Community Health Centers in California</a:t>
            </a:r>
          </a:p>
          <a:p>
            <a:pPr marL="457200" indent="-457200">
              <a:buFont typeface="+mj-lt"/>
              <a:buAutoNum type="arabicPeriod"/>
            </a:pPr>
            <a:r>
              <a:rPr lang="en-US" b="1" dirty="0">
                <a:solidFill>
                  <a:srgbClr val="FFC000"/>
                </a:solidFill>
              </a:rPr>
              <a:t>Federally Qualified Health Centers (FQHCs)</a:t>
            </a:r>
          </a:p>
          <a:p>
            <a:pPr marL="457200" indent="-457200">
              <a:buFont typeface="+mj-lt"/>
              <a:buAutoNum type="arabicPeriod"/>
            </a:pPr>
            <a:r>
              <a:rPr lang="en-US" b="1" dirty="0">
                <a:solidFill>
                  <a:srgbClr val="FFC000"/>
                </a:solidFill>
              </a:rPr>
              <a:t>Governance and Organizational Structure of Community Health Centers</a:t>
            </a:r>
          </a:p>
          <a:p>
            <a:pPr marL="457200" indent="-457200">
              <a:buFont typeface="+mj-lt"/>
              <a:buAutoNum type="arabicPeriod"/>
            </a:pPr>
            <a:r>
              <a:rPr lang="en-US" b="1" dirty="0">
                <a:solidFill>
                  <a:srgbClr val="FFC000"/>
                </a:solidFill>
              </a:rPr>
              <a:t>Health Clinic Policies and Procedures</a:t>
            </a:r>
          </a:p>
          <a:p>
            <a:pPr marL="457200" indent="-457200">
              <a:buFont typeface="+mj-lt"/>
              <a:buAutoNum type="arabicPeriod"/>
            </a:pPr>
            <a:r>
              <a:rPr lang="en-US" b="1" dirty="0">
                <a:solidFill>
                  <a:srgbClr val="FFC000"/>
                </a:solidFill>
              </a:rPr>
              <a:t>Patient Centered Medical Home (PCMH) and Integrated Care Teams and Communication</a:t>
            </a:r>
          </a:p>
          <a:p>
            <a:pPr marL="457200" indent="-457200">
              <a:buFont typeface="+mj-lt"/>
              <a:buAutoNum type="arabicPeriod"/>
            </a:pPr>
            <a:r>
              <a:rPr lang="en-US" b="1" dirty="0">
                <a:solidFill>
                  <a:srgbClr val="FFC000"/>
                </a:solidFill>
              </a:rPr>
              <a:t>Process of Care in Health Clinics</a:t>
            </a:r>
          </a:p>
          <a:p>
            <a:pPr marL="457200" indent="-457200">
              <a:buFont typeface="+mj-lt"/>
              <a:buAutoNum type="arabicPeriod"/>
            </a:pPr>
            <a:r>
              <a:rPr lang="en-US" b="1" dirty="0">
                <a:solidFill>
                  <a:srgbClr val="FFC000"/>
                </a:solidFill>
              </a:rPr>
              <a:t>Referral System and Patient Transfer</a:t>
            </a:r>
          </a:p>
          <a:p>
            <a:pPr marL="457200" indent="-457200">
              <a:buFont typeface="+mj-lt"/>
              <a:buAutoNum type="arabicPeriod"/>
            </a:pPr>
            <a:r>
              <a:rPr lang="en-US" b="1" dirty="0">
                <a:solidFill>
                  <a:srgbClr val="FFC000"/>
                </a:solidFill>
              </a:rPr>
              <a:t>Risk Management, Federal Torts Claims Act, and Professional Liability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605" y="294468"/>
            <a:ext cx="2673874" cy="6183824"/>
          </a:xfrm>
          <a:prstGeom prst="rect">
            <a:avLst/>
          </a:prstGeom>
        </p:spPr>
      </p:pic>
    </p:spTree>
    <p:extLst>
      <p:ext uri="{BB962C8B-B14F-4D97-AF65-F5344CB8AC3E}">
        <p14:creationId xmlns:p14="http://schemas.microsoft.com/office/powerpoint/2010/main" val="351340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fontScale="90000"/>
          </a:bodyPr>
          <a:lstStyle/>
          <a:p>
            <a:br>
              <a:rPr lang="en-US" dirty="0"/>
            </a:br>
            <a:r>
              <a:rPr lang="en-US" b="1" dirty="0"/>
              <a:t>MODULE FOUR</a:t>
            </a:r>
            <a:br>
              <a:rPr lang="en-US" dirty="0"/>
            </a:br>
            <a:r>
              <a:rPr lang="en-US" b="1" dirty="0"/>
              <a:t>MEDICAL PROTOCOLS AND QUALITY ASSURANCE</a:t>
            </a:r>
            <a:br>
              <a:rPr lang="en-US" dirty="0"/>
            </a:br>
            <a:endParaRPr lang="en-US" dirty="0"/>
          </a:p>
        </p:txBody>
      </p:sp>
      <p:sp>
        <p:nvSpPr>
          <p:cNvPr id="3" name="Content Placeholder 2"/>
          <p:cNvSpPr>
            <a:spLocks noGrp="1"/>
          </p:cNvSpPr>
          <p:nvPr>
            <p:ph idx="1"/>
          </p:nvPr>
        </p:nvSpPr>
        <p:spPr>
          <a:xfrm>
            <a:off x="240224" y="1"/>
            <a:ext cx="8400081" cy="5044698"/>
          </a:xfrm>
        </p:spPr>
        <p:txBody>
          <a:bodyPr>
            <a:normAutofit fontScale="40000" lnSpcReduction="20000"/>
          </a:bodyPr>
          <a:lstStyle/>
          <a:p>
            <a:endParaRPr lang="en-US" dirty="0"/>
          </a:p>
          <a:p>
            <a:endParaRPr lang="en-US" dirty="0"/>
          </a:p>
          <a:p>
            <a:endParaRPr lang="en-US" dirty="0"/>
          </a:p>
          <a:p>
            <a:pPr marL="457200" indent="-457200">
              <a:buFont typeface="+mj-lt"/>
              <a:buAutoNum type="arabicPeriod"/>
            </a:pPr>
            <a:r>
              <a:rPr lang="en-US" sz="5100" b="1" dirty="0">
                <a:solidFill>
                  <a:srgbClr val="FFC000"/>
                </a:solidFill>
              </a:rPr>
              <a:t>Levels of Care</a:t>
            </a:r>
          </a:p>
          <a:p>
            <a:pPr marL="457200" indent="-457200">
              <a:buFont typeface="+mj-lt"/>
              <a:buAutoNum type="arabicPeriod"/>
            </a:pPr>
            <a:r>
              <a:rPr lang="en-US" sz="5100" b="1" dirty="0">
                <a:solidFill>
                  <a:srgbClr val="FFC000"/>
                </a:solidFill>
              </a:rPr>
              <a:t>Diagnostic and Treatment Protocols</a:t>
            </a:r>
          </a:p>
          <a:p>
            <a:pPr marL="457200" indent="-457200">
              <a:buFont typeface="+mj-lt"/>
              <a:buAutoNum type="arabicPeriod"/>
            </a:pPr>
            <a:r>
              <a:rPr lang="en-US" sz="5100" b="1" dirty="0">
                <a:solidFill>
                  <a:srgbClr val="FFC000"/>
                </a:solidFill>
              </a:rPr>
              <a:t>Electronic Medical Records (EMRs)</a:t>
            </a:r>
          </a:p>
          <a:p>
            <a:pPr marL="457200" indent="-457200">
              <a:buFont typeface="+mj-lt"/>
              <a:buAutoNum type="arabicPeriod"/>
            </a:pPr>
            <a:r>
              <a:rPr lang="en-US" sz="5100" b="1" dirty="0">
                <a:solidFill>
                  <a:srgbClr val="FFC000"/>
                </a:solidFill>
              </a:rPr>
              <a:t>Quality Care Structures and Peer Review</a:t>
            </a:r>
          </a:p>
          <a:p>
            <a:pPr marL="457200" indent="-457200">
              <a:buFont typeface="+mj-lt"/>
              <a:buAutoNum type="arabicPeriod"/>
            </a:pPr>
            <a:r>
              <a:rPr lang="en-US" sz="5100" b="1" dirty="0">
                <a:solidFill>
                  <a:srgbClr val="FFC000"/>
                </a:solidFill>
              </a:rPr>
              <a:t>System Certification and Accreditation, Quality of Medical Units and Staff, Joint Commission and National Committee for Quality Assurance (NCQA)</a:t>
            </a:r>
          </a:p>
          <a:p>
            <a:pPr marL="457200" indent="-457200">
              <a:buFont typeface="+mj-lt"/>
              <a:buAutoNum type="arabicPeriod"/>
            </a:pPr>
            <a:r>
              <a:rPr lang="en-US" sz="5100" b="1" dirty="0">
                <a:solidFill>
                  <a:srgbClr val="FFC000"/>
                </a:solidFill>
              </a:rPr>
              <a:t>Clinical Pathways, Evidence Based Medicine, Population Health, and Pay for Performance</a:t>
            </a:r>
          </a:p>
          <a:p>
            <a:pPr marL="457200" indent="-457200">
              <a:buFont typeface="+mj-lt"/>
              <a:buAutoNum type="arabicPeriod"/>
            </a:pPr>
            <a:r>
              <a:rPr lang="en-US" sz="5100" b="1" dirty="0">
                <a:solidFill>
                  <a:srgbClr val="FFC000"/>
                </a:solidFill>
              </a:rPr>
              <a:t>Patient Satisfaction</a:t>
            </a:r>
          </a:p>
          <a:p>
            <a:pPr marL="457200" indent="-457200">
              <a:buFont typeface="+mj-lt"/>
              <a:buAutoNum type="arabicPeriod"/>
            </a:pPr>
            <a:r>
              <a:rPr lang="en-US" sz="5100" b="1" dirty="0">
                <a:solidFill>
                  <a:srgbClr val="FFC000"/>
                </a:solidFill>
              </a:rPr>
              <a:t>Mandatory Reporting including HEDIS Measures</a:t>
            </a:r>
          </a:p>
          <a:p>
            <a:endParaRPr lang="en-US" sz="3100"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4293" y="380687"/>
            <a:ext cx="2686691" cy="6213466"/>
          </a:xfrm>
          <a:prstGeom prst="rect">
            <a:avLst/>
          </a:prstGeom>
        </p:spPr>
      </p:pic>
    </p:spTree>
    <p:extLst>
      <p:ext uri="{BB962C8B-B14F-4D97-AF65-F5344CB8AC3E}">
        <p14:creationId xmlns:p14="http://schemas.microsoft.com/office/powerpoint/2010/main" val="234450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fontScale="90000"/>
          </a:bodyPr>
          <a:lstStyle/>
          <a:p>
            <a:br>
              <a:rPr lang="en-US" dirty="0"/>
            </a:br>
            <a:r>
              <a:rPr lang="en-US" b="1" dirty="0"/>
              <a:t>MODULE FIVE</a:t>
            </a:r>
            <a:br>
              <a:rPr lang="en-US" b="1" dirty="0"/>
            </a:br>
            <a:r>
              <a:rPr lang="en-US" b="1" dirty="0"/>
              <a:t>PROFESSIONALISM, ETHICS, AND BIOETHICS</a:t>
            </a:r>
            <a:br>
              <a:rPr lang="en-US" dirty="0"/>
            </a:br>
            <a:endParaRPr lang="en-US" dirty="0"/>
          </a:p>
        </p:txBody>
      </p:sp>
      <p:sp>
        <p:nvSpPr>
          <p:cNvPr id="3" name="Content Placeholder 2"/>
          <p:cNvSpPr>
            <a:spLocks noGrp="1"/>
          </p:cNvSpPr>
          <p:nvPr>
            <p:ph idx="1"/>
          </p:nvPr>
        </p:nvSpPr>
        <p:spPr>
          <a:xfrm>
            <a:off x="240224" y="294468"/>
            <a:ext cx="10546596" cy="4797013"/>
          </a:xfrm>
        </p:spPr>
        <p:txBody>
          <a:bodyPr>
            <a:normAutofit/>
          </a:bodyPr>
          <a:lstStyle/>
          <a:p>
            <a:pPr marL="457200" indent="-457200">
              <a:buFont typeface="+mj-lt"/>
              <a:buAutoNum type="arabicPeriod"/>
            </a:pPr>
            <a:r>
              <a:rPr lang="en-US" sz="2800" b="1" dirty="0">
                <a:solidFill>
                  <a:srgbClr val="FFC000"/>
                </a:solidFill>
              </a:rPr>
              <a:t>Physician Professionalism and Responsibilities</a:t>
            </a:r>
          </a:p>
          <a:p>
            <a:pPr marL="457200" indent="-457200">
              <a:buFont typeface="+mj-lt"/>
              <a:buAutoNum type="arabicPeriod"/>
            </a:pPr>
            <a:r>
              <a:rPr lang="en-US" sz="2800" b="1" dirty="0">
                <a:solidFill>
                  <a:srgbClr val="FFC000"/>
                </a:solidFill>
              </a:rPr>
              <a:t>Introduction of Ethics and Bioethics</a:t>
            </a:r>
          </a:p>
          <a:p>
            <a:pPr marL="457200" indent="-457200">
              <a:buFont typeface="+mj-lt"/>
              <a:buAutoNum type="arabicPeriod"/>
            </a:pPr>
            <a:r>
              <a:rPr lang="en-US" sz="2800" b="1" dirty="0">
                <a:solidFill>
                  <a:srgbClr val="FFC000"/>
                </a:solidFill>
              </a:rPr>
              <a:t>Human Rights</a:t>
            </a:r>
          </a:p>
          <a:p>
            <a:pPr marL="457200" indent="-457200">
              <a:buFont typeface="+mj-lt"/>
              <a:buAutoNum type="arabicPeriod"/>
            </a:pPr>
            <a:r>
              <a:rPr lang="en-US" sz="2800" b="1" dirty="0">
                <a:solidFill>
                  <a:srgbClr val="FFC000"/>
                </a:solidFill>
              </a:rPr>
              <a:t>Ethical Decision-Making</a:t>
            </a:r>
          </a:p>
          <a:p>
            <a:pPr marL="457200" indent="-457200">
              <a:buFont typeface="+mj-lt"/>
              <a:buAutoNum type="arabicPeriod"/>
            </a:pPr>
            <a:r>
              <a:rPr lang="en-US" sz="2800" b="1" dirty="0">
                <a:solidFill>
                  <a:srgbClr val="FFC000"/>
                </a:solidFill>
              </a:rPr>
              <a:t>Conflict of Interest</a:t>
            </a:r>
          </a:p>
          <a:p>
            <a:pPr marL="457200" indent="-457200">
              <a:buFont typeface="+mj-lt"/>
              <a:buAutoNum type="arabicPeriod"/>
            </a:pPr>
            <a:r>
              <a:rPr lang="en-US" sz="2800" b="1" dirty="0">
                <a:solidFill>
                  <a:srgbClr val="FFC000"/>
                </a:solidFill>
              </a:rPr>
              <a:t>Patient Rights and Responsibilities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814" y="294468"/>
            <a:ext cx="2757641" cy="6377552"/>
          </a:xfrm>
          <a:prstGeom prst="rect">
            <a:avLst/>
          </a:prstGeom>
        </p:spPr>
      </p:pic>
    </p:spTree>
    <p:extLst>
      <p:ext uri="{BB962C8B-B14F-4D97-AF65-F5344CB8AC3E}">
        <p14:creationId xmlns:p14="http://schemas.microsoft.com/office/powerpoint/2010/main" val="176116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24" y="5350933"/>
            <a:ext cx="8534400" cy="1507067"/>
          </a:xfrm>
        </p:spPr>
        <p:txBody>
          <a:bodyPr>
            <a:normAutofit fontScale="90000"/>
          </a:bodyPr>
          <a:lstStyle/>
          <a:p>
            <a:br>
              <a:rPr lang="en-US" dirty="0"/>
            </a:br>
            <a:r>
              <a:rPr lang="en-US" b="1" dirty="0"/>
              <a:t>MODULE SIX</a:t>
            </a:r>
            <a:br>
              <a:rPr lang="en-US" b="1" dirty="0"/>
            </a:br>
            <a:r>
              <a:rPr lang="en-US" b="1" dirty="0"/>
              <a:t>PHARMACOLOGY</a:t>
            </a:r>
            <a:br>
              <a:rPr lang="en-US" dirty="0"/>
            </a:br>
            <a:endParaRPr lang="en-US" dirty="0"/>
          </a:p>
        </p:txBody>
      </p:sp>
      <p:sp>
        <p:nvSpPr>
          <p:cNvPr id="3" name="Content Placeholder 2"/>
          <p:cNvSpPr>
            <a:spLocks noGrp="1"/>
          </p:cNvSpPr>
          <p:nvPr>
            <p:ph idx="1"/>
          </p:nvPr>
        </p:nvSpPr>
        <p:spPr>
          <a:xfrm>
            <a:off x="333215" y="185981"/>
            <a:ext cx="8776910" cy="5052734"/>
          </a:xfrm>
        </p:spPr>
        <p:txBody>
          <a:bodyPr>
            <a:normAutofit/>
          </a:bodyPr>
          <a:lstStyle/>
          <a:p>
            <a:pPr marL="457200" indent="-457200">
              <a:buFont typeface="+mj-lt"/>
              <a:buAutoNum type="arabicPeriod"/>
            </a:pPr>
            <a:r>
              <a:rPr lang="en-US" sz="2800" b="1" dirty="0">
                <a:solidFill>
                  <a:srgbClr val="FFC000"/>
                </a:solidFill>
              </a:rPr>
              <a:t>US Food and Drug Administration (FDA)</a:t>
            </a:r>
          </a:p>
          <a:p>
            <a:pPr marL="457200" indent="-457200">
              <a:buFont typeface="+mj-lt"/>
              <a:buAutoNum type="arabicPeriod"/>
            </a:pPr>
            <a:r>
              <a:rPr lang="en-US" sz="2800" b="1" dirty="0">
                <a:solidFill>
                  <a:srgbClr val="FFC000"/>
                </a:solidFill>
              </a:rPr>
              <a:t>Medication: FDA- and not FDA-approved</a:t>
            </a:r>
          </a:p>
          <a:p>
            <a:pPr marL="457200" indent="-457200">
              <a:buFont typeface="+mj-lt"/>
              <a:buAutoNum type="arabicPeriod"/>
            </a:pPr>
            <a:r>
              <a:rPr lang="en-US" sz="2800" b="1" dirty="0">
                <a:solidFill>
                  <a:srgbClr val="FFC000"/>
                </a:solidFill>
              </a:rPr>
              <a:t>Pharmacologic Protocols for Common Diseases</a:t>
            </a:r>
          </a:p>
          <a:p>
            <a:pPr marL="457200" indent="-457200">
              <a:buFont typeface="+mj-lt"/>
              <a:buAutoNum type="arabicPeriod"/>
            </a:pPr>
            <a:r>
              <a:rPr lang="en-US" sz="2800" b="1" dirty="0">
                <a:solidFill>
                  <a:srgbClr val="FFC000"/>
                </a:solidFill>
              </a:rPr>
              <a:t>Prescriptions in Clinical Practice: The Role of the Physician and the Pharmacologist</a:t>
            </a:r>
          </a:p>
          <a:p>
            <a:pPr marL="457200" indent="-457200">
              <a:buFont typeface="+mj-lt"/>
              <a:buAutoNum type="arabicPeriod"/>
            </a:pPr>
            <a:r>
              <a:rPr lang="en-US" sz="2800" b="1" dirty="0">
                <a:solidFill>
                  <a:srgbClr val="FFC000"/>
                </a:solidFill>
              </a:rPr>
              <a:t>Alternative Medication Practices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244" y="381166"/>
            <a:ext cx="2696727" cy="6236677"/>
          </a:xfrm>
          <a:prstGeom prst="rect">
            <a:avLst/>
          </a:prstGeom>
        </p:spPr>
      </p:pic>
    </p:spTree>
    <p:extLst>
      <p:ext uri="{BB962C8B-B14F-4D97-AF65-F5344CB8AC3E}">
        <p14:creationId xmlns:p14="http://schemas.microsoft.com/office/powerpoint/2010/main" val="362900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15" y="5156886"/>
            <a:ext cx="9843744" cy="1701113"/>
          </a:xfrm>
        </p:spPr>
        <p:txBody>
          <a:bodyPr>
            <a:normAutofit/>
          </a:bodyPr>
          <a:lstStyle/>
          <a:p>
            <a:br>
              <a:rPr lang="en-US" sz="4800" dirty="0"/>
            </a:br>
            <a:r>
              <a:rPr lang="en-US" sz="4800" b="1" dirty="0"/>
              <a:t>Authors </a:t>
            </a:r>
          </a:p>
        </p:txBody>
      </p:sp>
      <p:sp>
        <p:nvSpPr>
          <p:cNvPr id="3" name="Content Placeholder 2"/>
          <p:cNvSpPr>
            <a:spLocks noGrp="1"/>
          </p:cNvSpPr>
          <p:nvPr>
            <p:ph idx="1"/>
          </p:nvPr>
        </p:nvSpPr>
        <p:spPr/>
        <p:txBody>
          <a:bodyPr>
            <a:noAutofit/>
          </a:bodyPr>
          <a:lstStyle/>
          <a:p>
            <a:endParaRPr lang="en-US" sz="2800" b="1" dirty="0"/>
          </a:p>
          <a:p>
            <a:endParaRPr lang="en-US" sz="2800" b="1" dirty="0"/>
          </a:p>
          <a:p>
            <a:pPr>
              <a:buFont typeface="Arial" panose="020B0604020202020204" pitchFamily="34" charset="0"/>
              <a:buChar char="•"/>
            </a:pPr>
            <a:r>
              <a:rPr lang="en-US" sz="2800" b="1" dirty="0">
                <a:solidFill>
                  <a:schemeClr val="bg1"/>
                </a:solidFill>
              </a:rPr>
              <a:t>Clinica de Salud del Valle de Salinas</a:t>
            </a:r>
          </a:p>
          <a:p>
            <a:pPr>
              <a:buFont typeface="Arial" panose="020B0604020202020204" pitchFamily="34" charset="0"/>
              <a:buChar char="•"/>
            </a:pPr>
            <a:r>
              <a:rPr lang="en-US" sz="2800" b="1" dirty="0">
                <a:solidFill>
                  <a:schemeClr val="bg1"/>
                </a:solidFill>
              </a:rPr>
              <a:t>Natividad Medical Center, and National Autonomous University of Mexico (UNAM) </a:t>
            </a:r>
          </a:p>
          <a:p>
            <a:pPr>
              <a:buFont typeface="Arial" panose="020B0604020202020204" pitchFamily="34" charset="0"/>
              <a:buChar char="•"/>
            </a:pPr>
            <a:r>
              <a:rPr lang="en-US" sz="2800" b="1" dirty="0">
                <a:solidFill>
                  <a:schemeClr val="bg1"/>
                </a:solidFill>
              </a:rPr>
              <a:t>California State University Monterey Bay (CSUMB) </a:t>
            </a:r>
          </a:p>
          <a:p>
            <a:pPr>
              <a:buFont typeface="Arial" panose="020B0604020202020204" pitchFamily="34" charset="0"/>
              <a:buChar char="•"/>
            </a:pPr>
            <a:r>
              <a:rPr lang="en-US" sz="2800" b="1" dirty="0">
                <a:solidFill>
                  <a:schemeClr val="bg1"/>
                </a:solidFill>
              </a:rPr>
              <a:t>California State University Long Beach (CSULB)  </a:t>
            </a:r>
          </a:p>
          <a:p>
            <a:pPr>
              <a:buFont typeface="Arial" panose="020B0604020202020204" pitchFamily="34" charset="0"/>
              <a:buChar char="•"/>
            </a:pPr>
            <a:r>
              <a:rPr lang="en-US" sz="2800" b="1" dirty="0">
                <a:solidFill>
                  <a:schemeClr val="bg1"/>
                </a:solidFill>
              </a:rPr>
              <a:t>NCLR/CSULB Center for Latino Community Health </a:t>
            </a:r>
          </a:p>
          <a:p>
            <a:pPr>
              <a:buFont typeface="Arial" panose="020B0604020202020204" pitchFamily="34" charset="0"/>
              <a:buChar char="•"/>
            </a:pPr>
            <a:r>
              <a:rPr lang="en-US" sz="2800" b="1" dirty="0">
                <a:solidFill>
                  <a:schemeClr val="bg1"/>
                </a:solidFill>
              </a:rPr>
              <a:t>University of California, Davis</a:t>
            </a:r>
          </a:p>
        </p:txBody>
      </p:sp>
      <p:pic>
        <p:nvPicPr>
          <p:cNvPr id="4" name="Picture 3"/>
          <p:cNvPicPr>
            <a:picLocks noChangeAspect="1"/>
          </p:cNvPicPr>
          <p:nvPr/>
        </p:nvPicPr>
        <p:blipFill>
          <a:blip r:embed="rId2"/>
          <a:stretch>
            <a:fillRect/>
          </a:stretch>
        </p:blipFill>
        <p:spPr>
          <a:xfrm>
            <a:off x="9056931" y="286719"/>
            <a:ext cx="2933699" cy="6400800"/>
          </a:xfrm>
          <a:prstGeom prst="rect">
            <a:avLst/>
          </a:prstGeom>
        </p:spPr>
      </p:pic>
    </p:spTree>
    <p:extLst>
      <p:ext uri="{BB962C8B-B14F-4D97-AF65-F5344CB8AC3E}">
        <p14:creationId xmlns:p14="http://schemas.microsoft.com/office/powerpoint/2010/main" val="251000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3" y="5350933"/>
            <a:ext cx="8534400" cy="1507067"/>
          </a:xfrm>
        </p:spPr>
        <p:txBody>
          <a:bodyPr>
            <a:normAutofit fontScale="90000"/>
          </a:bodyPr>
          <a:lstStyle/>
          <a:p>
            <a:br>
              <a:rPr lang="en-US" dirty="0"/>
            </a:br>
            <a:r>
              <a:rPr lang="en-US" b="1" dirty="0"/>
              <a:t>MODULE SEVEN</a:t>
            </a:r>
            <a:br>
              <a:rPr lang="en-US" b="1" dirty="0"/>
            </a:br>
            <a:r>
              <a:rPr lang="en-US" b="1" dirty="0"/>
              <a:t>MEDICAL REVIEW (CASE STUDIES AND RESOURCES)</a:t>
            </a:r>
            <a:br>
              <a:rPr lang="en-US" dirty="0"/>
            </a:br>
            <a:endParaRPr lang="en-US" dirty="0"/>
          </a:p>
        </p:txBody>
      </p:sp>
      <p:sp>
        <p:nvSpPr>
          <p:cNvPr id="3" name="Content Placeholder 2"/>
          <p:cNvSpPr>
            <a:spLocks noGrp="1"/>
          </p:cNvSpPr>
          <p:nvPr>
            <p:ph idx="1"/>
          </p:nvPr>
        </p:nvSpPr>
        <p:spPr>
          <a:xfrm>
            <a:off x="684212" y="271220"/>
            <a:ext cx="7320664" cy="5013702"/>
          </a:xfrm>
        </p:spPr>
        <p:txBody>
          <a:bodyPr/>
          <a:lstStyle/>
          <a:p>
            <a:pPr marL="457200" indent="-457200">
              <a:buFont typeface="+mj-lt"/>
              <a:buAutoNum type="arabicPeriod"/>
            </a:pPr>
            <a:r>
              <a:rPr lang="en-US" sz="3200" b="1" dirty="0">
                <a:solidFill>
                  <a:srgbClr val="FFC000"/>
                </a:solidFill>
              </a:rPr>
              <a:t>Abbreviations Commonly Used in Medicine</a:t>
            </a:r>
          </a:p>
          <a:p>
            <a:pPr marL="457200" indent="-457200">
              <a:buFont typeface="+mj-lt"/>
              <a:buAutoNum type="arabicPeriod"/>
            </a:pPr>
            <a:r>
              <a:rPr lang="en-US" sz="3200" b="1" dirty="0">
                <a:solidFill>
                  <a:srgbClr val="FFC000"/>
                </a:solidFill>
              </a:rPr>
              <a:t>Clinical Case Studies</a:t>
            </a:r>
          </a:p>
          <a:p>
            <a:pPr marL="457200" indent="-457200">
              <a:buFont typeface="+mj-lt"/>
              <a:buAutoNum type="arabicPeriod"/>
            </a:pPr>
            <a:r>
              <a:rPr lang="en-US" sz="3200" b="1" dirty="0">
                <a:solidFill>
                  <a:srgbClr val="FFC000"/>
                </a:solidFill>
              </a:rPr>
              <a:t>Tools and Resources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171" y="255721"/>
            <a:ext cx="2804552" cy="6486041"/>
          </a:xfrm>
          <a:prstGeom prst="rect">
            <a:avLst/>
          </a:prstGeom>
        </p:spPr>
      </p:pic>
    </p:spTree>
    <p:extLst>
      <p:ext uri="{BB962C8B-B14F-4D97-AF65-F5344CB8AC3E}">
        <p14:creationId xmlns:p14="http://schemas.microsoft.com/office/powerpoint/2010/main" val="317704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9401" y="324934"/>
            <a:ext cx="8819819" cy="6270280"/>
          </a:xfrm>
          <a:prstGeom prst="rect">
            <a:avLst/>
          </a:prstGeom>
        </p:spPr>
      </p:pic>
      <p:sp>
        <p:nvSpPr>
          <p:cNvPr id="2" name="TextBox 1"/>
          <p:cNvSpPr txBox="1"/>
          <p:nvPr/>
        </p:nvSpPr>
        <p:spPr>
          <a:xfrm>
            <a:off x="436056" y="452379"/>
            <a:ext cx="2198038" cy="1200329"/>
          </a:xfrm>
          <a:prstGeom prst="rect">
            <a:avLst/>
          </a:prstGeom>
          <a:noFill/>
        </p:spPr>
        <p:txBody>
          <a:bodyPr wrap="none" rtlCol="0">
            <a:spAutoFit/>
          </a:bodyPr>
          <a:lstStyle/>
          <a:p>
            <a:r>
              <a:rPr lang="en-US" dirty="0">
                <a:solidFill>
                  <a:srgbClr val="FF0000"/>
                </a:solidFill>
              </a:rPr>
              <a:t>GOOD LUCK WITH</a:t>
            </a:r>
          </a:p>
          <a:p>
            <a:r>
              <a:rPr lang="en-US" dirty="0">
                <a:solidFill>
                  <a:srgbClr val="FF0000"/>
                </a:solidFill>
              </a:rPr>
              <a:t>THE AMERICAN</a:t>
            </a:r>
          </a:p>
          <a:p>
            <a:r>
              <a:rPr lang="en-US" dirty="0">
                <a:solidFill>
                  <a:srgbClr val="FF0000"/>
                </a:solidFill>
              </a:rPr>
              <a:t>HEALTH-CARE</a:t>
            </a:r>
          </a:p>
          <a:p>
            <a:r>
              <a:rPr lang="en-US" dirty="0">
                <a:solidFill>
                  <a:srgbClr val="FF0000"/>
                </a:solidFill>
              </a:rPr>
              <a:t>SYSTEM</a:t>
            </a:r>
          </a:p>
        </p:txBody>
      </p:sp>
      <p:pic>
        <p:nvPicPr>
          <p:cNvPr id="3" name="Picture 2"/>
          <p:cNvPicPr>
            <a:picLocks noChangeAspect="1"/>
          </p:cNvPicPr>
          <p:nvPr/>
        </p:nvPicPr>
        <p:blipFill>
          <a:blip r:embed="rId3"/>
          <a:stretch>
            <a:fillRect/>
          </a:stretch>
        </p:blipFill>
        <p:spPr>
          <a:xfrm>
            <a:off x="9099220" y="324934"/>
            <a:ext cx="2879420" cy="6282372"/>
          </a:xfrm>
          <a:prstGeom prst="rect">
            <a:avLst/>
          </a:prstGeom>
        </p:spPr>
      </p:pic>
    </p:spTree>
    <p:extLst>
      <p:ext uri="{BB962C8B-B14F-4D97-AF65-F5344CB8AC3E}">
        <p14:creationId xmlns:p14="http://schemas.microsoft.com/office/powerpoint/2010/main" val="113472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558800"/>
            <a:ext cx="8849360" cy="5496560"/>
          </a:xfrm>
        </p:spPr>
        <p:txBody>
          <a:bodyPr>
            <a:normAutofit lnSpcReduction="10000"/>
          </a:bodyPr>
          <a:lstStyle/>
          <a:p>
            <a:pPr marL="0" indent="0">
              <a:buNone/>
            </a:pPr>
            <a:r>
              <a:rPr lang="en-US" sz="5400" b="1" dirty="0">
                <a:solidFill>
                  <a:schemeClr val="bg1"/>
                </a:solidFill>
              </a:rPr>
              <a:t>INTRODUCTION</a:t>
            </a:r>
            <a:endParaRPr lang="en-US" sz="5400" dirty="0">
              <a:solidFill>
                <a:schemeClr val="bg1"/>
              </a:solidFill>
            </a:endParaRPr>
          </a:p>
          <a:p>
            <a:pPr marL="0" indent="0">
              <a:buNone/>
            </a:pPr>
            <a:r>
              <a:rPr lang="en-US" sz="2800" b="1" dirty="0">
                <a:solidFill>
                  <a:schemeClr val="bg1"/>
                </a:solidFill>
              </a:rPr>
              <a:t>This Orientation Course of the California Health Care Delivery System was generated in response to the requirements set forth in AB 1045 of the State of California and approved by Governor Gray Davis on September 30</a:t>
            </a:r>
            <a:r>
              <a:rPr lang="en-US" sz="2800" b="1" baseline="30000" dirty="0">
                <a:solidFill>
                  <a:schemeClr val="bg1"/>
                </a:solidFill>
              </a:rPr>
              <a:t>th</a:t>
            </a:r>
            <a:r>
              <a:rPr lang="en-US" sz="2800" b="1" dirty="0">
                <a:solidFill>
                  <a:schemeClr val="bg1"/>
                </a:solidFill>
              </a:rPr>
              <a:t>, 2002. </a:t>
            </a:r>
          </a:p>
          <a:p>
            <a:pPr marL="0" indent="0">
              <a:buNone/>
            </a:pPr>
            <a:r>
              <a:rPr lang="en-US" sz="2800" b="1" dirty="0">
                <a:solidFill>
                  <a:schemeClr val="bg1"/>
                </a:solidFill>
              </a:rPr>
              <a:t>AB 1045 allows 30 physicians from Mexico to participate as part of a pilot project, in the care of patients served by community health centers in the State of California for a period of three years.</a:t>
            </a:r>
          </a:p>
          <a:p>
            <a:pPr marL="0" indent="0">
              <a:buNone/>
            </a:pPr>
            <a:r>
              <a:rPr lang="en-US" sz="2800" dirty="0"/>
              <a:t> </a:t>
            </a:r>
          </a:p>
          <a:p>
            <a:endParaRPr lang="en-US" dirty="0"/>
          </a:p>
        </p:txBody>
      </p:sp>
      <p:pic>
        <p:nvPicPr>
          <p:cNvPr id="2" name="Picture 1"/>
          <p:cNvPicPr>
            <a:picLocks noChangeAspect="1"/>
          </p:cNvPicPr>
          <p:nvPr/>
        </p:nvPicPr>
        <p:blipFill>
          <a:blip r:embed="rId2"/>
          <a:stretch>
            <a:fillRect/>
          </a:stretch>
        </p:blipFill>
        <p:spPr>
          <a:xfrm>
            <a:off x="9054888" y="558800"/>
            <a:ext cx="2679912" cy="5847080"/>
          </a:xfrm>
          <a:prstGeom prst="rect">
            <a:avLst/>
          </a:prstGeom>
        </p:spPr>
      </p:pic>
    </p:spTree>
    <p:extLst>
      <p:ext uri="{BB962C8B-B14F-4D97-AF65-F5344CB8AC3E}">
        <p14:creationId xmlns:p14="http://schemas.microsoft.com/office/powerpoint/2010/main" val="344403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6" y="0"/>
            <a:ext cx="8172773" cy="6858000"/>
          </a:xfrm>
        </p:spPr>
        <p:txBody>
          <a:bodyPr>
            <a:normAutofit/>
          </a:bodyPr>
          <a:lstStyle/>
          <a:p>
            <a:pPr marL="0" indent="0">
              <a:buNone/>
            </a:pPr>
            <a:r>
              <a:rPr lang="en-US" sz="3200" b="1" dirty="0">
                <a:solidFill>
                  <a:schemeClr val="bg1"/>
                </a:solidFill>
              </a:rPr>
              <a:t>INTRODUCTION continued</a:t>
            </a:r>
            <a:endParaRPr lang="en-US" sz="3200" dirty="0">
              <a:solidFill>
                <a:schemeClr val="bg1"/>
              </a:solidFill>
            </a:endParaRPr>
          </a:p>
          <a:p>
            <a:pPr marL="0" indent="0">
              <a:buNone/>
            </a:pPr>
            <a:r>
              <a:rPr lang="en-US" sz="2400" b="1" dirty="0">
                <a:solidFill>
                  <a:schemeClr val="bg1"/>
                </a:solidFill>
              </a:rPr>
              <a:t>This course includes aspects about the administration and operation of clinics and hospitals, the processes of the California medical delivery system, health maintenance organizations and managed care practices, the differences in the pharmacological management as compared to those in Mexico, as well as medical protocols, community clinic history and operations, professionalism and medical ethics. </a:t>
            </a:r>
          </a:p>
          <a:p>
            <a:endParaRPr lang="en-US" sz="2800" b="1" dirty="0">
              <a:solidFill>
                <a:schemeClr val="bg1"/>
              </a:solidFill>
            </a:endParaRPr>
          </a:p>
        </p:txBody>
      </p:sp>
      <p:pic>
        <p:nvPicPr>
          <p:cNvPr id="4" name="Picture 3"/>
          <p:cNvPicPr>
            <a:picLocks noChangeAspect="1"/>
          </p:cNvPicPr>
          <p:nvPr/>
        </p:nvPicPr>
        <p:blipFill>
          <a:blip r:embed="rId2"/>
          <a:stretch>
            <a:fillRect/>
          </a:stretch>
        </p:blipFill>
        <p:spPr>
          <a:xfrm>
            <a:off x="9054888" y="558800"/>
            <a:ext cx="2679912" cy="5847080"/>
          </a:xfrm>
          <a:prstGeom prst="rect">
            <a:avLst/>
          </a:prstGeom>
        </p:spPr>
      </p:pic>
    </p:spTree>
    <p:extLst>
      <p:ext uri="{BB962C8B-B14F-4D97-AF65-F5344CB8AC3E}">
        <p14:creationId xmlns:p14="http://schemas.microsoft.com/office/powerpoint/2010/main" val="62704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756542" cy="6858000"/>
          </a:xfrm>
        </p:spPr>
        <p:txBody>
          <a:bodyPr>
            <a:normAutofit/>
          </a:bodyPr>
          <a:lstStyle/>
          <a:p>
            <a:pPr marL="0" indent="0">
              <a:buNone/>
            </a:pPr>
            <a:r>
              <a:rPr lang="en-US" sz="2800" b="1" dirty="0">
                <a:solidFill>
                  <a:schemeClr val="bg1"/>
                </a:solidFill>
              </a:rPr>
              <a:t>INTRODUCTION continued</a:t>
            </a:r>
            <a:endParaRPr lang="en-US" sz="2800" dirty="0">
              <a:solidFill>
                <a:schemeClr val="bg1"/>
              </a:solidFill>
            </a:endParaRPr>
          </a:p>
          <a:p>
            <a:pPr marL="0" indent="0">
              <a:buNone/>
            </a:pPr>
            <a:endParaRPr lang="en-US" sz="2400" b="1" dirty="0">
              <a:solidFill>
                <a:schemeClr val="bg1"/>
              </a:solidFill>
            </a:endParaRPr>
          </a:p>
          <a:p>
            <a:pPr marL="0" indent="0">
              <a:buNone/>
            </a:pPr>
            <a:r>
              <a:rPr lang="en-US" sz="2800" b="1" dirty="0">
                <a:solidFill>
                  <a:schemeClr val="bg1"/>
                </a:solidFill>
              </a:rPr>
              <a:t>The curriculum will provide a practical understanding of the areas defined by this law and lead to the proper insertion of capable physicians into the Health Care Delivery System of California.  </a:t>
            </a:r>
          </a:p>
          <a:p>
            <a:pPr marL="0" indent="0">
              <a:buNone/>
            </a:pPr>
            <a:r>
              <a:rPr lang="en-US" sz="2800" b="1" dirty="0">
                <a:solidFill>
                  <a:schemeClr val="bg1"/>
                </a:solidFill>
              </a:rPr>
              <a:t> </a:t>
            </a:r>
          </a:p>
          <a:p>
            <a:endParaRPr lang="en-US" dirty="0"/>
          </a:p>
        </p:txBody>
      </p:sp>
      <p:pic>
        <p:nvPicPr>
          <p:cNvPr id="4" name="Picture 3"/>
          <p:cNvPicPr>
            <a:picLocks noChangeAspect="1"/>
          </p:cNvPicPr>
          <p:nvPr/>
        </p:nvPicPr>
        <p:blipFill>
          <a:blip r:embed="rId2"/>
          <a:stretch>
            <a:fillRect/>
          </a:stretch>
        </p:blipFill>
        <p:spPr>
          <a:xfrm>
            <a:off x="9008784" y="163593"/>
            <a:ext cx="2997236" cy="6539424"/>
          </a:xfrm>
          <a:prstGeom prst="rect">
            <a:avLst/>
          </a:prstGeom>
        </p:spPr>
      </p:pic>
    </p:spTree>
    <p:extLst>
      <p:ext uri="{BB962C8B-B14F-4D97-AF65-F5344CB8AC3E}">
        <p14:creationId xmlns:p14="http://schemas.microsoft.com/office/powerpoint/2010/main" val="101993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752" y="5494638"/>
            <a:ext cx="6148017" cy="1268627"/>
          </a:xfrm>
        </p:spPr>
        <p:txBody>
          <a:bodyPr>
            <a:noAutofit/>
          </a:bodyPr>
          <a:lstStyle/>
          <a:p>
            <a:br>
              <a:rPr lang="en-US" sz="8000" b="1" dirty="0"/>
            </a:br>
            <a:r>
              <a:rPr lang="en-US" sz="8000" b="1" dirty="0"/>
              <a:t>OBJECTIVE</a:t>
            </a:r>
            <a:br>
              <a:rPr lang="en-US" sz="8000" dirty="0"/>
            </a:br>
            <a:endParaRPr lang="en-US" sz="8000" dirty="0"/>
          </a:p>
        </p:txBody>
      </p:sp>
      <p:sp>
        <p:nvSpPr>
          <p:cNvPr id="3" name="Content Placeholder 2"/>
          <p:cNvSpPr>
            <a:spLocks noGrp="1"/>
          </p:cNvSpPr>
          <p:nvPr>
            <p:ph idx="1"/>
          </p:nvPr>
        </p:nvSpPr>
        <p:spPr>
          <a:xfrm>
            <a:off x="531752" y="1"/>
            <a:ext cx="8114408" cy="5403550"/>
          </a:xfrm>
        </p:spPr>
        <p:txBody>
          <a:bodyPr>
            <a:normAutofit/>
          </a:bodyPr>
          <a:lstStyle/>
          <a:p>
            <a:pPr marL="0" indent="0">
              <a:buNone/>
            </a:pPr>
            <a:endParaRPr lang="en-US" sz="4400" b="1" i="1" dirty="0">
              <a:solidFill>
                <a:srgbClr val="FFC000"/>
              </a:solidFill>
            </a:endParaRPr>
          </a:p>
          <a:p>
            <a:pPr marL="0" indent="0">
              <a:buNone/>
            </a:pPr>
            <a:r>
              <a:rPr lang="en-US" sz="3000" b="1" i="1" dirty="0">
                <a:solidFill>
                  <a:srgbClr val="FFC000"/>
                </a:solidFill>
              </a:rPr>
              <a:t>To provide the necessary administrative, ethical, legal and medical knowledge foundation so that you will be able to apply, analyze, and synthesize that information to work in the Community Health Clinics in the State of California by meeting the requirements of the California Law AB 1045.</a:t>
            </a:r>
            <a:endParaRPr lang="en-US" sz="3000" dirty="0">
              <a:solidFill>
                <a:srgbClr val="FFC000"/>
              </a:solidFill>
            </a:endParaRPr>
          </a:p>
          <a:p>
            <a:pPr marL="0" indent="0">
              <a:buNone/>
            </a:pPr>
            <a:endParaRPr lang="en-US" sz="3600" dirty="0"/>
          </a:p>
        </p:txBody>
      </p:sp>
      <p:pic>
        <p:nvPicPr>
          <p:cNvPr id="4" name="Picture 3"/>
          <p:cNvPicPr>
            <a:picLocks noChangeAspect="1"/>
          </p:cNvPicPr>
          <p:nvPr/>
        </p:nvPicPr>
        <p:blipFill>
          <a:blip r:embed="rId3"/>
          <a:stretch>
            <a:fillRect/>
          </a:stretch>
        </p:blipFill>
        <p:spPr>
          <a:xfrm>
            <a:off x="8864118" y="247974"/>
            <a:ext cx="2955010" cy="6447294"/>
          </a:xfrm>
          <a:prstGeom prst="rect">
            <a:avLst/>
          </a:prstGeom>
        </p:spPr>
      </p:pic>
    </p:spTree>
    <p:extLst>
      <p:ext uri="{BB962C8B-B14F-4D97-AF65-F5344CB8AC3E}">
        <p14:creationId xmlns:p14="http://schemas.microsoft.com/office/powerpoint/2010/main" val="214904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8" y="5835112"/>
            <a:ext cx="7178217" cy="658678"/>
          </a:xfrm>
        </p:spPr>
        <p:txBody>
          <a:bodyPr>
            <a:normAutofit fontScale="90000"/>
          </a:bodyPr>
          <a:lstStyle/>
          <a:p>
            <a:br>
              <a:rPr lang="en-US" b="1" dirty="0"/>
            </a:br>
            <a:r>
              <a:rPr lang="en-US" b="1" dirty="0"/>
              <a:t>PROGRAM LEARNING OUTCOMES</a:t>
            </a:r>
            <a:br>
              <a:rPr lang="en-US" dirty="0"/>
            </a:br>
            <a:endParaRPr lang="en-US" dirty="0"/>
          </a:p>
        </p:txBody>
      </p:sp>
      <p:sp>
        <p:nvSpPr>
          <p:cNvPr id="3" name="Content Placeholder 2"/>
          <p:cNvSpPr>
            <a:spLocks noGrp="1"/>
          </p:cNvSpPr>
          <p:nvPr>
            <p:ph idx="1"/>
          </p:nvPr>
        </p:nvSpPr>
        <p:spPr>
          <a:xfrm>
            <a:off x="382702" y="356461"/>
            <a:ext cx="7434300" cy="5385584"/>
          </a:xfrm>
        </p:spPr>
        <p:txBody>
          <a:bodyPr>
            <a:noAutofit/>
          </a:bodyPr>
          <a:lstStyle/>
          <a:p>
            <a:pPr marL="0" indent="0">
              <a:buNone/>
            </a:pPr>
            <a:endParaRPr lang="en-US" sz="4400" b="1" dirty="0"/>
          </a:p>
          <a:p>
            <a:pPr marL="0" indent="0">
              <a:buNone/>
            </a:pPr>
            <a:r>
              <a:rPr lang="en-US" sz="2800" b="1" dirty="0">
                <a:solidFill>
                  <a:srgbClr val="FFC000"/>
                </a:solidFill>
              </a:rPr>
              <a:t>#1: Demonstrate an ability to describe, compile, and implement, analyze, and synthesize medical protocols and quality assurance practices that meet California law and medical standards. </a:t>
            </a:r>
          </a:p>
          <a:p>
            <a:pPr marL="0" indent="0">
              <a:buNone/>
            </a:pPr>
            <a:r>
              <a:rPr lang="en-US" sz="2800" b="1" dirty="0"/>
              <a:t> </a:t>
            </a:r>
          </a:p>
          <a:p>
            <a:pPr marL="0" indent="0">
              <a:buNone/>
            </a:pPr>
            <a:endParaRPr lang="en-US" dirty="0"/>
          </a:p>
          <a:p>
            <a:pPr marL="0" indent="0">
              <a:buNone/>
            </a:pPr>
            <a:endParaRPr lang="en-US" sz="2800" b="1" dirty="0"/>
          </a:p>
        </p:txBody>
      </p:sp>
      <p:pic>
        <p:nvPicPr>
          <p:cNvPr id="4" name="Picture 3"/>
          <p:cNvPicPr>
            <a:picLocks noChangeAspect="1"/>
          </p:cNvPicPr>
          <p:nvPr/>
        </p:nvPicPr>
        <p:blipFill>
          <a:blip r:embed="rId2"/>
          <a:stretch>
            <a:fillRect/>
          </a:stretch>
        </p:blipFill>
        <p:spPr>
          <a:xfrm>
            <a:off x="8927024" y="221280"/>
            <a:ext cx="2970336" cy="6480735"/>
          </a:xfrm>
          <a:prstGeom prst="rect">
            <a:avLst/>
          </a:prstGeom>
        </p:spPr>
      </p:pic>
    </p:spTree>
    <p:extLst>
      <p:ext uri="{BB962C8B-B14F-4D97-AF65-F5344CB8AC3E}">
        <p14:creationId xmlns:p14="http://schemas.microsoft.com/office/powerpoint/2010/main" val="429481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23" y="5866108"/>
            <a:ext cx="7081848" cy="774915"/>
          </a:xfrm>
        </p:spPr>
        <p:txBody>
          <a:bodyPr>
            <a:normAutofit fontScale="90000"/>
          </a:bodyPr>
          <a:lstStyle/>
          <a:p>
            <a:r>
              <a:rPr lang="en-US" b="1" dirty="0"/>
              <a:t>PROGRAM LEARNING OUTCOMES</a:t>
            </a:r>
            <a:br>
              <a:rPr lang="en-US" dirty="0"/>
            </a:br>
            <a:endParaRPr lang="en-US" dirty="0"/>
          </a:p>
        </p:txBody>
      </p:sp>
      <p:sp>
        <p:nvSpPr>
          <p:cNvPr id="3" name="Content Placeholder 2"/>
          <p:cNvSpPr>
            <a:spLocks noGrp="1"/>
          </p:cNvSpPr>
          <p:nvPr>
            <p:ph idx="1"/>
          </p:nvPr>
        </p:nvSpPr>
        <p:spPr>
          <a:xfrm>
            <a:off x="782370" y="216977"/>
            <a:ext cx="7698460" cy="4765728"/>
          </a:xfrm>
        </p:spPr>
        <p:txBody>
          <a:bodyPr>
            <a:noAutofit/>
          </a:bodyPr>
          <a:lstStyle/>
          <a:p>
            <a:pPr marL="0" indent="0">
              <a:buNone/>
            </a:pPr>
            <a:r>
              <a:rPr lang="en-US" sz="2800" b="1" dirty="0"/>
              <a:t> </a:t>
            </a:r>
          </a:p>
          <a:p>
            <a:pPr marL="0" indent="0">
              <a:buNone/>
            </a:pPr>
            <a:r>
              <a:rPr lang="en-US" sz="2800" b="1" dirty="0">
                <a:solidFill>
                  <a:srgbClr val="FFC000"/>
                </a:solidFill>
              </a:rPr>
              <a:t>#2: Demonstrate knowledge of the California medical delivery system with an emphasis on applying, analyzing, and synthesizing that foundational knowledge to community health centers.   </a:t>
            </a:r>
          </a:p>
          <a:p>
            <a:pPr marL="0" indent="0">
              <a:buNone/>
            </a:pPr>
            <a:r>
              <a:rPr lang="en-US" sz="2000" dirty="0">
                <a:solidFill>
                  <a:schemeClr val="bg1"/>
                </a:solidFill>
              </a:rPr>
              <a:t> </a:t>
            </a:r>
          </a:p>
          <a:p>
            <a:pPr marL="0" indent="0">
              <a:buNone/>
            </a:pPr>
            <a:r>
              <a:rPr lang="en-US" sz="2000" b="1" dirty="0"/>
              <a:t> </a:t>
            </a:r>
            <a:br>
              <a:rPr lang="en-US" sz="2000" b="1" i="1" dirty="0"/>
            </a:br>
            <a:endParaRPr lang="en-US" sz="2000" dirty="0"/>
          </a:p>
        </p:txBody>
      </p:sp>
      <p:pic>
        <p:nvPicPr>
          <p:cNvPr id="4" name="Picture 3"/>
          <p:cNvPicPr>
            <a:picLocks noChangeAspect="1"/>
          </p:cNvPicPr>
          <p:nvPr/>
        </p:nvPicPr>
        <p:blipFill>
          <a:blip r:embed="rId2"/>
          <a:stretch>
            <a:fillRect/>
          </a:stretch>
        </p:blipFill>
        <p:spPr>
          <a:xfrm>
            <a:off x="9554706" y="187572"/>
            <a:ext cx="2344548" cy="6334409"/>
          </a:xfrm>
          <a:prstGeom prst="rect">
            <a:avLst/>
          </a:prstGeom>
        </p:spPr>
      </p:pic>
    </p:spTree>
    <p:extLst>
      <p:ext uri="{BB962C8B-B14F-4D97-AF65-F5344CB8AC3E}">
        <p14:creationId xmlns:p14="http://schemas.microsoft.com/office/powerpoint/2010/main" val="76201399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461</TotalTime>
  <Words>864</Words>
  <Application>Microsoft Office PowerPoint</Application>
  <PresentationFormat>Widescreen</PresentationFormat>
  <Paragraphs>118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Slice</vt:lpstr>
      <vt:lpstr>Course Orientation on  the California Health  Care Delivery System</vt:lpstr>
      <vt:lpstr> Authors </vt:lpstr>
      <vt:lpstr>PowerPoint Presentation</vt:lpstr>
      <vt:lpstr>PowerPoint Presentation</vt:lpstr>
      <vt:lpstr>PowerPoint Presentation</vt:lpstr>
      <vt:lpstr>PowerPoint Presentation</vt:lpstr>
      <vt:lpstr> OBJECTIVE </vt:lpstr>
      <vt:lpstr> PROGRAM LEARNING OUTCOMES </vt:lpstr>
      <vt:lpstr>PROGRAM LEARNING OUTCOMES </vt:lpstr>
      <vt:lpstr> PROGRAM LEARNING OUTCOMES </vt:lpstr>
      <vt:lpstr>  PROGRAM LEARNING OUTCOMES </vt:lpstr>
      <vt:lpstr>   PROGRAM LEARNING OUTCOMES </vt:lpstr>
      <vt:lpstr>Table of contents</vt:lpstr>
      <vt:lpstr>Module one HEALTH PROFILE OF CALIFORNIA’S POPULATION </vt:lpstr>
      <vt:lpstr>MODULE TWO Overview of health systems in California</vt:lpstr>
      <vt:lpstr>MODULE THREE MEDICAL ADMINISTRATION AND SERVICE DELIVERY STRUCTURES IN COMMUNITY HEALTH SETTINGS </vt:lpstr>
      <vt:lpstr> MODULE FOUR MEDICAL PROTOCOLS AND QUALITY ASSURANCE </vt:lpstr>
      <vt:lpstr> MODULE FIVE PROFESSIONALISM, ETHICS, AND BIOETHICS </vt:lpstr>
      <vt:lpstr> MODULE SIX PHARMACOLOGY </vt:lpstr>
      <vt:lpstr> MODULE SEVEN MEDICAL REVIEW (CASE STUDIES AND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Maximiliano Cuevas</cp:lastModifiedBy>
  <cp:revision>45</cp:revision>
  <cp:lastPrinted>2018-06-11T21:18:50Z</cp:lastPrinted>
  <dcterms:created xsi:type="dcterms:W3CDTF">2017-11-27T19:02:08Z</dcterms:created>
  <dcterms:modified xsi:type="dcterms:W3CDTF">2025-01-25T00:38:01Z</dcterms:modified>
</cp:coreProperties>
</file>