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84" r:id="rId9"/>
    <p:sldId id="285" r:id="rId10"/>
    <p:sldId id="264" r:id="rId11"/>
    <p:sldId id="265" r:id="rId12"/>
    <p:sldId id="266" r:id="rId13"/>
    <p:sldId id="290" r:id="rId14"/>
    <p:sldId id="291" r:id="rId15"/>
    <p:sldId id="267" r:id="rId16"/>
    <p:sldId id="273" r:id="rId17"/>
    <p:sldId id="268" r:id="rId18"/>
    <p:sldId id="269" r:id="rId19"/>
    <p:sldId id="270" r:id="rId20"/>
    <p:sldId id="271" r:id="rId21"/>
    <p:sldId id="272" r:id="rId22"/>
    <p:sldId id="274" r:id="rId23"/>
    <p:sldId id="276" r:id="rId24"/>
    <p:sldId id="277" r:id="rId25"/>
    <p:sldId id="275" r:id="rId26"/>
    <p:sldId id="306" r:id="rId27"/>
    <p:sldId id="307" r:id="rId28"/>
    <p:sldId id="278" r:id="rId29"/>
    <p:sldId id="279" r:id="rId30"/>
    <p:sldId id="280" r:id="rId31"/>
    <p:sldId id="310" r:id="rId32"/>
    <p:sldId id="317" r:id="rId33"/>
    <p:sldId id="281" r:id="rId34"/>
    <p:sldId id="314" r:id="rId35"/>
    <p:sldId id="318" r:id="rId36"/>
    <p:sldId id="319" r:id="rId37"/>
    <p:sldId id="32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40" autoAdjust="0"/>
    <p:restoredTop sz="94660"/>
  </p:normalViewPr>
  <p:slideViewPr>
    <p:cSldViewPr snapToGrid="0">
      <p:cViewPr varScale="1">
        <p:scale>
          <a:sx n="133" d="100"/>
          <a:sy n="133" d="100"/>
        </p:scale>
        <p:origin x="174" y="96"/>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4054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36DA1D87-DB08-476F-80BE-531EA1156205}" type="datetimeFigureOut">
              <a:rPr lang="en-US" smtClean="0"/>
              <a:t>6/12/2018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1433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888425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00348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34010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57040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4036444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93577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84767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597499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17383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DA1D87-DB08-476F-80BE-531EA1156205}" type="datetimeFigureOut">
              <a:rPr lang="en-US" smtClean="0"/>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41560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DA1D87-DB08-476F-80BE-531EA1156205}" type="datetimeFigureOut">
              <a:rPr lang="en-US" smtClean="0"/>
              <a:t>6/12/2018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390307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DA1D87-DB08-476F-80BE-531EA1156205}" type="datetimeFigureOut">
              <a:rPr lang="en-US" smtClean="0"/>
              <a:t>6/12/2018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85712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A1D87-DB08-476F-80BE-531EA1156205}" type="datetimeFigureOut">
              <a:rPr lang="en-US" smtClean="0"/>
              <a:t>6/12/2018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0670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1D87-DB08-476F-80BE-531EA1156205}" type="datetimeFigureOut">
              <a:rPr lang="en-US" smtClean="0"/>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879248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1D87-DB08-476F-80BE-531EA1156205}" type="datetimeFigureOut">
              <a:rPr lang="en-US" smtClean="0"/>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88195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6DA1D87-DB08-476F-80BE-531EA1156205}" type="datetimeFigureOut">
              <a:rPr lang="en-US" smtClean="0"/>
              <a:t>6/12/2018</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8B55C5A-35D9-4247-946D-FD88F0C5F562}" type="slidenum">
              <a:rPr lang="en-US" smtClean="0"/>
              <a:t>‹#›</a:t>
            </a:fld>
            <a:endParaRPr lang="en-US"/>
          </a:p>
        </p:txBody>
      </p:sp>
    </p:spTree>
    <p:extLst>
      <p:ext uri="{BB962C8B-B14F-4D97-AF65-F5344CB8AC3E}">
        <p14:creationId xmlns:p14="http://schemas.microsoft.com/office/powerpoint/2010/main" val="6753341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24" y="144855"/>
            <a:ext cx="6736700" cy="4454305"/>
          </a:xfrm>
        </p:spPr>
        <p:txBody>
          <a:bodyPr>
            <a:normAutofit fontScale="90000"/>
          </a:bodyPr>
          <a:lstStyle/>
          <a:p>
            <a:r>
              <a:rPr lang="en-US" sz="6000" b="1" dirty="0" smtClean="0"/>
              <a:t>MODULE ONE:   </a:t>
            </a:r>
            <a:br>
              <a:rPr lang="en-US" sz="6000" b="1" dirty="0" smtClean="0"/>
            </a:br>
            <a:r>
              <a:rPr lang="en-US" sz="6000" b="1" dirty="0" smtClean="0"/>
              <a:t/>
            </a:r>
            <a:br>
              <a:rPr lang="en-US" sz="6000" b="1" dirty="0" smtClean="0"/>
            </a:br>
            <a:r>
              <a:rPr lang="en-US" sz="6000" b="1" dirty="0" smtClean="0"/>
              <a:t>HEALTH PROFILE OF CALIFORNIA’S </a:t>
            </a:r>
            <a:br>
              <a:rPr lang="en-US" sz="6000" b="1" dirty="0" smtClean="0"/>
            </a:br>
            <a:r>
              <a:rPr lang="en-US" sz="6000" b="1" dirty="0" smtClean="0"/>
              <a:t>POPULATION</a:t>
            </a:r>
            <a:endParaRPr lang="en-US" sz="6000" b="1" dirty="0"/>
          </a:p>
        </p:txBody>
      </p:sp>
      <p:pic>
        <p:nvPicPr>
          <p:cNvPr id="3" name="Picture 2"/>
          <p:cNvPicPr>
            <a:picLocks noChangeAspect="1"/>
          </p:cNvPicPr>
          <p:nvPr/>
        </p:nvPicPr>
        <p:blipFill>
          <a:blip r:embed="rId2"/>
          <a:stretch>
            <a:fillRect/>
          </a:stretch>
        </p:blipFill>
        <p:spPr>
          <a:xfrm>
            <a:off x="8640263" y="402227"/>
            <a:ext cx="2609850" cy="6210300"/>
          </a:xfrm>
          <a:prstGeom prst="rect">
            <a:avLst/>
          </a:prstGeom>
        </p:spPr>
      </p:pic>
    </p:spTree>
    <p:extLst>
      <p:ext uri="{BB962C8B-B14F-4D97-AF65-F5344CB8AC3E}">
        <p14:creationId xmlns:p14="http://schemas.microsoft.com/office/powerpoint/2010/main" val="3492454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020" y="5024674"/>
            <a:ext cx="8858140" cy="716228"/>
          </a:xfrm>
        </p:spPr>
        <p:txBody>
          <a:bodyPr/>
          <a:lstStyle/>
          <a:p>
            <a:r>
              <a:rPr lang="en-US" b="1" dirty="0" smtClean="0"/>
              <a:t>CA </a:t>
            </a:r>
            <a:r>
              <a:rPr lang="en-US" b="1" dirty="0"/>
              <a:t>Population by Age and </a:t>
            </a:r>
            <a:r>
              <a:rPr lang="en-US" b="1" dirty="0" smtClean="0"/>
              <a:t>Gender</a:t>
            </a:r>
            <a:endParaRPr lang="en-US" b="1" dirty="0"/>
          </a:p>
        </p:txBody>
      </p:sp>
      <p:sp>
        <p:nvSpPr>
          <p:cNvPr id="3" name="Content Placeholder 2"/>
          <p:cNvSpPr>
            <a:spLocks noGrp="1"/>
          </p:cNvSpPr>
          <p:nvPr>
            <p:ph idx="1"/>
          </p:nvPr>
        </p:nvSpPr>
        <p:spPr>
          <a:xfrm>
            <a:off x="302049" y="233127"/>
            <a:ext cx="9238386" cy="4791547"/>
          </a:xfrm>
        </p:spPr>
        <p:txBody>
          <a:bodyPr>
            <a:normAutofit/>
          </a:bodyPr>
          <a:lstStyle/>
          <a:p>
            <a:pPr marL="0" indent="0">
              <a:buNone/>
            </a:pPr>
            <a:r>
              <a:rPr lang="en-US" sz="2800" b="1" dirty="0" smtClean="0">
                <a:solidFill>
                  <a:schemeClr val="bg1"/>
                </a:solidFill>
              </a:rPr>
              <a:t>California </a:t>
            </a:r>
            <a:r>
              <a:rPr lang="en-US" sz="2800" b="1" dirty="0">
                <a:solidFill>
                  <a:schemeClr val="bg1"/>
                </a:solidFill>
              </a:rPr>
              <a:t>has a younger population than the total US </a:t>
            </a:r>
            <a:r>
              <a:rPr lang="en-US" sz="2800" b="1" dirty="0" smtClean="0">
                <a:solidFill>
                  <a:schemeClr val="bg1"/>
                </a:solidFill>
              </a:rPr>
              <a:t>population  </a:t>
            </a:r>
          </a:p>
          <a:p>
            <a:pPr marL="0" indent="0">
              <a:buNone/>
            </a:pPr>
            <a:r>
              <a:rPr lang="en-US" sz="2800" b="1" dirty="0" smtClean="0">
                <a:solidFill>
                  <a:schemeClr val="bg1"/>
                </a:solidFill>
              </a:rPr>
              <a:t>Although </a:t>
            </a:r>
            <a:r>
              <a:rPr lang="en-US" sz="2800" b="1" dirty="0">
                <a:solidFill>
                  <a:schemeClr val="bg1"/>
                </a:solidFill>
              </a:rPr>
              <a:t>the majority of the CA population is under the age of 18 years (23.3%), the fastest growing </a:t>
            </a:r>
            <a:r>
              <a:rPr lang="en-US" sz="2800" b="1" dirty="0" smtClean="0">
                <a:solidFill>
                  <a:schemeClr val="bg1"/>
                </a:solidFill>
              </a:rPr>
              <a:t>age </a:t>
            </a:r>
            <a:r>
              <a:rPr lang="en-US" sz="2800" b="1" dirty="0">
                <a:solidFill>
                  <a:schemeClr val="bg1"/>
                </a:solidFill>
              </a:rPr>
              <a:t>group is 65-74 </a:t>
            </a:r>
            <a:r>
              <a:rPr lang="en-US" sz="2800" b="1" dirty="0" smtClean="0">
                <a:solidFill>
                  <a:schemeClr val="bg1"/>
                </a:solidFill>
              </a:rPr>
              <a:t>year-olds</a:t>
            </a:r>
          </a:p>
          <a:p>
            <a:pPr marL="0" indent="0">
              <a:buNone/>
            </a:pPr>
            <a:r>
              <a:rPr lang="en-US" sz="2800" b="1" dirty="0" smtClean="0">
                <a:solidFill>
                  <a:schemeClr val="bg1"/>
                </a:solidFill>
              </a:rPr>
              <a:t>CA’s </a:t>
            </a:r>
            <a:r>
              <a:rPr lang="en-US" sz="2800" b="1" dirty="0">
                <a:solidFill>
                  <a:schemeClr val="bg1"/>
                </a:solidFill>
              </a:rPr>
              <a:t>median age is 36.2 </a:t>
            </a:r>
            <a:r>
              <a:rPr lang="en-US" sz="2800" b="1" dirty="0" smtClean="0">
                <a:solidFill>
                  <a:schemeClr val="bg1"/>
                </a:solidFill>
              </a:rPr>
              <a:t>years</a:t>
            </a:r>
          </a:p>
          <a:p>
            <a:pPr marL="0" indent="0">
              <a:buNone/>
            </a:pPr>
            <a:r>
              <a:rPr lang="en-US" sz="2800" b="1" dirty="0" smtClean="0">
                <a:solidFill>
                  <a:schemeClr val="bg1"/>
                </a:solidFill>
              </a:rPr>
              <a:t>CA’s </a:t>
            </a:r>
            <a:r>
              <a:rPr lang="en-US" sz="2800" b="1" dirty="0">
                <a:solidFill>
                  <a:schemeClr val="bg1"/>
                </a:solidFill>
              </a:rPr>
              <a:t>population is equally distributed by </a:t>
            </a:r>
            <a:r>
              <a:rPr lang="en-US" sz="2800" b="1" dirty="0" smtClean="0">
                <a:solidFill>
                  <a:schemeClr val="bg1"/>
                </a:solidFill>
              </a:rPr>
              <a:t>gender</a:t>
            </a:r>
          </a:p>
          <a:p>
            <a:pPr marL="0" indent="0">
              <a:buNone/>
            </a:pPr>
            <a:r>
              <a:rPr lang="en-US" sz="2800" b="1" dirty="0" smtClean="0">
                <a:solidFill>
                  <a:schemeClr val="bg1"/>
                </a:solidFill>
              </a:rPr>
              <a:t>Female </a:t>
            </a:r>
            <a:r>
              <a:rPr lang="en-US" sz="2800" b="1" dirty="0">
                <a:solidFill>
                  <a:schemeClr val="bg1"/>
                </a:solidFill>
              </a:rPr>
              <a:t>(50.3%); Male (49.7%)</a:t>
            </a:r>
          </a:p>
        </p:txBody>
      </p:sp>
      <p:sp>
        <p:nvSpPr>
          <p:cNvPr id="4" name="TextBox 3"/>
          <p:cNvSpPr txBox="1"/>
          <p:nvPr/>
        </p:nvSpPr>
        <p:spPr>
          <a:xfrm>
            <a:off x="1222218" y="6002448"/>
            <a:ext cx="6944008" cy="369332"/>
          </a:xfrm>
          <a:prstGeom prst="rect">
            <a:avLst/>
          </a:prstGeom>
          <a:noFill/>
        </p:spPr>
        <p:txBody>
          <a:bodyPr wrap="square" rtlCol="0">
            <a:spAutoFit/>
          </a:bodyPr>
          <a:lstStyle/>
          <a:p>
            <a:r>
              <a:rPr lang="en-US" dirty="0" smtClean="0"/>
              <a:t>Source: 2015 American Community Survey 1-Year Estimates</a:t>
            </a:r>
            <a:endParaRPr lang="en-US" dirty="0"/>
          </a:p>
        </p:txBody>
      </p:sp>
      <p:sp>
        <p:nvSpPr>
          <p:cNvPr id="6" name="TextBox 5"/>
          <p:cNvSpPr txBox="1"/>
          <p:nvPr/>
        </p:nvSpPr>
        <p:spPr>
          <a:xfrm>
            <a:off x="4328160" y="6488668"/>
            <a:ext cx="2682240" cy="369332"/>
          </a:xfrm>
          <a:prstGeom prst="rect">
            <a:avLst/>
          </a:prstGeom>
          <a:noFill/>
        </p:spPr>
        <p:txBody>
          <a:bodyPr wrap="square" rtlCol="0">
            <a:spAutoFit/>
          </a:bodyPr>
          <a:lstStyle/>
          <a:p>
            <a:r>
              <a:rPr lang="en-US" dirty="0" smtClean="0"/>
              <a:t>QUESTION TO FOLLOW</a:t>
            </a:r>
            <a:endParaRPr lang="en-US" dirty="0"/>
          </a:p>
        </p:txBody>
      </p:sp>
      <p:pic>
        <p:nvPicPr>
          <p:cNvPr id="5" name="Picture 4"/>
          <p:cNvPicPr>
            <a:picLocks noChangeAspect="1"/>
          </p:cNvPicPr>
          <p:nvPr/>
        </p:nvPicPr>
        <p:blipFill>
          <a:blip r:embed="rId2"/>
          <a:stretch>
            <a:fillRect/>
          </a:stretch>
        </p:blipFill>
        <p:spPr>
          <a:xfrm>
            <a:off x="9427272" y="503695"/>
            <a:ext cx="2562901" cy="6098583"/>
          </a:xfrm>
          <a:prstGeom prst="rect">
            <a:avLst/>
          </a:prstGeom>
        </p:spPr>
      </p:pic>
    </p:spTree>
    <p:extLst>
      <p:ext uri="{BB962C8B-B14F-4D97-AF65-F5344CB8AC3E}">
        <p14:creationId xmlns:p14="http://schemas.microsoft.com/office/powerpoint/2010/main" val="3098303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089" y="5193502"/>
            <a:ext cx="8534400" cy="1507067"/>
          </a:xfrm>
        </p:spPr>
        <p:txBody>
          <a:bodyPr>
            <a:normAutofit/>
          </a:bodyPr>
          <a:lstStyle/>
          <a:p>
            <a:r>
              <a:rPr lang="en-US" b="1" dirty="0" smtClean="0"/>
              <a:t>California </a:t>
            </a:r>
            <a:r>
              <a:rPr lang="en-US" b="1" dirty="0"/>
              <a:t>vs. US </a:t>
            </a:r>
            <a:r>
              <a:rPr lang="en-US" b="1" dirty="0" smtClean="0"/>
              <a:t>Population</a:t>
            </a:r>
            <a:br>
              <a:rPr lang="en-US" b="1" dirty="0" smtClean="0"/>
            </a:br>
            <a:r>
              <a:rPr lang="en-US" b="1" dirty="0" smtClean="0"/>
              <a:t> </a:t>
            </a:r>
            <a:r>
              <a:rPr lang="en-US" b="1" dirty="0"/>
              <a:t>by Age and </a:t>
            </a:r>
            <a:r>
              <a:rPr lang="en-US" b="1" dirty="0" smtClean="0"/>
              <a:t>Gender</a:t>
            </a:r>
            <a:r>
              <a:rPr lang="en-US" b="1" dirty="0"/>
              <a:t>, 2013</a:t>
            </a:r>
            <a:br>
              <a:rPr lang="en-US" b="1" dirty="0"/>
            </a:br>
            <a:r>
              <a:rPr lang="en-US" sz="1600" dirty="0"/>
              <a:t>Source: Public Policy Institute of California</a:t>
            </a:r>
          </a:p>
        </p:txBody>
      </p:sp>
      <p:pic>
        <p:nvPicPr>
          <p:cNvPr id="4" name="Content Placeholder 3"/>
          <p:cNvPicPr>
            <a:picLocks noGrp="1" noChangeAspect="1"/>
          </p:cNvPicPr>
          <p:nvPr>
            <p:ph idx="1"/>
          </p:nvPr>
        </p:nvPicPr>
        <p:blipFill>
          <a:blip r:embed="rId2"/>
          <a:stretch>
            <a:fillRect/>
          </a:stretch>
        </p:blipFill>
        <p:spPr>
          <a:xfrm>
            <a:off x="494089" y="344032"/>
            <a:ext cx="8604313" cy="4459102"/>
          </a:xfrm>
          <a:prstGeom prst="rect">
            <a:avLst/>
          </a:prstGeom>
        </p:spPr>
      </p:pic>
      <p:pic>
        <p:nvPicPr>
          <p:cNvPr id="3" name="Picture 2"/>
          <p:cNvPicPr>
            <a:picLocks noChangeAspect="1"/>
          </p:cNvPicPr>
          <p:nvPr/>
        </p:nvPicPr>
        <p:blipFill>
          <a:blip r:embed="rId3"/>
          <a:stretch>
            <a:fillRect/>
          </a:stretch>
        </p:blipFill>
        <p:spPr>
          <a:xfrm>
            <a:off x="9066876" y="344032"/>
            <a:ext cx="2673090" cy="6360785"/>
          </a:xfrm>
          <a:prstGeom prst="rect">
            <a:avLst/>
          </a:prstGeom>
        </p:spPr>
      </p:pic>
      <p:sp>
        <p:nvSpPr>
          <p:cNvPr id="6" name="Rectangle 5"/>
          <p:cNvSpPr/>
          <p:nvPr/>
        </p:nvSpPr>
        <p:spPr>
          <a:xfrm>
            <a:off x="9351092" y="2047096"/>
            <a:ext cx="2136183" cy="1477328"/>
          </a:xfrm>
          <a:prstGeom prst="rect">
            <a:avLst/>
          </a:prstGeom>
        </p:spPr>
        <p:txBody>
          <a:bodyPr wrap="square">
            <a:spAutoFit/>
          </a:bodyPr>
          <a:lstStyle/>
          <a:p>
            <a:r>
              <a:rPr lang="en-US" dirty="0"/>
              <a:t>CALIFORNIA HAS</a:t>
            </a:r>
          </a:p>
          <a:p>
            <a:r>
              <a:rPr lang="en-US" dirty="0"/>
              <a:t>A YOUNGER </a:t>
            </a:r>
          </a:p>
          <a:p>
            <a:r>
              <a:rPr lang="en-US" dirty="0"/>
              <a:t>POPULATION THAN</a:t>
            </a:r>
          </a:p>
          <a:p>
            <a:r>
              <a:rPr lang="en-US" dirty="0"/>
              <a:t>THE US OVERALL</a:t>
            </a:r>
          </a:p>
        </p:txBody>
      </p:sp>
    </p:spTree>
    <p:extLst>
      <p:ext uri="{BB962C8B-B14F-4D97-AF65-F5344CB8AC3E}">
        <p14:creationId xmlns:p14="http://schemas.microsoft.com/office/powerpoint/2010/main" val="3165722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41" y="5676523"/>
            <a:ext cx="6160208" cy="1105528"/>
          </a:xfrm>
        </p:spPr>
        <p:txBody>
          <a:bodyPr>
            <a:normAutofit fontScale="90000"/>
          </a:bodyPr>
          <a:lstStyle/>
          <a:p>
            <a:r>
              <a:rPr lang="en-US" b="1" dirty="0" smtClean="0"/>
              <a:t>California </a:t>
            </a:r>
            <a:r>
              <a:rPr lang="en-US" b="1" dirty="0"/>
              <a:t>Population </a:t>
            </a:r>
            <a:r>
              <a:rPr lang="en-US" b="1" dirty="0" smtClean="0"/>
              <a:t/>
            </a:r>
            <a:br>
              <a:rPr lang="en-US" b="1" dirty="0" smtClean="0"/>
            </a:br>
            <a:r>
              <a:rPr lang="en-US" b="1" dirty="0" smtClean="0"/>
              <a:t>by </a:t>
            </a:r>
            <a:r>
              <a:rPr lang="en-US" b="1" dirty="0"/>
              <a:t>Race/Ethnicity, 2015</a:t>
            </a:r>
          </a:p>
        </p:txBody>
      </p:sp>
      <p:pic>
        <p:nvPicPr>
          <p:cNvPr id="4" name="Content Placeholder 3"/>
          <p:cNvPicPr>
            <a:picLocks noGrp="1" noChangeAspect="1"/>
          </p:cNvPicPr>
          <p:nvPr>
            <p:ph idx="1"/>
          </p:nvPr>
        </p:nvPicPr>
        <p:blipFill>
          <a:blip r:embed="rId2"/>
          <a:stretch>
            <a:fillRect/>
          </a:stretch>
        </p:blipFill>
        <p:spPr>
          <a:xfrm>
            <a:off x="726609" y="700493"/>
            <a:ext cx="4098888" cy="4303833"/>
          </a:xfrm>
          <a:prstGeom prst="rect">
            <a:avLst/>
          </a:prstGeom>
        </p:spPr>
      </p:pic>
      <p:sp>
        <p:nvSpPr>
          <p:cNvPr id="5" name="Rectangle 4"/>
          <p:cNvSpPr/>
          <p:nvPr/>
        </p:nvSpPr>
        <p:spPr>
          <a:xfrm>
            <a:off x="5392847" y="700493"/>
            <a:ext cx="6566779" cy="3970318"/>
          </a:xfrm>
          <a:prstGeom prst="rect">
            <a:avLst/>
          </a:prstGeom>
        </p:spPr>
        <p:txBody>
          <a:bodyPr wrap="square">
            <a:spAutoFit/>
          </a:bodyPr>
          <a:lstStyle/>
          <a:p>
            <a:r>
              <a:rPr lang="en-US" sz="3600" b="1" dirty="0" smtClean="0"/>
              <a:t>Majority Minority </a:t>
            </a:r>
            <a:r>
              <a:rPr lang="en-US" sz="3600" b="1" dirty="0"/>
              <a:t>state </a:t>
            </a:r>
            <a:r>
              <a:rPr lang="en-US" sz="3600" b="1" dirty="0" smtClean="0"/>
              <a:t> </a:t>
            </a:r>
          </a:p>
          <a:p>
            <a:endParaRPr lang="en-US" sz="3600" b="1" dirty="0"/>
          </a:p>
          <a:p>
            <a:r>
              <a:rPr lang="en-US" sz="3600" b="1" dirty="0" smtClean="0"/>
              <a:t>The </a:t>
            </a:r>
            <a:r>
              <a:rPr lang="en-US" sz="3600" b="1" dirty="0"/>
              <a:t>majority of the CA population is Hispanic (39%) </a:t>
            </a:r>
            <a:r>
              <a:rPr lang="en-US" sz="3600" b="1" dirty="0" smtClean="0"/>
              <a:t> </a:t>
            </a:r>
          </a:p>
          <a:p>
            <a:endParaRPr lang="en-US" sz="3600" b="1" dirty="0" smtClean="0"/>
          </a:p>
          <a:p>
            <a:r>
              <a:rPr lang="en-US" sz="3600" b="1" dirty="0" smtClean="0"/>
              <a:t>Asians </a:t>
            </a:r>
            <a:r>
              <a:rPr lang="en-US" sz="3600" b="1" dirty="0"/>
              <a:t>are the 3rd largest group in CA (13%)</a:t>
            </a:r>
          </a:p>
        </p:txBody>
      </p:sp>
      <p:sp>
        <p:nvSpPr>
          <p:cNvPr id="6" name="TextBox 5"/>
          <p:cNvSpPr txBox="1"/>
          <p:nvPr/>
        </p:nvSpPr>
        <p:spPr>
          <a:xfrm>
            <a:off x="5392847" y="6411846"/>
            <a:ext cx="4176395" cy="370205"/>
          </a:xfrm>
          <a:prstGeom prst="rect">
            <a:avLst/>
          </a:prstGeom>
          <a:noFill/>
        </p:spPr>
        <p:txBody>
          <a:bodyPr wrap="square" rtlCol="0">
            <a:spAutoFit/>
          </a:bodyPr>
          <a:lstStyle/>
          <a:p>
            <a:pPr marL="0" marR="0">
              <a:spcBef>
                <a:spcPts val="0"/>
              </a:spcBef>
              <a:spcAft>
                <a:spcPts val="0"/>
              </a:spcAft>
            </a:pPr>
            <a:r>
              <a:rPr lang="en-US" sz="1800" kern="1200" dirty="0">
                <a:effectLst/>
                <a:latin typeface="Calibri" panose="020F0502020204030204" pitchFamily="34" charset="0"/>
                <a:ea typeface="Calibri" panose="020F0502020204030204" pitchFamily="34" charset="0"/>
                <a:cs typeface="Times New Roman" panose="02020603050405020304" pitchFamily="18" charset="0"/>
              </a:rPr>
              <a:t>QUESTION TO FOLLOW</a:t>
            </a:r>
            <a:endParaRPr lang="en-US" sz="1200" dirty="0">
              <a:effectLst/>
              <a:latin typeface="Times New Roman" panose="02020603050405020304" pitchFamily="18" charset="0"/>
              <a:ea typeface="Calibri" panose="020F0502020204030204" pitchFamily="34" charset="0"/>
            </a:endParaRPr>
          </a:p>
        </p:txBody>
      </p:sp>
      <p:pic>
        <p:nvPicPr>
          <p:cNvPr id="3" name="Picture 2"/>
          <p:cNvPicPr>
            <a:picLocks noChangeAspect="1"/>
          </p:cNvPicPr>
          <p:nvPr/>
        </p:nvPicPr>
        <p:blipFill>
          <a:blip r:embed="rId3"/>
          <a:stretch>
            <a:fillRect/>
          </a:stretch>
        </p:blipFill>
        <p:spPr>
          <a:xfrm>
            <a:off x="10578422" y="4188823"/>
            <a:ext cx="974633" cy="2319200"/>
          </a:xfrm>
          <a:prstGeom prst="rect">
            <a:avLst/>
          </a:prstGeom>
        </p:spPr>
      </p:pic>
    </p:spTree>
    <p:extLst>
      <p:ext uri="{BB962C8B-B14F-4D97-AF65-F5344CB8AC3E}">
        <p14:creationId xmlns:p14="http://schemas.microsoft.com/office/powerpoint/2010/main" val="2956628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4880" y="992604"/>
            <a:ext cx="10713720" cy="4702826"/>
          </a:xfrm>
          <a:prstGeom prst="rect">
            <a:avLst/>
          </a:prstGeom>
        </p:spPr>
        <p:txBody>
          <a:bodyPr wrap="square">
            <a:spAutoFit/>
          </a:bodyPr>
          <a:lstStyle/>
          <a:p>
            <a:pPr marR="0" lvl="0">
              <a:lnSpc>
                <a:spcPct val="107000"/>
              </a:lnSpc>
              <a:spcBef>
                <a:spcPts val="0"/>
              </a:spcBef>
              <a:spcAft>
                <a:spcPts val="0"/>
              </a:spcAft>
            </a:pPr>
            <a:r>
              <a:rPr lang="en-US" sz="4000" dirty="0" smtClean="0">
                <a:latin typeface="Times New Roman" panose="02020603050405020304" pitchFamily="18" charset="0"/>
                <a:ea typeface="Calibri" panose="020F0502020204030204" pitchFamily="34" charset="0"/>
                <a:cs typeface="Times New Roman" panose="02020603050405020304" pitchFamily="18" charset="0"/>
              </a:rPr>
              <a:t>2. What </a:t>
            </a:r>
            <a:r>
              <a:rPr lang="en-US" sz="4000" dirty="0">
                <a:latin typeface="Times New Roman" panose="02020603050405020304" pitchFamily="18" charset="0"/>
                <a:ea typeface="Calibri" panose="020F0502020204030204" pitchFamily="34" charset="0"/>
                <a:cs typeface="Times New Roman" panose="02020603050405020304" pitchFamily="18" charset="0"/>
              </a:rPr>
              <a:t>is the state of California known as when referring to race/ethnicity</a:t>
            </a:r>
            <a:r>
              <a:rPr lang="en-US" sz="4000" dirty="0" smtClean="0">
                <a:latin typeface="Times New Roman" panose="02020603050405020304" pitchFamily="18" charset="0"/>
                <a:ea typeface="Calibri" panose="020F0502020204030204" pitchFamily="34" charset="0"/>
                <a:cs typeface="Times New Roman" panose="02020603050405020304" pitchFamily="18" charset="0"/>
              </a:rPr>
              <a:t>?</a:t>
            </a:r>
          </a:p>
          <a:p>
            <a:pPr marR="0" lvl="0">
              <a:lnSpc>
                <a:spcPct val="107000"/>
              </a:lnSpc>
              <a:spcBef>
                <a:spcPts val="0"/>
              </a:spcBef>
              <a:spcAft>
                <a:spcPts val="0"/>
              </a:spcAft>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742950" marR="0" lvl="0" indent="-742950">
              <a:lnSpc>
                <a:spcPct val="107000"/>
              </a:lnSpc>
              <a:spcBef>
                <a:spcPts val="0"/>
              </a:spcBef>
              <a:spcAft>
                <a:spcPts val="0"/>
              </a:spcAft>
              <a:buFont typeface="+mj-lt"/>
              <a:buAutoNum type="alphaLcParenR"/>
            </a:pPr>
            <a:r>
              <a:rPr lang="en-US" sz="4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000" dirty="0">
                <a:latin typeface="Times New Roman" panose="02020603050405020304" pitchFamily="18" charset="0"/>
                <a:ea typeface="Calibri" panose="020F0502020204030204" pitchFamily="34" charset="0"/>
                <a:cs typeface="Times New Roman" panose="02020603050405020304" pitchFamily="18" charset="0"/>
              </a:rPr>
              <a:t>Majority” State</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742950" marR="0" lvl="0" indent="-742950">
              <a:lnSpc>
                <a:spcPct val="107000"/>
              </a:lnSpc>
              <a:spcBef>
                <a:spcPts val="0"/>
              </a:spcBef>
              <a:spcAft>
                <a:spcPts val="0"/>
              </a:spcAft>
              <a:buFont typeface="+mj-lt"/>
              <a:buAutoNum type="alphaLcParenR"/>
            </a:pPr>
            <a:r>
              <a:rPr lang="en-US" sz="4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000" dirty="0">
                <a:latin typeface="Times New Roman" panose="02020603050405020304" pitchFamily="18" charset="0"/>
                <a:ea typeface="Calibri" panose="020F0502020204030204" pitchFamily="34" charset="0"/>
                <a:cs typeface="Times New Roman" panose="02020603050405020304" pitchFamily="18" charset="0"/>
              </a:rPr>
              <a:t>Minority” State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742950" marR="0" lvl="0" indent="-742950">
              <a:lnSpc>
                <a:spcPct val="107000"/>
              </a:lnSpc>
              <a:spcBef>
                <a:spcPts val="0"/>
              </a:spcBef>
              <a:spcAft>
                <a:spcPts val="0"/>
              </a:spcAft>
              <a:buFont typeface="+mj-lt"/>
              <a:buAutoNum type="alphaLcParenR"/>
            </a:pPr>
            <a:r>
              <a:rPr lang="en-US" sz="4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000" dirty="0">
                <a:latin typeface="Times New Roman" panose="02020603050405020304" pitchFamily="18" charset="0"/>
                <a:ea typeface="Calibri" panose="020F0502020204030204" pitchFamily="34" charset="0"/>
                <a:cs typeface="Times New Roman" panose="02020603050405020304" pitchFamily="18" charset="0"/>
              </a:rPr>
              <a:t>Hispanic” State</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742950" marR="0" lvl="0" indent="-742950">
              <a:lnSpc>
                <a:spcPct val="107000"/>
              </a:lnSpc>
              <a:spcBef>
                <a:spcPts val="0"/>
              </a:spcBef>
              <a:spcAft>
                <a:spcPts val="800"/>
              </a:spcAft>
              <a:buFont typeface="+mj-lt"/>
              <a:buAutoNum type="alphaLcParenR"/>
            </a:pPr>
            <a:r>
              <a:rPr lang="en-US" sz="4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000" dirty="0">
                <a:latin typeface="Times New Roman" panose="02020603050405020304" pitchFamily="18" charset="0"/>
                <a:ea typeface="Calibri" panose="020F0502020204030204" pitchFamily="34" charset="0"/>
                <a:cs typeface="Times New Roman" panose="02020603050405020304" pitchFamily="18" charset="0"/>
              </a:rPr>
              <a:t>Majority Minority” State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66126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4880" y="992604"/>
            <a:ext cx="10713720" cy="4702826"/>
          </a:xfrm>
          <a:prstGeom prst="rect">
            <a:avLst/>
          </a:prstGeom>
        </p:spPr>
        <p:txBody>
          <a:bodyPr wrap="square">
            <a:spAutoFit/>
          </a:bodyPr>
          <a:lstStyle/>
          <a:p>
            <a:pPr marR="0" lvl="0">
              <a:lnSpc>
                <a:spcPct val="107000"/>
              </a:lnSpc>
              <a:spcBef>
                <a:spcPts val="0"/>
              </a:spcBef>
              <a:spcAft>
                <a:spcPts val="0"/>
              </a:spcAft>
            </a:pPr>
            <a:r>
              <a:rPr lang="en-US" sz="4000" dirty="0" smtClean="0">
                <a:latin typeface="Times New Roman" panose="02020603050405020304" pitchFamily="18" charset="0"/>
                <a:ea typeface="Calibri" panose="020F0502020204030204" pitchFamily="34" charset="0"/>
                <a:cs typeface="Times New Roman" panose="02020603050405020304" pitchFamily="18" charset="0"/>
              </a:rPr>
              <a:t>2. What </a:t>
            </a:r>
            <a:r>
              <a:rPr lang="en-US" sz="4000" dirty="0">
                <a:latin typeface="Times New Roman" panose="02020603050405020304" pitchFamily="18" charset="0"/>
                <a:ea typeface="Calibri" panose="020F0502020204030204" pitchFamily="34" charset="0"/>
                <a:cs typeface="Times New Roman" panose="02020603050405020304" pitchFamily="18" charset="0"/>
              </a:rPr>
              <a:t>is the state of California known as when referring to race/ethnicity</a:t>
            </a:r>
            <a:r>
              <a:rPr lang="en-US" sz="4000" dirty="0" smtClean="0">
                <a:latin typeface="Times New Roman" panose="02020603050405020304" pitchFamily="18" charset="0"/>
                <a:ea typeface="Calibri" panose="020F0502020204030204" pitchFamily="34" charset="0"/>
                <a:cs typeface="Times New Roman" panose="02020603050405020304" pitchFamily="18" charset="0"/>
              </a:rPr>
              <a:t>?</a:t>
            </a:r>
          </a:p>
          <a:p>
            <a:pPr marR="0" lvl="0">
              <a:lnSpc>
                <a:spcPct val="107000"/>
              </a:lnSpc>
              <a:spcBef>
                <a:spcPts val="0"/>
              </a:spcBef>
              <a:spcAft>
                <a:spcPts val="0"/>
              </a:spcAft>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573088" marR="0" lvl="0" indent="-573088">
              <a:lnSpc>
                <a:spcPct val="107000"/>
              </a:lnSpc>
              <a:spcBef>
                <a:spcPts val="0"/>
              </a:spcBef>
              <a:spcAft>
                <a:spcPts val="0"/>
              </a:spcAft>
              <a:buFont typeface="+mj-lt"/>
              <a:buAutoNum type="alphaLcParenR"/>
            </a:pPr>
            <a:r>
              <a:rPr lang="en-US" sz="4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000" dirty="0">
                <a:latin typeface="Times New Roman" panose="02020603050405020304" pitchFamily="18" charset="0"/>
                <a:ea typeface="Calibri" panose="020F0502020204030204" pitchFamily="34" charset="0"/>
                <a:cs typeface="Times New Roman" panose="02020603050405020304" pitchFamily="18" charset="0"/>
              </a:rPr>
              <a:t>Majority” State</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573088" marR="0" lvl="0" indent="-573088">
              <a:lnSpc>
                <a:spcPct val="107000"/>
              </a:lnSpc>
              <a:spcBef>
                <a:spcPts val="0"/>
              </a:spcBef>
              <a:spcAft>
                <a:spcPts val="0"/>
              </a:spcAft>
              <a:buFont typeface="+mj-lt"/>
              <a:buAutoNum type="alphaLcParenR"/>
            </a:pPr>
            <a:r>
              <a:rPr lang="en-US" sz="4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000" dirty="0">
                <a:latin typeface="Times New Roman" panose="02020603050405020304" pitchFamily="18" charset="0"/>
                <a:ea typeface="Calibri" panose="020F0502020204030204" pitchFamily="34" charset="0"/>
                <a:cs typeface="Times New Roman" panose="02020603050405020304" pitchFamily="18" charset="0"/>
              </a:rPr>
              <a:t>Minority” State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573088" marR="0" lvl="0" indent="-573088">
              <a:lnSpc>
                <a:spcPct val="107000"/>
              </a:lnSpc>
              <a:spcBef>
                <a:spcPts val="0"/>
              </a:spcBef>
              <a:spcAft>
                <a:spcPts val="0"/>
              </a:spcAft>
              <a:buFont typeface="+mj-lt"/>
              <a:buAutoNum type="alphaLcParenR"/>
            </a:pPr>
            <a:r>
              <a:rPr lang="en-US" sz="4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000" dirty="0">
                <a:latin typeface="Times New Roman" panose="02020603050405020304" pitchFamily="18" charset="0"/>
                <a:ea typeface="Calibri" panose="020F0502020204030204" pitchFamily="34" charset="0"/>
                <a:cs typeface="Times New Roman" panose="02020603050405020304" pitchFamily="18" charset="0"/>
              </a:rPr>
              <a:t>Hispanic” State</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573088" marR="0" lvl="0" indent="-573088">
              <a:lnSpc>
                <a:spcPct val="107000"/>
              </a:lnSpc>
              <a:spcBef>
                <a:spcPts val="0"/>
              </a:spcBef>
              <a:spcAft>
                <a:spcPts val="800"/>
              </a:spcAft>
              <a:buFont typeface="+mj-lt"/>
              <a:buAutoNum type="alphaLcParenR"/>
            </a:pPr>
            <a:r>
              <a:rPr lang="en-US" sz="4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Majority Minority” State</a:t>
            </a:r>
            <a:endParaRPr lang="en-US" sz="4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485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126" y="5868097"/>
            <a:ext cx="8821555" cy="625693"/>
          </a:xfrm>
        </p:spPr>
        <p:txBody>
          <a:bodyPr>
            <a:normAutofit/>
          </a:bodyPr>
          <a:lstStyle/>
          <a:p>
            <a:r>
              <a:rPr lang="en-US" sz="2800" b="1" dirty="0"/>
              <a:t>SOCIO-DEMOGRAPHIC </a:t>
            </a:r>
            <a:r>
              <a:rPr lang="en-US" sz="2800" b="1" dirty="0" smtClean="0"/>
              <a:t>PROFILE </a:t>
            </a:r>
            <a:r>
              <a:rPr lang="en-US" sz="2800" b="1" dirty="0"/>
              <a:t>OF POPULATION</a:t>
            </a:r>
          </a:p>
        </p:txBody>
      </p:sp>
      <p:pic>
        <p:nvPicPr>
          <p:cNvPr id="4" name="Content Placeholder 3"/>
          <p:cNvPicPr>
            <a:picLocks noGrp="1" noChangeAspect="1"/>
          </p:cNvPicPr>
          <p:nvPr>
            <p:ph idx="1"/>
          </p:nvPr>
        </p:nvPicPr>
        <p:blipFill>
          <a:blip r:embed="rId2"/>
          <a:stretch>
            <a:fillRect/>
          </a:stretch>
        </p:blipFill>
        <p:spPr>
          <a:xfrm>
            <a:off x="157758" y="293041"/>
            <a:ext cx="9282292" cy="5283894"/>
          </a:xfrm>
          <a:prstGeom prst="rect">
            <a:avLst/>
          </a:prstGeom>
        </p:spPr>
      </p:pic>
      <p:pic>
        <p:nvPicPr>
          <p:cNvPr id="3" name="Picture 2"/>
          <p:cNvPicPr>
            <a:picLocks noChangeAspect="1"/>
          </p:cNvPicPr>
          <p:nvPr/>
        </p:nvPicPr>
        <p:blipFill>
          <a:blip r:embed="rId3"/>
          <a:stretch>
            <a:fillRect/>
          </a:stretch>
        </p:blipFill>
        <p:spPr>
          <a:xfrm>
            <a:off x="9440050" y="293041"/>
            <a:ext cx="2633708" cy="6267073"/>
          </a:xfrm>
          <a:prstGeom prst="rect">
            <a:avLst/>
          </a:prstGeom>
        </p:spPr>
      </p:pic>
      <p:sp>
        <p:nvSpPr>
          <p:cNvPr id="6" name="Rectangle 5"/>
          <p:cNvSpPr/>
          <p:nvPr/>
        </p:nvSpPr>
        <p:spPr>
          <a:xfrm>
            <a:off x="9526080" y="2176695"/>
            <a:ext cx="2461647" cy="1200329"/>
          </a:xfrm>
          <a:prstGeom prst="rect">
            <a:avLst/>
          </a:prstGeom>
        </p:spPr>
        <p:txBody>
          <a:bodyPr wrap="square">
            <a:spAutoFit/>
          </a:bodyPr>
          <a:lstStyle/>
          <a:p>
            <a:r>
              <a:rPr lang="en-US" dirty="0"/>
              <a:t>THE HISPANIC AND</a:t>
            </a:r>
          </a:p>
          <a:p>
            <a:r>
              <a:rPr lang="en-US" dirty="0"/>
              <a:t>ASIAN POPULATION</a:t>
            </a:r>
          </a:p>
          <a:p>
            <a:r>
              <a:rPr lang="en-US" dirty="0"/>
              <a:t>ARE GROWING AT </a:t>
            </a:r>
          </a:p>
          <a:p>
            <a:r>
              <a:rPr lang="en-US" dirty="0"/>
              <a:t>THE HIGHEST RATE</a:t>
            </a:r>
          </a:p>
        </p:txBody>
      </p:sp>
    </p:spTree>
    <p:extLst>
      <p:ext uri="{BB962C8B-B14F-4D97-AF65-F5344CB8AC3E}">
        <p14:creationId xmlns:p14="http://schemas.microsoft.com/office/powerpoint/2010/main" val="365797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872" y="5350933"/>
            <a:ext cx="8534400" cy="1507067"/>
          </a:xfrm>
        </p:spPr>
        <p:txBody>
          <a:bodyPr>
            <a:normAutofit/>
          </a:bodyPr>
          <a:lstStyle/>
          <a:p>
            <a:r>
              <a:rPr lang="en-US" sz="1100" dirty="0" smtClean="0"/>
              <a:t>Source:  public policy institute of california</a:t>
            </a:r>
            <a:br>
              <a:rPr lang="en-US" sz="1100" dirty="0" smtClean="0"/>
            </a:br>
            <a:r>
              <a:rPr lang="en-US" sz="2800" b="1" dirty="0"/>
              <a:t>SOCIO-DEMOGRAPHIC PROFILE OF POPULATION</a:t>
            </a:r>
          </a:p>
        </p:txBody>
      </p:sp>
      <p:pic>
        <p:nvPicPr>
          <p:cNvPr id="4" name="Content Placeholder 3"/>
          <p:cNvPicPr>
            <a:picLocks noGrp="1" noChangeAspect="1"/>
          </p:cNvPicPr>
          <p:nvPr>
            <p:ph idx="1"/>
          </p:nvPr>
        </p:nvPicPr>
        <p:blipFill>
          <a:blip r:embed="rId2"/>
          <a:stretch>
            <a:fillRect/>
          </a:stretch>
        </p:blipFill>
        <p:spPr>
          <a:xfrm>
            <a:off x="273914" y="220545"/>
            <a:ext cx="11604674" cy="5372535"/>
          </a:xfrm>
          <a:prstGeom prst="rect">
            <a:avLst/>
          </a:prstGeom>
        </p:spPr>
      </p:pic>
      <p:sp>
        <p:nvSpPr>
          <p:cNvPr id="3" name="TextBox 2"/>
          <p:cNvSpPr txBox="1"/>
          <p:nvPr/>
        </p:nvSpPr>
        <p:spPr>
          <a:xfrm>
            <a:off x="4739988" y="6488668"/>
            <a:ext cx="2672526" cy="369332"/>
          </a:xfrm>
          <a:prstGeom prst="rect">
            <a:avLst/>
          </a:prstGeom>
          <a:noFill/>
        </p:spPr>
        <p:txBody>
          <a:bodyPr wrap="none" rtlCol="0">
            <a:spAutoFit/>
          </a:bodyPr>
          <a:lstStyle/>
          <a:p>
            <a:r>
              <a:rPr lang="en-US" dirty="0" smtClean="0"/>
              <a:t>QUESTION TO FOLLOW</a:t>
            </a:r>
            <a:endParaRPr lang="en-US" dirty="0"/>
          </a:p>
        </p:txBody>
      </p:sp>
    </p:spTree>
    <p:extLst>
      <p:ext uri="{BB962C8B-B14F-4D97-AF65-F5344CB8AC3E}">
        <p14:creationId xmlns:p14="http://schemas.microsoft.com/office/powerpoint/2010/main" val="2102752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751" y="4541325"/>
            <a:ext cx="5755334" cy="1267484"/>
          </a:xfrm>
        </p:spPr>
        <p:txBody>
          <a:bodyPr>
            <a:normAutofit/>
          </a:bodyPr>
          <a:lstStyle/>
          <a:p>
            <a:r>
              <a:rPr lang="en-US" sz="3200" b="1" dirty="0"/>
              <a:t>SOCIO-DEMOGRAPHIC </a:t>
            </a:r>
            <a:r>
              <a:rPr lang="en-US" sz="3200" b="1" dirty="0" smtClean="0"/>
              <a:t/>
            </a:r>
            <a:br>
              <a:rPr lang="en-US" sz="3200" b="1" dirty="0" smtClean="0"/>
            </a:br>
            <a:r>
              <a:rPr lang="en-US" sz="3200" b="1" dirty="0" smtClean="0"/>
              <a:t>PROFILE </a:t>
            </a:r>
            <a:r>
              <a:rPr lang="en-US" sz="3200" b="1" dirty="0"/>
              <a:t>OF POPULATION</a:t>
            </a:r>
          </a:p>
        </p:txBody>
      </p:sp>
      <p:pic>
        <p:nvPicPr>
          <p:cNvPr id="4" name="Content Placeholder 3"/>
          <p:cNvPicPr>
            <a:picLocks noGrp="1" noChangeAspect="1"/>
          </p:cNvPicPr>
          <p:nvPr>
            <p:ph idx="1"/>
          </p:nvPr>
        </p:nvPicPr>
        <p:blipFill>
          <a:blip r:embed="rId2"/>
          <a:stretch>
            <a:fillRect/>
          </a:stretch>
        </p:blipFill>
        <p:spPr>
          <a:xfrm>
            <a:off x="327751" y="938370"/>
            <a:ext cx="9586044" cy="2923097"/>
          </a:xfrm>
          <a:prstGeom prst="rect">
            <a:avLst/>
          </a:prstGeom>
        </p:spPr>
      </p:pic>
      <p:sp>
        <p:nvSpPr>
          <p:cNvPr id="5" name="TextBox 4"/>
          <p:cNvSpPr txBox="1"/>
          <p:nvPr/>
        </p:nvSpPr>
        <p:spPr>
          <a:xfrm>
            <a:off x="6893337" y="5098999"/>
            <a:ext cx="2109459" cy="369332"/>
          </a:xfrm>
          <a:prstGeom prst="rect">
            <a:avLst/>
          </a:prstGeom>
          <a:noFill/>
        </p:spPr>
        <p:txBody>
          <a:bodyPr wrap="square" rtlCol="0">
            <a:spAutoFit/>
          </a:bodyPr>
          <a:lstStyle/>
          <a:p>
            <a:r>
              <a:rPr lang="en-US" dirty="0" smtClean="0"/>
              <a:t>LaVeist, 2009</a:t>
            </a:r>
            <a:endParaRPr lang="en-US" dirty="0"/>
          </a:p>
        </p:txBody>
      </p:sp>
      <p:sp>
        <p:nvSpPr>
          <p:cNvPr id="7" name="TextBox 6"/>
          <p:cNvSpPr txBox="1"/>
          <p:nvPr/>
        </p:nvSpPr>
        <p:spPr>
          <a:xfrm>
            <a:off x="4739988" y="6488668"/>
            <a:ext cx="2672526" cy="369332"/>
          </a:xfrm>
          <a:prstGeom prst="rect">
            <a:avLst/>
          </a:prstGeom>
          <a:noFill/>
        </p:spPr>
        <p:txBody>
          <a:bodyPr wrap="none" rtlCol="0">
            <a:spAutoFit/>
          </a:bodyPr>
          <a:lstStyle/>
          <a:p>
            <a:r>
              <a:rPr lang="en-US" dirty="0" smtClean="0"/>
              <a:t>QUESTION TO FOLLOW</a:t>
            </a:r>
            <a:endParaRPr lang="en-US" dirty="0"/>
          </a:p>
        </p:txBody>
      </p:sp>
      <p:pic>
        <p:nvPicPr>
          <p:cNvPr id="3" name="Picture 2"/>
          <p:cNvPicPr>
            <a:picLocks noChangeAspect="1"/>
          </p:cNvPicPr>
          <p:nvPr/>
        </p:nvPicPr>
        <p:blipFill>
          <a:blip r:embed="rId3"/>
          <a:stretch>
            <a:fillRect/>
          </a:stretch>
        </p:blipFill>
        <p:spPr>
          <a:xfrm>
            <a:off x="9666906" y="938370"/>
            <a:ext cx="2361516" cy="5619372"/>
          </a:xfrm>
          <a:prstGeom prst="rect">
            <a:avLst/>
          </a:prstGeom>
        </p:spPr>
      </p:pic>
    </p:spTree>
    <p:extLst>
      <p:ext uri="{BB962C8B-B14F-4D97-AF65-F5344CB8AC3E}">
        <p14:creationId xmlns:p14="http://schemas.microsoft.com/office/powerpoint/2010/main" val="33642386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337" y="5074236"/>
            <a:ext cx="9274600" cy="734336"/>
          </a:xfrm>
        </p:spPr>
        <p:txBody>
          <a:bodyPr/>
          <a:lstStyle/>
          <a:p>
            <a:r>
              <a:rPr lang="en-US" b="1" dirty="0"/>
              <a:t>Measures of Socioeconomic Status</a:t>
            </a:r>
          </a:p>
        </p:txBody>
      </p:sp>
      <p:sp>
        <p:nvSpPr>
          <p:cNvPr id="3" name="Content Placeholder 2"/>
          <p:cNvSpPr>
            <a:spLocks noGrp="1"/>
          </p:cNvSpPr>
          <p:nvPr>
            <p:ph idx="1"/>
          </p:nvPr>
        </p:nvSpPr>
        <p:spPr/>
        <p:txBody>
          <a:bodyPr>
            <a:normAutofit fontScale="85000" lnSpcReduction="10000"/>
          </a:bodyPr>
          <a:lstStyle/>
          <a:p>
            <a:pPr>
              <a:buFont typeface="Arial" panose="020B0604020202020204" pitchFamily="34" charset="0"/>
              <a:buChar char="•"/>
            </a:pPr>
            <a:r>
              <a:rPr lang="en-US" sz="3600" b="1" dirty="0">
                <a:solidFill>
                  <a:schemeClr val="bg1"/>
                </a:solidFill>
              </a:rPr>
              <a:t>Income: personal, family, and household </a:t>
            </a:r>
            <a:r>
              <a:rPr lang="en-US" sz="3600" b="1" dirty="0" smtClean="0">
                <a:solidFill>
                  <a:schemeClr val="bg1"/>
                </a:solidFill>
              </a:rPr>
              <a:t> </a:t>
            </a:r>
          </a:p>
          <a:p>
            <a:pPr>
              <a:buFont typeface="Arial" panose="020B0604020202020204" pitchFamily="34" charset="0"/>
              <a:buChar char="•"/>
            </a:pPr>
            <a:r>
              <a:rPr lang="en-US" sz="3600" b="1" dirty="0" smtClean="0">
                <a:solidFill>
                  <a:schemeClr val="bg1"/>
                </a:solidFill>
              </a:rPr>
              <a:t>Poverty </a:t>
            </a:r>
            <a:r>
              <a:rPr lang="en-US" sz="3600" b="1" dirty="0">
                <a:solidFill>
                  <a:schemeClr val="bg1"/>
                </a:solidFill>
              </a:rPr>
              <a:t>level </a:t>
            </a:r>
            <a:endParaRPr lang="en-US" sz="3600" b="1" dirty="0" smtClean="0">
              <a:solidFill>
                <a:schemeClr val="bg1"/>
              </a:solidFill>
            </a:endParaRPr>
          </a:p>
          <a:p>
            <a:pPr>
              <a:buFont typeface="Arial" panose="020B0604020202020204" pitchFamily="34" charset="0"/>
              <a:buChar char="•"/>
            </a:pPr>
            <a:r>
              <a:rPr lang="en-US" sz="3600" b="1" dirty="0" smtClean="0">
                <a:solidFill>
                  <a:schemeClr val="bg1"/>
                </a:solidFill>
              </a:rPr>
              <a:t> </a:t>
            </a:r>
            <a:r>
              <a:rPr lang="en-US" sz="3600" b="1" dirty="0">
                <a:solidFill>
                  <a:schemeClr val="bg1"/>
                </a:solidFill>
              </a:rPr>
              <a:t>Education </a:t>
            </a:r>
            <a:r>
              <a:rPr lang="en-US" sz="3600" b="1" dirty="0" smtClean="0">
                <a:solidFill>
                  <a:schemeClr val="bg1"/>
                </a:solidFill>
              </a:rPr>
              <a:t> </a:t>
            </a:r>
          </a:p>
          <a:p>
            <a:pPr>
              <a:buFont typeface="Arial" panose="020B0604020202020204" pitchFamily="34" charset="0"/>
              <a:buChar char="•"/>
            </a:pPr>
            <a:r>
              <a:rPr lang="en-US" sz="3600" b="1" dirty="0" smtClean="0">
                <a:solidFill>
                  <a:schemeClr val="bg1"/>
                </a:solidFill>
              </a:rPr>
              <a:t>Occupation </a:t>
            </a:r>
          </a:p>
          <a:p>
            <a:pPr>
              <a:buFont typeface="Arial" panose="020B0604020202020204" pitchFamily="34" charset="0"/>
              <a:buChar char="•"/>
            </a:pPr>
            <a:r>
              <a:rPr lang="en-US" sz="3600" b="1" dirty="0" smtClean="0">
                <a:solidFill>
                  <a:schemeClr val="bg1"/>
                </a:solidFill>
              </a:rPr>
              <a:t>Occupational </a:t>
            </a:r>
            <a:r>
              <a:rPr lang="en-US" sz="3600" b="1" dirty="0">
                <a:solidFill>
                  <a:schemeClr val="bg1"/>
                </a:solidFill>
              </a:rPr>
              <a:t>Status </a:t>
            </a:r>
            <a:r>
              <a:rPr lang="en-US" sz="3600" b="1" dirty="0" smtClean="0">
                <a:solidFill>
                  <a:schemeClr val="bg1"/>
                </a:solidFill>
              </a:rPr>
              <a:t> </a:t>
            </a:r>
          </a:p>
          <a:p>
            <a:pPr>
              <a:buFont typeface="Arial" panose="020B0604020202020204" pitchFamily="34" charset="0"/>
              <a:buChar char="•"/>
            </a:pPr>
            <a:r>
              <a:rPr lang="en-US" sz="3600" b="1" dirty="0" smtClean="0">
                <a:solidFill>
                  <a:schemeClr val="bg1"/>
                </a:solidFill>
              </a:rPr>
              <a:t>Wealth</a:t>
            </a:r>
            <a:endParaRPr lang="en-US" sz="3600" b="1" dirty="0">
              <a:solidFill>
                <a:schemeClr val="bg1"/>
              </a:solidFill>
            </a:endParaRPr>
          </a:p>
        </p:txBody>
      </p:sp>
      <p:sp>
        <p:nvSpPr>
          <p:cNvPr id="4" name="TextBox 3"/>
          <p:cNvSpPr txBox="1"/>
          <p:nvPr/>
        </p:nvSpPr>
        <p:spPr>
          <a:xfrm>
            <a:off x="3483059" y="6330462"/>
            <a:ext cx="3139552" cy="369332"/>
          </a:xfrm>
          <a:prstGeom prst="rect">
            <a:avLst/>
          </a:prstGeom>
          <a:noFill/>
        </p:spPr>
        <p:txBody>
          <a:bodyPr wrap="square" rtlCol="0">
            <a:spAutoFit/>
          </a:bodyPr>
          <a:lstStyle/>
          <a:p>
            <a:r>
              <a:rPr lang="en-US" dirty="0" smtClean="0"/>
              <a:t>QUESTION TO FOLLOW</a:t>
            </a:r>
            <a:endParaRPr lang="en-US" dirty="0"/>
          </a:p>
        </p:txBody>
      </p:sp>
      <p:pic>
        <p:nvPicPr>
          <p:cNvPr id="5" name="Picture 4"/>
          <p:cNvPicPr>
            <a:picLocks noChangeAspect="1"/>
          </p:cNvPicPr>
          <p:nvPr/>
        </p:nvPicPr>
        <p:blipFill>
          <a:blip r:embed="rId2"/>
          <a:stretch>
            <a:fillRect/>
          </a:stretch>
        </p:blipFill>
        <p:spPr>
          <a:xfrm>
            <a:off x="9312382" y="184689"/>
            <a:ext cx="2709988" cy="6448585"/>
          </a:xfrm>
          <a:prstGeom prst="rect">
            <a:avLst/>
          </a:prstGeom>
        </p:spPr>
      </p:pic>
    </p:spTree>
    <p:extLst>
      <p:ext uri="{BB962C8B-B14F-4D97-AF65-F5344CB8AC3E}">
        <p14:creationId xmlns:p14="http://schemas.microsoft.com/office/powerpoint/2010/main" val="33295365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50933"/>
            <a:ext cx="9736327" cy="1507067"/>
          </a:xfrm>
        </p:spPr>
        <p:txBody>
          <a:bodyPr/>
          <a:lstStyle/>
          <a:p>
            <a:r>
              <a:rPr lang="en-US" dirty="0" smtClean="0"/>
              <a:t>  </a:t>
            </a:r>
            <a:r>
              <a:rPr lang="en-US" b="1" dirty="0" smtClean="0"/>
              <a:t>Measures </a:t>
            </a:r>
            <a:r>
              <a:rPr lang="en-US" b="1" dirty="0"/>
              <a:t>of Socioeconomic Status</a:t>
            </a:r>
          </a:p>
        </p:txBody>
      </p:sp>
      <p:sp>
        <p:nvSpPr>
          <p:cNvPr id="3" name="Content Placeholder 2"/>
          <p:cNvSpPr>
            <a:spLocks noGrp="1"/>
          </p:cNvSpPr>
          <p:nvPr>
            <p:ph idx="1"/>
          </p:nvPr>
        </p:nvSpPr>
        <p:spPr>
          <a:xfrm>
            <a:off x="684212" y="497941"/>
            <a:ext cx="8534400" cy="4789283"/>
          </a:xfrm>
        </p:spPr>
        <p:txBody>
          <a:bodyPr>
            <a:normAutofit lnSpcReduction="10000"/>
          </a:bodyPr>
          <a:lstStyle/>
          <a:p>
            <a:pPr marL="0" indent="0">
              <a:buNone/>
            </a:pPr>
            <a:r>
              <a:rPr lang="en-US" sz="4800" b="1" dirty="0" smtClean="0">
                <a:solidFill>
                  <a:schemeClr val="bg1"/>
                </a:solidFill>
              </a:rPr>
              <a:t>INCOME</a:t>
            </a:r>
          </a:p>
          <a:p>
            <a:pPr>
              <a:buFont typeface="Arial" panose="020B0604020202020204" pitchFamily="34" charset="0"/>
              <a:buChar char="•"/>
            </a:pPr>
            <a:r>
              <a:rPr lang="en-US" sz="3200" b="1" dirty="0" smtClean="0">
                <a:solidFill>
                  <a:schemeClr val="bg1"/>
                </a:solidFill>
              </a:rPr>
              <a:t>Median </a:t>
            </a:r>
            <a:r>
              <a:rPr lang="en-US" sz="3200" b="1" dirty="0">
                <a:solidFill>
                  <a:schemeClr val="bg1"/>
                </a:solidFill>
              </a:rPr>
              <a:t>annual household income: $61,818 </a:t>
            </a:r>
            <a:r>
              <a:rPr lang="en-US" sz="3200" b="1" dirty="0" smtClean="0">
                <a:solidFill>
                  <a:schemeClr val="bg1"/>
                </a:solidFill>
              </a:rPr>
              <a:t> </a:t>
            </a:r>
          </a:p>
          <a:p>
            <a:pPr>
              <a:buFont typeface="Arial" panose="020B0604020202020204" pitchFamily="34" charset="0"/>
              <a:buChar char="•"/>
            </a:pPr>
            <a:r>
              <a:rPr lang="en-US" sz="3200" b="1" dirty="0" smtClean="0">
                <a:solidFill>
                  <a:schemeClr val="bg1"/>
                </a:solidFill>
              </a:rPr>
              <a:t>Mean </a:t>
            </a:r>
            <a:r>
              <a:rPr lang="en-US" sz="3200" b="1" dirty="0">
                <a:solidFill>
                  <a:schemeClr val="bg1"/>
                </a:solidFill>
              </a:rPr>
              <a:t>annual household income: $87,877 </a:t>
            </a:r>
            <a:r>
              <a:rPr lang="en-US" sz="3200" b="1" dirty="0" smtClean="0">
                <a:solidFill>
                  <a:schemeClr val="bg1"/>
                </a:solidFill>
              </a:rPr>
              <a:t> </a:t>
            </a:r>
          </a:p>
          <a:p>
            <a:pPr>
              <a:buFont typeface="Arial" panose="020B0604020202020204" pitchFamily="34" charset="0"/>
              <a:buChar char="•"/>
            </a:pPr>
            <a:r>
              <a:rPr lang="en-US" sz="3200" b="1" dirty="0" smtClean="0">
                <a:solidFill>
                  <a:schemeClr val="bg1"/>
                </a:solidFill>
              </a:rPr>
              <a:t>The </a:t>
            </a:r>
            <a:r>
              <a:rPr lang="en-US" sz="3200" b="1" dirty="0">
                <a:solidFill>
                  <a:schemeClr val="bg1"/>
                </a:solidFill>
              </a:rPr>
              <a:t>majority of the CA population has an annual household income between $50,000 - $74,999 (16.7</a:t>
            </a:r>
            <a:r>
              <a:rPr lang="en-US" sz="3200" b="1" dirty="0" smtClean="0">
                <a:solidFill>
                  <a:schemeClr val="bg1"/>
                </a:solidFill>
              </a:rPr>
              <a:t>%)</a:t>
            </a:r>
          </a:p>
          <a:p>
            <a:pPr>
              <a:buFont typeface="Arial" panose="020B0604020202020204" pitchFamily="34" charset="0"/>
              <a:buChar char="•"/>
            </a:pPr>
            <a:r>
              <a:rPr lang="en-US" dirty="0">
                <a:solidFill>
                  <a:schemeClr val="bg1"/>
                </a:solidFill>
              </a:rPr>
              <a:t>Source: 2011-2015 American Community Survey 5-Year Estimates</a:t>
            </a:r>
          </a:p>
        </p:txBody>
      </p:sp>
      <p:sp>
        <p:nvSpPr>
          <p:cNvPr id="4" name="TextBox 3"/>
          <p:cNvSpPr txBox="1"/>
          <p:nvPr/>
        </p:nvSpPr>
        <p:spPr>
          <a:xfrm>
            <a:off x="4427017" y="6488668"/>
            <a:ext cx="2672526" cy="369332"/>
          </a:xfrm>
          <a:prstGeom prst="rect">
            <a:avLst/>
          </a:prstGeom>
          <a:noFill/>
        </p:spPr>
        <p:txBody>
          <a:bodyPr wrap="none" rtlCol="0">
            <a:spAutoFit/>
          </a:bodyPr>
          <a:lstStyle/>
          <a:p>
            <a:r>
              <a:rPr lang="en-US" dirty="0" smtClean="0"/>
              <a:t>QUESTION TO FOLLOW</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607" y="170482"/>
            <a:ext cx="2781096" cy="6431796"/>
          </a:xfrm>
          <a:prstGeom prst="rect">
            <a:avLst/>
          </a:prstGeom>
        </p:spPr>
      </p:pic>
    </p:spTree>
    <p:extLst>
      <p:ext uri="{BB962C8B-B14F-4D97-AF65-F5344CB8AC3E}">
        <p14:creationId xmlns:p14="http://schemas.microsoft.com/office/powerpoint/2010/main" val="3483699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5323" y="144855"/>
            <a:ext cx="11996677" cy="4454305"/>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dirty="0" smtClean="0"/>
              <a:t>MODULE ONE:   </a:t>
            </a:r>
            <a:br>
              <a:rPr lang="en-US" sz="6000" b="1" dirty="0" smtClean="0"/>
            </a:br>
            <a:endParaRPr lang="en-US" sz="6000" b="1" dirty="0" smtClean="0"/>
          </a:p>
          <a:p>
            <a:r>
              <a:rPr lang="en-US" b="1" dirty="0" smtClean="0"/>
              <a:t>SECTION one: </a:t>
            </a:r>
          </a:p>
          <a:p>
            <a:r>
              <a:rPr lang="en-US" b="1" dirty="0" smtClean="0"/>
              <a:t>SOCIO-DEMOGRAPHIC </a:t>
            </a:r>
          </a:p>
          <a:p>
            <a:r>
              <a:rPr lang="en-US" b="1" dirty="0" smtClean="0"/>
              <a:t>OF THE POPULATION </a:t>
            </a:r>
            <a:endParaRPr lang="en-US" b="1" dirty="0"/>
          </a:p>
        </p:txBody>
      </p:sp>
      <p:pic>
        <p:nvPicPr>
          <p:cNvPr id="2" name="Picture 1"/>
          <p:cNvPicPr>
            <a:picLocks noChangeAspect="1"/>
          </p:cNvPicPr>
          <p:nvPr/>
        </p:nvPicPr>
        <p:blipFill>
          <a:blip r:embed="rId2"/>
          <a:stretch>
            <a:fillRect/>
          </a:stretch>
        </p:blipFill>
        <p:spPr>
          <a:xfrm>
            <a:off x="9101818" y="445770"/>
            <a:ext cx="2609850" cy="6210300"/>
          </a:xfrm>
          <a:prstGeom prst="rect">
            <a:avLst/>
          </a:prstGeom>
        </p:spPr>
      </p:pic>
    </p:spTree>
    <p:extLst>
      <p:ext uri="{BB962C8B-B14F-4D97-AF65-F5344CB8AC3E}">
        <p14:creationId xmlns:p14="http://schemas.microsoft.com/office/powerpoint/2010/main" val="17713427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42056"/>
            <a:ext cx="9392295" cy="1027568"/>
          </a:xfrm>
        </p:spPr>
        <p:txBody>
          <a:bodyPr>
            <a:normAutofit/>
          </a:bodyPr>
          <a:lstStyle/>
          <a:p>
            <a:r>
              <a:rPr lang="en-US" b="1" dirty="0"/>
              <a:t>Measures of Socioeconomic Status </a:t>
            </a:r>
            <a:r>
              <a:rPr lang="en-US" sz="1600" dirty="0"/>
              <a:t>Source: 2015 American Community Survey 1-Year Estimates</a:t>
            </a:r>
          </a:p>
        </p:txBody>
      </p:sp>
      <p:pic>
        <p:nvPicPr>
          <p:cNvPr id="4" name="Content Placeholder 3"/>
          <p:cNvPicPr>
            <a:picLocks noGrp="1" noChangeAspect="1"/>
          </p:cNvPicPr>
          <p:nvPr>
            <p:ph idx="1"/>
          </p:nvPr>
        </p:nvPicPr>
        <p:blipFill>
          <a:blip r:embed="rId2"/>
          <a:stretch>
            <a:fillRect/>
          </a:stretch>
        </p:blipFill>
        <p:spPr>
          <a:xfrm>
            <a:off x="177893" y="389298"/>
            <a:ext cx="9214402" cy="5233713"/>
          </a:xfrm>
          <a:prstGeom prst="rect">
            <a:avLst/>
          </a:prstGeom>
        </p:spPr>
      </p:pic>
      <p:sp>
        <p:nvSpPr>
          <p:cNvPr id="3" name="TextBox 2"/>
          <p:cNvSpPr txBox="1"/>
          <p:nvPr/>
        </p:nvSpPr>
        <p:spPr>
          <a:xfrm>
            <a:off x="4696147" y="6488668"/>
            <a:ext cx="2672526" cy="369332"/>
          </a:xfrm>
          <a:prstGeom prst="rect">
            <a:avLst/>
          </a:prstGeom>
          <a:noFill/>
        </p:spPr>
        <p:txBody>
          <a:bodyPr wrap="none" rtlCol="0">
            <a:spAutoFit/>
          </a:bodyPr>
          <a:lstStyle/>
          <a:p>
            <a:r>
              <a:rPr lang="en-US" dirty="0" smtClean="0"/>
              <a:t>QUESTION TO FOLLOW</a:t>
            </a:r>
            <a:endParaRPr lang="en-US" dirty="0"/>
          </a:p>
        </p:txBody>
      </p:sp>
      <p:pic>
        <p:nvPicPr>
          <p:cNvPr id="5" name="Picture 4"/>
          <p:cNvPicPr>
            <a:picLocks noChangeAspect="1"/>
          </p:cNvPicPr>
          <p:nvPr/>
        </p:nvPicPr>
        <p:blipFill>
          <a:blip r:embed="rId3"/>
          <a:stretch>
            <a:fillRect/>
          </a:stretch>
        </p:blipFill>
        <p:spPr>
          <a:xfrm>
            <a:off x="9319954" y="389297"/>
            <a:ext cx="2669595" cy="6352465"/>
          </a:xfrm>
          <a:prstGeom prst="rect">
            <a:avLst/>
          </a:prstGeom>
        </p:spPr>
      </p:pic>
    </p:spTree>
    <p:extLst>
      <p:ext uri="{BB962C8B-B14F-4D97-AF65-F5344CB8AC3E}">
        <p14:creationId xmlns:p14="http://schemas.microsoft.com/office/powerpoint/2010/main" val="353393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3" y="5857592"/>
            <a:ext cx="9573364" cy="897298"/>
          </a:xfrm>
        </p:spPr>
        <p:txBody>
          <a:bodyPr/>
          <a:lstStyle/>
          <a:p>
            <a:r>
              <a:rPr lang="en-US" b="1" dirty="0"/>
              <a:t>Measures of Socioeconomic Status</a:t>
            </a:r>
          </a:p>
        </p:txBody>
      </p:sp>
      <p:sp>
        <p:nvSpPr>
          <p:cNvPr id="3" name="Content Placeholder 2"/>
          <p:cNvSpPr>
            <a:spLocks noGrp="1"/>
          </p:cNvSpPr>
          <p:nvPr>
            <p:ph idx="1"/>
          </p:nvPr>
        </p:nvSpPr>
        <p:spPr>
          <a:xfrm>
            <a:off x="365760" y="411480"/>
            <a:ext cx="8654254" cy="5305467"/>
          </a:xfrm>
        </p:spPr>
        <p:txBody>
          <a:bodyPr>
            <a:normAutofit/>
          </a:bodyPr>
          <a:lstStyle/>
          <a:p>
            <a:pPr marL="0" indent="0">
              <a:buNone/>
            </a:pPr>
            <a:r>
              <a:rPr lang="en-US" sz="5400" b="1" dirty="0">
                <a:solidFill>
                  <a:schemeClr val="bg1"/>
                </a:solidFill>
              </a:rPr>
              <a:t>Poverty Level </a:t>
            </a:r>
          </a:p>
          <a:p>
            <a:pPr>
              <a:buFont typeface="Arial" panose="020B0604020202020204" pitchFamily="34" charset="0"/>
              <a:buChar char="•"/>
            </a:pPr>
            <a:r>
              <a:rPr lang="en-US" sz="3200" b="1" dirty="0" smtClean="0">
                <a:solidFill>
                  <a:schemeClr val="bg1"/>
                </a:solidFill>
              </a:rPr>
              <a:t>Overall </a:t>
            </a:r>
            <a:r>
              <a:rPr lang="en-US" sz="3200" b="1" dirty="0">
                <a:solidFill>
                  <a:schemeClr val="bg1"/>
                </a:solidFill>
              </a:rPr>
              <a:t>about 4 out of 10 Californians are living in or near </a:t>
            </a:r>
            <a:r>
              <a:rPr lang="en-US" sz="3200" b="1" dirty="0" smtClean="0">
                <a:solidFill>
                  <a:schemeClr val="bg1"/>
                </a:solidFill>
              </a:rPr>
              <a:t>poverty</a:t>
            </a:r>
          </a:p>
          <a:p>
            <a:pPr>
              <a:buFont typeface="Arial" panose="020B0604020202020204" pitchFamily="34" charset="0"/>
              <a:buChar char="•"/>
            </a:pPr>
            <a:r>
              <a:rPr lang="en-US" sz="3200" b="1" dirty="0" smtClean="0">
                <a:solidFill>
                  <a:schemeClr val="bg1"/>
                </a:solidFill>
              </a:rPr>
              <a:t>Minorities </a:t>
            </a:r>
            <a:r>
              <a:rPr lang="en-US" sz="3200" b="1" dirty="0">
                <a:solidFill>
                  <a:schemeClr val="bg1"/>
                </a:solidFill>
              </a:rPr>
              <a:t>and less educated Californians have higher poverty rates </a:t>
            </a:r>
          </a:p>
          <a:p>
            <a:pPr>
              <a:buFont typeface="Arial" panose="020B0604020202020204" pitchFamily="34" charset="0"/>
              <a:buChar char="•"/>
            </a:pPr>
            <a:r>
              <a:rPr lang="en-US" sz="3200" b="1" dirty="0" smtClean="0">
                <a:solidFill>
                  <a:schemeClr val="bg1"/>
                </a:solidFill>
              </a:rPr>
              <a:t>Children </a:t>
            </a:r>
            <a:r>
              <a:rPr lang="en-US" sz="3200" b="1" dirty="0">
                <a:solidFill>
                  <a:schemeClr val="bg1"/>
                </a:solidFill>
              </a:rPr>
              <a:t>under the age of 18 years are at highest risk for living in or near poverty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1537" y="240223"/>
            <a:ext cx="2754290" cy="6369803"/>
          </a:xfrm>
          <a:prstGeom prst="rect">
            <a:avLst/>
          </a:prstGeom>
        </p:spPr>
      </p:pic>
    </p:spTree>
    <p:extLst>
      <p:ext uri="{BB962C8B-B14F-4D97-AF65-F5344CB8AC3E}">
        <p14:creationId xmlns:p14="http://schemas.microsoft.com/office/powerpoint/2010/main" val="35267675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252" y="5350933"/>
            <a:ext cx="8534400" cy="1507067"/>
          </a:xfrm>
        </p:spPr>
        <p:txBody>
          <a:bodyPr>
            <a:normAutofit fontScale="90000"/>
          </a:bodyPr>
          <a:lstStyle/>
          <a:p>
            <a:r>
              <a:rPr lang="en-US" dirty="0" smtClean="0"/>
              <a:t/>
            </a:r>
            <a:br>
              <a:rPr lang="en-US" dirty="0" smtClean="0"/>
            </a:br>
            <a:r>
              <a:rPr lang="en-US" dirty="0"/>
              <a:t/>
            </a:r>
            <a:br>
              <a:rPr lang="en-US" dirty="0"/>
            </a:br>
            <a:r>
              <a:rPr lang="en-US" b="1" dirty="0" smtClean="0"/>
              <a:t>Measures </a:t>
            </a:r>
            <a:r>
              <a:rPr lang="en-US" b="1" dirty="0"/>
              <a:t>of Socioeconomic Status</a:t>
            </a:r>
            <a:r>
              <a:rPr lang="en-US" dirty="0"/>
              <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289192" y="205054"/>
            <a:ext cx="11551826" cy="5837606"/>
          </a:xfrm>
          <a:prstGeom prst="rect">
            <a:avLst/>
          </a:prstGeom>
        </p:spPr>
      </p:pic>
    </p:spTree>
    <p:extLst>
      <p:ext uri="{BB962C8B-B14F-4D97-AF65-F5344CB8AC3E}">
        <p14:creationId xmlns:p14="http://schemas.microsoft.com/office/powerpoint/2010/main" val="20838805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932" y="5350933"/>
            <a:ext cx="9755188" cy="1507067"/>
          </a:xfrm>
        </p:spPr>
        <p:txBody>
          <a:bodyPr/>
          <a:lstStyle/>
          <a:p>
            <a:r>
              <a:rPr lang="en-US" dirty="0" smtClean="0"/>
              <a:t/>
            </a:r>
            <a:br>
              <a:rPr lang="en-US" dirty="0" smtClean="0"/>
            </a:br>
            <a:r>
              <a:rPr lang="en-US" b="1" dirty="0" smtClean="0"/>
              <a:t>Measures </a:t>
            </a:r>
            <a:r>
              <a:rPr lang="en-US" b="1" dirty="0"/>
              <a:t>of Socioeconomic Status</a:t>
            </a:r>
          </a:p>
        </p:txBody>
      </p:sp>
      <p:pic>
        <p:nvPicPr>
          <p:cNvPr id="4" name="Content Placeholder 3"/>
          <p:cNvPicPr>
            <a:picLocks noGrp="1" noChangeAspect="1"/>
          </p:cNvPicPr>
          <p:nvPr>
            <p:ph idx="1"/>
          </p:nvPr>
        </p:nvPicPr>
        <p:blipFill>
          <a:blip r:embed="rId2"/>
          <a:stretch>
            <a:fillRect/>
          </a:stretch>
        </p:blipFill>
        <p:spPr>
          <a:xfrm>
            <a:off x="173401" y="97112"/>
            <a:ext cx="11608333" cy="5976027"/>
          </a:xfrm>
          <a:prstGeom prst="rect">
            <a:avLst/>
          </a:prstGeom>
        </p:spPr>
      </p:pic>
    </p:spTree>
    <p:extLst>
      <p:ext uri="{BB962C8B-B14F-4D97-AF65-F5344CB8AC3E}">
        <p14:creationId xmlns:p14="http://schemas.microsoft.com/office/powerpoint/2010/main" val="1852396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5350933"/>
            <a:ext cx="11119168" cy="1507067"/>
          </a:xfrm>
        </p:spPr>
        <p:txBody>
          <a:bodyPr/>
          <a:lstStyle/>
          <a:p>
            <a:r>
              <a:rPr lang="en-US" dirty="0" smtClean="0"/>
              <a:t/>
            </a:r>
            <a:br>
              <a:rPr lang="en-US" dirty="0" smtClean="0"/>
            </a:br>
            <a:r>
              <a:rPr lang="en-US" b="1" dirty="0" smtClean="0"/>
              <a:t>SOCIO-DEMOGRAPHIC </a:t>
            </a:r>
            <a:r>
              <a:rPr lang="en-US" b="1" dirty="0"/>
              <a:t>PROFILE OF POPULATION</a:t>
            </a:r>
          </a:p>
        </p:txBody>
      </p:sp>
      <p:pic>
        <p:nvPicPr>
          <p:cNvPr id="4" name="Content Placeholder 3"/>
          <p:cNvPicPr>
            <a:picLocks noGrp="1" noChangeAspect="1"/>
          </p:cNvPicPr>
          <p:nvPr>
            <p:ph idx="1"/>
          </p:nvPr>
        </p:nvPicPr>
        <p:blipFill>
          <a:blip r:embed="rId2"/>
          <a:stretch>
            <a:fillRect/>
          </a:stretch>
        </p:blipFill>
        <p:spPr>
          <a:xfrm>
            <a:off x="86674" y="313453"/>
            <a:ext cx="9747884" cy="5570220"/>
          </a:xfrm>
          <a:prstGeom prst="rect">
            <a:avLst/>
          </a:prstGeom>
        </p:spPr>
      </p:pic>
      <p:pic>
        <p:nvPicPr>
          <p:cNvPr id="3" name="Picture 2"/>
          <p:cNvPicPr>
            <a:picLocks noChangeAspect="1"/>
          </p:cNvPicPr>
          <p:nvPr/>
        </p:nvPicPr>
        <p:blipFill>
          <a:blip r:embed="rId3"/>
          <a:stretch>
            <a:fillRect/>
          </a:stretch>
        </p:blipFill>
        <p:spPr>
          <a:xfrm>
            <a:off x="9671826" y="313453"/>
            <a:ext cx="2340860" cy="5570220"/>
          </a:xfrm>
          <a:prstGeom prst="rect">
            <a:avLst/>
          </a:prstGeom>
        </p:spPr>
      </p:pic>
    </p:spTree>
    <p:extLst>
      <p:ext uri="{BB962C8B-B14F-4D97-AF65-F5344CB8AC3E}">
        <p14:creationId xmlns:p14="http://schemas.microsoft.com/office/powerpoint/2010/main" val="42020588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450" y="4714425"/>
            <a:ext cx="8534400" cy="1507067"/>
          </a:xfrm>
        </p:spPr>
        <p:txBody>
          <a:bodyPr>
            <a:normAutofit fontScale="90000"/>
          </a:bodyPr>
          <a:lstStyle/>
          <a:p>
            <a:r>
              <a:rPr lang="en-US" sz="1200" dirty="0" smtClean="0"/>
              <a:t/>
            </a:r>
            <a:br>
              <a:rPr lang="en-US" sz="1200" dirty="0" smtClean="0"/>
            </a:br>
            <a:r>
              <a:rPr lang="en-US" sz="1200" dirty="0"/>
              <a:t/>
            </a:r>
            <a:br>
              <a:rPr lang="en-US" sz="1200" dirty="0"/>
            </a:br>
            <a:r>
              <a:rPr lang="en-US" sz="1200" dirty="0" smtClean="0"/>
              <a:t/>
            </a:r>
            <a:br>
              <a:rPr lang="en-US" sz="1200" dirty="0" smtClean="0"/>
            </a:br>
            <a:r>
              <a:rPr lang="en-US" sz="1200" dirty="0"/>
              <a:t/>
            </a:r>
            <a:br>
              <a:rPr lang="en-US" sz="1200" dirty="0"/>
            </a:br>
            <a:r>
              <a:rPr lang="en-US" sz="1200" dirty="0" smtClean="0"/>
              <a:t/>
            </a:r>
            <a:br>
              <a:rPr lang="en-US" sz="1200" dirty="0" smtClean="0"/>
            </a:br>
            <a:r>
              <a:rPr lang="en-US" sz="1200" dirty="0" smtClean="0"/>
              <a:t>Source</a:t>
            </a:r>
            <a:r>
              <a:rPr lang="en-US" sz="1200" dirty="0"/>
              <a:t>: 2011-2015 American Community Survey 5-Year Estimates</a:t>
            </a:r>
            <a:r>
              <a:rPr lang="en-US" dirty="0"/>
              <a:t/>
            </a:r>
            <a:br>
              <a:rPr lang="en-US" dirty="0"/>
            </a:br>
            <a:r>
              <a:rPr lang="en-US" b="1" dirty="0"/>
              <a:t>Educational Attainment </a:t>
            </a:r>
            <a:br>
              <a:rPr lang="en-US" b="1" dirty="0"/>
            </a:br>
            <a:r>
              <a:rPr lang="en-US" b="1" dirty="0" smtClean="0"/>
              <a:t>Measures </a:t>
            </a:r>
            <a:r>
              <a:rPr lang="en-US" b="1" dirty="0"/>
              <a:t>of Socioeconomic Status</a:t>
            </a:r>
            <a:r>
              <a:rPr lang="en-US" dirty="0"/>
              <a:t/>
            </a:r>
            <a:br>
              <a:rPr lang="en-US" dirty="0"/>
            </a:br>
            <a:endParaRPr lang="en-US" dirty="0"/>
          </a:p>
        </p:txBody>
      </p:sp>
      <p:sp>
        <p:nvSpPr>
          <p:cNvPr id="3" name="Content Placeholder 2"/>
          <p:cNvSpPr>
            <a:spLocks noGrp="1"/>
          </p:cNvSpPr>
          <p:nvPr>
            <p:ph idx="1"/>
          </p:nvPr>
        </p:nvSpPr>
        <p:spPr>
          <a:xfrm>
            <a:off x="684212" y="693420"/>
            <a:ext cx="8534400" cy="3615267"/>
          </a:xfrm>
        </p:spPr>
        <p:txBody>
          <a:bodyPr>
            <a:noAutofit/>
          </a:bodyPr>
          <a:lstStyle/>
          <a:p>
            <a:pPr>
              <a:buFont typeface="Arial" panose="020B0604020202020204" pitchFamily="34" charset="0"/>
              <a:buChar char="•"/>
            </a:pPr>
            <a:r>
              <a:rPr lang="en-US" sz="3600" b="1" dirty="0" smtClean="0">
                <a:solidFill>
                  <a:schemeClr val="bg1"/>
                </a:solidFill>
              </a:rPr>
              <a:t>Over </a:t>
            </a:r>
            <a:r>
              <a:rPr lang="en-US" sz="3600" b="1" dirty="0">
                <a:solidFill>
                  <a:schemeClr val="bg1"/>
                </a:solidFill>
              </a:rPr>
              <a:t>80% of the CA population has a high school degree or higher </a:t>
            </a:r>
          </a:p>
          <a:p>
            <a:pPr>
              <a:buFont typeface="Arial" panose="020B0604020202020204" pitchFamily="34" charset="0"/>
              <a:buChar char="•"/>
            </a:pPr>
            <a:r>
              <a:rPr lang="en-US" sz="3600" b="1" dirty="0" smtClean="0">
                <a:solidFill>
                  <a:schemeClr val="bg1"/>
                </a:solidFill>
              </a:rPr>
              <a:t>31.4</a:t>
            </a:r>
            <a:r>
              <a:rPr lang="en-US" sz="3600" b="1" dirty="0">
                <a:solidFill>
                  <a:schemeClr val="bg1"/>
                </a:solidFill>
              </a:rPr>
              <a:t>% has a bachelor’s degree or </a:t>
            </a:r>
            <a:r>
              <a:rPr lang="en-US" sz="3600" b="1" dirty="0" smtClean="0">
                <a:solidFill>
                  <a:schemeClr val="bg1"/>
                </a:solidFill>
              </a:rPr>
              <a:t>higher</a:t>
            </a:r>
          </a:p>
          <a:p>
            <a:pPr>
              <a:buFont typeface="Arial" panose="020B0604020202020204" pitchFamily="34" charset="0"/>
              <a:buChar char="•"/>
            </a:pPr>
            <a:r>
              <a:rPr lang="en-US" sz="3600" b="1" dirty="0" smtClean="0">
                <a:solidFill>
                  <a:schemeClr val="bg1"/>
                </a:solidFill>
              </a:rPr>
              <a:t>Hispanics </a:t>
            </a:r>
            <a:r>
              <a:rPr lang="en-US" sz="3600" b="1" dirty="0">
                <a:solidFill>
                  <a:schemeClr val="bg1"/>
                </a:solidFill>
              </a:rPr>
              <a:t>have the lowest rates of attaining a high school degree or higher</a:t>
            </a:r>
          </a:p>
        </p:txBody>
      </p:sp>
      <p:sp>
        <p:nvSpPr>
          <p:cNvPr id="4" name="TextBox 3"/>
          <p:cNvSpPr txBox="1"/>
          <p:nvPr/>
        </p:nvSpPr>
        <p:spPr>
          <a:xfrm>
            <a:off x="4735454" y="6442564"/>
            <a:ext cx="2672526" cy="369332"/>
          </a:xfrm>
          <a:prstGeom prst="rect">
            <a:avLst/>
          </a:prstGeom>
          <a:noFill/>
        </p:spPr>
        <p:txBody>
          <a:bodyPr wrap="none" rtlCol="0">
            <a:spAutoFit/>
          </a:bodyPr>
          <a:lstStyle/>
          <a:p>
            <a:r>
              <a:rPr lang="en-US" dirty="0" smtClean="0"/>
              <a:t>QUESTION TO FOLLOW</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1625" y="317714"/>
            <a:ext cx="2747590" cy="6354306"/>
          </a:xfrm>
          <a:prstGeom prst="rect">
            <a:avLst/>
          </a:prstGeom>
        </p:spPr>
      </p:pic>
    </p:spTree>
    <p:extLst>
      <p:ext uri="{BB962C8B-B14F-4D97-AF65-F5344CB8AC3E}">
        <p14:creationId xmlns:p14="http://schemas.microsoft.com/office/powerpoint/2010/main" val="37862291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9507" y="727392"/>
            <a:ext cx="11246339" cy="5293757"/>
          </a:xfrm>
          <a:prstGeom prst="rect">
            <a:avLst/>
          </a:prstGeom>
        </p:spPr>
        <p:txBody>
          <a:bodyPr wrap="square">
            <a:spAutoFit/>
          </a:bodyPr>
          <a:lstStyle/>
          <a:p>
            <a:endParaRPr lang="en-US" dirty="0"/>
          </a:p>
          <a:p>
            <a:r>
              <a:rPr lang="en-US" sz="4000" dirty="0" smtClean="0">
                <a:latin typeface="Times New Roman" panose="02020603050405020304" pitchFamily="18" charset="0"/>
                <a:cs typeface="Times New Roman" panose="02020603050405020304" pitchFamily="18" charset="0"/>
              </a:rPr>
              <a:t>3. Which </a:t>
            </a:r>
            <a:r>
              <a:rPr lang="en-US" sz="4000" dirty="0">
                <a:latin typeface="Times New Roman" panose="02020603050405020304" pitchFamily="18" charset="0"/>
                <a:cs typeface="Times New Roman" panose="02020603050405020304" pitchFamily="18" charset="0"/>
              </a:rPr>
              <a:t>racial/ethnic group has the lowest rates of educational attainment for California</a:t>
            </a:r>
            <a:r>
              <a:rPr lang="en-US" sz="4000" dirty="0" smtClean="0">
                <a:latin typeface="Times New Roman" panose="02020603050405020304" pitchFamily="18" charset="0"/>
                <a:cs typeface="Times New Roman" panose="02020603050405020304" pitchFamily="18" charset="0"/>
              </a:rPr>
              <a:t>?</a:t>
            </a:r>
          </a:p>
          <a:p>
            <a:endParaRPr lang="en-US" sz="4000" dirty="0">
              <a:latin typeface="Times New Roman" panose="02020603050405020304" pitchFamily="18" charset="0"/>
              <a:cs typeface="Times New Roman" panose="02020603050405020304" pitchFamily="18" charset="0"/>
            </a:endParaRPr>
          </a:p>
          <a:p>
            <a:r>
              <a:rPr lang="en-US" sz="4000" dirty="0" smtClean="0">
                <a:latin typeface="Times New Roman" panose="02020603050405020304" pitchFamily="18" charset="0"/>
                <a:cs typeface="Times New Roman" panose="02020603050405020304" pitchFamily="18" charset="0"/>
              </a:rPr>
              <a:t>a) White</a:t>
            </a:r>
            <a:endParaRPr lang="en-US" sz="4000" dirty="0">
              <a:latin typeface="Times New Roman" panose="02020603050405020304" pitchFamily="18" charset="0"/>
              <a:cs typeface="Times New Roman" panose="02020603050405020304" pitchFamily="18" charset="0"/>
            </a:endParaRPr>
          </a:p>
          <a:p>
            <a:r>
              <a:rPr lang="en-US" sz="4000" dirty="0" smtClean="0">
                <a:latin typeface="Times New Roman" panose="02020603050405020304" pitchFamily="18" charset="0"/>
                <a:cs typeface="Times New Roman" panose="02020603050405020304" pitchFamily="18" charset="0"/>
              </a:rPr>
              <a:t>b) Hispanic/Latino </a:t>
            </a:r>
            <a:endParaRPr lang="en-US" sz="4000" dirty="0">
              <a:latin typeface="Times New Roman" panose="02020603050405020304" pitchFamily="18" charset="0"/>
              <a:cs typeface="Times New Roman" panose="02020603050405020304" pitchFamily="18" charset="0"/>
            </a:endParaRPr>
          </a:p>
          <a:p>
            <a:r>
              <a:rPr lang="en-US" sz="4000" dirty="0" smtClean="0">
                <a:latin typeface="Times New Roman" panose="02020603050405020304" pitchFamily="18" charset="0"/>
                <a:cs typeface="Times New Roman" panose="02020603050405020304" pitchFamily="18" charset="0"/>
              </a:rPr>
              <a:t>c) Black</a:t>
            </a:r>
            <a:endParaRPr lang="en-US" sz="4000" dirty="0">
              <a:latin typeface="Times New Roman" panose="02020603050405020304" pitchFamily="18" charset="0"/>
              <a:cs typeface="Times New Roman" panose="02020603050405020304" pitchFamily="18" charset="0"/>
            </a:endParaRPr>
          </a:p>
          <a:p>
            <a:r>
              <a:rPr lang="en-US" sz="4000" dirty="0" smtClean="0">
                <a:latin typeface="Times New Roman" panose="02020603050405020304" pitchFamily="18" charset="0"/>
                <a:cs typeface="Times New Roman" panose="02020603050405020304" pitchFamily="18" charset="0"/>
              </a:rPr>
              <a:t>d) Asian</a:t>
            </a:r>
            <a:endParaRPr lang="en-US" sz="4000" dirty="0">
              <a:latin typeface="Times New Roman" panose="02020603050405020304" pitchFamily="18" charset="0"/>
              <a:cs typeface="Times New Roman" panose="02020603050405020304" pitchFamily="18" charset="0"/>
            </a:endParaRPr>
          </a:p>
          <a:p>
            <a:r>
              <a:rPr lang="en-US" sz="4000" dirty="0" smtClean="0">
                <a:latin typeface="Times New Roman" panose="02020603050405020304" pitchFamily="18" charset="0"/>
                <a:cs typeface="Times New Roman" panose="02020603050405020304" pitchFamily="18" charset="0"/>
              </a:rPr>
              <a:t>e) Some </a:t>
            </a:r>
            <a:r>
              <a:rPr lang="en-US" sz="4000" dirty="0">
                <a:latin typeface="Times New Roman" panose="02020603050405020304" pitchFamily="18" charset="0"/>
                <a:cs typeface="Times New Roman" panose="02020603050405020304" pitchFamily="18" charset="0"/>
              </a:rPr>
              <a:t>other race</a:t>
            </a:r>
          </a:p>
        </p:txBody>
      </p:sp>
    </p:spTree>
    <p:extLst>
      <p:ext uri="{BB962C8B-B14F-4D97-AF65-F5344CB8AC3E}">
        <p14:creationId xmlns:p14="http://schemas.microsoft.com/office/powerpoint/2010/main" val="12960882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9507" y="727392"/>
            <a:ext cx="11246339" cy="5293757"/>
          </a:xfrm>
          <a:prstGeom prst="rect">
            <a:avLst/>
          </a:prstGeom>
        </p:spPr>
        <p:txBody>
          <a:bodyPr wrap="square">
            <a:spAutoFit/>
          </a:bodyPr>
          <a:lstStyle/>
          <a:p>
            <a:endParaRPr lang="en-US" dirty="0"/>
          </a:p>
          <a:p>
            <a:r>
              <a:rPr lang="en-US" sz="4000" dirty="0" smtClean="0">
                <a:latin typeface="Times New Roman" panose="02020603050405020304" pitchFamily="18" charset="0"/>
                <a:cs typeface="Times New Roman" panose="02020603050405020304" pitchFamily="18" charset="0"/>
              </a:rPr>
              <a:t>3. Which </a:t>
            </a:r>
            <a:r>
              <a:rPr lang="en-US" sz="4000" dirty="0">
                <a:latin typeface="Times New Roman" panose="02020603050405020304" pitchFamily="18" charset="0"/>
                <a:cs typeface="Times New Roman" panose="02020603050405020304" pitchFamily="18" charset="0"/>
              </a:rPr>
              <a:t>racial/ethnic group has the lowest rates of educational attainment for California</a:t>
            </a:r>
            <a:r>
              <a:rPr lang="en-US" sz="4000" dirty="0" smtClean="0">
                <a:latin typeface="Times New Roman" panose="02020603050405020304" pitchFamily="18" charset="0"/>
                <a:cs typeface="Times New Roman" panose="02020603050405020304" pitchFamily="18" charset="0"/>
              </a:rPr>
              <a:t>?</a:t>
            </a:r>
          </a:p>
          <a:p>
            <a:endParaRPr lang="en-US" sz="4000" dirty="0">
              <a:latin typeface="Times New Roman" panose="02020603050405020304" pitchFamily="18" charset="0"/>
              <a:cs typeface="Times New Roman" panose="02020603050405020304" pitchFamily="18" charset="0"/>
            </a:endParaRPr>
          </a:p>
          <a:p>
            <a:r>
              <a:rPr lang="en-US" sz="4000" dirty="0" smtClean="0">
                <a:latin typeface="Times New Roman" panose="02020603050405020304" pitchFamily="18" charset="0"/>
                <a:cs typeface="Times New Roman" panose="02020603050405020304" pitchFamily="18" charset="0"/>
              </a:rPr>
              <a:t>a) White</a:t>
            </a:r>
            <a:endParaRPr lang="en-US" sz="4000" dirty="0">
              <a:latin typeface="Times New Roman" panose="02020603050405020304" pitchFamily="18" charset="0"/>
              <a:cs typeface="Times New Roman" panose="02020603050405020304" pitchFamily="18" charset="0"/>
            </a:endParaRPr>
          </a:p>
          <a:p>
            <a:r>
              <a:rPr lang="en-US" sz="4000" dirty="0" smtClean="0">
                <a:solidFill>
                  <a:srgbClr val="FF0000"/>
                </a:solidFill>
                <a:latin typeface="Times New Roman" panose="02020603050405020304" pitchFamily="18" charset="0"/>
                <a:cs typeface="Times New Roman" panose="02020603050405020304" pitchFamily="18" charset="0"/>
              </a:rPr>
              <a:t>b) Hispanic/Latino </a:t>
            </a:r>
            <a:endParaRPr lang="en-US" sz="4000" dirty="0">
              <a:solidFill>
                <a:srgbClr val="FF0000"/>
              </a:solidFill>
              <a:latin typeface="Times New Roman" panose="02020603050405020304" pitchFamily="18" charset="0"/>
              <a:cs typeface="Times New Roman" panose="02020603050405020304" pitchFamily="18" charset="0"/>
            </a:endParaRPr>
          </a:p>
          <a:p>
            <a:r>
              <a:rPr lang="en-US" sz="4000" dirty="0" smtClean="0">
                <a:latin typeface="Times New Roman" panose="02020603050405020304" pitchFamily="18" charset="0"/>
                <a:cs typeface="Times New Roman" panose="02020603050405020304" pitchFamily="18" charset="0"/>
              </a:rPr>
              <a:t>c) Black</a:t>
            </a:r>
            <a:endParaRPr lang="en-US" sz="4000" dirty="0">
              <a:latin typeface="Times New Roman" panose="02020603050405020304" pitchFamily="18" charset="0"/>
              <a:cs typeface="Times New Roman" panose="02020603050405020304" pitchFamily="18" charset="0"/>
            </a:endParaRPr>
          </a:p>
          <a:p>
            <a:r>
              <a:rPr lang="en-US" sz="4000" dirty="0" smtClean="0">
                <a:latin typeface="Times New Roman" panose="02020603050405020304" pitchFamily="18" charset="0"/>
                <a:cs typeface="Times New Roman" panose="02020603050405020304" pitchFamily="18" charset="0"/>
              </a:rPr>
              <a:t>d) Asian</a:t>
            </a:r>
            <a:endParaRPr lang="en-US" sz="4000" dirty="0">
              <a:latin typeface="Times New Roman" panose="02020603050405020304" pitchFamily="18" charset="0"/>
              <a:cs typeface="Times New Roman" panose="02020603050405020304" pitchFamily="18" charset="0"/>
            </a:endParaRPr>
          </a:p>
          <a:p>
            <a:r>
              <a:rPr lang="en-US" sz="4000" dirty="0" smtClean="0">
                <a:latin typeface="Times New Roman" panose="02020603050405020304" pitchFamily="18" charset="0"/>
                <a:cs typeface="Times New Roman" panose="02020603050405020304" pitchFamily="18" charset="0"/>
              </a:rPr>
              <a:t>e) Some </a:t>
            </a:r>
            <a:r>
              <a:rPr lang="en-US" sz="4000" dirty="0">
                <a:latin typeface="Times New Roman" panose="02020603050405020304" pitchFamily="18" charset="0"/>
                <a:cs typeface="Times New Roman" panose="02020603050405020304" pitchFamily="18" charset="0"/>
              </a:rPr>
              <a:t>other race</a:t>
            </a:r>
          </a:p>
        </p:txBody>
      </p:sp>
    </p:spTree>
    <p:extLst>
      <p:ext uri="{BB962C8B-B14F-4D97-AF65-F5344CB8AC3E}">
        <p14:creationId xmlns:p14="http://schemas.microsoft.com/office/powerpoint/2010/main" val="317239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821" y="4470585"/>
            <a:ext cx="7133352" cy="2054201"/>
          </a:xfrm>
        </p:spPr>
        <p:txBody>
          <a:bodyPr>
            <a:normAutofit/>
          </a:bodyPr>
          <a:lstStyle/>
          <a:p>
            <a:r>
              <a:rPr lang="en-US" sz="1600" dirty="0"/>
              <a:t>Source: 2011-2015 American Community Survey 5-Year Estimates</a:t>
            </a:r>
            <a:r>
              <a:rPr lang="en-US" dirty="0"/>
              <a:t/>
            </a:r>
            <a:br>
              <a:rPr lang="en-US" dirty="0"/>
            </a:br>
            <a:r>
              <a:rPr lang="en-US" b="1" dirty="0"/>
              <a:t>Employment</a:t>
            </a:r>
            <a:br>
              <a:rPr lang="en-US" b="1" dirty="0"/>
            </a:br>
            <a:r>
              <a:rPr lang="en-US" b="1" dirty="0"/>
              <a:t>SOCIO-DEMOGRAPHIC </a:t>
            </a:r>
            <a:r>
              <a:rPr lang="en-US" b="1" dirty="0" smtClean="0"/>
              <a:t/>
            </a:r>
            <a:br>
              <a:rPr lang="en-US" b="1" dirty="0" smtClean="0"/>
            </a:br>
            <a:r>
              <a:rPr lang="en-US" b="1" dirty="0" smtClean="0"/>
              <a:t>PROFILE </a:t>
            </a:r>
            <a:r>
              <a:rPr lang="en-US" b="1" dirty="0"/>
              <a:t>OF POPULATION</a:t>
            </a:r>
          </a:p>
        </p:txBody>
      </p:sp>
      <p:sp>
        <p:nvSpPr>
          <p:cNvPr id="3" name="Content Placeholder 2"/>
          <p:cNvSpPr>
            <a:spLocks noGrp="1"/>
          </p:cNvSpPr>
          <p:nvPr>
            <p:ph idx="1"/>
          </p:nvPr>
        </p:nvSpPr>
        <p:spPr>
          <a:xfrm>
            <a:off x="621689" y="0"/>
            <a:ext cx="8266589" cy="4665133"/>
          </a:xfrm>
        </p:spPr>
        <p:txBody>
          <a:bodyPr>
            <a:normAutofit/>
          </a:bodyPr>
          <a:lstStyle/>
          <a:p>
            <a:endParaRPr lang="en-US" sz="3200" dirty="0" smtClean="0"/>
          </a:p>
          <a:p>
            <a:pPr>
              <a:buFont typeface="Arial" panose="020B0604020202020204" pitchFamily="34" charset="0"/>
              <a:buChar char="•"/>
            </a:pPr>
            <a:r>
              <a:rPr lang="en-US" sz="3200" b="1" dirty="0" smtClean="0">
                <a:solidFill>
                  <a:schemeClr val="bg1"/>
                </a:solidFill>
              </a:rPr>
              <a:t>Population </a:t>
            </a:r>
            <a:r>
              <a:rPr lang="en-US" sz="3200" b="1" dirty="0">
                <a:solidFill>
                  <a:schemeClr val="bg1"/>
                </a:solidFill>
              </a:rPr>
              <a:t>16 years and older in the labor force: 63.6% </a:t>
            </a:r>
          </a:p>
          <a:p>
            <a:pPr>
              <a:buFont typeface="Arial" panose="020B0604020202020204" pitchFamily="34" charset="0"/>
              <a:buChar char="•"/>
            </a:pPr>
            <a:r>
              <a:rPr lang="en-US" sz="3200" b="1" dirty="0" smtClean="0">
                <a:solidFill>
                  <a:schemeClr val="bg1"/>
                </a:solidFill>
              </a:rPr>
              <a:t>CA </a:t>
            </a:r>
            <a:r>
              <a:rPr lang="en-US" sz="3200" b="1" dirty="0">
                <a:solidFill>
                  <a:schemeClr val="bg1"/>
                </a:solidFill>
              </a:rPr>
              <a:t>unemployment rate: 9.9% </a:t>
            </a:r>
          </a:p>
          <a:p>
            <a:pPr>
              <a:buFont typeface="Arial" panose="020B0604020202020204" pitchFamily="34" charset="0"/>
              <a:buChar char="•"/>
            </a:pPr>
            <a:r>
              <a:rPr lang="en-US" sz="3200" b="1" dirty="0" smtClean="0">
                <a:solidFill>
                  <a:schemeClr val="bg1"/>
                </a:solidFill>
              </a:rPr>
              <a:t>The </a:t>
            </a:r>
            <a:r>
              <a:rPr lang="en-US" sz="3200" b="1" dirty="0">
                <a:solidFill>
                  <a:schemeClr val="bg1"/>
                </a:solidFill>
              </a:rPr>
              <a:t>majority of the CA population is employed in management, business, science, and arts occupations (37.3%)</a:t>
            </a:r>
          </a:p>
        </p:txBody>
      </p:sp>
      <p:sp>
        <p:nvSpPr>
          <p:cNvPr id="4" name="TextBox 3"/>
          <p:cNvSpPr txBox="1"/>
          <p:nvPr/>
        </p:nvSpPr>
        <p:spPr>
          <a:xfrm>
            <a:off x="4962887" y="6382043"/>
            <a:ext cx="2672526" cy="369332"/>
          </a:xfrm>
          <a:prstGeom prst="rect">
            <a:avLst/>
          </a:prstGeom>
          <a:noFill/>
        </p:spPr>
        <p:txBody>
          <a:bodyPr wrap="none" rtlCol="0">
            <a:spAutoFit/>
          </a:bodyPr>
          <a:lstStyle/>
          <a:p>
            <a:r>
              <a:rPr lang="en-US" dirty="0" smtClean="0"/>
              <a:t>QUESTION TO FOLLOW</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7247" y="205014"/>
            <a:ext cx="2805215" cy="6487574"/>
          </a:xfrm>
          <a:prstGeom prst="rect">
            <a:avLst/>
          </a:prstGeom>
        </p:spPr>
      </p:pic>
    </p:spTree>
    <p:extLst>
      <p:ext uri="{BB962C8B-B14F-4D97-AF65-F5344CB8AC3E}">
        <p14:creationId xmlns:p14="http://schemas.microsoft.com/office/powerpoint/2010/main" val="6898900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 y="5350933"/>
            <a:ext cx="11635740" cy="1507067"/>
          </a:xfrm>
        </p:spPr>
        <p:txBody>
          <a:bodyPr/>
          <a:lstStyle/>
          <a:p>
            <a:r>
              <a:rPr lang="en-US" dirty="0" smtClean="0"/>
              <a:t/>
            </a:r>
            <a:br>
              <a:rPr lang="en-US" dirty="0" smtClean="0"/>
            </a:br>
            <a:r>
              <a:rPr lang="en-US" b="1" dirty="0" smtClean="0"/>
              <a:t>SOCIO-DEMOGRAPHIC </a:t>
            </a:r>
            <a:r>
              <a:rPr lang="en-US" b="1" dirty="0"/>
              <a:t>PROFILE OF POPULATION</a:t>
            </a:r>
          </a:p>
        </p:txBody>
      </p:sp>
      <p:pic>
        <p:nvPicPr>
          <p:cNvPr id="4" name="Content Placeholder 3"/>
          <p:cNvPicPr>
            <a:picLocks noGrp="1" noChangeAspect="1"/>
          </p:cNvPicPr>
          <p:nvPr>
            <p:ph idx="1"/>
          </p:nvPr>
        </p:nvPicPr>
        <p:blipFill>
          <a:blip r:embed="rId2"/>
          <a:stretch>
            <a:fillRect/>
          </a:stretch>
        </p:blipFill>
        <p:spPr>
          <a:xfrm>
            <a:off x="198120" y="460839"/>
            <a:ext cx="9653572" cy="5643627"/>
          </a:xfrm>
          <a:prstGeom prst="rect">
            <a:avLst/>
          </a:prstGeom>
        </p:spPr>
      </p:pic>
      <p:pic>
        <p:nvPicPr>
          <p:cNvPr id="3" name="Picture 2"/>
          <p:cNvPicPr>
            <a:picLocks noChangeAspect="1"/>
          </p:cNvPicPr>
          <p:nvPr/>
        </p:nvPicPr>
        <p:blipFill>
          <a:blip r:embed="rId3"/>
          <a:stretch>
            <a:fillRect/>
          </a:stretch>
        </p:blipFill>
        <p:spPr>
          <a:xfrm>
            <a:off x="9683668" y="460838"/>
            <a:ext cx="2371708" cy="5643627"/>
          </a:xfrm>
          <a:prstGeom prst="rect">
            <a:avLst/>
          </a:prstGeom>
        </p:spPr>
      </p:pic>
    </p:spTree>
    <p:extLst>
      <p:ext uri="{BB962C8B-B14F-4D97-AF65-F5344CB8AC3E}">
        <p14:creationId xmlns:p14="http://schemas.microsoft.com/office/powerpoint/2010/main" val="66281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Unit Objective</a:t>
            </a:r>
          </a:p>
        </p:txBody>
      </p:sp>
      <p:sp>
        <p:nvSpPr>
          <p:cNvPr id="3" name="Content Placeholder 2"/>
          <p:cNvSpPr>
            <a:spLocks noGrp="1"/>
          </p:cNvSpPr>
          <p:nvPr>
            <p:ph idx="1"/>
          </p:nvPr>
        </p:nvSpPr>
        <p:spPr>
          <a:xfrm>
            <a:off x="173012" y="693000"/>
            <a:ext cx="8534400" cy="4231800"/>
          </a:xfrm>
        </p:spPr>
        <p:txBody>
          <a:bodyPr>
            <a:normAutofit fontScale="92500"/>
          </a:bodyPr>
          <a:lstStyle/>
          <a:p>
            <a:pPr marL="0" indent="0">
              <a:buNone/>
            </a:pPr>
            <a:r>
              <a:rPr lang="en-US" sz="4400" b="1" dirty="0">
                <a:solidFill>
                  <a:schemeClr val="bg1"/>
                </a:solidFill>
              </a:rPr>
              <a:t>To increase knowledge of the geographical distribution of the population in the state of </a:t>
            </a:r>
            <a:r>
              <a:rPr lang="en-US" sz="4400" b="1" dirty="0" smtClean="0">
                <a:solidFill>
                  <a:schemeClr val="bg1"/>
                </a:solidFill>
              </a:rPr>
              <a:t>California and to apply, analyze, and synthesize that information to better care for your patients.</a:t>
            </a:r>
            <a:endParaRPr lang="en-US" sz="4400" b="1" dirty="0">
              <a:solidFill>
                <a:schemeClr val="bg1"/>
              </a:solidFill>
            </a:endParaRPr>
          </a:p>
        </p:txBody>
      </p:sp>
      <p:pic>
        <p:nvPicPr>
          <p:cNvPr id="4" name="Picture 3"/>
          <p:cNvPicPr>
            <a:picLocks noChangeAspect="1"/>
          </p:cNvPicPr>
          <p:nvPr/>
        </p:nvPicPr>
        <p:blipFill>
          <a:blip r:embed="rId2"/>
          <a:stretch>
            <a:fillRect/>
          </a:stretch>
        </p:blipFill>
        <p:spPr>
          <a:xfrm>
            <a:off x="9032149" y="437061"/>
            <a:ext cx="2609850" cy="6210300"/>
          </a:xfrm>
          <a:prstGeom prst="rect">
            <a:avLst/>
          </a:prstGeom>
        </p:spPr>
      </p:pic>
    </p:spTree>
    <p:extLst>
      <p:ext uri="{BB962C8B-B14F-4D97-AF65-F5344CB8AC3E}">
        <p14:creationId xmlns:p14="http://schemas.microsoft.com/office/powerpoint/2010/main" val="24587048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912" y="5350933"/>
            <a:ext cx="10943908" cy="1507067"/>
          </a:xfrm>
        </p:spPr>
        <p:txBody>
          <a:bodyPr/>
          <a:lstStyle/>
          <a:p>
            <a:r>
              <a:rPr lang="en-US" b="1" dirty="0" smtClean="0"/>
              <a:t>SOCIO-DEMOGRAPHIC </a:t>
            </a:r>
            <a:r>
              <a:rPr lang="en-US" b="1" dirty="0"/>
              <a:t>PROFILE OF POPULATION</a:t>
            </a:r>
          </a:p>
        </p:txBody>
      </p:sp>
      <p:pic>
        <p:nvPicPr>
          <p:cNvPr id="4" name="Content Placeholder 3"/>
          <p:cNvPicPr>
            <a:picLocks noGrp="1" noChangeAspect="1"/>
          </p:cNvPicPr>
          <p:nvPr>
            <p:ph idx="1"/>
          </p:nvPr>
        </p:nvPicPr>
        <p:blipFill>
          <a:blip r:embed="rId2"/>
          <a:stretch>
            <a:fillRect/>
          </a:stretch>
        </p:blipFill>
        <p:spPr>
          <a:xfrm>
            <a:off x="569912" y="286469"/>
            <a:ext cx="8975603" cy="5147680"/>
          </a:xfrm>
          <a:prstGeom prst="rect">
            <a:avLst/>
          </a:prstGeom>
        </p:spPr>
      </p:pic>
      <p:sp>
        <p:nvSpPr>
          <p:cNvPr id="3" name="TextBox 2"/>
          <p:cNvSpPr txBox="1"/>
          <p:nvPr/>
        </p:nvSpPr>
        <p:spPr>
          <a:xfrm>
            <a:off x="4436228" y="6403257"/>
            <a:ext cx="2672526" cy="369332"/>
          </a:xfrm>
          <a:prstGeom prst="rect">
            <a:avLst/>
          </a:prstGeom>
          <a:noFill/>
        </p:spPr>
        <p:txBody>
          <a:bodyPr wrap="none" rtlCol="0">
            <a:spAutoFit/>
          </a:bodyPr>
          <a:lstStyle/>
          <a:p>
            <a:r>
              <a:rPr lang="en-US" dirty="0" smtClean="0"/>
              <a:t>QUESTION TO FOLLOW</a:t>
            </a:r>
            <a:endParaRPr lang="en-US" dirty="0"/>
          </a:p>
        </p:txBody>
      </p:sp>
      <p:pic>
        <p:nvPicPr>
          <p:cNvPr id="5" name="Picture 4"/>
          <p:cNvPicPr>
            <a:picLocks noChangeAspect="1"/>
          </p:cNvPicPr>
          <p:nvPr/>
        </p:nvPicPr>
        <p:blipFill>
          <a:blip r:embed="rId3"/>
          <a:stretch>
            <a:fillRect/>
          </a:stretch>
        </p:blipFill>
        <p:spPr>
          <a:xfrm flipH="1">
            <a:off x="9545515" y="286469"/>
            <a:ext cx="2163454" cy="5148073"/>
          </a:xfrm>
          <a:prstGeom prst="rect">
            <a:avLst/>
          </a:prstGeom>
        </p:spPr>
      </p:pic>
    </p:spTree>
    <p:extLst>
      <p:ext uri="{BB962C8B-B14F-4D97-AF65-F5344CB8AC3E}">
        <p14:creationId xmlns:p14="http://schemas.microsoft.com/office/powerpoint/2010/main" val="26674859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5230" y="715559"/>
            <a:ext cx="11222893" cy="5303183"/>
          </a:xfrm>
          <a:prstGeom prst="rect">
            <a:avLst/>
          </a:prstGeom>
        </p:spPr>
        <p:txBody>
          <a:bodyPr wrap="square">
            <a:spAutoFit/>
          </a:bodyPr>
          <a:lstStyle/>
          <a:p>
            <a:pPr>
              <a:lnSpc>
                <a:spcPct val="107000"/>
              </a:lnSpc>
              <a:spcAft>
                <a:spcPts val="800"/>
              </a:spcAft>
            </a:pPr>
            <a:r>
              <a:rPr lang="en-US" sz="4000" dirty="0" smtClean="0">
                <a:latin typeface="Times New Roman" panose="02020603050405020304" pitchFamily="18" charset="0"/>
                <a:ea typeface="Calibri" panose="020F0502020204030204" pitchFamily="34" charset="0"/>
                <a:cs typeface="Times New Roman" panose="02020603050405020304" pitchFamily="18" charset="0"/>
              </a:rPr>
              <a:t>4. According </a:t>
            </a:r>
            <a:r>
              <a:rPr lang="en-US" sz="4000" dirty="0">
                <a:latin typeface="Times New Roman" panose="02020603050405020304" pitchFamily="18" charset="0"/>
                <a:ea typeface="Calibri" panose="020F0502020204030204" pitchFamily="34" charset="0"/>
                <a:cs typeface="Times New Roman" panose="02020603050405020304" pitchFamily="18" charset="0"/>
              </a:rPr>
              <a:t>to the Public Policy Institute of California these three countries have the highest percentile of foreign-born Californian’s in 2012</a:t>
            </a:r>
            <a:r>
              <a:rPr lang="en-US" sz="4000"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4000" dirty="0" smtClean="0">
                <a:latin typeface="Times New Roman" panose="02020603050405020304" pitchFamily="18" charset="0"/>
                <a:ea typeface="Calibri" panose="020F0502020204030204" pitchFamily="34" charset="0"/>
                <a:cs typeface="Times New Roman" panose="02020603050405020304" pitchFamily="18" charset="0"/>
              </a:rPr>
              <a:t>a) Mexico</a:t>
            </a:r>
            <a:r>
              <a:rPr lang="en-US" sz="4000" dirty="0">
                <a:latin typeface="Times New Roman" panose="02020603050405020304" pitchFamily="18" charset="0"/>
                <a:ea typeface="Calibri" panose="020F0502020204030204" pitchFamily="34" charset="0"/>
                <a:cs typeface="Times New Roman" panose="02020603050405020304" pitchFamily="18" charset="0"/>
              </a:rPr>
              <a:t>, Central America, Other Asia            </a:t>
            </a:r>
          </a:p>
          <a:p>
            <a:pPr marL="342900" marR="0" lvl="0" indent="-342900">
              <a:lnSpc>
                <a:spcPct val="107000"/>
              </a:lnSpc>
              <a:spcBef>
                <a:spcPts val="0"/>
              </a:spcBef>
              <a:spcAft>
                <a:spcPts val="0"/>
              </a:spcAft>
              <a:buFont typeface="+mj-lt"/>
              <a:buAutoNum type="alphaLcParenR"/>
            </a:pPr>
            <a:r>
              <a:rPr lang="en-US" sz="4000" dirty="0" smtClean="0">
                <a:latin typeface="Times New Roman" panose="02020603050405020304" pitchFamily="18" charset="0"/>
                <a:ea typeface="Calibri" panose="020F0502020204030204" pitchFamily="34" charset="0"/>
                <a:cs typeface="Times New Roman" panose="02020603050405020304" pitchFamily="18" charset="0"/>
              </a:rPr>
              <a:t> China</a:t>
            </a:r>
            <a:r>
              <a:rPr lang="en-US" sz="4000" dirty="0">
                <a:latin typeface="Times New Roman" panose="02020603050405020304" pitchFamily="18" charset="0"/>
                <a:ea typeface="Calibri" panose="020F0502020204030204" pitchFamily="34" charset="0"/>
                <a:cs typeface="Times New Roman" panose="02020603050405020304" pitchFamily="18" charset="0"/>
              </a:rPr>
              <a:t>, Mexico, Central America     </a:t>
            </a:r>
          </a:p>
          <a:p>
            <a:pPr marL="342900" marR="0" lvl="0" indent="-342900">
              <a:lnSpc>
                <a:spcPct val="107000"/>
              </a:lnSpc>
              <a:spcBef>
                <a:spcPts val="0"/>
              </a:spcBef>
              <a:spcAft>
                <a:spcPts val="0"/>
              </a:spcAft>
              <a:buFont typeface="+mj-lt"/>
              <a:buAutoNum type="alphaLcParenR"/>
            </a:pPr>
            <a:r>
              <a:rPr lang="en-US" sz="4000" dirty="0" smtClean="0">
                <a:latin typeface="Times New Roman" panose="02020603050405020304" pitchFamily="18" charset="0"/>
                <a:ea typeface="Calibri" panose="020F0502020204030204" pitchFamily="34" charset="0"/>
                <a:cs typeface="Times New Roman" panose="02020603050405020304" pitchFamily="18" charset="0"/>
              </a:rPr>
              <a:t> South </a:t>
            </a:r>
            <a:r>
              <a:rPr lang="en-US" sz="4000" dirty="0">
                <a:latin typeface="Times New Roman" panose="02020603050405020304" pitchFamily="18" charset="0"/>
                <a:ea typeface="Calibri" panose="020F0502020204030204" pitchFamily="34" charset="0"/>
                <a:cs typeface="Times New Roman" panose="02020603050405020304" pitchFamily="18" charset="0"/>
              </a:rPr>
              <a:t>America, China, El Salvador</a:t>
            </a:r>
          </a:p>
          <a:p>
            <a:pPr marL="342900" marR="0" lvl="0" indent="-342900">
              <a:lnSpc>
                <a:spcPct val="107000"/>
              </a:lnSpc>
              <a:spcBef>
                <a:spcPts val="0"/>
              </a:spcBef>
              <a:spcAft>
                <a:spcPts val="800"/>
              </a:spcAft>
              <a:buFont typeface="+mj-lt"/>
              <a:buAutoNum type="alphaLcParenR"/>
            </a:pPr>
            <a:r>
              <a:rPr lang="en-US" sz="40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000" dirty="0" smtClean="0">
                <a:latin typeface="Times New Roman" panose="02020603050405020304" pitchFamily="18" charset="0"/>
                <a:ea typeface="Calibri" panose="020F0502020204030204" pitchFamily="34" charset="0"/>
                <a:cs typeface="Times New Roman" panose="02020603050405020304" pitchFamily="18" charset="0"/>
              </a:rPr>
              <a:t>Mexico</a:t>
            </a:r>
            <a:r>
              <a:rPr lang="en-US" sz="4000" dirty="0">
                <a:latin typeface="Times New Roman" panose="02020603050405020304" pitchFamily="18" charset="0"/>
                <a:ea typeface="Calibri" panose="020F0502020204030204" pitchFamily="34" charset="0"/>
                <a:cs typeface="Times New Roman" panose="02020603050405020304" pitchFamily="18" charset="0"/>
              </a:rPr>
              <a:t>, Philippines, China</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83441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5230" y="715559"/>
            <a:ext cx="11222893" cy="5303183"/>
          </a:xfrm>
          <a:prstGeom prst="rect">
            <a:avLst/>
          </a:prstGeom>
        </p:spPr>
        <p:txBody>
          <a:bodyPr wrap="square">
            <a:spAutoFit/>
          </a:bodyPr>
          <a:lstStyle/>
          <a:p>
            <a:pPr>
              <a:lnSpc>
                <a:spcPct val="107000"/>
              </a:lnSpc>
              <a:spcAft>
                <a:spcPts val="800"/>
              </a:spcAft>
            </a:pPr>
            <a:r>
              <a:rPr lang="en-US" sz="4000" dirty="0" smtClean="0">
                <a:latin typeface="Times New Roman" panose="02020603050405020304" pitchFamily="18" charset="0"/>
                <a:ea typeface="Calibri" panose="020F0502020204030204" pitchFamily="34" charset="0"/>
                <a:cs typeface="Times New Roman" panose="02020603050405020304" pitchFamily="18" charset="0"/>
              </a:rPr>
              <a:t>4. According </a:t>
            </a:r>
            <a:r>
              <a:rPr lang="en-US" sz="4000" dirty="0">
                <a:latin typeface="Times New Roman" panose="02020603050405020304" pitchFamily="18" charset="0"/>
                <a:ea typeface="Calibri" panose="020F0502020204030204" pitchFamily="34" charset="0"/>
                <a:cs typeface="Times New Roman" panose="02020603050405020304" pitchFamily="18" charset="0"/>
              </a:rPr>
              <a:t>to the Public Policy Institute of California these three countries have the highest percentile of foreign-born Californian’s in 2012</a:t>
            </a:r>
            <a:r>
              <a:rPr lang="en-US" sz="4000"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4000" dirty="0" smtClean="0">
                <a:latin typeface="Times New Roman" panose="02020603050405020304" pitchFamily="18" charset="0"/>
                <a:ea typeface="Calibri" panose="020F0502020204030204" pitchFamily="34" charset="0"/>
                <a:cs typeface="Times New Roman" panose="02020603050405020304" pitchFamily="18" charset="0"/>
              </a:rPr>
              <a:t>a) Mexico</a:t>
            </a:r>
            <a:r>
              <a:rPr lang="en-US" sz="4000" dirty="0">
                <a:latin typeface="Times New Roman" panose="02020603050405020304" pitchFamily="18" charset="0"/>
                <a:ea typeface="Calibri" panose="020F0502020204030204" pitchFamily="34" charset="0"/>
                <a:cs typeface="Times New Roman" panose="02020603050405020304" pitchFamily="18" charset="0"/>
              </a:rPr>
              <a:t>, Central America, Other Asia            </a:t>
            </a:r>
          </a:p>
          <a:p>
            <a:pPr marL="342900" marR="0" lvl="0" indent="-342900">
              <a:lnSpc>
                <a:spcPct val="107000"/>
              </a:lnSpc>
              <a:spcBef>
                <a:spcPts val="0"/>
              </a:spcBef>
              <a:spcAft>
                <a:spcPts val="0"/>
              </a:spcAft>
              <a:buFont typeface="+mj-lt"/>
              <a:buAutoNum type="alphaLcParenR"/>
            </a:pPr>
            <a:r>
              <a:rPr lang="en-US" sz="4000" dirty="0" smtClean="0">
                <a:latin typeface="Times New Roman" panose="02020603050405020304" pitchFamily="18" charset="0"/>
                <a:ea typeface="Calibri" panose="020F0502020204030204" pitchFamily="34" charset="0"/>
                <a:cs typeface="Times New Roman" panose="02020603050405020304" pitchFamily="18" charset="0"/>
              </a:rPr>
              <a:t> China</a:t>
            </a:r>
            <a:r>
              <a:rPr lang="en-US" sz="4000" dirty="0">
                <a:latin typeface="Times New Roman" panose="02020603050405020304" pitchFamily="18" charset="0"/>
                <a:ea typeface="Calibri" panose="020F0502020204030204" pitchFamily="34" charset="0"/>
                <a:cs typeface="Times New Roman" panose="02020603050405020304" pitchFamily="18" charset="0"/>
              </a:rPr>
              <a:t>, Mexico, Central America     </a:t>
            </a:r>
          </a:p>
          <a:p>
            <a:pPr marL="342900" marR="0" lvl="0" indent="-342900">
              <a:lnSpc>
                <a:spcPct val="107000"/>
              </a:lnSpc>
              <a:spcBef>
                <a:spcPts val="0"/>
              </a:spcBef>
              <a:spcAft>
                <a:spcPts val="0"/>
              </a:spcAft>
              <a:buFont typeface="+mj-lt"/>
              <a:buAutoNum type="alphaLcParenR"/>
            </a:pPr>
            <a:r>
              <a:rPr lang="en-US" sz="4000" dirty="0" smtClean="0">
                <a:latin typeface="Times New Roman" panose="02020603050405020304" pitchFamily="18" charset="0"/>
                <a:ea typeface="Calibri" panose="020F0502020204030204" pitchFamily="34" charset="0"/>
                <a:cs typeface="Times New Roman" panose="02020603050405020304" pitchFamily="18" charset="0"/>
              </a:rPr>
              <a:t> South </a:t>
            </a:r>
            <a:r>
              <a:rPr lang="en-US" sz="4000" dirty="0">
                <a:latin typeface="Times New Roman" panose="02020603050405020304" pitchFamily="18" charset="0"/>
                <a:ea typeface="Calibri" panose="020F0502020204030204" pitchFamily="34" charset="0"/>
                <a:cs typeface="Times New Roman" panose="02020603050405020304" pitchFamily="18" charset="0"/>
              </a:rPr>
              <a:t>America, China, El Salvador</a:t>
            </a:r>
          </a:p>
          <a:p>
            <a:pPr marL="342900" marR="0" lvl="0" indent="-342900">
              <a:lnSpc>
                <a:spcPct val="107000"/>
              </a:lnSpc>
              <a:spcBef>
                <a:spcPts val="0"/>
              </a:spcBef>
              <a:spcAft>
                <a:spcPts val="800"/>
              </a:spcAft>
              <a:buFont typeface="+mj-lt"/>
              <a:buAutoNum type="alphaLcParenR"/>
            </a:pPr>
            <a:r>
              <a:rPr lang="en-US" sz="40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Mexico</a:t>
            </a:r>
            <a:r>
              <a:rPr lang="en-US" sz="4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Philippines, China</a:t>
            </a:r>
            <a:endParaRPr lang="en-US" sz="4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50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958265"/>
            <a:ext cx="8534400" cy="1507067"/>
          </a:xfrm>
        </p:spPr>
        <p:txBody>
          <a:bodyPr>
            <a:normAutofit/>
          </a:bodyPr>
          <a:lstStyle/>
          <a:p>
            <a:r>
              <a:rPr lang="en-US" sz="1400" dirty="0"/>
              <a:t>Source: 2011-2015 American Community Survey 5-Year Estimates</a:t>
            </a:r>
            <a:br>
              <a:rPr lang="en-US" sz="1400" dirty="0"/>
            </a:br>
            <a:r>
              <a:rPr lang="en-US" sz="3200" b="1" dirty="0"/>
              <a:t>Languages </a:t>
            </a:r>
            <a:r>
              <a:rPr lang="en-US" sz="3200" b="1" dirty="0" smtClean="0"/>
              <a:t>Spoken</a:t>
            </a:r>
            <a:r>
              <a:rPr lang="en-US" sz="1400" b="1" dirty="0" smtClean="0"/>
              <a:t/>
            </a:r>
            <a:br>
              <a:rPr lang="en-US" sz="1400" b="1" dirty="0" smtClean="0"/>
            </a:br>
            <a:r>
              <a:rPr lang="en-US" sz="2800" b="1" dirty="0"/>
              <a:t>SOCIO-DEMOGRAPHIC PROFILE OF POPULATION</a:t>
            </a:r>
          </a:p>
        </p:txBody>
      </p:sp>
      <p:sp>
        <p:nvSpPr>
          <p:cNvPr id="3" name="Content Placeholder 2"/>
          <p:cNvSpPr>
            <a:spLocks noGrp="1"/>
          </p:cNvSpPr>
          <p:nvPr>
            <p:ph idx="1"/>
          </p:nvPr>
        </p:nvSpPr>
        <p:spPr>
          <a:xfrm>
            <a:off x="0" y="0"/>
            <a:ext cx="9232413" cy="5148000"/>
          </a:xfrm>
        </p:spPr>
        <p:txBody>
          <a:bodyPr>
            <a:noAutofit/>
          </a:bodyPr>
          <a:lstStyle/>
          <a:p>
            <a:endParaRPr lang="en-US" sz="2800" dirty="0" smtClean="0"/>
          </a:p>
          <a:p>
            <a:pPr>
              <a:buFont typeface="Arial" panose="020B0604020202020204" pitchFamily="34" charset="0"/>
              <a:buChar char="•"/>
            </a:pPr>
            <a:r>
              <a:rPr lang="en-US" sz="2800" b="1" dirty="0" smtClean="0">
                <a:solidFill>
                  <a:schemeClr val="bg1"/>
                </a:solidFill>
              </a:rPr>
              <a:t>Percent </a:t>
            </a:r>
            <a:r>
              <a:rPr lang="en-US" sz="2800" b="1" dirty="0">
                <a:solidFill>
                  <a:schemeClr val="bg1"/>
                </a:solidFill>
              </a:rPr>
              <a:t>limited English-speaking households: </a:t>
            </a:r>
            <a:r>
              <a:rPr lang="en-US" sz="2800" b="1" dirty="0" smtClean="0">
                <a:solidFill>
                  <a:schemeClr val="bg1"/>
                </a:solidFill>
              </a:rPr>
              <a:t>9.5%</a:t>
            </a:r>
          </a:p>
          <a:p>
            <a:pPr>
              <a:buFont typeface="Arial" panose="020B0604020202020204" pitchFamily="34" charset="0"/>
              <a:buChar char="•"/>
            </a:pPr>
            <a:r>
              <a:rPr lang="en-US" sz="2800" b="1" dirty="0" smtClean="0">
                <a:solidFill>
                  <a:schemeClr val="bg1"/>
                </a:solidFill>
              </a:rPr>
              <a:t>Households </a:t>
            </a:r>
            <a:r>
              <a:rPr lang="en-US" sz="2800" b="1" dirty="0">
                <a:solidFill>
                  <a:schemeClr val="bg1"/>
                </a:solidFill>
              </a:rPr>
              <a:t>speaking… </a:t>
            </a:r>
          </a:p>
          <a:p>
            <a:pPr>
              <a:buFont typeface="Arial" panose="020B0604020202020204" pitchFamily="34" charset="0"/>
              <a:buChar char="•"/>
            </a:pPr>
            <a:r>
              <a:rPr lang="en-US" sz="2800" b="1" dirty="0" smtClean="0">
                <a:solidFill>
                  <a:schemeClr val="bg1"/>
                </a:solidFill>
              </a:rPr>
              <a:t>Spanish</a:t>
            </a:r>
            <a:r>
              <a:rPr lang="en-US" sz="2800" b="1" dirty="0">
                <a:solidFill>
                  <a:schemeClr val="bg1"/>
                </a:solidFill>
              </a:rPr>
              <a:t>: 25.3% </a:t>
            </a:r>
          </a:p>
          <a:p>
            <a:pPr>
              <a:buFont typeface="Arial" panose="020B0604020202020204" pitchFamily="34" charset="0"/>
              <a:buChar char="•"/>
            </a:pPr>
            <a:r>
              <a:rPr lang="en-US" sz="2800" b="1" dirty="0" smtClean="0">
                <a:solidFill>
                  <a:schemeClr val="bg1"/>
                </a:solidFill>
              </a:rPr>
              <a:t>Other </a:t>
            </a:r>
            <a:r>
              <a:rPr lang="en-US" sz="2800" b="1" dirty="0">
                <a:solidFill>
                  <a:schemeClr val="bg1"/>
                </a:solidFill>
              </a:rPr>
              <a:t>Indo-European Languages: 5.8% </a:t>
            </a:r>
          </a:p>
          <a:p>
            <a:pPr>
              <a:buFont typeface="Arial" panose="020B0604020202020204" pitchFamily="34" charset="0"/>
              <a:buChar char="•"/>
            </a:pPr>
            <a:r>
              <a:rPr lang="en-US" sz="2800" b="1" dirty="0" smtClean="0">
                <a:solidFill>
                  <a:schemeClr val="bg1"/>
                </a:solidFill>
              </a:rPr>
              <a:t>Asian </a:t>
            </a:r>
            <a:r>
              <a:rPr lang="en-US" sz="2800" b="1" dirty="0">
                <a:solidFill>
                  <a:schemeClr val="bg1"/>
                </a:solidFill>
              </a:rPr>
              <a:t>and Pacific Island Languages: 10.5% </a:t>
            </a:r>
          </a:p>
          <a:p>
            <a:pPr>
              <a:buFont typeface="Arial" panose="020B0604020202020204" pitchFamily="34" charset="0"/>
              <a:buChar char="•"/>
            </a:pPr>
            <a:r>
              <a:rPr lang="en-US" sz="2800" b="1" dirty="0" smtClean="0">
                <a:solidFill>
                  <a:schemeClr val="bg1"/>
                </a:solidFill>
              </a:rPr>
              <a:t>Primarily </a:t>
            </a:r>
            <a:r>
              <a:rPr lang="en-US" sz="2800" b="1" dirty="0">
                <a:solidFill>
                  <a:schemeClr val="bg1"/>
                </a:solidFill>
              </a:rPr>
              <a:t>Chinese, Vietnamese, Korean, and Tagalog </a:t>
            </a:r>
          </a:p>
          <a:p>
            <a:pPr>
              <a:buFont typeface="Arial" panose="020B0604020202020204" pitchFamily="34" charset="0"/>
              <a:buChar char="•"/>
            </a:pPr>
            <a:r>
              <a:rPr lang="en-US" sz="2800" b="1" dirty="0" smtClean="0">
                <a:solidFill>
                  <a:schemeClr val="bg1"/>
                </a:solidFill>
              </a:rPr>
              <a:t>Other </a:t>
            </a:r>
            <a:r>
              <a:rPr lang="en-US" sz="2800" b="1" dirty="0">
                <a:solidFill>
                  <a:schemeClr val="bg1"/>
                </a:solidFill>
              </a:rPr>
              <a:t>Languages: 1.1%</a:t>
            </a:r>
          </a:p>
        </p:txBody>
      </p:sp>
      <p:sp>
        <p:nvSpPr>
          <p:cNvPr id="4" name="TextBox 3"/>
          <p:cNvSpPr txBox="1"/>
          <p:nvPr/>
        </p:nvSpPr>
        <p:spPr>
          <a:xfrm>
            <a:off x="4526671" y="6459526"/>
            <a:ext cx="2672526" cy="369332"/>
          </a:xfrm>
          <a:prstGeom prst="rect">
            <a:avLst/>
          </a:prstGeom>
          <a:noFill/>
        </p:spPr>
        <p:txBody>
          <a:bodyPr wrap="none" rtlCol="0">
            <a:spAutoFit/>
          </a:bodyPr>
          <a:lstStyle/>
          <a:p>
            <a:r>
              <a:rPr lang="en-US" dirty="0" smtClean="0"/>
              <a:t>QUESTION TO FOLLOW</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2413" y="193728"/>
            <a:ext cx="2771045" cy="6408549"/>
          </a:xfrm>
          <a:prstGeom prst="rect">
            <a:avLst/>
          </a:prstGeom>
        </p:spPr>
      </p:pic>
    </p:spTree>
    <p:extLst>
      <p:ext uri="{BB962C8B-B14F-4D97-AF65-F5344CB8AC3E}">
        <p14:creationId xmlns:p14="http://schemas.microsoft.com/office/powerpoint/2010/main" val="22308511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3047" y="980661"/>
            <a:ext cx="11199445" cy="4545732"/>
          </a:xfrm>
          <a:prstGeom prst="rect">
            <a:avLst/>
          </a:prstGeom>
        </p:spPr>
        <p:txBody>
          <a:bodyPr wrap="square">
            <a:spAutoFit/>
          </a:bodyPr>
          <a:lstStyle/>
          <a:p>
            <a:pPr>
              <a:lnSpc>
                <a:spcPct val="107000"/>
              </a:lnSpc>
              <a:spcAft>
                <a:spcPts val="800"/>
              </a:spcAft>
            </a:pPr>
            <a:r>
              <a:rPr lang="en-US" sz="4000" dirty="0" smtClean="0">
                <a:latin typeface="Times New Roman" panose="02020603050405020304" pitchFamily="18" charset="0"/>
                <a:ea typeface="Calibri" panose="020F0502020204030204" pitchFamily="34" charset="0"/>
                <a:cs typeface="Times New Roman" panose="02020603050405020304" pitchFamily="18" charset="0"/>
              </a:rPr>
              <a:t>5. Primary </a:t>
            </a:r>
            <a:r>
              <a:rPr lang="en-US" sz="4000" dirty="0">
                <a:latin typeface="Times New Roman" panose="02020603050405020304" pitchFamily="18" charset="0"/>
                <a:ea typeface="Calibri" panose="020F0502020204030204" pitchFamily="34" charset="0"/>
                <a:cs typeface="Times New Roman" panose="02020603050405020304" pitchFamily="18" charset="0"/>
              </a:rPr>
              <a:t>language other than English spoken in California is: </a:t>
            </a:r>
            <a:endParaRPr lang="en-US" sz="40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4000" dirty="0" smtClean="0">
                <a:latin typeface="Times New Roman" panose="02020603050405020304" pitchFamily="18" charset="0"/>
                <a:ea typeface="Calibri" panose="020F0502020204030204" pitchFamily="34" charset="0"/>
                <a:cs typeface="Times New Roman" panose="02020603050405020304" pitchFamily="18" charset="0"/>
              </a:rPr>
              <a:t>a) Spanish</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4000" dirty="0" smtClean="0">
                <a:latin typeface="Times New Roman" panose="02020603050405020304" pitchFamily="18" charset="0"/>
                <a:ea typeface="Calibri" panose="020F0502020204030204" pitchFamily="34" charset="0"/>
                <a:cs typeface="Times New Roman" panose="02020603050405020304" pitchFamily="18" charset="0"/>
              </a:rPr>
              <a:t>b) Chinese</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4000" dirty="0" smtClean="0">
                <a:latin typeface="Times New Roman" panose="02020603050405020304" pitchFamily="18" charset="0"/>
                <a:ea typeface="Calibri" panose="020F0502020204030204" pitchFamily="34" charset="0"/>
                <a:cs typeface="Times New Roman" panose="02020603050405020304" pitchFamily="18" charset="0"/>
              </a:rPr>
              <a:t>c) Vietnamese</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r>
              <a:rPr lang="en-US" sz="4000" dirty="0" smtClean="0">
                <a:latin typeface="Times New Roman" panose="02020603050405020304" pitchFamily="18" charset="0"/>
                <a:ea typeface="Calibri" panose="020F0502020204030204" pitchFamily="34" charset="0"/>
                <a:cs typeface="Times New Roman" panose="02020603050405020304" pitchFamily="18" charset="0"/>
              </a:rPr>
              <a:t>d) Tagalog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67809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3047" y="980661"/>
            <a:ext cx="11199445" cy="4545732"/>
          </a:xfrm>
          <a:prstGeom prst="rect">
            <a:avLst/>
          </a:prstGeom>
        </p:spPr>
        <p:txBody>
          <a:bodyPr wrap="square">
            <a:spAutoFit/>
          </a:bodyPr>
          <a:lstStyle/>
          <a:p>
            <a:pPr>
              <a:lnSpc>
                <a:spcPct val="107000"/>
              </a:lnSpc>
              <a:spcAft>
                <a:spcPts val="800"/>
              </a:spcAft>
            </a:pPr>
            <a:r>
              <a:rPr lang="en-US" sz="4000" dirty="0" smtClean="0">
                <a:latin typeface="Times New Roman" panose="02020603050405020304" pitchFamily="18" charset="0"/>
                <a:ea typeface="Calibri" panose="020F0502020204030204" pitchFamily="34" charset="0"/>
                <a:cs typeface="Times New Roman" panose="02020603050405020304" pitchFamily="18" charset="0"/>
              </a:rPr>
              <a:t>5. Primary </a:t>
            </a:r>
            <a:r>
              <a:rPr lang="en-US" sz="4000" dirty="0">
                <a:latin typeface="Times New Roman" panose="02020603050405020304" pitchFamily="18" charset="0"/>
                <a:ea typeface="Calibri" panose="020F0502020204030204" pitchFamily="34" charset="0"/>
                <a:cs typeface="Times New Roman" panose="02020603050405020304" pitchFamily="18" charset="0"/>
              </a:rPr>
              <a:t>language other than English spoken in California is: </a:t>
            </a:r>
            <a:endParaRPr lang="en-US" sz="40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40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 Spanish</a:t>
            </a:r>
            <a:endParaRPr lang="en-US" sz="40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4000" dirty="0" smtClean="0">
                <a:latin typeface="Times New Roman" panose="02020603050405020304" pitchFamily="18" charset="0"/>
                <a:ea typeface="Calibri" panose="020F0502020204030204" pitchFamily="34" charset="0"/>
                <a:cs typeface="Times New Roman" panose="02020603050405020304" pitchFamily="18" charset="0"/>
              </a:rPr>
              <a:t>b) Chinese</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4000" dirty="0" smtClean="0">
                <a:latin typeface="Times New Roman" panose="02020603050405020304" pitchFamily="18" charset="0"/>
                <a:ea typeface="Calibri" panose="020F0502020204030204" pitchFamily="34" charset="0"/>
                <a:cs typeface="Times New Roman" panose="02020603050405020304" pitchFamily="18" charset="0"/>
              </a:rPr>
              <a:t>c) Vietnamese</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r>
              <a:rPr lang="en-US" sz="4000" smtClean="0">
                <a:latin typeface="Times New Roman" panose="02020603050405020304" pitchFamily="18" charset="0"/>
                <a:ea typeface="Calibri" panose="020F0502020204030204" pitchFamily="34" charset="0"/>
                <a:cs typeface="Times New Roman" panose="02020603050405020304" pitchFamily="18" charset="0"/>
              </a:rPr>
              <a:t>d) </a:t>
            </a:r>
            <a:r>
              <a:rPr lang="en-US" sz="4000" dirty="0" smtClean="0">
                <a:latin typeface="Times New Roman" panose="02020603050405020304" pitchFamily="18" charset="0"/>
                <a:ea typeface="Calibri" panose="020F0502020204030204" pitchFamily="34" charset="0"/>
                <a:cs typeface="Times New Roman" panose="02020603050405020304" pitchFamily="18" charset="0"/>
              </a:rPr>
              <a:t>Tagalog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1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412" y="181732"/>
            <a:ext cx="8534400" cy="1507067"/>
          </a:xfrm>
        </p:spPr>
        <p:txBody>
          <a:bodyPr/>
          <a:lstStyle/>
          <a:p>
            <a:r>
              <a:rPr lang="en-US" dirty="0" smtClean="0"/>
              <a:t> </a:t>
            </a:r>
            <a:endParaRPr lang="en-US" dirty="0"/>
          </a:p>
        </p:txBody>
      </p:sp>
      <p:sp>
        <p:nvSpPr>
          <p:cNvPr id="3" name="Content Placeholder 2"/>
          <p:cNvSpPr>
            <a:spLocks noGrp="1"/>
          </p:cNvSpPr>
          <p:nvPr>
            <p:ph idx="1"/>
          </p:nvPr>
        </p:nvSpPr>
        <p:spPr>
          <a:xfrm>
            <a:off x="1001012" y="514358"/>
            <a:ext cx="9402988" cy="1342172"/>
          </a:xfrm>
        </p:spPr>
        <p:txBody>
          <a:bodyPr>
            <a:normAutofit/>
          </a:bodyPr>
          <a:lstStyle/>
          <a:p>
            <a:pPr marL="0" indent="0">
              <a:buNone/>
            </a:pPr>
            <a:r>
              <a:rPr lang="en-US" sz="3600" b="1" dirty="0" smtClean="0">
                <a:solidFill>
                  <a:schemeClr val="tx1"/>
                </a:solidFill>
              </a:rPr>
              <a:t>CONCEPTUAL HIGHER LEARNING </a:t>
            </a:r>
            <a:endParaRPr lang="en-US" sz="3600" b="1" dirty="0">
              <a:solidFill>
                <a:schemeClr val="tx1"/>
              </a:solidFill>
            </a:endParaRPr>
          </a:p>
        </p:txBody>
      </p:sp>
      <p:sp>
        <p:nvSpPr>
          <p:cNvPr id="4" name="Rectangle 3"/>
          <p:cNvSpPr/>
          <p:nvPr/>
        </p:nvSpPr>
        <p:spPr>
          <a:xfrm>
            <a:off x="1284000" y="2080036"/>
            <a:ext cx="9825600" cy="5909310"/>
          </a:xfrm>
          <a:prstGeom prst="rect">
            <a:avLst/>
          </a:prstGeom>
        </p:spPr>
        <p:txBody>
          <a:bodyPr wrap="square">
            <a:spAutoFit/>
          </a:bodyPr>
          <a:lstStyle/>
          <a:p>
            <a:endParaRPr lang="en-US" b="1" dirty="0" smtClean="0">
              <a:solidFill>
                <a:schemeClr val="bg1"/>
              </a:solidFill>
            </a:endParaRPr>
          </a:p>
          <a:p>
            <a:r>
              <a:rPr lang="en-US" b="1" dirty="0">
                <a:solidFill>
                  <a:schemeClr val="bg1"/>
                </a:solidFill>
              </a:rPr>
              <a:t>How will you be able </a:t>
            </a:r>
            <a:r>
              <a:rPr lang="en-US" b="1" dirty="0" smtClean="0">
                <a:solidFill>
                  <a:schemeClr val="bg1"/>
                </a:solidFill>
              </a:rPr>
              <a:t>to use your increased </a:t>
            </a:r>
            <a:r>
              <a:rPr lang="en-US" b="1" dirty="0">
                <a:solidFill>
                  <a:schemeClr val="bg1"/>
                </a:solidFill>
              </a:rPr>
              <a:t>knowledge of the geographical distribution of the population in the state of California and to apply, analyze, and synthesize that information to better care for your </a:t>
            </a:r>
            <a:r>
              <a:rPr lang="en-US" b="1" dirty="0" smtClean="0">
                <a:solidFill>
                  <a:schemeClr val="bg1"/>
                </a:solidFill>
              </a:rPr>
              <a:t>patients? Please select all that apply.</a:t>
            </a:r>
          </a:p>
          <a:p>
            <a:endParaRPr lang="en-US" b="1" dirty="0">
              <a:solidFill>
                <a:schemeClr val="bg1"/>
              </a:solidFill>
            </a:endParaRPr>
          </a:p>
          <a:p>
            <a:pPr marL="342900" indent="-342900">
              <a:buFont typeface="+mj-lt"/>
              <a:buAutoNum type="alphaLcParenR"/>
            </a:pPr>
            <a:r>
              <a:rPr lang="en-US" b="1" dirty="0" smtClean="0">
                <a:solidFill>
                  <a:schemeClr val="bg1"/>
                </a:solidFill>
              </a:rPr>
              <a:t>Sense of fulfillment by understanding that there the patients being served by yourself do not have the same level of opportunity for health care services if it were not for like minded individuals like your self that have chosen to engage in their health care services.</a:t>
            </a:r>
          </a:p>
          <a:p>
            <a:pPr marL="342900" indent="-342900">
              <a:buFont typeface="+mj-lt"/>
              <a:buAutoNum type="alphaLcParenR"/>
            </a:pPr>
            <a:endParaRPr lang="en-US" b="1" dirty="0">
              <a:solidFill>
                <a:schemeClr val="bg1"/>
              </a:solidFill>
            </a:endParaRPr>
          </a:p>
          <a:p>
            <a:pPr marL="342900" indent="-342900">
              <a:buFont typeface="+mj-lt"/>
              <a:buAutoNum type="alphaLcParenR"/>
            </a:pPr>
            <a:r>
              <a:rPr lang="en-US" b="1" dirty="0" smtClean="0">
                <a:solidFill>
                  <a:schemeClr val="bg1"/>
                </a:solidFill>
              </a:rPr>
              <a:t>Sense of commitment to use Spanish speaking language skills to serve a population that will be predominately Spanish speaking.</a:t>
            </a:r>
          </a:p>
          <a:p>
            <a:pPr marL="342900" indent="-342900">
              <a:buFont typeface="+mj-lt"/>
              <a:buAutoNum type="alphaLcParenR"/>
            </a:pPr>
            <a:endParaRPr lang="en-US" b="1" dirty="0">
              <a:solidFill>
                <a:schemeClr val="bg1"/>
              </a:solidFill>
            </a:endParaRPr>
          </a:p>
          <a:p>
            <a:pPr marL="342900" indent="-342900">
              <a:buFont typeface="+mj-lt"/>
              <a:buAutoNum type="alphaLcParenR"/>
            </a:pPr>
            <a:r>
              <a:rPr lang="en-US" b="1" dirty="0" smtClean="0">
                <a:solidFill>
                  <a:schemeClr val="bg1"/>
                </a:solidFill>
              </a:rPr>
              <a:t>Knowledge to understand that my services as a physician will be overall well received and valuable to the population served.</a:t>
            </a:r>
          </a:p>
          <a:p>
            <a:pPr marL="342900" indent="-342900">
              <a:buFont typeface="+mj-lt"/>
              <a:buAutoNum type="alphaLcParenR"/>
            </a:pPr>
            <a:endParaRPr lang="en-US" b="1" dirty="0">
              <a:solidFill>
                <a:schemeClr val="bg1"/>
              </a:solidFill>
            </a:endParaRPr>
          </a:p>
          <a:p>
            <a:endParaRPr lang="en-US" b="1" dirty="0" smtClean="0">
              <a:solidFill>
                <a:schemeClr val="bg1"/>
              </a:solidFill>
            </a:endParaRPr>
          </a:p>
          <a:p>
            <a:endParaRPr lang="en-US" b="1" dirty="0">
              <a:solidFill>
                <a:schemeClr val="bg1"/>
              </a:solidFill>
            </a:endParaRPr>
          </a:p>
          <a:p>
            <a:endParaRPr lang="en-US" b="1" dirty="0" smtClean="0">
              <a:solidFill>
                <a:schemeClr val="bg1"/>
              </a:solidFill>
            </a:endParaRPr>
          </a:p>
          <a:p>
            <a:endParaRPr lang="en-US" b="1" dirty="0">
              <a:solidFill>
                <a:schemeClr val="bg1"/>
              </a:solidFill>
            </a:endParaRPr>
          </a:p>
          <a:p>
            <a:endParaRPr lang="en-US" b="1" dirty="0">
              <a:solidFill>
                <a:schemeClr val="bg1"/>
              </a:solidFill>
            </a:endParaRPr>
          </a:p>
        </p:txBody>
      </p:sp>
    </p:spTree>
    <p:extLst>
      <p:ext uri="{BB962C8B-B14F-4D97-AF65-F5344CB8AC3E}">
        <p14:creationId xmlns:p14="http://schemas.microsoft.com/office/powerpoint/2010/main" val="4401958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412" y="181732"/>
            <a:ext cx="8534400" cy="1507067"/>
          </a:xfrm>
        </p:spPr>
        <p:txBody>
          <a:bodyPr/>
          <a:lstStyle/>
          <a:p>
            <a:r>
              <a:rPr lang="en-US" dirty="0" smtClean="0"/>
              <a:t> </a:t>
            </a:r>
            <a:endParaRPr lang="en-US" dirty="0"/>
          </a:p>
        </p:txBody>
      </p:sp>
      <p:sp>
        <p:nvSpPr>
          <p:cNvPr id="3" name="Content Placeholder 2"/>
          <p:cNvSpPr>
            <a:spLocks noGrp="1"/>
          </p:cNvSpPr>
          <p:nvPr>
            <p:ph idx="1"/>
          </p:nvPr>
        </p:nvSpPr>
        <p:spPr>
          <a:xfrm>
            <a:off x="1001012" y="514358"/>
            <a:ext cx="9402988" cy="1342172"/>
          </a:xfrm>
        </p:spPr>
        <p:txBody>
          <a:bodyPr>
            <a:normAutofit/>
          </a:bodyPr>
          <a:lstStyle/>
          <a:p>
            <a:pPr marL="0" indent="0">
              <a:buNone/>
            </a:pPr>
            <a:r>
              <a:rPr lang="en-US" sz="3600" b="1" dirty="0" smtClean="0">
                <a:solidFill>
                  <a:schemeClr val="tx1"/>
                </a:solidFill>
              </a:rPr>
              <a:t>CONCEPTUAL LEARNING OPPORTUNITY </a:t>
            </a:r>
            <a:endParaRPr lang="en-US" sz="3600" b="1" dirty="0">
              <a:solidFill>
                <a:schemeClr val="tx1"/>
              </a:solidFill>
            </a:endParaRPr>
          </a:p>
        </p:txBody>
      </p:sp>
      <p:sp>
        <p:nvSpPr>
          <p:cNvPr id="4" name="Rectangle 3"/>
          <p:cNvSpPr/>
          <p:nvPr/>
        </p:nvSpPr>
        <p:spPr>
          <a:xfrm>
            <a:off x="1284000" y="2080036"/>
            <a:ext cx="9825600" cy="5909310"/>
          </a:xfrm>
          <a:prstGeom prst="rect">
            <a:avLst/>
          </a:prstGeom>
        </p:spPr>
        <p:txBody>
          <a:bodyPr wrap="square">
            <a:spAutoFit/>
          </a:bodyPr>
          <a:lstStyle/>
          <a:p>
            <a:endParaRPr lang="en-US" b="1" dirty="0" smtClean="0">
              <a:solidFill>
                <a:schemeClr val="bg1"/>
              </a:solidFill>
            </a:endParaRPr>
          </a:p>
          <a:p>
            <a:r>
              <a:rPr lang="en-US" b="1" dirty="0">
                <a:solidFill>
                  <a:schemeClr val="bg1"/>
                </a:solidFill>
              </a:rPr>
              <a:t>How will you be able </a:t>
            </a:r>
            <a:r>
              <a:rPr lang="en-US" b="1" dirty="0" smtClean="0">
                <a:solidFill>
                  <a:schemeClr val="bg1"/>
                </a:solidFill>
              </a:rPr>
              <a:t>to use your increased </a:t>
            </a:r>
            <a:r>
              <a:rPr lang="en-US" b="1" dirty="0">
                <a:solidFill>
                  <a:schemeClr val="bg1"/>
                </a:solidFill>
              </a:rPr>
              <a:t>knowledge of the geographical distribution of the population in the state of California and to apply, analyze, and synthesize that information to better care for your </a:t>
            </a:r>
            <a:r>
              <a:rPr lang="en-US" b="1" dirty="0" smtClean="0">
                <a:solidFill>
                  <a:schemeClr val="bg1"/>
                </a:solidFill>
              </a:rPr>
              <a:t>patients? Please select all that apply.</a:t>
            </a:r>
          </a:p>
          <a:p>
            <a:endParaRPr lang="en-US" b="1" dirty="0">
              <a:solidFill>
                <a:schemeClr val="bg1"/>
              </a:solidFill>
            </a:endParaRPr>
          </a:p>
          <a:p>
            <a:pPr marL="342900" indent="-342900">
              <a:buFont typeface="+mj-lt"/>
              <a:buAutoNum type="alphaLcParenR"/>
            </a:pPr>
            <a:r>
              <a:rPr lang="en-US" b="1" dirty="0" smtClean="0">
                <a:solidFill>
                  <a:srgbClr val="FF0000"/>
                </a:solidFill>
              </a:rPr>
              <a:t>Sense of fulfillment by understanding that there the patients being served by yourself do not have the same level of opportunity for health care services if it were not for like minded individuals like your self that have chosen to engage in their health care services.</a:t>
            </a:r>
          </a:p>
          <a:p>
            <a:pPr marL="342900" indent="-342900">
              <a:buFont typeface="+mj-lt"/>
              <a:buAutoNum type="alphaLcParenR"/>
            </a:pPr>
            <a:endParaRPr lang="en-US" b="1" dirty="0">
              <a:solidFill>
                <a:srgbClr val="FF0000"/>
              </a:solidFill>
            </a:endParaRPr>
          </a:p>
          <a:p>
            <a:pPr marL="342900" indent="-342900">
              <a:buFont typeface="+mj-lt"/>
              <a:buAutoNum type="alphaLcParenR"/>
            </a:pPr>
            <a:r>
              <a:rPr lang="en-US" b="1" dirty="0" smtClean="0">
                <a:solidFill>
                  <a:srgbClr val="FF0000"/>
                </a:solidFill>
              </a:rPr>
              <a:t>Sense of commitment to use Spanish speaking language skills to serve a population that will be predominately Spanish speaking.</a:t>
            </a:r>
          </a:p>
          <a:p>
            <a:pPr marL="342900" indent="-342900">
              <a:buFont typeface="+mj-lt"/>
              <a:buAutoNum type="alphaLcParenR"/>
            </a:pPr>
            <a:endParaRPr lang="en-US" b="1" dirty="0">
              <a:solidFill>
                <a:srgbClr val="FF0000"/>
              </a:solidFill>
            </a:endParaRPr>
          </a:p>
          <a:p>
            <a:pPr marL="342900" indent="-342900">
              <a:buFont typeface="+mj-lt"/>
              <a:buAutoNum type="alphaLcParenR"/>
            </a:pPr>
            <a:r>
              <a:rPr lang="en-US" b="1" dirty="0" smtClean="0">
                <a:solidFill>
                  <a:srgbClr val="FF0000"/>
                </a:solidFill>
              </a:rPr>
              <a:t>Knowledge to understand that my services as a physician will be overall well received and valuable to the population served.</a:t>
            </a:r>
          </a:p>
          <a:p>
            <a:pPr marL="342900" indent="-342900">
              <a:buFont typeface="+mj-lt"/>
              <a:buAutoNum type="alphaLcParenR"/>
            </a:pPr>
            <a:endParaRPr lang="en-US" b="1" dirty="0">
              <a:solidFill>
                <a:srgbClr val="FF0000"/>
              </a:solidFill>
            </a:endParaRPr>
          </a:p>
          <a:p>
            <a:endParaRPr lang="en-US" b="1" dirty="0" smtClean="0">
              <a:solidFill>
                <a:schemeClr val="bg1"/>
              </a:solidFill>
            </a:endParaRPr>
          </a:p>
          <a:p>
            <a:endParaRPr lang="en-US" b="1" dirty="0">
              <a:solidFill>
                <a:schemeClr val="bg1"/>
              </a:solidFill>
            </a:endParaRPr>
          </a:p>
          <a:p>
            <a:endParaRPr lang="en-US" b="1" dirty="0" smtClean="0">
              <a:solidFill>
                <a:schemeClr val="bg1"/>
              </a:solidFill>
            </a:endParaRPr>
          </a:p>
          <a:p>
            <a:endParaRPr lang="en-US" b="1" dirty="0">
              <a:solidFill>
                <a:schemeClr val="bg1"/>
              </a:solidFill>
            </a:endParaRPr>
          </a:p>
          <a:p>
            <a:endParaRPr lang="en-US" b="1" dirty="0">
              <a:solidFill>
                <a:schemeClr val="bg1"/>
              </a:solidFill>
            </a:endParaRPr>
          </a:p>
        </p:txBody>
      </p:sp>
    </p:spTree>
    <p:extLst>
      <p:ext uri="{BB962C8B-B14F-4D97-AF65-F5344CB8AC3E}">
        <p14:creationId xmlns:p14="http://schemas.microsoft.com/office/powerpoint/2010/main" val="2802801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SOCIO-DEMOGRAPHIC </a:t>
            </a:r>
            <a:r>
              <a:rPr lang="en-US" b="1" dirty="0" smtClean="0"/>
              <a:t/>
            </a:r>
            <a:br>
              <a:rPr lang="en-US" b="1" dirty="0" smtClean="0"/>
            </a:br>
            <a:r>
              <a:rPr lang="en-US" b="1" dirty="0" smtClean="0"/>
              <a:t>PROFILE </a:t>
            </a:r>
            <a:r>
              <a:rPr lang="en-US" b="1" dirty="0"/>
              <a:t>OF POPULATION</a:t>
            </a:r>
          </a:p>
        </p:txBody>
      </p:sp>
      <p:sp>
        <p:nvSpPr>
          <p:cNvPr id="3" name="Content Placeholder 2"/>
          <p:cNvSpPr>
            <a:spLocks noGrp="1"/>
          </p:cNvSpPr>
          <p:nvPr>
            <p:ph idx="1"/>
          </p:nvPr>
        </p:nvSpPr>
        <p:spPr/>
        <p:txBody>
          <a:bodyPr>
            <a:normAutofit fontScale="62500" lnSpcReduction="20000"/>
          </a:bodyPr>
          <a:lstStyle/>
          <a:p>
            <a:pPr marL="0" indent="0">
              <a:buNone/>
            </a:pPr>
            <a:endParaRPr lang="en-US" dirty="0" smtClean="0"/>
          </a:p>
          <a:p>
            <a:pPr marL="0" indent="0">
              <a:buNone/>
            </a:pPr>
            <a:endParaRPr lang="en-US" dirty="0"/>
          </a:p>
          <a:p>
            <a:endParaRPr lang="en-US" sz="3600" b="1" dirty="0" smtClean="0"/>
          </a:p>
          <a:p>
            <a:pPr>
              <a:buFont typeface="Arial" panose="020B0604020202020204" pitchFamily="34" charset="0"/>
              <a:buChar char="•"/>
            </a:pPr>
            <a:r>
              <a:rPr lang="en-US" sz="3600" b="1" dirty="0" smtClean="0">
                <a:solidFill>
                  <a:schemeClr val="bg1"/>
                </a:solidFill>
              </a:rPr>
              <a:t>Population pyramid</a:t>
            </a:r>
          </a:p>
          <a:p>
            <a:pPr>
              <a:buFont typeface="Arial" panose="020B0604020202020204" pitchFamily="34" charset="0"/>
              <a:buChar char="•"/>
            </a:pPr>
            <a:r>
              <a:rPr lang="en-US" sz="3600" b="1" dirty="0" smtClean="0">
                <a:solidFill>
                  <a:schemeClr val="bg1"/>
                </a:solidFill>
              </a:rPr>
              <a:t>Distribution by ethnic groups (minorities)</a:t>
            </a:r>
          </a:p>
          <a:p>
            <a:pPr>
              <a:buFont typeface="Arial" panose="020B0604020202020204" pitchFamily="34" charset="0"/>
              <a:buChar char="•"/>
            </a:pPr>
            <a:r>
              <a:rPr lang="en-US" sz="3600" b="1" dirty="0" smtClean="0">
                <a:solidFill>
                  <a:schemeClr val="bg1"/>
                </a:solidFill>
              </a:rPr>
              <a:t>Socioeconomic status</a:t>
            </a:r>
          </a:p>
          <a:p>
            <a:pPr>
              <a:buFont typeface="Arial" panose="020B0604020202020204" pitchFamily="34" charset="0"/>
              <a:buChar char="•"/>
            </a:pPr>
            <a:r>
              <a:rPr lang="en-US" sz="3600" b="1" dirty="0" smtClean="0">
                <a:solidFill>
                  <a:schemeClr val="bg1"/>
                </a:solidFill>
              </a:rPr>
              <a:t>Languages spoken</a:t>
            </a:r>
          </a:p>
          <a:p>
            <a:pPr>
              <a:buFont typeface="Arial" panose="020B0604020202020204" pitchFamily="34" charset="0"/>
              <a:buChar char="•"/>
            </a:pPr>
            <a:r>
              <a:rPr lang="en-US" sz="3600" b="1" dirty="0" smtClean="0">
                <a:solidFill>
                  <a:schemeClr val="bg1"/>
                </a:solidFill>
              </a:rPr>
              <a:t>Specific patient profile in community health clinics</a:t>
            </a:r>
          </a:p>
          <a:p>
            <a:pPr marL="0" indent="0">
              <a:buNone/>
            </a:pPr>
            <a:r>
              <a:rPr lang="en-US" sz="3600" b="1" dirty="0"/>
              <a:t> </a:t>
            </a:r>
            <a:r>
              <a:rPr lang="en-US" sz="3600" b="1" dirty="0" smtClean="0"/>
              <a:t>  </a:t>
            </a:r>
          </a:p>
          <a:p>
            <a:pPr>
              <a:buFont typeface="Arial" panose="020B0604020202020204" pitchFamily="34" charset="0"/>
              <a:buChar char="•"/>
            </a:pPr>
            <a:endParaRPr lang="en-US" sz="3400" dirty="0"/>
          </a:p>
          <a:p>
            <a:pPr marL="0" indent="0">
              <a:buNone/>
            </a:pPr>
            <a:endParaRPr lang="en-US" dirty="0"/>
          </a:p>
        </p:txBody>
      </p:sp>
      <p:pic>
        <p:nvPicPr>
          <p:cNvPr id="4" name="Picture 3"/>
          <p:cNvPicPr>
            <a:picLocks noChangeAspect="1"/>
          </p:cNvPicPr>
          <p:nvPr/>
        </p:nvPicPr>
        <p:blipFill>
          <a:blip r:embed="rId2"/>
          <a:stretch>
            <a:fillRect/>
          </a:stretch>
        </p:blipFill>
        <p:spPr>
          <a:xfrm>
            <a:off x="9093109" y="393519"/>
            <a:ext cx="2609850" cy="6210300"/>
          </a:xfrm>
          <a:prstGeom prst="rect">
            <a:avLst/>
          </a:prstGeom>
        </p:spPr>
      </p:pic>
    </p:spTree>
    <p:extLst>
      <p:ext uri="{BB962C8B-B14F-4D97-AF65-F5344CB8AC3E}">
        <p14:creationId xmlns:p14="http://schemas.microsoft.com/office/powerpoint/2010/main" val="1692850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26982" y="323850"/>
            <a:ext cx="8234272" cy="5920965"/>
          </a:xfrm>
          <a:prstGeom prst="rect">
            <a:avLst/>
          </a:prstGeom>
        </p:spPr>
      </p:pic>
      <p:sp>
        <p:nvSpPr>
          <p:cNvPr id="5" name="TextBox 4"/>
          <p:cNvSpPr txBox="1"/>
          <p:nvPr/>
        </p:nvSpPr>
        <p:spPr>
          <a:xfrm>
            <a:off x="9105899" y="4919278"/>
            <a:ext cx="3086101" cy="1200329"/>
          </a:xfrm>
          <a:prstGeom prst="rect">
            <a:avLst/>
          </a:prstGeom>
          <a:noFill/>
        </p:spPr>
        <p:txBody>
          <a:bodyPr wrap="none" rtlCol="0">
            <a:spAutoFit/>
          </a:bodyPr>
          <a:lstStyle/>
          <a:p>
            <a:r>
              <a:rPr lang="en-US" dirty="0" smtClean="0"/>
              <a:t>THE HIGHEST POPULATION </a:t>
            </a:r>
          </a:p>
          <a:p>
            <a:r>
              <a:rPr lang="en-US" dirty="0" smtClean="0"/>
              <a:t>DENSITY IS IN THE </a:t>
            </a:r>
          </a:p>
          <a:p>
            <a:r>
              <a:rPr lang="en-US" dirty="0" smtClean="0"/>
              <a:t>BAY AREA AND</a:t>
            </a:r>
          </a:p>
          <a:p>
            <a:r>
              <a:rPr lang="en-US" dirty="0" smtClean="0"/>
              <a:t>LOS ANGELES AREA</a:t>
            </a:r>
            <a:endParaRPr lang="en-US" dirty="0"/>
          </a:p>
        </p:txBody>
      </p:sp>
      <p:sp>
        <p:nvSpPr>
          <p:cNvPr id="6" name="TextBox 5"/>
          <p:cNvSpPr txBox="1"/>
          <p:nvPr/>
        </p:nvSpPr>
        <p:spPr>
          <a:xfrm>
            <a:off x="4337222" y="6488668"/>
            <a:ext cx="4176583" cy="369332"/>
          </a:xfrm>
          <a:prstGeom prst="rect">
            <a:avLst/>
          </a:prstGeom>
          <a:noFill/>
        </p:spPr>
        <p:txBody>
          <a:bodyPr wrap="square" rtlCol="0">
            <a:spAutoFit/>
          </a:bodyPr>
          <a:lstStyle/>
          <a:p>
            <a:r>
              <a:rPr lang="en-US" dirty="0" smtClean="0"/>
              <a:t>QUESTION TO FOLLOW</a:t>
            </a:r>
            <a:endParaRPr lang="en-US" dirty="0"/>
          </a:p>
        </p:txBody>
      </p:sp>
      <p:pic>
        <p:nvPicPr>
          <p:cNvPr id="3" name="Picture 2"/>
          <p:cNvPicPr>
            <a:picLocks noChangeAspect="1"/>
          </p:cNvPicPr>
          <p:nvPr/>
        </p:nvPicPr>
        <p:blipFill>
          <a:blip r:embed="rId3"/>
          <a:stretch>
            <a:fillRect/>
          </a:stretch>
        </p:blipFill>
        <p:spPr>
          <a:xfrm>
            <a:off x="9567165" y="251877"/>
            <a:ext cx="1924827" cy="4580246"/>
          </a:xfrm>
          <a:prstGeom prst="rect">
            <a:avLst/>
          </a:prstGeom>
        </p:spPr>
      </p:pic>
    </p:spTree>
    <p:extLst>
      <p:ext uri="{BB962C8B-B14F-4D97-AF65-F5344CB8AC3E}">
        <p14:creationId xmlns:p14="http://schemas.microsoft.com/office/powerpoint/2010/main" val="3403287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127" y="6020555"/>
            <a:ext cx="8534400" cy="526106"/>
          </a:xfrm>
        </p:spPr>
        <p:txBody>
          <a:bodyPr>
            <a:normAutofit fontScale="90000"/>
          </a:bodyPr>
          <a:lstStyle/>
          <a:p>
            <a:r>
              <a:rPr lang="en-US" cap="none" dirty="0" smtClean="0"/>
              <a:t>Source: Public Policy Institute of California</a:t>
            </a:r>
            <a:endParaRPr lang="en-US" cap="none" dirty="0"/>
          </a:p>
        </p:txBody>
      </p:sp>
      <p:pic>
        <p:nvPicPr>
          <p:cNvPr id="4" name="Content Placeholder 3"/>
          <p:cNvPicPr>
            <a:picLocks noGrp="1" noChangeAspect="1"/>
          </p:cNvPicPr>
          <p:nvPr>
            <p:ph idx="1"/>
          </p:nvPr>
        </p:nvPicPr>
        <p:blipFill>
          <a:blip r:embed="rId2"/>
          <a:stretch>
            <a:fillRect/>
          </a:stretch>
        </p:blipFill>
        <p:spPr>
          <a:xfrm>
            <a:off x="166553" y="289711"/>
            <a:ext cx="9202172" cy="5398608"/>
          </a:xfrm>
          <a:prstGeom prst="rect">
            <a:avLst/>
          </a:prstGeom>
        </p:spPr>
      </p:pic>
      <p:pic>
        <p:nvPicPr>
          <p:cNvPr id="3" name="Picture 2"/>
          <p:cNvPicPr>
            <a:picLocks noChangeAspect="1"/>
          </p:cNvPicPr>
          <p:nvPr/>
        </p:nvPicPr>
        <p:blipFill>
          <a:blip r:embed="rId3"/>
          <a:stretch>
            <a:fillRect/>
          </a:stretch>
        </p:blipFill>
        <p:spPr>
          <a:xfrm>
            <a:off x="9368725" y="289711"/>
            <a:ext cx="2722961" cy="6479456"/>
          </a:xfrm>
          <a:prstGeom prst="rect">
            <a:avLst/>
          </a:prstGeom>
        </p:spPr>
      </p:pic>
      <p:sp>
        <p:nvSpPr>
          <p:cNvPr id="7" name="Rectangle 6"/>
          <p:cNvSpPr/>
          <p:nvPr/>
        </p:nvSpPr>
        <p:spPr>
          <a:xfrm>
            <a:off x="9782013" y="2250351"/>
            <a:ext cx="2221424" cy="1477328"/>
          </a:xfrm>
          <a:prstGeom prst="rect">
            <a:avLst/>
          </a:prstGeom>
        </p:spPr>
        <p:txBody>
          <a:bodyPr wrap="square">
            <a:spAutoFit/>
          </a:bodyPr>
          <a:lstStyle/>
          <a:p>
            <a:r>
              <a:rPr lang="en-US" dirty="0"/>
              <a:t>THE POPULATION</a:t>
            </a:r>
          </a:p>
          <a:p>
            <a:r>
              <a:rPr lang="en-US" dirty="0"/>
              <a:t>GROWTH FOR </a:t>
            </a:r>
          </a:p>
          <a:p>
            <a:r>
              <a:rPr lang="en-US" dirty="0"/>
              <a:t>CALIFORNIA IS</a:t>
            </a:r>
          </a:p>
          <a:p>
            <a:r>
              <a:rPr lang="en-US" dirty="0"/>
              <a:t>HIGHER THAN THE</a:t>
            </a:r>
          </a:p>
          <a:p>
            <a:r>
              <a:rPr lang="en-US" dirty="0"/>
              <a:t>US AVERAGE</a:t>
            </a:r>
          </a:p>
        </p:txBody>
      </p:sp>
    </p:spTree>
    <p:extLst>
      <p:ext uri="{BB962C8B-B14F-4D97-AF65-F5344CB8AC3E}">
        <p14:creationId xmlns:p14="http://schemas.microsoft.com/office/powerpoint/2010/main" val="1492922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058" y="5619212"/>
            <a:ext cx="10248890" cy="700934"/>
          </a:xfrm>
        </p:spPr>
        <p:txBody>
          <a:bodyPr>
            <a:normAutofit/>
          </a:bodyPr>
          <a:lstStyle/>
          <a:p>
            <a:r>
              <a:rPr lang="en-US" sz="2800" b="1" dirty="0"/>
              <a:t>SOCIO-DEMOGRAPHIC </a:t>
            </a:r>
            <a:r>
              <a:rPr lang="en-US" sz="2800" b="1" dirty="0" smtClean="0"/>
              <a:t>PROFILE </a:t>
            </a:r>
            <a:r>
              <a:rPr lang="en-US" sz="2800" b="1" dirty="0"/>
              <a:t>OF POPULATION</a:t>
            </a:r>
          </a:p>
        </p:txBody>
      </p:sp>
      <p:pic>
        <p:nvPicPr>
          <p:cNvPr id="4" name="Content Placeholder 3"/>
          <p:cNvPicPr>
            <a:picLocks noGrp="1" noChangeAspect="1"/>
          </p:cNvPicPr>
          <p:nvPr>
            <p:ph idx="1"/>
          </p:nvPr>
        </p:nvPicPr>
        <p:blipFill>
          <a:blip r:embed="rId2"/>
          <a:stretch>
            <a:fillRect/>
          </a:stretch>
        </p:blipFill>
        <p:spPr>
          <a:xfrm>
            <a:off x="207421" y="357838"/>
            <a:ext cx="9550005" cy="5108620"/>
          </a:xfrm>
          <a:prstGeom prst="rect">
            <a:avLst/>
          </a:prstGeom>
        </p:spPr>
      </p:pic>
      <p:sp>
        <p:nvSpPr>
          <p:cNvPr id="6" name="TextBox 5"/>
          <p:cNvSpPr txBox="1"/>
          <p:nvPr/>
        </p:nvSpPr>
        <p:spPr>
          <a:xfrm>
            <a:off x="3651625" y="6288234"/>
            <a:ext cx="4176583" cy="369332"/>
          </a:xfrm>
          <a:prstGeom prst="rect">
            <a:avLst/>
          </a:prstGeom>
          <a:noFill/>
        </p:spPr>
        <p:txBody>
          <a:bodyPr wrap="square" rtlCol="0">
            <a:spAutoFit/>
          </a:bodyPr>
          <a:lstStyle/>
          <a:p>
            <a:r>
              <a:rPr lang="en-US" dirty="0" smtClean="0"/>
              <a:t>QUESTION TO FOLLOW</a:t>
            </a:r>
            <a:endParaRPr lang="en-US" dirty="0"/>
          </a:p>
        </p:txBody>
      </p:sp>
      <p:pic>
        <p:nvPicPr>
          <p:cNvPr id="3" name="Picture 2"/>
          <p:cNvPicPr>
            <a:picLocks noChangeAspect="1"/>
          </p:cNvPicPr>
          <p:nvPr/>
        </p:nvPicPr>
        <p:blipFill>
          <a:blip r:embed="rId3"/>
          <a:stretch>
            <a:fillRect/>
          </a:stretch>
        </p:blipFill>
        <p:spPr>
          <a:xfrm>
            <a:off x="9305382" y="357838"/>
            <a:ext cx="2702740" cy="6431335"/>
          </a:xfrm>
          <a:prstGeom prst="rect">
            <a:avLst/>
          </a:prstGeom>
        </p:spPr>
      </p:pic>
      <p:sp>
        <p:nvSpPr>
          <p:cNvPr id="7" name="Rectangle 6"/>
          <p:cNvSpPr/>
          <p:nvPr/>
        </p:nvSpPr>
        <p:spPr>
          <a:xfrm>
            <a:off x="9757426" y="2034985"/>
            <a:ext cx="2081939" cy="1754326"/>
          </a:xfrm>
          <a:prstGeom prst="rect">
            <a:avLst/>
          </a:prstGeom>
        </p:spPr>
        <p:txBody>
          <a:bodyPr wrap="square">
            <a:spAutoFit/>
          </a:bodyPr>
          <a:lstStyle/>
          <a:p>
            <a:r>
              <a:rPr lang="en-US" dirty="0"/>
              <a:t>FOREIGN </a:t>
            </a:r>
          </a:p>
          <a:p>
            <a:r>
              <a:rPr lang="en-US" dirty="0"/>
              <a:t>IMMIGRATION</a:t>
            </a:r>
          </a:p>
          <a:p>
            <a:r>
              <a:rPr lang="en-US" dirty="0"/>
              <a:t>PLAYS A LARGE </a:t>
            </a:r>
          </a:p>
          <a:p>
            <a:r>
              <a:rPr lang="en-US" dirty="0"/>
              <a:t>ROLE IN </a:t>
            </a:r>
          </a:p>
          <a:p>
            <a:r>
              <a:rPr lang="en-US" dirty="0"/>
              <a:t>POPULATION</a:t>
            </a:r>
          </a:p>
          <a:p>
            <a:r>
              <a:rPr lang="en-US" dirty="0"/>
              <a:t>GROWTH</a:t>
            </a:r>
          </a:p>
        </p:txBody>
      </p:sp>
    </p:spTree>
    <p:extLst>
      <p:ext uri="{BB962C8B-B14F-4D97-AF65-F5344CB8AC3E}">
        <p14:creationId xmlns:p14="http://schemas.microsoft.com/office/powerpoint/2010/main" val="3981809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9623" y="1097058"/>
            <a:ext cx="11096366" cy="4702826"/>
          </a:xfrm>
          <a:prstGeom prst="rect">
            <a:avLst/>
          </a:prstGeom>
        </p:spPr>
        <p:txBody>
          <a:bodyPr wrap="square">
            <a:spAutoFit/>
          </a:bodyPr>
          <a:lstStyle/>
          <a:p>
            <a:pPr marR="0" lvl="0">
              <a:lnSpc>
                <a:spcPct val="107000"/>
              </a:lnSpc>
              <a:spcBef>
                <a:spcPts val="0"/>
              </a:spcBef>
              <a:spcAft>
                <a:spcPts val="0"/>
              </a:spcAft>
            </a:pPr>
            <a:r>
              <a:rPr lang="en-US" sz="4000" dirty="0" smtClean="0">
                <a:latin typeface="Times New Roman" panose="02020603050405020304" pitchFamily="18" charset="0"/>
                <a:ea typeface="Calibri" panose="020F0502020204030204" pitchFamily="34" charset="0"/>
                <a:cs typeface="Times New Roman" panose="02020603050405020304" pitchFamily="18" charset="0"/>
              </a:rPr>
              <a:t>1. Which </a:t>
            </a:r>
            <a:r>
              <a:rPr lang="en-US" sz="4000" dirty="0">
                <a:latin typeface="Times New Roman" panose="02020603050405020304" pitchFamily="18" charset="0"/>
                <a:ea typeface="Calibri" panose="020F0502020204030204" pitchFamily="34" charset="0"/>
                <a:cs typeface="Times New Roman" panose="02020603050405020304" pitchFamily="18" charset="0"/>
              </a:rPr>
              <a:t>factor has contributed most to the recent decrease in California’s population</a:t>
            </a:r>
            <a:r>
              <a:rPr lang="en-US" sz="4000" dirty="0" smtClean="0">
                <a:latin typeface="Times New Roman" panose="02020603050405020304" pitchFamily="18" charset="0"/>
                <a:ea typeface="Calibri" panose="020F0502020204030204" pitchFamily="34" charset="0"/>
                <a:cs typeface="Times New Roman" panose="02020603050405020304" pitchFamily="18" charset="0"/>
              </a:rPr>
              <a:t>?</a:t>
            </a:r>
          </a:p>
          <a:p>
            <a:pPr marR="0" lvl="0">
              <a:lnSpc>
                <a:spcPct val="107000"/>
              </a:lnSpc>
              <a:spcBef>
                <a:spcPts val="0"/>
              </a:spcBef>
              <a:spcAft>
                <a:spcPts val="0"/>
              </a:spcAft>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1200150" marR="0" lvl="1" indent="-742950">
              <a:lnSpc>
                <a:spcPct val="107000"/>
              </a:lnSpc>
              <a:spcBef>
                <a:spcPts val="0"/>
              </a:spcBef>
              <a:spcAft>
                <a:spcPts val="0"/>
              </a:spcAft>
              <a:buAutoNum type="alphaLcParenR"/>
            </a:pPr>
            <a:r>
              <a:rPr lang="en-US" sz="4000" dirty="0" smtClean="0">
                <a:latin typeface="Times New Roman" panose="02020603050405020304" pitchFamily="18" charset="0"/>
                <a:ea typeface="Calibri" panose="020F0502020204030204" pitchFamily="34" charset="0"/>
                <a:cs typeface="Times New Roman" panose="02020603050405020304" pitchFamily="18" charset="0"/>
              </a:rPr>
              <a:t>Net </a:t>
            </a:r>
            <a:r>
              <a:rPr lang="en-US" sz="4000" dirty="0">
                <a:latin typeface="Times New Roman" panose="02020603050405020304" pitchFamily="18" charset="0"/>
                <a:ea typeface="Calibri" panose="020F0502020204030204" pitchFamily="34" charset="0"/>
                <a:cs typeface="Times New Roman" panose="02020603050405020304" pitchFamily="18" charset="0"/>
              </a:rPr>
              <a:t>domestic </a:t>
            </a:r>
            <a:r>
              <a:rPr lang="en-US" sz="4000" dirty="0" smtClean="0">
                <a:latin typeface="Times New Roman" panose="02020603050405020304" pitchFamily="18" charset="0"/>
                <a:ea typeface="Calibri" panose="020F0502020204030204" pitchFamily="34" charset="0"/>
                <a:cs typeface="Times New Roman" panose="02020603050405020304" pitchFamily="18" charset="0"/>
              </a:rPr>
              <a:t>migration</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1200150" marR="0" lvl="1" indent="-742950">
              <a:lnSpc>
                <a:spcPct val="107000"/>
              </a:lnSpc>
              <a:spcBef>
                <a:spcPts val="0"/>
              </a:spcBef>
              <a:spcAft>
                <a:spcPts val="0"/>
              </a:spcAft>
              <a:buAutoNum type="alphaLcParenR"/>
            </a:pPr>
            <a:r>
              <a:rPr lang="en-US" sz="4000" dirty="0" smtClean="0">
                <a:latin typeface="Times New Roman" panose="02020603050405020304" pitchFamily="18" charset="0"/>
                <a:ea typeface="Calibri" panose="020F0502020204030204" pitchFamily="34" charset="0"/>
                <a:cs typeface="Times New Roman" panose="02020603050405020304" pitchFamily="18" charset="0"/>
              </a:rPr>
              <a:t>Foreign immigration</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1200150" marR="0" lvl="1" indent="-742950">
              <a:lnSpc>
                <a:spcPct val="107000"/>
              </a:lnSpc>
              <a:spcBef>
                <a:spcPts val="0"/>
              </a:spcBef>
              <a:spcAft>
                <a:spcPts val="0"/>
              </a:spcAft>
              <a:buAutoNum type="alphaLcParenR"/>
            </a:pPr>
            <a:r>
              <a:rPr lang="en-US" sz="4000" dirty="0" smtClean="0">
                <a:latin typeface="Times New Roman" panose="02020603050405020304" pitchFamily="18" charset="0"/>
                <a:ea typeface="Calibri" panose="020F0502020204030204" pitchFamily="34" charset="0"/>
                <a:cs typeface="Times New Roman" panose="02020603050405020304" pitchFamily="18" charset="0"/>
              </a:rPr>
              <a:t>Natural increase</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1200150" marR="0" lvl="1" indent="-742950">
              <a:lnSpc>
                <a:spcPct val="107000"/>
              </a:lnSpc>
              <a:spcBef>
                <a:spcPts val="0"/>
              </a:spcBef>
              <a:spcAft>
                <a:spcPts val="0"/>
              </a:spcAft>
              <a:buAutoNum type="alphaLcParenR"/>
            </a:pPr>
            <a:r>
              <a:rPr lang="en-US" sz="4000" dirty="0" smtClean="0">
                <a:latin typeface="Times New Roman" panose="02020603050405020304" pitchFamily="18" charset="0"/>
                <a:ea typeface="Calibri" panose="020F0502020204030204" pitchFamily="34" charset="0"/>
                <a:cs typeface="Times New Roman" panose="02020603050405020304" pitchFamily="18" charset="0"/>
              </a:rPr>
              <a:t>Foreign </a:t>
            </a:r>
            <a:r>
              <a:rPr lang="en-US" sz="4000" dirty="0">
                <a:latin typeface="Times New Roman" panose="02020603050405020304" pitchFamily="18" charset="0"/>
                <a:ea typeface="Calibri" panose="020F0502020204030204" pitchFamily="34" charset="0"/>
                <a:cs typeface="Times New Roman" panose="02020603050405020304" pitchFamily="18" charset="0"/>
              </a:rPr>
              <a:t>naturalism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0243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8476" y="925572"/>
            <a:ext cx="10256107" cy="4702826"/>
          </a:xfrm>
          <a:prstGeom prst="rect">
            <a:avLst/>
          </a:prstGeom>
        </p:spPr>
        <p:txBody>
          <a:bodyPr wrap="square">
            <a:spAutoFit/>
          </a:bodyPr>
          <a:lstStyle/>
          <a:p>
            <a:pPr marR="0" lvl="0">
              <a:lnSpc>
                <a:spcPct val="107000"/>
              </a:lnSpc>
              <a:spcBef>
                <a:spcPts val="0"/>
              </a:spcBef>
              <a:spcAft>
                <a:spcPts val="0"/>
              </a:spcAft>
            </a:pPr>
            <a:r>
              <a:rPr lang="en-US" sz="4000" dirty="0" smtClean="0">
                <a:latin typeface="Times New Roman" panose="02020603050405020304" pitchFamily="18" charset="0"/>
                <a:ea typeface="Calibri" panose="020F0502020204030204" pitchFamily="34" charset="0"/>
                <a:cs typeface="Times New Roman" panose="02020603050405020304" pitchFamily="18" charset="0"/>
              </a:rPr>
              <a:t>1. Which </a:t>
            </a:r>
            <a:r>
              <a:rPr lang="en-US" sz="4000" dirty="0">
                <a:latin typeface="Times New Roman" panose="02020603050405020304" pitchFamily="18" charset="0"/>
                <a:ea typeface="Calibri" panose="020F0502020204030204" pitchFamily="34" charset="0"/>
                <a:cs typeface="Times New Roman" panose="02020603050405020304" pitchFamily="18" charset="0"/>
              </a:rPr>
              <a:t>factor has contributed most to the recent decrease in California’s population?</a:t>
            </a:r>
          </a:p>
          <a:p>
            <a:pPr marR="0" lvl="0">
              <a:lnSpc>
                <a:spcPct val="107000"/>
              </a:lnSpc>
              <a:spcBef>
                <a:spcPts val="0"/>
              </a:spcBef>
              <a:spcAft>
                <a:spcPts val="0"/>
              </a:spcAft>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R="0" lvl="1">
              <a:lnSpc>
                <a:spcPct val="107000"/>
              </a:lnSpc>
              <a:spcBef>
                <a:spcPts val="0"/>
              </a:spcBef>
              <a:spcAft>
                <a:spcPts val="0"/>
              </a:spcAft>
            </a:pPr>
            <a:r>
              <a:rPr lang="en-US" sz="4000" dirty="0" smtClean="0">
                <a:latin typeface="Times New Roman" panose="02020603050405020304" pitchFamily="18" charset="0"/>
                <a:ea typeface="Calibri" panose="020F0502020204030204" pitchFamily="34" charset="0"/>
                <a:cs typeface="Times New Roman" panose="02020603050405020304" pitchFamily="18" charset="0"/>
              </a:rPr>
              <a:t>a) </a:t>
            </a:r>
            <a:r>
              <a:rPr lang="en-US" sz="4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Net </a:t>
            </a:r>
            <a:r>
              <a:rPr lang="en-US"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domestic migration</a:t>
            </a:r>
            <a:endParaRPr lang="en-US" sz="4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arenR"/>
            </a:pPr>
            <a:r>
              <a:rPr lang="en-US" sz="4000" dirty="0">
                <a:latin typeface="Times New Roman" panose="02020603050405020304" pitchFamily="18" charset="0"/>
                <a:ea typeface="Calibri" panose="020F0502020204030204" pitchFamily="34" charset="0"/>
                <a:cs typeface="Times New Roman" panose="02020603050405020304" pitchFamily="18" charset="0"/>
              </a:rPr>
              <a:t> Foreign immigration</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arenR"/>
            </a:pPr>
            <a:r>
              <a:rPr lang="en-US" sz="4000" dirty="0">
                <a:latin typeface="Times New Roman" panose="02020603050405020304" pitchFamily="18" charset="0"/>
                <a:ea typeface="Calibri" panose="020F0502020204030204" pitchFamily="34" charset="0"/>
                <a:cs typeface="Times New Roman" panose="02020603050405020304" pitchFamily="18" charset="0"/>
              </a:rPr>
              <a:t> Natural increase</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arenR"/>
            </a:pPr>
            <a:r>
              <a:rPr lang="en-US" sz="4000" dirty="0">
                <a:latin typeface="Times New Roman" panose="02020603050405020304" pitchFamily="18" charset="0"/>
                <a:ea typeface="Calibri" panose="020F0502020204030204" pitchFamily="34" charset="0"/>
                <a:cs typeface="Times New Roman" panose="02020603050405020304" pitchFamily="18" charset="0"/>
              </a:rPr>
              <a:t> Foreign naturalism</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35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4585</TotalTime>
  <Words>1118</Words>
  <Application>Microsoft Office PowerPoint</Application>
  <PresentationFormat>Widescreen</PresentationFormat>
  <Paragraphs>207</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Century Gothic</vt:lpstr>
      <vt:lpstr>Times New Roman</vt:lpstr>
      <vt:lpstr>Wingdings 3</vt:lpstr>
      <vt:lpstr>Slice</vt:lpstr>
      <vt:lpstr>MODULE ONE:     HEALTH PROFILE OF CALIFORNIA’S  POPULATION</vt:lpstr>
      <vt:lpstr>PowerPoint Presentation</vt:lpstr>
      <vt:lpstr>Unit Objective</vt:lpstr>
      <vt:lpstr>SOCIO-DEMOGRAPHIC  PROFILE OF POPULATION</vt:lpstr>
      <vt:lpstr>PowerPoint Presentation</vt:lpstr>
      <vt:lpstr>Source: Public Policy Institute of California</vt:lpstr>
      <vt:lpstr>SOCIO-DEMOGRAPHIC PROFILE OF POPULATION</vt:lpstr>
      <vt:lpstr>PowerPoint Presentation</vt:lpstr>
      <vt:lpstr>PowerPoint Presentation</vt:lpstr>
      <vt:lpstr>CA Population by Age and Gender</vt:lpstr>
      <vt:lpstr>California vs. US Population  by Age and Gender, 2013 Source: Public Policy Institute of California</vt:lpstr>
      <vt:lpstr>California Population  by Race/Ethnicity, 2015</vt:lpstr>
      <vt:lpstr>PowerPoint Presentation</vt:lpstr>
      <vt:lpstr>PowerPoint Presentation</vt:lpstr>
      <vt:lpstr>SOCIO-DEMOGRAPHIC PROFILE OF POPULATION</vt:lpstr>
      <vt:lpstr>Source:  public policy institute of california SOCIO-DEMOGRAPHIC PROFILE OF POPULATION</vt:lpstr>
      <vt:lpstr>SOCIO-DEMOGRAPHIC  PROFILE OF POPULATION</vt:lpstr>
      <vt:lpstr>Measures of Socioeconomic Status</vt:lpstr>
      <vt:lpstr>  Measures of Socioeconomic Status</vt:lpstr>
      <vt:lpstr>Measures of Socioeconomic Status Source: 2015 American Community Survey 1-Year Estimates</vt:lpstr>
      <vt:lpstr>Measures of Socioeconomic Status</vt:lpstr>
      <vt:lpstr>  Measures of Socioeconomic Status </vt:lpstr>
      <vt:lpstr> Measures of Socioeconomic Status</vt:lpstr>
      <vt:lpstr> SOCIO-DEMOGRAPHIC PROFILE OF POPULATION</vt:lpstr>
      <vt:lpstr>     Source: 2011-2015 American Community Survey 5-Year Estimates Educational Attainment  Measures of Socioeconomic Status </vt:lpstr>
      <vt:lpstr>PowerPoint Presentation</vt:lpstr>
      <vt:lpstr>PowerPoint Presentation</vt:lpstr>
      <vt:lpstr>Source: 2011-2015 American Community Survey 5-Year Estimates Employment SOCIO-DEMOGRAPHIC  PROFILE OF POPULATION</vt:lpstr>
      <vt:lpstr> SOCIO-DEMOGRAPHIC PROFILE OF POPULATION</vt:lpstr>
      <vt:lpstr>SOCIO-DEMOGRAPHIC PROFILE OF POPULATION</vt:lpstr>
      <vt:lpstr>PowerPoint Presentation</vt:lpstr>
      <vt:lpstr>PowerPoint Presentation</vt:lpstr>
      <vt:lpstr>Source: 2011-2015 American Community Survey 5-Year Estimates Languages Spoken SOCIO-DEMOGRAPHIC PROFILE OF POPULATION</vt:lpstr>
      <vt:lpstr>PowerPoint Presentation</vt:lpstr>
      <vt:lpstr>PowerPoint Presentation</vt:lpstr>
      <vt:lpstr> </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 Brooks</dc:creator>
  <cp:lastModifiedBy>Victor Brooks</cp:lastModifiedBy>
  <cp:revision>56</cp:revision>
  <cp:lastPrinted>2018-01-09T00:04:03Z</cp:lastPrinted>
  <dcterms:created xsi:type="dcterms:W3CDTF">2017-11-27T19:02:08Z</dcterms:created>
  <dcterms:modified xsi:type="dcterms:W3CDTF">2018-06-12T21:37:45Z</dcterms:modified>
</cp:coreProperties>
</file>