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1"/>
  </p:notesMasterIdLst>
  <p:sldIdLst>
    <p:sldId id="257" r:id="rId2"/>
    <p:sldId id="258" r:id="rId3"/>
    <p:sldId id="332" r:id="rId4"/>
    <p:sldId id="333" r:id="rId5"/>
    <p:sldId id="259" r:id="rId6"/>
    <p:sldId id="260" r:id="rId7"/>
    <p:sldId id="261" r:id="rId8"/>
    <p:sldId id="262" r:id="rId9"/>
    <p:sldId id="334" r:id="rId10"/>
    <p:sldId id="263" r:id="rId11"/>
    <p:sldId id="335" r:id="rId12"/>
    <p:sldId id="270" r:id="rId13"/>
    <p:sldId id="271" r:id="rId14"/>
    <p:sldId id="272" r:id="rId15"/>
    <p:sldId id="273" r:id="rId16"/>
    <p:sldId id="274" r:id="rId17"/>
    <p:sldId id="275" r:id="rId18"/>
    <p:sldId id="276" r:id="rId19"/>
    <p:sldId id="278" r:id="rId20"/>
    <p:sldId id="336"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337" r:id="rId34"/>
    <p:sldId id="377" r:id="rId35"/>
    <p:sldId id="297" r:id="rId36"/>
    <p:sldId id="313" r:id="rId37"/>
    <p:sldId id="378" r:id="rId38"/>
    <p:sldId id="379" r:id="rId39"/>
    <p:sldId id="355" r:id="rId40"/>
    <p:sldId id="369" r:id="rId41"/>
    <p:sldId id="375" r:id="rId42"/>
    <p:sldId id="376" r:id="rId43"/>
    <p:sldId id="373" r:id="rId44"/>
    <p:sldId id="370" r:id="rId45"/>
    <p:sldId id="371" r:id="rId46"/>
    <p:sldId id="374" r:id="rId47"/>
    <p:sldId id="307" r:id="rId48"/>
    <p:sldId id="304" r:id="rId49"/>
    <p:sldId id="317" r:id="rId50"/>
    <p:sldId id="320" r:id="rId51"/>
    <p:sldId id="301" r:id="rId52"/>
    <p:sldId id="361" r:id="rId53"/>
    <p:sldId id="364" r:id="rId54"/>
    <p:sldId id="363" r:id="rId55"/>
    <p:sldId id="362" r:id="rId56"/>
    <p:sldId id="356" r:id="rId57"/>
    <p:sldId id="365" r:id="rId58"/>
    <p:sldId id="366" r:id="rId59"/>
    <p:sldId id="367" r:id="rId60"/>
    <p:sldId id="368" r:id="rId61"/>
    <p:sldId id="357" r:id="rId62"/>
    <p:sldId id="358" r:id="rId63"/>
    <p:sldId id="359" r:id="rId64"/>
    <p:sldId id="360" r:id="rId65"/>
    <p:sldId id="340" r:id="rId66"/>
    <p:sldId id="346" r:id="rId67"/>
    <p:sldId id="351" r:id="rId68"/>
    <p:sldId id="345" r:id="rId69"/>
    <p:sldId id="306" r:id="rId70"/>
    <p:sldId id="352" r:id="rId71"/>
    <p:sldId id="353" r:id="rId72"/>
    <p:sldId id="343" r:id="rId73"/>
    <p:sldId id="350" r:id="rId74"/>
    <p:sldId id="344" r:id="rId75"/>
    <p:sldId id="348" r:id="rId76"/>
    <p:sldId id="342" r:id="rId77"/>
    <p:sldId id="347" r:id="rId78"/>
    <p:sldId id="338" r:id="rId79"/>
    <p:sldId id="331" r:id="rId8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19" d="100"/>
          <a:sy n="119" d="100"/>
        </p:scale>
        <p:origin x="90" y="42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C329670-4091-4346-8D49-AE9F70D378F8}" type="datetimeFigureOut">
              <a:rPr lang="en-US" smtClean="0"/>
              <a:t>1/16/2018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B5EDFCC-ED88-4B51-9795-2C35C583A573}" type="slidenum">
              <a:rPr lang="en-US" smtClean="0"/>
              <a:t>‹#›</a:t>
            </a:fld>
            <a:endParaRPr lang="en-US"/>
          </a:p>
        </p:txBody>
      </p:sp>
    </p:spTree>
    <p:extLst>
      <p:ext uri="{BB962C8B-B14F-4D97-AF65-F5344CB8AC3E}">
        <p14:creationId xmlns:p14="http://schemas.microsoft.com/office/powerpoint/2010/main" val="4274827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4054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36DA1D87-DB08-476F-80BE-531EA1156205}" type="datetimeFigureOut">
              <a:rPr lang="en-US" smtClean="0"/>
              <a:t>1/16/2018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1433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888425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00348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34010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57040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4036444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93577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847672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597499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173838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DA1D87-DB08-476F-80BE-531EA1156205}" type="datetimeFigureOut">
              <a:rPr lang="en-US" smtClean="0"/>
              <a:t>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415601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DA1D87-DB08-476F-80BE-531EA1156205}" type="datetimeFigureOut">
              <a:rPr lang="en-US" smtClean="0"/>
              <a:t>1/16/2018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39030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DA1D87-DB08-476F-80BE-531EA1156205}" type="datetimeFigureOut">
              <a:rPr lang="en-US" smtClean="0"/>
              <a:t>1/16/2018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857120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A1D87-DB08-476F-80BE-531EA1156205}" type="datetimeFigureOut">
              <a:rPr lang="en-US" smtClean="0"/>
              <a:t>1/16/2018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0670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A1D87-DB08-476F-80BE-531EA1156205}" type="datetimeFigureOut">
              <a:rPr lang="en-US" smtClean="0"/>
              <a:t>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879248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A1D87-DB08-476F-80BE-531EA1156205}" type="datetimeFigureOut">
              <a:rPr lang="en-US" smtClean="0"/>
              <a:t>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88195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6DA1D87-DB08-476F-80BE-531EA1156205}" type="datetimeFigureOut">
              <a:rPr lang="en-US" smtClean="0"/>
              <a:t>1/16/2018</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8B55C5A-35D9-4247-946D-FD88F0C5F562}" type="slidenum">
              <a:rPr lang="en-US" smtClean="0"/>
              <a:t>‹#›</a:t>
            </a:fld>
            <a:endParaRPr lang="en-US"/>
          </a:p>
        </p:txBody>
      </p:sp>
    </p:spTree>
    <p:extLst>
      <p:ext uri="{BB962C8B-B14F-4D97-AF65-F5344CB8AC3E}">
        <p14:creationId xmlns:p14="http://schemas.microsoft.com/office/powerpoint/2010/main" val="6753341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healthypeople.gov/2020/topics-objective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5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62.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6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31.png"/><Relationship Id="rId7" Type="http://schemas.openxmlformats.org/officeDocument/2006/relationships/image" Target="../media/image133.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0.png"/><Relationship Id="rId4" Type="http://schemas.openxmlformats.org/officeDocument/2006/relationships/image" Target="../media/image132.png"/></Relationships>
</file>

<file path=ppt/slides/_rels/slide6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9.png"/><Relationship Id="rId1" Type="http://schemas.openxmlformats.org/officeDocument/2006/relationships/slideLayout" Target="../slideLayouts/slideLayout2.xml"/><Relationship Id="rId5" Type="http://schemas.openxmlformats.org/officeDocument/2006/relationships/hyperlink" Target="https://en.wikipedia.org/wiki/Prime_Minister_of_the_United_Kingdom" TargetMode="External"/><Relationship Id="rId4" Type="http://schemas.openxmlformats.org/officeDocument/2006/relationships/image" Target="../media/image140.png"/></Relationships>
</file>

<file path=ppt/slides/_rels/slide6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en.wikipedia.org/wiki/List_of_Presidents_of_the_United_States"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8" Type="http://schemas.openxmlformats.org/officeDocument/2006/relationships/hyperlink" Target="https://en.wikipedia.org/wiki/Photographer" TargetMode="External"/><Relationship Id="rId3" Type="http://schemas.openxmlformats.org/officeDocument/2006/relationships/hyperlink" Target="https://en.wikipedia.org/wiki/List_of_English_writers" TargetMode="External"/><Relationship Id="rId7" Type="http://schemas.openxmlformats.org/officeDocument/2006/relationships/hyperlink" Target="https://en.wikipedia.org/wiki/Deacon" TargetMode="External"/><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hyperlink" Target="https://en.wikipedia.org/wiki/Anglican" TargetMode="External"/><Relationship Id="rId11" Type="http://schemas.openxmlformats.org/officeDocument/2006/relationships/image" Target="../media/image1.png"/><Relationship Id="rId5" Type="http://schemas.openxmlformats.org/officeDocument/2006/relationships/hyperlink" Target="https://en.wikipedia.org/wiki/Logician" TargetMode="External"/><Relationship Id="rId10" Type="http://schemas.openxmlformats.org/officeDocument/2006/relationships/hyperlink" Target="https://en.wikipedia.org/wiki/Through_the_Looking-Glass" TargetMode="External"/><Relationship Id="rId4" Type="http://schemas.openxmlformats.org/officeDocument/2006/relationships/hyperlink" Target="https://en.wikipedia.org/wiki/Mathematician" TargetMode="External"/><Relationship Id="rId9" Type="http://schemas.openxmlformats.org/officeDocument/2006/relationships/hyperlink" Target="https://en.wikipedia.org/wiki/Alice's_Adventures_in_Wonderland"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hyperlink" Target="https://en.wikipedia.org/wiki/Physician" TargetMode="External"/><Relationship Id="rId5" Type="http://schemas.openxmlformats.org/officeDocument/2006/relationships/hyperlink" Target="https://en.wikipedia.org/wiki/Psychology" TargetMode="Externa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ama-assn.org/"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pn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hyperlink" Target="https://en.wikipedia.org/wiki/Saint" TargetMode="External"/><Relationship Id="rId5" Type="http://schemas.openxmlformats.org/officeDocument/2006/relationships/hyperlink" Target="https://en.wikipedia.org/wiki/Canonization" TargetMode="External"/><Relationship Id="rId4" Type="http://schemas.openxmlformats.org/officeDocument/2006/relationships/hyperlink" Target="https://en.wikipedia.org/wiki/Nobel_Peace_Prize"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hyperlink" Target="https://en.wikipedia.org/wiki/Microsoft" TargetMode="External"/><Relationship Id="rId3" Type="http://schemas.openxmlformats.org/officeDocument/2006/relationships/image" Target="../media/image1.png"/><Relationship Id="rId7" Type="http://schemas.openxmlformats.org/officeDocument/2006/relationships/hyperlink" Target="https://en.wikipedia.org/wiki/Philanthropy" TargetMode="External"/><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hyperlink" Target="https://en.wikipedia.org/wiki/Author" TargetMode="External"/><Relationship Id="rId5" Type="http://schemas.openxmlformats.org/officeDocument/2006/relationships/hyperlink" Target="https://en.wikipedia.org/wiki/Investor" TargetMode="External"/><Relationship Id="rId4" Type="http://schemas.openxmlformats.org/officeDocument/2006/relationships/hyperlink" Target="https://en.wikipedia.org/wiki/Business_magnate" TargetMode="External"/><Relationship Id="rId9" Type="http://schemas.openxmlformats.org/officeDocument/2006/relationships/hyperlink" Target="https://en.wikipedia.org/wiki/Paul_Allen"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23" y="144855"/>
            <a:ext cx="6906517" cy="6342442"/>
          </a:xfrm>
        </p:spPr>
        <p:txBody>
          <a:bodyPr>
            <a:normAutofit fontScale="90000"/>
          </a:bodyPr>
          <a:lstStyle/>
          <a:p>
            <a:r>
              <a:rPr lang="en-US" sz="6000" b="1" dirty="0" smtClean="0"/>
              <a:t>MODULE seven:</a:t>
            </a:r>
            <a:br>
              <a:rPr lang="en-US" sz="6000" b="1" dirty="0" smtClean="0"/>
            </a:br>
            <a:r>
              <a:rPr lang="en-US" sz="6000" b="1" dirty="0"/>
              <a:t/>
            </a:r>
            <a:br>
              <a:rPr lang="en-US" sz="6000" b="1" dirty="0"/>
            </a:br>
            <a:r>
              <a:rPr lang="en-US" sz="6000" b="1" dirty="0" smtClean="0"/>
              <a:t>medical review </a:t>
            </a:r>
            <a:br>
              <a:rPr lang="en-US" sz="6000" b="1" dirty="0" smtClean="0"/>
            </a:br>
            <a:r>
              <a:rPr lang="en-US" sz="6000" b="1" dirty="0" smtClean="0"/>
              <a:t>(case studies and </a:t>
            </a:r>
            <a:br>
              <a:rPr lang="en-US" sz="6000" b="1" dirty="0" smtClean="0"/>
            </a:br>
            <a:r>
              <a:rPr lang="en-US" sz="6000" b="1" dirty="0" smtClean="0"/>
              <a:t>resources)   </a:t>
            </a:r>
            <a:br>
              <a:rPr lang="en-US" sz="6000" b="1" dirty="0" smtClean="0"/>
            </a:br>
            <a:r>
              <a:rPr lang="en-US" sz="6000" b="1" dirty="0" smtClean="0"/>
              <a:t/>
            </a:r>
            <a:br>
              <a:rPr lang="en-US" sz="6000" b="1" dirty="0" smtClean="0"/>
            </a:br>
            <a:endParaRPr lang="en-US" sz="6000" b="1" dirty="0"/>
          </a:p>
        </p:txBody>
      </p:sp>
      <p:pic>
        <p:nvPicPr>
          <p:cNvPr id="3" name="Picture 2"/>
          <p:cNvPicPr>
            <a:picLocks noChangeAspect="1"/>
          </p:cNvPicPr>
          <p:nvPr/>
        </p:nvPicPr>
        <p:blipFill>
          <a:blip r:embed="rId2"/>
          <a:stretch>
            <a:fillRect/>
          </a:stretch>
        </p:blipFill>
        <p:spPr>
          <a:xfrm>
            <a:off x="8937625" y="210322"/>
            <a:ext cx="2952750" cy="6276975"/>
          </a:xfrm>
          <a:prstGeom prst="rect">
            <a:avLst/>
          </a:prstGeom>
        </p:spPr>
      </p:pic>
    </p:spTree>
    <p:extLst>
      <p:ext uri="{BB962C8B-B14F-4D97-AF65-F5344CB8AC3E}">
        <p14:creationId xmlns:p14="http://schemas.microsoft.com/office/powerpoint/2010/main" val="3492454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859" y="5139182"/>
            <a:ext cx="8534400" cy="1507067"/>
          </a:xfrm>
        </p:spPr>
        <p:txBody>
          <a:bodyPr/>
          <a:lstStyle/>
          <a:p>
            <a:r>
              <a:rPr lang="en-US" dirty="0" smtClean="0"/>
              <a:t/>
            </a:r>
            <a:br>
              <a:rPr lang="en-US" dirty="0" smtClean="0"/>
            </a:br>
            <a:r>
              <a:rPr lang="en-US" dirty="0" err="1" smtClean="0"/>
              <a:t>Ama</a:t>
            </a:r>
            <a:r>
              <a:rPr lang="en-US" dirty="0" smtClean="0"/>
              <a:t> resource review</a:t>
            </a:r>
            <a:endParaRPr lang="en-US" dirty="0"/>
          </a:p>
        </p:txBody>
      </p:sp>
      <p:sp>
        <p:nvSpPr>
          <p:cNvPr id="3" name="Content Placeholder 2"/>
          <p:cNvSpPr>
            <a:spLocks noGrp="1"/>
          </p:cNvSpPr>
          <p:nvPr>
            <p:ph idx="1"/>
          </p:nvPr>
        </p:nvSpPr>
        <p:spPr>
          <a:xfrm>
            <a:off x="582611" y="895927"/>
            <a:ext cx="10478711" cy="4771175"/>
          </a:xfrm>
        </p:spPr>
        <p:txBody>
          <a:bodyPr>
            <a:normAutofit lnSpcReduction="10000"/>
          </a:bodyPr>
          <a:lstStyle/>
          <a:p>
            <a:pPr marL="0" indent="0">
              <a:buNone/>
            </a:pPr>
            <a:r>
              <a:rPr lang="en-US" sz="3200" dirty="0" smtClean="0">
                <a:solidFill>
                  <a:schemeClr val="tx1"/>
                </a:solidFill>
              </a:rPr>
              <a:t>2. AMA Code of Medical Ethics has articulated the values to which physicians commit themselves as members of the medical profession. Please answer true or false.</a:t>
            </a:r>
          </a:p>
          <a:p>
            <a:pPr marL="0" indent="0">
              <a:buNone/>
            </a:pPr>
            <a:r>
              <a:rPr lang="en-US" sz="3200" dirty="0" smtClean="0">
                <a:solidFill>
                  <a:schemeClr val="tx1"/>
                </a:solidFill>
              </a:rPr>
              <a:t> a)  True</a:t>
            </a:r>
          </a:p>
          <a:p>
            <a:pPr marL="0" indent="0">
              <a:buNone/>
            </a:pPr>
            <a:r>
              <a:rPr lang="en-US" sz="3200" dirty="0" smtClean="0">
                <a:solidFill>
                  <a:schemeClr val="tx1"/>
                </a:solidFill>
              </a:rPr>
              <a:t> b)  False</a:t>
            </a:r>
          </a:p>
          <a:p>
            <a:pPr marL="0" indent="0">
              <a:buNone/>
            </a:pPr>
            <a:r>
              <a:rPr lang="en-US" sz="2800" dirty="0"/>
              <a:t> </a:t>
            </a:r>
            <a:r>
              <a:rPr lang="en-US" sz="2800" dirty="0" smtClean="0"/>
              <a:t>          </a:t>
            </a:r>
          </a:p>
          <a:p>
            <a:pPr marL="0" indent="0">
              <a:buNone/>
            </a:pPr>
            <a:r>
              <a:rPr lang="en-US" sz="2800" dirty="0"/>
              <a:t> </a:t>
            </a:r>
            <a:r>
              <a:rPr lang="en-US" sz="2800" dirty="0" smtClean="0"/>
              <a:t>                 </a:t>
            </a:r>
          </a:p>
          <a:p>
            <a:pPr marL="0" indent="0">
              <a:buNone/>
            </a:pPr>
            <a:r>
              <a:rPr lang="en-US" sz="2800" dirty="0"/>
              <a:t> </a:t>
            </a:r>
            <a:r>
              <a:rPr lang="en-US" sz="2800" dirty="0" smtClean="0"/>
              <a:t>                 </a:t>
            </a:r>
          </a:p>
        </p:txBody>
      </p:sp>
    </p:spTree>
    <p:extLst>
      <p:ext uri="{BB962C8B-B14F-4D97-AF65-F5344CB8AC3E}">
        <p14:creationId xmlns:p14="http://schemas.microsoft.com/office/powerpoint/2010/main" val="146808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859" y="5139182"/>
            <a:ext cx="8534400" cy="1507067"/>
          </a:xfrm>
        </p:spPr>
        <p:txBody>
          <a:bodyPr/>
          <a:lstStyle/>
          <a:p>
            <a:r>
              <a:rPr lang="en-US" dirty="0" smtClean="0"/>
              <a:t/>
            </a:r>
            <a:br>
              <a:rPr lang="en-US" dirty="0" smtClean="0"/>
            </a:br>
            <a:r>
              <a:rPr lang="en-US" dirty="0" err="1" smtClean="0"/>
              <a:t>Ama</a:t>
            </a:r>
            <a:r>
              <a:rPr lang="en-US" dirty="0" smtClean="0"/>
              <a:t> resource review</a:t>
            </a:r>
            <a:endParaRPr lang="en-US" dirty="0"/>
          </a:p>
        </p:txBody>
      </p:sp>
      <p:sp>
        <p:nvSpPr>
          <p:cNvPr id="3" name="Content Placeholder 2"/>
          <p:cNvSpPr>
            <a:spLocks noGrp="1"/>
          </p:cNvSpPr>
          <p:nvPr>
            <p:ph idx="1"/>
          </p:nvPr>
        </p:nvSpPr>
        <p:spPr>
          <a:xfrm>
            <a:off x="388647" y="923637"/>
            <a:ext cx="11110626" cy="5430981"/>
          </a:xfrm>
        </p:spPr>
        <p:txBody>
          <a:bodyPr>
            <a:normAutofit lnSpcReduction="10000"/>
          </a:bodyPr>
          <a:lstStyle/>
          <a:p>
            <a:pPr marL="0" indent="0">
              <a:buNone/>
            </a:pPr>
            <a:r>
              <a:rPr lang="en-US" sz="3200" dirty="0" smtClean="0">
                <a:solidFill>
                  <a:schemeClr val="tx1"/>
                </a:solidFill>
              </a:rPr>
              <a:t>2. AMA Code of Medical Ethics has articulated the values to which physicians commit themselves as members of the medical profession. Please answer true or false.</a:t>
            </a:r>
          </a:p>
          <a:p>
            <a:pPr marL="0" indent="0">
              <a:buNone/>
            </a:pPr>
            <a:endParaRPr lang="en-US" sz="3200" dirty="0" smtClean="0"/>
          </a:p>
          <a:p>
            <a:pPr marL="0" indent="0">
              <a:buNone/>
            </a:pPr>
            <a:r>
              <a:rPr lang="en-US" sz="3200" dirty="0" smtClean="0"/>
              <a:t> </a:t>
            </a:r>
            <a:r>
              <a:rPr lang="en-US" sz="3200" dirty="0" smtClean="0">
                <a:solidFill>
                  <a:srgbClr val="C00000"/>
                </a:solidFill>
              </a:rPr>
              <a:t>a)  True</a:t>
            </a:r>
          </a:p>
          <a:p>
            <a:pPr marL="0" indent="0">
              <a:buNone/>
            </a:pPr>
            <a:r>
              <a:rPr lang="en-US" sz="3200" dirty="0" smtClean="0">
                <a:solidFill>
                  <a:schemeClr val="tx1"/>
                </a:solidFill>
              </a:rPr>
              <a:t> b)  False</a:t>
            </a:r>
          </a:p>
          <a:p>
            <a:pPr marL="0" indent="0">
              <a:buNone/>
            </a:pPr>
            <a:r>
              <a:rPr lang="en-US" sz="2800" dirty="0"/>
              <a:t> </a:t>
            </a:r>
            <a:r>
              <a:rPr lang="en-US" sz="2800" dirty="0" smtClean="0"/>
              <a:t>          </a:t>
            </a:r>
          </a:p>
          <a:p>
            <a:pPr marL="0" indent="0">
              <a:buNone/>
            </a:pPr>
            <a:r>
              <a:rPr lang="en-US" sz="2800" dirty="0"/>
              <a:t> </a:t>
            </a:r>
            <a:r>
              <a:rPr lang="en-US" sz="2800" dirty="0" smtClean="0"/>
              <a:t>                 </a:t>
            </a:r>
          </a:p>
          <a:p>
            <a:pPr marL="0" indent="0">
              <a:buNone/>
            </a:pPr>
            <a:r>
              <a:rPr lang="en-US" sz="2800" dirty="0"/>
              <a:t> </a:t>
            </a:r>
            <a:r>
              <a:rPr lang="en-US" sz="2800" dirty="0" smtClean="0"/>
              <a:t>                 </a:t>
            </a:r>
          </a:p>
        </p:txBody>
      </p:sp>
    </p:spTree>
    <p:extLst>
      <p:ext uri="{BB962C8B-B14F-4D97-AF65-F5344CB8AC3E}">
        <p14:creationId xmlns:p14="http://schemas.microsoft.com/office/powerpoint/2010/main" val="273270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smtClean="0"/>
              <a:t>UP TO DATE  </a:t>
            </a:r>
            <a:br>
              <a:rPr lang="en-US" dirty="0" smtClean="0"/>
            </a:br>
            <a:r>
              <a:rPr lang="en-US" dirty="0" smtClean="0"/>
              <a:t>EVIDENCED BASED MEDICINE</a:t>
            </a:r>
            <a:endParaRPr lang="en-US" dirty="0"/>
          </a:p>
        </p:txBody>
      </p:sp>
      <p:pic>
        <p:nvPicPr>
          <p:cNvPr id="4" name="Content Placeholder 3"/>
          <p:cNvPicPr>
            <a:picLocks noGrp="1" noChangeAspect="1"/>
          </p:cNvPicPr>
          <p:nvPr>
            <p:ph idx="1"/>
          </p:nvPr>
        </p:nvPicPr>
        <p:blipFill>
          <a:blip r:embed="rId2"/>
          <a:stretch>
            <a:fillRect/>
          </a:stretch>
        </p:blipFill>
        <p:spPr>
          <a:xfrm>
            <a:off x="336610" y="1483810"/>
            <a:ext cx="8490519" cy="5059704"/>
          </a:xfrm>
          <a:prstGeom prst="rect">
            <a:avLst/>
          </a:prstGeom>
        </p:spPr>
      </p:pic>
      <p:pic>
        <p:nvPicPr>
          <p:cNvPr id="3" name="Picture 2"/>
          <p:cNvPicPr>
            <a:picLocks noChangeAspect="1"/>
          </p:cNvPicPr>
          <p:nvPr/>
        </p:nvPicPr>
        <p:blipFill>
          <a:blip r:embed="rId3"/>
          <a:stretch>
            <a:fillRect/>
          </a:stretch>
        </p:blipFill>
        <p:spPr>
          <a:xfrm>
            <a:off x="8827128" y="146387"/>
            <a:ext cx="3009271" cy="6397128"/>
          </a:xfrm>
          <a:prstGeom prst="rect">
            <a:avLst/>
          </a:prstGeom>
        </p:spPr>
      </p:pic>
    </p:spTree>
    <p:extLst>
      <p:ext uri="{BB962C8B-B14F-4D97-AF65-F5344CB8AC3E}">
        <p14:creationId xmlns:p14="http://schemas.microsoft.com/office/powerpoint/2010/main" val="30202182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4101209" y="685800"/>
            <a:ext cx="1700407" cy="3614738"/>
          </a:xfrm>
          <a:prstGeom prst="rect">
            <a:avLst/>
          </a:prstGeom>
        </p:spPr>
      </p:pic>
      <p:pic>
        <p:nvPicPr>
          <p:cNvPr id="4" name="Picture 3"/>
          <p:cNvPicPr>
            <a:picLocks noChangeAspect="1"/>
          </p:cNvPicPr>
          <p:nvPr/>
        </p:nvPicPr>
        <p:blipFill>
          <a:blip r:embed="rId3"/>
          <a:stretch>
            <a:fillRect/>
          </a:stretch>
        </p:blipFill>
        <p:spPr>
          <a:xfrm>
            <a:off x="684212" y="307676"/>
            <a:ext cx="7934325" cy="6315075"/>
          </a:xfrm>
          <a:prstGeom prst="rect">
            <a:avLst/>
          </a:prstGeom>
        </p:spPr>
      </p:pic>
      <p:pic>
        <p:nvPicPr>
          <p:cNvPr id="6" name="Picture 5"/>
          <p:cNvPicPr>
            <a:picLocks noChangeAspect="1"/>
          </p:cNvPicPr>
          <p:nvPr/>
        </p:nvPicPr>
        <p:blipFill>
          <a:blip r:embed="rId2"/>
          <a:stretch>
            <a:fillRect/>
          </a:stretch>
        </p:blipFill>
        <p:spPr>
          <a:xfrm>
            <a:off x="8618536" y="307676"/>
            <a:ext cx="2994343" cy="6365394"/>
          </a:xfrm>
          <a:prstGeom prst="rect">
            <a:avLst/>
          </a:prstGeom>
        </p:spPr>
      </p:pic>
    </p:spTree>
    <p:extLst>
      <p:ext uri="{BB962C8B-B14F-4D97-AF65-F5344CB8AC3E}">
        <p14:creationId xmlns:p14="http://schemas.microsoft.com/office/powerpoint/2010/main" val="37106650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32126" y="876187"/>
            <a:ext cx="7212639" cy="5815236"/>
          </a:xfrm>
          <a:prstGeom prst="rect">
            <a:avLst/>
          </a:prstGeom>
        </p:spPr>
      </p:pic>
      <p:pic>
        <p:nvPicPr>
          <p:cNvPr id="5" name="Picture 4"/>
          <p:cNvPicPr>
            <a:picLocks noChangeAspect="1"/>
          </p:cNvPicPr>
          <p:nvPr/>
        </p:nvPicPr>
        <p:blipFill>
          <a:blip r:embed="rId3"/>
          <a:stretch>
            <a:fillRect/>
          </a:stretch>
        </p:blipFill>
        <p:spPr>
          <a:xfrm flipH="1">
            <a:off x="9122688" y="7257818"/>
            <a:ext cx="114941" cy="93595"/>
          </a:xfrm>
          <a:prstGeom prst="rect">
            <a:avLst/>
          </a:prstGeom>
        </p:spPr>
      </p:pic>
      <p:pic>
        <p:nvPicPr>
          <p:cNvPr id="6" name="Picture 5"/>
          <p:cNvPicPr>
            <a:picLocks noChangeAspect="1"/>
          </p:cNvPicPr>
          <p:nvPr/>
        </p:nvPicPr>
        <p:blipFill>
          <a:blip r:embed="rId4"/>
          <a:stretch>
            <a:fillRect/>
          </a:stretch>
        </p:blipFill>
        <p:spPr>
          <a:xfrm>
            <a:off x="8809022" y="7280694"/>
            <a:ext cx="144856" cy="126261"/>
          </a:xfrm>
          <a:prstGeom prst="rect">
            <a:avLst/>
          </a:prstGeom>
        </p:spPr>
      </p:pic>
      <p:pic>
        <p:nvPicPr>
          <p:cNvPr id="7" name="Picture 6"/>
          <p:cNvPicPr>
            <a:picLocks noChangeAspect="1"/>
          </p:cNvPicPr>
          <p:nvPr/>
        </p:nvPicPr>
        <p:blipFill>
          <a:blip r:embed="rId5"/>
          <a:stretch>
            <a:fillRect/>
          </a:stretch>
        </p:blipFill>
        <p:spPr>
          <a:xfrm>
            <a:off x="732126" y="216115"/>
            <a:ext cx="9816213" cy="660072"/>
          </a:xfrm>
          <a:prstGeom prst="rect">
            <a:avLst/>
          </a:prstGeom>
        </p:spPr>
      </p:pic>
      <p:pic>
        <p:nvPicPr>
          <p:cNvPr id="2" name="Picture 1"/>
          <p:cNvPicPr>
            <a:picLocks noChangeAspect="1"/>
          </p:cNvPicPr>
          <p:nvPr/>
        </p:nvPicPr>
        <p:blipFill>
          <a:blip r:embed="rId6"/>
          <a:stretch>
            <a:fillRect/>
          </a:stretch>
        </p:blipFill>
        <p:spPr>
          <a:xfrm>
            <a:off x="7823859" y="876187"/>
            <a:ext cx="2735544" cy="5815236"/>
          </a:xfrm>
          <a:prstGeom prst="rect">
            <a:avLst/>
          </a:prstGeom>
        </p:spPr>
      </p:pic>
    </p:spTree>
    <p:extLst>
      <p:ext uri="{BB962C8B-B14F-4D97-AF65-F5344CB8AC3E}">
        <p14:creationId xmlns:p14="http://schemas.microsoft.com/office/powerpoint/2010/main" val="20247800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84212" y="215542"/>
            <a:ext cx="7188958" cy="6302133"/>
          </a:xfrm>
          <a:prstGeom prst="rect">
            <a:avLst/>
          </a:prstGeom>
        </p:spPr>
      </p:pic>
      <p:pic>
        <p:nvPicPr>
          <p:cNvPr id="3" name="Picture 2"/>
          <p:cNvPicPr>
            <a:picLocks noChangeAspect="1"/>
          </p:cNvPicPr>
          <p:nvPr/>
        </p:nvPicPr>
        <p:blipFill>
          <a:blip r:embed="rId3"/>
          <a:stretch>
            <a:fillRect/>
          </a:stretch>
        </p:blipFill>
        <p:spPr>
          <a:xfrm>
            <a:off x="7873170" y="215542"/>
            <a:ext cx="2987870" cy="6351633"/>
          </a:xfrm>
          <a:prstGeom prst="rect">
            <a:avLst/>
          </a:prstGeom>
        </p:spPr>
      </p:pic>
    </p:spTree>
    <p:extLst>
      <p:ext uri="{BB962C8B-B14F-4D97-AF65-F5344CB8AC3E}">
        <p14:creationId xmlns:p14="http://schemas.microsoft.com/office/powerpoint/2010/main" val="29256684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1764" y="215020"/>
            <a:ext cx="8877857" cy="6430224"/>
          </a:xfrm>
          <a:prstGeom prst="rect">
            <a:avLst/>
          </a:prstGeom>
        </p:spPr>
      </p:pic>
      <p:pic>
        <p:nvPicPr>
          <p:cNvPr id="3" name="Picture 2"/>
          <p:cNvPicPr>
            <a:picLocks noChangeAspect="1"/>
          </p:cNvPicPr>
          <p:nvPr/>
        </p:nvPicPr>
        <p:blipFill>
          <a:blip r:embed="rId3"/>
          <a:stretch>
            <a:fillRect/>
          </a:stretch>
        </p:blipFill>
        <p:spPr>
          <a:xfrm>
            <a:off x="9079620" y="215020"/>
            <a:ext cx="3041259" cy="6465128"/>
          </a:xfrm>
          <a:prstGeom prst="rect">
            <a:avLst/>
          </a:prstGeom>
        </p:spPr>
      </p:pic>
    </p:spTree>
    <p:extLst>
      <p:ext uri="{BB962C8B-B14F-4D97-AF65-F5344CB8AC3E}">
        <p14:creationId xmlns:p14="http://schemas.microsoft.com/office/powerpoint/2010/main" val="1284810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45077" y="576170"/>
            <a:ext cx="7979508" cy="4181044"/>
          </a:xfrm>
          <a:prstGeom prst="rect">
            <a:avLst/>
          </a:prstGeom>
        </p:spPr>
      </p:pic>
      <p:pic>
        <p:nvPicPr>
          <p:cNvPr id="6" name="Picture 5"/>
          <p:cNvPicPr>
            <a:picLocks noChangeAspect="1"/>
          </p:cNvPicPr>
          <p:nvPr/>
        </p:nvPicPr>
        <p:blipFill>
          <a:blip r:embed="rId3"/>
          <a:stretch>
            <a:fillRect/>
          </a:stretch>
        </p:blipFill>
        <p:spPr>
          <a:xfrm>
            <a:off x="2439671" y="5125072"/>
            <a:ext cx="4091742" cy="1447644"/>
          </a:xfrm>
          <a:prstGeom prst="rect">
            <a:avLst/>
          </a:prstGeom>
        </p:spPr>
      </p:pic>
      <p:pic>
        <p:nvPicPr>
          <p:cNvPr id="5" name="Picture 4"/>
          <p:cNvPicPr>
            <a:picLocks noChangeAspect="1"/>
          </p:cNvPicPr>
          <p:nvPr/>
        </p:nvPicPr>
        <p:blipFill>
          <a:blip r:embed="rId4"/>
          <a:stretch>
            <a:fillRect/>
          </a:stretch>
        </p:blipFill>
        <p:spPr>
          <a:xfrm>
            <a:off x="9012891" y="204383"/>
            <a:ext cx="3011418" cy="6401690"/>
          </a:xfrm>
          <a:prstGeom prst="rect">
            <a:avLst/>
          </a:prstGeom>
        </p:spPr>
      </p:pic>
    </p:spTree>
    <p:extLst>
      <p:ext uri="{BB962C8B-B14F-4D97-AF65-F5344CB8AC3E}">
        <p14:creationId xmlns:p14="http://schemas.microsoft.com/office/powerpoint/2010/main" val="10354957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548922"/>
            <a:ext cx="8534400" cy="1309077"/>
          </a:xfrm>
        </p:spPr>
        <p:txBody>
          <a:bodyPr>
            <a:normAutofit/>
          </a:bodyPr>
          <a:lstStyle/>
          <a:p>
            <a:r>
              <a:rPr lang="en-US" b="1" dirty="0" smtClean="0"/>
              <a:t>Up to date – Resource</a:t>
            </a:r>
            <a:br>
              <a:rPr lang="en-US" b="1" dirty="0" smtClean="0"/>
            </a:br>
            <a:r>
              <a:rPr lang="en-US" b="1" dirty="0" smtClean="0"/>
              <a:t>QUESTION TO FOLLOW</a:t>
            </a:r>
            <a:endParaRPr lang="en-US" b="1" dirty="0"/>
          </a:p>
        </p:txBody>
      </p:sp>
      <p:sp>
        <p:nvSpPr>
          <p:cNvPr id="3" name="Content Placeholder 2"/>
          <p:cNvSpPr>
            <a:spLocks noGrp="1"/>
          </p:cNvSpPr>
          <p:nvPr>
            <p:ph idx="1"/>
          </p:nvPr>
        </p:nvSpPr>
        <p:spPr>
          <a:xfrm>
            <a:off x="684212" y="257909"/>
            <a:ext cx="8378508" cy="5087814"/>
          </a:xfrm>
        </p:spPr>
        <p:txBody>
          <a:bodyPr>
            <a:noAutofit/>
          </a:bodyPr>
          <a:lstStyle/>
          <a:p>
            <a:pPr>
              <a:buFont typeface="Arial" panose="020B0604020202020204" pitchFamily="34" charset="0"/>
              <a:buChar char="•"/>
            </a:pPr>
            <a:r>
              <a:rPr lang="en-US" b="1" dirty="0">
                <a:solidFill>
                  <a:schemeClr val="bg1"/>
                </a:solidFill>
              </a:rPr>
              <a:t>U</a:t>
            </a:r>
            <a:r>
              <a:rPr lang="en-US" b="1" dirty="0" smtClean="0">
                <a:solidFill>
                  <a:schemeClr val="bg1"/>
                </a:solidFill>
              </a:rPr>
              <a:t>p to Date is considered and recommended by many reputable resources as an outstanding method in providing a quick easy guide if the clinical question you may have is not addressed by other protocols in your particular clinic setting.</a:t>
            </a:r>
          </a:p>
          <a:p>
            <a:pPr>
              <a:buFont typeface="Arial" panose="020B0604020202020204" pitchFamily="34" charset="0"/>
              <a:buChar char="•"/>
            </a:pPr>
            <a:r>
              <a:rPr lang="en-US" b="1" dirty="0">
                <a:solidFill>
                  <a:schemeClr val="bg1"/>
                </a:solidFill>
              </a:rPr>
              <a:t>T</a:t>
            </a:r>
            <a:r>
              <a:rPr lang="en-US" b="1" dirty="0" smtClean="0">
                <a:solidFill>
                  <a:schemeClr val="bg1"/>
                </a:solidFill>
              </a:rPr>
              <a:t>his resource is internet based and therefore readily accessible.</a:t>
            </a:r>
          </a:p>
          <a:p>
            <a:pPr>
              <a:buFont typeface="Arial" panose="020B0604020202020204" pitchFamily="34" charset="0"/>
              <a:buChar char="•"/>
            </a:pPr>
            <a:r>
              <a:rPr lang="en-US" b="1" dirty="0">
                <a:solidFill>
                  <a:schemeClr val="bg1"/>
                </a:solidFill>
              </a:rPr>
              <a:t>T</a:t>
            </a:r>
            <a:r>
              <a:rPr lang="en-US" b="1" dirty="0" smtClean="0">
                <a:solidFill>
                  <a:schemeClr val="bg1"/>
                </a:solidFill>
              </a:rPr>
              <a:t>his resource will be available to all of you in the clinic setting to use as a resource as you are seeing patients.</a:t>
            </a:r>
          </a:p>
          <a:p>
            <a:pPr>
              <a:buFont typeface="Arial" panose="020B0604020202020204" pitchFamily="34" charset="0"/>
              <a:buChar char="•"/>
            </a:pPr>
            <a:r>
              <a:rPr lang="en-US" b="1" dirty="0">
                <a:solidFill>
                  <a:schemeClr val="bg1"/>
                </a:solidFill>
              </a:rPr>
              <a:t>I</a:t>
            </a:r>
            <a:r>
              <a:rPr lang="en-US" b="1" dirty="0" smtClean="0">
                <a:solidFill>
                  <a:schemeClr val="bg1"/>
                </a:solidFill>
              </a:rPr>
              <a:t>n addition this resource will be made available to you during this orientation process.</a:t>
            </a:r>
            <a:endParaRPr lang="en-US" b="1" dirty="0">
              <a:solidFill>
                <a:schemeClr val="bg1"/>
              </a:solidFill>
            </a:endParaRPr>
          </a:p>
        </p:txBody>
      </p:sp>
      <p:pic>
        <p:nvPicPr>
          <p:cNvPr id="4" name="Picture 3"/>
          <p:cNvPicPr>
            <a:picLocks noChangeAspect="1"/>
          </p:cNvPicPr>
          <p:nvPr/>
        </p:nvPicPr>
        <p:blipFill>
          <a:blip r:embed="rId2"/>
          <a:stretch>
            <a:fillRect/>
          </a:stretch>
        </p:blipFill>
        <p:spPr>
          <a:xfrm>
            <a:off x="8978265" y="257909"/>
            <a:ext cx="2952750" cy="6276975"/>
          </a:xfrm>
          <a:prstGeom prst="rect">
            <a:avLst/>
          </a:prstGeom>
        </p:spPr>
      </p:pic>
    </p:spTree>
    <p:extLst>
      <p:ext uri="{BB962C8B-B14F-4D97-AF65-F5344CB8AC3E}">
        <p14:creationId xmlns:p14="http://schemas.microsoft.com/office/powerpoint/2010/main" val="17377831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5350933"/>
            <a:ext cx="8534400" cy="1507067"/>
          </a:xfrm>
        </p:spPr>
        <p:txBody>
          <a:bodyPr/>
          <a:lstStyle/>
          <a:p>
            <a:r>
              <a:rPr lang="en-US" dirty="0" smtClean="0"/>
              <a:t/>
            </a:r>
            <a:br>
              <a:rPr lang="en-US" dirty="0" smtClean="0"/>
            </a:br>
            <a:r>
              <a:rPr lang="en-US" dirty="0" smtClean="0"/>
              <a:t>Up to date; resource review</a:t>
            </a:r>
            <a:endParaRPr lang="en-US" dirty="0"/>
          </a:p>
        </p:txBody>
      </p:sp>
      <p:sp>
        <p:nvSpPr>
          <p:cNvPr id="3" name="Content Placeholder 2"/>
          <p:cNvSpPr>
            <a:spLocks noGrp="1"/>
          </p:cNvSpPr>
          <p:nvPr>
            <p:ph idx="1"/>
          </p:nvPr>
        </p:nvSpPr>
        <p:spPr>
          <a:xfrm>
            <a:off x="754549" y="0"/>
            <a:ext cx="9328921" cy="5697415"/>
          </a:xfrm>
        </p:spPr>
        <p:txBody>
          <a:bodyPr>
            <a:normAutofit/>
          </a:bodyPr>
          <a:lstStyle/>
          <a:p>
            <a:pPr marL="0" indent="0">
              <a:buNone/>
            </a:pPr>
            <a:r>
              <a:rPr lang="en-US" sz="2800" dirty="0" smtClean="0">
                <a:solidFill>
                  <a:schemeClr val="tx1"/>
                </a:solidFill>
              </a:rPr>
              <a:t>3. What type of answers does the on-line resource Up to Date profess to provide to practicing physicians? Select all correct options.</a:t>
            </a:r>
          </a:p>
          <a:p>
            <a:pPr marL="0" indent="0">
              <a:buNone/>
            </a:pPr>
            <a:r>
              <a:rPr lang="en-US" sz="2800" dirty="0" smtClean="0">
                <a:solidFill>
                  <a:schemeClr val="tx1"/>
                </a:solidFill>
              </a:rPr>
              <a:t> a)  Current “best practice” </a:t>
            </a:r>
            <a:endParaRPr lang="en-US" sz="2800" dirty="0">
              <a:solidFill>
                <a:schemeClr val="tx1"/>
              </a:solidFill>
            </a:endParaRPr>
          </a:p>
          <a:p>
            <a:pPr marL="0" indent="0">
              <a:buNone/>
            </a:pPr>
            <a:r>
              <a:rPr lang="en-US" sz="2800" dirty="0" smtClean="0">
                <a:solidFill>
                  <a:schemeClr val="tx1"/>
                </a:solidFill>
              </a:rPr>
              <a:t> b)  Current “evidence-based medicine” </a:t>
            </a:r>
          </a:p>
          <a:p>
            <a:pPr marL="0" indent="0">
              <a:buNone/>
            </a:pPr>
            <a:r>
              <a:rPr lang="en-US" sz="2800" dirty="0">
                <a:solidFill>
                  <a:schemeClr val="tx1"/>
                </a:solidFill>
              </a:rPr>
              <a:t> </a:t>
            </a:r>
            <a:r>
              <a:rPr lang="en-US" sz="2800" dirty="0" smtClean="0">
                <a:solidFill>
                  <a:schemeClr val="tx1"/>
                </a:solidFill>
              </a:rPr>
              <a:t>c)  Current “antidotal majority viewpoint”</a:t>
            </a:r>
          </a:p>
          <a:p>
            <a:pPr marL="0" indent="0">
              <a:buNone/>
            </a:pPr>
            <a:r>
              <a:rPr lang="en-US" sz="2800" dirty="0">
                <a:solidFill>
                  <a:schemeClr val="tx1"/>
                </a:solidFill>
              </a:rPr>
              <a:t> </a:t>
            </a:r>
            <a:r>
              <a:rPr lang="en-US" sz="2800" dirty="0" smtClean="0">
                <a:solidFill>
                  <a:schemeClr val="tx1"/>
                </a:solidFill>
              </a:rPr>
              <a:t>d)  Current “well established” </a:t>
            </a:r>
            <a:endParaRPr lang="en-US" sz="2800" dirty="0">
              <a:solidFill>
                <a:schemeClr val="tx1"/>
              </a:solidFill>
            </a:endParaRPr>
          </a:p>
        </p:txBody>
      </p:sp>
    </p:spTree>
    <p:extLst>
      <p:ext uri="{BB962C8B-B14F-4D97-AF65-F5344CB8AC3E}">
        <p14:creationId xmlns:p14="http://schemas.microsoft.com/office/powerpoint/2010/main" val="28462667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5323" y="144855"/>
            <a:ext cx="7119877" cy="4454305"/>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1" dirty="0" smtClean="0"/>
              <a:t>MODULE seven:   </a:t>
            </a:r>
            <a:br>
              <a:rPr lang="en-US" sz="6000" b="1" dirty="0" smtClean="0"/>
            </a:br>
            <a:endParaRPr lang="en-US" sz="6000" b="1" dirty="0" smtClean="0"/>
          </a:p>
          <a:p>
            <a:r>
              <a:rPr lang="en-US" b="1" dirty="0" smtClean="0"/>
              <a:t>SECTION three: tools </a:t>
            </a:r>
          </a:p>
          <a:p>
            <a:r>
              <a:rPr lang="en-US" b="1" dirty="0" smtClean="0"/>
              <a:t>and resources </a:t>
            </a:r>
            <a:endParaRPr lang="en-US" b="1" dirty="0"/>
          </a:p>
        </p:txBody>
      </p:sp>
      <p:pic>
        <p:nvPicPr>
          <p:cNvPr id="2" name="Picture 1"/>
          <p:cNvPicPr>
            <a:picLocks noChangeAspect="1"/>
          </p:cNvPicPr>
          <p:nvPr/>
        </p:nvPicPr>
        <p:blipFill>
          <a:blip r:embed="rId2"/>
          <a:stretch>
            <a:fillRect/>
          </a:stretch>
        </p:blipFill>
        <p:spPr>
          <a:xfrm>
            <a:off x="8856345" y="239712"/>
            <a:ext cx="2952750" cy="6276975"/>
          </a:xfrm>
          <a:prstGeom prst="rect">
            <a:avLst/>
          </a:prstGeom>
        </p:spPr>
      </p:pic>
    </p:spTree>
    <p:extLst>
      <p:ext uri="{BB962C8B-B14F-4D97-AF65-F5344CB8AC3E}">
        <p14:creationId xmlns:p14="http://schemas.microsoft.com/office/powerpoint/2010/main" val="1771342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5350933"/>
            <a:ext cx="8534400" cy="1507067"/>
          </a:xfrm>
        </p:spPr>
        <p:txBody>
          <a:bodyPr/>
          <a:lstStyle/>
          <a:p>
            <a:r>
              <a:rPr lang="en-US" dirty="0" smtClean="0"/>
              <a:t/>
            </a:r>
            <a:br>
              <a:rPr lang="en-US" dirty="0" smtClean="0"/>
            </a:br>
            <a:r>
              <a:rPr lang="en-US" dirty="0" smtClean="0"/>
              <a:t>Up to date; resource review</a:t>
            </a:r>
            <a:endParaRPr lang="en-US" dirty="0"/>
          </a:p>
        </p:txBody>
      </p:sp>
      <p:sp>
        <p:nvSpPr>
          <p:cNvPr id="3" name="Content Placeholder 2"/>
          <p:cNvSpPr>
            <a:spLocks noGrp="1"/>
          </p:cNvSpPr>
          <p:nvPr>
            <p:ph idx="1"/>
          </p:nvPr>
        </p:nvSpPr>
        <p:spPr>
          <a:xfrm>
            <a:off x="754549" y="0"/>
            <a:ext cx="9328921" cy="5697415"/>
          </a:xfrm>
        </p:spPr>
        <p:txBody>
          <a:bodyPr>
            <a:normAutofit/>
          </a:bodyPr>
          <a:lstStyle/>
          <a:p>
            <a:pPr marL="0" indent="0">
              <a:buNone/>
            </a:pPr>
            <a:r>
              <a:rPr lang="en-US" sz="2800" dirty="0" smtClean="0">
                <a:solidFill>
                  <a:schemeClr val="tx1"/>
                </a:solidFill>
              </a:rPr>
              <a:t>3. What type of answers does the on-line resource Up to Date profess to provide to practicing physicians? Select all correct options.</a:t>
            </a:r>
          </a:p>
          <a:p>
            <a:pPr marL="0" indent="0">
              <a:buNone/>
            </a:pPr>
            <a:r>
              <a:rPr lang="en-US" sz="2800" dirty="0" smtClean="0">
                <a:solidFill>
                  <a:srgbClr val="C00000"/>
                </a:solidFill>
              </a:rPr>
              <a:t> a)  Current “best practice” </a:t>
            </a:r>
            <a:endParaRPr lang="en-US" sz="2800" dirty="0">
              <a:solidFill>
                <a:srgbClr val="C00000"/>
              </a:solidFill>
            </a:endParaRPr>
          </a:p>
          <a:p>
            <a:pPr marL="0" indent="0">
              <a:buNone/>
            </a:pPr>
            <a:r>
              <a:rPr lang="en-US" sz="2800" dirty="0" smtClean="0">
                <a:solidFill>
                  <a:srgbClr val="C00000"/>
                </a:solidFill>
              </a:rPr>
              <a:t> b)  Current “evidence-based medicine” </a:t>
            </a:r>
          </a:p>
          <a:p>
            <a:pPr marL="0" indent="0">
              <a:buNone/>
            </a:pPr>
            <a:r>
              <a:rPr lang="en-US" sz="2800" dirty="0">
                <a:solidFill>
                  <a:schemeClr val="tx1"/>
                </a:solidFill>
              </a:rPr>
              <a:t> </a:t>
            </a:r>
            <a:r>
              <a:rPr lang="en-US" sz="2800" dirty="0" smtClean="0">
                <a:solidFill>
                  <a:schemeClr val="tx1"/>
                </a:solidFill>
              </a:rPr>
              <a:t>c.  Current “anecdotal majority viewpoint”</a:t>
            </a:r>
          </a:p>
          <a:p>
            <a:pPr marL="0" indent="0">
              <a:buNone/>
            </a:pPr>
            <a:r>
              <a:rPr lang="en-US" sz="2800" dirty="0">
                <a:solidFill>
                  <a:schemeClr val="tx1"/>
                </a:solidFill>
              </a:rPr>
              <a:t> </a:t>
            </a:r>
            <a:r>
              <a:rPr lang="en-US" sz="2800" dirty="0" smtClean="0">
                <a:solidFill>
                  <a:schemeClr val="tx1"/>
                </a:solidFill>
              </a:rPr>
              <a:t>d.  Current “well established” </a:t>
            </a:r>
            <a:endParaRPr lang="en-US" sz="2800" dirty="0">
              <a:solidFill>
                <a:schemeClr val="tx1"/>
              </a:solidFill>
            </a:endParaRPr>
          </a:p>
        </p:txBody>
      </p:sp>
    </p:spTree>
    <p:extLst>
      <p:ext uri="{BB962C8B-B14F-4D97-AF65-F5344CB8AC3E}">
        <p14:creationId xmlns:p14="http://schemas.microsoft.com/office/powerpoint/2010/main" val="1578026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
            <a:ext cx="5725440" cy="1634591"/>
          </a:xfrm>
          <a:prstGeom prst="rect">
            <a:avLst/>
          </a:prstGeom>
        </p:spPr>
      </p:pic>
      <p:pic>
        <p:nvPicPr>
          <p:cNvPr id="5" name="Picture 4"/>
          <p:cNvPicPr>
            <a:picLocks noChangeAspect="1"/>
          </p:cNvPicPr>
          <p:nvPr/>
        </p:nvPicPr>
        <p:blipFill>
          <a:blip r:embed="rId3"/>
          <a:stretch>
            <a:fillRect/>
          </a:stretch>
        </p:blipFill>
        <p:spPr>
          <a:xfrm>
            <a:off x="5736383" y="0"/>
            <a:ext cx="6455617" cy="6858000"/>
          </a:xfrm>
          <a:prstGeom prst="rect">
            <a:avLst/>
          </a:prstGeom>
        </p:spPr>
      </p:pic>
      <p:pic>
        <p:nvPicPr>
          <p:cNvPr id="6" name="Picture 5"/>
          <p:cNvPicPr>
            <a:picLocks noChangeAspect="1"/>
          </p:cNvPicPr>
          <p:nvPr/>
        </p:nvPicPr>
        <p:blipFill>
          <a:blip r:embed="rId4"/>
          <a:stretch>
            <a:fillRect/>
          </a:stretch>
        </p:blipFill>
        <p:spPr>
          <a:xfrm>
            <a:off x="-10943" y="1634590"/>
            <a:ext cx="5747326" cy="1964898"/>
          </a:xfrm>
          <a:prstGeom prst="rect">
            <a:avLst/>
          </a:prstGeom>
        </p:spPr>
      </p:pic>
      <p:pic>
        <p:nvPicPr>
          <p:cNvPr id="7" name="Picture 6"/>
          <p:cNvPicPr>
            <a:picLocks noChangeAspect="1"/>
          </p:cNvPicPr>
          <p:nvPr/>
        </p:nvPicPr>
        <p:blipFill>
          <a:blip r:embed="rId5"/>
          <a:stretch>
            <a:fillRect/>
          </a:stretch>
        </p:blipFill>
        <p:spPr>
          <a:xfrm>
            <a:off x="0" y="3599488"/>
            <a:ext cx="5730998" cy="1943556"/>
          </a:xfrm>
          <a:prstGeom prst="rect">
            <a:avLst/>
          </a:prstGeom>
        </p:spPr>
      </p:pic>
      <p:pic>
        <p:nvPicPr>
          <p:cNvPr id="8" name="Picture 7"/>
          <p:cNvPicPr>
            <a:picLocks noChangeAspect="1"/>
          </p:cNvPicPr>
          <p:nvPr/>
        </p:nvPicPr>
        <p:blipFill>
          <a:blip r:embed="rId6"/>
          <a:stretch>
            <a:fillRect/>
          </a:stretch>
        </p:blipFill>
        <p:spPr>
          <a:xfrm>
            <a:off x="0" y="5543044"/>
            <a:ext cx="5736383" cy="1128469"/>
          </a:xfrm>
          <a:prstGeom prst="rect">
            <a:avLst/>
          </a:prstGeom>
        </p:spPr>
      </p:pic>
    </p:spTree>
    <p:extLst>
      <p:ext uri="{BB962C8B-B14F-4D97-AF65-F5344CB8AC3E}">
        <p14:creationId xmlns:p14="http://schemas.microsoft.com/office/powerpoint/2010/main" val="92338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5722" y="1377672"/>
            <a:ext cx="8556410" cy="4476771"/>
          </a:xfrm>
          <a:prstGeom prst="rect">
            <a:avLst/>
          </a:prstGeom>
        </p:spPr>
      </p:pic>
      <p:pic>
        <p:nvPicPr>
          <p:cNvPr id="3" name="Picture 2"/>
          <p:cNvPicPr>
            <a:picLocks noChangeAspect="1"/>
          </p:cNvPicPr>
          <p:nvPr/>
        </p:nvPicPr>
        <p:blipFill>
          <a:blip r:embed="rId3"/>
          <a:stretch>
            <a:fillRect/>
          </a:stretch>
        </p:blipFill>
        <p:spPr>
          <a:xfrm>
            <a:off x="8978265" y="257909"/>
            <a:ext cx="2952750" cy="6276975"/>
          </a:xfrm>
          <a:prstGeom prst="rect">
            <a:avLst/>
          </a:prstGeom>
        </p:spPr>
      </p:pic>
    </p:spTree>
    <p:extLst>
      <p:ext uri="{BB962C8B-B14F-4D97-AF65-F5344CB8AC3E}">
        <p14:creationId xmlns:p14="http://schemas.microsoft.com/office/powerpoint/2010/main" val="7976067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35430" y="231171"/>
            <a:ext cx="7726973" cy="6372314"/>
          </a:xfrm>
          <a:prstGeom prst="rect">
            <a:avLst/>
          </a:prstGeom>
        </p:spPr>
      </p:pic>
      <p:pic>
        <p:nvPicPr>
          <p:cNvPr id="5" name="Picture 4"/>
          <p:cNvPicPr>
            <a:picLocks noChangeAspect="1"/>
          </p:cNvPicPr>
          <p:nvPr/>
        </p:nvPicPr>
        <p:blipFill>
          <a:blip r:embed="rId3"/>
          <a:stretch>
            <a:fillRect/>
          </a:stretch>
        </p:blipFill>
        <p:spPr>
          <a:xfrm>
            <a:off x="8739116" y="5512902"/>
            <a:ext cx="1668150" cy="1090583"/>
          </a:xfrm>
          <a:prstGeom prst="rect">
            <a:avLst/>
          </a:prstGeom>
        </p:spPr>
      </p:pic>
      <p:pic>
        <p:nvPicPr>
          <p:cNvPr id="6" name="Picture 5"/>
          <p:cNvPicPr>
            <a:picLocks noChangeAspect="1"/>
          </p:cNvPicPr>
          <p:nvPr/>
        </p:nvPicPr>
        <p:blipFill>
          <a:blip r:embed="rId4"/>
          <a:stretch>
            <a:fillRect/>
          </a:stretch>
        </p:blipFill>
        <p:spPr>
          <a:xfrm>
            <a:off x="9159691" y="3846349"/>
            <a:ext cx="2638784" cy="1167604"/>
          </a:xfrm>
          <a:prstGeom prst="rect">
            <a:avLst/>
          </a:prstGeom>
        </p:spPr>
      </p:pic>
      <p:pic>
        <p:nvPicPr>
          <p:cNvPr id="7" name="Picture 6"/>
          <p:cNvPicPr>
            <a:picLocks noChangeAspect="1"/>
          </p:cNvPicPr>
          <p:nvPr/>
        </p:nvPicPr>
        <p:blipFill>
          <a:blip r:embed="rId5"/>
          <a:stretch>
            <a:fillRect/>
          </a:stretch>
        </p:blipFill>
        <p:spPr>
          <a:xfrm>
            <a:off x="8444959" y="231171"/>
            <a:ext cx="3554994" cy="2833304"/>
          </a:xfrm>
          <a:prstGeom prst="rect">
            <a:avLst/>
          </a:prstGeom>
        </p:spPr>
      </p:pic>
    </p:spTree>
    <p:extLst>
      <p:ext uri="{BB962C8B-B14F-4D97-AF65-F5344CB8AC3E}">
        <p14:creationId xmlns:p14="http://schemas.microsoft.com/office/powerpoint/2010/main" val="23594044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4262" y="303050"/>
            <a:ext cx="7669360" cy="5069941"/>
          </a:xfrm>
          <a:prstGeom prst="rect">
            <a:avLst/>
          </a:prstGeom>
        </p:spPr>
      </p:pic>
      <p:pic>
        <p:nvPicPr>
          <p:cNvPr id="5" name="Picture 4"/>
          <p:cNvPicPr>
            <a:picLocks noChangeAspect="1"/>
          </p:cNvPicPr>
          <p:nvPr/>
        </p:nvPicPr>
        <p:blipFill>
          <a:blip r:embed="rId3"/>
          <a:stretch>
            <a:fillRect/>
          </a:stretch>
        </p:blipFill>
        <p:spPr>
          <a:xfrm>
            <a:off x="10411486" y="5307867"/>
            <a:ext cx="1618314" cy="1372926"/>
          </a:xfrm>
          <a:prstGeom prst="rect">
            <a:avLst/>
          </a:prstGeom>
        </p:spPr>
      </p:pic>
      <p:pic>
        <p:nvPicPr>
          <p:cNvPr id="6" name="Picture 5"/>
          <p:cNvPicPr>
            <a:picLocks noChangeAspect="1"/>
          </p:cNvPicPr>
          <p:nvPr/>
        </p:nvPicPr>
        <p:blipFill>
          <a:blip r:embed="rId4"/>
          <a:stretch>
            <a:fillRect/>
          </a:stretch>
        </p:blipFill>
        <p:spPr>
          <a:xfrm>
            <a:off x="8374456" y="2451443"/>
            <a:ext cx="1937441" cy="2494815"/>
          </a:xfrm>
          <a:prstGeom prst="rect">
            <a:avLst/>
          </a:prstGeom>
        </p:spPr>
      </p:pic>
      <p:pic>
        <p:nvPicPr>
          <p:cNvPr id="7" name="Picture 6"/>
          <p:cNvPicPr>
            <a:picLocks noChangeAspect="1"/>
          </p:cNvPicPr>
          <p:nvPr/>
        </p:nvPicPr>
        <p:blipFill>
          <a:blip r:embed="rId5"/>
          <a:stretch>
            <a:fillRect/>
          </a:stretch>
        </p:blipFill>
        <p:spPr>
          <a:xfrm>
            <a:off x="1204868" y="5465833"/>
            <a:ext cx="2429919" cy="1214960"/>
          </a:xfrm>
          <a:prstGeom prst="rect">
            <a:avLst/>
          </a:prstGeom>
        </p:spPr>
      </p:pic>
      <p:pic>
        <p:nvPicPr>
          <p:cNvPr id="8" name="Picture 7"/>
          <p:cNvPicPr>
            <a:picLocks noChangeAspect="1"/>
          </p:cNvPicPr>
          <p:nvPr/>
        </p:nvPicPr>
        <p:blipFill>
          <a:blip r:embed="rId6"/>
          <a:stretch>
            <a:fillRect/>
          </a:stretch>
        </p:blipFill>
        <p:spPr>
          <a:xfrm>
            <a:off x="9343176" y="292480"/>
            <a:ext cx="2390114" cy="1786784"/>
          </a:xfrm>
          <a:prstGeom prst="rect">
            <a:avLst/>
          </a:prstGeom>
        </p:spPr>
      </p:pic>
      <p:pic>
        <p:nvPicPr>
          <p:cNvPr id="9" name="Picture 8"/>
          <p:cNvPicPr>
            <a:picLocks noChangeAspect="1"/>
          </p:cNvPicPr>
          <p:nvPr/>
        </p:nvPicPr>
        <p:blipFill>
          <a:blip r:embed="rId7"/>
          <a:stretch>
            <a:fillRect/>
          </a:stretch>
        </p:blipFill>
        <p:spPr>
          <a:xfrm>
            <a:off x="5187635" y="5490767"/>
            <a:ext cx="1810910" cy="1190026"/>
          </a:xfrm>
          <a:prstGeom prst="rect">
            <a:avLst/>
          </a:prstGeom>
        </p:spPr>
      </p:pic>
    </p:spTree>
    <p:extLst>
      <p:ext uri="{BB962C8B-B14F-4D97-AF65-F5344CB8AC3E}">
        <p14:creationId xmlns:p14="http://schemas.microsoft.com/office/powerpoint/2010/main" val="16832460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52798" y="51968"/>
            <a:ext cx="10340636" cy="1000707"/>
          </a:xfrm>
          <a:prstGeom prst="rect">
            <a:avLst/>
          </a:prstGeom>
        </p:spPr>
      </p:pic>
      <p:pic>
        <p:nvPicPr>
          <p:cNvPr id="4" name="Content Placeholder 3"/>
          <p:cNvPicPr>
            <a:picLocks noGrp="1" noChangeAspect="1"/>
          </p:cNvPicPr>
          <p:nvPr>
            <p:ph idx="1"/>
          </p:nvPr>
        </p:nvPicPr>
        <p:blipFill>
          <a:blip r:embed="rId3"/>
          <a:stretch>
            <a:fillRect/>
          </a:stretch>
        </p:blipFill>
        <p:spPr>
          <a:xfrm>
            <a:off x="271682" y="3045650"/>
            <a:ext cx="3944591" cy="3644580"/>
          </a:xfrm>
          <a:prstGeom prst="rect">
            <a:avLst/>
          </a:prstGeom>
        </p:spPr>
      </p:pic>
      <p:pic>
        <p:nvPicPr>
          <p:cNvPr id="5" name="Picture 4"/>
          <p:cNvPicPr>
            <a:picLocks noChangeAspect="1"/>
          </p:cNvPicPr>
          <p:nvPr/>
        </p:nvPicPr>
        <p:blipFill>
          <a:blip r:embed="rId4"/>
          <a:stretch>
            <a:fillRect/>
          </a:stretch>
        </p:blipFill>
        <p:spPr>
          <a:xfrm>
            <a:off x="6210152" y="3048663"/>
            <a:ext cx="5998030" cy="3644580"/>
          </a:xfrm>
          <a:prstGeom prst="rect">
            <a:avLst/>
          </a:prstGeom>
        </p:spPr>
      </p:pic>
      <p:pic>
        <p:nvPicPr>
          <p:cNvPr id="7" name="Picture 6"/>
          <p:cNvPicPr>
            <a:picLocks noChangeAspect="1"/>
          </p:cNvPicPr>
          <p:nvPr/>
        </p:nvPicPr>
        <p:blipFill>
          <a:blip r:embed="rId5"/>
          <a:stretch>
            <a:fillRect/>
          </a:stretch>
        </p:blipFill>
        <p:spPr>
          <a:xfrm>
            <a:off x="3334268" y="1171447"/>
            <a:ext cx="9088382" cy="1942945"/>
          </a:xfrm>
          <a:prstGeom prst="rect">
            <a:avLst/>
          </a:prstGeom>
        </p:spPr>
      </p:pic>
      <p:pic>
        <p:nvPicPr>
          <p:cNvPr id="8" name="Picture 7"/>
          <p:cNvPicPr>
            <a:picLocks noChangeAspect="1"/>
          </p:cNvPicPr>
          <p:nvPr/>
        </p:nvPicPr>
        <p:blipFill>
          <a:blip r:embed="rId6"/>
          <a:stretch>
            <a:fillRect/>
          </a:stretch>
        </p:blipFill>
        <p:spPr>
          <a:xfrm>
            <a:off x="271683" y="1178424"/>
            <a:ext cx="3062585" cy="1935968"/>
          </a:xfrm>
          <a:prstGeom prst="rect">
            <a:avLst/>
          </a:prstGeom>
        </p:spPr>
      </p:pic>
      <p:pic>
        <p:nvPicPr>
          <p:cNvPr id="9" name="Picture 8"/>
          <p:cNvPicPr>
            <a:picLocks noChangeAspect="1"/>
          </p:cNvPicPr>
          <p:nvPr/>
        </p:nvPicPr>
        <p:blipFill>
          <a:blip r:embed="rId7"/>
          <a:stretch>
            <a:fillRect/>
          </a:stretch>
        </p:blipFill>
        <p:spPr>
          <a:xfrm>
            <a:off x="4042030" y="3015728"/>
            <a:ext cx="2181086" cy="1575229"/>
          </a:xfrm>
          <a:prstGeom prst="rect">
            <a:avLst/>
          </a:prstGeom>
        </p:spPr>
      </p:pic>
      <p:pic>
        <p:nvPicPr>
          <p:cNvPr id="10" name="Picture 9"/>
          <p:cNvPicPr>
            <a:picLocks noChangeAspect="1"/>
          </p:cNvPicPr>
          <p:nvPr/>
        </p:nvPicPr>
        <p:blipFill>
          <a:blip r:embed="rId8"/>
          <a:stretch>
            <a:fillRect/>
          </a:stretch>
        </p:blipFill>
        <p:spPr>
          <a:xfrm>
            <a:off x="4054995" y="4544541"/>
            <a:ext cx="2155157" cy="1509361"/>
          </a:xfrm>
          <a:prstGeom prst="rect">
            <a:avLst/>
          </a:prstGeom>
        </p:spPr>
      </p:pic>
      <p:pic>
        <p:nvPicPr>
          <p:cNvPr id="11" name="Picture 10"/>
          <p:cNvPicPr>
            <a:picLocks noChangeAspect="1"/>
          </p:cNvPicPr>
          <p:nvPr/>
        </p:nvPicPr>
        <p:blipFill>
          <a:blip r:embed="rId9"/>
          <a:stretch>
            <a:fillRect/>
          </a:stretch>
        </p:blipFill>
        <p:spPr>
          <a:xfrm>
            <a:off x="4086684" y="6049938"/>
            <a:ext cx="1383957" cy="644256"/>
          </a:xfrm>
          <a:prstGeom prst="rect">
            <a:avLst/>
          </a:prstGeom>
        </p:spPr>
      </p:pic>
      <p:pic>
        <p:nvPicPr>
          <p:cNvPr id="12" name="Picture 11"/>
          <p:cNvPicPr>
            <a:picLocks noChangeAspect="1"/>
          </p:cNvPicPr>
          <p:nvPr/>
        </p:nvPicPr>
        <p:blipFill>
          <a:blip r:embed="rId10"/>
          <a:stretch>
            <a:fillRect/>
          </a:stretch>
        </p:blipFill>
        <p:spPr>
          <a:xfrm>
            <a:off x="5470641" y="6053902"/>
            <a:ext cx="752475" cy="619125"/>
          </a:xfrm>
          <a:prstGeom prst="rect">
            <a:avLst/>
          </a:prstGeom>
        </p:spPr>
      </p:pic>
    </p:spTree>
    <p:extLst>
      <p:ext uri="{BB962C8B-B14F-4D97-AF65-F5344CB8AC3E}">
        <p14:creationId xmlns:p14="http://schemas.microsoft.com/office/powerpoint/2010/main" val="3299209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74916" y="508204"/>
            <a:ext cx="7007186" cy="5781440"/>
          </a:xfrm>
          <a:prstGeom prst="rect">
            <a:avLst/>
          </a:prstGeom>
        </p:spPr>
      </p:pic>
      <p:pic>
        <p:nvPicPr>
          <p:cNvPr id="2" name="Picture 1"/>
          <p:cNvPicPr>
            <a:picLocks noChangeAspect="1"/>
          </p:cNvPicPr>
          <p:nvPr/>
        </p:nvPicPr>
        <p:blipFill>
          <a:blip r:embed="rId3"/>
          <a:stretch>
            <a:fillRect/>
          </a:stretch>
        </p:blipFill>
        <p:spPr>
          <a:xfrm>
            <a:off x="8318282" y="164573"/>
            <a:ext cx="3042940" cy="6468702"/>
          </a:xfrm>
          <a:prstGeom prst="rect">
            <a:avLst/>
          </a:prstGeom>
        </p:spPr>
      </p:pic>
    </p:spTree>
    <p:extLst>
      <p:ext uri="{BB962C8B-B14F-4D97-AF65-F5344CB8AC3E}">
        <p14:creationId xmlns:p14="http://schemas.microsoft.com/office/powerpoint/2010/main" val="17651304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7966" y="1193369"/>
            <a:ext cx="8420399" cy="5071222"/>
          </a:xfrm>
          <a:prstGeom prst="rect">
            <a:avLst/>
          </a:prstGeom>
        </p:spPr>
      </p:pic>
      <p:pic>
        <p:nvPicPr>
          <p:cNvPr id="3" name="Picture 2"/>
          <p:cNvPicPr>
            <a:picLocks noChangeAspect="1"/>
          </p:cNvPicPr>
          <p:nvPr/>
        </p:nvPicPr>
        <p:blipFill>
          <a:blip r:embed="rId3"/>
          <a:stretch>
            <a:fillRect/>
          </a:stretch>
        </p:blipFill>
        <p:spPr>
          <a:xfrm>
            <a:off x="9058760" y="256650"/>
            <a:ext cx="2988492" cy="6352955"/>
          </a:xfrm>
          <a:prstGeom prst="rect">
            <a:avLst/>
          </a:prstGeom>
        </p:spPr>
      </p:pic>
    </p:spTree>
    <p:extLst>
      <p:ext uri="{BB962C8B-B14F-4D97-AF65-F5344CB8AC3E}">
        <p14:creationId xmlns:p14="http://schemas.microsoft.com/office/powerpoint/2010/main" val="32685338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3495" y="250838"/>
            <a:ext cx="5943318" cy="6321978"/>
          </a:xfrm>
          <a:prstGeom prst="rect">
            <a:avLst/>
          </a:prstGeom>
        </p:spPr>
      </p:pic>
      <p:pic>
        <p:nvPicPr>
          <p:cNvPr id="6" name="Picture 5"/>
          <p:cNvPicPr>
            <a:picLocks noChangeAspect="1"/>
          </p:cNvPicPr>
          <p:nvPr/>
        </p:nvPicPr>
        <p:blipFill>
          <a:blip r:embed="rId3"/>
          <a:stretch>
            <a:fillRect/>
          </a:stretch>
        </p:blipFill>
        <p:spPr>
          <a:xfrm>
            <a:off x="8090115" y="401716"/>
            <a:ext cx="3613688" cy="2463263"/>
          </a:xfrm>
          <a:prstGeom prst="rect">
            <a:avLst/>
          </a:prstGeom>
        </p:spPr>
      </p:pic>
      <p:pic>
        <p:nvPicPr>
          <p:cNvPr id="7" name="Picture 6"/>
          <p:cNvPicPr>
            <a:picLocks noChangeAspect="1"/>
          </p:cNvPicPr>
          <p:nvPr/>
        </p:nvPicPr>
        <p:blipFill>
          <a:blip r:embed="rId4"/>
          <a:stretch>
            <a:fillRect/>
          </a:stretch>
        </p:blipFill>
        <p:spPr>
          <a:xfrm>
            <a:off x="6416622" y="5270101"/>
            <a:ext cx="2700660" cy="1207067"/>
          </a:xfrm>
          <a:prstGeom prst="rect">
            <a:avLst/>
          </a:prstGeom>
        </p:spPr>
      </p:pic>
      <p:pic>
        <p:nvPicPr>
          <p:cNvPr id="8" name="Picture 7"/>
          <p:cNvPicPr>
            <a:picLocks noChangeAspect="1"/>
          </p:cNvPicPr>
          <p:nvPr/>
        </p:nvPicPr>
        <p:blipFill>
          <a:blip r:embed="rId5"/>
          <a:stretch>
            <a:fillRect/>
          </a:stretch>
        </p:blipFill>
        <p:spPr>
          <a:xfrm>
            <a:off x="6581795" y="3196813"/>
            <a:ext cx="2370314" cy="1741454"/>
          </a:xfrm>
          <a:prstGeom prst="rect">
            <a:avLst/>
          </a:prstGeom>
        </p:spPr>
      </p:pic>
      <p:pic>
        <p:nvPicPr>
          <p:cNvPr id="9" name="Picture 8"/>
          <p:cNvPicPr>
            <a:picLocks noChangeAspect="1"/>
          </p:cNvPicPr>
          <p:nvPr/>
        </p:nvPicPr>
        <p:blipFill>
          <a:blip r:embed="rId6"/>
          <a:stretch>
            <a:fillRect/>
          </a:stretch>
        </p:blipFill>
        <p:spPr>
          <a:xfrm>
            <a:off x="6494202" y="846972"/>
            <a:ext cx="1190280" cy="1362073"/>
          </a:xfrm>
          <a:prstGeom prst="rect">
            <a:avLst/>
          </a:prstGeom>
        </p:spPr>
      </p:pic>
      <p:pic>
        <p:nvPicPr>
          <p:cNvPr id="10" name="Picture 9"/>
          <p:cNvPicPr>
            <a:picLocks noChangeAspect="1"/>
          </p:cNvPicPr>
          <p:nvPr/>
        </p:nvPicPr>
        <p:blipFill>
          <a:blip r:embed="rId7"/>
          <a:stretch>
            <a:fillRect/>
          </a:stretch>
        </p:blipFill>
        <p:spPr>
          <a:xfrm>
            <a:off x="9952819" y="5544149"/>
            <a:ext cx="1669787" cy="900233"/>
          </a:xfrm>
          <a:prstGeom prst="rect">
            <a:avLst/>
          </a:prstGeom>
        </p:spPr>
      </p:pic>
      <p:pic>
        <p:nvPicPr>
          <p:cNvPr id="11" name="Picture 10"/>
          <p:cNvPicPr>
            <a:picLocks noChangeAspect="1"/>
          </p:cNvPicPr>
          <p:nvPr/>
        </p:nvPicPr>
        <p:blipFill>
          <a:blip r:embed="rId8"/>
          <a:stretch>
            <a:fillRect/>
          </a:stretch>
        </p:blipFill>
        <p:spPr>
          <a:xfrm>
            <a:off x="9842553" y="3597412"/>
            <a:ext cx="1329809" cy="1063847"/>
          </a:xfrm>
          <a:prstGeom prst="rect">
            <a:avLst/>
          </a:prstGeom>
        </p:spPr>
      </p:pic>
    </p:spTree>
    <p:extLst>
      <p:ext uri="{BB962C8B-B14F-4D97-AF65-F5344CB8AC3E}">
        <p14:creationId xmlns:p14="http://schemas.microsoft.com/office/powerpoint/2010/main" val="34295053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732" y="5239172"/>
            <a:ext cx="6884988" cy="1507067"/>
          </a:xfrm>
        </p:spPr>
        <p:txBody>
          <a:bodyPr/>
          <a:lstStyle/>
          <a:p>
            <a:r>
              <a:rPr lang="en-US" b="1" dirty="0" smtClean="0"/>
              <a:t>Healthy people 2020 review</a:t>
            </a:r>
            <a:br>
              <a:rPr lang="en-US" b="1" dirty="0" smtClean="0"/>
            </a:br>
            <a:r>
              <a:rPr lang="en-US" b="1" dirty="0" smtClean="0"/>
              <a:t>question to follow</a:t>
            </a:r>
            <a:endParaRPr lang="en-US" b="1" dirty="0"/>
          </a:p>
        </p:txBody>
      </p:sp>
      <p:sp>
        <p:nvSpPr>
          <p:cNvPr id="3" name="Content Placeholder 2"/>
          <p:cNvSpPr>
            <a:spLocks noGrp="1"/>
          </p:cNvSpPr>
          <p:nvPr>
            <p:ph idx="1"/>
          </p:nvPr>
        </p:nvSpPr>
        <p:spPr>
          <a:xfrm>
            <a:off x="132081" y="325120"/>
            <a:ext cx="8351519" cy="5039360"/>
          </a:xfrm>
        </p:spPr>
        <p:txBody>
          <a:bodyPr>
            <a:normAutofit/>
          </a:bodyPr>
          <a:lstStyle/>
          <a:p>
            <a:pPr marL="0" indent="0">
              <a:buNone/>
            </a:pPr>
            <a:r>
              <a:rPr lang="en-US" sz="2400" b="1" dirty="0" smtClean="0">
                <a:solidFill>
                  <a:schemeClr val="bg1"/>
                </a:solidFill>
              </a:rPr>
              <a:t>“Healthy People 2020” is important for understanding the long term organizational goals of  the Community Health Center you will be working for. This government program is aligned with the vision, mission, and values of all the potential community health centers you would be employed by. You should be aware of the previously stated vision, mission and goals of the Healthy People 2020 Program. Please review them again before preceding with the next slide.</a:t>
            </a:r>
          </a:p>
          <a:p>
            <a:pPr marL="0" indent="0">
              <a:buNone/>
            </a:pPr>
            <a:r>
              <a:rPr lang="en-US" sz="2400" b="1" dirty="0">
                <a:solidFill>
                  <a:schemeClr val="bg1"/>
                </a:solidFill>
                <a:hlinkClick r:id="rId2"/>
              </a:rPr>
              <a:t>https://</a:t>
            </a:r>
            <a:r>
              <a:rPr lang="en-US" sz="2400" b="1" dirty="0" smtClean="0">
                <a:solidFill>
                  <a:schemeClr val="bg1"/>
                </a:solidFill>
                <a:hlinkClick r:id="rId2"/>
              </a:rPr>
              <a:t>www.healthypeople.gov/2020/topics-objectives</a:t>
            </a:r>
            <a:r>
              <a:rPr lang="en-US" sz="2400" b="1" dirty="0" smtClean="0">
                <a:solidFill>
                  <a:schemeClr val="bg1"/>
                </a:solidFill>
              </a:rPr>
              <a:t> </a:t>
            </a:r>
            <a:endParaRPr lang="en-US" sz="2400" b="1" dirty="0">
              <a:solidFill>
                <a:schemeClr val="bg1"/>
              </a:solidFill>
            </a:endParaRPr>
          </a:p>
        </p:txBody>
      </p:sp>
      <p:pic>
        <p:nvPicPr>
          <p:cNvPr id="4" name="Picture 3"/>
          <p:cNvPicPr>
            <a:picLocks noChangeAspect="1"/>
          </p:cNvPicPr>
          <p:nvPr/>
        </p:nvPicPr>
        <p:blipFill>
          <a:blip r:embed="rId3"/>
          <a:stretch>
            <a:fillRect/>
          </a:stretch>
        </p:blipFill>
        <p:spPr>
          <a:xfrm>
            <a:off x="8937625" y="325120"/>
            <a:ext cx="2952750" cy="6276975"/>
          </a:xfrm>
          <a:prstGeom prst="rect">
            <a:avLst/>
          </a:prstGeom>
        </p:spPr>
      </p:pic>
    </p:spTree>
    <p:extLst>
      <p:ext uri="{BB962C8B-B14F-4D97-AF65-F5344CB8AC3E}">
        <p14:creationId xmlns:p14="http://schemas.microsoft.com/office/powerpoint/2010/main" val="14635302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 OBJECTIVE</a:t>
            </a:r>
            <a:endParaRPr lang="en-US" dirty="0"/>
          </a:p>
        </p:txBody>
      </p:sp>
      <p:sp>
        <p:nvSpPr>
          <p:cNvPr id="3" name="Content Placeholder 2"/>
          <p:cNvSpPr>
            <a:spLocks noGrp="1"/>
          </p:cNvSpPr>
          <p:nvPr>
            <p:ph idx="1"/>
          </p:nvPr>
        </p:nvSpPr>
        <p:spPr/>
        <p:txBody>
          <a:bodyPr>
            <a:normAutofit/>
          </a:bodyPr>
          <a:lstStyle/>
          <a:p>
            <a:pPr marL="0" indent="0">
              <a:buNone/>
            </a:pPr>
            <a:r>
              <a:rPr lang="en-US" sz="4400" b="1" dirty="0" smtClean="0">
                <a:solidFill>
                  <a:schemeClr val="bg1"/>
                </a:solidFill>
              </a:rPr>
              <a:t>To learn about and utilize multiple tools and resources available for medical professionals</a:t>
            </a:r>
            <a:endParaRPr lang="en-US" sz="4400" b="1" dirty="0">
              <a:solidFill>
                <a:schemeClr val="bg1"/>
              </a:solidFill>
            </a:endParaRPr>
          </a:p>
        </p:txBody>
      </p:sp>
      <p:pic>
        <p:nvPicPr>
          <p:cNvPr id="4" name="Picture 3"/>
          <p:cNvPicPr>
            <a:picLocks noChangeAspect="1"/>
          </p:cNvPicPr>
          <p:nvPr/>
        </p:nvPicPr>
        <p:blipFill>
          <a:blip r:embed="rId2"/>
          <a:stretch>
            <a:fillRect/>
          </a:stretch>
        </p:blipFill>
        <p:spPr>
          <a:xfrm>
            <a:off x="8836025" y="351472"/>
            <a:ext cx="2952750" cy="6276975"/>
          </a:xfrm>
          <a:prstGeom prst="rect">
            <a:avLst/>
          </a:prstGeom>
        </p:spPr>
      </p:pic>
    </p:spTree>
    <p:extLst>
      <p:ext uri="{BB962C8B-B14F-4D97-AF65-F5344CB8AC3E}">
        <p14:creationId xmlns:p14="http://schemas.microsoft.com/office/powerpoint/2010/main" val="320042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266" y="5069941"/>
            <a:ext cx="10225214" cy="941560"/>
          </a:xfrm>
        </p:spPr>
        <p:txBody>
          <a:bodyPr>
            <a:normAutofit fontScale="90000"/>
          </a:bodyPr>
          <a:lstStyle/>
          <a:p>
            <a:r>
              <a:rPr lang="en-US" dirty="0" smtClean="0"/>
              <a:t/>
            </a:r>
            <a:br>
              <a:rPr lang="en-US" dirty="0" smtClean="0"/>
            </a:br>
            <a:r>
              <a:rPr lang="en-US" dirty="0"/>
              <a:t/>
            </a:r>
            <a:br>
              <a:rPr lang="en-US" dirty="0"/>
            </a:br>
            <a:r>
              <a:rPr lang="en-US" sz="6000" b="1" dirty="0" smtClean="0"/>
              <a:t>Healthy </a:t>
            </a:r>
            <a:r>
              <a:rPr lang="en-US" sz="6000" b="1" dirty="0"/>
              <a:t>people </a:t>
            </a:r>
            <a:r>
              <a:rPr lang="en-US" sz="6000" b="1" dirty="0" smtClean="0"/>
              <a:t>2020 </a:t>
            </a:r>
            <a:r>
              <a:rPr lang="en-US" sz="6000" b="1" dirty="0"/>
              <a:t/>
            </a:r>
            <a:br>
              <a:rPr lang="en-US" sz="6000" b="1" dirty="0"/>
            </a:br>
            <a:endParaRPr lang="en-US" sz="6000" b="1" dirty="0"/>
          </a:p>
        </p:txBody>
      </p:sp>
      <p:sp>
        <p:nvSpPr>
          <p:cNvPr id="3" name="Content Placeholder 2"/>
          <p:cNvSpPr>
            <a:spLocks noGrp="1"/>
          </p:cNvSpPr>
          <p:nvPr>
            <p:ph idx="1"/>
          </p:nvPr>
        </p:nvSpPr>
        <p:spPr>
          <a:xfrm>
            <a:off x="0" y="-1"/>
            <a:ext cx="11199137" cy="4997513"/>
          </a:xfrm>
        </p:spPr>
        <p:txBody>
          <a:bodyPr>
            <a:normAutofit/>
          </a:bodyPr>
          <a:lstStyle/>
          <a:p>
            <a:pPr marL="0" indent="0">
              <a:buNone/>
            </a:pPr>
            <a:r>
              <a:rPr lang="en-US" sz="4800" dirty="0" smtClean="0">
                <a:solidFill>
                  <a:schemeClr val="bg1"/>
                </a:solidFill>
              </a:rPr>
              <a:t>Please review the </a:t>
            </a:r>
          </a:p>
          <a:p>
            <a:pPr marL="0" indent="0">
              <a:buNone/>
            </a:pPr>
            <a:r>
              <a:rPr lang="en-US" sz="4800" b="1" dirty="0" smtClean="0">
                <a:solidFill>
                  <a:schemeClr val="bg1"/>
                </a:solidFill>
              </a:rPr>
              <a:t>Mission</a:t>
            </a:r>
            <a:r>
              <a:rPr lang="en-US" sz="4800" dirty="0" smtClean="0">
                <a:solidFill>
                  <a:schemeClr val="bg1"/>
                </a:solidFill>
              </a:rPr>
              <a:t>, </a:t>
            </a:r>
            <a:r>
              <a:rPr lang="en-US" sz="4800" b="1" dirty="0" smtClean="0">
                <a:solidFill>
                  <a:schemeClr val="bg1"/>
                </a:solidFill>
              </a:rPr>
              <a:t>Vision</a:t>
            </a:r>
            <a:r>
              <a:rPr lang="en-US" sz="4800" dirty="0" smtClean="0">
                <a:solidFill>
                  <a:schemeClr val="bg1"/>
                </a:solidFill>
              </a:rPr>
              <a:t>, and </a:t>
            </a:r>
            <a:r>
              <a:rPr lang="en-US" sz="4800" b="1" dirty="0" smtClean="0">
                <a:solidFill>
                  <a:schemeClr val="bg1"/>
                </a:solidFill>
              </a:rPr>
              <a:t>Goals</a:t>
            </a:r>
            <a:r>
              <a:rPr lang="en-US" sz="4800" dirty="0" smtClean="0">
                <a:solidFill>
                  <a:schemeClr val="bg1"/>
                </a:solidFill>
              </a:rPr>
              <a:t> </a:t>
            </a:r>
          </a:p>
          <a:p>
            <a:pPr marL="0" indent="0">
              <a:buNone/>
            </a:pPr>
            <a:r>
              <a:rPr lang="en-US" sz="4800" dirty="0" smtClean="0">
                <a:solidFill>
                  <a:schemeClr val="bg1"/>
                </a:solidFill>
              </a:rPr>
              <a:t>of Healthy People 2020</a:t>
            </a:r>
          </a:p>
          <a:p>
            <a:pPr marL="0" indent="0">
              <a:buNone/>
            </a:pPr>
            <a:r>
              <a:rPr lang="en-US" sz="4800" dirty="0" smtClean="0">
                <a:solidFill>
                  <a:schemeClr val="bg1"/>
                </a:solidFill>
              </a:rPr>
              <a:t>WHAT ARE THEY????? </a:t>
            </a:r>
            <a:endParaRPr lang="en-US" sz="4800" dirty="0">
              <a:solidFill>
                <a:schemeClr val="bg1"/>
              </a:solidFill>
            </a:endParaRPr>
          </a:p>
          <a:p>
            <a:pPr marL="0" indent="0">
              <a:buNone/>
            </a:pPr>
            <a:r>
              <a:rPr lang="en-US" sz="4800" dirty="0" smtClean="0">
                <a:solidFill>
                  <a:schemeClr val="bg1"/>
                </a:solidFill>
              </a:rPr>
              <a:t>See next slide for review</a:t>
            </a:r>
          </a:p>
        </p:txBody>
      </p:sp>
      <p:pic>
        <p:nvPicPr>
          <p:cNvPr id="4" name="Picture 3"/>
          <p:cNvPicPr>
            <a:picLocks noChangeAspect="1"/>
          </p:cNvPicPr>
          <p:nvPr/>
        </p:nvPicPr>
        <p:blipFill>
          <a:blip r:embed="rId2"/>
          <a:stretch>
            <a:fillRect/>
          </a:stretch>
        </p:blipFill>
        <p:spPr>
          <a:xfrm>
            <a:off x="8846185" y="381952"/>
            <a:ext cx="2952750" cy="6276975"/>
          </a:xfrm>
          <a:prstGeom prst="rect">
            <a:avLst/>
          </a:prstGeom>
        </p:spPr>
      </p:pic>
    </p:spTree>
    <p:extLst>
      <p:ext uri="{BB962C8B-B14F-4D97-AF65-F5344CB8AC3E}">
        <p14:creationId xmlns:p14="http://schemas.microsoft.com/office/powerpoint/2010/main" val="29621422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7352" y="2394094"/>
            <a:ext cx="8001989" cy="4186693"/>
          </a:xfrm>
          <a:prstGeom prst="rect">
            <a:avLst/>
          </a:prstGeom>
        </p:spPr>
      </p:pic>
      <p:pic>
        <p:nvPicPr>
          <p:cNvPr id="2" name="Picture 1"/>
          <p:cNvPicPr>
            <a:picLocks noChangeAspect="1"/>
          </p:cNvPicPr>
          <p:nvPr/>
        </p:nvPicPr>
        <p:blipFill>
          <a:blip r:embed="rId3"/>
          <a:stretch>
            <a:fillRect/>
          </a:stretch>
        </p:blipFill>
        <p:spPr>
          <a:xfrm>
            <a:off x="2348125" y="674176"/>
            <a:ext cx="3900441" cy="1058883"/>
          </a:xfrm>
          <a:prstGeom prst="rect">
            <a:avLst/>
          </a:prstGeom>
        </p:spPr>
      </p:pic>
      <p:pic>
        <p:nvPicPr>
          <p:cNvPr id="3" name="Picture 2"/>
          <p:cNvPicPr>
            <a:picLocks noChangeAspect="1"/>
          </p:cNvPicPr>
          <p:nvPr/>
        </p:nvPicPr>
        <p:blipFill>
          <a:blip r:embed="rId4"/>
          <a:stretch>
            <a:fillRect/>
          </a:stretch>
        </p:blipFill>
        <p:spPr>
          <a:xfrm>
            <a:off x="8779791" y="191264"/>
            <a:ext cx="3005694" cy="6389523"/>
          </a:xfrm>
          <a:prstGeom prst="rect">
            <a:avLst/>
          </a:prstGeom>
        </p:spPr>
      </p:pic>
    </p:spTree>
    <p:extLst>
      <p:ext uri="{BB962C8B-B14F-4D97-AF65-F5344CB8AC3E}">
        <p14:creationId xmlns:p14="http://schemas.microsoft.com/office/powerpoint/2010/main" val="36762775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292317"/>
            <a:ext cx="7911148" cy="1507067"/>
          </a:xfrm>
        </p:spPr>
        <p:txBody>
          <a:bodyPr>
            <a:normAutofit fontScale="90000"/>
          </a:bodyPr>
          <a:lstStyle/>
          <a:p>
            <a:r>
              <a:rPr lang="en-US" b="1" dirty="0" smtClean="0"/>
              <a:t>Additional inspirational tools to ACHIEVE your GOALS IN YOUR NEW </a:t>
            </a:r>
            <a:br>
              <a:rPr lang="en-US" b="1" dirty="0" smtClean="0"/>
            </a:br>
            <a:r>
              <a:rPr lang="en-US" b="1" dirty="0" smtClean="0"/>
              <a:t>Position</a:t>
            </a:r>
            <a:endParaRPr lang="en-US" b="1" dirty="0"/>
          </a:p>
        </p:txBody>
      </p:sp>
      <p:sp>
        <p:nvSpPr>
          <p:cNvPr id="3" name="Content Placeholder 2"/>
          <p:cNvSpPr>
            <a:spLocks noGrp="1"/>
          </p:cNvSpPr>
          <p:nvPr>
            <p:ph idx="1"/>
          </p:nvPr>
        </p:nvSpPr>
        <p:spPr>
          <a:xfrm>
            <a:off x="684212" y="0"/>
            <a:ext cx="7911148" cy="5292316"/>
          </a:xfrm>
        </p:spPr>
        <p:txBody>
          <a:bodyPr>
            <a:noAutofit/>
          </a:bodyPr>
          <a:lstStyle/>
          <a:p>
            <a:pPr>
              <a:buFont typeface="Arial" panose="020B0604020202020204" pitchFamily="34" charset="0"/>
              <a:buChar char="•"/>
            </a:pPr>
            <a:r>
              <a:rPr lang="en-US" sz="2800" b="1" dirty="0">
                <a:solidFill>
                  <a:schemeClr val="bg1"/>
                </a:solidFill>
              </a:rPr>
              <a:t>I</a:t>
            </a:r>
            <a:r>
              <a:rPr lang="en-US" sz="2800" b="1" dirty="0" smtClean="0">
                <a:solidFill>
                  <a:schemeClr val="bg1"/>
                </a:solidFill>
              </a:rPr>
              <a:t>n your new position as a physician serving the patients at community health centers it is important to emphasize other important goals!</a:t>
            </a:r>
          </a:p>
          <a:p>
            <a:pPr>
              <a:buFont typeface="Arial" panose="020B0604020202020204" pitchFamily="34" charset="0"/>
              <a:buChar char="•"/>
            </a:pPr>
            <a:r>
              <a:rPr lang="en-US" sz="2800" b="1" dirty="0">
                <a:solidFill>
                  <a:schemeClr val="bg1"/>
                </a:solidFill>
              </a:rPr>
              <a:t>O</a:t>
            </a:r>
            <a:r>
              <a:rPr lang="en-US" sz="2800" b="1" dirty="0" smtClean="0">
                <a:solidFill>
                  <a:schemeClr val="bg1"/>
                </a:solidFill>
              </a:rPr>
              <a:t>ptimize patient experience with timely quality medical care.</a:t>
            </a:r>
          </a:p>
          <a:p>
            <a:pPr>
              <a:buFont typeface="Arial" panose="020B0604020202020204" pitchFamily="34" charset="0"/>
              <a:buChar char="•"/>
            </a:pPr>
            <a:r>
              <a:rPr lang="en-US" sz="2800" b="1" dirty="0">
                <a:solidFill>
                  <a:schemeClr val="bg1"/>
                </a:solidFill>
              </a:rPr>
              <a:t>B</a:t>
            </a:r>
            <a:r>
              <a:rPr lang="en-US" sz="2800" b="1" dirty="0" smtClean="0">
                <a:solidFill>
                  <a:schemeClr val="bg1"/>
                </a:solidFill>
              </a:rPr>
              <a:t>e a role model to staff and patients.</a:t>
            </a:r>
          </a:p>
          <a:p>
            <a:pPr>
              <a:buFont typeface="Arial" panose="020B0604020202020204" pitchFamily="34" charset="0"/>
              <a:buChar char="•"/>
            </a:pPr>
            <a:r>
              <a:rPr lang="en-US" sz="2800" b="1" dirty="0">
                <a:solidFill>
                  <a:schemeClr val="bg1"/>
                </a:solidFill>
              </a:rPr>
              <a:t>B</a:t>
            </a:r>
            <a:r>
              <a:rPr lang="en-US" sz="2800" b="1" dirty="0" smtClean="0">
                <a:solidFill>
                  <a:schemeClr val="bg1"/>
                </a:solidFill>
              </a:rPr>
              <a:t>e a leader to staff and patients.</a:t>
            </a:r>
          </a:p>
          <a:p>
            <a:pPr>
              <a:buFont typeface="Arial" panose="020B0604020202020204" pitchFamily="34" charset="0"/>
              <a:buChar char="•"/>
            </a:pPr>
            <a:r>
              <a:rPr lang="en-US" sz="2800" b="1" dirty="0">
                <a:solidFill>
                  <a:schemeClr val="bg1"/>
                </a:solidFill>
              </a:rPr>
              <a:t>B</a:t>
            </a:r>
            <a:r>
              <a:rPr lang="en-US" sz="2800" b="1" dirty="0" smtClean="0">
                <a:solidFill>
                  <a:schemeClr val="bg1"/>
                </a:solidFill>
              </a:rPr>
              <a:t>e a motivator to staff and patients. </a:t>
            </a:r>
          </a:p>
          <a:p>
            <a:pPr>
              <a:buFont typeface="Arial" panose="020B0604020202020204" pitchFamily="34" charset="0"/>
              <a:buChar char="•"/>
            </a:pPr>
            <a:r>
              <a:rPr lang="en-US" sz="2800" b="1" dirty="0">
                <a:solidFill>
                  <a:schemeClr val="bg1"/>
                </a:solidFill>
              </a:rPr>
              <a:t>B</a:t>
            </a:r>
            <a:r>
              <a:rPr lang="en-US" sz="2800" b="1" dirty="0" smtClean="0">
                <a:solidFill>
                  <a:schemeClr val="bg1"/>
                </a:solidFill>
              </a:rPr>
              <a:t>e a problem solver to staff and patients.</a:t>
            </a:r>
            <a:endParaRPr lang="en-US" sz="2800" b="1" dirty="0">
              <a:solidFill>
                <a:schemeClr val="bg1"/>
              </a:solidFill>
            </a:endParaRPr>
          </a:p>
        </p:txBody>
      </p:sp>
      <p:pic>
        <p:nvPicPr>
          <p:cNvPr id="4" name="Picture 3"/>
          <p:cNvPicPr>
            <a:picLocks noChangeAspect="1"/>
          </p:cNvPicPr>
          <p:nvPr/>
        </p:nvPicPr>
        <p:blipFill>
          <a:blip r:embed="rId2"/>
          <a:stretch>
            <a:fillRect/>
          </a:stretch>
        </p:blipFill>
        <p:spPr>
          <a:xfrm>
            <a:off x="8836025" y="127952"/>
            <a:ext cx="3138306" cy="6671432"/>
          </a:xfrm>
          <a:prstGeom prst="rect">
            <a:avLst/>
          </a:prstGeom>
        </p:spPr>
      </p:pic>
    </p:spTree>
    <p:extLst>
      <p:ext uri="{BB962C8B-B14F-4D97-AF65-F5344CB8AC3E}">
        <p14:creationId xmlns:p14="http://schemas.microsoft.com/office/powerpoint/2010/main" val="15792344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360" y="1513840"/>
            <a:ext cx="11338560" cy="5344160"/>
          </a:xfrm>
        </p:spPr>
        <p:txBody>
          <a:bodyPr>
            <a:normAutofit/>
          </a:bodyPr>
          <a:lstStyle/>
          <a:p>
            <a:pPr>
              <a:buFont typeface="+mj-lt"/>
              <a:buAutoNum type="alphaLcParenR"/>
            </a:pPr>
            <a:r>
              <a:rPr lang="en-US" sz="2800" cap="none" dirty="0" smtClean="0"/>
              <a:t> optimize patient experience with timely quality medical care</a:t>
            </a:r>
            <a:br>
              <a:rPr lang="en-US" sz="2800" cap="none" dirty="0" smtClean="0"/>
            </a:br>
            <a:r>
              <a:rPr lang="en-US" sz="2800" cap="none" dirty="0" smtClean="0"/>
              <a:t>b) be a role model to staff and patients.</a:t>
            </a:r>
            <a:br>
              <a:rPr lang="en-US" sz="2800" cap="none" dirty="0" smtClean="0"/>
            </a:br>
            <a:r>
              <a:rPr lang="en-US" sz="2800" cap="none" dirty="0" smtClean="0"/>
              <a:t>c) be a leader to staff and patients.</a:t>
            </a:r>
            <a:br>
              <a:rPr lang="en-US" sz="2800" cap="none" dirty="0" smtClean="0"/>
            </a:br>
            <a:r>
              <a:rPr lang="en-US" sz="2800" cap="none" dirty="0" smtClean="0"/>
              <a:t>d)  be able to lift up small buildings and walk underneath them</a:t>
            </a:r>
            <a:endParaRPr lang="en-US" sz="2800" cap="none" dirty="0"/>
          </a:p>
        </p:txBody>
      </p:sp>
      <p:sp>
        <p:nvSpPr>
          <p:cNvPr id="5" name="Rectangle 4"/>
          <p:cNvSpPr/>
          <p:nvPr/>
        </p:nvSpPr>
        <p:spPr>
          <a:xfrm>
            <a:off x="314960" y="476111"/>
            <a:ext cx="11877040" cy="2246769"/>
          </a:xfrm>
          <a:prstGeom prst="rect">
            <a:avLst/>
          </a:prstGeom>
        </p:spPr>
        <p:txBody>
          <a:bodyPr wrap="square">
            <a:spAutoFit/>
          </a:bodyPr>
          <a:lstStyle/>
          <a:p>
            <a:r>
              <a:rPr lang="en-US" sz="2800" dirty="0" smtClean="0"/>
              <a:t>4. In </a:t>
            </a:r>
            <a:r>
              <a:rPr lang="en-US" sz="2800" dirty="0"/>
              <a:t>your new position as a physician serving the patients at community health centers it is important to emphasize other important </a:t>
            </a:r>
            <a:r>
              <a:rPr lang="en-US" sz="2800" dirty="0" smtClean="0"/>
              <a:t>goals except for one of the following. Please identify the goal that would not be an expectation.</a:t>
            </a:r>
          </a:p>
          <a:p>
            <a:endParaRPr lang="en-US" sz="2800" dirty="0"/>
          </a:p>
        </p:txBody>
      </p:sp>
    </p:spTree>
    <p:extLst>
      <p:ext uri="{BB962C8B-B14F-4D97-AF65-F5344CB8AC3E}">
        <p14:creationId xmlns:p14="http://schemas.microsoft.com/office/powerpoint/2010/main" val="6725494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360" y="1513840"/>
            <a:ext cx="11338560" cy="5344160"/>
          </a:xfrm>
        </p:spPr>
        <p:txBody>
          <a:bodyPr>
            <a:normAutofit/>
          </a:bodyPr>
          <a:lstStyle/>
          <a:p>
            <a:pPr>
              <a:buFont typeface="+mj-lt"/>
              <a:buAutoNum type="alphaLcParenR"/>
            </a:pPr>
            <a:r>
              <a:rPr lang="en-US" sz="2800" cap="none" dirty="0" smtClean="0"/>
              <a:t> optimize patient experience with timely quality medical care</a:t>
            </a:r>
            <a:br>
              <a:rPr lang="en-US" sz="2800" cap="none" dirty="0" smtClean="0"/>
            </a:br>
            <a:r>
              <a:rPr lang="en-US" sz="2800" cap="none" dirty="0" smtClean="0"/>
              <a:t>b) be a role model to staff and patients.</a:t>
            </a:r>
            <a:br>
              <a:rPr lang="en-US" sz="2800" cap="none" dirty="0" smtClean="0"/>
            </a:br>
            <a:r>
              <a:rPr lang="en-US" sz="2800" cap="none" dirty="0" smtClean="0"/>
              <a:t>c) be a leader to staff and patients.</a:t>
            </a:r>
            <a:br>
              <a:rPr lang="en-US" sz="2800" cap="none" dirty="0" smtClean="0"/>
            </a:br>
            <a:r>
              <a:rPr lang="en-US" sz="2800" cap="none" dirty="0">
                <a:solidFill>
                  <a:srgbClr val="C00000"/>
                </a:solidFill>
              </a:rPr>
              <a:t>d</a:t>
            </a:r>
            <a:r>
              <a:rPr lang="en-US" sz="2800" cap="none" dirty="0" smtClean="0">
                <a:solidFill>
                  <a:srgbClr val="C00000"/>
                </a:solidFill>
              </a:rPr>
              <a:t>)  be able to lift up small buildings and walk underneath them</a:t>
            </a:r>
            <a:endParaRPr lang="en-US" sz="2800" cap="none" dirty="0">
              <a:solidFill>
                <a:srgbClr val="C00000"/>
              </a:solidFill>
            </a:endParaRPr>
          </a:p>
        </p:txBody>
      </p:sp>
      <p:sp>
        <p:nvSpPr>
          <p:cNvPr id="5" name="Rectangle 4"/>
          <p:cNvSpPr/>
          <p:nvPr/>
        </p:nvSpPr>
        <p:spPr>
          <a:xfrm>
            <a:off x="314960" y="476111"/>
            <a:ext cx="11877040" cy="2246769"/>
          </a:xfrm>
          <a:prstGeom prst="rect">
            <a:avLst/>
          </a:prstGeom>
        </p:spPr>
        <p:txBody>
          <a:bodyPr wrap="square">
            <a:spAutoFit/>
          </a:bodyPr>
          <a:lstStyle/>
          <a:p>
            <a:r>
              <a:rPr lang="en-US" sz="2800" dirty="0" smtClean="0"/>
              <a:t>4. In </a:t>
            </a:r>
            <a:r>
              <a:rPr lang="en-US" sz="2800" dirty="0"/>
              <a:t>your new position as a physician serving the patients at community health centers it is important to emphasize other important </a:t>
            </a:r>
            <a:r>
              <a:rPr lang="en-US" sz="2800" dirty="0" smtClean="0"/>
              <a:t>goals except for one of the following. Please identify the goal that would not be an expectation.</a:t>
            </a:r>
          </a:p>
          <a:p>
            <a:endParaRPr lang="en-US" sz="2800" dirty="0"/>
          </a:p>
        </p:txBody>
      </p:sp>
    </p:spTree>
    <p:extLst>
      <p:ext uri="{BB962C8B-B14F-4D97-AF65-F5344CB8AC3E}">
        <p14:creationId xmlns:p14="http://schemas.microsoft.com/office/powerpoint/2010/main" val="201791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50933"/>
            <a:ext cx="11119104" cy="1507067"/>
          </a:xfrm>
        </p:spPr>
        <p:txBody>
          <a:bodyPr/>
          <a:lstStyle/>
          <a:p>
            <a:r>
              <a:rPr lang="en-US" dirty="0" smtClean="0"/>
              <a:t/>
            </a:r>
            <a:br>
              <a:rPr lang="en-US" dirty="0" smtClean="0"/>
            </a:br>
            <a:r>
              <a:rPr lang="en-US" b="1" dirty="0" smtClean="0"/>
              <a:t>Being kind is a foundational expectation</a:t>
            </a:r>
            <a:endParaRPr lang="en-US" b="1" dirty="0"/>
          </a:p>
        </p:txBody>
      </p:sp>
      <p:sp>
        <p:nvSpPr>
          <p:cNvPr id="3" name="Content Placeholder 2"/>
          <p:cNvSpPr>
            <a:spLocks noGrp="1"/>
          </p:cNvSpPr>
          <p:nvPr>
            <p:ph idx="1"/>
          </p:nvPr>
        </p:nvSpPr>
        <p:spPr>
          <a:xfrm>
            <a:off x="653732" y="1915160"/>
            <a:ext cx="7880668" cy="3615267"/>
          </a:xfrm>
        </p:spPr>
        <p:txBody>
          <a:bodyPr>
            <a:noAutofit/>
          </a:bodyPr>
          <a:lstStyle/>
          <a:p>
            <a:pPr>
              <a:buFont typeface="Arial" panose="020B0604020202020204" pitchFamily="34" charset="0"/>
              <a:buChar char="•"/>
            </a:pPr>
            <a:r>
              <a:rPr lang="en-US" sz="2400" dirty="0" smtClean="0">
                <a:solidFill>
                  <a:schemeClr val="bg1"/>
                </a:solidFill>
              </a:rPr>
              <a:t>In a world where you can be anything, be </a:t>
            </a:r>
            <a:r>
              <a:rPr lang="en-US" sz="2400" b="1" dirty="0" smtClean="0">
                <a:solidFill>
                  <a:schemeClr val="bg1"/>
                </a:solidFill>
              </a:rPr>
              <a:t>kind.</a:t>
            </a:r>
          </a:p>
          <a:p>
            <a:pPr>
              <a:buFont typeface="Arial" panose="020B0604020202020204" pitchFamily="34" charset="0"/>
              <a:buChar char="•"/>
            </a:pPr>
            <a:r>
              <a:rPr lang="en-US" sz="2400" dirty="0" smtClean="0">
                <a:solidFill>
                  <a:schemeClr val="bg1"/>
                </a:solidFill>
              </a:rPr>
              <a:t>The patient experience refers to the quality and value of all the interactions, direct and indirect clinical and nonclinical spanning the entire duration of the patient/provider relationship.</a:t>
            </a:r>
          </a:p>
          <a:p>
            <a:pPr>
              <a:buFont typeface="Arial" panose="020B0604020202020204" pitchFamily="34" charset="0"/>
              <a:buChar char="•"/>
            </a:pPr>
            <a:r>
              <a:rPr lang="en-US" sz="2400" b="1" dirty="0" smtClean="0">
                <a:solidFill>
                  <a:schemeClr val="bg1"/>
                </a:solidFill>
              </a:rPr>
              <a:t>BENEFITS:  </a:t>
            </a:r>
          </a:p>
          <a:p>
            <a:pPr>
              <a:buFont typeface="Arial" panose="020B0604020202020204" pitchFamily="34" charset="0"/>
              <a:buChar char="•"/>
            </a:pPr>
            <a:r>
              <a:rPr lang="en-US" sz="2400" dirty="0" smtClean="0">
                <a:solidFill>
                  <a:schemeClr val="bg1"/>
                </a:solidFill>
              </a:rPr>
              <a:t>Fundamentally Correct</a:t>
            </a:r>
          </a:p>
          <a:p>
            <a:pPr>
              <a:buFont typeface="Arial" panose="020B0604020202020204" pitchFamily="34" charset="0"/>
              <a:buChar char="•"/>
            </a:pPr>
            <a:r>
              <a:rPr lang="en-US" sz="2400" dirty="0" smtClean="0">
                <a:solidFill>
                  <a:schemeClr val="bg1"/>
                </a:solidFill>
              </a:rPr>
              <a:t>Quality Measure</a:t>
            </a:r>
          </a:p>
          <a:p>
            <a:pPr>
              <a:buFont typeface="Arial" panose="020B0604020202020204" pitchFamily="34" charset="0"/>
              <a:buChar char="•"/>
            </a:pPr>
            <a:r>
              <a:rPr lang="en-US" sz="2400" dirty="0" smtClean="0">
                <a:solidFill>
                  <a:schemeClr val="bg1"/>
                </a:solidFill>
              </a:rPr>
              <a:t>Reimbursement Metric</a:t>
            </a:r>
          </a:p>
          <a:p>
            <a:pPr>
              <a:buFont typeface="Arial" panose="020B0604020202020204" pitchFamily="34" charset="0"/>
              <a:buChar char="•"/>
            </a:pPr>
            <a:r>
              <a:rPr lang="en-US" sz="2400" dirty="0" smtClean="0">
                <a:solidFill>
                  <a:schemeClr val="bg1"/>
                </a:solidFill>
              </a:rPr>
              <a:t>Culture of respect and compassion</a:t>
            </a:r>
          </a:p>
          <a:p>
            <a:pPr>
              <a:buFont typeface="Arial" panose="020B0604020202020204" pitchFamily="34" charset="0"/>
              <a:buChar char="•"/>
            </a:pPr>
            <a:r>
              <a:rPr lang="en-US" sz="2400" dirty="0" smtClean="0">
                <a:solidFill>
                  <a:schemeClr val="bg1"/>
                </a:solidFill>
              </a:rPr>
              <a:t>Positive patient care environment</a:t>
            </a:r>
          </a:p>
          <a:p>
            <a:pPr marL="0" indent="0">
              <a:buNone/>
            </a:pPr>
            <a:endParaRPr lang="en-US" sz="2400" dirty="0" smtClean="0">
              <a:solidFill>
                <a:schemeClr val="bg1"/>
              </a:solidFill>
            </a:endParaRPr>
          </a:p>
          <a:p>
            <a:pPr marL="0" indent="0">
              <a:buNone/>
            </a:pPr>
            <a:endParaRPr lang="en-US" sz="2400" dirty="0"/>
          </a:p>
        </p:txBody>
      </p:sp>
      <p:pic>
        <p:nvPicPr>
          <p:cNvPr id="4" name="Picture 3"/>
          <p:cNvPicPr>
            <a:picLocks noChangeAspect="1"/>
          </p:cNvPicPr>
          <p:nvPr/>
        </p:nvPicPr>
        <p:blipFill>
          <a:blip r:embed="rId2"/>
          <a:stretch>
            <a:fillRect/>
          </a:stretch>
        </p:blipFill>
        <p:spPr>
          <a:xfrm>
            <a:off x="9188132" y="188913"/>
            <a:ext cx="2750075" cy="5846128"/>
          </a:xfrm>
          <a:prstGeom prst="rect">
            <a:avLst/>
          </a:prstGeom>
        </p:spPr>
      </p:pic>
      <p:pic>
        <p:nvPicPr>
          <p:cNvPr id="5" name="Content Placeholder 3"/>
          <p:cNvPicPr>
            <a:picLocks noChangeAspect="1"/>
          </p:cNvPicPr>
          <p:nvPr/>
        </p:nvPicPr>
        <p:blipFill>
          <a:blip r:embed="rId3"/>
          <a:stretch>
            <a:fillRect/>
          </a:stretch>
        </p:blipFill>
        <p:spPr>
          <a:xfrm>
            <a:off x="4972292" y="2820690"/>
            <a:ext cx="3562108" cy="1921791"/>
          </a:xfrm>
          <a:prstGeom prst="rect">
            <a:avLst/>
          </a:prstGeom>
        </p:spPr>
      </p:pic>
    </p:spTree>
    <p:extLst>
      <p:ext uri="{BB962C8B-B14F-4D97-AF65-F5344CB8AC3E}">
        <p14:creationId xmlns:p14="http://schemas.microsoft.com/office/powerpoint/2010/main" val="35455640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4487332"/>
            <a:ext cx="9564311" cy="1507067"/>
          </a:xfrm>
        </p:spPr>
        <p:txBody>
          <a:bodyPr>
            <a:normAutofit fontScale="90000"/>
          </a:bodyPr>
          <a:lstStyle/>
          <a:p>
            <a:r>
              <a:rPr lang="en-US" sz="4000" b="1" dirty="0" smtClean="0"/>
              <a:t>In a world where you can be anything, </a:t>
            </a:r>
            <a:br>
              <a:rPr lang="en-US" sz="4000" b="1" dirty="0" smtClean="0"/>
            </a:br>
            <a:r>
              <a:rPr lang="en-US" sz="6600" b="1" dirty="0" smtClean="0"/>
              <a:t>be kind</a:t>
            </a:r>
            <a:endParaRPr lang="en-US" sz="6600" b="1" dirty="0"/>
          </a:p>
        </p:txBody>
      </p:sp>
      <p:pic>
        <p:nvPicPr>
          <p:cNvPr id="4" name="Content Placeholder 3"/>
          <p:cNvPicPr>
            <a:picLocks noGrp="1" noChangeAspect="1"/>
          </p:cNvPicPr>
          <p:nvPr>
            <p:ph idx="1"/>
          </p:nvPr>
        </p:nvPicPr>
        <p:blipFill>
          <a:blip r:embed="rId2"/>
          <a:stretch>
            <a:fillRect/>
          </a:stretch>
        </p:blipFill>
        <p:spPr>
          <a:xfrm>
            <a:off x="487277" y="581025"/>
            <a:ext cx="8372243" cy="2909000"/>
          </a:xfrm>
          <a:prstGeom prst="rect">
            <a:avLst/>
          </a:prstGeom>
        </p:spPr>
      </p:pic>
      <p:pic>
        <p:nvPicPr>
          <p:cNvPr id="3" name="Picture 2"/>
          <p:cNvPicPr>
            <a:picLocks noChangeAspect="1"/>
          </p:cNvPicPr>
          <p:nvPr/>
        </p:nvPicPr>
        <p:blipFill>
          <a:blip r:embed="rId3"/>
          <a:stretch>
            <a:fillRect/>
          </a:stretch>
        </p:blipFill>
        <p:spPr>
          <a:xfrm>
            <a:off x="8859520" y="581026"/>
            <a:ext cx="2743200" cy="5831512"/>
          </a:xfrm>
          <a:prstGeom prst="rect">
            <a:avLst/>
          </a:prstGeom>
        </p:spPr>
      </p:pic>
    </p:spTree>
    <p:extLst>
      <p:ext uri="{BB962C8B-B14F-4D97-AF65-F5344CB8AC3E}">
        <p14:creationId xmlns:p14="http://schemas.microsoft.com/office/powerpoint/2010/main" val="7413980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716842" y="688157"/>
            <a:ext cx="9328921" cy="5697415"/>
          </a:xfrm>
        </p:spPr>
        <p:txBody>
          <a:bodyPr>
            <a:normAutofit lnSpcReduction="10000"/>
          </a:bodyPr>
          <a:lstStyle/>
          <a:p>
            <a:pPr marL="0" indent="0">
              <a:buNone/>
            </a:pPr>
            <a:r>
              <a:rPr lang="en-US" sz="2800" dirty="0">
                <a:solidFill>
                  <a:schemeClr val="tx1"/>
                </a:solidFill>
              </a:rPr>
              <a:t>5</a:t>
            </a:r>
            <a:r>
              <a:rPr lang="en-US" sz="2800" dirty="0" smtClean="0">
                <a:solidFill>
                  <a:schemeClr val="tx1"/>
                </a:solidFill>
              </a:rPr>
              <a:t>. As a health care physician working for a community health center please identify types of functions you are able to engage in on day one without any orientation other than this course.</a:t>
            </a:r>
          </a:p>
          <a:p>
            <a:pPr marL="631825" indent="-631825">
              <a:buNone/>
            </a:pPr>
            <a:r>
              <a:rPr lang="en-US" sz="2800" dirty="0" smtClean="0">
                <a:solidFill>
                  <a:schemeClr val="tx1"/>
                </a:solidFill>
              </a:rPr>
              <a:t> a)  Teach another provider how to use the NextGen electronic medical record </a:t>
            </a:r>
            <a:endParaRPr lang="en-US" sz="2800" dirty="0">
              <a:solidFill>
                <a:schemeClr val="tx1"/>
              </a:solidFill>
            </a:endParaRPr>
          </a:p>
          <a:p>
            <a:pPr marL="687388" indent="-687388">
              <a:buNone/>
            </a:pPr>
            <a:r>
              <a:rPr lang="en-US" sz="2800" dirty="0" smtClean="0">
                <a:solidFill>
                  <a:schemeClr val="tx1"/>
                </a:solidFill>
              </a:rPr>
              <a:t> b)  Exhibit kindness and have excellent attitude when interacting with patients and staff</a:t>
            </a:r>
          </a:p>
          <a:p>
            <a:pPr marL="631825" indent="-631825">
              <a:buNone/>
            </a:pPr>
            <a:r>
              <a:rPr lang="en-US" sz="2800" dirty="0">
                <a:solidFill>
                  <a:schemeClr val="tx1"/>
                </a:solidFill>
              </a:rPr>
              <a:t> </a:t>
            </a:r>
            <a:r>
              <a:rPr lang="en-US" sz="2800" dirty="0" smtClean="0">
                <a:solidFill>
                  <a:schemeClr val="tx1"/>
                </a:solidFill>
              </a:rPr>
              <a:t>c)  Teach another provider all for formulary medications allowed to prescribe </a:t>
            </a:r>
          </a:p>
          <a:p>
            <a:pPr marL="631825" indent="-631825">
              <a:buNone/>
            </a:pPr>
            <a:r>
              <a:rPr lang="en-US" sz="2800" dirty="0">
                <a:solidFill>
                  <a:schemeClr val="tx1"/>
                </a:solidFill>
              </a:rPr>
              <a:t> </a:t>
            </a:r>
            <a:r>
              <a:rPr lang="en-US" sz="2800" dirty="0" smtClean="0">
                <a:solidFill>
                  <a:schemeClr val="tx1"/>
                </a:solidFill>
              </a:rPr>
              <a:t>d)  Assist the billing department with ICD-10 coding rules</a:t>
            </a:r>
            <a:endParaRPr lang="en-US" sz="2800" dirty="0">
              <a:solidFill>
                <a:schemeClr val="tx1"/>
              </a:solidFill>
            </a:endParaRPr>
          </a:p>
        </p:txBody>
      </p:sp>
    </p:spTree>
    <p:extLst>
      <p:ext uri="{BB962C8B-B14F-4D97-AF65-F5344CB8AC3E}">
        <p14:creationId xmlns:p14="http://schemas.microsoft.com/office/powerpoint/2010/main" val="4378661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716842" y="688157"/>
            <a:ext cx="9328921" cy="5697415"/>
          </a:xfrm>
        </p:spPr>
        <p:txBody>
          <a:bodyPr>
            <a:normAutofit lnSpcReduction="10000"/>
          </a:bodyPr>
          <a:lstStyle/>
          <a:p>
            <a:pPr marL="0" indent="0">
              <a:buNone/>
            </a:pPr>
            <a:r>
              <a:rPr lang="en-US" sz="2800" dirty="0">
                <a:solidFill>
                  <a:schemeClr val="tx1"/>
                </a:solidFill>
              </a:rPr>
              <a:t>5</a:t>
            </a:r>
            <a:r>
              <a:rPr lang="en-US" sz="2800" dirty="0" smtClean="0">
                <a:solidFill>
                  <a:schemeClr val="tx1"/>
                </a:solidFill>
              </a:rPr>
              <a:t>. As a health care physician working for a community health center please identify types of functions you are able to engage in on day one without any orientation other than this course.</a:t>
            </a:r>
          </a:p>
          <a:p>
            <a:pPr marL="631825" indent="-631825">
              <a:buNone/>
            </a:pPr>
            <a:r>
              <a:rPr lang="en-US" sz="2800" dirty="0" smtClean="0">
                <a:solidFill>
                  <a:schemeClr val="tx1"/>
                </a:solidFill>
              </a:rPr>
              <a:t> a)  Teach another provider how to use the NextGen electronic medical record </a:t>
            </a:r>
            <a:endParaRPr lang="en-US" sz="2800" dirty="0">
              <a:solidFill>
                <a:schemeClr val="tx1"/>
              </a:solidFill>
            </a:endParaRPr>
          </a:p>
          <a:p>
            <a:pPr marL="687388" indent="-687388">
              <a:buNone/>
            </a:pPr>
            <a:r>
              <a:rPr lang="en-US" sz="2800" dirty="0" smtClean="0">
                <a:solidFill>
                  <a:schemeClr val="tx1"/>
                </a:solidFill>
              </a:rPr>
              <a:t> </a:t>
            </a:r>
            <a:r>
              <a:rPr lang="en-US" sz="2800" dirty="0" smtClean="0">
                <a:solidFill>
                  <a:srgbClr val="C00000"/>
                </a:solidFill>
              </a:rPr>
              <a:t>b)  Exhibit kindness and have excellent attitude when interacting with patients and staff</a:t>
            </a:r>
          </a:p>
          <a:p>
            <a:pPr marL="631825" indent="-631825">
              <a:buNone/>
            </a:pPr>
            <a:r>
              <a:rPr lang="en-US" sz="2800" dirty="0">
                <a:solidFill>
                  <a:schemeClr val="tx1"/>
                </a:solidFill>
              </a:rPr>
              <a:t> </a:t>
            </a:r>
            <a:r>
              <a:rPr lang="en-US" sz="2800" dirty="0" smtClean="0">
                <a:solidFill>
                  <a:schemeClr val="tx1"/>
                </a:solidFill>
              </a:rPr>
              <a:t>c)  Teach another provider all for formulary medications allowed to prescribe </a:t>
            </a:r>
          </a:p>
          <a:p>
            <a:pPr marL="631825" indent="-631825">
              <a:buNone/>
            </a:pPr>
            <a:r>
              <a:rPr lang="en-US" sz="2800" dirty="0">
                <a:solidFill>
                  <a:schemeClr val="tx1"/>
                </a:solidFill>
              </a:rPr>
              <a:t> </a:t>
            </a:r>
            <a:r>
              <a:rPr lang="en-US" sz="2800" dirty="0" smtClean="0">
                <a:solidFill>
                  <a:schemeClr val="tx1"/>
                </a:solidFill>
              </a:rPr>
              <a:t>d)  Assist the billing department with ICD-10 coding rules</a:t>
            </a:r>
            <a:endParaRPr lang="en-US" sz="2800" dirty="0">
              <a:solidFill>
                <a:schemeClr val="tx1"/>
              </a:solidFill>
            </a:endParaRPr>
          </a:p>
        </p:txBody>
      </p:sp>
    </p:spTree>
    <p:extLst>
      <p:ext uri="{BB962C8B-B14F-4D97-AF65-F5344CB8AC3E}">
        <p14:creationId xmlns:p14="http://schemas.microsoft.com/office/powerpoint/2010/main" val="58248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842" y="4960030"/>
            <a:ext cx="8534400" cy="1897970"/>
          </a:xfrm>
        </p:spPr>
        <p:txBody>
          <a:bodyPr>
            <a:normAutofit/>
          </a:bodyPr>
          <a:lstStyle/>
          <a:p>
            <a:r>
              <a:rPr lang="en-US" sz="3200" b="1" dirty="0" smtClean="0"/>
              <a:t>An expectation of your work will be to be inspired and inspire others</a:t>
            </a:r>
            <a:br>
              <a:rPr lang="en-US" sz="3200" b="1" dirty="0" smtClean="0"/>
            </a:br>
            <a:r>
              <a:rPr lang="en-US" sz="3200" b="1" dirty="0" smtClean="0"/>
              <a:t>consider the following</a:t>
            </a:r>
            <a:endParaRPr lang="en-US" sz="3200" b="1" dirty="0"/>
          </a:p>
        </p:txBody>
      </p:sp>
      <p:sp>
        <p:nvSpPr>
          <p:cNvPr id="3" name="Content Placeholder 2"/>
          <p:cNvSpPr>
            <a:spLocks noGrp="1"/>
          </p:cNvSpPr>
          <p:nvPr>
            <p:ph idx="1"/>
          </p:nvPr>
        </p:nvSpPr>
        <p:spPr>
          <a:xfrm>
            <a:off x="112295" y="0"/>
            <a:ext cx="8756790" cy="5133473"/>
          </a:xfrm>
        </p:spPr>
        <p:txBody>
          <a:bodyPr>
            <a:normAutofit/>
          </a:bodyPr>
          <a:lstStyle/>
          <a:p>
            <a:pPr marL="0" indent="0">
              <a:buNone/>
            </a:pPr>
            <a:r>
              <a:rPr lang="en-US" b="1" dirty="0" smtClean="0">
                <a:solidFill>
                  <a:schemeClr val="bg1"/>
                </a:solidFill>
              </a:rPr>
              <a:t>We are all inspired by greatness, accomplishment, wisdom, science, valid information, and an opportunity to help others as a physician. However your career has plenty of challenges that you will face and </a:t>
            </a:r>
            <a:r>
              <a:rPr lang="en-US" b="1" dirty="0" smtClean="0">
                <a:solidFill>
                  <a:schemeClr val="bg1"/>
                </a:solidFill>
              </a:rPr>
              <a:t> </a:t>
            </a:r>
            <a:r>
              <a:rPr lang="en-US" b="1" dirty="0" smtClean="0">
                <a:solidFill>
                  <a:schemeClr val="bg1"/>
                </a:solidFill>
              </a:rPr>
              <a:t>that you can overcome with the right </a:t>
            </a:r>
            <a:r>
              <a:rPr lang="en-US" b="1" dirty="0" smtClean="0">
                <a:solidFill>
                  <a:schemeClr val="bg1"/>
                </a:solidFill>
              </a:rPr>
              <a:t>attitude, assistance and preparation from the community health center where you will be working.  </a:t>
            </a:r>
            <a:r>
              <a:rPr lang="en-US" b="1" dirty="0" smtClean="0">
                <a:solidFill>
                  <a:schemeClr val="bg1"/>
                </a:solidFill>
              </a:rPr>
              <a:t>Remember your success is measured by the degree you are able to prevent problems whenever  possible and overcoming any other problems that may arise in the most functional and ethical manner possible. Ultimately the quality of your professional life primarily depends on your attitude, how you react to your circumstances and interactions with your patients and co-workers and or colleagues.</a:t>
            </a:r>
            <a:endParaRPr lang="en-US" b="1" dirty="0">
              <a:solidFill>
                <a:schemeClr val="bg1"/>
              </a:solidFill>
            </a:endParaRPr>
          </a:p>
        </p:txBody>
      </p:sp>
      <p:pic>
        <p:nvPicPr>
          <p:cNvPr id="4" name="Picture 3"/>
          <p:cNvPicPr>
            <a:picLocks noChangeAspect="1"/>
          </p:cNvPicPr>
          <p:nvPr/>
        </p:nvPicPr>
        <p:blipFill>
          <a:blip r:embed="rId2"/>
          <a:stretch>
            <a:fillRect/>
          </a:stretch>
        </p:blipFill>
        <p:spPr>
          <a:xfrm>
            <a:off x="9103398" y="221577"/>
            <a:ext cx="2943225" cy="3857625"/>
          </a:xfrm>
          <a:prstGeom prst="rect">
            <a:avLst/>
          </a:prstGeom>
        </p:spPr>
      </p:pic>
      <p:pic>
        <p:nvPicPr>
          <p:cNvPr id="5" name="Picture 4"/>
          <p:cNvPicPr>
            <a:picLocks noChangeAspect="1"/>
          </p:cNvPicPr>
          <p:nvPr/>
        </p:nvPicPr>
        <p:blipFill>
          <a:blip r:embed="rId3"/>
          <a:stretch>
            <a:fillRect/>
          </a:stretch>
        </p:blipFill>
        <p:spPr>
          <a:xfrm>
            <a:off x="9103398" y="3816298"/>
            <a:ext cx="2943225" cy="2901329"/>
          </a:xfrm>
          <a:prstGeom prst="rect">
            <a:avLst/>
          </a:prstGeom>
        </p:spPr>
      </p:pic>
    </p:spTree>
    <p:extLst>
      <p:ext uri="{BB962C8B-B14F-4D97-AF65-F5344CB8AC3E}">
        <p14:creationId xmlns:p14="http://schemas.microsoft.com/office/powerpoint/2010/main" val="4344696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Tools and resources</a:t>
            </a:r>
            <a:endParaRPr lang="en-US" sz="4400" b="1"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3200" b="1" dirty="0" smtClean="0">
                <a:solidFill>
                  <a:schemeClr val="bg1"/>
                </a:solidFill>
              </a:rPr>
              <a:t>American Medical Association</a:t>
            </a:r>
          </a:p>
          <a:p>
            <a:pPr>
              <a:buFont typeface="Arial" panose="020B0604020202020204" pitchFamily="34" charset="0"/>
              <a:buChar char="•"/>
            </a:pPr>
            <a:r>
              <a:rPr lang="en-US" sz="3200" b="1" dirty="0" smtClean="0">
                <a:solidFill>
                  <a:schemeClr val="bg1"/>
                </a:solidFill>
              </a:rPr>
              <a:t>Up to Date</a:t>
            </a:r>
          </a:p>
          <a:p>
            <a:pPr>
              <a:buFont typeface="Arial" panose="020B0604020202020204" pitchFamily="34" charset="0"/>
              <a:buChar char="•"/>
            </a:pPr>
            <a:r>
              <a:rPr lang="en-US" sz="3200" b="1" dirty="0" smtClean="0">
                <a:solidFill>
                  <a:schemeClr val="bg1"/>
                </a:solidFill>
              </a:rPr>
              <a:t>Healthy People 2020</a:t>
            </a:r>
          </a:p>
          <a:p>
            <a:pPr>
              <a:buFont typeface="Arial" panose="020B0604020202020204" pitchFamily="34" charset="0"/>
              <a:buChar char="•"/>
            </a:pPr>
            <a:r>
              <a:rPr lang="en-US" sz="3200" b="1" dirty="0" smtClean="0">
                <a:solidFill>
                  <a:schemeClr val="bg1"/>
                </a:solidFill>
              </a:rPr>
              <a:t>Inspirational Tools</a:t>
            </a:r>
            <a:endParaRPr lang="en-US" sz="3200" b="1" dirty="0">
              <a:solidFill>
                <a:schemeClr val="bg1"/>
              </a:solidFill>
            </a:endParaRPr>
          </a:p>
        </p:txBody>
      </p:sp>
      <p:pic>
        <p:nvPicPr>
          <p:cNvPr id="4" name="Picture 3"/>
          <p:cNvPicPr>
            <a:picLocks noChangeAspect="1"/>
          </p:cNvPicPr>
          <p:nvPr/>
        </p:nvPicPr>
        <p:blipFill>
          <a:blip r:embed="rId2"/>
          <a:stretch>
            <a:fillRect/>
          </a:stretch>
        </p:blipFill>
        <p:spPr>
          <a:xfrm>
            <a:off x="8612505" y="219392"/>
            <a:ext cx="2952750" cy="6276975"/>
          </a:xfrm>
          <a:prstGeom prst="rect">
            <a:avLst/>
          </a:prstGeom>
        </p:spPr>
      </p:pic>
    </p:spTree>
    <p:extLst>
      <p:ext uri="{BB962C8B-B14F-4D97-AF65-F5344CB8AC3E}">
        <p14:creationId xmlns:p14="http://schemas.microsoft.com/office/powerpoint/2010/main" val="27943968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8224" y="602457"/>
            <a:ext cx="11195551" cy="5341144"/>
          </a:xfrm>
          <a:prstGeom prst="rect">
            <a:avLst/>
          </a:prstGeom>
        </p:spPr>
      </p:pic>
      <p:pic>
        <p:nvPicPr>
          <p:cNvPr id="5" name="Picture 4"/>
          <p:cNvPicPr>
            <a:picLocks noChangeAspect="1"/>
          </p:cNvPicPr>
          <p:nvPr/>
        </p:nvPicPr>
        <p:blipFill>
          <a:blip r:embed="rId3"/>
          <a:stretch>
            <a:fillRect/>
          </a:stretch>
        </p:blipFill>
        <p:spPr>
          <a:xfrm>
            <a:off x="7210926" y="5054516"/>
            <a:ext cx="1828800" cy="695325"/>
          </a:xfrm>
          <a:prstGeom prst="rect">
            <a:avLst/>
          </a:prstGeom>
        </p:spPr>
      </p:pic>
    </p:spTree>
    <p:extLst>
      <p:ext uri="{BB962C8B-B14F-4D97-AF65-F5344CB8AC3E}">
        <p14:creationId xmlns:p14="http://schemas.microsoft.com/office/powerpoint/2010/main" val="4612395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831305"/>
            <a:ext cx="8903368" cy="965200"/>
          </a:xfrm>
        </p:spPr>
        <p:txBody>
          <a:bodyPr/>
          <a:lstStyle/>
          <a:p>
            <a:r>
              <a:rPr lang="en-US" b="1" dirty="0" smtClean="0"/>
              <a:t>Cesar Chavez civil rights activist</a:t>
            </a:r>
            <a:endParaRPr lang="en-US" b="1" dirty="0"/>
          </a:p>
        </p:txBody>
      </p:sp>
      <p:sp>
        <p:nvSpPr>
          <p:cNvPr id="3" name="Content Placeholder 2"/>
          <p:cNvSpPr>
            <a:spLocks noGrp="1"/>
          </p:cNvSpPr>
          <p:nvPr>
            <p:ph idx="1"/>
          </p:nvPr>
        </p:nvSpPr>
        <p:spPr>
          <a:xfrm>
            <a:off x="132348" y="302732"/>
            <a:ext cx="8638674" cy="6033534"/>
          </a:xfrm>
        </p:spPr>
        <p:txBody>
          <a:bodyPr>
            <a:normAutofit fontScale="47500" lnSpcReduction="20000"/>
          </a:bodyPr>
          <a:lstStyle/>
          <a:p>
            <a:pPr>
              <a:buFont typeface="Arial" panose="020B0604020202020204" pitchFamily="34" charset="0"/>
              <a:buChar char="•"/>
            </a:pPr>
            <a:r>
              <a:rPr lang="en-US" sz="4200" b="1" dirty="0">
                <a:solidFill>
                  <a:schemeClr val="bg1"/>
                </a:solidFill>
              </a:rPr>
              <a:t>After working as a community and labor organizer in the 1950s, Chavez founded the National Farm Workers Association in 1962. This union joined with the Agricultural Workers Organizing Committee in its first strike against grape growers in California in 1965. A year later, the two unions merged, and the resulting union was renamed the United Farm Workers in 1972. In early 1968, Chavez called for a national boycott of California table grape growers. Chavez's battle with the grape growers for improved compensation and labor conditions would last for years. At the end, Chavez and his union won several victories for the workers when many growers signed contracts with the union. He faced more challenges through the years from other growers and the Teamsters Union. All the while, he continued to oversee the union and work to advance his cause</a:t>
            </a:r>
            <a:r>
              <a:rPr lang="en-US" sz="4200" b="1" dirty="0" smtClean="0">
                <a:solidFill>
                  <a:schemeClr val="bg1"/>
                </a:solidFill>
              </a:rPr>
              <a:t>.</a:t>
            </a:r>
            <a:r>
              <a:rPr lang="en-US" sz="4200" b="1" dirty="0">
                <a:solidFill>
                  <a:schemeClr val="bg1"/>
                </a:solidFill>
              </a:rPr>
              <a:t> As a labor leader, Chavez employed nonviolent means to bring attention to the plight of farm workers. He led marches, called for boycotts and went on several hunger strikes. He also brought the national awareness to the dangers of pesticides to workers' health. His dedication to his work earned him numerous friends and supporters, including Robert Kennedy and Jesse Jackson.</a:t>
            </a:r>
          </a:p>
          <a:p>
            <a:pPr>
              <a:buFont typeface="Arial" panose="020B0604020202020204" pitchFamily="34" charset="0"/>
              <a:buChar char="•"/>
            </a:pPr>
            <a:r>
              <a:rPr lang="en-US" sz="4200" b="1" dirty="0">
                <a:solidFill>
                  <a:schemeClr val="bg1"/>
                </a:solidFill>
              </a:rPr>
              <a:t>It is believed that Chavez's hunger strikes contributed to his death: He died on April 23, 1993, in San Luis, Arizona.</a:t>
            </a:r>
          </a:p>
          <a:p>
            <a:pPr>
              <a:buFont typeface="Arial" panose="020B0604020202020204" pitchFamily="34" charset="0"/>
              <a:buChar char="•"/>
            </a:pPr>
            <a:endParaRPr lang="en-US" dirty="0" smtClean="0"/>
          </a:p>
          <a:p>
            <a:pPr>
              <a:buFont typeface="Arial" panose="020B0604020202020204" pitchFamily="34" charset="0"/>
              <a:buChar char="•"/>
            </a:pPr>
            <a:endParaRPr lang="en-US" dirty="0"/>
          </a:p>
        </p:txBody>
      </p:sp>
      <p:pic>
        <p:nvPicPr>
          <p:cNvPr id="4" name="Picture 3"/>
          <p:cNvPicPr>
            <a:picLocks noChangeAspect="1"/>
          </p:cNvPicPr>
          <p:nvPr/>
        </p:nvPicPr>
        <p:blipFill>
          <a:blip r:embed="rId2"/>
          <a:stretch>
            <a:fillRect/>
          </a:stretch>
        </p:blipFill>
        <p:spPr>
          <a:xfrm>
            <a:off x="9007642" y="150698"/>
            <a:ext cx="3092383" cy="6573807"/>
          </a:xfrm>
          <a:prstGeom prst="rect">
            <a:avLst/>
          </a:prstGeom>
        </p:spPr>
      </p:pic>
    </p:spTree>
    <p:extLst>
      <p:ext uri="{BB962C8B-B14F-4D97-AF65-F5344CB8AC3E}">
        <p14:creationId xmlns:p14="http://schemas.microsoft.com/office/powerpoint/2010/main" val="35132434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6" y="5350933"/>
            <a:ext cx="10753809" cy="1507067"/>
          </a:xfrm>
        </p:spPr>
        <p:txBody>
          <a:bodyPr>
            <a:normAutofit/>
          </a:bodyPr>
          <a:lstStyle/>
          <a:p>
            <a:r>
              <a:rPr lang="en-US" sz="2800" b="1" dirty="0" smtClean="0"/>
              <a:t>Cesar Chavez Latino farm worker activist</a:t>
            </a:r>
            <a:endParaRPr lang="en-US" sz="2800" b="1" dirty="0"/>
          </a:p>
        </p:txBody>
      </p:sp>
      <p:pic>
        <p:nvPicPr>
          <p:cNvPr id="4" name="Content Placeholder 3"/>
          <p:cNvPicPr>
            <a:picLocks noGrp="1" noChangeAspect="1"/>
          </p:cNvPicPr>
          <p:nvPr>
            <p:ph idx="1"/>
          </p:nvPr>
        </p:nvPicPr>
        <p:blipFill>
          <a:blip r:embed="rId2"/>
          <a:stretch>
            <a:fillRect/>
          </a:stretch>
        </p:blipFill>
        <p:spPr>
          <a:xfrm>
            <a:off x="305059" y="158720"/>
            <a:ext cx="7555572" cy="5576977"/>
          </a:xfrm>
          <a:prstGeom prst="rect">
            <a:avLst/>
          </a:prstGeom>
        </p:spPr>
      </p:pic>
      <p:pic>
        <p:nvPicPr>
          <p:cNvPr id="5" name="Picture 4"/>
          <p:cNvPicPr>
            <a:picLocks noChangeAspect="1"/>
          </p:cNvPicPr>
          <p:nvPr/>
        </p:nvPicPr>
        <p:blipFill>
          <a:blip r:embed="rId3"/>
          <a:stretch>
            <a:fillRect/>
          </a:stretch>
        </p:blipFill>
        <p:spPr>
          <a:xfrm>
            <a:off x="8815137" y="158719"/>
            <a:ext cx="3092383" cy="6573807"/>
          </a:xfrm>
          <a:prstGeom prst="rect">
            <a:avLst/>
          </a:prstGeom>
        </p:spPr>
      </p:pic>
    </p:spTree>
    <p:extLst>
      <p:ext uri="{BB962C8B-B14F-4D97-AF65-F5344CB8AC3E}">
        <p14:creationId xmlns:p14="http://schemas.microsoft.com/office/powerpoint/2010/main" val="21212402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5676900" cy="3752850"/>
          </a:xfrm>
          <a:prstGeom prst="rect">
            <a:avLst/>
          </a:prstGeom>
        </p:spPr>
      </p:pic>
      <p:pic>
        <p:nvPicPr>
          <p:cNvPr id="4" name="Content Placeholder 3"/>
          <p:cNvPicPr>
            <a:picLocks noGrp="1" noChangeAspect="1"/>
          </p:cNvPicPr>
          <p:nvPr>
            <p:ph idx="1"/>
          </p:nvPr>
        </p:nvPicPr>
        <p:blipFill>
          <a:blip r:embed="rId3"/>
          <a:stretch>
            <a:fillRect/>
          </a:stretch>
        </p:blipFill>
        <p:spPr>
          <a:xfrm>
            <a:off x="111519" y="3821973"/>
            <a:ext cx="5096149" cy="2837784"/>
          </a:xfrm>
          <a:prstGeom prst="rect">
            <a:avLst/>
          </a:prstGeom>
        </p:spPr>
      </p:pic>
      <p:pic>
        <p:nvPicPr>
          <p:cNvPr id="5" name="Picture 4"/>
          <p:cNvPicPr>
            <a:picLocks noChangeAspect="1"/>
          </p:cNvPicPr>
          <p:nvPr/>
        </p:nvPicPr>
        <p:blipFill>
          <a:blip r:embed="rId4"/>
          <a:stretch>
            <a:fillRect/>
          </a:stretch>
        </p:blipFill>
        <p:spPr>
          <a:xfrm>
            <a:off x="7531768" y="218989"/>
            <a:ext cx="4362640" cy="3314871"/>
          </a:xfrm>
          <a:prstGeom prst="rect">
            <a:avLst/>
          </a:prstGeom>
        </p:spPr>
      </p:pic>
      <p:pic>
        <p:nvPicPr>
          <p:cNvPr id="7" name="Picture 6"/>
          <p:cNvPicPr>
            <a:picLocks noChangeAspect="1"/>
          </p:cNvPicPr>
          <p:nvPr/>
        </p:nvPicPr>
        <p:blipFill>
          <a:blip r:embed="rId5"/>
          <a:stretch>
            <a:fillRect/>
          </a:stretch>
        </p:blipFill>
        <p:spPr>
          <a:xfrm>
            <a:off x="4796517" y="2341502"/>
            <a:ext cx="2903396" cy="1997241"/>
          </a:xfrm>
          <a:prstGeom prst="rect">
            <a:avLst/>
          </a:prstGeom>
        </p:spPr>
      </p:pic>
      <p:pic>
        <p:nvPicPr>
          <p:cNvPr id="8" name="Picture 7"/>
          <p:cNvPicPr>
            <a:picLocks noChangeAspect="1"/>
          </p:cNvPicPr>
          <p:nvPr/>
        </p:nvPicPr>
        <p:blipFill>
          <a:blip r:embed="rId6"/>
          <a:stretch>
            <a:fillRect/>
          </a:stretch>
        </p:blipFill>
        <p:spPr>
          <a:xfrm>
            <a:off x="7699913" y="3533860"/>
            <a:ext cx="4194495" cy="3169027"/>
          </a:xfrm>
          <a:prstGeom prst="rect">
            <a:avLst/>
          </a:prstGeom>
        </p:spPr>
      </p:pic>
      <p:pic>
        <p:nvPicPr>
          <p:cNvPr id="9" name="Picture 8"/>
          <p:cNvPicPr>
            <a:picLocks noChangeAspect="1"/>
          </p:cNvPicPr>
          <p:nvPr/>
        </p:nvPicPr>
        <p:blipFill>
          <a:blip r:embed="rId7"/>
          <a:stretch>
            <a:fillRect/>
          </a:stretch>
        </p:blipFill>
        <p:spPr>
          <a:xfrm>
            <a:off x="5207668" y="4624237"/>
            <a:ext cx="2258176" cy="2233763"/>
          </a:xfrm>
          <a:prstGeom prst="rect">
            <a:avLst/>
          </a:prstGeom>
        </p:spPr>
      </p:pic>
      <p:pic>
        <p:nvPicPr>
          <p:cNvPr id="10" name="Picture 9"/>
          <p:cNvPicPr>
            <a:picLocks noChangeAspect="1"/>
          </p:cNvPicPr>
          <p:nvPr/>
        </p:nvPicPr>
        <p:blipFill>
          <a:blip r:embed="rId8"/>
          <a:stretch>
            <a:fillRect/>
          </a:stretch>
        </p:blipFill>
        <p:spPr>
          <a:xfrm>
            <a:off x="5283718" y="332551"/>
            <a:ext cx="2181225" cy="1676400"/>
          </a:xfrm>
          <a:prstGeom prst="rect">
            <a:avLst/>
          </a:prstGeom>
        </p:spPr>
      </p:pic>
    </p:spTree>
    <p:extLst>
      <p:ext uri="{BB962C8B-B14F-4D97-AF65-F5344CB8AC3E}">
        <p14:creationId xmlns:p14="http://schemas.microsoft.com/office/powerpoint/2010/main" val="12745444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106652" y="176465"/>
            <a:ext cx="5007523" cy="2507941"/>
          </a:xfrm>
          <a:prstGeom prst="rect">
            <a:avLst/>
          </a:prstGeom>
        </p:spPr>
      </p:pic>
      <p:pic>
        <p:nvPicPr>
          <p:cNvPr id="6" name="Picture 5"/>
          <p:cNvPicPr>
            <a:picLocks noChangeAspect="1"/>
          </p:cNvPicPr>
          <p:nvPr/>
        </p:nvPicPr>
        <p:blipFill>
          <a:blip r:embed="rId3"/>
          <a:stretch>
            <a:fillRect/>
          </a:stretch>
        </p:blipFill>
        <p:spPr>
          <a:xfrm>
            <a:off x="182765" y="176465"/>
            <a:ext cx="3144394" cy="3035967"/>
          </a:xfrm>
          <a:prstGeom prst="rect">
            <a:avLst/>
          </a:prstGeom>
        </p:spPr>
      </p:pic>
      <p:pic>
        <p:nvPicPr>
          <p:cNvPr id="10" name="Picture 9"/>
          <p:cNvPicPr>
            <a:picLocks noChangeAspect="1"/>
          </p:cNvPicPr>
          <p:nvPr/>
        </p:nvPicPr>
        <p:blipFill>
          <a:blip r:embed="rId4"/>
          <a:stretch>
            <a:fillRect/>
          </a:stretch>
        </p:blipFill>
        <p:spPr>
          <a:xfrm>
            <a:off x="-63100" y="3138237"/>
            <a:ext cx="3768032" cy="2939715"/>
          </a:xfrm>
          <a:prstGeom prst="rect">
            <a:avLst/>
          </a:prstGeom>
        </p:spPr>
      </p:pic>
      <p:pic>
        <p:nvPicPr>
          <p:cNvPr id="11" name="Picture 10"/>
          <p:cNvPicPr>
            <a:picLocks noChangeAspect="1"/>
          </p:cNvPicPr>
          <p:nvPr/>
        </p:nvPicPr>
        <p:blipFill>
          <a:blip r:embed="rId5"/>
          <a:stretch>
            <a:fillRect/>
          </a:stretch>
        </p:blipFill>
        <p:spPr>
          <a:xfrm>
            <a:off x="3185320" y="1011270"/>
            <a:ext cx="4063171" cy="2201162"/>
          </a:xfrm>
          <a:prstGeom prst="rect">
            <a:avLst/>
          </a:prstGeom>
        </p:spPr>
      </p:pic>
      <p:pic>
        <p:nvPicPr>
          <p:cNvPr id="13" name="Picture 12"/>
          <p:cNvPicPr>
            <a:picLocks noChangeAspect="1"/>
          </p:cNvPicPr>
          <p:nvPr/>
        </p:nvPicPr>
        <p:blipFill>
          <a:blip r:embed="rId6"/>
          <a:stretch>
            <a:fillRect/>
          </a:stretch>
        </p:blipFill>
        <p:spPr>
          <a:xfrm>
            <a:off x="3582723" y="4252656"/>
            <a:ext cx="4124325" cy="2352675"/>
          </a:xfrm>
          <a:prstGeom prst="rect">
            <a:avLst/>
          </a:prstGeom>
        </p:spPr>
      </p:pic>
      <p:pic>
        <p:nvPicPr>
          <p:cNvPr id="14" name="Picture 13"/>
          <p:cNvPicPr>
            <a:picLocks noChangeAspect="1"/>
          </p:cNvPicPr>
          <p:nvPr/>
        </p:nvPicPr>
        <p:blipFill>
          <a:blip r:embed="rId7"/>
          <a:stretch>
            <a:fillRect/>
          </a:stretch>
        </p:blipFill>
        <p:spPr>
          <a:xfrm>
            <a:off x="7170822" y="2224589"/>
            <a:ext cx="4943354" cy="4600823"/>
          </a:xfrm>
          <a:prstGeom prst="rect">
            <a:avLst/>
          </a:prstGeom>
        </p:spPr>
      </p:pic>
    </p:spTree>
    <p:extLst>
      <p:ext uri="{BB962C8B-B14F-4D97-AF65-F5344CB8AC3E}">
        <p14:creationId xmlns:p14="http://schemas.microsoft.com/office/powerpoint/2010/main" val="11223301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2374" y="211108"/>
            <a:ext cx="4381500" cy="4171950"/>
          </a:xfrm>
          <a:prstGeom prst="rect">
            <a:avLst/>
          </a:prstGeom>
        </p:spPr>
      </p:pic>
      <p:pic>
        <p:nvPicPr>
          <p:cNvPr id="4" name="Content Placeholder 3"/>
          <p:cNvPicPr>
            <a:picLocks noGrp="1" noChangeAspect="1"/>
          </p:cNvPicPr>
          <p:nvPr>
            <p:ph idx="1"/>
          </p:nvPr>
        </p:nvPicPr>
        <p:blipFill>
          <a:blip r:embed="rId3"/>
          <a:stretch>
            <a:fillRect/>
          </a:stretch>
        </p:blipFill>
        <p:spPr>
          <a:xfrm>
            <a:off x="4563874" y="3601451"/>
            <a:ext cx="3092379" cy="2961021"/>
          </a:xfrm>
          <a:prstGeom prst="rect">
            <a:avLst/>
          </a:prstGeom>
        </p:spPr>
      </p:pic>
      <p:pic>
        <p:nvPicPr>
          <p:cNvPr id="6" name="Picture 5"/>
          <p:cNvPicPr>
            <a:picLocks noChangeAspect="1"/>
          </p:cNvPicPr>
          <p:nvPr/>
        </p:nvPicPr>
        <p:blipFill>
          <a:blip r:embed="rId4"/>
          <a:stretch>
            <a:fillRect/>
          </a:stretch>
        </p:blipFill>
        <p:spPr>
          <a:xfrm>
            <a:off x="7162838" y="142122"/>
            <a:ext cx="4716237" cy="3459329"/>
          </a:xfrm>
          <a:prstGeom prst="rect">
            <a:avLst/>
          </a:prstGeom>
        </p:spPr>
      </p:pic>
      <p:pic>
        <p:nvPicPr>
          <p:cNvPr id="8" name="Picture 7"/>
          <p:cNvPicPr>
            <a:picLocks noChangeAspect="1"/>
          </p:cNvPicPr>
          <p:nvPr/>
        </p:nvPicPr>
        <p:blipFill>
          <a:blip r:embed="rId5"/>
          <a:stretch>
            <a:fillRect/>
          </a:stretch>
        </p:blipFill>
        <p:spPr>
          <a:xfrm>
            <a:off x="5422670" y="283395"/>
            <a:ext cx="881371" cy="3245769"/>
          </a:xfrm>
          <a:prstGeom prst="rect">
            <a:avLst/>
          </a:prstGeom>
        </p:spPr>
      </p:pic>
      <p:pic>
        <p:nvPicPr>
          <p:cNvPr id="9" name="Picture 8"/>
          <p:cNvPicPr>
            <a:picLocks noChangeAspect="1"/>
          </p:cNvPicPr>
          <p:nvPr/>
        </p:nvPicPr>
        <p:blipFill>
          <a:blip r:embed="rId6"/>
          <a:stretch>
            <a:fillRect/>
          </a:stretch>
        </p:blipFill>
        <p:spPr>
          <a:xfrm>
            <a:off x="0" y="4283241"/>
            <a:ext cx="4498170" cy="1828801"/>
          </a:xfrm>
          <a:prstGeom prst="rect">
            <a:avLst/>
          </a:prstGeom>
        </p:spPr>
      </p:pic>
      <p:pic>
        <p:nvPicPr>
          <p:cNvPr id="10" name="Picture 9"/>
          <p:cNvPicPr>
            <a:picLocks noChangeAspect="1"/>
          </p:cNvPicPr>
          <p:nvPr/>
        </p:nvPicPr>
        <p:blipFill>
          <a:blip r:embed="rId7"/>
          <a:stretch>
            <a:fillRect/>
          </a:stretch>
        </p:blipFill>
        <p:spPr>
          <a:xfrm>
            <a:off x="9519917" y="3529164"/>
            <a:ext cx="2184302" cy="3208520"/>
          </a:xfrm>
          <a:prstGeom prst="rect">
            <a:avLst/>
          </a:prstGeom>
        </p:spPr>
      </p:pic>
      <p:pic>
        <p:nvPicPr>
          <p:cNvPr id="11" name="Picture 10"/>
          <p:cNvPicPr>
            <a:picLocks noChangeAspect="1"/>
          </p:cNvPicPr>
          <p:nvPr/>
        </p:nvPicPr>
        <p:blipFill>
          <a:blip r:embed="rId8"/>
          <a:stretch>
            <a:fillRect/>
          </a:stretch>
        </p:blipFill>
        <p:spPr>
          <a:xfrm>
            <a:off x="7826002" y="3549527"/>
            <a:ext cx="1524165" cy="3240081"/>
          </a:xfrm>
          <a:prstGeom prst="rect">
            <a:avLst/>
          </a:prstGeom>
        </p:spPr>
      </p:pic>
    </p:spTree>
    <p:extLst>
      <p:ext uri="{BB962C8B-B14F-4D97-AF65-F5344CB8AC3E}">
        <p14:creationId xmlns:p14="http://schemas.microsoft.com/office/powerpoint/2010/main" val="34907746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1820" y="108786"/>
            <a:ext cx="5952467" cy="3893719"/>
          </a:xfrm>
          <a:prstGeom prst="rect">
            <a:avLst/>
          </a:prstGeom>
        </p:spPr>
      </p:pic>
      <p:pic>
        <p:nvPicPr>
          <p:cNvPr id="5" name="Picture 4"/>
          <p:cNvPicPr>
            <a:picLocks noChangeAspect="1"/>
          </p:cNvPicPr>
          <p:nvPr/>
        </p:nvPicPr>
        <p:blipFill>
          <a:blip r:embed="rId3"/>
          <a:stretch>
            <a:fillRect/>
          </a:stretch>
        </p:blipFill>
        <p:spPr>
          <a:xfrm>
            <a:off x="6192277" y="108785"/>
            <a:ext cx="5827270" cy="4378547"/>
          </a:xfrm>
          <a:prstGeom prst="rect">
            <a:avLst/>
          </a:prstGeom>
        </p:spPr>
      </p:pic>
      <p:pic>
        <p:nvPicPr>
          <p:cNvPr id="7" name="Picture 6"/>
          <p:cNvPicPr>
            <a:picLocks noChangeAspect="1"/>
          </p:cNvPicPr>
          <p:nvPr/>
        </p:nvPicPr>
        <p:blipFill>
          <a:blip r:embed="rId4"/>
          <a:stretch>
            <a:fillRect/>
          </a:stretch>
        </p:blipFill>
        <p:spPr>
          <a:xfrm>
            <a:off x="263991" y="3258300"/>
            <a:ext cx="2696373" cy="3578003"/>
          </a:xfrm>
          <a:prstGeom prst="rect">
            <a:avLst/>
          </a:prstGeom>
        </p:spPr>
      </p:pic>
      <p:pic>
        <p:nvPicPr>
          <p:cNvPr id="8" name="Picture 7"/>
          <p:cNvPicPr>
            <a:picLocks noChangeAspect="1"/>
          </p:cNvPicPr>
          <p:nvPr/>
        </p:nvPicPr>
        <p:blipFill>
          <a:blip r:embed="rId5"/>
          <a:stretch>
            <a:fillRect/>
          </a:stretch>
        </p:blipFill>
        <p:spPr>
          <a:xfrm>
            <a:off x="7362837" y="4075446"/>
            <a:ext cx="3486150" cy="2124075"/>
          </a:xfrm>
          <a:prstGeom prst="rect">
            <a:avLst/>
          </a:prstGeom>
        </p:spPr>
      </p:pic>
      <p:pic>
        <p:nvPicPr>
          <p:cNvPr id="9" name="Picture 8"/>
          <p:cNvPicPr>
            <a:picLocks noChangeAspect="1"/>
          </p:cNvPicPr>
          <p:nvPr/>
        </p:nvPicPr>
        <p:blipFill>
          <a:blip r:embed="rId6"/>
          <a:stretch>
            <a:fillRect/>
          </a:stretch>
        </p:blipFill>
        <p:spPr>
          <a:xfrm>
            <a:off x="4525967" y="3545305"/>
            <a:ext cx="2133600" cy="3200400"/>
          </a:xfrm>
          <a:prstGeom prst="rect">
            <a:avLst/>
          </a:prstGeom>
        </p:spPr>
      </p:pic>
    </p:spTree>
    <p:extLst>
      <p:ext uri="{BB962C8B-B14F-4D97-AF65-F5344CB8AC3E}">
        <p14:creationId xmlns:p14="http://schemas.microsoft.com/office/powerpoint/2010/main" val="262427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66427" y="805209"/>
            <a:ext cx="7373521" cy="5408828"/>
          </a:xfrm>
          <a:prstGeom prst="rect">
            <a:avLst/>
          </a:prstGeom>
        </p:spPr>
      </p:pic>
      <p:pic>
        <p:nvPicPr>
          <p:cNvPr id="3" name="Picture 2"/>
          <p:cNvPicPr>
            <a:picLocks noChangeAspect="1"/>
          </p:cNvPicPr>
          <p:nvPr/>
        </p:nvPicPr>
        <p:blipFill>
          <a:blip r:embed="rId3"/>
          <a:stretch>
            <a:fillRect/>
          </a:stretch>
        </p:blipFill>
        <p:spPr>
          <a:xfrm>
            <a:off x="8938850" y="256934"/>
            <a:ext cx="2952750" cy="6276975"/>
          </a:xfrm>
          <a:prstGeom prst="rect">
            <a:avLst/>
          </a:prstGeom>
        </p:spPr>
      </p:pic>
    </p:spTree>
    <p:extLst>
      <p:ext uri="{BB962C8B-B14F-4D97-AF65-F5344CB8AC3E}">
        <p14:creationId xmlns:p14="http://schemas.microsoft.com/office/powerpoint/2010/main" val="28129589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01702" y="828613"/>
            <a:ext cx="3683271" cy="2158510"/>
          </a:xfrm>
          <a:prstGeom prst="rect">
            <a:avLst/>
          </a:prstGeom>
        </p:spPr>
      </p:pic>
      <p:sp>
        <p:nvSpPr>
          <p:cNvPr id="2" name="Title 1"/>
          <p:cNvSpPr>
            <a:spLocks noGrp="1"/>
          </p:cNvSpPr>
          <p:nvPr>
            <p:ph type="title"/>
          </p:nvPr>
        </p:nvSpPr>
        <p:spPr>
          <a:xfrm>
            <a:off x="434566" y="3499113"/>
            <a:ext cx="10044144" cy="3358887"/>
          </a:xfrm>
        </p:spPr>
        <p:txBody>
          <a:bodyPr>
            <a:noAutofit/>
          </a:bodyPr>
          <a:lstStyle/>
          <a:p>
            <a:r>
              <a:rPr lang="en-US" sz="7200" dirty="0" smtClean="0"/>
              <a:t>Good attitude   &gt;&gt;&gt;&gt;&gt;  </a:t>
            </a:r>
            <a:br>
              <a:rPr lang="en-US" sz="7200" dirty="0" smtClean="0"/>
            </a:br>
            <a:r>
              <a:rPr lang="en-US" sz="7200" dirty="0" smtClean="0"/>
              <a:t>good behavior</a:t>
            </a:r>
            <a:endParaRPr lang="en-US" sz="7200" dirty="0"/>
          </a:p>
        </p:txBody>
      </p:sp>
      <p:pic>
        <p:nvPicPr>
          <p:cNvPr id="4" name="Content Placeholder 3"/>
          <p:cNvPicPr>
            <a:picLocks noGrp="1" noChangeAspect="1"/>
          </p:cNvPicPr>
          <p:nvPr>
            <p:ph idx="1"/>
          </p:nvPr>
        </p:nvPicPr>
        <p:blipFill>
          <a:blip r:embed="rId3"/>
          <a:stretch>
            <a:fillRect/>
          </a:stretch>
        </p:blipFill>
        <p:spPr>
          <a:xfrm>
            <a:off x="4820403" y="828613"/>
            <a:ext cx="3587857" cy="2171597"/>
          </a:xfrm>
          <a:prstGeom prst="rect">
            <a:avLst/>
          </a:prstGeom>
        </p:spPr>
      </p:pic>
      <p:pic>
        <p:nvPicPr>
          <p:cNvPr id="6" name="Picture 5"/>
          <p:cNvPicPr>
            <a:picLocks noChangeAspect="1"/>
          </p:cNvPicPr>
          <p:nvPr/>
        </p:nvPicPr>
        <p:blipFill>
          <a:blip r:embed="rId4"/>
          <a:stretch>
            <a:fillRect/>
          </a:stretch>
        </p:blipFill>
        <p:spPr>
          <a:xfrm>
            <a:off x="8978265" y="257909"/>
            <a:ext cx="2952750" cy="6276975"/>
          </a:xfrm>
          <a:prstGeom prst="rect">
            <a:avLst/>
          </a:prstGeom>
        </p:spPr>
      </p:pic>
    </p:spTree>
    <p:extLst>
      <p:ext uri="{BB962C8B-B14F-4D97-AF65-F5344CB8AC3E}">
        <p14:creationId xmlns:p14="http://schemas.microsoft.com/office/powerpoint/2010/main" val="2861517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888278" y="227999"/>
            <a:ext cx="3000457" cy="6378392"/>
          </a:xfrm>
          <a:prstGeom prst="rect">
            <a:avLst/>
          </a:prstGeom>
        </p:spPr>
      </p:pic>
      <p:pic>
        <p:nvPicPr>
          <p:cNvPr id="6" name="Content Placeholder 5"/>
          <p:cNvPicPr>
            <a:picLocks noGrp="1" noChangeAspect="1"/>
          </p:cNvPicPr>
          <p:nvPr>
            <p:ph idx="1"/>
          </p:nvPr>
        </p:nvPicPr>
        <p:blipFill>
          <a:blip r:embed="rId3"/>
          <a:stretch>
            <a:fillRect/>
          </a:stretch>
        </p:blipFill>
        <p:spPr>
          <a:xfrm>
            <a:off x="1099645" y="1436334"/>
            <a:ext cx="6812475" cy="4173177"/>
          </a:xfrm>
          <a:prstGeom prst="rect">
            <a:avLst/>
          </a:prstGeom>
        </p:spPr>
      </p:pic>
      <p:sp>
        <p:nvSpPr>
          <p:cNvPr id="7" name="TextBox 6"/>
          <p:cNvSpPr txBox="1"/>
          <p:nvPr/>
        </p:nvSpPr>
        <p:spPr>
          <a:xfrm>
            <a:off x="518160" y="227999"/>
            <a:ext cx="8121134" cy="646331"/>
          </a:xfrm>
          <a:prstGeom prst="rect">
            <a:avLst/>
          </a:prstGeom>
          <a:noFill/>
        </p:spPr>
        <p:txBody>
          <a:bodyPr wrap="none" rtlCol="0">
            <a:spAutoFit/>
          </a:bodyPr>
          <a:lstStyle/>
          <a:p>
            <a:r>
              <a:rPr lang="en-US" sz="3600" b="1" dirty="0" smtClean="0">
                <a:solidFill>
                  <a:srgbClr val="FF0000"/>
                </a:solidFill>
              </a:rPr>
              <a:t>TAKE OWNERSHIP OF YOUR ATTITUDE</a:t>
            </a:r>
            <a:endParaRPr lang="en-US" sz="3600" b="1" dirty="0">
              <a:solidFill>
                <a:srgbClr val="FF0000"/>
              </a:solidFill>
            </a:endParaRPr>
          </a:p>
        </p:txBody>
      </p:sp>
      <p:sp>
        <p:nvSpPr>
          <p:cNvPr id="2" name="TextBox 1"/>
          <p:cNvSpPr txBox="1"/>
          <p:nvPr/>
        </p:nvSpPr>
        <p:spPr>
          <a:xfrm>
            <a:off x="2508380" y="5609511"/>
            <a:ext cx="3995004" cy="1200329"/>
          </a:xfrm>
          <a:prstGeom prst="rect">
            <a:avLst/>
          </a:prstGeom>
          <a:noFill/>
        </p:spPr>
        <p:txBody>
          <a:bodyPr wrap="none" rtlCol="0">
            <a:spAutoFit/>
          </a:bodyPr>
          <a:lstStyle/>
          <a:p>
            <a:r>
              <a:rPr lang="en-US" b="1" dirty="0" smtClean="0"/>
              <a:t>I AM RESPONSIBLE FOR WHO I AM, </a:t>
            </a:r>
          </a:p>
          <a:p>
            <a:r>
              <a:rPr lang="en-US" b="1" dirty="0" smtClean="0"/>
              <a:t>FOR WHAT I HAVE DONE, </a:t>
            </a:r>
          </a:p>
          <a:p>
            <a:r>
              <a:rPr lang="en-US" b="1" dirty="0" smtClean="0"/>
              <a:t>AND WHAT I DO</a:t>
            </a:r>
          </a:p>
          <a:p>
            <a:r>
              <a:rPr lang="en-US" b="1" dirty="0" smtClean="0"/>
              <a:t>AND WHAT I WILL DO</a:t>
            </a:r>
            <a:endParaRPr lang="en-US" b="1" dirty="0"/>
          </a:p>
        </p:txBody>
      </p:sp>
    </p:spTree>
    <p:extLst>
      <p:ext uri="{BB962C8B-B14F-4D97-AF65-F5344CB8AC3E}">
        <p14:creationId xmlns:p14="http://schemas.microsoft.com/office/powerpoint/2010/main" val="13653169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0269" y="0"/>
            <a:ext cx="2600325" cy="923925"/>
          </a:xfrm>
          <a:prstGeom prst="rect">
            <a:avLst/>
          </a:prstGeom>
        </p:spPr>
      </p:pic>
      <p:pic>
        <p:nvPicPr>
          <p:cNvPr id="5" name="Picture 4"/>
          <p:cNvPicPr>
            <a:picLocks noChangeAspect="1"/>
          </p:cNvPicPr>
          <p:nvPr/>
        </p:nvPicPr>
        <p:blipFill>
          <a:blip r:embed="rId3"/>
          <a:stretch>
            <a:fillRect/>
          </a:stretch>
        </p:blipFill>
        <p:spPr>
          <a:xfrm>
            <a:off x="3300542" y="57923"/>
            <a:ext cx="6991350" cy="1438275"/>
          </a:xfrm>
          <a:prstGeom prst="rect">
            <a:avLst/>
          </a:prstGeom>
        </p:spPr>
      </p:pic>
      <p:pic>
        <p:nvPicPr>
          <p:cNvPr id="9" name="Picture 8"/>
          <p:cNvPicPr>
            <a:picLocks noChangeAspect="1"/>
          </p:cNvPicPr>
          <p:nvPr/>
        </p:nvPicPr>
        <p:blipFill>
          <a:blip r:embed="rId4"/>
          <a:stretch>
            <a:fillRect/>
          </a:stretch>
        </p:blipFill>
        <p:spPr>
          <a:xfrm>
            <a:off x="100269" y="1356155"/>
            <a:ext cx="11896725" cy="5562600"/>
          </a:xfrm>
          <a:prstGeom prst="rect">
            <a:avLst/>
          </a:prstGeom>
        </p:spPr>
      </p:pic>
    </p:spTree>
    <p:extLst>
      <p:ext uri="{BB962C8B-B14F-4D97-AF65-F5344CB8AC3E}">
        <p14:creationId xmlns:p14="http://schemas.microsoft.com/office/powerpoint/2010/main" val="28189802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784934" y="511285"/>
            <a:ext cx="5282936" cy="4509234"/>
          </a:xfrm>
          <a:prstGeom prst="rect">
            <a:avLst/>
          </a:prstGeom>
        </p:spPr>
      </p:pic>
      <p:pic>
        <p:nvPicPr>
          <p:cNvPr id="3" name="Picture 2"/>
          <p:cNvPicPr>
            <a:picLocks noChangeAspect="1"/>
          </p:cNvPicPr>
          <p:nvPr/>
        </p:nvPicPr>
        <p:blipFill>
          <a:blip r:embed="rId3"/>
          <a:stretch>
            <a:fillRect/>
          </a:stretch>
        </p:blipFill>
        <p:spPr>
          <a:xfrm>
            <a:off x="8790128" y="139325"/>
            <a:ext cx="3029301" cy="6439706"/>
          </a:xfrm>
          <a:prstGeom prst="rect">
            <a:avLst/>
          </a:prstGeom>
        </p:spPr>
      </p:pic>
      <p:sp>
        <p:nvSpPr>
          <p:cNvPr id="2" name="TextBox 1"/>
          <p:cNvSpPr txBox="1"/>
          <p:nvPr/>
        </p:nvSpPr>
        <p:spPr>
          <a:xfrm>
            <a:off x="2301100" y="5176433"/>
            <a:ext cx="4467580" cy="1200329"/>
          </a:xfrm>
          <a:prstGeom prst="rect">
            <a:avLst/>
          </a:prstGeom>
          <a:noFill/>
        </p:spPr>
        <p:txBody>
          <a:bodyPr wrap="square" rtlCol="0">
            <a:spAutoFit/>
          </a:bodyPr>
          <a:lstStyle/>
          <a:p>
            <a:r>
              <a:rPr lang="en-US" b="1" dirty="0" smtClean="0"/>
              <a:t>HOW YOU REACT TO YOUR PROFESSIONAL CIRCUMSTANCES IS WHAT DETERMINES THE QUALITY OF YOUR PROFESSIONAL LIFE</a:t>
            </a:r>
            <a:endParaRPr lang="en-US" b="1" dirty="0"/>
          </a:p>
        </p:txBody>
      </p:sp>
    </p:spTree>
    <p:extLst>
      <p:ext uri="{BB962C8B-B14F-4D97-AF65-F5344CB8AC3E}">
        <p14:creationId xmlns:p14="http://schemas.microsoft.com/office/powerpoint/2010/main" val="5609718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76562" y="335327"/>
            <a:ext cx="6134199" cy="4365121"/>
          </a:xfrm>
          <a:prstGeom prst="rect">
            <a:avLst/>
          </a:prstGeom>
        </p:spPr>
      </p:pic>
      <p:pic>
        <p:nvPicPr>
          <p:cNvPr id="3" name="Picture 2"/>
          <p:cNvPicPr>
            <a:picLocks noChangeAspect="1"/>
          </p:cNvPicPr>
          <p:nvPr/>
        </p:nvPicPr>
        <p:blipFill>
          <a:blip r:embed="rId3"/>
          <a:stretch>
            <a:fillRect/>
          </a:stretch>
        </p:blipFill>
        <p:spPr>
          <a:xfrm>
            <a:off x="8961877" y="192522"/>
            <a:ext cx="3037083" cy="6456251"/>
          </a:xfrm>
          <a:prstGeom prst="rect">
            <a:avLst/>
          </a:prstGeom>
        </p:spPr>
      </p:pic>
      <p:sp>
        <p:nvSpPr>
          <p:cNvPr id="6" name="Content Placeholder 5"/>
          <p:cNvSpPr>
            <a:spLocks noGrp="1"/>
          </p:cNvSpPr>
          <p:nvPr>
            <p:ph idx="1"/>
          </p:nvPr>
        </p:nvSpPr>
        <p:spPr>
          <a:xfrm>
            <a:off x="427477" y="4557643"/>
            <a:ext cx="8220577" cy="2300357"/>
          </a:xfrm>
        </p:spPr>
        <p:txBody>
          <a:bodyPr>
            <a:noAutofit/>
          </a:bodyPr>
          <a:lstStyle/>
          <a:p>
            <a:pPr marL="0" indent="0">
              <a:buNone/>
            </a:pPr>
            <a:r>
              <a:rPr lang="en-US" sz="2800" b="1" dirty="0" smtClean="0">
                <a:solidFill>
                  <a:schemeClr val="tx1"/>
                </a:solidFill>
              </a:rPr>
              <a:t>RECOGNIZING THE RISK OF HAVING A BAD ATTITUDE AND AVOIDING THAT CIRCUMSTANCE IS LIKE AVOIDING A ROAD HAZARD AND PREVENTING A FLAT TIRE</a:t>
            </a:r>
            <a:endParaRPr lang="en-US" sz="2800" b="1" dirty="0">
              <a:solidFill>
                <a:schemeClr val="tx1"/>
              </a:solidFill>
            </a:endParaRPr>
          </a:p>
        </p:txBody>
      </p:sp>
      <p:pic>
        <p:nvPicPr>
          <p:cNvPr id="9" name="Picture 8"/>
          <p:cNvPicPr>
            <a:picLocks noChangeAspect="1"/>
          </p:cNvPicPr>
          <p:nvPr/>
        </p:nvPicPr>
        <p:blipFill>
          <a:blip r:embed="rId4"/>
          <a:stretch>
            <a:fillRect/>
          </a:stretch>
        </p:blipFill>
        <p:spPr>
          <a:xfrm>
            <a:off x="8961877" y="610235"/>
            <a:ext cx="3027349" cy="3094623"/>
          </a:xfrm>
          <a:prstGeom prst="rect">
            <a:avLst/>
          </a:prstGeom>
        </p:spPr>
      </p:pic>
    </p:spTree>
    <p:extLst>
      <p:ext uri="{BB962C8B-B14F-4D97-AF65-F5344CB8AC3E}">
        <p14:creationId xmlns:p14="http://schemas.microsoft.com/office/powerpoint/2010/main" val="10667317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224" y="3479627"/>
            <a:ext cx="7548466" cy="3266406"/>
          </a:xfrm>
        </p:spPr>
        <p:txBody>
          <a:bodyPr>
            <a:normAutofit/>
          </a:bodyPr>
          <a:lstStyle/>
          <a:p>
            <a:r>
              <a:rPr lang="en-US" b="1" dirty="0" smtClean="0"/>
              <a:t>A negative attitude should be prevented and is like poison and then IT CAN CREATE a self fulfilling prophecy WHICH can take over YOUR BEHAVIOR</a:t>
            </a:r>
            <a:endParaRPr lang="en-US" b="1" dirty="0"/>
          </a:p>
        </p:txBody>
      </p:sp>
      <p:pic>
        <p:nvPicPr>
          <p:cNvPr id="5" name="Picture 4"/>
          <p:cNvPicPr>
            <a:picLocks noChangeAspect="1"/>
          </p:cNvPicPr>
          <p:nvPr/>
        </p:nvPicPr>
        <p:blipFill>
          <a:blip r:embed="rId2"/>
          <a:stretch>
            <a:fillRect/>
          </a:stretch>
        </p:blipFill>
        <p:spPr>
          <a:xfrm>
            <a:off x="326732" y="382622"/>
            <a:ext cx="7594958" cy="2856611"/>
          </a:xfrm>
          <a:prstGeom prst="rect">
            <a:avLst/>
          </a:prstGeom>
        </p:spPr>
      </p:pic>
      <p:sp>
        <p:nvSpPr>
          <p:cNvPr id="10" name="TextBox 9"/>
          <p:cNvSpPr txBox="1"/>
          <p:nvPr/>
        </p:nvSpPr>
        <p:spPr>
          <a:xfrm>
            <a:off x="326732" y="2038904"/>
            <a:ext cx="4532010" cy="1200329"/>
          </a:xfrm>
          <a:prstGeom prst="rect">
            <a:avLst/>
          </a:prstGeom>
          <a:noFill/>
        </p:spPr>
        <p:txBody>
          <a:bodyPr wrap="none" rtlCol="0">
            <a:spAutoFit/>
          </a:bodyPr>
          <a:lstStyle/>
          <a:p>
            <a:r>
              <a:rPr lang="en-US" sz="2400" dirty="0" smtClean="0">
                <a:solidFill>
                  <a:srgbClr val="FF0000"/>
                </a:solidFill>
              </a:rPr>
              <a:t>To improve behavior it</a:t>
            </a:r>
          </a:p>
          <a:p>
            <a:r>
              <a:rPr lang="en-US" sz="2400" dirty="0" smtClean="0">
                <a:solidFill>
                  <a:srgbClr val="FF0000"/>
                </a:solidFill>
              </a:rPr>
              <a:t> takes self assessment, </a:t>
            </a:r>
          </a:p>
          <a:p>
            <a:r>
              <a:rPr lang="en-US" sz="2400" dirty="0" smtClean="0">
                <a:solidFill>
                  <a:srgbClr val="FF0000"/>
                </a:solidFill>
              </a:rPr>
              <a:t>determination and discipline.</a:t>
            </a:r>
            <a:endParaRPr lang="en-US" sz="2400" dirty="0">
              <a:solidFill>
                <a:srgbClr val="FF0000"/>
              </a:solidFill>
            </a:endParaRPr>
          </a:p>
        </p:txBody>
      </p:sp>
      <p:pic>
        <p:nvPicPr>
          <p:cNvPr id="11" name="Picture 10"/>
          <p:cNvPicPr>
            <a:picLocks noChangeAspect="1"/>
          </p:cNvPicPr>
          <p:nvPr/>
        </p:nvPicPr>
        <p:blipFill>
          <a:blip r:embed="rId3"/>
          <a:stretch>
            <a:fillRect/>
          </a:stretch>
        </p:blipFill>
        <p:spPr>
          <a:xfrm>
            <a:off x="8790128" y="139325"/>
            <a:ext cx="3029301" cy="6439706"/>
          </a:xfrm>
          <a:prstGeom prst="rect">
            <a:avLst/>
          </a:prstGeom>
        </p:spPr>
      </p:pic>
    </p:spTree>
    <p:extLst>
      <p:ext uri="{BB962C8B-B14F-4D97-AF65-F5344CB8AC3E}">
        <p14:creationId xmlns:p14="http://schemas.microsoft.com/office/powerpoint/2010/main" val="15994423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7397" y="373225"/>
            <a:ext cx="7835395" cy="4058816"/>
          </a:xfrm>
          <a:prstGeom prst="rect">
            <a:avLst/>
          </a:prstGeom>
        </p:spPr>
      </p:pic>
      <p:pic>
        <p:nvPicPr>
          <p:cNvPr id="6" name="Picture 5"/>
          <p:cNvPicPr>
            <a:picLocks noChangeAspect="1"/>
          </p:cNvPicPr>
          <p:nvPr/>
        </p:nvPicPr>
        <p:blipFill>
          <a:blip r:embed="rId3"/>
          <a:stretch>
            <a:fillRect/>
          </a:stretch>
        </p:blipFill>
        <p:spPr>
          <a:xfrm>
            <a:off x="8790128" y="139325"/>
            <a:ext cx="3029301" cy="6439706"/>
          </a:xfrm>
          <a:prstGeom prst="rect">
            <a:avLst/>
          </a:prstGeom>
        </p:spPr>
      </p:pic>
      <p:sp>
        <p:nvSpPr>
          <p:cNvPr id="3" name="TextBox 2"/>
          <p:cNvSpPr txBox="1"/>
          <p:nvPr/>
        </p:nvSpPr>
        <p:spPr>
          <a:xfrm>
            <a:off x="135248" y="4720398"/>
            <a:ext cx="8416212" cy="1938992"/>
          </a:xfrm>
          <a:prstGeom prst="rect">
            <a:avLst/>
          </a:prstGeom>
          <a:noFill/>
        </p:spPr>
        <p:txBody>
          <a:bodyPr wrap="square" rtlCol="0">
            <a:spAutoFit/>
          </a:bodyPr>
          <a:lstStyle/>
          <a:p>
            <a:r>
              <a:rPr lang="en-US" sz="2400" b="1" dirty="0" smtClean="0"/>
              <a:t>If you are mainly positive, you will be focused on good</a:t>
            </a:r>
          </a:p>
          <a:p>
            <a:r>
              <a:rPr lang="en-US" sz="2400" b="1" dirty="0"/>
              <a:t>t</a:t>
            </a:r>
            <a:r>
              <a:rPr lang="en-US" sz="2400" b="1" dirty="0" smtClean="0"/>
              <a:t>hings, happy thoughts, and successful outcomes.</a:t>
            </a:r>
          </a:p>
          <a:p>
            <a:r>
              <a:rPr lang="en-US" sz="2400" b="1" dirty="0" smtClean="0"/>
              <a:t>Otherwise-if you are mainly focused on bad things,</a:t>
            </a:r>
          </a:p>
          <a:p>
            <a:r>
              <a:rPr lang="en-US" sz="2400" b="1" dirty="0" smtClean="0"/>
              <a:t> sad thoughts , unsuccessful outcomes and then very likely act and behave negatively too.</a:t>
            </a:r>
            <a:endParaRPr lang="en-US" sz="2400" b="1" dirty="0"/>
          </a:p>
        </p:txBody>
      </p:sp>
      <p:sp>
        <p:nvSpPr>
          <p:cNvPr id="7" name="Rectangle 6"/>
          <p:cNvSpPr/>
          <p:nvPr/>
        </p:nvSpPr>
        <p:spPr>
          <a:xfrm>
            <a:off x="477397" y="3359178"/>
            <a:ext cx="7835395" cy="1015663"/>
          </a:xfrm>
          <a:prstGeom prst="rect">
            <a:avLst/>
          </a:prstGeom>
        </p:spPr>
        <p:txBody>
          <a:bodyPr wrap="square">
            <a:spAutoFit/>
          </a:bodyPr>
          <a:lstStyle/>
          <a:p>
            <a:r>
              <a:rPr lang="en-US" b="1" dirty="0" smtClean="0">
                <a:solidFill>
                  <a:srgbClr val="FF0000"/>
                </a:solidFill>
              </a:rPr>
              <a:t>A </a:t>
            </a:r>
            <a:r>
              <a:rPr lang="en-US" sz="2000" b="1" dirty="0" smtClean="0">
                <a:solidFill>
                  <a:srgbClr val="FF0000"/>
                </a:solidFill>
              </a:rPr>
              <a:t>negative attitude should be prevented and is like poison and then it can create a self fulfilling prophecy which can take over your behavior</a:t>
            </a:r>
            <a:endParaRPr lang="en-US" sz="2000" b="1" dirty="0"/>
          </a:p>
        </p:txBody>
      </p:sp>
    </p:spTree>
    <p:extLst>
      <p:ext uri="{BB962C8B-B14F-4D97-AF65-F5344CB8AC3E}">
        <p14:creationId xmlns:p14="http://schemas.microsoft.com/office/powerpoint/2010/main" val="19263292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021494"/>
            <a:ext cx="7358776" cy="2836506"/>
          </a:xfrm>
        </p:spPr>
        <p:txBody>
          <a:bodyPr>
            <a:normAutofit/>
          </a:bodyPr>
          <a:lstStyle/>
          <a:p>
            <a:r>
              <a:rPr lang="en-US" b="1" dirty="0" smtClean="0"/>
              <a:t>Inspired Positive constructive, creative thinking with optimism, and with motivation to accomplish your goals</a:t>
            </a:r>
            <a:endParaRPr lang="en-US" b="1" dirty="0"/>
          </a:p>
        </p:txBody>
      </p:sp>
      <p:pic>
        <p:nvPicPr>
          <p:cNvPr id="4" name="Content Placeholder 3"/>
          <p:cNvPicPr>
            <a:picLocks noGrp="1" noChangeAspect="1"/>
          </p:cNvPicPr>
          <p:nvPr>
            <p:ph idx="1"/>
          </p:nvPr>
        </p:nvPicPr>
        <p:blipFill>
          <a:blip r:embed="rId2"/>
          <a:stretch>
            <a:fillRect/>
          </a:stretch>
        </p:blipFill>
        <p:spPr>
          <a:xfrm>
            <a:off x="189432" y="256592"/>
            <a:ext cx="6426200" cy="3614738"/>
          </a:xfrm>
          <a:prstGeom prst="rect">
            <a:avLst/>
          </a:prstGeom>
        </p:spPr>
      </p:pic>
      <p:pic>
        <p:nvPicPr>
          <p:cNvPr id="5" name="Picture 4"/>
          <p:cNvPicPr>
            <a:picLocks noChangeAspect="1"/>
          </p:cNvPicPr>
          <p:nvPr/>
        </p:nvPicPr>
        <p:blipFill>
          <a:blip r:embed="rId3"/>
          <a:stretch>
            <a:fillRect/>
          </a:stretch>
        </p:blipFill>
        <p:spPr>
          <a:xfrm>
            <a:off x="5999812" y="256592"/>
            <a:ext cx="2800149" cy="3614738"/>
          </a:xfrm>
          <a:prstGeom prst="rect">
            <a:avLst/>
          </a:prstGeom>
        </p:spPr>
      </p:pic>
      <p:pic>
        <p:nvPicPr>
          <p:cNvPr id="6" name="Picture 5"/>
          <p:cNvPicPr>
            <a:picLocks noChangeAspect="1"/>
          </p:cNvPicPr>
          <p:nvPr/>
        </p:nvPicPr>
        <p:blipFill>
          <a:blip r:embed="rId4"/>
          <a:stretch>
            <a:fillRect/>
          </a:stretch>
        </p:blipFill>
        <p:spPr>
          <a:xfrm>
            <a:off x="8995401" y="139325"/>
            <a:ext cx="3029301" cy="6439706"/>
          </a:xfrm>
          <a:prstGeom prst="rect">
            <a:avLst/>
          </a:prstGeom>
        </p:spPr>
      </p:pic>
      <p:sp>
        <p:nvSpPr>
          <p:cNvPr id="7" name="TextBox 6"/>
          <p:cNvSpPr txBox="1"/>
          <p:nvPr/>
        </p:nvSpPr>
        <p:spPr>
          <a:xfrm>
            <a:off x="9219473" y="4329404"/>
            <a:ext cx="2581156" cy="369332"/>
          </a:xfrm>
          <a:prstGeom prst="rect">
            <a:avLst/>
          </a:prstGeom>
          <a:noFill/>
        </p:spPr>
        <p:txBody>
          <a:bodyPr wrap="none" rtlCol="0">
            <a:spAutoFit/>
          </a:bodyPr>
          <a:lstStyle/>
          <a:p>
            <a:r>
              <a:rPr lang="en-US" b="1" dirty="0" smtClean="0"/>
              <a:t>Can achieve success</a:t>
            </a:r>
            <a:endParaRPr lang="en-US" b="1" dirty="0"/>
          </a:p>
        </p:txBody>
      </p:sp>
    </p:spTree>
    <p:extLst>
      <p:ext uri="{BB962C8B-B14F-4D97-AF65-F5344CB8AC3E}">
        <p14:creationId xmlns:p14="http://schemas.microsoft.com/office/powerpoint/2010/main" val="13497887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890" y="4425176"/>
            <a:ext cx="6369730" cy="2432824"/>
          </a:xfrm>
        </p:spPr>
        <p:txBody>
          <a:bodyPr>
            <a:normAutofit fontScale="90000"/>
          </a:bodyPr>
          <a:lstStyle/>
          <a:p>
            <a:r>
              <a:rPr lang="en-US" b="1" dirty="0" smtClean="0"/>
              <a:t>Environment and </a:t>
            </a:r>
            <a:br>
              <a:rPr lang="en-US" b="1" dirty="0" smtClean="0"/>
            </a:br>
            <a:r>
              <a:rPr lang="en-US" b="1" dirty="0" smtClean="0"/>
              <a:t>culture of success with </a:t>
            </a:r>
            <a:br>
              <a:rPr lang="en-US" b="1" dirty="0" smtClean="0"/>
            </a:br>
            <a:r>
              <a:rPr lang="en-US" b="1" dirty="0" smtClean="0"/>
              <a:t>expectations of the best</a:t>
            </a:r>
            <a:br>
              <a:rPr lang="en-US" b="1" dirty="0" smtClean="0"/>
            </a:br>
            <a:r>
              <a:rPr lang="en-US" b="1" dirty="0" smtClean="0"/>
              <a:t>due a positive state of mind</a:t>
            </a:r>
            <a:endParaRPr lang="en-US" b="1" dirty="0"/>
          </a:p>
        </p:txBody>
      </p:sp>
      <p:pic>
        <p:nvPicPr>
          <p:cNvPr id="4" name="Content Placeholder 3"/>
          <p:cNvPicPr>
            <a:picLocks noGrp="1" noChangeAspect="1"/>
          </p:cNvPicPr>
          <p:nvPr>
            <p:ph idx="1"/>
          </p:nvPr>
        </p:nvPicPr>
        <p:blipFill>
          <a:blip r:embed="rId2"/>
          <a:stretch>
            <a:fillRect/>
          </a:stretch>
        </p:blipFill>
        <p:spPr>
          <a:xfrm>
            <a:off x="2125662" y="748469"/>
            <a:ext cx="3358308" cy="2177653"/>
          </a:xfrm>
          <a:prstGeom prst="rect">
            <a:avLst/>
          </a:prstGeom>
        </p:spPr>
      </p:pic>
      <p:pic>
        <p:nvPicPr>
          <p:cNvPr id="5" name="Picture 4"/>
          <p:cNvPicPr>
            <a:picLocks noChangeAspect="1"/>
          </p:cNvPicPr>
          <p:nvPr/>
        </p:nvPicPr>
        <p:blipFill>
          <a:blip r:embed="rId3"/>
          <a:stretch>
            <a:fillRect/>
          </a:stretch>
        </p:blipFill>
        <p:spPr>
          <a:xfrm>
            <a:off x="5358849" y="405719"/>
            <a:ext cx="2738607" cy="2162058"/>
          </a:xfrm>
          <a:prstGeom prst="rect">
            <a:avLst/>
          </a:prstGeom>
        </p:spPr>
      </p:pic>
      <p:pic>
        <p:nvPicPr>
          <p:cNvPr id="6" name="Picture 5"/>
          <p:cNvPicPr>
            <a:picLocks noChangeAspect="1"/>
          </p:cNvPicPr>
          <p:nvPr/>
        </p:nvPicPr>
        <p:blipFill>
          <a:blip r:embed="rId4"/>
          <a:stretch>
            <a:fillRect/>
          </a:stretch>
        </p:blipFill>
        <p:spPr>
          <a:xfrm>
            <a:off x="7707611" y="817574"/>
            <a:ext cx="4299429" cy="2906414"/>
          </a:xfrm>
          <a:prstGeom prst="rect">
            <a:avLst/>
          </a:prstGeom>
        </p:spPr>
      </p:pic>
      <p:pic>
        <p:nvPicPr>
          <p:cNvPr id="7" name="Picture 6"/>
          <p:cNvPicPr>
            <a:picLocks noChangeAspect="1"/>
          </p:cNvPicPr>
          <p:nvPr/>
        </p:nvPicPr>
        <p:blipFill>
          <a:blip r:embed="rId5"/>
          <a:stretch>
            <a:fillRect/>
          </a:stretch>
        </p:blipFill>
        <p:spPr>
          <a:xfrm>
            <a:off x="184305" y="223935"/>
            <a:ext cx="2066478" cy="1901599"/>
          </a:xfrm>
          <a:prstGeom prst="rect">
            <a:avLst/>
          </a:prstGeom>
        </p:spPr>
      </p:pic>
      <p:pic>
        <p:nvPicPr>
          <p:cNvPr id="8" name="Picture 7"/>
          <p:cNvPicPr>
            <a:picLocks noChangeAspect="1"/>
          </p:cNvPicPr>
          <p:nvPr/>
        </p:nvPicPr>
        <p:blipFill>
          <a:blip r:embed="rId6"/>
          <a:stretch>
            <a:fillRect/>
          </a:stretch>
        </p:blipFill>
        <p:spPr>
          <a:xfrm>
            <a:off x="907693" y="1837296"/>
            <a:ext cx="2285578" cy="2502644"/>
          </a:xfrm>
          <a:prstGeom prst="rect">
            <a:avLst/>
          </a:prstGeom>
        </p:spPr>
      </p:pic>
      <p:pic>
        <p:nvPicPr>
          <p:cNvPr id="9" name="Picture 8"/>
          <p:cNvPicPr>
            <a:picLocks noChangeAspect="1"/>
          </p:cNvPicPr>
          <p:nvPr/>
        </p:nvPicPr>
        <p:blipFill>
          <a:blip r:embed="rId7"/>
          <a:stretch>
            <a:fillRect/>
          </a:stretch>
        </p:blipFill>
        <p:spPr>
          <a:xfrm>
            <a:off x="7016620" y="3957717"/>
            <a:ext cx="4990420" cy="2863700"/>
          </a:xfrm>
          <a:prstGeom prst="rect">
            <a:avLst/>
          </a:prstGeom>
        </p:spPr>
      </p:pic>
      <p:pic>
        <p:nvPicPr>
          <p:cNvPr id="10" name="Picture 9"/>
          <p:cNvPicPr>
            <a:picLocks noChangeAspect="1"/>
          </p:cNvPicPr>
          <p:nvPr/>
        </p:nvPicPr>
        <p:blipFill>
          <a:blip r:embed="rId8"/>
          <a:stretch>
            <a:fillRect/>
          </a:stretch>
        </p:blipFill>
        <p:spPr>
          <a:xfrm>
            <a:off x="6260323" y="3035236"/>
            <a:ext cx="1771650" cy="2628900"/>
          </a:xfrm>
          <a:prstGeom prst="rect">
            <a:avLst/>
          </a:prstGeom>
        </p:spPr>
      </p:pic>
      <p:pic>
        <p:nvPicPr>
          <p:cNvPr id="11" name="Picture 10"/>
          <p:cNvPicPr>
            <a:picLocks noChangeAspect="1"/>
          </p:cNvPicPr>
          <p:nvPr/>
        </p:nvPicPr>
        <p:blipFill>
          <a:blip r:embed="rId9"/>
          <a:stretch>
            <a:fillRect/>
          </a:stretch>
        </p:blipFill>
        <p:spPr>
          <a:xfrm>
            <a:off x="4486534" y="2205519"/>
            <a:ext cx="2212111" cy="2135831"/>
          </a:xfrm>
          <a:prstGeom prst="rect">
            <a:avLst/>
          </a:prstGeom>
        </p:spPr>
      </p:pic>
    </p:spTree>
    <p:extLst>
      <p:ext uri="{BB962C8B-B14F-4D97-AF65-F5344CB8AC3E}">
        <p14:creationId xmlns:p14="http://schemas.microsoft.com/office/powerpoint/2010/main" val="20554822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7410" y="1004430"/>
            <a:ext cx="3946125" cy="4989970"/>
          </a:xfrm>
        </p:spPr>
        <p:txBody>
          <a:bodyPr>
            <a:normAutofit fontScale="90000"/>
          </a:bodyPr>
          <a:lstStyle/>
          <a:p>
            <a:r>
              <a:rPr lang="en-US" b="1" dirty="0" smtClean="0"/>
              <a:t>Choose your attitude </a:t>
            </a:r>
            <a:br>
              <a:rPr lang="en-US" b="1" dirty="0" smtClean="0"/>
            </a:br>
            <a:r>
              <a:rPr lang="en-US" b="1" cap="none" dirty="0" smtClean="0"/>
              <a:t>Your choice of attitude can decide the out come of your life. Negative </a:t>
            </a:r>
            <a:br>
              <a:rPr lang="en-US" b="1" cap="none" dirty="0" smtClean="0"/>
            </a:br>
            <a:r>
              <a:rPr lang="en-US" b="1" cap="none" dirty="0" smtClean="0"/>
              <a:t>thoughts have no power unless you empower them.</a:t>
            </a:r>
            <a:endParaRPr lang="en-US" b="1" cap="none" dirty="0"/>
          </a:p>
        </p:txBody>
      </p:sp>
      <p:pic>
        <p:nvPicPr>
          <p:cNvPr id="6" name="Picture 5"/>
          <p:cNvPicPr>
            <a:picLocks noChangeAspect="1"/>
          </p:cNvPicPr>
          <p:nvPr/>
        </p:nvPicPr>
        <p:blipFill>
          <a:blip r:embed="rId2"/>
          <a:stretch>
            <a:fillRect/>
          </a:stretch>
        </p:blipFill>
        <p:spPr>
          <a:xfrm>
            <a:off x="8790128" y="139325"/>
            <a:ext cx="3029301" cy="6439706"/>
          </a:xfrm>
          <a:prstGeom prst="rect">
            <a:avLst/>
          </a:prstGeom>
        </p:spPr>
      </p:pic>
      <p:pic>
        <p:nvPicPr>
          <p:cNvPr id="7" name="Picture 6"/>
          <p:cNvPicPr>
            <a:picLocks noChangeAspect="1"/>
          </p:cNvPicPr>
          <p:nvPr/>
        </p:nvPicPr>
        <p:blipFill>
          <a:blip r:embed="rId3"/>
          <a:stretch>
            <a:fillRect/>
          </a:stretch>
        </p:blipFill>
        <p:spPr>
          <a:xfrm>
            <a:off x="448188" y="1004430"/>
            <a:ext cx="3773777" cy="4989970"/>
          </a:xfrm>
          <a:prstGeom prst="rect">
            <a:avLst/>
          </a:prstGeom>
        </p:spPr>
      </p:pic>
    </p:spTree>
    <p:extLst>
      <p:ext uri="{BB962C8B-B14F-4D97-AF65-F5344CB8AC3E}">
        <p14:creationId xmlns:p14="http://schemas.microsoft.com/office/powerpoint/2010/main" val="35030226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9241" y="1212979"/>
            <a:ext cx="3900887" cy="4320073"/>
          </a:xfrm>
        </p:spPr>
        <p:txBody>
          <a:bodyPr>
            <a:noAutofit/>
          </a:bodyPr>
          <a:lstStyle/>
          <a:p>
            <a:r>
              <a:rPr lang="en-US" sz="2800" b="1" dirty="0" smtClean="0"/>
              <a:t>If you think you can achieve those quality measures, you’re right.  If you think you can’t, you’re right again. </a:t>
            </a:r>
            <a:br>
              <a:rPr lang="en-US" sz="2800" b="1" dirty="0" smtClean="0"/>
            </a:br>
            <a:r>
              <a:rPr lang="en-US" sz="2800" b="1" dirty="0" smtClean="0"/>
              <a:t>Yes it is all a matter of attitude.</a:t>
            </a:r>
            <a:endParaRPr lang="en-US" sz="2800" b="1" dirty="0"/>
          </a:p>
        </p:txBody>
      </p:sp>
      <p:pic>
        <p:nvPicPr>
          <p:cNvPr id="5" name="Content Placeholder 4"/>
          <p:cNvPicPr>
            <a:picLocks noGrp="1" noChangeAspect="1"/>
          </p:cNvPicPr>
          <p:nvPr>
            <p:ph idx="1"/>
          </p:nvPr>
        </p:nvPicPr>
        <p:blipFill>
          <a:blip r:embed="rId2"/>
          <a:stretch>
            <a:fillRect/>
          </a:stretch>
        </p:blipFill>
        <p:spPr>
          <a:xfrm>
            <a:off x="118955" y="1212980"/>
            <a:ext cx="4695415" cy="4450702"/>
          </a:xfrm>
          <a:prstGeom prst="rect">
            <a:avLst/>
          </a:prstGeom>
        </p:spPr>
      </p:pic>
      <p:pic>
        <p:nvPicPr>
          <p:cNvPr id="4" name="Picture 3"/>
          <p:cNvPicPr>
            <a:picLocks noChangeAspect="1"/>
          </p:cNvPicPr>
          <p:nvPr/>
        </p:nvPicPr>
        <p:blipFill>
          <a:blip r:embed="rId3"/>
          <a:stretch>
            <a:fillRect/>
          </a:stretch>
        </p:blipFill>
        <p:spPr>
          <a:xfrm>
            <a:off x="8790128" y="139325"/>
            <a:ext cx="3029301" cy="6439706"/>
          </a:xfrm>
          <a:prstGeom prst="rect">
            <a:avLst/>
          </a:prstGeom>
        </p:spPr>
      </p:pic>
      <p:sp>
        <p:nvSpPr>
          <p:cNvPr id="6" name="TextBox 5"/>
          <p:cNvSpPr txBox="1"/>
          <p:nvPr/>
        </p:nvSpPr>
        <p:spPr>
          <a:xfrm>
            <a:off x="1184988" y="6260841"/>
            <a:ext cx="5860900" cy="584775"/>
          </a:xfrm>
          <a:prstGeom prst="rect">
            <a:avLst/>
          </a:prstGeom>
          <a:noFill/>
        </p:spPr>
        <p:txBody>
          <a:bodyPr wrap="none" rtlCol="0">
            <a:spAutoFit/>
          </a:bodyPr>
          <a:lstStyle/>
          <a:p>
            <a:r>
              <a:rPr lang="en-US" sz="3200" b="1" dirty="0" smtClean="0"/>
              <a:t>QUALITY MEASURES SUCCESS</a:t>
            </a:r>
            <a:endParaRPr lang="en-US" sz="3200" b="1" dirty="0"/>
          </a:p>
        </p:txBody>
      </p:sp>
    </p:spTree>
    <p:extLst>
      <p:ext uri="{BB962C8B-B14F-4D97-AF65-F5344CB8AC3E}">
        <p14:creationId xmlns:p14="http://schemas.microsoft.com/office/powerpoint/2010/main" val="3495457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442" y="0"/>
            <a:ext cx="4419633" cy="6774413"/>
          </a:xfrm>
        </p:spPr>
        <p:txBody>
          <a:bodyPr>
            <a:normAutofit fontScale="85000" lnSpcReduction="10000"/>
          </a:bodyPr>
          <a:lstStyle/>
          <a:p>
            <a:pPr>
              <a:buFont typeface="Arial" panose="020B0604020202020204" pitchFamily="34" charset="0"/>
              <a:buChar char="•"/>
            </a:pPr>
            <a:r>
              <a:rPr lang="en-US" sz="2800" b="1" dirty="0" smtClean="0">
                <a:solidFill>
                  <a:schemeClr val="tx1"/>
                </a:solidFill>
              </a:rPr>
              <a:t>Say please and thank you.</a:t>
            </a:r>
          </a:p>
          <a:p>
            <a:pPr>
              <a:buFont typeface="Arial" panose="020B0604020202020204" pitchFamily="34" charset="0"/>
              <a:buChar char="•"/>
            </a:pPr>
            <a:r>
              <a:rPr lang="en-US" sz="2800" b="1" dirty="0" smtClean="0">
                <a:solidFill>
                  <a:schemeClr val="tx1"/>
                </a:solidFill>
              </a:rPr>
              <a:t>Practice empathy.</a:t>
            </a:r>
          </a:p>
          <a:p>
            <a:pPr>
              <a:buFont typeface="Arial" panose="020B0604020202020204" pitchFamily="34" charset="0"/>
              <a:buChar char="•"/>
            </a:pPr>
            <a:r>
              <a:rPr lang="en-US" sz="2800" b="1" dirty="0" smtClean="0">
                <a:solidFill>
                  <a:schemeClr val="tx1"/>
                </a:solidFill>
              </a:rPr>
              <a:t>Evaluate your own behavior in ongoing fashion.</a:t>
            </a:r>
          </a:p>
          <a:p>
            <a:pPr>
              <a:buFont typeface="Arial" panose="020B0604020202020204" pitchFamily="34" charset="0"/>
              <a:buChar char="•"/>
            </a:pPr>
            <a:r>
              <a:rPr lang="en-US" sz="2800" b="1" dirty="0" smtClean="0">
                <a:solidFill>
                  <a:schemeClr val="tx1"/>
                </a:solidFill>
              </a:rPr>
              <a:t>Never miss an opportunity to complement others for their successes.</a:t>
            </a:r>
          </a:p>
          <a:p>
            <a:pPr>
              <a:buFont typeface="Arial" panose="020B0604020202020204" pitchFamily="34" charset="0"/>
              <a:buChar char="•"/>
            </a:pPr>
            <a:r>
              <a:rPr lang="en-US" sz="2800" b="1" dirty="0" smtClean="0">
                <a:solidFill>
                  <a:schemeClr val="tx1"/>
                </a:solidFill>
              </a:rPr>
              <a:t>See criticism as an opportunity to improve.</a:t>
            </a:r>
          </a:p>
          <a:p>
            <a:pPr>
              <a:buFont typeface="Arial" panose="020B0604020202020204" pitchFamily="34" charset="0"/>
              <a:buChar char="•"/>
            </a:pPr>
            <a:r>
              <a:rPr lang="en-US" sz="2800" b="1" dirty="0" smtClean="0">
                <a:solidFill>
                  <a:schemeClr val="tx1"/>
                </a:solidFill>
              </a:rPr>
              <a:t>Keep open minded to changes.</a:t>
            </a:r>
          </a:p>
          <a:p>
            <a:pPr>
              <a:buFont typeface="Arial" panose="020B0604020202020204" pitchFamily="34" charset="0"/>
              <a:buChar char="•"/>
            </a:pPr>
            <a:r>
              <a:rPr lang="en-US" sz="2800" b="1" dirty="0" smtClean="0">
                <a:solidFill>
                  <a:schemeClr val="tx1"/>
                </a:solidFill>
              </a:rPr>
              <a:t>Have a forgiving view of people.</a:t>
            </a:r>
          </a:p>
          <a:p>
            <a:pPr>
              <a:buFont typeface="Arial" panose="020B0604020202020204" pitchFamily="34" charset="0"/>
              <a:buChar char="•"/>
            </a:pPr>
            <a:r>
              <a:rPr lang="en-US" sz="2800" b="1" dirty="0" smtClean="0">
                <a:solidFill>
                  <a:schemeClr val="tx1"/>
                </a:solidFill>
              </a:rPr>
              <a:t>Respect the opinion of others</a:t>
            </a:r>
            <a:r>
              <a:rPr lang="en-US" b="1" dirty="0" smtClean="0">
                <a:solidFill>
                  <a:schemeClr val="tx1"/>
                </a:solidFill>
              </a:rPr>
              <a:t>.</a:t>
            </a:r>
            <a:endParaRPr lang="en-US" b="1" dirty="0">
              <a:solidFill>
                <a:schemeClr val="tx1"/>
              </a:solidFill>
            </a:endParaRPr>
          </a:p>
        </p:txBody>
      </p:sp>
      <p:pic>
        <p:nvPicPr>
          <p:cNvPr id="4" name="Picture 3"/>
          <p:cNvPicPr>
            <a:picLocks noChangeAspect="1"/>
          </p:cNvPicPr>
          <p:nvPr/>
        </p:nvPicPr>
        <p:blipFill>
          <a:blip r:embed="rId2"/>
          <a:stretch>
            <a:fillRect/>
          </a:stretch>
        </p:blipFill>
        <p:spPr>
          <a:xfrm>
            <a:off x="8790128" y="139325"/>
            <a:ext cx="3029301" cy="6439706"/>
          </a:xfrm>
          <a:prstGeom prst="rect">
            <a:avLst/>
          </a:prstGeom>
        </p:spPr>
      </p:pic>
      <p:pic>
        <p:nvPicPr>
          <p:cNvPr id="5" name="Picture 4"/>
          <p:cNvPicPr>
            <a:picLocks noChangeAspect="1"/>
          </p:cNvPicPr>
          <p:nvPr/>
        </p:nvPicPr>
        <p:blipFill>
          <a:blip r:embed="rId3"/>
          <a:stretch>
            <a:fillRect/>
          </a:stretch>
        </p:blipFill>
        <p:spPr>
          <a:xfrm>
            <a:off x="5381420" y="698060"/>
            <a:ext cx="2681310" cy="1828727"/>
          </a:xfrm>
          <a:prstGeom prst="rect">
            <a:avLst/>
          </a:prstGeom>
        </p:spPr>
      </p:pic>
      <p:pic>
        <p:nvPicPr>
          <p:cNvPr id="6" name="Picture 5"/>
          <p:cNvPicPr>
            <a:picLocks noChangeAspect="1"/>
          </p:cNvPicPr>
          <p:nvPr/>
        </p:nvPicPr>
        <p:blipFill>
          <a:blip r:embed="rId4"/>
          <a:stretch>
            <a:fillRect/>
          </a:stretch>
        </p:blipFill>
        <p:spPr>
          <a:xfrm>
            <a:off x="5381420" y="2405489"/>
            <a:ext cx="2681310" cy="3921055"/>
          </a:xfrm>
          <a:prstGeom prst="rect">
            <a:avLst/>
          </a:prstGeom>
        </p:spPr>
      </p:pic>
    </p:spTree>
    <p:extLst>
      <p:ext uri="{BB962C8B-B14F-4D97-AF65-F5344CB8AC3E}">
        <p14:creationId xmlns:p14="http://schemas.microsoft.com/office/powerpoint/2010/main" val="27084930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46" y="6120881"/>
            <a:ext cx="8509518" cy="647959"/>
          </a:xfrm>
        </p:spPr>
        <p:txBody>
          <a:bodyPr>
            <a:normAutofit/>
          </a:bodyPr>
          <a:lstStyle/>
          <a:p>
            <a:r>
              <a:rPr lang="en-US" sz="3200" dirty="0" smtClean="0"/>
              <a:t>Positive attitude and positive thinking</a:t>
            </a:r>
            <a:endParaRPr lang="en-US" sz="3200" dirty="0"/>
          </a:p>
        </p:txBody>
      </p:sp>
      <p:pic>
        <p:nvPicPr>
          <p:cNvPr id="4" name="Content Placeholder 3"/>
          <p:cNvPicPr>
            <a:picLocks noGrp="1" noChangeAspect="1"/>
          </p:cNvPicPr>
          <p:nvPr>
            <p:ph idx="1"/>
          </p:nvPr>
        </p:nvPicPr>
        <p:blipFill>
          <a:blip r:embed="rId2"/>
          <a:stretch>
            <a:fillRect/>
          </a:stretch>
        </p:blipFill>
        <p:spPr>
          <a:xfrm>
            <a:off x="367528" y="354563"/>
            <a:ext cx="8100130" cy="4642180"/>
          </a:xfrm>
          <a:prstGeom prst="rect">
            <a:avLst/>
          </a:prstGeom>
        </p:spPr>
      </p:pic>
      <p:pic>
        <p:nvPicPr>
          <p:cNvPr id="5" name="Picture 4"/>
          <p:cNvPicPr>
            <a:picLocks noChangeAspect="1"/>
          </p:cNvPicPr>
          <p:nvPr/>
        </p:nvPicPr>
        <p:blipFill>
          <a:blip r:embed="rId3"/>
          <a:stretch>
            <a:fillRect/>
          </a:stretch>
        </p:blipFill>
        <p:spPr>
          <a:xfrm>
            <a:off x="9034015" y="278796"/>
            <a:ext cx="2972023" cy="6317947"/>
          </a:xfrm>
          <a:prstGeom prst="rect">
            <a:avLst/>
          </a:prstGeom>
        </p:spPr>
      </p:pic>
      <p:sp>
        <p:nvSpPr>
          <p:cNvPr id="6" name="TextBox 5"/>
          <p:cNvSpPr txBox="1"/>
          <p:nvPr/>
        </p:nvSpPr>
        <p:spPr>
          <a:xfrm>
            <a:off x="322794" y="4996743"/>
            <a:ext cx="8363187" cy="923330"/>
          </a:xfrm>
          <a:prstGeom prst="rect">
            <a:avLst/>
          </a:prstGeom>
          <a:noFill/>
        </p:spPr>
        <p:txBody>
          <a:bodyPr wrap="none" rtlCol="0">
            <a:spAutoFit/>
          </a:bodyPr>
          <a:lstStyle/>
          <a:p>
            <a:r>
              <a:rPr lang="en-US" b="1" dirty="0" smtClean="0"/>
              <a:t>Positive attitude helps one to cope more easily with the daily affairs of life.</a:t>
            </a:r>
          </a:p>
          <a:p>
            <a:r>
              <a:rPr lang="en-US" b="1" dirty="0" smtClean="0"/>
              <a:t>It brings optimism into your life, and makes it easier to avoid worry and </a:t>
            </a:r>
          </a:p>
          <a:p>
            <a:r>
              <a:rPr lang="en-US" b="1" dirty="0"/>
              <a:t>n</a:t>
            </a:r>
            <a:r>
              <a:rPr lang="en-US" b="1" dirty="0" smtClean="0"/>
              <a:t>egative thinking.</a:t>
            </a:r>
            <a:endParaRPr lang="en-US" b="1" dirty="0"/>
          </a:p>
        </p:txBody>
      </p:sp>
    </p:spTree>
    <p:extLst>
      <p:ext uri="{BB962C8B-B14F-4D97-AF65-F5344CB8AC3E}">
        <p14:creationId xmlns:p14="http://schemas.microsoft.com/office/powerpoint/2010/main" val="28009489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53579" y="199174"/>
            <a:ext cx="7770338" cy="1593411"/>
          </a:xfrm>
          <a:prstGeom prst="rect">
            <a:avLst/>
          </a:prstGeom>
        </p:spPr>
      </p:pic>
      <p:pic>
        <p:nvPicPr>
          <p:cNvPr id="4" name="Content Placeholder 3"/>
          <p:cNvPicPr>
            <a:picLocks noGrp="1" noChangeAspect="1"/>
          </p:cNvPicPr>
          <p:nvPr>
            <p:ph idx="1"/>
          </p:nvPr>
        </p:nvPicPr>
        <p:blipFill>
          <a:blip r:embed="rId3"/>
          <a:stretch>
            <a:fillRect/>
          </a:stretch>
        </p:blipFill>
        <p:spPr>
          <a:xfrm>
            <a:off x="553579" y="1958087"/>
            <a:ext cx="7760145" cy="4718844"/>
          </a:xfrm>
          <a:prstGeom prst="rect">
            <a:avLst/>
          </a:prstGeom>
        </p:spPr>
      </p:pic>
      <p:pic>
        <p:nvPicPr>
          <p:cNvPr id="6" name="Picture 5"/>
          <p:cNvPicPr>
            <a:picLocks noChangeAspect="1"/>
          </p:cNvPicPr>
          <p:nvPr/>
        </p:nvPicPr>
        <p:blipFill>
          <a:blip r:embed="rId4"/>
          <a:stretch>
            <a:fillRect/>
          </a:stretch>
        </p:blipFill>
        <p:spPr>
          <a:xfrm>
            <a:off x="8743473" y="0"/>
            <a:ext cx="3472778" cy="2311022"/>
          </a:xfrm>
          <a:prstGeom prst="rect">
            <a:avLst/>
          </a:prstGeom>
        </p:spPr>
      </p:pic>
      <p:pic>
        <p:nvPicPr>
          <p:cNvPr id="7" name="Picture 6"/>
          <p:cNvPicPr>
            <a:picLocks noChangeAspect="1"/>
          </p:cNvPicPr>
          <p:nvPr/>
        </p:nvPicPr>
        <p:blipFill>
          <a:blip r:embed="rId5"/>
          <a:stretch>
            <a:fillRect/>
          </a:stretch>
        </p:blipFill>
        <p:spPr>
          <a:xfrm>
            <a:off x="8743473" y="2311022"/>
            <a:ext cx="3552599" cy="2333051"/>
          </a:xfrm>
          <a:prstGeom prst="rect">
            <a:avLst/>
          </a:prstGeom>
        </p:spPr>
      </p:pic>
      <p:pic>
        <p:nvPicPr>
          <p:cNvPr id="8" name="Picture 7"/>
          <p:cNvPicPr>
            <a:picLocks noChangeAspect="1"/>
          </p:cNvPicPr>
          <p:nvPr/>
        </p:nvPicPr>
        <p:blipFill>
          <a:blip r:embed="rId6"/>
          <a:stretch>
            <a:fillRect/>
          </a:stretch>
        </p:blipFill>
        <p:spPr>
          <a:xfrm>
            <a:off x="8743473" y="4503986"/>
            <a:ext cx="3624647" cy="2354014"/>
          </a:xfrm>
          <a:prstGeom prst="rect">
            <a:avLst/>
          </a:prstGeom>
        </p:spPr>
      </p:pic>
    </p:spTree>
    <p:extLst>
      <p:ext uri="{BB962C8B-B14F-4D97-AF65-F5344CB8AC3E}">
        <p14:creationId xmlns:p14="http://schemas.microsoft.com/office/powerpoint/2010/main" val="2689639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7511" y="278795"/>
            <a:ext cx="2588217" cy="6346729"/>
          </a:xfrm>
        </p:spPr>
        <p:txBody>
          <a:bodyPr>
            <a:normAutofit/>
          </a:bodyPr>
          <a:lstStyle/>
          <a:p>
            <a:r>
              <a:rPr lang="en-US" b="1" dirty="0" smtClean="0"/>
              <a:t>Attitude is a mental position relative to a way of thinking or being.</a:t>
            </a:r>
            <a:br>
              <a:rPr lang="en-US" b="1" dirty="0" smtClean="0"/>
            </a:br>
            <a:r>
              <a:rPr lang="en-US" sz="2000" dirty="0" smtClean="0"/>
              <a:t>Barbara o. Lawrence</a:t>
            </a:r>
            <a:br>
              <a:rPr lang="en-US" sz="2000" dirty="0" smtClean="0"/>
            </a:br>
            <a:r>
              <a:rPr lang="en-US" sz="2000" dirty="0" smtClean="0"/>
              <a:t>author</a:t>
            </a:r>
            <a:endParaRPr lang="en-US" sz="2000" dirty="0"/>
          </a:p>
        </p:txBody>
      </p:sp>
      <p:pic>
        <p:nvPicPr>
          <p:cNvPr id="4" name="Content Placeholder 3"/>
          <p:cNvPicPr>
            <a:picLocks noGrp="1" noChangeAspect="1"/>
          </p:cNvPicPr>
          <p:nvPr>
            <p:ph idx="1"/>
          </p:nvPr>
        </p:nvPicPr>
        <p:blipFill>
          <a:blip r:embed="rId2"/>
          <a:stretch>
            <a:fillRect/>
          </a:stretch>
        </p:blipFill>
        <p:spPr>
          <a:xfrm>
            <a:off x="490483" y="406830"/>
            <a:ext cx="5748341" cy="5955224"/>
          </a:xfrm>
          <a:prstGeom prst="rect">
            <a:avLst/>
          </a:prstGeom>
        </p:spPr>
      </p:pic>
      <p:pic>
        <p:nvPicPr>
          <p:cNvPr id="5" name="Picture 4"/>
          <p:cNvPicPr>
            <a:picLocks noChangeAspect="1"/>
          </p:cNvPicPr>
          <p:nvPr/>
        </p:nvPicPr>
        <p:blipFill>
          <a:blip r:embed="rId3"/>
          <a:stretch>
            <a:fillRect/>
          </a:stretch>
        </p:blipFill>
        <p:spPr>
          <a:xfrm>
            <a:off x="9144415" y="278796"/>
            <a:ext cx="2861623" cy="6083257"/>
          </a:xfrm>
          <a:prstGeom prst="rect">
            <a:avLst/>
          </a:prstGeom>
        </p:spPr>
      </p:pic>
    </p:spTree>
    <p:extLst>
      <p:ext uri="{BB962C8B-B14F-4D97-AF65-F5344CB8AC3E}">
        <p14:creationId xmlns:p14="http://schemas.microsoft.com/office/powerpoint/2010/main" val="1805082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50331" y="3982220"/>
            <a:ext cx="4393663" cy="2861927"/>
          </a:xfrm>
          <a:prstGeom prst="rect">
            <a:avLst/>
          </a:prstGeom>
        </p:spPr>
      </p:pic>
      <p:pic>
        <p:nvPicPr>
          <p:cNvPr id="4" name="Content Placeholder 3"/>
          <p:cNvPicPr>
            <a:picLocks noGrp="1" noChangeAspect="1"/>
          </p:cNvPicPr>
          <p:nvPr>
            <p:ph idx="1"/>
          </p:nvPr>
        </p:nvPicPr>
        <p:blipFill>
          <a:blip r:embed="rId3"/>
          <a:stretch>
            <a:fillRect/>
          </a:stretch>
        </p:blipFill>
        <p:spPr>
          <a:xfrm>
            <a:off x="4634774" y="3232139"/>
            <a:ext cx="2422357" cy="3614738"/>
          </a:xfrm>
          <a:prstGeom prst="rect">
            <a:avLst/>
          </a:prstGeom>
        </p:spPr>
      </p:pic>
      <p:pic>
        <p:nvPicPr>
          <p:cNvPr id="5" name="Picture 4"/>
          <p:cNvPicPr>
            <a:picLocks noChangeAspect="1"/>
          </p:cNvPicPr>
          <p:nvPr/>
        </p:nvPicPr>
        <p:blipFill>
          <a:blip r:embed="rId4"/>
          <a:stretch>
            <a:fillRect/>
          </a:stretch>
        </p:blipFill>
        <p:spPr>
          <a:xfrm>
            <a:off x="6808549" y="4055148"/>
            <a:ext cx="2190750" cy="2438400"/>
          </a:xfrm>
          <a:prstGeom prst="rect">
            <a:avLst/>
          </a:prstGeom>
        </p:spPr>
      </p:pic>
      <p:pic>
        <p:nvPicPr>
          <p:cNvPr id="6" name="Picture 5"/>
          <p:cNvPicPr>
            <a:picLocks noChangeAspect="1"/>
          </p:cNvPicPr>
          <p:nvPr/>
        </p:nvPicPr>
        <p:blipFill>
          <a:blip r:embed="rId5"/>
          <a:stretch>
            <a:fillRect/>
          </a:stretch>
        </p:blipFill>
        <p:spPr>
          <a:xfrm>
            <a:off x="145386" y="139486"/>
            <a:ext cx="2598940" cy="2828441"/>
          </a:xfrm>
          <a:prstGeom prst="rect">
            <a:avLst/>
          </a:prstGeom>
        </p:spPr>
      </p:pic>
      <p:pic>
        <p:nvPicPr>
          <p:cNvPr id="7" name="Picture 6"/>
          <p:cNvPicPr>
            <a:picLocks noChangeAspect="1"/>
          </p:cNvPicPr>
          <p:nvPr/>
        </p:nvPicPr>
        <p:blipFill>
          <a:blip r:embed="rId6"/>
          <a:stretch>
            <a:fillRect/>
          </a:stretch>
        </p:blipFill>
        <p:spPr>
          <a:xfrm>
            <a:off x="7340398" y="139486"/>
            <a:ext cx="4617681" cy="3570502"/>
          </a:xfrm>
          <a:prstGeom prst="rect">
            <a:avLst/>
          </a:prstGeom>
        </p:spPr>
      </p:pic>
      <p:pic>
        <p:nvPicPr>
          <p:cNvPr id="8" name="Picture 7"/>
          <p:cNvPicPr>
            <a:picLocks noChangeAspect="1"/>
          </p:cNvPicPr>
          <p:nvPr/>
        </p:nvPicPr>
        <p:blipFill>
          <a:blip r:embed="rId7"/>
          <a:stretch>
            <a:fillRect/>
          </a:stretch>
        </p:blipFill>
        <p:spPr>
          <a:xfrm>
            <a:off x="8999299" y="3644994"/>
            <a:ext cx="2829801" cy="3028882"/>
          </a:xfrm>
          <a:prstGeom prst="rect">
            <a:avLst/>
          </a:prstGeom>
        </p:spPr>
      </p:pic>
      <p:pic>
        <p:nvPicPr>
          <p:cNvPr id="9" name="Picture 8"/>
          <p:cNvPicPr>
            <a:picLocks noChangeAspect="1"/>
          </p:cNvPicPr>
          <p:nvPr/>
        </p:nvPicPr>
        <p:blipFill>
          <a:blip r:embed="rId8"/>
          <a:stretch>
            <a:fillRect/>
          </a:stretch>
        </p:blipFill>
        <p:spPr>
          <a:xfrm>
            <a:off x="2911047" y="187159"/>
            <a:ext cx="1959456" cy="1746472"/>
          </a:xfrm>
          <a:prstGeom prst="rect">
            <a:avLst/>
          </a:prstGeom>
        </p:spPr>
      </p:pic>
      <p:pic>
        <p:nvPicPr>
          <p:cNvPr id="11" name="Picture 10"/>
          <p:cNvPicPr>
            <a:picLocks noChangeAspect="1"/>
          </p:cNvPicPr>
          <p:nvPr/>
        </p:nvPicPr>
        <p:blipFill>
          <a:blip r:embed="rId9"/>
          <a:stretch>
            <a:fillRect/>
          </a:stretch>
        </p:blipFill>
        <p:spPr>
          <a:xfrm>
            <a:off x="4915882" y="805912"/>
            <a:ext cx="2588664" cy="2419707"/>
          </a:xfrm>
          <a:prstGeom prst="rect">
            <a:avLst/>
          </a:prstGeom>
        </p:spPr>
      </p:pic>
      <p:pic>
        <p:nvPicPr>
          <p:cNvPr id="12" name="Picture 11"/>
          <p:cNvPicPr>
            <a:picLocks noChangeAspect="1"/>
          </p:cNvPicPr>
          <p:nvPr/>
        </p:nvPicPr>
        <p:blipFill>
          <a:blip r:embed="rId10"/>
          <a:stretch>
            <a:fillRect/>
          </a:stretch>
        </p:blipFill>
        <p:spPr>
          <a:xfrm>
            <a:off x="2657099" y="2105678"/>
            <a:ext cx="2183277" cy="2034711"/>
          </a:xfrm>
          <a:prstGeom prst="rect">
            <a:avLst/>
          </a:prstGeom>
        </p:spPr>
      </p:pic>
    </p:spTree>
    <p:extLst>
      <p:ext uri="{BB962C8B-B14F-4D97-AF65-F5344CB8AC3E}">
        <p14:creationId xmlns:p14="http://schemas.microsoft.com/office/powerpoint/2010/main" val="17808510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551307" y="86417"/>
            <a:ext cx="2628955" cy="2583034"/>
          </a:xfrm>
          <a:prstGeom prst="rect">
            <a:avLst/>
          </a:prstGeom>
        </p:spPr>
      </p:pic>
      <p:pic>
        <p:nvPicPr>
          <p:cNvPr id="13" name="Picture 12"/>
          <p:cNvPicPr>
            <a:picLocks noChangeAspect="1"/>
          </p:cNvPicPr>
          <p:nvPr/>
        </p:nvPicPr>
        <p:blipFill>
          <a:blip r:embed="rId3"/>
          <a:stretch>
            <a:fillRect/>
          </a:stretch>
        </p:blipFill>
        <p:spPr>
          <a:xfrm>
            <a:off x="998344" y="2565157"/>
            <a:ext cx="1781175" cy="1619250"/>
          </a:xfrm>
          <a:prstGeom prst="rect">
            <a:avLst/>
          </a:prstGeom>
        </p:spPr>
      </p:pic>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4"/>
          <a:stretch>
            <a:fillRect/>
          </a:stretch>
        </p:blipFill>
        <p:spPr>
          <a:xfrm>
            <a:off x="3419758" y="2626963"/>
            <a:ext cx="3910543" cy="4029560"/>
          </a:xfrm>
          <a:prstGeom prst="rect">
            <a:avLst/>
          </a:prstGeom>
        </p:spPr>
      </p:pic>
      <p:pic>
        <p:nvPicPr>
          <p:cNvPr id="6" name="Picture 5"/>
          <p:cNvPicPr>
            <a:picLocks noChangeAspect="1"/>
          </p:cNvPicPr>
          <p:nvPr/>
        </p:nvPicPr>
        <p:blipFill>
          <a:blip r:embed="rId5"/>
          <a:stretch>
            <a:fillRect/>
          </a:stretch>
        </p:blipFill>
        <p:spPr>
          <a:xfrm>
            <a:off x="7290379" y="4184407"/>
            <a:ext cx="2162175" cy="2514600"/>
          </a:xfrm>
          <a:prstGeom prst="rect">
            <a:avLst/>
          </a:prstGeom>
        </p:spPr>
      </p:pic>
      <p:pic>
        <p:nvPicPr>
          <p:cNvPr id="7" name="Picture 6"/>
          <p:cNvPicPr>
            <a:picLocks noChangeAspect="1"/>
          </p:cNvPicPr>
          <p:nvPr/>
        </p:nvPicPr>
        <p:blipFill>
          <a:blip r:embed="rId6"/>
          <a:stretch>
            <a:fillRect/>
          </a:stretch>
        </p:blipFill>
        <p:spPr>
          <a:xfrm>
            <a:off x="133300" y="4077673"/>
            <a:ext cx="3232642" cy="2578849"/>
          </a:xfrm>
          <a:prstGeom prst="rect">
            <a:avLst/>
          </a:prstGeom>
        </p:spPr>
      </p:pic>
      <p:pic>
        <p:nvPicPr>
          <p:cNvPr id="9" name="Picture 8"/>
          <p:cNvPicPr>
            <a:picLocks noChangeAspect="1"/>
          </p:cNvPicPr>
          <p:nvPr/>
        </p:nvPicPr>
        <p:blipFill>
          <a:blip r:embed="rId7"/>
          <a:stretch>
            <a:fillRect/>
          </a:stretch>
        </p:blipFill>
        <p:spPr>
          <a:xfrm>
            <a:off x="7180262" y="420672"/>
            <a:ext cx="2038350" cy="1914525"/>
          </a:xfrm>
          <a:prstGeom prst="rect">
            <a:avLst/>
          </a:prstGeom>
        </p:spPr>
      </p:pic>
      <p:pic>
        <p:nvPicPr>
          <p:cNvPr id="11" name="Picture 10"/>
          <p:cNvPicPr>
            <a:picLocks noChangeAspect="1"/>
          </p:cNvPicPr>
          <p:nvPr/>
        </p:nvPicPr>
        <p:blipFill>
          <a:blip r:embed="rId8"/>
          <a:stretch>
            <a:fillRect/>
          </a:stretch>
        </p:blipFill>
        <p:spPr>
          <a:xfrm>
            <a:off x="9156333" y="535830"/>
            <a:ext cx="2806171" cy="2555620"/>
          </a:xfrm>
          <a:prstGeom prst="rect">
            <a:avLst/>
          </a:prstGeom>
        </p:spPr>
      </p:pic>
      <p:pic>
        <p:nvPicPr>
          <p:cNvPr id="12" name="Picture 11"/>
          <p:cNvPicPr>
            <a:picLocks noChangeAspect="1"/>
          </p:cNvPicPr>
          <p:nvPr/>
        </p:nvPicPr>
        <p:blipFill>
          <a:blip r:embed="rId9"/>
          <a:stretch>
            <a:fillRect/>
          </a:stretch>
        </p:blipFill>
        <p:spPr>
          <a:xfrm>
            <a:off x="133301" y="19628"/>
            <a:ext cx="4435222" cy="2677871"/>
          </a:xfrm>
          <a:prstGeom prst="rect">
            <a:avLst/>
          </a:prstGeom>
        </p:spPr>
      </p:pic>
      <p:pic>
        <p:nvPicPr>
          <p:cNvPr id="14" name="Picture 13"/>
          <p:cNvPicPr>
            <a:picLocks noChangeAspect="1"/>
          </p:cNvPicPr>
          <p:nvPr/>
        </p:nvPicPr>
        <p:blipFill>
          <a:blip r:embed="rId10"/>
          <a:stretch>
            <a:fillRect/>
          </a:stretch>
        </p:blipFill>
        <p:spPr>
          <a:xfrm>
            <a:off x="7180262" y="2526003"/>
            <a:ext cx="1921827" cy="1130895"/>
          </a:xfrm>
          <a:prstGeom prst="rect">
            <a:avLst/>
          </a:prstGeom>
        </p:spPr>
      </p:pic>
      <p:pic>
        <p:nvPicPr>
          <p:cNvPr id="15" name="Picture 14"/>
          <p:cNvPicPr>
            <a:picLocks noChangeAspect="1"/>
          </p:cNvPicPr>
          <p:nvPr/>
        </p:nvPicPr>
        <p:blipFill>
          <a:blip r:embed="rId11"/>
          <a:stretch>
            <a:fillRect/>
          </a:stretch>
        </p:blipFill>
        <p:spPr>
          <a:xfrm>
            <a:off x="9322307" y="3543566"/>
            <a:ext cx="2718799" cy="2144311"/>
          </a:xfrm>
          <a:prstGeom prst="rect">
            <a:avLst/>
          </a:prstGeom>
        </p:spPr>
      </p:pic>
    </p:spTree>
    <p:extLst>
      <p:ext uri="{BB962C8B-B14F-4D97-AF65-F5344CB8AC3E}">
        <p14:creationId xmlns:p14="http://schemas.microsoft.com/office/powerpoint/2010/main" val="412130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94467" y="147234"/>
            <a:ext cx="4238786" cy="4209553"/>
          </a:xfrm>
          <a:prstGeom prst="rect">
            <a:avLst/>
          </a:prstGeom>
        </p:spPr>
      </p:pic>
      <p:pic>
        <p:nvPicPr>
          <p:cNvPr id="4" name="Content Placeholder 3"/>
          <p:cNvPicPr>
            <a:picLocks noGrp="1" noChangeAspect="1"/>
          </p:cNvPicPr>
          <p:nvPr>
            <p:ph idx="1"/>
          </p:nvPr>
        </p:nvPicPr>
        <p:blipFill>
          <a:blip r:embed="rId3"/>
          <a:stretch>
            <a:fillRect/>
          </a:stretch>
        </p:blipFill>
        <p:spPr>
          <a:xfrm>
            <a:off x="3940472" y="3178683"/>
            <a:ext cx="5524500" cy="3600450"/>
          </a:xfrm>
          <a:prstGeom prst="rect">
            <a:avLst/>
          </a:prstGeom>
        </p:spPr>
      </p:pic>
      <p:pic>
        <p:nvPicPr>
          <p:cNvPr id="5" name="Picture 4"/>
          <p:cNvPicPr>
            <a:picLocks noChangeAspect="1"/>
          </p:cNvPicPr>
          <p:nvPr/>
        </p:nvPicPr>
        <p:blipFill>
          <a:blip r:embed="rId4"/>
          <a:stretch>
            <a:fillRect/>
          </a:stretch>
        </p:blipFill>
        <p:spPr>
          <a:xfrm>
            <a:off x="790560" y="4112695"/>
            <a:ext cx="3246600" cy="1854153"/>
          </a:xfrm>
          <a:prstGeom prst="rect">
            <a:avLst/>
          </a:prstGeom>
        </p:spPr>
      </p:pic>
      <p:pic>
        <p:nvPicPr>
          <p:cNvPr id="7" name="Picture 6"/>
          <p:cNvPicPr>
            <a:picLocks noChangeAspect="1"/>
          </p:cNvPicPr>
          <p:nvPr/>
        </p:nvPicPr>
        <p:blipFill>
          <a:blip r:embed="rId5"/>
          <a:stretch>
            <a:fillRect/>
          </a:stretch>
        </p:blipFill>
        <p:spPr>
          <a:xfrm>
            <a:off x="4118623" y="204054"/>
            <a:ext cx="2181225" cy="2143125"/>
          </a:xfrm>
          <a:prstGeom prst="rect">
            <a:avLst/>
          </a:prstGeom>
        </p:spPr>
      </p:pic>
      <p:pic>
        <p:nvPicPr>
          <p:cNvPr id="8" name="Picture 7"/>
          <p:cNvPicPr>
            <a:picLocks noChangeAspect="1"/>
          </p:cNvPicPr>
          <p:nvPr/>
        </p:nvPicPr>
        <p:blipFill>
          <a:blip r:embed="rId6"/>
          <a:stretch>
            <a:fillRect/>
          </a:stretch>
        </p:blipFill>
        <p:spPr>
          <a:xfrm>
            <a:off x="9391301" y="3611747"/>
            <a:ext cx="2629008" cy="3057525"/>
          </a:xfrm>
          <a:prstGeom prst="rect">
            <a:avLst/>
          </a:prstGeom>
        </p:spPr>
      </p:pic>
      <p:pic>
        <p:nvPicPr>
          <p:cNvPr id="9" name="Picture 8"/>
          <p:cNvPicPr>
            <a:picLocks noChangeAspect="1"/>
          </p:cNvPicPr>
          <p:nvPr/>
        </p:nvPicPr>
        <p:blipFill>
          <a:blip r:embed="rId7"/>
          <a:stretch>
            <a:fillRect/>
          </a:stretch>
        </p:blipFill>
        <p:spPr>
          <a:xfrm>
            <a:off x="8487118" y="87419"/>
            <a:ext cx="3533191" cy="3236153"/>
          </a:xfrm>
          <a:prstGeom prst="rect">
            <a:avLst/>
          </a:prstGeom>
        </p:spPr>
      </p:pic>
      <p:pic>
        <p:nvPicPr>
          <p:cNvPr id="10" name="Picture 9"/>
          <p:cNvPicPr>
            <a:picLocks noChangeAspect="1"/>
          </p:cNvPicPr>
          <p:nvPr/>
        </p:nvPicPr>
        <p:blipFill>
          <a:blip r:embed="rId8"/>
          <a:stretch>
            <a:fillRect/>
          </a:stretch>
        </p:blipFill>
        <p:spPr>
          <a:xfrm>
            <a:off x="6234259" y="1194008"/>
            <a:ext cx="2252859" cy="2116003"/>
          </a:xfrm>
          <a:prstGeom prst="rect">
            <a:avLst/>
          </a:prstGeom>
        </p:spPr>
      </p:pic>
    </p:spTree>
    <p:extLst>
      <p:ext uri="{BB962C8B-B14F-4D97-AF65-F5344CB8AC3E}">
        <p14:creationId xmlns:p14="http://schemas.microsoft.com/office/powerpoint/2010/main" val="40621172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9086" y="170729"/>
            <a:ext cx="6911171" cy="3078910"/>
          </a:xfrm>
          <a:prstGeom prst="rect">
            <a:avLst/>
          </a:prstGeom>
        </p:spPr>
      </p:pic>
      <p:pic>
        <p:nvPicPr>
          <p:cNvPr id="5" name="Picture 4"/>
          <p:cNvPicPr>
            <a:picLocks noChangeAspect="1"/>
          </p:cNvPicPr>
          <p:nvPr/>
        </p:nvPicPr>
        <p:blipFill>
          <a:blip r:embed="rId3"/>
          <a:stretch>
            <a:fillRect/>
          </a:stretch>
        </p:blipFill>
        <p:spPr>
          <a:xfrm>
            <a:off x="5819022" y="4301285"/>
            <a:ext cx="6268040" cy="2437571"/>
          </a:xfrm>
          <a:prstGeom prst="rect">
            <a:avLst/>
          </a:prstGeom>
        </p:spPr>
      </p:pic>
      <p:pic>
        <p:nvPicPr>
          <p:cNvPr id="7" name="Picture 6"/>
          <p:cNvPicPr>
            <a:picLocks noChangeAspect="1"/>
          </p:cNvPicPr>
          <p:nvPr/>
        </p:nvPicPr>
        <p:blipFill>
          <a:blip r:embed="rId4"/>
          <a:stretch>
            <a:fillRect/>
          </a:stretch>
        </p:blipFill>
        <p:spPr>
          <a:xfrm>
            <a:off x="120146" y="3145025"/>
            <a:ext cx="5781675" cy="3419475"/>
          </a:xfrm>
          <a:prstGeom prst="rect">
            <a:avLst/>
          </a:prstGeom>
        </p:spPr>
      </p:pic>
      <p:pic>
        <p:nvPicPr>
          <p:cNvPr id="8" name="Content Placeholder 5"/>
          <p:cNvPicPr>
            <a:picLocks noChangeAspect="1"/>
          </p:cNvPicPr>
          <p:nvPr/>
        </p:nvPicPr>
        <p:blipFill>
          <a:blip r:embed="rId5"/>
          <a:stretch>
            <a:fillRect/>
          </a:stretch>
        </p:blipFill>
        <p:spPr>
          <a:xfrm>
            <a:off x="6913926" y="627681"/>
            <a:ext cx="5182118" cy="3807271"/>
          </a:xfrm>
          <a:prstGeom prst="rect">
            <a:avLst/>
          </a:prstGeom>
        </p:spPr>
      </p:pic>
      <p:pic>
        <p:nvPicPr>
          <p:cNvPr id="6" name="Picture 5"/>
          <p:cNvPicPr>
            <a:picLocks noChangeAspect="1"/>
          </p:cNvPicPr>
          <p:nvPr/>
        </p:nvPicPr>
        <p:blipFill>
          <a:blip r:embed="rId6"/>
          <a:stretch>
            <a:fillRect/>
          </a:stretch>
        </p:blipFill>
        <p:spPr>
          <a:xfrm>
            <a:off x="3010983" y="4661996"/>
            <a:ext cx="2226736" cy="1716147"/>
          </a:xfrm>
          <a:prstGeom prst="rect">
            <a:avLst/>
          </a:prstGeom>
        </p:spPr>
      </p:pic>
    </p:spTree>
    <p:extLst>
      <p:ext uri="{BB962C8B-B14F-4D97-AF65-F5344CB8AC3E}">
        <p14:creationId xmlns:p14="http://schemas.microsoft.com/office/powerpoint/2010/main" val="15228590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7259" y="852407"/>
            <a:ext cx="4254065" cy="3943480"/>
          </a:xfrm>
        </p:spPr>
        <p:txBody>
          <a:bodyPr>
            <a:noAutofit/>
          </a:bodyPr>
          <a:lstStyle/>
          <a:p>
            <a:pPr marL="0" indent="0">
              <a:buNone/>
            </a:pPr>
            <a:r>
              <a:rPr lang="en-US" sz="5400" dirty="0" smtClean="0">
                <a:solidFill>
                  <a:schemeClr val="tx1"/>
                </a:solidFill>
              </a:rPr>
              <a:t>“Attitude is a little thing that makes a big difference!”</a:t>
            </a:r>
            <a:endParaRPr lang="en-US" sz="5400" dirty="0">
              <a:solidFill>
                <a:schemeClr val="tx1"/>
              </a:solidFill>
            </a:endParaRPr>
          </a:p>
        </p:txBody>
      </p:sp>
      <p:pic>
        <p:nvPicPr>
          <p:cNvPr id="5" name="Picture 4"/>
          <p:cNvPicPr>
            <a:picLocks noChangeAspect="1"/>
          </p:cNvPicPr>
          <p:nvPr/>
        </p:nvPicPr>
        <p:blipFill>
          <a:blip r:embed="rId2"/>
          <a:stretch>
            <a:fillRect/>
          </a:stretch>
        </p:blipFill>
        <p:spPr>
          <a:xfrm>
            <a:off x="4568879" y="710091"/>
            <a:ext cx="3843458" cy="5481653"/>
          </a:xfrm>
          <a:prstGeom prst="rect">
            <a:avLst/>
          </a:prstGeom>
        </p:spPr>
      </p:pic>
      <p:pic>
        <p:nvPicPr>
          <p:cNvPr id="4" name="Picture 3"/>
          <p:cNvPicPr>
            <a:picLocks noChangeAspect="1"/>
          </p:cNvPicPr>
          <p:nvPr/>
        </p:nvPicPr>
        <p:blipFill>
          <a:blip r:embed="rId3"/>
          <a:stretch>
            <a:fillRect/>
          </a:stretch>
        </p:blipFill>
        <p:spPr>
          <a:xfrm>
            <a:off x="8955005" y="237391"/>
            <a:ext cx="3023267" cy="6426880"/>
          </a:xfrm>
          <a:prstGeom prst="rect">
            <a:avLst/>
          </a:prstGeom>
        </p:spPr>
      </p:pic>
      <p:pic>
        <p:nvPicPr>
          <p:cNvPr id="2" name="Picture 1"/>
          <p:cNvPicPr>
            <a:picLocks noChangeAspect="1"/>
          </p:cNvPicPr>
          <p:nvPr/>
        </p:nvPicPr>
        <p:blipFill>
          <a:blip r:embed="rId4"/>
          <a:stretch>
            <a:fillRect/>
          </a:stretch>
        </p:blipFill>
        <p:spPr>
          <a:xfrm>
            <a:off x="7019237" y="3727341"/>
            <a:ext cx="1222680" cy="1193369"/>
          </a:xfrm>
          <a:prstGeom prst="rect">
            <a:avLst/>
          </a:prstGeom>
        </p:spPr>
      </p:pic>
      <p:sp>
        <p:nvSpPr>
          <p:cNvPr id="6" name="Rectangle 5"/>
          <p:cNvSpPr/>
          <p:nvPr/>
        </p:nvSpPr>
        <p:spPr>
          <a:xfrm>
            <a:off x="155202" y="5090355"/>
            <a:ext cx="4254065" cy="923330"/>
          </a:xfrm>
          <a:prstGeom prst="rect">
            <a:avLst/>
          </a:prstGeom>
        </p:spPr>
        <p:txBody>
          <a:bodyPr wrap="square">
            <a:spAutoFit/>
          </a:bodyPr>
          <a:lstStyle/>
          <a:p>
            <a:r>
              <a:rPr lang="en-US" dirty="0">
                <a:solidFill>
                  <a:srgbClr val="222222"/>
                </a:solidFill>
                <a:latin typeface="Arial" panose="020B0604020202020204" pitchFamily="34" charset="0"/>
              </a:rPr>
              <a:t>British statesman, army officer, and writer, who served as </a:t>
            </a:r>
            <a:r>
              <a:rPr lang="en-US" u="sng" dirty="0">
                <a:solidFill>
                  <a:srgbClr val="0B0080"/>
                </a:solidFill>
                <a:latin typeface="Arial" panose="020B0604020202020204" pitchFamily="34" charset="0"/>
                <a:hlinkClick r:id="rId5" tooltip="Prime Minister of the United Kingdom"/>
              </a:rPr>
              <a:t>Prime Minister of the United Kingdom</a:t>
            </a:r>
            <a:r>
              <a:rPr lang="en-US" dirty="0">
                <a:solidFill>
                  <a:srgbClr val="222222"/>
                </a:solidFill>
                <a:latin typeface="Arial" panose="020B0604020202020204" pitchFamily="34" charset="0"/>
              </a:rPr>
              <a:t> </a:t>
            </a:r>
            <a:endParaRPr lang="en-US" dirty="0"/>
          </a:p>
        </p:txBody>
      </p:sp>
    </p:spTree>
    <p:extLst>
      <p:ext uri="{BB962C8B-B14F-4D97-AF65-F5344CB8AC3E}">
        <p14:creationId xmlns:p14="http://schemas.microsoft.com/office/powerpoint/2010/main" val="33707035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758" y="4936210"/>
            <a:ext cx="8534400" cy="935655"/>
          </a:xfrm>
        </p:spPr>
        <p:txBody>
          <a:bodyPr>
            <a:normAutofit fontScale="90000"/>
          </a:bodyPr>
          <a:lstStyle/>
          <a:p>
            <a:r>
              <a:rPr lang="en-US" dirty="0" smtClean="0"/>
              <a:t>Believe that you can and you’re halfway there.”   </a:t>
            </a:r>
            <a:r>
              <a:rPr lang="en-US" sz="2700" dirty="0" smtClean="0"/>
              <a:t>Theodore Roosevelt</a:t>
            </a:r>
            <a:endParaRPr lang="en-US" sz="2700" dirty="0"/>
          </a:p>
        </p:txBody>
      </p:sp>
      <p:pic>
        <p:nvPicPr>
          <p:cNvPr id="5" name="Picture 4"/>
          <p:cNvPicPr>
            <a:picLocks noChangeAspect="1"/>
          </p:cNvPicPr>
          <p:nvPr/>
        </p:nvPicPr>
        <p:blipFill>
          <a:blip r:embed="rId2"/>
          <a:stretch>
            <a:fillRect/>
          </a:stretch>
        </p:blipFill>
        <p:spPr>
          <a:xfrm>
            <a:off x="203129" y="255723"/>
            <a:ext cx="7933482" cy="4505776"/>
          </a:xfrm>
          <a:prstGeom prst="rect">
            <a:avLst/>
          </a:prstGeom>
        </p:spPr>
      </p:pic>
      <p:pic>
        <p:nvPicPr>
          <p:cNvPr id="8" name="Picture 7"/>
          <p:cNvPicPr>
            <a:picLocks noChangeAspect="1"/>
          </p:cNvPicPr>
          <p:nvPr/>
        </p:nvPicPr>
        <p:blipFill>
          <a:blip r:embed="rId3"/>
          <a:stretch>
            <a:fillRect/>
          </a:stretch>
        </p:blipFill>
        <p:spPr>
          <a:xfrm>
            <a:off x="6121267" y="2827394"/>
            <a:ext cx="2015344" cy="1934105"/>
          </a:xfrm>
          <a:prstGeom prst="rect">
            <a:avLst/>
          </a:prstGeom>
        </p:spPr>
      </p:pic>
      <p:sp>
        <p:nvSpPr>
          <p:cNvPr id="9" name="Rectangle 8"/>
          <p:cNvSpPr/>
          <p:nvPr/>
        </p:nvSpPr>
        <p:spPr>
          <a:xfrm>
            <a:off x="1265695" y="5871865"/>
            <a:ext cx="6096000" cy="923330"/>
          </a:xfrm>
          <a:prstGeom prst="rect">
            <a:avLst/>
          </a:prstGeom>
        </p:spPr>
        <p:txBody>
          <a:bodyPr>
            <a:spAutoFit/>
          </a:bodyPr>
          <a:lstStyle/>
          <a:p>
            <a:r>
              <a:rPr lang="en-US" dirty="0">
                <a:solidFill>
                  <a:srgbClr val="222222"/>
                </a:solidFill>
                <a:latin typeface="Arial" panose="020B0604020202020204" pitchFamily="34" charset="0"/>
              </a:rPr>
              <a:t> American statesman, author, explorer, soldier, and naturalist, who served as the </a:t>
            </a:r>
            <a:r>
              <a:rPr lang="en-US" dirty="0">
                <a:solidFill>
                  <a:srgbClr val="0B0080"/>
                </a:solidFill>
                <a:latin typeface="Arial" panose="020B0604020202020204" pitchFamily="34" charset="0"/>
                <a:hlinkClick r:id="rId4" tooltip="List of Presidents of the United States"/>
              </a:rPr>
              <a:t>26th President of the United States</a:t>
            </a:r>
            <a:r>
              <a:rPr lang="en-US" dirty="0">
                <a:solidFill>
                  <a:srgbClr val="222222"/>
                </a:solidFill>
                <a:latin typeface="Arial" panose="020B0604020202020204" pitchFamily="34" charset="0"/>
              </a:rPr>
              <a:t> from 1901 to 1909.</a:t>
            </a:r>
            <a:endParaRPr lang="en-US" dirty="0"/>
          </a:p>
        </p:txBody>
      </p:sp>
      <p:pic>
        <p:nvPicPr>
          <p:cNvPr id="10" name="Picture 9"/>
          <p:cNvPicPr>
            <a:picLocks noChangeAspect="1"/>
          </p:cNvPicPr>
          <p:nvPr/>
        </p:nvPicPr>
        <p:blipFill>
          <a:blip r:embed="rId5"/>
          <a:stretch>
            <a:fillRect/>
          </a:stretch>
        </p:blipFill>
        <p:spPr>
          <a:xfrm>
            <a:off x="8707120" y="99588"/>
            <a:ext cx="3098800" cy="6587449"/>
          </a:xfrm>
          <a:prstGeom prst="rect">
            <a:avLst/>
          </a:prstGeom>
        </p:spPr>
      </p:pic>
    </p:spTree>
    <p:extLst>
      <p:ext uri="{BB962C8B-B14F-4D97-AF65-F5344CB8AC3E}">
        <p14:creationId xmlns:p14="http://schemas.microsoft.com/office/powerpoint/2010/main" val="25009444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02997"/>
            <a:ext cx="8722666" cy="1283920"/>
          </a:xfrm>
        </p:spPr>
        <p:txBody>
          <a:bodyPr>
            <a:normAutofit fontScale="90000"/>
          </a:bodyPr>
          <a:lstStyle/>
          <a:p>
            <a:r>
              <a:rPr lang="en-US" dirty="0" smtClean="0"/>
              <a:t>“if you want to lift yourself up, lift someone else.”  </a:t>
            </a:r>
            <a:r>
              <a:rPr lang="en-US" sz="2700" dirty="0" smtClean="0"/>
              <a:t>booker t. Washington</a:t>
            </a:r>
            <a:endParaRPr lang="en-US" sz="2700" dirty="0"/>
          </a:p>
        </p:txBody>
      </p:sp>
      <p:pic>
        <p:nvPicPr>
          <p:cNvPr id="5" name="Content Placeholder 4"/>
          <p:cNvPicPr>
            <a:picLocks noGrp="1" noChangeAspect="1"/>
          </p:cNvPicPr>
          <p:nvPr>
            <p:ph idx="1"/>
          </p:nvPr>
        </p:nvPicPr>
        <p:blipFill>
          <a:blip r:embed="rId2"/>
          <a:stretch>
            <a:fillRect/>
          </a:stretch>
        </p:blipFill>
        <p:spPr>
          <a:xfrm>
            <a:off x="492074" y="310911"/>
            <a:ext cx="3095783" cy="4363816"/>
          </a:xfrm>
          <a:prstGeom prst="rect">
            <a:avLst/>
          </a:prstGeom>
        </p:spPr>
      </p:pic>
      <p:sp>
        <p:nvSpPr>
          <p:cNvPr id="6" name="Rectangle 5"/>
          <p:cNvSpPr/>
          <p:nvPr/>
        </p:nvSpPr>
        <p:spPr>
          <a:xfrm>
            <a:off x="300777" y="5763570"/>
            <a:ext cx="8309378" cy="923330"/>
          </a:xfrm>
          <a:prstGeom prst="rect">
            <a:avLst/>
          </a:prstGeom>
        </p:spPr>
        <p:txBody>
          <a:bodyPr wrap="square">
            <a:spAutoFit/>
          </a:bodyPr>
          <a:lstStyle/>
          <a:p>
            <a:r>
              <a:rPr lang="en-US" dirty="0">
                <a:solidFill>
                  <a:srgbClr val="222222"/>
                </a:solidFill>
                <a:latin typeface="Arial" panose="020B0604020202020204" pitchFamily="34" charset="0"/>
              </a:rPr>
              <a:t>American educator, author, orator, and advisor to presidents of the United </a:t>
            </a:r>
            <a:r>
              <a:rPr lang="en-US" dirty="0" smtClean="0">
                <a:solidFill>
                  <a:srgbClr val="222222"/>
                </a:solidFill>
                <a:latin typeface="Arial" panose="020B0604020202020204" pitchFamily="34" charset="0"/>
              </a:rPr>
              <a:t>States originally </a:t>
            </a:r>
            <a:r>
              <a:rPr lang="en-US" dirty="0" smtClean="0">
                <a:solidFill>
                  <a:schemeClr val="bg1"/>
                </a:solidFill>
              </a:rPr>
              <a:t>born </a:t>
            </a:r>
            <a:r>
              <a:rPr lang="en-US" dirty="0">
                <a:solidFill>
                  <a:schemeClr val="bg1"/>
                </a:solidFill>
              </a:rPr>
              <a:t>into slavery and became the leading voice of the former slaves and their descendants. </a:t>
            </a:r>
          </a:p>
        </p:txBody>
      </p:sp>
      <p:pic>
        <p:nvPicPr>
          <p:cNvPr id="7" name="Picture 6"/>
          <p:cNvPicPr>
            <a:picLocks noChangeAspect="1"/>
          </p:cNvPicPr>
          <p:nvPr/>
        </p:nvPicPr>
        <p:blipFill>
          <a:blip r:embed="rId3"/>
          <a:stretch>
            <a:fillRect/>
          </a:stretch>
        </p:blipFill>
        <p:spPr>
          <a:xfrm>
            <a:off x="3587857" y="310911"/>
            <a:ext cx="4681710" cy="4363816"/>
          </a:xfrm>
          <a:prstGeom prst="rect">
            <a:avLst/>
          </a:prstGeom>
        </p:spPr>
      </p:pic>
      <p:pic>
        <p:nvPicPr>
          <p:cNvPr id="8" name="Picture 7"/>
          <p:cNvPicPr>
            <a:picLocks noChangeAspect="1"/>
          </p:cNvPicPr>
          <p:nvPr/>
        </p:nvPicPr>
        <p:blipFill>
          <a:blip r:embed="rId4"/>
          <a:stretch>
            <a:fillRect/>
          </a:stretch>
        </p:blipFill>
        <p:spPr>
          <a:xfrm>
            <a:off x="8707120" y="99588"/>
            <a:ext cx="3098800" cy="6587449"/>
          </a:xfrm>
          <a:prstGeom prst="rect">
            <a:avLst/>
          </a:prstGeom>
        </p:spPr>
      </p:pic>
    </p:spTree>
    <p:extLst>
      <p:ext uri="{BB962C8B-B14F-4D97-AF65-F5344CB8AC3E}">
        <p14:creationId xmlns:p14="http://schemas.microsoft.com/office/powerpoint/2010/main" val="10268532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85609"/>
            <a:ext cx="8534400" cy="1507067"/>
          </a:xfrm>
        </p:spPr>
        <p:txBody>
          <a:bodyPr>
            <a:normAutofit fontScale="90000"/>
          </a:bodyPr>
          <a:lstStyle/>
          <a:p>
            <a:r>
              <a:rPr lang="en-US" dirty="0" smtClean="0"/>
              <a:t>“one of the deep secrets of life is that all that is really worth doing is what we do for others.”   </a:t>
            </a:r>
            <a:r>
              <a:rPr lang="en-US" sz="2700" dirty="0" smtClean="0"/>
              <a:t>Lewis carol</a:t>
            </a:r>
            <a:endParaRPr lang="en-US" sz="2700" dirty="0"/>
          </a:p>
        </p:txBody>
      </p:sp>
      <p:pic>
        <p:nvPicPr>
          <p:cNvPr id="4" name="Content Placeholder 3"/>
          <p:cNvPicPr>
            <a:picLocks noGrp="1" noChangeAspect="1"/>
          </p:cNvPicPr>
          <p:nvPr>
            <p:ph idx="1"/>
          </p:nvPr>
        </p:nvPicPr>
        <p:blipFill>
          <a:blip r:embed="rId2"/>
          <a:stretch>
            <a:fillRect/>
          </a:stretch>
        </p:blipFill>
        <p:spPr>
          <a:xfrm>
            <a:off x="1030368" y="255854"/>
            <a:ext cx="6806877" cy="4054679"/>
          </a:xfrm>
          <a:prstGeom prst="rect">
            <a:avLst/>
          </a:prstGeom>
        </p:spPr>
      </p:pic>
      <p:sp>
        <p:nvSpPr>
          <p:cNvPr id="5" name="Rectangle 4"/>
          <p:cNvSpPr/>
          <p:nvPr/>
        </p:nvSpPr>
        <p:spPr>
          <a:xfrm>
            <a:off x="738753" y="5859739"/>
            <a:ext cx="7390108" cy="923330"/>
          </a:xfrm>
          <a:prstGeom prst="rect">
            <a:avLst/>
          </a:prstGeom>
        </p:spPr>
        <p:txBody>
          <a:bodyPr wrap="square">
            <a:spAutoFit/>
          </a:bodyPr>
          <a:lstStyle/>
          <a:p>
            <a:r>
              <a:rPr lang="en-US" u="sng" dirty="0" smtClean="0">
                <a:solidFill>
                  <a:srgbClr val="0B0080"/>
                </a:solidFill>
                <a:latin typeface="Arial" panose="020B0604020202020204" pitchFamily="34" charset="0"/>
                <a:hlinkClick r:id="rId3" tooltip="List of English writers"/>
              </a:rPr>
              <a:t>English </a:t>
            </a:r>
            <a:r>
              <a:rPr lang="en-US" u="sng" dirty="0">
                <a:solidFill>
                  <a:srgbClr val="0B0080"/>
                </a:solidFill>
                <a:latin typeface="Arial" panose="020B0604020202020204" pitchFamily="34" charset="0"/>
                <a:hlinkClick r:id="rId3" tooltip="List of English writers"/>
              </a:rPr>
              <a:t>writer</a:t>
            </a:r>
            <a:r>
              <a:rPr lang="en-US" dirty="0">
                <a:solidFill>
                  <a:srgbClr val="222222"/>
                </a:solidFill>
                <a:latin typeface="Arial" panose="020B0604020202020204" pitchFamily="34" charset="0"/>
              </a:rPr>
              <a:t>, </a:t>
            </a:r>
            <a:r>
              <a:rPr lang="en-US" dirty="0">
                <a:solidFill>
                  <a:srgbClr val="0B0080"/>
                </a:solidFill>
                <a:latin typeface="Arial" panose="020B0604020202020204" pitchFamily="34" charset="0"/>
                <a:hlinkClick r:id="rId4" tooltip="Mathematician"/>
              </a:rPr>
              <a:t>mathematician</a:t>
            </a:r>
            <a:r>
              <a:rPr lang="en-US" dirty="0">
                <a:solidFill>
                  <a:srgbClr val="222222"/>
                </a:solidFill>
                <a:latin typeface="Arial" panose="020B0604020202020204" pitchFamily="34" charset="0"/>
              </a:rPr>
              <a:t>, </a:t>
            </a:r>
            <a:r>
              <a:rPr lang="en-US" dirty="0">
                <a:solidFill>
                  <a:srgbClr val="0B0080"/>
                </a:solidFill>
                <a:latin typeface="Arial" panose="020B0604020202020204" pitchFamily="34" charset="0"/>
                <a:hlinkClick r:id="rId5" tooltip="Logician"/>
              </a:rPr>
              <a:t>logician</a:t>
            </a:r>
            <a:r>
              <a:rPr lang="en-US" dirty="0">
                <a:solidFill>
                  <a:srgbClr val="222222"/>
                </a:solidFill>
                <a:latin typeface="Arial" panose="020B0604020202020204" pitchFamily="34" charset="0"/>
              </a:rPr>
              <a:t>, </a:t>
            </a:r>
            <a:r>
              <a:rPr lang="en-US" dirty="0">
                <a:solidFill>
                  <a:srgbClr val="0B0080"/>
                </a:solidFill>
                <a:latin typeface="Arial" panose="020B0604020202020204" pitchFamily="34" charset="0"/>
                <a:hlinkClick r:id="rId6" tooltip="Anglican"/>
              </a:rPr>
              <a:t>Anglican</a:t>
            </a:r>
            <a:r>
              <a:rPr lang="en-US" dirty="0">
                <a:solidFill>
                  <a:srgbClr val="222222"/>
                </a:solidFill>
                <a:latin typeface="Arial" panose="020B0604020202020204" pitchFamily="34" charset="0"/>
              </a:rPr>
              <a:t> </a:t>
            </a:r>
            <a:r>
              <a:rPr lang="en-US" dirty="0">
                <a:solidFill>
                  <a:srgbClr val="0B0080"/>
                </a:solidFill>
                <a:latin typeface="Arial" panose="020B0604020202020204" pitchFamily="34" charset="0"/>
                <a:hlinkClick r:id="rId7" tooltip="Deacon"/>
              </a:rPr>
              <a:t>deacon</a:t>
            </a:r>
            <a:r>
              <a:rPr lang="en-US" dirty="0">
                <a:solidFill>
                  <a:srgbClr val="222222"/>
                </a:solidFill>
                <a:latin typeface="Arial" panose="020B0604020202020204" pitchFamily="34" charset="0"/>
              </a:rPr>
              <a:t>, and </a:t>
            </a:r>
            <a:r>
              <a:rPr lang="en-US" dirty="0">
                <a:solidFill>
                  <a:srgbClr val="0B0080"/>
                </a:solidFill>
                <a:latin typeface="Arial" panose="020B0604020202020204" pitchFamily="34" charset="0"/>
                <a:hlinkClick r:id="rId8" tooltip="Photographer"/>
              </a:rPr>
              <a:t>photographer</a:t>
            </a:r>
            <a:r>
              <a:rPr lang="en-US" dirty="0">
                <a:solidFill>
                  <a:srgbClr val="222222"/>
                </a:solidFill>
                <a:latin typeface="Arial" panose="020B0604020202020204" pitchFamily="34" charset="0"/>
              </a:rPr>
              <a:t>. His most famous writings are </a:t>
            </a:r>
            <a:r>
              <a:rPr lang="en-US" i="1" dirty="0">
                <a:solidFill>
                  <a:srgbClr val="0B0080"/>
                </a:solidFill>
                <a:latin typeface="Arial" panose="020B0604020202020204" pitchFamily="34" charset="0"/>
                <a:hlinkClick r:id="rId9" tooltip="Alice's Adventures in Wonderland"/>
              </a:rPr>
              <a:t>Alice's Adventures in Wonderland</a:t>
            </a:r>
            <a:r>
              <a:rPr lang="en-US" dirty="0">
                <a:solidFill>
                  <a:srgbClr val="222222"/>
                </a:solidFill>
                <a:latin typeface="Arial" panose="020B0604020202020204" pitchFamily="34" charset="0"/>
              </a:rPr>
              <a:t>, its sequel </a:t>
            </a:r>
            <a:r>
              <a:rPr lang="en-US" i="1" dirty="0">
                <a:solidFill>
                  <a:srgbClr val="0B0080"/>
                </a:solidFill>
                <a:latin typeface="Arial" panose="020B0604020202020204" pitchFamily="34" charset="0"/>
                <a:hlinkClick r:id="rId10" tooltip="Through the Looking-Glass"/>
              </a:rPr>
              <a:t>Through the Looking-Glass</a:t>
            </a:r>
            <a:endParaRPr lang="en-US" dirty="0"/>
          </a:p>
        </p:txBody>
      </p:sp>
      <p:pic>
        <p:nvPicPr>
          <p:cNvPr id="9" name="Picture 8"/>
          <p:cNvPicPr>
            <a:picLocks noChangeAspect="1"/>
          </p:cNvPicPr>
          <p:nvPr/>
        </p:nvPicPr>
        <p:blipFill>
          <a:blip r:embed="rId11"/>
          <a:stretch>
            <a:fillRect/>
          </a:stretch>
        </p:blipFill>
        <p:spPr>
          <a:xfrm>
            <a:off x="8707120" y="99588"/>
            <a:ext cx="3098800" cy="6587449"/>
          </a:xfrm>
          <a:prstGeom prst="rect">
            <a:avLst/>
          </a:prstGeom>
        </p:spPr>
      </p:pic>
    </p:spTree>
    <p:extLst>
      <p:ext uri="{BB962C8B-B14F-4D97-AF65-F5344CB8AC3E}">
        <p14:creationId xmlns:p14="http://schemas.microsoft.com/office/powerpoint/2010/main" val="2583642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85855" y="721071"/>
            <a:ext cx="7844483" cy="4188658"/>
          </a:xfrm>
          <a:prstGeom prst="rect">
            <a:avLst/>
          </a:prstGeom>
        </p:spPr>
      </p:pic>
      <p:pic>
        <p:nvPicPr>
          <p:cNvPr id="5" name="Picture 4"/>
          <p:cNvPicPr>
            <a:picLocks noChangeAspect="1"/>
          </p:cNvPicPr>
          <p:nvPr/>
        </p:nvPicPr>
        <p:blipFill>
          <a:blip r:embed="rId3"/>
          <a:stretch>
            <a:fillRect/>
          </a:stretch>
        </p:blipFill>
        <p:spPr>
          <a:xfrm flipV="1">
            <a:off x="10630632" y="7091057"/>
            <a:ext cx="79617" cy="45719"/>
          </a:xfrm>
          <a:prstGeom prst="rect">
            <a:avLst/>
          </a:prstGeom>
        </p:spPr>
      </p:pic>
      <p:pic>
        <p:nvPicPr>
          <p:cNvPr id="3" name="Picture 2"/>
          <p:cNvPicPr>
            <a:picLocks noChangeAspect="1"/>
          </p:cNvPicPr>
          <p:nvPr/>
        </p:nvPicPr>
        <p:blipFill>
          <a:blip r:embed="rId4"/>
          <a:stretch>
            <a:fillRect/>
          </a:stretch>
        </p:blipFill>
        <p:spPr>
          <a:xfrm>
            <a:off x="8955005" y="237391"/>
            <a:ext cx="3023267" cy="6426880"/>
          </a:xfrm>
          <a:prstGeom prst="rect">
            <a:avLst/>
          </a:prstGeom>
        </p:spPr>
      </p:pic>
      <p:sp>
        <p:nvSpPr>
          <p:cNvPr id="6" name="Rectangle 5"/>
          <p:cNvSpPr/>
          <p:nvPr/>
        </p:nvSpPr>
        <p:spPr>
          <a:xfrm>
            <a:off x="722203" y="5291095"/>
            <a:ext cx="7371786" cy="830997"/>
          </a:xfrm>
          <a:prstGeom prst="rect">
            <a:avLst/>
          </a:prstGeom>
        </p:spPr>
        <p:txBody>
          <a:bodyPr wrap="square">
            <a:spAutoFit/>
          </a:bodyPr>
          <a:lstStyle/>
          <a:p>
            <a:r>
              <a:rPr lang="en-US" sz="2400" dirty="0">
                <a:solidFill>
                  <a:srgbClr val="222222"/>
                </a:solidFill>
                <a:latin typeface="Arial" panose="020B0604020202020204" pitchFamily="34" charset="0"/>
              </a:rPr>
              <a:t>American philosopher and </a:t>
            </a:r>
            <a:r>
              <a:rPr lang="en-US" sz="2400" dirty="0">
                <a:solidFill>
                  <a:srgbClr val="0B0080"/>
                </a:solidFill>
                <a:latin typeface="Arial" panose="020B0604020202020204" pitchFamily="34" charset="0"/>
                <a:hlinkClick r:id="rId5" tooltip="Psychology"/>
              </a:rPr>
              <a:t>psychologist</a:t>
            </a:r>
            <a:r>
              <a:rPr lang="en-US" sz="2400" dirty="0">
                <a:solidFill>
                  <a:srgbClr val="222222"/>
                </a:solidFill>
                <a:latin typeface="Arial" panose="020B0604020202020204" pitchFamily="34" charset="0"/>
              </a:rPr>
              <a:t> who was also trained as a </a:t>
            </a:r>
            <a:r>
              <a:rPr lang="en-US" sz="2400" dirty="0">
                <a:solidFill>
                  <a:srgbClr val="0B0080"/>
                </a:solidFill>
                <a:latin typeface="Arial" panose="020B0604020202020204" pitchFamily="34" charset="0"/>
                <a:hlinkClick r:id="rId6" tooltip="Physician"/>
              </a:rPr>
              <a:t>physician</a:t>
            </a:r>
            <a:r>
              <a:rPr lang="en-US" sz="2400" dirty="0">
                <a:solidFill>
                  <a:srgbClr val="222222"/>
                </a:solidFill>
                <a:latin typeface="Arial" panose="020B0604020202020204" pitchFamily="34" charset="0"/>
              </a:rPr>
              <a:t>. </a:t>
            </a:r>
            <a:endParaRPr lang="en-US" sz="2400" dirty="0"/>
          </a:p>
        </p:txBody>
      </p:sp>
    </p:spTree>
    <p:extLst>
      <p:ext uri="{BB962C8B-B14F-4D97-AF65-F5344CB8AC3E}">
        <p14:creationId xmlns:p14="http://schemas.microsoft.com/office/powerpoint/2010/main" val="14168306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487332"/>
            <a:ext cx="6398378" cy="2112643"/>
          </a:xfrm>
        </p:spPr>
        <p:txBody>
          <a:bodyPr/>
          <a:lstStyle/>
          <a:p>
            <a:r>
              <a:rPr lang="en-US" b="1" dirty="0" smtClean="0"/>
              <a:t>AMA AS A RESOURCE FOR </a:t>
            </a:r>
            <a:r>
              <a:rPr lang="en-US" b="1" dirty="0" smtClean="0"/>
              <a:t/>
            </a:r>
            <a:br>
              <a:rPr lang="en-US" b="1" dirty="0" smtClean="0"/>
            </a:br>
            <a:r>
              <a:rPr lang="en-US" b="1" dirty="0" smtClean="0"/>
              <a:t>PROFESSIONAL </a:t>
            </a:r>
            <a:r>
              <a:rPr lang="en-US" b="1" dirty="0" smtClean="0"/>
              <a:t>STANDARDS</a:t>
            </a:r>
            <a:br>
              <a:rPr lang="en-US" b="1" dirty="0" smtClean="0"/>
            </a:br>
            <a:endParaRPr lang="en-US" b="1" dirty="0"/>
          </a:p>
        </p:txBody>
      </p:sp>
      <p:sp>
        <p:nvSpPr>
          <p:cNvPr id="3" name="Content Placeholder 2"/>
          <p:cNvSpPr>
            <a:spLocks noGrp="1"/>
          </p:cNvSpPr>
          <p:nvPr>
            <p:ph idx="1"/>
          </p:nvPr>
        </p:nvSpPr>
        <p:spPr>
          <a:xfrm>
            <a:off x="247332" y="597533"/>
            <a:ext cx="8534400" cy="3615267"/>
          </a:xfrm>
        </p:spPr>
        <p:txBody>
          <a:bodyPr>
            <a:normAutofit/>
          </a:bodyPr>
          <a:lstStyle/>
          <a:p>
            <a:pPr marL="0" indent="0">
              <a:buNone/>
            </a:pPr>
            <a:r>
              <a:rPr lang="en-US" sz="4000" b="1" dirty="0" smtClean="0">
                <a:solidFill>
                  <a:schemeClr val="bg1"/>
                </a:solidFill>
              </a:rPr>
              <a:t>Online assess to the AMA resources should be utilized in preparation for your transitionary process.</a:t>
            </a:r>
          </a:p>
          <a:p>
            <a:pPr marL="0" indent="0">
              <a:buNone/>
            </a:pPr>
            <a:r>
              <a:rPr lang="en-US" sz="4000" b="1" dirty="0">
                <a:solidFill>
                  <a:schemeClr val="bg1"/>
                </a:solidFill>
                <a:hlinkClick r:id="rId2"/>
              </a:rPr>
              <a:t>https://</a:t>
            </a:r>
            <a:r>
              <a:rPr lang="en-US" sz="4000" b="1" dirty="0" smtClean="0">
                <a:solidFill>
                  <a:schemeClr val="bg1"/>
                </a:solidFill>
                <a:hlinkClick r:id="rId2"/>
              </a:rPr>
              <a:t>www.ama-assn.org</a:t>
            </a:r>
            <a:r>
              <a:rPr lang="en-US" sz="4000" b="1" dirty="0">
                <a:solidFill>
                  <a:schemeClr val="bg1"/>
                </a:solidFill>
              </a:rPr>
              <a:t> </a:t>
            </a:r>
          </a:p>
        </p:txBody>
      </p:sp>
      <p:sp>
        <p:nvSpPr>
          <p:cNvPr id="5" name="TextBox 4"/>
          <p:cNvSpPr txBox="1"/>
          <p:nvPr/>
        </p:nvSpPr>
        <p:spPr>
          <a:xfrm>
            <a:off x="2631440" y="6230643"/>
            <a:ext cx="3173046" cy="369332"/>
          </a:xfrm>
          <a:prstGeom prst="rect">
            <a:avLst/>
          </a:prstGeom>
          <a:noFill/>
        </p:spPr>
        <p:txBody>
          <a:bodyPr wrap="square" rtlCol="0">
            <a:spAutoFit/>
          </a:bodyPr>
          <a:lstStyle/>
          <a:p>
            <a:r>
              <a:rPr lang="en-US" dirty="0" smtClean="0"/>
              <a:t>QUESTION TO FOLLOW</a:t>
            </a:r>
            <a:endParaRPr lang="en-US" dirty="0"/>
          </a:p>
        </p:txBody>
      </p:sp>
      <p:pic>
        <p:nvPicPr>
          <p:cNvPr id="4" name="Picture 3"/>
          <p:cNvPicPr>
            <a:picLocks noChangeAspect="1"/>
          </p:cNvPicPr>
          <p:nvPr/>
        </p:nvPicPr>
        <p:blipFill>
          <a:blip r:embed="rId3"/>
          <a:stretch>
            <a:fillRect/>
          </a:stretch>
        </p:blipFill>
        <p:spPr>
          <a:xfrm>
            <a:off x="8971397" y="298034"/>
            <a:ext cx="2952750" cy="6276975"/>
          </a:xfrm>
          <a:prstGeom prst="rect">
            <a:avLst/>
          </a:prstGeom>
        </p:spPr>
      </p:pic>
    </p:spTree>
    <p:extLst>
      <p:ext uri="{BB962C8B-B14F-4D97-AF65-F5344CB8AC3E}">
        <p14:creationId xmlns:p14="http://schemas.microsoft.com/office/powerpoint/2010/main" val="18390719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924" y="4506036"/>
            <a:ext cx="5531708" cy="2122966"/>
          </a:xfrm>
        </p:spPr>
        <p:txBody>
          <a:bodyPr>
            <a:noAutofit/>
          </a:bodyPr>
          <a:lstStyle/>
          <a:p>
            <a:r>
              <a:rPr lang="en-US" sz="2400" b="1" dirty="0"/>
              <a:t>“In an emergency, what treatment is given by ear? Words of comfort.”  </a:t>
            </a:r>
            <a:br>
              <a:rPr lang="en-US" sz="2400" b="1" dirty="0"/>
            </a:br>
            <a:r>
              <a:rPr lang="en-US" sz="2400" b="1" dirty="0"/>
              <a:t>	Abraham Verghese, MD</a:t>
            </a:r>
            <a:br>
              <a:rPr lang="en-US" sz="2400" b="1" dirty="0"/>
            </a:br>
            <a:endParaRPr lang="en-US" sz="2400" dirty="0"/>
          </a:p>
        </p:txBody>
      </p:sp>
      <p:pic>
        <p:nvPicPr>
          <p:cNvPr id="4" name="Content Placeholder 3"/>
          <p:cNvPicPr>
            <a:picLocks noGrp="1" noChangeAspect="1"/>
          </p:cNvPicPr>
          <p:nvPr>
            <p:ph idx="1"/>
          </p:nvPr>
        </p:nvPicPr>
        <p:blipFill>
          <a:blip r:embed="rId2"/>
          <a:stretch>
            <a:fillRect/>
          </a:stretch>
        </p:blipFill>
        <p:spPr>
          <a:xfrm>
            <a:off x="187678" y="822240"/>
            <a:ext cx="5476953" cy="3548317"/>
          </a:xfrm>
          <a:prstGeom prst="rect">
            <a:avLst/>
          </a:prstGeom>
        </p:spPr>
      </p:pic>
      <p:pic>
        <p:nvPicPr>
          <p:cNvPr id="5" name="Picture 4"/>
          <p:cNvPicPr>
            <a:picLocks noChangeAspect="1"/>
          </p:cNvPicPr>
          <p:nvPr/>
        </p:nvPicPr>
        <p:blipFill>
          <a:blip r:embed="rId3"/>
          <a:stretch>
            <a:fillRect/>
          </a:stretch>
        </p:blipFill>
        <p:spPr>
          <a:xfrm>
            <a:off x="5855742" y="822240"/>
            <a:ext cx="2965599" cy="2122438"/>
          </a:xfrm>
          <a:prstGeom prst="rect">
            <a:avLst/>
          </a:prstGeom>
        </p:spPr>
      </p:pic>
      <p:sp>
        <p:nvSpPr>
          <p:cNvPr id="6" name="Rectangle 5"/>
          <p:cNvSpPr/>
          <p:nvPr/>
        </p:nvSpPr>
        <p:spPr>
          <a:xfrm>
            <a:off x="5803887" y="2944678"/>
            <a:ext cx="2890535" cy="646331"/>
          </a:xfrm>
          <a:prstGeom prst="rect">
            <a:avLst/>
          </a:prstGeom>
        </p:spPr>
        <p:txBody>
          <a:bodyPr wrap="none">
            <a:spAutoFit/>
          </a:bodyPr>
          <a:lstStyle/>
          <a:p>
            <a:r>
              <a:rPr lang="en-US" dirty="0" smtClean="0">
                <a:solidFill>
                  <a:srgbClr val="404040"/>
                </a:solidFill>
                <a:latin typeface="Helvetica Neue"/>
              </a:rPr>
              <a:t>As </a:t>
            </a:r>
            <a:r>
              <a:rPr lang="en-US" dirty="0">
                <a:solidFill>
                  <a:srgbClr val="404040"/>
                </a:solidFill>
                <a:latin typeface="Helvetica Neue"/>
              </a:rPr>
              <a:t>physician, teacher and </a:t>
            </a:r>
            <a:endParaRPr lang="en-US" dirty="0" smtClean="0">
              <a:solidFill>
                <a:srgbClr val="404040"/>
              </a:solidFill>
              <a:latin typeface="Helvetica Neue"/>
            </a:endParaRPr>
          </a:p>
          <a:p>
            <a:r>
              <a:rPr lang="en-US" dirty="0" smtClean="0">
                <a:solidFill>
                  <a:srgbClr val="404040"/>
                </a:solidFill>
                <a:latin typeface="Helvetica Neue"/>
              </a:rPr>
              <a:t>author</a:t>
            </a:r>
            <a:r>
              <a:rPr lang="en-US" dirty="0">
                <a:solidFill>
                  <a:srgbClr val="404040"/>
                </a:solidFill>
                <a:latin typeface="Helvetica Neue"/>
              </a:rPr>
              <a:t> </a:t>
            </a:r>
            <a:endParaRPr lang="en-US" dirty="0"/>
          </a:p>
        </p:txBody>
      </p:sp>
      <p:sp>
        <p:nvSpPr>
          <p:cNvPr id="7" name="Rectangle 6"/>
          <p:cNvSpPr/>
          <p:nvPr/>
        </p:nvSpPr>
        <p:spPr>
          <a:xfrm>
            <a:off x="5803887" y="3212682"/>
            <a:ext cx="2880398" cy="3416320"/>
          </a:xfrm>
          <a:prstGeom prst="rect">
            <a:avLst/>
          </a:prstGeom>
        </p:spPr>
        <p:txBody>
          <a:bodyPr wrap="square">
            <a:spAutoFit/>
          </a:bodyPr>
          <a:lstStyle/>
          <a:p>
            <a:r>
              <a:rPr lang="en-US" dirty="0" smtClean="0">
                <a:solidFill>
                  <a:srgbClr val="404040"/>
                </a:solidFill>
                <a:latin typeface="Helvetica Neue"/>
              </a:rPr>
              <a:t>           his </a:t>
            </a:r>
            <a:r>
              <a:rPr lang="en-US" dirty="0">
                <a:solidFill>
                  <a:srgbClr val="404040"/>
                </a:solidFill>
                <a:latin typeface="Helvetica Neue"/>
              </a:rPr>
              <a:t>emphasis on empathy and healing is the focus of his talks, nationally and internationally, as he stresses the importance of the patient-physician relationship in an era of advances in medical technology that often tend to de-personalize medical care.</a:t>
            </a:r>
            <a:endParaRPr lang="en-US" dirty="0"/>
          </a:p>
        </p:txBody>
      </p:sp>
      <p:pic>
        <p:nvPicPr>
          <p:cNvPr id="8" name="Picture 7"/>
          <p:cNvPicPr>
            <a:picLocks noChangeAspect="1"/>
          </p:cNvPicPr>
          <p:nvPr/>
        </p:nvPicPr>
        <p:blipFill>
          <a:blip r:embed="rId4"/>
          <a:stretch>
            <a:fillRect/>
          </a:stretch>
        </p:blipFill>
        <p:spPr>
          <a:xfrm>
            <a:off x="9012452" y="153832"/>
            <a:ext cx="3098800" cy="6587449"/>
          </a:xfrm>
          <a:prstGeom prst="rect">
            <a:avLst/>
          </a:prstGeom>
        </p:spPr>
      </p:pic>
    </p:spTree>
    <p:extLst>
      <p:ext uri="{BB962C8B-B14F-4D97-AF65-F5344CB8AC3E}">
        <p14:creationId xmlns:p14="http://schemas.microsoft.com/office/powerpoint/2010/main" val="27078326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269" y="4452608"/>
            <a:ext cx="8534400" cy="1692469"/>
          </a:xfrm>
        </p:spPr>
        <p:txBody>
          <a:bodyPr>
            <a:normAutofit fontScale="90000"/>
          </a:bodyPr>
          <a:lstStyle/>
          <a:p>
            <a:r>
              <a:rPr lang="en-US" b="1" dirty="0" smtClean="0"/>
              <a:t/>
            </a:r>
            <a:br>
              <a:rPr lang="en-US" b="1" dirty="0" smtClean="0"/>
            </a:br>
            <a:r>
              <a:rPr lang="en-US" b="1" dirty="0" smtClean="0"/>
              <a:t>“</a:t>
            </a:r>
            <a:r>
              <a:rPr lang="en-US" sz="2700" b="1" dirty="0"/>
              <a:t>You treat a disease, you win, you lose. You treat a person, I guarantee you, you’ll win, no matter what the outcome.” </a:t>
            </a:r>
            <a:br>
              <a:rPr lang="en-US" sz="2700" b="1" dirty="0"/>
            </a:br>
            <a:r>
              <a:rPr lang="en-US" sz="2700" b="1" dirty="0"/>
              <a:t>	</a:t>
            </a:r>
            <a:r>
              <a:rPr lang="en-US" sz="2200" b="1" dirty="0"/>
              <a:t>Patch Adams</a:t>
            </a:r>
            <a:br>
              <a:rPr lang="en-US" sz="2200" b="1" dirty="0"/>
            </a:br>
            <a:endParaRPr lang="en-US" sz="2200" dirty="0"/>
          </a:p>
        </p:txBody>
      </p:sp>
      <p:pic>
        <p:nvPicPr>
          <p:cNvPr id="6" name="Content Placeholder 5"/>
          <p:cNvPicPr>
            <a:picLocks noGrp="1" noChangeAspect="1"/>
          </p:cNvPicPr>
          <p:nvPr>
            <p:ph idx="1"/>
          </p:nvPr>
        </p:nvPicPr>
        <p:blipFill>
          <a:blip r:embed="rId2"/>
          <a:stretch>
            <a:fillRect/>
          </a:stretch>
        </p:blipFill>
        <p:spPr>
          <a:xfrm>
            <a:off x="1728970" y="190575"/>
            <a:ext cx="5644195" cy="4260457"/>
          </a:xfrm>
          <a:prstGeom prst="rect">
            <a:avLst/>
          </a:prstGeom>
        </p:spPr>
      </p:pic>
      <p:sp>
        <p:nvSpPr>
          <p:cNvPr id="7" name="Rectangle 6"/>
          <p:cNvSpPr/>
          <p:nvPr/>
        </p:nvSpPr>
        <p:spPr>
          <a:xfrm>
            <a:off x="1503067" y="6145077"/>
            <a:ext cx="6096000" cy="646331"/>
          </a:xfrm>
          <a:prstGeom prst="rect">
            <a:avLst/>
          </a:prstGeom>
        </p:spPr>
        <p:txBody>
          <a:bodyPr>
            <a:spAutoFit/>
          </a:bodyPr>
          <a:lstStyle/>
          <a:p>
            <a:r>
              <a:rPr lang="en-US" dirty="0">
                <a:solidFill>
                  <a:srgbClr val="222222"/>
                </a:solidFill>
                <a:latin typeface="arial" panose="020B0604020202020204" pitchFamily="34" charset="0"/>
              </a:rPr>
              <a:t>American physician, comedian, social activist, clown, and author. He founded the Gesundheit!</a:t>
            </a:r>
            <a:endParaRPr lang="en-US" dirty="0"/>
          </a:p>
        </p:txBody>
      </p:sp>
      <p:pic>
        <p:nvPicPr>
          <p:cNvPr id="8" name="Picture 7"/>
          <p:cNvPicPr>
            <a:picLocks noChangeAspect="1"/>
          </p:cNvPicPr>
          <p:nvPr/>
        </p:nvPicPr>
        <p:blipFill>
          <a:blip r:embed="rId3"/>
          <a:stretch>
            <a:fillRect/>
          </a:stretch>
        </p:blipFill>
        <p:spPr>
          <a:xfrm>
            <a:off x="8707120" y="99588"/>
            <a:ext cx="3098800" cy="6587449"/>
          </a:xfrm>
          <a:prstGeom prst="rect">
            <a:avLst/>
          </a:prstGeom>
        </p:spPr>
      </p:pic>
    </p:spTree>
    <p:extLst>
      <p:ext uri="{BB962C8B-B14F-4D97-AF65-F5344CB8AC3E}">
        <p14:creationId xmlns:p14="http://schemas.microsoft.com/office/powerpoint/2010/main" val="32931871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324" y="1503335"/>
            <a:ext cx="3934283" cy="4715789"/>
          </a:xfrm>
        </p:spPr>
        <p:txBody>
          <a:bodyPr>
            <a:normAutofit fontScale="90000"/>
          </a:bodyPr>
          <a:lstStyle/>
          <a:p>
            <a:r>
              <a:rPr lang="en-US" b="1" dirty="0"/>
              <a:t>It doesn’t take an instant more, or cost a penny more, to be empathetic than it does to be indifferent.”  </a:t>
            </a:r>
            <a:br>
              <a:rPr lang="en-US" b="1" dirty="0"/>
            </a:br>
            <a:r>
              <a:rPr lang="en-US" b="1" dirty="0"/>
              <a:t>	</a:t>
            </a:r>
            <a:r>
              <a:rPr lang="en-US" sz="2700" b="1" dirty="0"/>
              <a:t>Brian Lee</a:t>
            </a:r>
            <a:br>
              <a:rPr lang="en-US" sz="2700" b="1" dirty="0"/>
            </a:br>
            <a:endParaRPr lang="en-US" sz="2700" dirty="0"/>
          </a:p>
        </p:txBody>
      </p:sp>
      <p:pic>
        <p:nvPicPr>
          <p:cNvPr id="5" name="Picture 4"/>
          <p:cNvPicPr>
            <a:picLocks noChangeAspect="1"/>
          </p:cNvPicPr>
          <p:nvPr/>
        </p:nvPicPr>
        <p:blipFill>
          <a:blip r:embed="rId2"/>
          <a:stretch>
            <a:fillRect/>
          </a:stretch>
        </p:blipFill>
        <p:spPr>
          <a:xfrm>
            <a:off x="8955005" y="237391"/>
            <a:ext cx="3023267" cy="6426880"/>
          </a:xfrm>
          <a:prstGeom prst="rect">
            <a:avLst/>
          </a:prstGeom>
        </p:spPr>
      </p:pic>
      <p:pic>
        <p:nvPicPr>
          <p:cNvPr id="7" name="Content Placeholder 6"/>
          <p:cNvPicPr>
            <a:picLocks noGrp="1" noChangeAspect="1"/>
          </p:cNvPicPr>
          <p:nvPr>
            <p:ph idx="1"/>
          </p:nvPr>
        </p:nvPicPr>
        <p:blipFill>
          <a:blip r:embed="rId3"/>
          <a:stretch>
            <a:fillRect/>
          </a:stretch>
        </p:blipFill>
        <p:spPr>
          <a:xfrm>
            <a:off x="4812329" y="841825"/>
            <a:ext cx="3803954" cy="4765487"/>
          </a:xfrm>
          <a:prstGeom prst="rect">
            <a:avLst/>
          </a:prstGeom>
        </p:spPr>
      </p:pic>
      <p:sp>
        <p:nvSpPr>
          <p:cNvPr id="8" name="TextBox 7"/>
          <p:cNvSpPr txBox="1"/>
          <p:nvPr/>
        </p:nvSpPr>
        <p:spPr>
          <a:xfrm>
            <a:off x="5339166" y="6017940"/>
            <a:ext cx="3331361" cy="646331"/>
          </a:xfrm>
          <a:prstGeom prst="rect">
            <a:avLst/>
          </a:prstGeom>
          <a:noFill/>
        </p:spPr>
        <p:txBody>
          <a:bodyPr wrap="none" rtlCol="0">
            <a:spAutoFit/>
          </a:bodyPr>
          <a:lstStyle/>
          <a:p>
            <a:r>
              <a:rPr lang="en-US" dirty="0" smtClean="0"/>
              <a:t>CEO </a:t>
            </a:r>
          </a:p>
          <a:p>
            <a:r>
              <a:rPr lang="en-US" dirty="0" smtClean="0"/>
              <a:t>CUSTOM LEARNING SYSTEMS</a:t>
            </a:r>
            <a:endParaRPr lang="en-US" dirty="0"/>
          </a:p>
        </p:txBody>
      </p:sp>
    </p:spTree>
    <p:extLst>
      <p:ext uri="{BB962C8B-B14F-4D97-AF65-F5344CB8AC3E}">
        <p14:creationId xmlns:p14="http://schemas.microsoft.com/office/powerpoint/2010/main" val="218882956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71" y="4618496"/>
            <a:ext cx="8534400" cy="2092271"/>
          </a:xfrm>
        </p:spPr>
        <p:txBody>
          <a:bodyPr>
            <a:normAutofit fontScale="90000"/>
          </a:bodyPr>
          <a:lstStyle/>
          <a:p>
            <a:r>
              <a:rPr lang="en-US" sz="2800" dirty="0" smtClean="0"/>
              <a:t>“the greatest of all mistakes is to do nothing because you think you can only do a little.” </a:t>
            </a:r>
            <a:r>
              <a:rPr lang="en-US" sz="2800" dirty="0"/>
              <a:t>“People often say motivation doesn’t last. Neither does bathing—that’s why we recommend it daily.”</a:t>
            </a:r>
            <a:r>
              <a:rPr lang="en-US" sz="2800" dirty="0" smtClean="0"/>
              <a:t>  </a:t>
            </a:r>
            <a:r>
              <a:rPr lang="en-US" sz="2200" dirty="0" smtClean="0"/>
              <a:t>zig ziglar</a:t>
            </a:r>
            <a:endParaRPr lang="en-US" sz="2200" dirty="0"/>
          </a:p>
        </p:txBody>
      </p:sp>
      <p:pic>
        <p:nvPicPr>
          <p:cNvPr id="5" name="Content Placeholder 4"/>
          <p:cNvPicPr>
            <a:picLocks noGrp="1" noChangeAspect="1"/>
          </p:cNvPicPr>
          <p:nvPr>
            <p:ph idx="1"/>
          </p:nvPr>
        </p:nvPicPr>
        <p:blipFill>
          <a:blip r:embed="rId2"/>
          <a:stretch>
            <a:fillRect/>
          </a:stretch>
        </p:blipFill>
        <p:spPr>
          <a:xfrm>
            <a:off x="779282" y="492282"/>
            <a:ext cx="3875535" cy="3862953"/>
          </a:xfrm>
          <a:prstGeom prst="rect">
            <a:avLst/>
          </a:prstGeom>
        </p:spPr>
      </p:pic>
      <p:sp>
        <p:nvSpPr>
          <p:cNvPr id="6" name="Rectangle 5"/>
          <p:cNvSpPr/>
          <p:nvPr/>
        </p:nvSpPr>
        <p:spPr>
          <a:xfrm>
            <a:off x="4654817" y="577098"/>
            <a:ext cx="2890776" cy="3693319"/>
          </a:xfrm>
          <a:prstGeom prst="rect">
            <a:avLst/>
          </a:prstGeom>
        </p:spPr>
        <p:txBody>
          <a:bodyPr wrap="square">
            <a:spAutoFit/>
          </a:bodyPr>
          <a:lstStyle/>
          <a:p>
            <a:r>
              <a:rPr lang="en-US" dirty="0">
                <a:solidFill>
                  <a:schemeClr val="bg1"/>
                </a:solidFill>
                <a:latin typeface="arial" panose="020B0604020202020204" pitchFamily="34" charset="0"/>
              </a:rPr>
              <a:t>America's most influential and beloved encourager and believer that everyone could be, do and have more, founded the </a:t>
            </a:r>
            <a:r>
              <a:rPr lang="en-US" b="1" dirty="0">
                <a:solidFill>
                  <a:schemeClr val="bg1"/>
                </a:solidFill>
                <a:latin typeface="arial" panose="020B0604020202020204" pitchFamily="34" charset="0"/>
              </a:rPr>
              <a:t>Zig Ziglar</a:t>
            </a:r>
            <a:r>
              <a:rPr lang="en-US" dirty="0">
                <a:solidFill>
                  <a:schemeClr val="bg1"/>
                </a:solidFill>
                <a:latin typeface="arial" panose="020B0604020202020204" pitchFamily="34" charset="0"/>
              </a:rPr>
              <a:t> Corporation in 1977. He influenced an estimated quarter of a billion individuals through his 33 books, including the bestseller See You at the Top, which has sold almost two million ...</a:t>
            </a:r>
            <a:endParaRPr lang="en-US" dirty="0">
              <a:solidFill>
                <a:schemeClr val="bg1"/>
              </a:solidFill>
            </a:endParaRPr>
          </a:p>
        </p:txBody>
      </p:sp>
      <p:pic>
        <p:nvPicPr>
          <p:cNvPr id="7" name="Picture 6"/>
          <p:cNvPicPr>
            <a:picLocks noChangeAspect="1"/>
          </p:cNvPicPr>
          <p:nvPr/>
        </p:nvPicPr>
        <p:blipFill>
          <a:blip r:embed="rId3"/>
          <a:stretch>
            <a:fillRect/>
          </a:stretch>
        </p:blipFill>
        <p:spPr>
          <a:xfrm>
            <a:off x="8707120" y="99588"/>
            <a:ext cx="3098800" cy="6587449"/>
          </a:xfrm>
          <a:prstGeom prst="rect">
            <a:avLst/>
          </a:prstGeom>
        </p:spPr>
      </p:pic>
    </p:spTree>
    <p:extLst>
      <p:ext uri="{BB962C8B-B14F-4D97-AF65-F5344CB8AC3E}">
        <p14:creationId xmlns:p14="http://schemas.microsoft.com/office/powerpoint/2010/main" val="103984117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72" y="4285037"/>
            <a:ext cx="8534400" cy="1507067"/>
          </a:xfrm>
        </p:spPr>
        <p:txBody>
          <a:bodyPr>
            <a:normAutofit/>
          </a:bodyPr>
          <a:lstStyle/>
          <a:p>
            <a:r>
              <a:rPr lang="en-US" sz="2800" dirty="0" smtClean="0"/>
              <a:t>“Kind words can be short and easy to speak, but their echoes are truly endless.”   </a:t>
            </a:r>
            <a:r>
              <a:rPr lang="en-US" sz="2000" dirty="0" smtClean="0"/>
              <a:t>mother Teresa</a:t>
            </a:r>
            <a:endParaRPr lang="en-US" sz="2000" dirty="0"/>
          </a:p>
        </p:txBody>
      </p:sp>
      <p:pic>
        <p:nvPicPr>
          <p:cNvPr id="5" name="Picture 4"/>
          <p:cNvPicPr>
            <a:picLocks noChangeAspect="1"/>
          </p:cNvPicPr>
          <p:nvPr/>
        </p:nvPicPr>
        <p:blipFill>
          <a:blip r:embed="rId2"/>
          <a:stretch>
            <a:fillRect/>
          </a:stretch>
        </p:blipFill>
        <p:spPr>
          <a:xfrm>
            <a:off x="1464292" y="316368"/>
            <a:ext cx="6963270" cy="3968669"/>
          </a:xfrm>
          <a:prstGeom prst="rect">
            <a:avLst/>
          </a:prstGeom>
        </p:spPr>
      </p:pic>
      <p:pic>
        <p:nvPicPr>
          <p:cNvPr id="6" name="Content Placeholder 3"/>
          <p:cNvPicPr>
            <a:picLocks noChangeAspect="1"/>
          </p:cNvPicPr>
          <p:nvPr/>
        </p:nvPicPr>
        <p:blipFill>
          <a:blip r:embed="rId3"/>
          <a:stretch>
            <a:fillRect/>
          </a:stretch>
        </p:blipFill>
        <p:spPr>
          <a:xfrm>
            <a:off x="259335" y="316368"/>
            <a:ext cx="2874864" cy="3968669"/>
          </a:xfrm>
          <a:prstGeom prst="rect">
            <a:avLst/>
          </a:prstGeom>
        </p:spPr>
      </p:pic>
      <p:sp>
        <p:nvSpPr>
          <p:cNvPr id="8" name="Rectangle 7"/>
          <p:cNvSpPr/>
          <p:nvPr/>
        </p:nvSpPr>
        <p:spPr>
          <a:xfrm>
            <a:off x="2978257" y="5215187"/>
            <a:ext cx="5526797" cy="1477328"/>
          </a:xfrm>
          <a:prstGeom prst="rect">
            <a:avLst/>
          </a:prstGeom>
        </p:spPr>
        <p:txBody>
          <a:bodyPr wrap="square">
            <a:spAutoFit/>
          </a:bodyPr>
          <a:lstStyle/>
          <a:p>
            <a:r>
              <a:rPr lang="en-US" b="1" dirty="0">
                <a:solidFill>
                  <a:srgbClr val="222222"/>
                </a:solidFill>
                <a:latin typeface="Arial" panose="020B0604020202020204" pitchFamily="34" charset="0"/>
              </a:rPr>
              <a:t>Mother Teresa</a:t>
            </a:r>
            <a:r>
              <a:rPr lang="en-US" dirty="0">
                <a:solidFill>
                  <a:srgbClr val="222222"/>
                </a:solidFill>
                <a:latin typeface="Arial" panose="020B0604020202020204" pitchFamily="34" charset="0"/>
              </a:rPr>
              <a:t>, known in the Catholic Church as </a:t>
            </a:r>
            <a:r>
              <a:rPr lang="en-US" b="1" dirty="0">
                <a:solidFill>
                  <a:srgbClr val="222222"/>
                </a:solidFill>
                <a:latin typeface="Arial" panose="020B0604020202020204" pitchFamily="34" charset="0"/>
              </a:rPr>
              <a:t>Saint Teresa of </a:t>
            </a:r>
            <a:r>
              <a:rPr lang="en-US" b="1" dirty="0" smtClean="0">
                <a:solidFill>
                  <a:schemeClr val="bg1"/>
                </a:solidFill>
                <a:latin typeface="Arial" panose="020B0604020202020204" pitchFamily="34" charset="0"/>
              </a:rPr>
              <a:t>Calcutta </a:t>
            </a:r>
            <a:r>
              <a:rPr lang="en-US" dirty="0" smtClean="0">
                <a:solidFill>
                  <a:schemeClr val="bg1"/>
                </a:solidFill>
              </a:rPr>
              <a:t>and in 1979</a:t>
            </a:r>
            <a:r>
              <a:rPr lang="en-US" dirty="0">
                <a:solidFill>
                  <a:schemeClr val="bg1"/>
                </a:solidFill>
              </a:rPr>
              <a:t> </a:t>
            </a:r>
            <a:r>
              <a:rPr lang="en-US" dirty="0" smtClean="0">
                <a:solidFill>
                  <a:schemeClr val="bg1"/>
                </a:solidFill>
              </a:rPr>
              <a:t>won the </a:t>
            </a:r>
            <a:r>
              <a:rPr lang="en-US" dirty="0" smtClean="0">
                <a:solidFill>
                  <a:schemeClr val="bg1"/>
                </a:solidFill>
                <a:hlinkClick r:id="rId4" tooltip="Nobel Peace Prize"/>
              </a:rPr>
              <a:t>Nobel </a:t>
            </a:r>
            <a:r>
              <a:rPr lang="en-US" dirty="0">
                <a:solidFill>
                  <a:schemeClr val="bg1"/>
                </a:solidFill>
                <a:hlinkClick r:id="rId4" tooltip="Nobel Peace Prize"/>
              </a:rPr>
              <a:t>Peace Prize</a:t>
            </a:r>
            <a:r>
              <a:rPr lang="en-US" dirty="0">
                <a:solidFill>
                  <a:schemeClr val="bg1"/>
                </a:solidFill>
              </a:rPr>
              <a:t>. She was </a:t>
            </a:r>
            <a:r>
              <a:rPr lang="en-US" dirty="0" smtClean="0">
                <a:solidFill>
                  <a:schemeClr val="bg1"/>
                </a:solidFill>
                <a:hlinkClick r:id="rId5" tooltip="Canonization"/>
              </a:rPr>
              <a:t>canonized</a:t>
            </a:r>
            <a:r>
              <a:rPr lang="en-US" dirty="0">
                <a:solidFill>
                  <a:schemeClr val="bg1"/>
                </a:solidFill>
              </a:rPr>
              <a:t> </a:t>
            </a:r>
            <a:r>
              <a:rPr lang="en-US" dirty="0" smtClean="0">
                <a:solidFill>
                  <a:schemeClr val="bg1"/>
                </a:solidFill>
              </a:rPr>
              <a:t>(recognized </a:t>
            </a:r>
            <a:r>
              <a:rPr lang="en-US" dirty="0">
                <a:solidFill>
                  <a:schemeClr val="bg1"/>
                </a:solidFill>
              </a:rPr>
              <a:t>by the church as a </a:t>
            </a:r>
            <a:r>
              <a:rPr lang="en-US" dirty="0">
                <a:solidFill>
                  <a:schemeClr val="bg1"/>
                </a:solidFill>
                <a:hlinkClick r:id="rId6" tooltip="Saint"/>
              </a:rPr>
              <a:t>saint</a:t>
            </a:r>
            <a:r>
              <a:rPr lang="en-US" dirty="0">
                <a:solidFill>
                  <a:schemeClr val="bg1"/>
                </a:solidFill>
              </a:rPr>
              <a:t>) on 4 September </a:t>
            </a:r>
            <a:r>
              <a:rPr lang="en-US" dirty="0" smtClean="0">
                <a:solidFill>
                  <a:schemeClr val="bg1"/>
                </a:solidFill>
              </a:rPr>
              <a:t>2016.</a:t>
            </a:r>
            <a:endParaRPr lang="en-US" dirty="0">
              <a:solidFill>
                <a:schemeClr val="bg1"/>
              </a:solidFill>
            </a:endParaRPr>
          </a:p>
        </p:txBody>
      </p:sp>
      <p:pic>
        <p:nvPicPr>
          <p:cNvPr id="9" name="Picture 8"/>
          <p:cNvPicPr>
            <a:picLocks noChangeAspect="1"/>
          </p:cNvPicPr>
          <p:nvPr/>
        </p:nvPicPr>
        <p:blipFill>
          <a:blip r:embed="rId7"/>
          <a:stretch>
            <a:fillRect/>
          </a:stretch>
        </p:blipFill>
        <p:spPr>
          <a:xfrm>
            <a:off x="8707120" y="99588"/>
            <a:ext cx="3098800" cy="6587449"/>
          </a:xfrm>
          <a:prstGeom prst="rect">
            <a:avLst/>
          </a:prstGeom>
        </p:spPr>
      </p:pic>
    </p:spTree>
    <p:extLst>
      <p:ext uri="{BB962C8B-B14F-4D97-AF65-F5344CB8AC3E}">
        <p14:creationId xmlns:p14="http://schemas.microsoft.com/office/powerpoint/2010/main" val="40771515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992" y="3991387"/>
            <a:ext cx="8258310" cy="1998708"/>
          </a:xfrm>
        </p:spPr>
        <p:txBody>
          <a:bodyPr>
            <a:normAutofit fontScale="90000"/>
          </a:bodyPr>
          <a:lstStyle/>
          <a:p>
            <a:r>
              <a:rPr lang="en-US" dirty="0" smtClean="0"/>
              <a:t>“a healthy attitude is contagious but don’t wait to catch it from others. Be a carrier.”   </a:t>
            </a:r>
            <a:br>
              <a:rPr lang="en-US" dirty="0" smtClean="0"/>
            </a:br>
            <a:r>
              <a:rPr lang="en-US" sz="2200" dirty="0" smtClean="0"/>
              <a:t>tom stoppard</a:t>
            </a:r>
            <a:endParaRPr lang="en-US" sz="2200" dirty="0"/>
          </a:p>
        </p:txBody>
      </p:sp>
      <p:sp>
        <p:nvSpPr>
          <p:cNvPr id="5" name="TextBox 4"/>
          <p:cNvSpPr txBox="1"/>
          <p:nvPr/>
        </p:nvSpPr>
        <p:spPr>
          <a:xfrm>
            <a:off x="1279242" y="5934670"/>
            <a:ext cx="5803192" cy="923330"/>
          </a:xfrm>
          <a:prstGeom prst="rect">
            <a:avLst/>
          </a:prstGeom>
          <a:noFill/>
        </p:spPr>
        <p:txBody>
          <a:bodyPr wrap="none" rtlCol="0">
            <a:spAutoFit/>
          </a:bodyPr>
          <a:lstStyle/>
          <a:p>
            <a:r>
              <a:rPr lang="en-US" dirty="0" smtClean="0">
                <a:solidFill>
                  <a:schemeClr val="bg1"/>
                </a:solidFill>
              </a:rPr>
              <a:t>Refugee fleeing Nazi occupation only to become </a:t>
            </a:r>
          </a:p>
          <a:p>
            <a:r>
              <a:rPr lang="en-US" dirty="0" smtClean="0">
                <a:solidFill>
                  <a:schemeClr val="bg1"/>
                </a:solidFill>
              </a:rPr>
              <a:t>Theatre’s philosopher king </a:t>
            </a:r>
          </a:p>
          <a:p>
            <a:r>
              <a:rPr lang="en-US" dirty="0" smtClean="0">
                <a:solidFill>
                  <a:schemeClr val="bg1"/>
                </a:solidFill>
              </a:rPr>
              <a:t>Knighted by England in 1977 </a:t>
            </a:r>
            <a:endParaRPr lang="en-US" dirty="0">
              <a:solidFill>
                <a:schemeClr val="bg1"/>
              </a:solidFill>
            </a:endParaRPr>
          </a:p>
        </p:txBody>
      </p:sp>
      <p:pic>
        <p:nvPicPr>
          <p:cNvPr id="7" name="Content Placeholder 6"/>
          <p:cNvPicPr>
            <a:picLocks noGrp="1" noChangeAspect="1"/>
          </p:cNvPicPr>
          <p:nvPr>
            <p:ph idx="1"/>
          </p:nvPr>
        </p:nvPicPr>
        <p:blipFill>
          <a:blip r:embed="rId2"/>
          <a:stretch>
            <a:fillRect/>
          </a:stretch>
        </p:blipFill>
        <p:spPr>
          <a:xfrm>
            <a:off x="1251653" y="247504"/>
            <a:ext cx="6110041" cy="3770026"/>
          </a:xfrm>
          <a:prstGeom prst="rect">
            <a:avLst/>
          </a:prstGeom>
        </p:spPr>
      </p:pic>
      <p:pic>
        <p:nvPicPr>
          <p:cNvPr id="8" name="Picture 7"/>
          <p:cNvPicPr>
            <a:picLocks noChangeAspect="1"/>
          </p:cNvPicPr>
          <p:nvPr/>
        </p:nvPicPr>
        <p:blipFill>
          <a:blip r:embed="rId3"/>
          <a:stretch>
            <a:fillRect/>
          </a:stretch>
        </p:blipFill>
        <p:spPr>
          <a:xfrm>
            <a:off x="8707120" y="99588"/>
            <a:ext cx="3098800" cy="6587449"/>
          </a:xfrm>
          <a:prstGeom prst="rect">
            <a:avLst/>
          </a:prstGeom>
        </p:spPr>
      </p:pic>
    </p:spTree>
    <p:extLst>
      <p:ext uri="{BB962C8B-B14F-4D97-AF65-F5344CB8AC3E}">
        <p14:creationId xmlns:p14="http://schemas.microsoft.com/office/powerpoint/2010/main" val="426550366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976" y="4874791"/>
            <a:ext cx="8183105" cy="964019"/>
          </a:xfrm>
        </p:spPr>
        <p:txBody>
          <a:bodyPr>
            <a:normAutofit fontScale="90000"/>
          </a:bodyPr>
          <a:lstStyle/>
          <a:p>
            <a:r>
              <a:rPr lang="en-US" b="1" dirty="0" smtClean="0"/>
              <a:t/>
            </a:r>
            <a:br>
              <a:rPr lang="en-US" b="1" dirty="0" smtClean="0"/>
            </a:br>
            <a:r>
              <a:rPr lang="en-US" b="1" dirty="0"/>
              <a:t/>
            </a:r>
            <a:br>
              <a:rPr lang="en-US" b="1" dirty="0"/>
            </a:br>
            <a:r>
              <a:rPr lang="en-US" b="1" dirty="0" smtClean="0"/>
              <a:t>“</a:t>
            </a:r>
            <a:r>
              <a:rPr lang="en-US" sz="2700" b="1" dirty="0"/>
              <a:t>Your most unhappy customers are your greatest source of learning</a:t>
            </a:r>
            <a:r>
              <a:rPr lang="en-US" sz="2000" b="1" dirty="0"/>
              <a:t>.”  </a:t>
            </a:r>
            <a:r>
              <a:rPr lang="en-US" sz="2000" b="1" dirty="0" smtClean="0"/>
              <a:t>Bill </a:t>
            </a:r>
            <a:r>
              <a:rPr lang="en-US" sz="2000" b="1" dirty="0"/>
              <a:t>Gates</a:t>
            </a:r>
            <a:br>
              <a:rPr lang="en-US" sz="2000" b="1" dirty="0"/>
            </a:br>
            <a:r>
              <a:rPr lang="en-US" sz="2000" b="1" dirty="0"/>
              <a:t/>
            </a:r>
            <a:br>
              <a:rPr lang="en-US" sz="2000" b="1" dirty="0"/>
            </a:br>
            <a:endParaRPr lang="en-US" sz="2000" dirty="0"/>
          </a:p>
        </p:txBody>
      </p:sp>
      <p:pic>
        <p:nvPicPr>
          <p:cNvPr id="4" name="Content Placeholder 3"/>
          <p:cNvPicPr>
            <a:picLocks noGrp="1" noChangeAspect="1"/>
          </p:cNvPicPr>
          <p:nvPr>
            <p:ph idx="1"/>
          </p:nvPr>
        </p:nvPicPr>
        <p:blipFill>
          <a:blip r:embed="rId2"/>
          <a:stretch>
            <a:fillRect/>
          </a:stretch>
        </p:blipFill>
        <p:spPr>
          <a:xfrm>
            <a:off x="216976" y="382845"/>
            <a:ext cx="7856170" cy="4421630"/>
          </a:xfrm>
          <a:prstGeom prst="rect">
            <a:avLst/>
          </a:prstGeom>
        </p:spPr>
      </p:pic>
      <p:pic>
        <p:nvPicPr>
          <p:cNvPr id="6" name="Picture 5"/>
          <p:cNvPicPr>
            <a:picLocks noChangeAspect="1"/>
          </p:cNvPicPr>
          <p:nvPr/>
        </p:nvPicPr>
        <p:blipFill>
          <a:blip r:embed="rId3"/>
          <a:stretch>
            <a:fillRect/>
          </a:stretch>
        </p:blipFill>
        <p:spPr>
          <a:xfrm>
            <a:off x="8846517" y="221893"/>
            <a:ext cx="3023267" cy="6426880"/>
          </a:xfrm>
          <a:prstGeom prst="rect">
            <a:avLst/>
          </a:prstGeom>
        </p:spPr>
      </p:pic>
      <p:sp>
        <p:nvSpPr>
          <p:cNvPr id="7" name="Rectangle 6"/>
          <p:cNvSpPr/>
          <p:nvPr/>
        </p:nvSpPr>
        <p:spPr>
          <a:xfrm>
            <a:off x="405539" y="6002442"/>
            <a:ext cx="7250624" cy="646331"/>
          </a:xfrm>
          <a:prstGeom prst="rect">
            <a:avLst/>
          </a:prstGeom>
        </p:spPr>
        <p:txBody>
          <a:bodyPr wrap="square">
            <a:spAutoFit/>
          </a:bodyPr>
          <a:lstStyle/>
          <a:p>
            <a:r>
              <a:rPr lang="en-US" dirty="0">
                <a:solidFill>
                  <a:srgbClr val="222222"/>
                </a:solidFill>
                <a:latin typeface="Arial" panose="020B0604020202020204" pitchFamily="34" charset="0"/>
              </a:rPr>
              <a:t>American </a:t>
            </a:r>
            <a:r>
              <a:rPr lang="en-US" dirty="0" smtClean="0">
                <a:solidFill>
                  <a:srgbClr val="0B0080"/>
                </a:solidFill>
                <a:latin typeface="Arial" panose="020B0604020202020204" pitchFamily="34" charset="0"/>
                <a:hlinkClick r:id="rId4" tooltip="Business magnate"/>
              </a:rPr>
              <a:t>business magnate</a:t>
            </a:r>
            <a:r>
              <a:rPr lang="en-US" dirty="0">
                <a:solidFill>
                  <a:srgbClr val="222222"/>
                </a:solidFill>
                <a:latin typeface="Arial" panose="020B0604020202020204" pitchFamily="34" charset="0"/>
              </a:rPr>
              <a:t>, </a:t>
            </a:r>
            <a:r>
              <a:rPr lang="en-US" dirty="0">
                <a:solidFill>
                  <a:srgbClr val="0B0080"/>
                </a:solidFill>
                <a:latin typeface="Arial" panose="020B0604020202020204" pitchFamily="34" charset="0"/>
                <a:hlinkClick r:id="rId5" tooltip="Investor"/>
              </a:rPr>
              <a:t>investor</a:t>
            </a:r>
            <a:r>
              <a:rPr lang="en-US" dirty="0">
                <a:solidFill>
                  <a:srgbClr val="222222"/>
                </a:solidFill>
                <a:latin typeface="Arial" panose="020B0604020202020204" pitchFamily="34" charset="0"/>
              </a:rPr>
              <a:t>, </a:t>
            </a:r>
            <a:r>
              <a:rPr lang="en-US" dirty="0">
                <a:solidFill>
                  <a:srgbClr val="0B0080"/>
                </a:solidFill>
                <a:latin typeface="Arial" panose="020B0604020202020204" pitchFamily="34" charset="0"/>
                <a:hlinkClick r:id="rId6" tooltip="Author"/>
              </a:rPr>
              <a:t>author</a:t>
            </a:r>
            <a:r>
              <a:rPr lang="en-US" dirty="0">
                <a:solidFill>
                  <a:srgbClr val="222222"/>
                </a:solidFill>
                <a:latin typeface="Arial" panose="020B0604020202020204" pitchFamily="34" charset="0"/>
              </a:rPr>
              <a:t>, </a:t>
            </a:r>
            <a:r>
              <a:rPr lang="en-US" dirty="0">
                <a:solidFill>
                  <a:srgbClr val="0B0080"/>
                </a:solidFill>
                <a:latin typeface="Arial" panose="020B0604020202020204" pitchFamily="34" charset="0"/>
                <a:hlinkClick r:id="rId7" tooltip="Philanthropy"/>
              </a:rPr>
              <a:t>philanthropist</a:t>
            </a:r>
            <a:r>
              <a:rPr lang="en-US" dirty="0">
                <a:solidFill>
                  <a:srgbClr val="222222"/>
                </a:solidFill>
                <a:latin typeface="Arial" panose="020B0604020202020204" pitchFamily="34" charset="0"/>
              </a:rPr>
              <a:t>, and co-founder of the </a:t>
            </a:r>
            <a:r>
              <a:rPr lang="en-US" u="sng" dirty="0">
                <a:solidFill>
                  <a:srgbClr val="0B0080"/>
                </a:solidFill>
                <a:latin typeface="Arial" panose="020B0604020202020204" pitchFamily="34" charset="0"/>
                <a:hlinkClick r:id="rId8" tooltip="Microsoft"/>
              </a:rPr>
              <a:t>Microsoft Corporation</a:t>
            </a:r>
            <a:r>
              <a:rPr lang="en-US" dirty="0">
                <a:solidFill>
                  <a:srgbClr val="222222"/>
                </a:solidFill>
                <a:latin typeface="Arial" panose="020B0604020202020204" pitchFamily="34" charset="0"/>
              </a:rPr>
              <a:t> along with </a:t>
            </a:r>
            <a:r>
              <a:rPr lang="en-US" dirty="0">
                <a:solidFill>
                  <a:srgbClr val="0B0080"/>
                </a:solidFill>
                <a:latin typeface="Arial" panose="020B0604020202020204" pitchFamily="34" charset="0"/>
                <a:hlinkClick r:id="rId9" tooltip="Paul Allen"/>
              </a:rPr>
              <a:t>Paul Allen</a:t>
            </a:r>
            <a:r>
              <a:rPr lang="en-US" dirty="0">
                <a:solidFill>
                  <a:srgbClr val="222222"/>
                </a:solidFill>
                <a:latin typeface="Arial" panose="020B0604020202020204" pitchFamily="34" charset="0"/>
              </a:rPr>
              <a:t>.</a:t>
            </a:r>
            <a:endParaRPr lang="en-US" dirty="0"/>
          </a:p>
        </p:txBody>
      </p:sp>
    </p:spTree>
    <p:extLst>
      <p:ext uri="{BB962C8B-B14F-4D97-AF65-F5344CB8AC3E}">
        <p14:creationId xmlns:p14="http://schemas.microsoft.com/office/powerpoint/2010/main" val="36193467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“if it doesn’t challenge you, it doesn’t change you.” </a:t>
            </a:r>
            <a:r>
              <a:rPr lang="en-US" sz="2200" dirty="0" smtClean="0"/>
              <a:t>FRED DEVITO</a:t>
            </a:r>
            <a:endParaRPr lang="en-US" sz="2200" dirty="0"/>
          </a:p>
        </p:txBody>
      </p:sp>
      <p:pic>
        <p:nvPicPr>
          <p:cNvPr id="4" name="Content Placeholder 3"/>
          <p:cNvPicPr>
            <a:picLocks noGrp="1" noChangeAspect="1"/>
          </p:cNvPicPr>
          <p:nvPr>
            <p:ph idx="1"/>
          </p:nvPr>
        </p:nvPicPr>
        <p:blipFill>
          <a:blip r:embed="rId2"/>
          <a:stretch>
            <a:fillRect/>
          </a:stretch>
        </p:blipFill>
        <p:spPr>
          <a:xfrm>
            <a:off x="684212" y="685800"/>
            <a:ext cx="2209006" cy="3614738"/>
          </a:xfrm>
          <a:prstGeom prst="rect">
            <a:avLst/>
          </a:prstGeom>
        </p:spPr>
      </p:pic>
      <p:pic>
        <p:nvPicPr>
          <p:cNvPr id="5" name="Picture 4"/>
          <p:cNvPicPr>
            <a:picLocks noChangeAspect="1"/>
          </p:cNvPicPr>
          <p:nvPr/>
        </p:nvPicPr>
        <p:blipFill>
          <a:blip r:embed="rId3"/>
          <a:stretch>
            <a:fillRect/>
          </a:stretch>
        </p:blipFill>
        <p:spPr>
          <a:xfrm>
            <a:off x="2893218" y="685800"/>
            <a:ext cx="5388429" cy="3614738"/>
          </a:xfrm>
          <a:prstGeom prst="rect">
            <a:avLst/>
          </a:prstGeom>
        </p:spPr>
      </p:pic>
      <p:sp>
        <p:nvSpPr>
          <p:cNvPr id="6" name="TextBox 5"/>
          <p:cNvSpPr txBox="1"/>
          <p:nvPr/>
        </p:nvSpPr>
        <p:spPr>
          <a:xfrm>
            <a:off x="1788715" y="5994399"/>
            <a:ext cx="5593198" cy="646331"/>
          </a:xfrm>
          <a:prstGeom prst="rect">
            <a:avLst/>
          </a:prstGeom>
          <a:noFill/>
        </p:spPr>
        <p:txBody>
          <a:bodyPr wrap="none" rtlCol="0">
            <a:spAutoFit/>
          </a:bodyPr>
          <a:lstStyle/>
          <a:p>
            <a:r>
              <a:rPr lang="en-US" dirty="0" smtClean="0"/>
              <a:t>AUTHOR OF BARRE FITNESS AND EXECUTIVE OF </a:t>
            </a:r>
          </a:p>
          <a:p>
            <a:r>
              <a:rPr lang="en-US" dirty="0" smtClean="0"/>
              <a:t>MOVEMENT CLASSES AND TRAINING FOR EXHALE</a:t>
            </a:r>
            <a:endParaRPr lang="en-US" dirty="0"/>
          </a:p>
        </p:txBody>
      </p:sp>
      <p:pic>
        <p:nvPicPr>
          <p:cNvPr id="7" name="Picture 6"/>
          <p:cNvPicPr>
            <a:picLocks noChangeAspect="1"/>
          </p:cNvPicPr>
          <p:nvPr/>
        </p:nvPicPr>
        <p:blipFill>
          <a:blip r:embed="rId4"/>
          <a:stretch>
            <a:fillRect/>
          </a:stretch>
        </p:blipFill>
        <p:spPr>
          <a:xfrm>
            <a:off x="8707120" y="99588"/>
            <a:ext cx="3098800" cy="6587449"/>
          </a:xfrm>
          <a:prstGeom prst="rect">
            <a:avLst/>
          </a:prstGeom>
        </p:spPr>
      </p:pic>
    </p:spTree>
    <p:extLst>
      <p:ext uri="{BB962C8B-B14F-4D97-AF65-F5344CB8AC3E}">
        <p14:creationId xmlns:p14="http://schemas.microsoft.com/office/powerpoint/2010/main" val="21123478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18790" y="571872"/>
            <a:ext cx="3705152" cy="5867971"/>
          </a:xfrm>
          <a:prstGeom prst="rect">
            <a:avLst/>
          </a:prstGeom>
        </p:spPr>
      </p:pic>
      <p:sp>
        <p:nvSpPr>
          <p:cNvPr id="5" name="TextBox 4"/>
          <p:cNvSpPr txBox="1"/>
          <p:nvPr/>
        </p:nvSpPr>
        <p:spPr>
          <a:xfrm>
            <a:off x="609600" y="376207"/>
            <a:ext cx="3660183" cy="3785652"/>
          </a:xfrm>
          <a:prstGeom prst="rect">
            <a:avLst/>
          </a:prstGeom>
          <a:noFill/>
        </p:spPr>
        <p:txBody>
          <a:bodyPr wrap="square" rtlCol="0">
            <a:spAutoFit/>
          </a:bodyPr>
          <a:lstStyle/>
          <a:p>
            <a:r>
              <a:rPr lang="en-US" sz="6000" dirty="0" smtClean="0"/>
              <a:t>“Being </a:t>
            </a:r>
          </a:p>
          <a:p>
            <a:r>
              <a:rPr lang="en-US" sz="6000" dirty="0" smtClean="0"/>
              <a:t>good </a:t>
            </a:r>
          </a:p>
          <a:p>
            <a:r>
              <a:rPr lang="en-US" sz="6000" dirty="0" smtClean="0"/>
              <a:t>is good </a:t>
            </a:r>
          </a:p>
          <a:p>
            <a:r>
              <a:rPr lang="en-US" sz="6000" dirty="0" smtClean="0"/>
              <a:t>business”</a:t>
            </a:r>
            <a:endParaRPr lang="en-US" sz="6000" dirty="0"/>
          </a:p>
        </p:txBody>
      </p:sp>
      <p:sp>
        <p:nvSpPr>
          <p:cNvPr id="6" name="TextBox 5"/>
          <p:cNvSpPr txBox="1"/>
          <p:nvPr/>
        </p:nvSpPr>
        <p:spPr>
          <a:xfrm>
            <a:off x="1024979" y="4616084"/>
            <a:ext cx="1923925" cy="1200329"/>
          </a:xfrm>
          <a:prstGeom prst="rect">
            <a:avLst/>
          </a:prstGeom>
          <a:noFill/>
        </p:spPr>
        <p:txBody>
          <a:bodyPr wrap="none" rtlCol="0">
            <a:spAutoFit/>
          </a:bodyPr>
          <a:lstStyle/>
          <a:p>
            <a:r>
              <a:rPr lang="en-US" b="1" dirty="0" smtClean="0"/>
              <a:t>Famous</a:t>
            </a:r>
          </a:p>
          <a:p>
            <a:r>
              <a:rPr lang="en-US" b="1" dirty="0" smtClean="0"/>
              <a:t>Successful</a:t>
            </a:r>
          </a:p>
          <a:p>
            <a:r>
              <a:rPr lang="en-US" b="1" dirty="0" smtClean="0"/>
              <a:t>Businesswoman</a:t>
            </a:r>
          </a:p>
          <a:p>
            <a:endParaRPr lang="en-US" b="1" dirty="0"/>
          </a:p>
        </p:txBody>
      </p:sp>
      <p:pic>
        <p:nvPicPr>
          <p:cNvPr id="7" name="Picture 6"/>
          <p:cNvPicPr>
            <a:picLocks noChangeAspect="1"/>
          </p:cNvPicPr>
          <p:nvPr/>
        </p:nvPicPr>
        <p:blipFill>
          <a:blip r:embed="rId3"/>
          <a:stretch>
            <a:fillRect/>
          </a:stretch>
        </p:blipFill>
        <p:spPr>
          <a:xfrm>
            <a:off x="8955005" y="237391"/>
            <a:ext cx="3023267" cy="6426880"/>
          </a:xfrm>
          <a:prstGeom prst="rect">
            <a:avLst/>
          </a:prstGeom>
        </p:spPr>
      </p:pic>
    </p:spTree>
    <p:extLst>
      <p:ext uri="{BB962C8B-B14F-4D97-AF65-F5344CB8AC3E}">
        <p14:creationId xmlns:p14="http://schemas.microsoft.com/office/powerpoint/2010/main" val="36540957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914400"/>
            <a:ext cx="6517087" cy="1558201"/>
          </a:xfrm>
        </p:spPr>
        <p:txBody>
          <a:bodyPr>
            <a:normAutofit fontScale="90000"/>
          </a:bodyPr>
          <a:lstStyle/>
          <a:p>
            <a:r>
              <a:rPr lang="en-US" sz="6600" b="1" dirty="0" smtClean="0"/>
              <a:t>YOUR NEXT </a:t>
            </a:r>
            <a:br>
              <a:rPr lang="en-US" sz="6600" b="1" dirty="0" smtClean="0"/>
            </a:br>
            <a:r>
              <a:rPr lang="en-US" sz="6600" b="1" dirty="0" smtClean="0"/>
              <a:t>JOURNEY BEGINS</a:t>
            </a:r>
            <a:endParaRPr lang="en-US" sz="6600" b="1" dirty="0"/>
          </a:p>
        </p:txBody>
      </p:sp>
      <p:pic>
        <p:nvPicPr>
          <p:cNvPr id="4" name="Content Placeholder 3"/>
          <p:cNvPicPr>
            <a:picLocks noGrp="1" noChangeAspect="1"/>
          </p:cNvPicPr>
          <p:nvPr>
            <p:ph idx="1"/>
          </p:nvPr>
        </p:nvPicPr>
        <p:blipFill>
          <a:blip r:embed="rId2"/>
          <a:stretch>
            <a:fillRect/>
          </a:stretch>
        </p:blipFill>
        <p:spPr>
          <a:xfrm>
            <a:off x="244732" y="4368283"/>
            <a:ext cx="6450708" cy="1559176"/>
          </a:xfrm>
          <a:prstGeom prst="rect">
            <a:avLst/>
          </a:prstGeom>
        </p:spPr>
      </p:pic>
      <p:pic>
        <p:nvPicPr>
          <p:cNvPr id="3" name="Picture 2"/>
          <p:cNvPicPr>
            <a:picLocks noChangeAspect="1"/>
          </p:cNvPicPr>
          <p:nvPr/>
        </p:nvPicPr>
        <p:blipFill>
          <a:blip r:embed="rId3"/>
          <a:stretch>
            <a:fillRect/>
          </a:stretch>
        </p:blipFill>
        <p:spPr>
          <a:xfrm>
            <a:off x="8683625" y="351472"/>
            <a:ext cx="2952750" cy="6276975"/>
          </a:xfrm>
          <a:prstGeom prst="rect">
            <a:avLst/>
          </a:prstGeom>
        </p:spPr>
      </p:pic>
    </p:spTree>
    <p:extLst>
      <p:ext uri="{BB962C8B-B14F-4D97-AF65-F5344CB8AC3E}">
        <p14:creationId xmlns:p14="http://schemas.microsoft.com/office/powerpoint/2010/main" val="32566145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859" y="5139182"/>
            <a:ext cx="8534400" cy="1507067"/>
          </a:xfrm>
        </p:spPr>
        <p:txBody>
          <a:bodyPr/>
          <a:lstStyle/>
          <a:p>
            <a:r>
              <a:rPr lang="en-US" dirty="0" smtClean="0"/>
              <a:t/>
            </a:r>
            <a:br>
              <a:rPr lang="en-US" dirty="0" smtClean="0"/>
            </a:br>
            <a:r>
              <a:rPr lang="en-US" dirty="0" err="1" smtClean="0"/>
              <a:t>Ama</a:t>
            </a:r>
            <a:r>
              <a:rPr lang="en-US" dirty="0" smtClean="0"/>
              <a:t> resource review</a:t>
            </a:r>
            <a:endParaRPr lang="en-US" dirty="0"/>
          </a:p>
        </p:txBody>
      </p:sp>
      <p:sp>
        <p:nvSpPr>
          <p:cNvPr id="3" name="Content Placeholder 2"/>
          <p:cNvSpPr>
            <a:spLocks noGrp="1"/>
          </p:cNvSpPr>
          <p:nvPr>
            <p:ph idx="1"/>
          </p:nvPr>
        </p:nvSpPr>
        <p:spPr>
          <a:xfrm>
            <a:off x="684211" y="0"/>
            <a:ext cx="10478711" cy="4771175"/>
          </a:xfrm>
        </p:spPr>
        <p:txBody>
          <a:bodyPr>
            <a:normAutofit/>
          </a:bodyPr>
          <a:lstStyle/>
          <a:p>
            <a:pPr marL="0" indent="0">
              <a:buNone/>
            </a:pPr>
            <a:r>
              <a:rPr lang="en-US" sz="2800" dirty="0" smtClean="0">
                <a:solidFill>
                  <a:schemeClr val="tx1"/>
                </a:solidFill>
              </a:rPr>
              <a:t>1. Please identify the three main general areas that the AMA Code of Medical Ethics Overview uses to assist physicians to meet the ethical challenges in the practice of medicine.</a:t>
            </a:r>
          </a:p>
          <a:p>
            <a:pPr marL="0" indent="0">
              <a:buNone/>
            </a:pPr>
            <a:r>
              <a:rPr lang="en-US" sz="2800" dirty="0">
                <a:solidFill>
                  <a:schemeClr val="tx1"/>
                </a:solidFill>
              </a:rPr>
              <a:t> </a:t>
            </a:r>
            <a:r>
              <a:rPr lang="en-US" sz="2800" dirty="0" smtClean="0">
                <a:solidFill>
                  <a:schemeClr val="tx1"/>
                </a:solidFill>
              </a:rPr>
              <a:t>                 a)  Genetic ethical principles</a:t>
            </a:r>
          </a:p>
          <a:p>
            <a:pPr marL="0" indent="0">
              <a:buNone/>
            </a:pPr>
            <a:r>
              <a:rPr lang="en-US" sz="2800" dirty="0" smtClean="0">
                <a:solidFill>
                  <a:schemeClr val="tx1"/>
                </a:solidFill>
              </a:rPr>
              <a:t>                  b)  Treatments and Use of Technologies</a:t>
            </a:r>
          </a:p>
          <a:p>
            <a:pPr marL="0" indent="0">
              <a:buNone/>
            </a:pPr>
            <a:r>
              <a:rPr lang="en-US" sz="2800" dirty="0">
                <a:solidFill>
                  <a:schemeClr val="tx1"/>
                </a:solidFill>
              </a:rPr>
              <a:t> </a:t>
            </a:r>
            <a:r>
              <a:rPr lang="en-US" sz="2800" dirty="0" smtClean="0">
                <a:solidFill>
                  <a:schemeClr val="tx1"/>
                </a:solidFill>
              </a:rPr>
              <a:t>                 c)  Professional Relationships and Self-Regulation</a:t>
            </a:r>
          </a:p>
          <a:p>
            <a:pPr marL="0" indent="0">
              <a:buNone/>
            </a:pPr>
            <a:r>
              <a:rPr lang="en-US" sz="2800" dirty="0" smtClean="0">
                <a:solidFill>
                  <a:schemeClr val="tx1"/>
                </a:solidFill>
              </a:rPr>
              <a:t>                  d)  Patient </a:t>
            </a:r>
            <a:r>
              <a:rPr lang="en-US" sz="2800" dirty="0">
                <a:solidFill>
                  <a:schemeClr val="tx1"/>
                </a:solidFill>
              </a:rPr>
              <a:t>and Physician Interactions</a:t>
            </a:r>
            <a:endParaRPr lang="en-US" sz="2800" dirty="0" smtClean="0">
              <a:solidFill>
                <a:schemeClr val="tx1"/>
              </a:solidFill>
            </a:endParaRPr>
          </a:p>
        </p:txBody>
      </p:sp>
    </p:spTree>
    <p:extLst>
      <p:ext uri="{BB962C8B-B14F-4D97-AF65-F5344CB8AC3E}">
        <p14:creationId xmlns:p14="http://schemas.microsoft.com/office/powerpoint/2010/main" val="36913045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859" y="5139182"/>
            <a:ext cx="8534400" cy="1507067"/>
          </a:xfrm>
        </p:spPr>
        <p:txBody>
          <a:bodyPr/>
          <a:lstStyle/>
          <a:p>
            <a:r>
              <a:rPr lang="en-US" dirty="0" smtClean="0"/>
              <a:t/>
            </a:r>
            <a:br>
              <a:rPr lang="en-US" dirty="0" smtClean="0"/>
            </a:br>
            <a:r>
              <a:rPr lang="en-US" dirty="0" err="1" smtClean="0"/>
              <a:t>Ama</a:t>
            </a:r>
            <a:r>
              <a:rPr lang="en-US" dirty="0" smtClean="0"/>
              <a:t> resource review</a:t>
            </a:r>
            <a:endParaRPr lang="en-US" dirty="0"/>
          </a:p>
        </p:txBody>
      </p:sp>
      <p:sp>
        <p:nvSpPr>
          <p:cNvPr id="3" name="Content Placeholder 2"/>
          <p:cNvSpPr>
            <a:spLocks noGrp="1"/>
          </p:cNvSpPr>
          <p:nvPr>
            <p:ph idx="1"/>
          </p:nvPr>
        </p:nvSpPr>
        <p:spPr>
          <a:xfrm>
            <a:off x="684211" y="0"/>
            <a:ext cx="10478711" cy="4771175"/>
          </a:xfrm>
        </p:spPr>
        <p:txBody>
          <a:bodyPr>
            <a:normAutofit/>
          </a:bodyPr>
          <a:lstStyle/>
          <a:p>
            <a:pPr marL="0" indent="0">
              <a:buNone/>
            </a:pPr>
            <a:r>
              <a:rPr lang="en-US" sz="2800" dirty="0" smtClean="0">
                <a:solidFill>
                  <a:schemeClr val="tx1"/>
                </a:solidFill>
              </a:rPr>
              <a:t>1. Please identify the three main general areas that the AMA Code of Medical Ethics Overview uses to assist physicians to meet the ethical challenges in the practice of medicine.</a:t>
            </a:r>
          </a:p>
          <a:p>
            <a:pPr marL="0" indent="0">
              <a:buNone/>
            </a:pPr>
            <a:r>
              <a:rPr lang="en-US" sz="2800" dirty="0">
                <a:solidFill>
                  <a:schemeClr val="tx1"/>
                </a:solidFill>
              </a:rPr>
              <a:t> </a:t>
            </a:r>
            <a:r>
              <a:rPr lang="en-US" sz="2800" dirty="0" smtClean="0">
                <a:solidFill>
                  <a:schemeClr val="tx1"/>
                </a:solidFill>
              </a:rPr>
              <a:t>                 a)  Genetic ethical principles</a:t>
            </a:r>
          </a:p>
          <a:p>
            <a:pPr marL="0" indent="0">
              <a:buNone/>
            </a:pPr>
            <a:r>
              <a:rPr lang="en-US" sz="2800" dirty="0" smtClean="0">
                <a:solidFill>
                  <a:srgbClr val="C00000"/>
                </a:solidFill>
              </a:rPr>
              <a:t>                  b)  Treatments and Use of Technologies</a:t>
            </a:r>
          </a:p>
          <a:p>
            <a:pPr marL="0" indent="0">
              <a:buNone/>
            </a:pPr>
            <a:r>
              <a:rPr lang="en-US" sz="2800" dirty="0">
                <a:solidFill>
                  <a:srgbClr val="C00000"/>
                </a:solidFill>
              </a:rPr>
              <a:t> </a:t>
            </a:r>
            <a:r>
              <a:rPr lang="en-US" sz="2800" dirty="0" smtClean="0">
                <a:solidFill>
                  <a:srgbClr val="C00000"/>
                </a:solidFill>
              </a:rPr>
              <a:t>                 c)  Professional Relationships and Self-Regulation</a:t>
            </a:r>
          </a:p>
          <a:p>
            <a:pPr marL="0" indent="0">
              <a:buNone/>
            </a:pPr>
            <a:r>
              <a:rPr lang="en-US" sz="2800" dirty="0" smtClean="0">
                <a:solidFill>
                  <a:srgbClr val="C00000"/>
                </a:solidFill>
              </a:rPr>
              <a:t>                  d)  Patient </a:t>
            </a:r>
            <a:r>
              <a:rPr lang="en-US" sz="2800" dirty="0">
                <a:solidFill>
                  <a:srgbClr val="C00000"/>
                </a:solidFill>
              </a:rPr>
              <a:t>and Physician Interactions</a:t>
            </a:r>
            <a:endParaRPr lang="en-US" sz="2800" dirty="0" smtClean="0">
              <a:solidFill>
                <a:srgbClr val="C00000"/>
              </a:solidFill>
            </a:endParaRPr>
          </a:p>
        </p:txBody>
      </p:sp>
    </p:spTree>
    <p:extLst>
      <p:ext uri="{BB962C8B-B14F-4D97-AF65-F5344CB8AC3E}">
        <p14:creationId xmlns:p14="http://schemas.microsoft.com/office/powerpoint/2010/main" val="2015419259"/>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9032</TotalTime>
  <Words>2125</Words>
  <Application>Microsoft Office PowerPoint</Application>
  <PresentationFormat>Widescreen</PresentationFormat>
  <Paragraphs>181</Paragraphs>
  <Slides>79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79</vt:i4>
      </vt:variant>
    </vt:vector>
  </HeadingPairs>
  <TitlesOfParts>
    <vt:vector size="86" baseType="lpstr">
      <vt:lpstr>Arial</vt:lpstr>
      <vt:lpstr>Arial</vt:lpstr>
      <vt:lpstr>Calibri</vt:lpstr>
      <vt:lpstr>Century Gothic</vt:lpstr>
      <vt:lpstr>Helvetica Neue</vt:lpstr>
      <vt:lpstr>Wingdings 3</vt:lpstr>
      <vt:lpstr>Slice</vt:lpstr>
      <vt:lpstr>MODULE seven:  medical review  (case studies and  resources)     </vt:lpstr>
      <vt:lpstr>PowerPoint Presentation</vt:lpstr>
      <vt:lpstr>UNIT OBJECTIVE</vt:lpstr>
      <vt:lpstr>Tools and resources</vt:lpstr>
      <vt:lpstr>PowerPoint Presentation</vt:lpstr>
      <vt:lpstr>PowerPoint Presentation</vt:lpstr>
      <vt:lpstr>AMA AS A RESOURCE FOR  PROFESSIONAL STANDARDS </vt:lpstr>
      <vt:lpstr> Ama resource review</vt:lpstr>
      <vt:lpstr> Ama resource review</vt:lpstr>
      <vt:lpstr> Ama resource review</vt:lpstr>
      <vt:lpstr> Ama resource review</vt:lpstr>
      <vt:lpstr>UP TO DATE   EVIDENCED BASED MEDICINE</vt:lpstr>
      <vt:lpstr>PowerPoint Presentation</vt:lpstr>
      <vt:lpstr>PowerPoint Presentation</vt:lpstr>
      <vt:lpstr>PowerPoint Presentation</vt:lpstr>
      <vt:lpstr>PowerPoint Presentation</vt:lpstr>
      <vt:lpstr>PowerPoint Presentation</vt:lpstr>
      <vt:lpstr>Up to date – Resource QUESTION TO FOLLOW</vt:lpstr>
      <vt:lpstr> Up to date; resource review</vt:lpstr>
      <vt:lpstr> Up to date; resource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Healthy people 2020 review question to follow</vt:lpstr>
      <vt:lpstr>  Healthy people 2020  </vt:lpstr>
      <vt:lpstr>PowerPoint Presentation</vt:lpstr>
      <vt:lpstr>Additional inspirational tools to ACHIEVE your GOALS IN YOUR NEW  Position</vt:lpstr>
      <vt:lpstr> optimize patient experience with timely quality medical care b) be a role model to staff and patients. c) be a leader to staff and patients. d)  be able to lift up small buildings and walk underneath them</vt:lpstr>
      <vt:lpstr> optimize patient experience with timely quality medical care b) be a role model to staff and patients. c) be a leader to staff and patients. d)  be able to lift up small buildings and walk underneath them</vt:lpstr>
      <vt:lpstr> Being kind is a foundational expectation</vt:lpstr>
      <vt:lpstr>In a world where you can be anything,  be kind</vt:lpstr>
      <vt:lpstr>PowerPoint Presentation</vt:lpstr>
      <vt:lpstr>PowerPoint Presentation</vt:lpstr>
      <vt:lpstr>An expectation of your work will be to be inspired and inspire others consider the following</vt:lpstr>
      <vt:lpstr>PowerPoint Presentation</vt:lpstr>
      <vt:lpstr>Cesar Chavez civil rights activist</vt:lpstr>
      <vt:lpstr>Cesar Chavez Latino farm worker activist</vt:lpstr>
      <vt:lpstr>PowerPoint Presentation</vt:lpstr>
      <vt:lpstr>PowerPoint Presentation</vt:lpstr>
      <vt:lpstr>PowerPoint Presentation</vt:lpstr>
      <vt:lpstr>PowerPoint Presentation</vt:lpstr>
      <vt:lpstr>PowerPoint Presentation</vt:lpstr>
      <vt:lpstr>Good attitude   &gt;&gt;&gt;&gt;&gt;   good behavior</vt:lpstr>
      <vt:lpstr>PowerPoint Presentation</vt:lpstr>
      <vt:lpstr>PowerPoint Presentation</vt:lpstr>
      <vt:lpstr>PowerPoint Presentation</vt:lpstr>
      <vt:lpstr>A negative attitude should be prevented and is like poison and then IT CAN CREATE a self fulfilling prophecy WHICH can take over YOUR BEHAVIOR</vt:lpstr>
      <vt:lpstr>PowerPoint Presentation</vt:lpstr>
      <vt:lpstr>Inspired Positive constructive, creative thinking with optimism, and with motivation to accomplish your goals</vt:lpstr>
      <vt:lpstr>Environment and  culture of success with  expectations of the best due a positive state of mind</vt:lpstr>
      <vt:lpstr>Choose your attitude  Your choice of attitude can decide the out come of your life. Negative  thoughts have no power unless you empower them.</vt:lpstr>
      <vt:lpstr>If you think you can achieve those quality measures, you’re right.  If you think you can’t, you’re right again.  Yes it is all a matter of attitude.</vt:lpstr>
      <vt:lpstr>PowerPoint Presentation</vt:lpstr>
      <vt:lpstr>Positive attitude and positive thinking</vt:lpstr>
      <vt:lpstr>Attitude is a mental position relative to a way of thinking or being. Barbara o. Lawrence author</vt:lpstr>
      <vt:lpstr>PowerPoint Presentation</vt:lpstr>
      <vt:lpstr>PowerPoint Presentation</vt:lpstr>
      <vt:lpstr>PowerPoint Presentation</vt:lpstr>
      <vt:lpstr>PowerPoint Presentation</vt:lpstr>
      <vt:lpstr>PowerPoint Presentation</vt:lpstr>
      <vt:lpstr>Believe that you can and you’re halfway there.”   Theodore Roosevelt</vt:lpstr>
      <vt:lpstr>“if you want to lift yourself up, lift someone else.”  booker t. Washington</vt:lpstr>
      <vt:lpstr>“one of the deep secrets of life is that all that is really worth doing is what we do for others.”   Lewis carol</vt:lpstr>
      <vt:lpstr>PowerPoint Presentation</vt:lpstr>
      <vt:lpstr>“In an emergency, what treatment is given by ear? Words of comfort.”    Abraham Verghese, MD </vt:lpstr>
      <vt:lpstr> “You treat a disease, you win, you lose. You treat a person, I guarantee you, you’ll win, no matter what the outcome.”   Patch Adams </vt:lpstr>
      <vt:lpstr>It doesn’t take an instant more, or cost a penny more, to be empathetic than it does to be indifferent.”    Brian Lee </vt:lpstr>
      <vt:lpstr>“the greatest of all mistakes is to do nothing because you think you can only do a little.” “People often say motivation doesn’t last. Neither does bathing—that’s why we recommend it daily.”  zig ziglar</vt:lpstr>
      <vt:lpstr>“Kind words can be short and easy to speak, but their echoes are truly endless.”   mother Teresa</vt:lpstr>
      <vt:lpstr>“a healthy attitude is contagious but don’t wait to catch it from others. Be a carrier.”    tom stoppard</vt:lpstr>
      <vt:lpstr>  “Your most unhappy customers are your greatest source of learning.”  Bill Gates  </vt:lpstr>
      <vt:lpstr>“if it doesn’t challenge you, it doesn’t change you.” FRED DEVITO</vt:lpstr>
      <vt:lpstr>PowerPoint Presentation</vt:lpstr>
      <vt:lpstr>YOUR NEXT  JOURNEY BEGINS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 Brooks</dc:creator>
  <cp:lastModifiedBy>Victor Brooks</cp:lastModifiedBy>
  <cp:revision>98</cp:revision>
  <cp:lastPrinted>2018-01-11T15:55:37Z</cp:lastPrinted>
  <dcterms:created xsi:type="dcterms:W3CDTF">2017-11-27T19:02:08Z</dcterms:created>
  <dcterms:modified xsi:type="dcterms:W3CDTF">2018-01-17T02:03:34Z</dcterms:modified>
</cp:coreProperties>
</file>