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83" r:id="rId4"/>
    <p:sldId id="28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7" r:id="rId20"/>
    <p:sldId id="273" r:id="rId21"/>
    <p:sldId id="278" r:id="rId22"/>
    <p:sldId id="274" r:id="rId23"/>
    <p:sldId id="279" r:id="rId24"/>
    <p:sldId id="275" r:id="rId25"/>
    <p:sldId id="280" r:id="rId26"/>
    <p:sldId id="276"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3" d="100"/>
          <a:sy n="123" d="100"/>
        </p:scale>
        <p:origin x="114" y="33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3C52E-1862-4DDB-A744-E596FD86E259}"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409DA-8BD0-4255-AB37-2582EAB97ABD}" type="slidenum">
              <a:rPr lang="en-US" smtClean="0"/>
              <a:t>‹#›</a:t>
            </a:fld>
            <a:endParaRPr lang="en-US"/>
          </a:p>
        </p:txBody>
      </p:sp>
    </p:spTree>
    <p:extLst>
      <p:ext uri="{BB962C8B-B14F-4D97-AF65-F5344CB8AC3E}">
        <p14:creationId xmlns:p14="http://schemas.microsoft.com/office/powerpoint/2010/main" val="45861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1/19/2018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144855"/>
            <a:ext cx="6784597" cy="4454305"/>
          </a:xfrm>
        </p:spPr>
        <p:txBody>
          <a:bodyPr>
            <a:normAutofit fontScale="90000"/>
          </a:bodyPr>
          <a:lstStyle/>
          <a:p>
            <a:r>
              <a:rPr lang="en-US" sz="6000" b="1" dirty="0" smtClean="0"/>
              <a:t>MODULE two:   </a:t>
            </a:r>
            <a:br>
              <a:rPr lang="en-US" sz="6000" b="1" dirty="0" smtClean="0"/>
            </a:br>
            <a:r>
              <a:rPr lang="en-US" sz="6000" b="1" dirty="0" smtClean="0"/>
              <a:t/>
            </a:r>
            <a:br>
              <a:rPr lang="en-US" sz="6000" b="1" dirty="0" smtClean="0"/>
            </a:br>
            <a:r>
              <a:rPr lang="en-US" sz="6000" b="1" dirty="0" smtClean="0"/>
              <a:t>overview of </a:t>
            </a:r>
            <a:br>
              <a:rPr lang="en-US" sz="6000" b="1" dirty="0" smtClean="0"/>
            </a:br>
            <a:r>
              <a:rPr lang="en-US" sz="6000" b="1" dirty="0" smtClean="0"/>
              <a:t>health systems </a:t>
            </a:r>
            <a:br>
              <a:rPr lang="en-US" sz="6000" b="1" dirty="0" smtClean="0"/>
            </a:br>
            <a:r>
              <a:rPr lang="en-US" sz="6000" b="1" dirty="0" smtClean="0"/>
              <a:t>in California</a:t>
            </a:r>
            <a:endParaRPr lang="en-US" sz="6000" b="1" dirty="0"/>
          </a:p>
        </p:txBody>
      </p:sp>
      <p:pic>
        <p:nvPicPr>
          <p:cNvPr id="3" name="Picture 2"/>
          <p:cNvPicPr>
            <a:picLocks noChangeAspect="1"/>
          </p:cNvPicPr>
          <p:nvPr/>
        </p:nvPicPr>
        <p:blipFill>
          <a:blip r:embed="rId2"/>
          <a:stretch>
            <a:fillRect/>
          </a:stretch>
        </p:blipFill>
        <p:spPr>
          <a:xfrm>
            <a:off x="9306732" y="144855"/>
            <a:ext cx="2712203" cy="6627773"/>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5132842"/>
            <a:ext cx="8534400" cy="1507067"/>
          </a:xfrm>
        </p:spPr>
        <p:txBody>
          <a:bodyPr/>
          <a:lstStyle/>
          <a:p>
            <a:r>
              <a:rPr lang="en-US" b="1" dirty="0"/>
              <a:t>Federally Qualified Health Center</a:t>
            </a:r>
          </a:p>
        </p:txBody>
      </p:sp>
      <p:sp>
        <p:nvSpPr>
          <p:cNvPr id="3" name="Content Placeholder 2"/>
          <p:cNvSpPr>
            <a:spLocks noGrp="1"/>
          </p:cNvSpPr>
          <p:nvPr>
            <p:ph idx="1"/>
          </p:nvPr>
        </p:nvSpPr>
        <p:spPr>
          <a:xfrm>
            <a:off x="296754" y="1262744"/>
            <a:ext cx="8227313" cy="3615267"/>
          </a:xfrm>
        </p:spPr>
        <p:txBody>
          <a:bodyPr>
            <a:noAutofit/>
          </a:bodyPr>
          <a:lstStyle/>
          <a:p>
            <a:pPr>
              <a:buFont typeface="Arial" panose="020B0604020202020204" pitchFamily="34" charset="0"/>
              <a:buChar char="•"/>
            </a:pPr>
            <a:r>
              <a:rPr lang="en-US" sz="2800" b="1" dirty="0">
                <a:solidFill>
                  <a:schemeClr val="bg1"/>
                </a:solidFill>
              </a:rPr>
              <a:t>FQHCs are safety net providers that primarily provide services typically furnished in an outpatient clinic. </a:t>
            </a:r>
            <a:endParaRPr lang="en-US" sz="2800" b="1" dirty="0" smtClean="0">
              <a:solidFill>
                <a:schemeClr val="bg1"/>
              </a:solidFill>
            </a:endParaRPr>
          </a:p>
          <a:p>
            <a:pPr>
              <a:buFont typeface="Arial" panose="020B0604020202020204" pitchFamily="34" charset="0"/>
              <a:buChar char="•"/>
            </a:pPr>
            <a:r>
              <a:rPr lang="en-US" sz="2800" b="1" dirty="0" smtClean="0">
                <a:solidFill>
                  <a:schemeClr val="bg1"/>
                </a:solidFill>
              </a:rPr>
              <a:t>FQHCs </a:t>
            </a:r>
            <a:r>
              <a:rPr lang="en-US" sz="2800" b="1" dirty="0">
                <a:solidFill>
                  <a:schemeClr val="bg1"/>
                </a:solidFill>
              </a:rPr>
              <a:t>include community health centers, migrant health centers, health care for the homeless health centers, public housing primary care centers, and health center program “lookalikes.” </a:t>
            </a:r>
            <a:endParaRPr lang="en-US" sz="2800" b="1" dirty="0" smtClean="0">
              <a:solidFill>
                <a:schemeClr val="bg1"/>
              </a:solidFill>
            </a:endParaRPr>
          </a:p>
          <a:p>
            <a:pPr>
              <a:buFont typeface="Arial" panose="020B0604020202020204" pitchFamily="34" charset="0"/>
              <a:buChar char="•"/>
            </a:pPr>
            <a:r>
              <a:rPr lang="en-US" sz="2800" b="1" dirty="0" smtClean="0">
                <a:solidFill>
                  <a:schemeClr val="bg1"/>
                </a:solidFill>
              </a:rPr>
              <a:t>They </a:t>
            </a:r>
            <a:r>
              <a:rPr lang="en-US" sz="2800" b="1" dirty="0">
                <a:solidFill>
                  <a:schemeClr val="bg1"/>
                </a:solidFill>
              </a:rPr>
              <a:t>also include outpatient health programs or facilities operated by a </a:t>
            </a:r>
            <a:r>
              <a:rPr lang="en-US" sz="2800" b="1" dirty="0" smtClean="0">
                <a:solidFill>
                  <a:schemeClr val="bg1"/>
                </a:solidFill>
              </a:rPr>
              <a:t>tribe. </a:t>
            </a:r>
            <a:endParaRPr lang="en-US" sz="28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0578" y="232474"/>
            <a:ext cx="2707381" cy="6261315"/>
          </a:xfrm>
          <a:prstGeom prst="rect">
            <a:avLst/>
          </a:prstGeom>
        </p:spPr>
      </p:pic>
    </p:spTree>
    <p:extLst>
      <p:ext uri="{BB962C8B-B14F-4D97-AF65-F5344CB8AC3E}">
        <p14:creationId xmlns:p14="http://schemas.microsoft.com/office/powerpoint/2010/main" val="651188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29" y="2263747"/>
            <a:ext cx="12119171" cy="3615267"/>
          </a:xfrm>
        </p:spPr>
        <p:txBody>
          <a:bodyPr>
            <a:noAutofit/>
          </a:bodyPr>
          <a:lstStyle/>
          <a:p>
            <a:pPr>
              <a:buFont typeface="Arial" panose="020B0604020202020204" pitchFamily="34" charset="0"/>
              <a:buChar char="•"/>
            </a:pPr>
            <a:r>
              <a:rPr lang="en-US" b="1" dirty="0">
                <a:solidFill>
                  <a:schemeClr val="bg1"/>
                </a:solidFill>
              </a:rPr>
              <a:t>FQHC Medicaid services and reimbursement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In </a:t>
            </a:r>
            <a:r>
              <a:rPr lang="en-US" b="1" dirty="0">
                <a:solidFill>
                  <a:schemeClr val="bg1"/>
                </a:solidFill>
              </a:rPr>
              <a:t>1989, Congress established5 in the Social Security Act a new provider type – “Federally-qualified health center” or “FQHC.”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 </a:t>
            </a:r>
            <a:r>
              <a:rPr lang="en-US" b="1" dirty="0">
                <a:solidFill>
                  <a:schemeClr val="bg1"/>
                </a:solidFill>
              </a:rPr>
              <a:t>FQHCs are public or tax-exempt entities which receive a direct grant from the United States under Section 330 of the Public Health Service Act, or are determined by HHS to meet the requirements for receiving such grants</a:t>
            </a:r>
            <a:r>
              <a:rPr lang="en-US" b="1" dirty="0" smtClean="0">
                <a:solidFill>
                  <a:schemeClr val="bg1"/>
                </a:solidFill>
              </a:rPr>
              <a:t>.</a:t>
            </a:r>
          </a:p>
          <a:p>
            <a:pPr>
              <a:buFont typeface="Arial" panose="020B0604020202020204" pitchFamily="34" charset="0"/>
              <a:buChar char="•"/>
            </a:pPr>
            <a:r>
              <a:rPr lang="en-US" b="1" dirty="0" smtClean="0">
                <a:solidFill>
                  <a:schemeClr val="bg1"/>
                </a:solidFill>
              </a:rPr>
              <a:t> </a:t>
            </a:r>
            <a:r>
              <a:rPr lang="en-US" b="1" dirty="0">
                <a:solidFill>
                  <a:schemeClr val="bg1"/>
                </a:solidFill>
              </a:rPr>
              <a:t>Certain outpatient clinics that target Native American populations also quality as FQHCs.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This </a:t>
            </a:r>
            <a:r>
              <a:rPr lang="en-US" b="1" dirty="0">
                <a:solidFill>
                  <a:schemeClr val="bg1"/>
                </a:solidFill>
              </a:rPr>
              <a:t>statute defined the services to be provided by FQHCs for Medicaid purposes and included special payment provisions to ensure that they would be reimbursed for 100 percent of their reasonable costs associated with furnishing these services.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As </a:t>
            </a:r>
            <a:r>
              <a:rPr lang="en-US" b="1" dirty="0">
                <a:solidFill>
                  <a:schemeClr val="bg1"/>
                </a:solidFill>
              </a:rPr>
              <a:t>indicated in the Congressional Record, one of the express legislative purposes in doing so was to “ensure that Federal [Public Health Service] Act grant funds are not used to subsidize health center or program services to Medicaid beneficiaries</a:t>
            </a:r>
            <a:r>
              <a:rPr lang="en-US" b="1" dirty="0" smtClean="0">
                <a:solidFill>
                  <a:schemeClr val="bg1"/>
                </a:solidFill>
              </a:rPr>
              <a:t>.”</a:t>
            </a:r>
            <a:endParaRPr lang="en-US" b="1" dirty="0">
              <a:solidFill>
                <a:schemeClr val="bg1"/>
              </a:solidFill>
            </a:endParaRPr>
          </a:p>
        </p:txBody>
      </p:sp>
      <p:sp>
        <p:nvSpPr>
          <p:cNvPr id="5" name="Rectangle 4"/>
          <p:cNvSpPr/>
          <p:nvPr/>
        </p:nvSpPr>
        <p:spPr>
          <a:xfrm>
            <a:off x="358747" y="428878"/>
            <a:ext cx="11547334" cy="923330"/>
          </a:xfrm>
          <a:prstGeom prst="rect">
            <a:avLst/>
          </a:prstGeom>
          <a:solidFill>
            <a:schemeClr val="tx1"/>
          </a:solidFill>
          <a:effectLst>
            <a:softEdge rad="317500"/>
          </a:effectLst>
        </p:spPr>
        <p:txBody>
          <a:bodyPr wrap="square" lIns="91440" tIns="45720" rIns="91440" bIns="45720">
            <a:spAutoFit/>
          </a:bodyPr>
          <a:lstStyle/>
          <a:p>
            <a:pPr algn="ctr"/>
            <a:r>
              <a:rPr lang="en-US" sz="5400" b="1" dirty="0" smtClean="0">
                <a:ln w="0"/>
                <a:solidFill>
                  <a:schemeClr val="accent2">
                    <a:lumMod val="75000"/>
                  </a:schemeClr>
                </a:solidFill>
                <a:effectLst>
                  <a:outerShdw blurRad="38100" dist="19050" dir="2700000" algn="tl" rotWithShape="0">
                    <a:schemeClr val="dk1">
                      <a:alpha val="40000"/>
                    </a:schemeClr>
                  </a:outerShdw>
                </a:effectLst>
              </a:rPr>
              <a:t>Federally Qualified Health Center</a:t>
            </a:r>
            <a:endParaRPr lang="en-US" sz="5400" b="1" cap="none" spc="0" dirty="0">
              <a:ln w="0"/>
              <a:solidFill>
                <a:schemeClr val="accent2">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51346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50933"/>
            <a:ext cx="7390405" cy="1507067"/>
          </a:xfrm>
        </p:spPr>
        <p:txBody>
          <a:bodyPr/>
          <a:lstStyle/>
          <a:p>
            <a:r>
              <a:rPr lang="en-US" b="1" dirty="0"/>
              <a:t>FQHC Medicaid services and reimbursement</a:t>
            </a:r>
          </a:p>
        </p:txBody>
      </p:sp>
      <p:sp>
        <p:nvSpPr>
          <p:cNvPr id="3" name="Content Placeholder 2"/>
          <p:cNvSpPr>
            <a:spLocks noGrp="1"/>
          </p:cNvSpPr>
          <p:nvPr>
            <p:ph idx="1"/>
          </p:nvPr>
        </p:nvSpPr>
        <p:spPr>
          <a:xfrm>
            <a:off x="139485" y="108488"/>
            <a:ext cx="9079127" cy="5548393"/>
          </a:xfrm>
        </p:spPr>
        <p:txBody>
          <a:bodyPr>
            <a:normAutofit lnSpcReduction="10000"/>
          </a:bodyPr>
          <a:lstStyle/>
          <a:p>
            <a:pPr>
              <a:buFont typeface="Arial" panose="020B0604020202020204" pitchFamily="34" charset="0"/>
              <a:buChar char="•"/>
            </a:pPr>
            <a:r>
              <a:rPr lang="en-US" b="1" dirty="0">
                <a:solidFill>
                  <a:schemeClr val="bg1"/>
                </a:solidFill>
              </a:rPr>
              <a:t>State Medicaid agencies must make “wraparound” payments to FQHCs to cover the difference, if any, between what an FQHC has been paid by the Managed Care Organizations (MCOs) and the center’s PPS or APM per-visit </a:t>
            </a:r>
            <a:r>
              <a:rPr lang="en-US" b="1" dirty="0" smtClean="0">
                <a:solidFill>
                  <a:schemeClr val="bg1"/>
                </a:solidFill>
              </a:rPr>
              <a:t>rate.</a:t>
            </a:r>
          </a:p>
          <a:p>
            <a:pPr>
              <a:buFont typeface="Arial" panose="020B0604020202020204" pitchFamily="34" charset="0"/>
              <a:buChar char="•"/>
            </a:pPr>
            <a:r>
              <a:rPr lang="en-US" b="1" dirty="0" smtClean="0">
                <a:solidFill>
                  <a:schemeClr val="bg1"/>
                </a:solidFill>
              </a:rPr>
              <a:t>States </a:t>
            </a:r>
            <a:r>
              <a:rPr lang="en-US" b="1" dirty="0">
                <a:solidFill>
                  <a:schemeClr val="bg1"/>
                </a:solidFill>
              </a:rPr>
              <a:t>are required to make the wraparound payments at least every four months</a:t>
            </a:r>
            <a:r>
              <a:rPr lang="en-US" b="1" dirty="0" smtClean="0">
                <a:solidFill>
                  <a:schemeClr val="bg1"/>
                </a:solidFill>
              </a:rPr>
              <a:t>.</a:t>
            </a:r>
          </a:p>
          <a:p>
            <a:pPr>
              <a:buFont typeface="Arial" panose="020B0604020202020204" pitchFamily="34" charset="0"/>
              <a:buChar char="•"/>
            </a:pPr>
            <a:r>
              <a:rPr lang="en-US" b="1" dirty="0" smtClean="0">
                <a:solidFill>
                  <a:schemeClr val="bg1"/>
                </a:solidFill>
              </a:rPr>
              <a:t>In </a:t>
            </a:r>
            <a:r>
              <a:rPr lang="en-US" b="1" dirty="0">
                <a:solidFill>
                  <a:schemeClr val="bg1"/>
                </a:solidFill>
              </a:rPr>
              <a:t>Section 4712 of the BBA of 1997, Congress did two things. First, it relieved the MCO of the responsibility to pay the FQHCs their cost-based rate and instead required the MCOs to pay FQHCs “not less” than they would pay non-FQHC providers for the same medical services.34 Second, it ensured that FQHCs were reimbursed the amounts required by federal law by requiring States to make a direct “supplemental payment *to FQHCs+ equal to the amount . . . by which” an FQHC’s reasonable costs “</a:t>
            </a:r>
            <a:r>
              <a:rPr lang="en-US" b="1" dirty="0" smtClean="0">
                <a:solidFill>
                  <a:schemeClr val="bg1"/>
                </a:solidFill>
              </a:rPr>
              <a:t>exceeded</a:t>
            </a:r>
            <a:r>
              <a:rPr lang="en-US" b="1" dirty="0">
                <a:solidFill>
                  <a:schemeClr val="bg1"/>
                </a:solidFill>
              </a:rPr>
              <a:t>+ the amount of payments” FQHCs received from </a:t>
            </a:r>
            <a:r>
              <a:rPr lang="en-US" b="1" dirty="0" smtClean="0">
                <a:solidFill>
                  <a:schemeClr val="bg1"/>
                </a:solidFill>
              </a:rPr>
              <a:t>MCOs.</a:t>
            </a:r>
          </a:p>
          <a:p>
            <a:pPr>
              <a:buFont typeface="Arial" panose="020B0604020202020204" pitchFamily="34" charset="0"/>
              <a:buChar char="•"/>
            </a:pPr>
            <a:r>
              <a:rPr lang="en-US" b="1" dirty="0" smtClean="0">
                <a:solidFill>
                  <a:schemeClr val="bg1"/>
                </a:solidFill>
              </a:rPr>
              <a:t>In </a:t>
            </a:r>
            <a:r>
              <a:rPr lang="en-US" b="1" dirty="0">
                <a:solidFill>
                  <a:schemeClr val="bg1"/>
                </a:solidFill>
              </a:rPr>
              <a:t>doing so, “Congress intended to encourage contracting between [FQHCs] and MCOs and to remove financial barriers to this contracting</a:t>
            </a:r>
            <a:r>
              <a:rPr lang="en-US" b="1" dirty="0" smtClean="0">
                <a:solidFill>
                  <a:schemeClr val="bg1"/>
                </a:solidFill>
              </a:rPr>
              <a:t>.”</a:t>
            </a:r>
            <a:endParaRPr lang="en-US"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8901" y="255721"/>
            <a:ext cx="2630314" cy="6083085"/>
          </a:xfrm>
          <a:prstGeom prst="rect">
            <a:avLst/>
          </a:prstGeom>
        </p:spPr>
      </p:pic>
    </p:spTree>
    <p:extLst>
      <p:ext uri="{BB962C8B-B14F-4D97-AF65-F5344CB8AC3E}">
        <p14:creationId xmlns:p14="http://schemas.microsoft.com/office/powerpoint/2010/main" val="2828914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3807" y="2262753"/>
            <a:ext cx="7889958" cy="3155983"/>
          </a:xfrm>
          <a:prstGeom prst="rect">
            <a:avLst/>
          </a:prstGeom>
        </p:spPr>
      </p:pic>
      <p:pic>
        <p:nvPicPr>
          <p:cNvPr id="9" name="Picture 8"/>
          <p:cNvPicPr>
            <a:picLocks noChangeAspect="1"/>
          </p:cNvPicPr>
          <p:nvPr/>
        </p:nvPicPr>
        <p:blipFill>
          <a:blip r:embed="rId3"/>
          <a:stretch>
            <a:fillRect/>
          </a:stretch>
        </p:blipFill>
        <p:spPr>
          <a:xfrm>
            <a:off x="525239" y="918868"/>
            <a:ext cx="7878526" cy="134388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003" y="186388"/>
            <a:ext cx="2774218" cy="6415889"/>
          </a:xfrm>
          <a:prstGeom prst="rect">
            <a:avLst/>
          </a:prstGeom>
        </p:spPr>
      </p:pic>
    </p:spTree>
    <p:extLst>
      <p:ext uri="{BB962C8B-B14F-4D97-AF65-F5344CB8AC3E}">
        <p14:creationId xmlns:p14="http://schemas.microsoft.com/office/powerpoint/2010/main" val="1845959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40225" y="2386739"/>
            <a:ext cx="8628940" cy="3836560"/>
          </a:xfrm>
          <a:prstGeom prst="rect">
            <a:avLst/>
          </a:prstGeom>
        </p:spPr>
      </p:pic>
      <p:pic>
        <p:nvPicPr>
          <p:cNvPr id="11" name="Picture 10"/>
          <p:cNvPicPr>
            <a:picLocks noChangeAspect="1"/>
          </p:cNvPicPr>
          <p:nvPr/>
        </p:nvPicPr>
        <p:blipFill>
          <a:blip r:embed="rId3"/>
          <a:stretch>
            <a:fillRect/>
          </a:stretch>
        </p:blipFill>
        <p:spPr>
          <a:xfrm>
            <a:off x="5013701" y="1092502"/>
            <a:ext cx="3242863" cy="825611"/>
          </a:xfrm>
          <a:prstGeom prst="rect">
            <a:avLst/>
          </a:prstGeom>
        </p:spPr>
      </p:pic>
      <p:pic>
        <p:nvPicPr>
          <p:cNvPr id="14" name="Picture 13"/>
          <p:cNvPicPr>
            <a:picLocks noChangeAspect="1"/>
          </p:cNvPicPr>
          <p:nvPr/>
        </p:nvPicPr>
        <p:blipFill>
          <a:blip r:embed="rId4"/>
          <a:stretch>
            <a:fillRect/>
          </a:stretch>
        </p:blipFill>
        <p:spPr>
          <a:xfrm>
            <a:off x="383667" y="1092502"/>
            <a:ext cx="3824124" cy="824811"/>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3742" y="169745"/>
            <a:ext cx="2781967" cy="6433809"/>
          </a:xfrm>
          <a:prstGeom prst="rect">
            <a:avLst/>
          </a:prstGeom>
        </p:spPr>
      </p:pic>
    </p:spTree>
    <p:extLst>
      <p:ext uri="{BB962C8B-B14F-4D97-AF65-F5344CB8AC3E}">
        <p14:creationId xmlns:p14="http://schemas.microsoft.com/office/powerpoint/2010/main" val="1290764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6451" y="3155548"/>
            <a:ext cx="8148356" cy="3247090"/>
          </a:xfrm>
          <a:prstGeom prst="rect">
            <a:avLst/>
          </a:prstGeom>
        </p:spPr>
      </p:pic>
      <p:sp>
        <p:nvSpPr>
          <p:cNvPr id="2" name="TextBox 1"/>
          <p:cNvSpPr txBox="1"/>
          <p:nvPr/>
        </p:nvSpPr>
        <p:spPr>
          <a:xfrm>
            <a:off x="726032" y="530559"/>
            <a:ext cx="7898775" cy="2308324"/>
          </a:xfrm>
          <a:prstGeom prst="rect">
            <a:avLst/>
          </a:prstGeom>
          <a:noFill/>
        </p:spPr>
        <p:txBody>
          <a:bodyPr wrap="square" rtlCol="0">
            <a:spAutoFit/>
          </a:bodyPr>
          <a:lstStyle/>
          <a:p>
            <a:r>
              <a:rPr lang="en-US" sz="4800" b="1" dirty="0" smtClean="0"/>
              <a:t>FQHC </a:t>
            </a:r>
          </a:p>
          <a:p>
            <a:r>
              <a:rPr lang="en-US" sz="4800" b="1" dirty="0" smtClean="0"/>
              <a:t>Community Health Center </a:t>
            </a:r>
          </a:p>
          <a:p>
            <a:r>
              <a:rPr lang="en-US" sz="4800" b="1" dirty="0" smtClean="0"/>
              <a:t>Benefits</a:t>
            </a:r>
            <a:endParaRPr lang="en-US" sz="48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3485" y="198916"/>
            <a:ext cx="2774218" cy="6415888"/>
          </a:xfrm>
          <a:prstGeom prst="rect">
            <a:avLst/>
          </a:prstGeom>
        </p:spPr>
      </p:pic>
    </p:spTree>
    <p:extLst>
      <p:ext uri="{BB962C8B-B14F-4D97-AF65-F5344CB8AC3E}">
        <p14:creationId xmlns:p14="http://schemas.microsoft.com/office/powerpoint/2010/main" val="3099866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2476" y="3617236"/>
            <a:ext cx="7803620" cy="2868804"/>
          </a:xfrm>
          <a:prstGeom prst="rect">
            <a:avLst/>
          </a:prstGeom>
        </p:spPr>
      </p:pic>
      <p:sp>
        <p:nvSpPr>
          <p:cNvPr id="2" name="Content Placeholder 1"/>
          <p:cNvSpPr>
            <a:spLocks noGrp="1"/>
          </p:cNvSpPr>
          <p:nvPr>
            <p:ph idx="1"/>
          </p:nvPr>
        </p:nvSpPr>
        <p:spPr>
          <a:xfrm>
            <a:off x="929675" y="128419"/>
            <a:ext cx="6021315" cy="3115160"/>
          </a:xfrm>
        </p:spPr>
        <p:txBody>
          <a:bodyPr>
            <a:noAutofit/>
          </a:bodyPr>
          <a:lstStyle/>
          <a:p>
            <a:pPr marL="0" indent="0">
              <a:buNone/>
            </a:pPr>
            <a:r>
              <a:rPr lang="en-US" sz="5400" b="1" dirty="0" smtClean="0">
                <a:solidFill>
                  <a:schemeClr val="tx1"/>
                </a:solidFill>
              </a:rPr>
              <a:t>Who do Federally </a:t>
            </a:r>
          </a:p>
          <a:p>
            <a:pPr marL="0" indent="0">
              <a:buNone/>
            </a:pPr>
            <a:r>
              <a:rPr lang="en-US" sz="5400" b="1" dirty="0" smtClean="0">
                <a:solidFill>
                  <a:schemeClr val="tx1"/>
                </a:solidFill>
              </a:rPr>
              <a:t>Qualified Health </a:t>
            </a:r>
          </a:p>
          <a:p>
            <a:pPr marL="0" indent="0">
              <a:buNone/>
            </a:pPr>
            <a:r>
              <a:rPr lang="en-US" sz="5400" b="1" dirty="0" smtClean="0">
                <a:solidFill>
                  <a:schemeClr val="tx1"/>
                </a:solidFill>
              </a:rPr>
              <a:t>Centers serve?</a:t>
            </a:r>
            <a:endParaRPr lang="en-US" sz="5400" b="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014" y="240223"/>
            <a:ext cx="2796229" cy="6466794"/>
          </a:xfrm>
          <a:prstGeom prst="rect">
            <a:avLst/>
          </a:prstGeom>
        </p:spPr>
      </p:pic>
    </p:spTree>
    <p:extLst>
      <p:ext uri="{BB962C8B-B14F-4D97-AF65-F5344CB8AC3E}">
        <p14:creationId xmlns:p14="http://schemas.microsoft.com/office/powerpoint/2010/main" val="4284904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74124" y="2929180"/>
            <a:ext cx="7733587" cy="3389908"/>
          </a:xfrm>
          <a:prstGeom prst="rect">
            <a:avLst/>
          </a:prstGeom>
        </p:spPr>
      </p:pic>
      <p:sp>
        <p:nvSpPr>
          <p:cNvPr id="2" name="TextBox 1"/>
          <p:cNvSpPr txBox="1"/>
          <p:nvPr/>
        </p:nvSpPr>
        <p:spPr>
          <a:xfrm>
            <a:off x="1010195" y="339634"/>
            <a:ext cx="5163593" cy="1754326"/>
          </a:xfrm>
          <a:prstGeom prst="rect">
            <a:avLst/>
          </a:prstGeom>
          <a:noFill/>
        </p:spPr>
        <p:txBody>
          <a:bodyPr wrap="none" rtlCol="0">
            <a:spAutoFit/>
          </a:bodyPr>
          <a:lstStyle/>
          <a:p>
            <a:r>
              <a:rPr lang="en-US" sz="5400" b="1" dirty="0" smtClean="0"/>
              <a:t>Our Nation’s </a:t>
            </a:r>
          </a:p>
          <a:p>
            <a:r>
              <a:rPr lang="en-US" sz="5400" b="1" dirty="0" smtClean="0"/>
              <a:t>Health Centers</a:t>
            </a:r>
            <a:endParaRPr lang="en-US" sz="5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688" y="114909"/>
            <a:ext cx="2818529" cy="6518366"/>
          </a:xfrm>
          <a:prstGeom prst="rect">
            <a:avLst/>
          </a:prstGeom>
        </p:spPr>
      </p:pic>
    </p:spTree>
    <p:extLst>
      <p:ext uri="{BB962C8B-B14F-4D97-AF65-F5344CB8AC3E}">
        <p14:creationId xmlns:p14="http://schemas.microsoft.com/office/powerpoint/2010/main" val="3946319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8069" y="1988599"/>
            <a:ext cx="10821880" cy="3539430"/>
          </a:xfrm>
          <a:prstGeom prst="rect">
            <a:avLst/>
          </a:prstGeom>
          <a:noFill/>
        </p:spPr>
        <p:txBody>
          <a:bodyPr wrap="square" rtlCol="0">
            <a:spAutoFit/>
          </a:bodyPr>
          <a:lstStyle/>
          <a:p>
            <a:r>
              <a:rPr lang="en-US" sz="3200" dirty="0" smtClean="0"/>
              <a:t>1. Office of Management and budget rank the health center program as #1 for cost efficiency and effectiveness out of 15,000 Health and Human Service Programs</a:t>
            </a:r>
          </a:p>
          <a:p>
            <a:pPr marL="514350" indent="-514350">
              <a:buAutoNum type="arabicPeriod"/>
            </a:pPr>
            <a:endParaRPr lang="en-US" sz="3200" dirty="0"/>
          </a:p>
          <a:p>
            <a:pPr marL="514350" indent="-514350">
              <a:buAutoNum type="alphaLcPeriod"/>
            </a:pPr>
            <a:r>
              <a:rPr lang="en-US" sz="3200" dirty="0" smtClean="0"/>
              <a:t>True</a:t>
            </a:r>
          </a:p>
          <a:p>
            <a:pPr marL="514350" indent="-514350">
              <a:buAutoNum type="alphaLcPeriod"/>
            </a:pPr>
            <a:r>
              <a:rPr lang="en-US" sz="3200" dirty="0" smtClean="0"/>
              <a:t>False</a:t>
            </a:r>
            <a:endParaRPr lang="en-US" sz="3200" dirty="0"/>
          </a:p>
        </p:txBody>
      </p:sp>
    </p:spTree>
    <p:extLst>
      <p:ext uri="{BB962C8B-B14F-4D97-AF65-F5344CB8AC3E}">
        <p14:creationId xmlns:p14="http://schemas.microsoft.com/office/powerpoint/2010/main" val="1362160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8069" y="1988599"/>
            <a:ext cx="10821880" cy="3539430"/>
          </a:xfrm>
          <a:prstGeom prst="rect">
            <a:avLst/>
          </a:prstGeom>
          <a:noFill/>
        </p:spPr>
        <p:txBody>
          <a:bodyPr wrap="square" rtlCol="0">
            <a:spAutoFit/>
          </a:bodyPr>
          <a:lstStyle/>
          <a:p>
            <a:pPr marL="514350" indent="-514350">
              <a:buAutoNum type="arabicPeriod"/>
            </a:pPr>
            <a:r>
              <a:rPr lang="en-US" sz="3200" dirty="0" smtClean="0"/>
              <a:t>Office of Management and </a:t>
            </a:r>
            <a:r>
              <a:rPr lang="en-US" sz="3200" dirty="0" smtClean="0"/>
              <a:t>Budget </a:t>
            </a:r>
            <a:r>
              <a:rPr lang="en-US" sz="3200" dirty="0" smtClean="0"/>
              <a:t>rank the health center program as #1 for cost efficiency and effectiveness out of 15,000 Health and Human Service Programs</a:t>
            </a:r>
          </a:p>
          <a:p>
            <a:pPr marL="514350" indent="-514350">
              <a:buAutoNum type="arabicPeriod"/>
            </a:pPr>
            <a:endParaRPr lang="en-US" sz="3200" dirty="0"/>
          </a:p>
          <a:p>
            <a:pPr marL="514350" indent="-514350">
              <a:buAutoNum type="alphaLcPeriod"/>
            </a:pPr>
            <a:r>
              <a:rPr lang="en-US" sz="3200" dirty="0" smtClean="0">
                <a:solidFill>
                  <a:srgbClr val="C00000"/>
                </a:solidFill>
              </a:rPr>
              <a:t>True</a:t>
            </a:r>
          </a:p>
          <a:p>
            <a:pPr marL="514350" indent="-514350">
              <a:buAutoNum type="alphaLcPeriod"/>
            </a:pPr>
            <a:r>
              <a:rPr lang="en-US" sz="3200" dirty="0" smtClean="0"/>
              <a:t>False</a:t>
            </a:r>
            <a:endParaRPr lang="en-US" sz="3200" dirty="0"/>
          </a:p>
        </p:txBody>
      </p:sp>
    </p:spTree>
    <p:extLst>
      <p:ext uri="{BB962C8B-B14F-4D97-AF65-F5344CB8AC3E}">
        <p14:creationId xmlns:p14="http://schemas.microsoft.com/office/powerpoint/2010/main" val="242581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11996677" cy="445430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two:   </a:t>
            </a:r>
            <a:br>
              <a:rPr lang="en-US" sz="6000" b="1" dirty="0" smtClean="0"/>
            </a:br>
            <a:endParaRPr lang="en-US" sz="6000" b="1" dirty="0" smtClean="0"/>
          </a:p>
          <a:p>
            <a:r>
              <a:rPr lang="en-US" b="1" dirty="0" smtClean="0"/>
              <a:t>SECTION two: </a:t>
            </a:r>
          </a:p>
          <a:p>
            <a:r>
              <a:rPr lang="en-US" b="1" dirty="0" smtClean="0"/>
              <a:t>California medical </a:t>
            </a:r>
          </a:p>
          <a:p>
            <a:r>
              <a:rPr lang="en-US" b="1" dirty="0" smtClean="0"/>
              <a:t>management</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4739" y="271220"/>
            <a:ext cx="2712225" cy="6272518"/>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8069" y="1988599"/>
            <a:ext cx="10821880" cy="3539430"/>
          </a:xfrm>
          <a:prstGeom prst="rect">
            <a:avLst/>
          </a:prstGeom>
          <a:noFill/>
        </p:spPr>
        <p:txBody>
          <a:bodyPr wrap="square" rtlCol="0">
            <a:spAutoFit/>
          </a:bodyPr>
          <a:lstStyle/>
          <a:p>
            <a:r>
              <a:rPr lang="en-US" sz="3200" dirty="0" smtClean="0"/>
              <a:t>2. FQHC Community Health Center Benefits include reimbursement by Medicare for “first dollar” of services because deductible is waived if FQHC is providing services</a:t>
            </a:r>
          </a:p>
          <a:p>
            <a:pPr marL="514350" indent="-514350">
              <a:buAutoNum type="arabicPeriod"/>
            </a:pPr>
            <a:endParaRPr lang="en-US" sz="3200" dirty="0"/>
          </a:p>
          <a:p>
            <a:pPr marL="514350" indent="-514350">
              <a:buAutoNum type="alphaLcPeriod"/>
            </a:pPr>
            <a:r>
              <a:rPr lang="en-US" sz="3200" dirty="0" smtClean="0"/>
              <a:t>True</a:t>
            </a:r>
          </a:p>
          <a:p>
            <a:pPr marL="514350" indent="-514350">
              <a:buAutoNum type="alphaLcPeriod"/>
            </a:pPr>
            <a:r>
              <a:rPr lang="en-US" sz="3200" dirty="0" smtClean="0"/>
              <a:t>False</a:t>
            </a:r>
            <a:endParaRPr lang="en-US" sz="3200" dirty="0"/>
          </a:p>
        </p:txBody>
      </p:sp>
    </p:spTree>
    <p:extLst>
      <p:ext uri="{BB962C8B-B14F-4D97-AF65-F5344CB8AC3E}">
        <p14:creationId xmlns:p14="http://schemas.microsoft.com/office/powerpoint/2010/main" val="3793355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8069" y="1988599"/>
            <a:ext cx="10821880" cy="3539430"/>
          </a:xfrm>
          <a:prstGeom prst="rect">
            <a:avLst/>
          </a:prstGeom>
          <a:noFill/>
        </p:spPr>
        <p:txBody>
          <a:bodyPr wrap="square" rtlCol="0">
            <a:spAutoFit/>
          </a:bodyPr>
          <a:lstStyle/>
          <a:p>
            <a:r>
              <a:rPr lang="en-US" sz="3200" dirty="0" smtClean="0"/>
              <a:t>2. FQHC Community Health Center Benefits include reimbursement by Medicare for “first dollar” of services because deductible is waived if FQHC is providing services</a:t>
            </a:r>
          </a:p>
          <a:p>
            <a:pPr marL="514350" indent="-514350">
              <a:buAutoNum type="arabicPeriod"/>
            </a:pPr>
            <a:endParaRPr lang="en-US" sz="3200" dirty="0"/>
          </a:p>
          <a:p>
            <a:pPr marL="514350" indent="-514350">
              <a:buAutoNum type="alphaLcPeriod"/>
            </a:pPr>
            <a:r>
              <a:rPr lang="en-US" sz="3200" dirty="0" smtClean="0">
                <a:solidFill>
                  <a:srgbClr val="C00000"/>
                </a:solidFill>
              </a:rPr>
              <a:t>True</a:t>
            </a:r>
          </a:p>
          <a:p>
            <a:pPr marL="514350" indent="-514350">
              <a:buAutoNum type="alphaLcPeriod"/>
            </a:pPr>
            <a:r>
              <a:rPr lang="en-US" sz="3200" dirty="0" smtClean="0"/>
              <a:t>False</a:t>
            </a:r>
            <a:endParaRPr lang="en-US" sz="3200" dirty="0"/>
          </a:p>
        </p:txBody>
      </p:sp>
    </p:spTree>
    <p:extLst>
      <p:ext uri="{BB962C8B-B14F-4D97-AF65-F5344CB8AC3E}">
        <p14:creationId xmlns:p14="http://schemas.microsoft.com/office/powerpoint/2010/main" val="218998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8069" y="1988599"/>
            <a:ext cx="10821880" cy="3046988"/>
          </a:xfrm>
          <a:prstGeom prst="rect">
            <a:avLst/>
          </a:prstGeom>
          <a:noFill/>
        </p:spPr>
        <p:txBody>
          <a:bodyPr wrap="square" rtlCol="0">
            <a:spAutoFit/>
          </a:bodyPr>
          <a:lstStyle/>
          <a:p>
            <a:r>
              <a:rPr lang="en-US" sz="3200" dirty="0"/>
              <a:t>3</a:t>
            </a:r>
            <a:r>
              <a:rPr lang="en-US" sz="3200" dirty="0" smtClean="0"/>
              <a:t>. FQHCs are safety net providers that primarily provide services typically furnished in an outpatient clinic</a:t>
            </a:r>
          </a:p>
          <a:p>
            <a:pPr marL="514350" indent="-514350">
              <a:buAutoNum type="arabicPeriod"/>
            </a:pPr>
            <a:endParaRPr lang="en-US" sz="3200" dirty="0"/>
          </a:p>
          <a:p>
            <a:pPr marL="514350" indent="-514350">
              <a:buAutoNum type="alphaLcPeriod"/>
            </a:pPr>
            <a:r>
              <a:rPr lang="en-US" sz="3200" dirty="0" smtClean="0"/>
              <a:t>True</a:t>
            </a:r>
          </a:p>
          <a:p>
            <a:pPr marL="514350" indent="-514350">
              <a:buAutoNum type="alphaLcPeriod"/>
            </a:pPr>
            <a:r>
              <a:rPr lang="en-US" sz="3200" dirty="0" smtClean="0"/>
              <a:t>False</a:t>
            </a:r>
            <a:endParaRPr lang="en-US" sz="3200" dirty="0"/>
          </a:p>
        </p:txBody>
      </p:sp>
    </p:spTree>
    <p:extLst>
      <p:ext uri="{BB962C8B-B14F-4D97-AF65-F5344CB8AC3E}">
        <p14:creationId xmlns:p14="http://schemas.microsoft.com/office/powerpoint/2010/main" val="2477369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8069" y="1988599"/>
            <a:ext cx="10821880" cy="3046988"/>
          </a:xfrm>
          <a:prstGeom prst="rect">
            <a:avLst/>
          </a:prstGeom>
          <a:noFill/>
        </p:spPr>
        <p:txBody>
          <a:bodyPr wrap="square" rtlCol="0">
            <a:spAutoFit/>
          </a:bodyPr>
          <a:lstStyle/>
          <a:p>
            <a:r>
              <a:rPr lang="en-US" sz="3200" dirty="0"/>
              <a:t>3</a:t>
            </a:r>
            <a:r>
              <a:rPr lang="en-US" sz="3200" dirty="0" smtClean="0"/>
              <a:t>. FQHCs are safety net providers that primarily provide services typically furnished in an outpatient clinic</a:t>
            </a:r>
          </a:p>
          <a:p>
            <a:pPr marL="514350" indent="-514350">
              <a:buAutoNum type="arabicPeriod"/>
            </a:pPr>
            <a:endParaRPr lang="en-US" sz="3200" dirty="0"/>
          </a:p>
          <a:p>
            <a:pPr marL="514350" indent="-514350">
              <a:buAutoNum type="alphaLcPeriod"/>
            </a:pPr>
            <a:r>
              <a:rPr lang="en-US" sz="3200" dirty="0" smtClean="0">
                <a:solidFill>
                  <a:srgbClr val="C00000"/>
                </a:solidFill>
              </a:rPr>
              <a:t>True</a:t>
            </a:r>
          </a:p>
          <a:p>
            <a:pPr marL="514350" indent="-514350">
              <a:buAutoNum type="alphaLcPeriod"/>
            </a:pPr>
            <a:r>
              <a:rPr lang="en-US" sz="3200" dirty="0" smtClean="0"/>
              <a:t>False</a:t>
            </a:r>
            <a:endParaRPr lang="en-US" sz="3200" dirty="0"/>
          </a:p>
        </p:txBody>
      </p:sp>
    </p:spTree>
    <p:extLst>
      <p:ext uri="{BB962C8B-B14F-4D97-AF65-F5344CB8AC3E}">
        <p14:creationId xmlns:p14="http://schemas.microsoft.com/office/powerpoint/2010/main" val="153806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681" y="1100832"/>
            <a:ext cx="10821880" cy="4524315"/>
          </a:xfrm>
          <a:prstGeom prst="rect">
            <a:avLst/>
          </a:prstGeom>
          <a:noFill/>
        </p:spPr>
        <p:txBody>
          <a:bodyPr wrap="square" rtlCol="0">
            <a:spAutoFit/>
          </a:bodyPr>
          <a:lstStyle/>
          <a:p>
            <a:r>
              <a:rPr lang="en-US" sz="3200" dirty="0"/>
              <a:t>4</a:t>
            </a:r>
            <a:r>
              <a:rPr lang="en-US" sz="3200" dirty="0" smtClean="0"/>
              <a:t>. A FQHC visit is a medically-necessary face-to-face medical or mental health visit or a qualified preventive health visit between the patient and a physician, NP, PA, CNM, CP, or CSW during which time one or more qualified FQHC services are furnished</a:t>
            </a:r>
          </a:p>
          <a:p>
            <a:pPr marL="514350" indent="-514350">
              <a:buAutoNum type="arabicPeriod"/>
            </a:pPr>
            <a:endParaRPr lang="en-US" sz="3200" dirty="0"/>
          </a:p>
          <a:p>
            <a:pPr marL="514350" indent="-514350">
              <a:buAutoNum type="alphaLcPeriod"/>
            </a:pPr>
            <a:r>
              <a:rPr lang="en-US" sz="3200" dirty="0" smtClean="0"/>
              <a:t>True</a:t>
            </a:r>
          </a:p>
          <a:p>
            <a:pPr marL="514350" indent="-514350">
              <a:buAutoNum type="alphaLcPeriod"/>
            </a:pPr>
            <a:r>
              <a:rPr lang="en-US" sz="3200" dirty="0" smtClean="0"/>
              <a:t>False</a:t>
            </a:r>
            <a:endParaRPr lang="en-US" sz="3200" dirty="0"/>
          </a:p>
        </p:txBody>
      </p:sp>
    </p:spTree>
    <p:extLst>
      <p:ext uri="{BB962C8B-B14F-4D97-AF65-F5344CB8AC3E}">
        <p14:creationId xmlns:p14="http://schemas.microsoft.com/office/powerpoint/2010/main" val="884358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681" y="1100832"/>
            <a:ext cx="10821880" cy="4524315"/>
          </a:xfrm>
          <a:prstGeom prst="rect">
            <a:avLst/>
          </a:prstGeom>
          <a:noFill/>
        </p:spPr>
        <p:txBody>
          <a:bodyPr wrap="square" rtlCol="0">
            <a:spAutoFit/>
          </a:bodyPr>
          <a:lstStyle/>
          <a:p>
            <a:r>
              <a:rPr lang="en-US" sz="3200" dirty="0"/>
              <a:t>4</a:t>
            </a:r>
            <a:r>
              <a:rPr lang="en-US" sz="3200" dirty="0" smtClean="0"/>
              <a:t>. A FQHC visit is a medically-necessary face-to-face medical or mental health visit or a qualified preventive health visit between the patient and a physician, NP, PA, CNM, CP, or CSW during which time one or more qualified FQHC services are </a:t>
            </a:r>
            <a:r>
              <a:rPr lang="en-US" sz="3200" dirty="0" smtClean="0"/>
              <a:t>furnished.</a:t>
            </a:r>
            <a:endParaRPr lang="en-US" sz="3200" dirty="0" smtClean="0"/>
          </a:p>
          <a:p>
            <a:pPr marL="514350" indent="-514350">
              <a:buAutoNum type="arabicPeriod"/>
            </a:pPr>
            <a:endParaRPr lang="en-US" sz="3200" dirty="0"/>
          </a:p>
          <a:p>
            <a:pPr marL="514350" indent="-514350">
              <a:buAutoNum type="alphaLcPeriod"/>
            </a:pPr>
            <a:r>
              <a:rPr lang="en-US" sz="3200" dirty="0" smtClean="0">
                <a:solidFill>
                  <a:srgbClr val="C00000"/>
                </a:solidFill>
              </a:rPr>
              <a:t>True</a:t>
            </a:r>
          </a:p>
          <a:p>
            <a:pPr marL="514350" indent="-514350">
              <a:buAutoNum type="alphaLcPeriod"/>
            </a:pPr>
            <a:r>
              <a:rPr lang="en-US" sz="3200" dirty="0" smtClean="0"/>
              <a:t>False</a:t>
            </a:r>
            <a:endParaRPr lang="en-US" sz="3200" dirty="0"/>
          </a:p>
        </p:txBody>
      </p:sp>
    </p:spTree>
    <p:extLst>
      <p:ext uri="{BB962C8B-B14F-4D97-AF65-F5344CB8AC3E}">
        <p14:creationId xmlns:p14="http://schemas.microsoft.com/office/powerpoint/2010/main" val="300130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9292" y="1260630"/>
            <a:ext cx="10821880" cy="4524315"/>
          </a:xfrm>
          <a:prstGeom prst="rect">
            <a:avLst/>
          </a:prstGeom>
          <a:noFill/>
        </p:spPr>
        <p:txBody>
          <a:bodyPr wrap="square" rtlCol="0">
            <a:spAutoFit/>
          </a:bodyPr>
          <a:lstStyle/>
          <a:p>
            <a:r>
              <a:rPr lang="en-US" sz="3200" dirty="0"/>
              <a:t>5</a:t>
            </a:r>
            <a:r>
              <a:rPr lang="en-US" sz="3200" dirty="0" smtClean="0"/>
              <a:t>. For certification as an FQHC, the entity must meet all of these requirements except for the </a:t>
            </a:r>
            <a:r>
              <a:rPr lang="en-US" sz="3200" dirty="0" smtClean="0"/>
              <a:t>following?</a:t>
            </a:r>
            <a:endParaRPr lang="en-US" sz="3200" dirty="0" smtClean="0"/>
          </a:p>
          <a:p>
            <a:pPr marL="514350" indent="-514350">
              <a:buAutoNum type="arabicPeriod"/>
            </a:pPr>
            <a:endParaRPr lang="en-US" sz="3200" dirty="0"/>
          </a:p>
          <a:p>
            <a:pPr marL="514350" indent="-514350">
              <a:buAutoNum type="alphaLcPeriod"/>
            </a:pPr>
            <a:r>
              <a:rPr lang="en-US" sz="3200" dirty="0" smtClean="0"/>
              <a:t>Provide comprehensive services and have an ongoing quality assurance program</a:t>
            </a:r>
          </a:p>
          <a:p>
            <a:pPr marL="514350" indent="-514350">
              <a:buAutoNum type="alphaLcPeriod"/>
            </a:pPr>
            <a:r>
              <a:rPr lang="en-US" sz="3200" dirty="0" smtClean="0"/>
              <a:t>Meet other health and safety requirements </a:t>
            </a:r>
          </a:p>
          <a:p>
            <a:pPr marL="514350" indent="-514350">
              <a:buAutoNum type="alphaLcPeriod"/>
            </a:pPr>
            <a:r>
              <a:rPr lang="en-US" sz="3200" dirty="0" smtClean="0"/>
              <a:t>Not be concurrently approved as a Rural Health Clinic</a:t>
            </a:r>
          </a:p>
          <a:p>
            <a:pPr marL="514350" indent="-514350">
              <a:buAutoNum type="alphaLcPeriod"/>
            </a:pPr>
            <a:r>
              <a:rPr lang="en-US" sz="3200" dirty="0" smtClean="0"/>
              <a:t>Must own all buildings for clinic facilities </a:t>
            </a:r>
            <a:endParaRPr lang="en-US" sz="3200" dirty="0"/>
          </a:p>
        </p:txBody>
      </p:sp>
    </p:spTree>
    <p:extLst>
      <p:ext uri="{BB962C8B-B14F-4D97-AF65-F5344CB8AC3E}">
        <p14:creationId xmlns:p14="http://schemas.microsoft.com/office/powerpoint/2010/main" val="1978693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9292" y="1260630"/>
            <a:ext cx="10821880" cy="4524315"/>
          </a:xfrm>
          <a:prstGeom prst="rect">
            <a:avLst/>
          </a:prstGeom>
          <a:noFill/>
        </p:spPr>
        <p:txBody>
          <a:bodyPr wrap="square" rtlCol="0">
            <a:spAutoFit/>
          </a:bodyPr>
          <a:lstStyle/>
          <a:p>
            <a:r>
              <a:rPr lang="en-US" sz="3200" dirty="0"/>
              <a:t>5</a:t>
            </a:r>
            <a:r>
              <a:rPr lang="en-US" sz="3200" dirty="0" smtClean="0"/>
              <a:t>. For certification as an FQHC, the entity must meet all of these requirements except for the </a:t>
            </a:r>
            <a:r>
              <a:rPr lang="en-US" sz="3200" dirty="0" smtClean="0"/>
              <a:t>following?</a:t>
            </a:r>
            <a:endParaRPr lang="en-US" sz="3200" dirty="0" smtClean="0"/>
          </a:p>
          <a:p>
            <a:pPr marL="514350" indent="-514350">
              <a:buAutoNum type="arabicPeriod"/>
            </a:pPr>
            <a:endParaRPr lang="en-US" sz="3200" dirty="0"/>
          </a:p>
          <a:p>
            <a:pPr marL="514350" indent="-514350">
              <a:buAutoNum type="alphaLcPeriod"/>
            </a:pPr>
            <a:r>
              <a:rPr lang="en-US" sz="3200" dirty="0" smtClean="0"/>
              <a:t>Provide comprehensive services and have an ongoing quality assurance program</a:t>
            </a:r>
          </a:p>
          <a:p>
            <a:pPr marL="514350" indent="-514350">
              <a:buAutoNum type="alphaLcPeriod"/>
            </a:pPr>
            <a:r>
              <a:rPr lang="en-US" sz="3200" dirty="0" smtClean="0"/>
              <a:t>Meet other health and safety requirements </a:t>
            </a:r>
          </a:p>
          <a:p>
            <a:pPr marL="514350" indent="-514350">
              <a:buAutoNum type="alphaLcPeriod"/>
            </a:pPr>
            <a:r>
              <a:rPr lang="en-US" sz="3200" dirty="0" smtClean="0"/>
              <a:t>Not be concurrently approved as a Rural Health Clinic</a:t>
            </a:r>
          </a:p>
          <a:p>
            <a:pPr marL="514350" indent="-514350">
              <a:buAutoNum type="alphaLcPeriod"/>
            </a:pPr>
            <a:r>
              <a:rPr lang="en-US" sz="3200" dirty="0" smtClean="0">
                <a:solidFill>
                  <a:srgbClr val="C00000"/>
                </a:solidFill>
              </a:rPr>
              <a:t>Must own all buildings for clinic facilities </a:t>
            </a:r>
            <a:endParaRPr lang="en-US" sz="3200" dirty="0">
              <a:solidFill>
                <a:srgbClr val="C00000"/>
              </a:solidFill>
            </a:endParaRPr>
          </a:p>
        </p:txBody>
      </p:sp>
    </p:spTree>
    <p:extLst>
      <p:ext uri="{BB962C8B-B14F-4D97-AF65-F5344CB8AC3E}">
        <p14:creationId xmlns:p14="http://schemas.microsoft.com/office/powerpoint/2010/main" val="194174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 OBJECTIVE</a:t>
            </a:r>
            <a:endParaRPr lang="en-US" b="1" dirty="0"/>
          </a:p>
        </p:txBody>
      </p:sp>
      <p:sp>
        <p:nvSpPr>
          <p:cNvPr id="3" name="Content Placeholder 2"/>
          <p:cNvSpPr>
            <a:spLocks noGrp="1"/>
          </p:cNvSpPr>
          <p:nvPr>
            <p:ph idx="1"/>
          </p:nvPr>
        </p:nvSpPr>
        <p:spPr>
          <a:xfrm>
            <a:off x="281256" y="1088756"/>
            <a:ext cx="8405544" cy="3615267"/>
          </a:xfrm>
        </p:spPr>
        <p:txBody>
          <a:bodyPr>
            <a:normAutofit/>
          </a:bodyPr>
          <a:lstStyle/>
          <a:p>
            <a:pPr marL="0" indent="0">
              <a:buNone/>
            </a:pPr>
            <a:r>
              <a:rPr lang="en-US" sz="4000" b="1" dirty="0">
                <a:solidFill>
                  <a:schemeClr val="bg1"/>
                </a:solidFill>
              </a:rPr>
              <a:t>To review the system of financing health services in California, as well as administrative and fiscal responsibilities of physicians in practice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9377" y="278968"/>
            <a:ext cx="2744239" cy="6346557"/>
          </a:xfrm>
          <a:prstGeom prst="rect">
            <a:avLst/>
          </a:prstGeom>
        </p:spPr>
      </p:pic>
    </p:spTree>
    <p:extLst>
      <p:ext uri="{BB962C8B-B14F-4D97-AF65-F5344CB8AC3E}">
        <p14:creationId xmlns:p14="http://schemas.microsoft.com/office/powerpoint/2010/main" val="1489024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982" y="5146009"/>
            <a:ext cx="8534400" cy="1507067"/>
          </a:xfrm>
        </p:spPr>
        <p:txBody>
          <a:bodyPr>
            <a:noAutofit/>
          </a:bodyPr>
          <a:lstStyle/>
          <a:p>
            <a:r>
              <a:rPr lang="en-US" sz="4000" dirty="0" smtClean="0"/>
              <a:t/>
            </a:r>
            <a:br>
              <a:rPr lang="en-US" sz="4000" dirty="0" smtClean="0"/>
            </a:br>
            <a:r>
              <a:rPr lang="en-US" sz="4000" b="1" dirty="0" smtClean="0"/>
              <a:t>California </a:t>
            </a:r>
            <a:r>
              <a:rPr lang="en-US" sz="4000" b="1" dirty="0"/>
              <a:t>medical </a:t>
            </a:r>
            <a:br>
              <a:rPr lang="en-US" sz="4000" b="1" dirty="0"/>
            </a:br>
            <a:r>
              <a:rPr lang="en-US" sz="4000" b="1" dirty="0"/>
              <a:t>management</a:t>
            </a:r>
            <a:br>
              <a:rPr lang="en-US" sz="4000" b="1" dirty="0"/>
            </a:br>
            <a:endParaRPr lang="en-US" sz="4000" b="1" dirty="0"/>
          </a:p>
        </p:txBody>
      </p:sp>
      <p:sp>
        <p:nvSpPr>
          <p:cNvPr id="3" name="Content Placeholder 2"/>
          <p:cNvSpPr>
            <a:spLocks noGrp="1"/>
          </p:cNvSpPr>
          <p:nvPr>
            <p:ph idx="1"/>
          </p:nvPr>
        </p:nvSpPr>
        <p:spPr>
          <a:xfrm>
            <a:off x="110775" y="1220491"/>
            <a:ext cx="8534400" cy="3615267"/>
          </a:xfrm>
        </p:spPr>
        <p:txBody>
          <a:bodyPr>
            <a:noAutofit/>
          </a:bodyPr>
          <a:lstStyle/>
          <a:p>
            <a:pPr lvl="0">
              <a:buFont typeface="Arial" panose="020B0604020202020204" pitchFamily="34" charset="0"/>
              <a:buChar char="•"/>
            </a:pPr>
            <a:r>
              <a:rPr lang="en-US" sz="3200" b="1" dirty="0">
                <a:solidFill>
                  <a:schemeClr val="bg1"/>
                </a:solidFill>
              </a:rPr>
              <a:t>Financing health clinics</a:t>
            </a:r>
          </a:p>
          <a:p>
            <a:pPr lvl="0">
              <a:buFont typeface="Arial" panose="020B0604020202020204" pitchFamily="34" charset="0"/>
              <a:buChar char="•"/>
            </a:pPr>
            <a:r>
              <a:rPr lang="en-US" sz="3200" b="1" dirty="0">
                <a:solidFill>
                  <a:schemeClr val="bg1"/>
                </a:solidFill>
              </a:rPr>
              <a:t>Distribution of health spending</a:t>
            </a:r>
          </a:p>
          <a:p>
            <a:pPr lvl="0">
              <a:buFont typeface="Arial" panose="020B0604020202020204" pitchFamily="34" charset="0"/>
              <a:buChar char="•"/>
            </a:pPr>
            <a:r>
              <a:rPr lang="en-US" sz="3200" b="1" dirty="0">
                <a:solidFill>
                  <a:schemeClr val="bg1"/>
                </a:solidFill>
              </a:rPr>
              <a:t>Coverage of health services</a:t>
            </a:r>
          </a:p>
          <a:p>
            <a:pPr lvl="0">
              <a:buFont typeface="Arial" panose="020B0604020202020204" pitchFamily="34" charset="0"/>
              <a:buChar char="•"/>
            </a:pPr>
            <a:r>
              <a:rPr lang="en-US" sz="3200" b="1" dirty="0">
                <a:solidFill>
                  <a:schemeClr val="bg1"/>
                </a:solidFill>
              </a:rPr>
              <a:t>Administrative responsibility in health clinics</a:t>
            </a:r>
          </a:p>
          <a:p>
            <a:pPr>
              <a:buFont typeface="Arial" panose="020B0604020202020204" pitchFamily="34" charset="0"/>
              <a:buChar char="•"/>
            </a:pPr>
            <a:r>
              <a:rPr lang="en-US" sz="3200" b="1" dirty="0">
                <a:solidFill>
                  <a:schemeClr val="bg1"/>
                </a:solidFill>
              </a:rPr>
              <a:t>System tax and professional obligation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7247" y="240223"/>
            <a:ext cx="2735473" cy="6326285"/>
          </a:xfrm>
          <a:prstGeom prst="rect">
            <a:avLst/>
          </a:prstGeom>
        </p:spPr>
      </p:pic>
    </p:spTree>
    <p:extLst>
      <p:ext uri="{BB962C8B-B14F-4D97-AF65-F5344CB8AC3E}">
        <p14:creationId xmlns:p14="http://schemas.microsoft.com/office/powerpoint/2010/main" val="3814853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57295" y="1499859"/>
            <a:ext cx="6759876" cy="925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4"/>
          <p:cNvPicPr>
            <a:picLocks noGrp="1" noChangeAspect="1"/>
          </p:cNvPicPr>
          <p:nvPr>
            <p:ph idx="1"/>
          </p:nvPr>
        </p:nvPicPr>
        <p:blipFill>
          <a:blip r:embed="rId3"/>
          <a:stretch>
            <a:fillRect/>
          </a:stretch>
        </p:blipFill>
        <p:spPr>
          <a:xfrm>
            <a:off x="1111995" y="3055491"/>
            <a:ext cx="7639868" cy="3037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6179" y="247971"/>
            <a:ext cx="2737538" cy="6331059"/>
          </a:xfrm>
          <a:prstGeom prst="rect">
            <a:avLst/>
          </a:prstGeom>
        </p:spPr>
      </p:pic>
    </p:spTree>
    <p:extLst>
      <p:ext uri="{BB962C8B-B14F-4D97-AF65-F5344CB8AC3E}">
        <p14:creationId xmlns:p14="http://schemas.microsoft.com/office/powerpoint/2010/main" val="1664459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21759" y="2497981"/>
            <a:ext cx="8073289" cy="3730998"/>
          </a:xfrm>
          <a:prstGeom prst="rect">
            <a:avLst/>
          </a:prstGeom>
        </p:spPr>
      </p:pic>
      <p:sp>
        <p:nvSpPr>
          <p:cNvPr id="3" name="Rectangle 2"/>
          <p:cNvSpPr/>
          <p:nvPr/>
        </p:nvSpPr>
        <p:spPr>
          <a:xfrm>
            <a:off x="359150" y="676944"/>
            <a:ext cx="8198506" cy="923330"/>
          </a:xfrm>
          <a:prstGeom prst="rect">
            <a:avLst/>
          </a:prstGeom>
          <a:solidFill>
            <a:schemeClr val="tx1"/>
          </a:solidFill>
          <a:effectLst>
            <a:softEdge rad="317500"/>
          </a:effectLst>
        </p:spPr>
        <p:txBody>
          <a:bodyPr wrap="square" lIns="91440" tIns="45720" rIns="91440" bIns="45720">
            <a:spAutoFit/>
          </a:bodyPr>
          <a:lstStyle/>
          <a:p>
            <a:pPr algn="ctr"/>
            <a:r>
              <a:rPr lang="en-US" sz="5400" b="1" cap="none" spc="0" dirty="0" smtClean="0">
                <a:ln w="0"/>
                <a:solidFill>
                  <a:schemeClr val="accent2">
                    <a:lumMod val="75000"/>
                  </a:schemeClr>
                </a:solidFill>
                <a:effectLst>
                  <a:outerShdw blurRad="38100" dist="19050" dir="2700000" algn="tl" rotWithShape="0">
                    <a:schemeClr val="dk1">
                      <a:alpha val="40000"/>
                    </a:schemeClr>
                  </a:outerShdw>
                </a:effectLst>
              </a:rPr>
              <a:t>FQHC CERTIFICATION</a:t>
            </a:r>
            <a:endParaRPr lang="en-US" sz="5400" b="1" cap="none" spc="0" dirty="0">
              <a:ln w="0"/>
              <a:solidFill>
                <a:schemeClr val="accent2">
                  <a:lumMod val="75000"/>
                </a:schemeClr>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3"/>
          <a:stretch>
            <a:fillRect/>
          </a:stretch>
        </p:blipFill>
        <p:spPr>
          <a:xfrm>
            <a:off x="9375756" y="548640"/>
            <a:ext cx="2382855" cy="5822950"/>
          </a:xfrm>
          <a:prstGeom prst="rect">
            <a:avLst/>
          </a:prstGeom>
        </p:spPr>
      </p:pic>
    </p:spTree>
    <p:extLst>
      <p:ext uri="{BB962C8B-B14F-4D97-AF65-F5344CB8AC3E}">
        <p14:creationId xmlns:p14="http://schemas.microsoft.com/office/powerpoint/2010/main" val="3140109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577510"/>
            <a:ext cx="8534400" cy="1507067"/>
          </a:xfrm>
        </p:spPr>
        <p:txBody>
          <a:bodyPr/>
          <a:lstStyle/>
          <a:p>
            <a:r>
              <a:rPr lang="en-US" b="1" dirty="0"/>
              <a:t>Federally Qualified Health Center </a:t>
            </a:r>
          </a:p>
        </p:txBody>
      </p:sp>
      <p:sp>
        <p:nvSpPr>
          <p:cNvPr id="3" name="Content Placeholder 2"/>
          <p:cNvSpPr>
            <a:spLocks noGrp="1"/>
          </p:cNvSpPr>
          <p:nvPr>
            <p:ph idx="1"/>
          </p:nvPr>
        </p:nvSpPr>
        <p:spPr>
          <a:xfrm>
            <a:off x="400989" y="1802501"/>
            <a:ext cx="11520829" cy="3615267"/>
          </a:xfrm>
        </p:spPr>
        <p:txBody>
          <a:bodyPr>
            <a:noAutofit/>
          </a:bodyPr>
          <a:lstStyle/>
          <a:p>
            <a:pPr>
              <a:buFont typeface="Arial" panose="020B0604020202020204" pitchFamily="34" charset="0"/>
              <a:buChar char="•"/>
            </a:pPr>
            <a:r>
              <a:rPr lang="en-US" sz="2400" b="1" dirty="0">
                <a:solidFill>
                  <a:schemeClr val="bg1"/>
                </a:solidFill>
              </a:rPr>
              <a:t>FQHCs set their own charges for the services they provide and determine which services to include in the bundle of services associated with each FQHC G code. Charges must be uniform for all patients</a:t>
            </a:r>
            <a:r>
              <a:rPr lang="en-US" sz="2400" b="1" dirty="0" smtClean="0">
                <a:solidFill>
                  <a:schemeClr val="bg1"/>
                </a:solidFill>
              </a:rPr>
              <a:t>.</a:t>
            </a:r>
          </a:p>
          <a:p>
            <a:pPr>
              <a:buFont typeface="Arial" panose="020B0604020202020204" pitchFamily="34" charset="0"/>
              <a:buChar char="•"/>
            </a:pPr>
            <a:r>
              <a:rPr lang="en-US" sz="2400" b="1" dirty="0" smtClean="0">
                <a:solidFill>
                  <a:schemeClr val="bg1"/>
                </a:solidFill>
              </a:rPr>
              <a:t> </a:t>
            </a:r>
            <a:r>
              <a:rPr lang="en-US" sz="2400" b="1" dirty="0">
                <a:solidFill>
                  <a:schemeClr val="bg1"/>
                </a:solidFill>
              </a:rPr>
              <a:t>To find the specific FQHC payment codes to use when submitting claims under the PPS and a list of billable visits, visit the FQHC webpage</a:t>
            </a:r>
            <a:r>
              <a:rPr lang="en-US" sz="2400" b="1" dirty="0" smtClean="0">
                <a:solidFill>
                  <a:schemeClr val="bg1"/>
                </a:solidFill>
              </a:rPr>
              <a:t>.</a:t>
            </a:r>
          </a:p>
          <a:p>
            <a:pPr>
              <a:buFont typeface="Arial" panose="020B0604020202020204" pitchFamily="34" charset="0"/>
              <a:buChar char="•"/>
            </a:pPr>
            <a:r>
              <a:rPr lang="en-US" sz="2400" b="1" dirty="0" smtClean="0">
                <a:solidFill>
                  <a:schemeClr val="bg1"/>
                </a:solidFill>
              </a:rPr>
              <a:t> </a:t>
            </a:r>
            <a:r>
              <a:rPr lang="en-US" sz="2400" b="1" dirty="0">
                <a:solidFill>
                  <a:schemeClr val="bg1"/>
                </a:solidFill>
              </a:rPr>
              <a:t>Payment is for professional services only. Laboratory tests (excluding venipuncture) and the technical component of billable visits are paid separately. Procedures are included in the payment of an otherwise qualified visit and are not separately billable. If a procedure is associated with a qualified visit, include the charges for the procedure on the claim with the visit.</a:t>
            </a:r>
          </a:p>
        </p:txBody>
      </p:sp>
      <p:sp>
        <p:nvSpPr>
          <p:cNvPr id="5" name="Rectangle 4"/>
          <p:cNvSpPr/>
          <p:nvPr/>
        </p:nvSpPr>
        <p:spPr>
          <a:xfrm>
            <a:off x="2508313" y="396511"/>
            <a:ext cx="7581307" cy="830997"/>
          </a:xfrm>
          <a:prstGeom prst="rect">
            <a:avLst/>
          </a:prstGeom>
          <a:solidFill>
            <a:schemeClr val="tx1"/>
          </a:solidFill>
          <a:effectLst>
            <a:softEdge rad="317500"/>
          </a:effectLst>
        </p:spPr>
        <p:txBody>
          <a:bodyPr wrap="square" lIns="91440" tIns="45720" rIns="91440" bIns="45720">
            <a:spAutoFit/>
          </a:bodyPr>
          <a:lstStyle/>
          <a:p>
            <a:pPr algn="ctr"/>
            <a:r>
              <a:rPr lang="en-US" sz="4800" b="1" dirty="0" smtClean="0">
                <a:ln w="0"/>
                <a:solidFill>
                  <a:schemeClr val="accent2">
                    <a:lumMod val="75000"/>
                  </a:schemeClr>
                </a:solidFill>
                <a:effectLst>
                  <a:outerShdw blurRad="38100" dist="19050" dir="2700000" algn="tl" rotWithShape="0">
                    <a:schemeClr val="dk1">
                      <a:alpha val="40000"/>
                    </a:schemeClr>
                  </a:outerShdw>
                </a:effectLst>
              </a:rPr>
              <a:t>CHARGES AND PAYMENT</a:t>
            </a:r>
            <a:endParaRPr lang="en-US" sz="4800" b="1" cap="none" spc="0" dirty="0">
              <a:ln w="0"/>
              <a:solidFill>
                <a:schemeClr val="accent2">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57356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2275" y="359869"/>
            <a:ext cx="8303806" cy="6119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3"/>
          <a:stretch>
            <a:fillRect/>
          </a:stretch>
        </p:blipFill>
        <p:spPr>
          <a:xfrm>
            <a:off x="9268183" y="359868"/>
            <a:ext cx="2504355" cy="6119857"/>
          </a:xfrm>
          <a:prstGeom prst="rect">
            <a:avLst/>
          </a:prstGeom>
        </p:spPr>
      </p:pic>
    </p:spTree>
    <p:extLst>
      <p:ext uri="{BB962C8B-B14F-4D97-AF65-F5344CB8AC3E}">
        <p14:creationId xmlns:p14="http://schemas.microsoft.com/office/powerpoint/2010/main" val="4278099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574" y="2215195"/>
            <a:ext cx="7107253" cy="3615267"/>
          </a:xfrm>
        </p:spPr>
        <p:txBody>
          <a:bodyPr>
            <a:noAutofit/>
          </a:bodyPr>
          <a:lstStyle/>
          <a:p>
            <a:pPr>
              <a:buFont typeface="Arial" panose="020B0604020202020204" pitchFamily="34" charset="0"/>
              <a:buChar char="•"/>
            </a:pPr>
            <a:r>
              <a:rPr lang="en-US" sz="2400" b="1" dirty="0">
                <a:solidFill>
                  <a:schemeClr val="bg1"/>
                </a:solidFill>
              </a:rPr>
              <a:t>A FQHC visit is a medically-necessary face-to-face medical or mental health visit or a qualified preventive health visit between the patient and a physician, NP, PA, CNM, CP, or CSW during which time one or more qualified FQHC services are furnished. </a:t>
            </a:r>
            <a:endParaRPr lang="en-US" sz="2400" b="1" dirty="0" smtClean="0">
              <a:solidFill>
                <a:schemeClr val="bg1"/>
              </a:solidFill>
            </a:endParaRPr>
          </a:p>
          <a:p>
            <a:pPr>
              <a:buFont typeface="Arial" panose="020B0604020202020204" pitchFamily="34" charset="0"/>
              <a:buChar char="•"/>
            </a:pPr>
            <a:r>
              <a:rPr lang="en-US" sz="2400" b="1" dirty="0" smtClean="0">
                <a:solidFill>
                  <a:schemeClr val="bg1"/>
                </a:solidFill>
              </a:rPr>
              <a:t>Transitional </a:t>
            </a:r>
            <a:r>
              <a:rPr lang="en-US" sz="2400" b="1" dirty="0">
                <a:solidFill>
                  <a:schemeClr val="bg1"/>
                </a:solidFill>
              </a:rPr>
              <a:t>Care Management and Advance Care Planning can also be a FQHC visit. </a:t>
            </a:r>
            <a:endParaRPr lang="en-US" sz="2400" b="1" dirty="0" smtClean="0">
              <a:solidFill>
                <a:schemeClr val="bg1"/>
              </a:solidFill>
            </a:endParaRPr>
          </a:p>
          <a:p>
            <a:pPr>
              <a:buFont typeface="Arial" panose="020B0604020202020204" pitchFamily="34" charset="0"/>
              <a:buChar char="•"/>
            </a:pPr>
            <a:r>
              <a:rPr lang="en-US" sz="2400" b="1" dirty="0" smtClean="0">
                <a:solidFill>
                  <a:schemeClr val="bg1"/>
                </a:solidFill>
              </a:rPr>
              <a:t>In </a:t>
            </a:r>
            <a:r>
              <a:rPr lang="en-US" sz="2400" b="1" dirty="0">
                <a:solidFill>
                  <a:schemeClr val="bg1"/>
                </a:solidFill>
              </a:rPr>
              <a:t>certain limited situations, a FQHC visit may also include a visit by a registered professional nurse or a licensed practical nurse to a homebound patient.</a:t>
            </a:r>
          </a:p>
        </p:txBody>
      </p:sp>
      <p:sp>
        <p:nvSpPr>
          <p:cNvPr id="5" name="Rectangle 4"/>
          <p:cNvSpPr/>
          <p:nvPr/>
        </p:nvSpPr>
        <p:spPr>
          <a:xfrm>
            <a:off x="1450240" y="163144"/>
            <a:ext cx="5327423" cy="923330"/>
          </a:xfrm>
          <a:prstGeom prst="rect">
            <a:avLst/>
          </a:prstGeom>
          <a:effectLst>
            <a:softEdge rad="317500"/>
          </a:effectLst>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5400" b="1" cap="none" spc="0" dirty="0" smtClean="0">
                <a:ln w="0"/>
                <a:solidFill>
                  <a:schemeClr val="accent2">
                    <a:lumMod val="75000"/>
                  </a:schemeClr>
                </a:solidFill>
                <a:effectLst>
                  <a:outerShdw blurRad="38100" dist="19050" dir="2700000" algn="tl" rotWithShape="0">
                    <a:schemeClr val="dk1">
                      <a:alpha val="40000"/>
                    </a:schemeClr>
                  </a:outerShdw>
                </a:effectLst>
              </a:rPr>
              <a:t>FQHC VISITS</a:t>
            </a:r>
            <a:endParaRPr lang="en-US" sz="5400" b="1" cap="none" spc="0" dirty="0">
              <a:ln w="0"/>
              <a:solidFill>
                <a:schemeClr val="accent2">
                  <a:lumMod val="75000"/>
                </a:schemeClr>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0752" y="163144"/>
            <a:ext cx="2836211" cy="6559258"/>
          </a:xfrm>
          <a:prstGeom prst="rect">
            <a:avLst/>
          </a:prstGeom>
        </p:spPr>
      </p:pic>
    </p:spTree>
    <p:extLst>
      <p:ext uri="{BB962C8B-B14F-4D97-AF65-F5344CB8AC3E}">
        <p14:creationId xmlns:p14="http://schemas.microsoft.com/office/powerpoint/2010/main" val="2581789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142</TotalTime>
  <Words>1086</Words>
  <Application>Microsoft Office PowerPoint</Application>
  <PresentationFormat>Widescreen</PresentationFormat>
  <Paragraphs>91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3</vt:lpstr>
      <vt:lpstr>Slice</vt:lpstr>
      <vt:lpstr>MODULE two:     overview of  health systems  in California</vt:lpstr>
      <vt:lpstr>PowerPoint Presentation</vt:lpstr>
      <vt:lpstr>UNIT OBJECTIVE</vt:lpstr>
      <vt:lpstr> California medical  management </vt:lpstr>
      <vt:lpstr>PowerPoint Presentation</vt:lpstr>
      <vt:lpstr>PowerPoint Presentation</vt:lpstr>
      <vt:lpstr>Federally Qualified Health Center </vt:lpstr>
      <vt:lpstr>PowerPoint Presentation</vt:lpstr>
      <vt:lpstr>PowerPoint Presentation</vt:lpstr>
      <vt:lpstr>Federally Qualified Health Center</vt:lpstr>
      <vt:lpstr>PowerPoint Presentation</vt:lpstr>
      <vt:lpstr>FQHC Medicaid services and reimbursement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24</cp:revision>
  <dcterms:created xsi:type="dcterms:W3CDTF">2017-11-27T19:02:08Z</dcterms:created>
  <dcterms:modified xsi:type="dcterms:W3CDTF">2018-01-19T17:48:21Z</dcterms:modified>
</cp:coreProperties>
</file>