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5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034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04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4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77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7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3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0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0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2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DA1D87-DB08-476F-80BE-531EA1156205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34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stnile.ca.gov/" TargetMode="External"/><Relationship Id="rId3" Type="http://schemas.openxmlformats.org/officeDocument/2006/relationships/hyperlink" Target="https://www.cdph.ca.gov/Programs/DO/letstalkcannabis/Pages/LetsTalkCannabis.aspx" TargetMode="External"/><Relationship Id="rId7" Type="http://schemas.openxmlformats.org/officeDocument/2006/relationships/hyperlink" Target="https://www.cdph.ca.gov/Programs/CID/DCDC/Pages/WestNileVirus.aspx" TargetMode="External"/><Relationship Id="rId12" Type="http://schemas.openxmlformats.org/officeDocument/2006/relationships/hyperlink" Target="https://www.farmworkerjustice.org/about" TargetMode="External"/><Relationship Id="rId2" Type="http://schemas.openxmlformats.org/officeDocument/2006/relationships/hyperlink" Target="https://www.cdc.gov/nchhstp/stateprofiles/pdf/california_profile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westnile.ca.gov/wnv_faqs_basics.php" TargetMode="External"/><Relationship Id="rId11" Type="http://schemas.openxmlformats.org/officeDocument/2006/relationships/hyperlink" Target="http://healthpolicy.ucla.edu/programs/health-disparities/Pages/Immigrant-Health.aspx" TargetMode="External"/><Relationship Id="rId5" Type="http://schemas.openxmlformats.org/officeDocument/2006/relationships/hyperlink" Target="https://www.cdph.ca.gov/Pages/ViolencePreventionInitiative.aspx" TargetMode="External"/><Relationship Id="rId10" Type="http://schemas.openxmlformats.org/officeDocument/2006/relationships/hyperlink" Target="https://www.cdph.ca.gov/Programs/OHE/Pages/CCHEP.aspx" TargetMode="External"/><Relationship Id="rId4" Type="http://schemas.openxmlformats.org/officeDocument/2006/relationships/hyperlink" Target="https://www.cdph.ca.gov/Programs/OPA/Pages/NR17-058.aspx" TargetMode="External"/><Relationship Id="rId9" Type="http://schemas.openxmlformats.org/officeDocument/2006/relationships/hyperlink" Target="https://www.cdph.ca.gov/Programs/OPA/Pages/NR17-066.aspx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pediatrics.aappublications.org/content/113/Supplement_4/1473.short" TargetMode="External"/><Relationship Id="rId13" Type="http://schemas.openxmlformats.org/officeDocument/2006/relationships/hyperlink" Target="https://scholar.google.com/scholar?hl=en&amp;as_sdt=0%2C5&amp;as_vis=1&amp;q=PATIENT+CENTERED+MEDICAL+HOME+%28leasure+et+al.%2C+2013%29&amp;btnG" TargetMode="External"/><Relationship Id="rId3" Type="http://schemas.openxmlformats.org/officeDocument/2006/relationships/hyperlink" Target="http://www.annfammed.org/content/7/3/254.short" TargetMode="External"/><Relationship Id="rId7" Type="http://schemas.openxmlformats.org/officeDocument/2006/relationships/hyperlink" Target="https://scholar.google.com/scholar?hl=en&amp;as_sdt=0%2C5&amp;as_vis=1&amp;q=PATIENT+CENTERED+MEDICAL+HOME+HOCHMAN+ET+AL.%2C2013&amp;btnG" TargetMode="External"/><Relationship Id="rId12" Type="http://schemas.openxmlformats.org/officeDocument/2006/relationships/hyperlink" Target="http://jamanetwork.com/journals/jamainternalmedicine/fullarticle/2110999" TargetMode="External"/><Relationship Id="rId2" Type="http://schemas.openxmlformats.org/officeDocument/2006/relationships/hyperlink" Target="https://www.psqh.com/analysis/policies-and-procedures-for-healthcare-organizations-a-risk-management-perspective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jamanetwork.com/journals/jamainternalmedicine/fullarticle/1754362?=resultCli" TargetMode="External"/><Relationship Id="rId11" Type="http://schemas.openxmlformats.org/officeDocument/2006/relationships/hyperlink" Target="http://onlinelibrary.wiley.com/doi/10.1111/puar.12082/full" TargetMode="External"/><Relationship Id="rId5" Type="http://schemas.openxmlformats.org/officeDocument/2006/relationships/hyperlink" Target="http://onlinelibrary.wiley.com/doi/10.1111/j.1525-1497.2005.0178.x/full" TargetMode="External"/><Relationship Id="rId10" Type="http://schemas.openxmlformats.org/officeDocument/2006/relationships/hyperlink" Target="https://link.springer.com/article/10.1007/s11606-010-1291-3" TargetMode="External"/><Relationship Id="rId4" Type="http://schemas.openxmlformats.org/officeDocument/2006/relationships/hyperlink" Target="http://jamanetwork.com/journals/jama/article-abstract/183908" TargetMode="External"/><Relationship Id="rId9" Type="http://schemas.openxmlformats.org/officeDocument/2006/relationships/hyperlink" Target="http://www.annfammed.org/content/8/2/108.short" TargetMode="External"/><Relationship Id="rId14" Type="http://schemas.openxmlformats.org/officeDocument/2006/relationships/hyperlink" Target="http://journals.lww.com/academicmedicine/Abstract/2013/05000/There_Is_No__I__in_Teamwork_in_the.18.aspx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onlinelibrary.wiley.com/doi/10.1002/jhm.2012/full" TargetMode="External"/><Relationship Id="rId13" Type="http://schemas.openxmlformats.org/officeDocument/2006/relationships/hyperlink" Target="file:///C:\Users\vbrooks\Downloads\NC%20webinar%20integrated%20health.pdf" TargetMode="External"/><Relationship Id="rId3" Type="http://schemas.openxmlformats.org/officeDocument/2006/relationships/hyperlink" Target="http://onlinelibrary.wiley.com/doi/10.1111/j.1468-0009.2011.00619.x/full" TargetMode="External"/><Relationship Id="rId7" Type="http://schemas.openxmlformats.org/officeDocument/2006/relationships/hyperlink" Target="http://onlinelibrary.wiley.com/doi/10.1002/jhm.185/full" TargetMode="External"/><Relationship Id="rId12" Type="http://schemas.openxmlformats.org/officeDocument/2006/relationships/hyperlink" Target="https://bphc.hrsa.gov/ftca/about/ftca-presentation.pdf" TargetMode="External"/><Relationship Id="rId2" Type="http://schemas.openxmlformats.org/officeDocument/2006/relationships/hyperlink" Target="https://www.ncbi.nlm.nih.gov/pubmed/15209202" TargetMode="External"/><Relationship Id="rId16" Type="http://schemas.openxmlformats.org/officeDocument/2006/relationships/hyperlink" Target="https://bphc.hrsa.gov/uds/datacenter.asp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cbi.nlm.nih.gov/pmc/articles/PMC4966347/" TargetMode="External"/><Relationship Id="rId11" Type="http://schemas.openxmlformats.org/officeDocument/2006/relationships/hyperlink" Target="https://bphc.hrsa.gov/ftca/about/index.html" TargetMode="External"/><Relationship Id="rId5" Type="http://schemas.openxmlformats.org/officeDocument/2006/relationships/hyperlink" Target="https://www.ncbi.nlm.nih.gov/pmc/articles/PMC3950432/" TargetMode="External"/><Relationship Id="rId15" Type="http://schemas.openxmlformats.org/officeDocument/2006/relationships/hyperlink" Target="https://books.google.com/books/about/Perspectives_on_Verbal_and_Psychological.html?id=0u9enQAACAAJ" TargetMode="External"/><Relationship Id="rId10" Type="http://schemas.openxmlformats.org/officeDocument/2006/relationships/hyperlink" Target="https://books.google.com/books?hl=en&amp;lr=&amp;id=uXfyAwAAQBAJ&amp;oi=fnd&amp;pg=PP1&amp;dq=(Grosso,+2014)+emergency+medi-cal&amp;ots=cmFa0xqgja&amp;sig=cRi_dj8-4AlJr7ltY1HRbByvdHI#v=onepage&amp;q=(Grosso%2C%202014)%20emergency%20medi-cal&amp;f=false" TargetMode="External"/><Relationship Id="rId4" Type="http://schemas.openxmlformats.org/officeDocument/2006/relationships/hyperlink" Target="https://link.springer.com/article/10.1007/s11999-012-2244-4" TargetMode="External"/><Relationship Id="rId9" Type="http://schemas.openxmlformats.org/officeDocument/2006/relationships/hyperlink" Target="https://books.google.com/books?hl=en&amp;lr=&amp;id=i9ekxvq-qtkC&amp;oi=fnd&amp;pg=PP2&amp;dq=(Fletcher+et+al.,+2012)+&amp;ots=ZIucM9zJCW&amp;sig=zSSoj9WZoEUlg-J9tpnCTFcE19c#v=onepage&amp;q=(Fletcher%20et%20al.%2C%202012)&amp;f=false" TargetMode="External"/><Relationship Id="rId14" Type="http://schemas.openxmlformats.org/officeDocument/2006/relationships/hyperlink" Target="https://en.wikipedia.org/wiki/ECRI_Institute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journals.lww.com/academicmedicine/Fulltext/2016/04000/The_Road_to_Excellence_for_Primary_Care_Resident.14.aspx" TargetMode="External"/><Relationship Id="rId13" Type="http://schemas.openxmlformats.org/officeDocument/2006/relationships/hyperlink" Target="http://journals.plos.org/plosone/article?id=10.1371/journal.pone.0038055" TargetMode="External"/><Relationship Id="rId3" Type="http://schemas.openxmlformats.org/officeDocument/2006/relationships/hyperlink" Target="https://www.ncbi.nlm.nih.gov/labs/articles/28476638/" TargetMode="External"/><Relationship Id="rId7" Type="http://schemas.openxmlformats.org/officeDocument/2006/relationships/hyperlink" Target="https://www.ncbi.nlm.nih.gov/pubmed/26826073" TargetMode="External"/><Relationship Id="rId12" Type="http://schemas.openxmlformats.org/officeDocument/2006/relationships/hyperlink" Target="https://static1.squarespace.com/static/509ab226e4b058edb8efe5a9/t/592ed75bc534a537fbb91943/1496242030963/A+Literature+Review+of+the+Scope+and+Impact+of+Mobile+Health+Clinics+2016.pdf" TargetMode="External"/><Relationship Id="rId2" Type="http://schemas.openxmlformats.org/officeDocument/2006/relationships/hyperlink" Target="https://bphc.hrsa.gov/programrequirements/pdf/healthcentercompliancemanual.pdf" TargetMode="External"/><Relationship Id="rId16" Type="http://schemas.openxmlformats.org/officeDocument/2006/relationships/hyperlink" Target="http://www.aafp.org/about/policies/all/primary-care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annfammed.org/content/15/1/14.full" TargetMode="External"/><Relationship Id="rId11" Type="http://schemas.openxmlformats.org/officeDocument/2006/relationships/hyperlink" Target="https://www.ncbi.nlm.nih.gov/pmc/articles/PMC3880062/" TargetMode="External"/><Relationship Id="rId5" Type="http://schemas.openxmlformats.org/officeDocument/2006/relationships/hyperlink" Target="https://www.ncbi.nlm.nih.gov/pubmed/20820022" TargetMode="External"/><Relationship Id="rId15" Type="http://schemas.openxmlformats.org/officeDocument/2006/relationships/hyperlink" Target="https://en.wikipedia.org/wiki/Health_care" TargetMode="External"/><Relationship Id="rId10" Type="http://schemas.openxmlformats.org/officeDocument/2006/relationships/hyperlink" Target="https://www.acog.org/Resources-And-Publications/Committee-Opinions/Committee-on-Ethics/Commercial-Enterprises-in-Medical-Practice" TargetMode="External"/><Relationship Id="rId4" Type="http://schemas.openxmlformats.org/officeDocument/2006/relationships/hyperlink" Target="http://content.healthaffairs.org/content/29/9/1656.full" TargetMode="External"/><Relationship Id="rId9" Type="http://schemas.openxmlformats.org/officeDocument/2006/relationships/hyperlink" Target="https://cepc.ucsf.edu/primary-care-practice-transformation" TargetMode="External"/><Relationship Id="rId14" Type="http://schemas.openxmlformats.org/officeDocument/2006/relationships/hyperlink" Target="https://en.wikipedia.org/wiki/Preventive_healthcare#Skin_cancer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dmag.com/journals/surgical-rounds/2014/july-2014/remedying-the-faults-of-peer-review" TargetMode="External"/><Relationship Id="rId13" Type="http://schemas.openxmlformats.org/officeDocument/2006/relationships/hyperlink" Target="http://jamanetwork.com/journals/jamasurgery/article-abstract/405177" TargetMode="External"/><Relationship Id="rId18" Type="http://schemas.openxmlformats.org/officeDocument/2006/relationships/hyperlink" Target="https://en.wikipedia.org/wiki/National_Committee_for_Quality_Assurance" TargetMode="External"/><Relationship Id="rId3" Type="http://schemas.openxmlformats.org/officeDocument/2006/relationships/hyperlink" Target="http://www.hfni.com/protocols/protocols.asp" TargetMode="External"/><Relationship Id="rId7" Type="http://schemas.openxmlformats.org/officeDocument/2006/relationships/hyperlink" Target="https://www.ncbi.nlm.nih.gov/pmc/articles/PMC4047321/" TargetMode="External"/><Relationship Id="rId12" Type="http://schemas.openxmlformats.org/officeDocument/2006/relationships/hyperlink" Target="file:///C:\Users\vbrooks\Downloads\soa80041_746_752.pdf" TargetMode="External"/><Relationship Id="rId17" Type="http://schemas.openxmlformats.org/officeDocument/2006/relationships/hyperlink" Target="http://www.ncqa.org/about-ncqa" TargetMode="External"/><Relationship Id="rId2" Type="http://schemas.openxmlformats.org/officeDocument/2006/relationships/hyperlink" Target="http://www.hfni.com/protocols/default.asp" TargetMode="External"/><Relationship Id="rId16" Type="http://schemas.openxmlformats.org/officeDocument/2006/relationships/hyperlink" Target="https://www.ncbi.nlm.nih.gov/pmc/articles/PMC3156520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extgen.com/" TargetMode="External"/><Relationship Id="rId11" Type="http://schemas.openxmlformats.org/officeDocument/2006/relationships/hyperlink" Target="http://jamanetwork.com/journals/jamasurgery/fullarticle/405203" TargetMode="External"/><Relationship Id="rId5" Type="http://schemas.openxmlformats.org/officeDocument/2006/relationships/hyperlink" Target="https://www.ncbi.nlm.nih.gov/pmc/articles/PMC4887954/" TargetMode="External"/><Relationship Id="rId15" Type="http://schemas.openxmlformats.org/officeDocument/2006/relationships/hyperlink" Target="https://www.researchgate.net/publication/293192907_Continuing_medical_education_for_general_practitioners_A_practice_format" TargetMode="External"/><Relationship Id="rId10" Type="http://schemas.openxmlformats.org/officeDocument/2006/relationships/hyperlink" Target="https://www.researchgate.net/publication/260147154_Reflections_on_the_Academic_Accreditation_of_the_MD_Programme_of_the_College_of_Medicine_and_Health_Sciences_Sultan_Qaboos_University_Oman" TargetMode="External"/><Relationship Id="rId19" Type="http://schemas.openxmlformats.org/officeDocument/2006/relationships/hyperlink" Target="https://www.jointcommission.org/facts_about_joint_commission_accreditation_standards/" TargetMode="External"/><Relationship Id="rId4" Type="http://schemas.openxmlformats.org/officeDocument/2006/relationships/hyperlink" Target="https://bmchealthservres.biomedcentral.com/articles/10.1186/1472-6963-13-35" TargetMode="External"/><Relationship Id="rId9" Type="http://schemas.openxmlformats.org/officeDocument/2006/relationships/hyperlink" Target="http://etheses.whiterose.ac.uk/2146/" TargetMode="External"/><Relationship Id="rId14" Type="http://schemas.openxmlformats.org/officeDocument/2006/relationships/hyperlink" Target="https://www.ncbi.nlm.nih.gov/pmc/articles/PMC4819632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hcmedia.com/articles/134561-cms-sets-the-table-for-regulation-requiring-antibiotic-stewardship-programs" TargetMode="External"/><Relationship Id="rId13" Type="http://schemas.openxmlformats.org/officeDocument/2006/relationships/hyperlink" Target="https://www.google.com/imgres?imgurl=https://www.healthcatalyst.com/wp-content/uploads/2015/09/five-steps-evidence-based-" TargetMode="External"/><Relationship Id="rId18" Type="http://schemas.openxmlformats.org/officeDocument/2006/relationships/hyperlink" Target="http://ajph.aphapublications.org/doi/pdf/10.2105/AJPH.93.3.380" TargetMode="External"/><Relationship Id="rId26" Type="http://schemas.openxmlformats.org/officeDocument/2006/relationships/hyperlink" Target="http://www.nejm.org/doi/full/10.1056/NEJMp1300122#t=article" TargetMode="External"/><Relationship Id="rId3" Type="http://schemas.openxmlformats.org/officeDocument/2006/relationships/hyperlink" Target="https://www.ncbi.nlm.nih.gov/pubmed/21613244" TargetMode="External"/><Relationship Id="rId21" Type="http://schemas.openxmlformats.org/officeDocument/2006/relationships/hyperlink" Target="http://www.healthpolicyjrnl.com/article/S0168-8510(13)00018-3/abstract" TargetMode="External"/><Relationship Id="rId7" Type="http://schemas.openxmlformats.org/officeDocument/2006/relationships/hyperlink" Target="http://www.openclinical.org/clinicalpathways.html" TargetMode="External"/><Relationship Id="rId12" Type="http://schemas.openxmlformats.org/officeDocument/2006/relationships/hyperlink" Target="https://www.ncbi.nlm.nih.gov/pmc/articles/PMC3789163/figure/fig001/" TargetMode="External"/><Relationship Id="rId17" Type="http://schemas.openxmlformats.org/officeDocument/2006/relationships/hyperlink" Target="https://www.ncbi.nlm.nih.gov/pmc/articles/PMC1447747/" TargetMode="External"/><Relationship Id="rId25" Type="http://schemas.openxmlformats.org/officeDocument/2006/relationships/hyperlink" Target="http://www.nejm.org/doi/full/10.1056/NEJMsa1211128#t=article" TargetMode="External"/><Relationship Id="rId2" Type="http://schemas.openxmlformats.org/officeDocument/2006/relationships/hyperlink" Target="https://www.ncbi.nlm.nih.gov/pubmed/20507550" TargetMode="External"/><Relationship Id="rId16" Type="http://schemas.openxmlformats.org/officeDocument/2006/relationships/hyperlink" Target="http://journals.sagepub.com/doi/abs/10.1177/0193945902250039" TargetMode="External"/><Relationship Id="rId20" Type="http://schemas.openxmlformats.org/officeDocument/2006/relationships/hyperlink" Target="https://www.ncbi.nlm.nih.gov/pubmed/23380190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Clinical_pathway" TargetMode="External"/><Relationship Id="rId11" Type="http://schemas.openxmlformats.org/officeDocument/2006/relationships/hyperlink" Target="https://www.ncbi.nlm.nih.gov/pmc/articles/PMC3789163/figure/fig002/" TargetMode="External"/><Relationship Id="rId24" Type="http://schemas.openxmlformats.org/officeDocument/2006/relationships/hyperlink" Target="https://www.ncbi.nlm.nih.gov/pubmed/23727169" TargetMode="External"/><Relationship Id="rId5" Type="http://schemas.openxmlformats.org/officeDocument/2006/relationships/hyperlink" Target="http://onlinelibrary.wiley.com/doi/10.1002/14651858.CD006632.pub2/abstract?systemMessage=Wiley+Online+Library+will+be+unavailable+on+Saturday+7th+Oct+from+03.00+EDT+%2F+08%3A00+BST+%2F+12%3A30+IST+%2F+15.00+SGT+to+08.00+EDT+%2F+13.00+BST+%2F+17" TargetMode="External"/><Relationship Id="rId15" Type="http://schemas.openxmlformats.org/officeDocument/2006/relationships/hyperlink" Target="https://www.ncbi.nlm.nih.gov/pubmed/28167494" TargetMode="External"/><Relationship Id="rId23" Type="http://schemas.openxmlformats.org/officeDocument/2006/relationships/hyperlink" Target="https://www.researchgate.net/publication/235400182_Effects_of_Pay_for_Performance_in_Health_Care_A_Systematic_Review_of_Systematic_Reviews" TargetMode="External"/><Relationship Id="rId10" Type="http://schemas.openxmlformats.org/officeDocument/2006/relationships/hyperlink" Target="https://www.ncbi.nlm.nih.gov/pubmed/24109156" TargetMode="External"/><Relationship Id="rId19" Type="http://schemas.openxmlformats.org/officeDocument/2006/relationships/hyperlink" Target="https://www.ncbi.nlm.nih.gov/pubmed/24556766" TargetMode="External"/><Relationship Id="rId4" Type="http://schemas.openxmlformats.org/officeDocument/2006/relationships/hyperlink" Target="https://bmcmedicine.biomedcentral.com/articles/10.1186/1741-7015-8-31/comments" TargetMode="External"/><Relationship Id="rId9" Type="http://schemas.openxmlformats.org/officeDocument/2006/relationships/hyperlink" Target="https://www.ncbi.nlm.nih.gov/pmc/articles/PMC3789163/" TargetMode="External"/><Relationship Id="rId14" Type="http://schemas.openxmlformats.org/officeDocument/2006/relationships/hyperlink" Target="http://ebm.bmj.com/content/22/2/41.long" TargetMode="External"/><Relationship Id="rId22" Type="http://schemas.openxmlformats.org/officeDocument/2006/relationships/hyperlink" Target="https://econpapers.repec.org/article/eeehepoli/v_3a110_3ay_3a2013_3ai_3a2_3ap_3a115-130.htm" TargetMode="External"/><Relationship Id="rId27" Type="http://schemas.openxmlformats.org/officeDocument/2006/relationships/hyperlink" Target="https://www.ced.org/blog/entry/top-healthcare-stories-for-2016-pay-for-performance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mc/articles/PMC4607324/" TargetMode="External"/><Relationship Id="rId13" Type="http://schemas.openxmlformats.org/officeDocument/2006/relationships/hyperlink" Target="http://www.ncqa.org/hedis-quality-measurement" TargetMode="External"/><Relationship Id="rId3" Type="http://schemas.openxmlformats.org/officeDocument/2006/relationships/hyperlink" Target="http://www.bmj.com/content/350/bmj.g7818.long" TargetMode="External"/><Relationship Id="rId7" Type="http://schemas.openxmlformats.org/officeDocument/2006/relationships/hyperlink" Target="https://www.isi.edu/~gil/papers/gil-etal-hiai13.pdf" TargetMode="External"/><Relationship Id="rId12" Type="http://schemas.openxmlformats.org/officeDocument/2006/relationships/hyperlink" Target="http://journals.sagepub.com/doi/abs/10.1177/1062860617695456?url_ver=Z39.88-2003&amp;rfr_id=ori:rid:crossref.org&amp;rfr_dat=cr_pub%3dpubmed" TargetMode="External"/><Relationship Id="rId2" Type="http://schemas.openxmlformats.org/officeDocument/2006/relationships/hyperlink" Target="http://jamanetwork.com/journals/jama/fullarticle/1829975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nursingworld.org/MainMenuCategories/ANAMarketplace/ANAPeriodicals/OJIN/TableofContents/Vol-21-2016/No1-Jan-2016/The-Patient-Experience-and-Patient-Satisfaction.html" TargetMode="External"/><Relationship Id="rId11" Type="http://schemas.openxmlformats.org/officeDocument/2006/relationships/hyperlink" Target="https://www.ncbi.nlm.nih.gov/labs/articles/26973757/" TargetMode="External"/><Relationship Id="rId5" Type="http://schemas.openxmlformats.org/officeDocument/2006/relationships/hyperlink" Target="https://www.healthcatalyst.com/patient-satisfaction-outcomes-data" TargetMode="External"/><Relationship Id="rId10" Type="http://schemas.openxmlformats.org/officeDocument/2006/relationships/hyperlink" Target="https://www.ncbi.nlm.nih.gov/labs/journals/west-j-emerg-med/new/2016-03-15/" TargetMode="External"/><Relationship Id="rId4" Type="http://schemas.openxmlformats.org/officeDocument/2006/relationships/hyperlink" Target="https://www.ncbi.nlm.nih.gov/pmc/articles/PMC4159721/" TargetMode="External"/><Relationship Id="rId9" Type="http://schemas.openxmlformats.org/officeDocument/2006/relationships/hyperlink" Target="http://www.ajnr.org/content/32/11/2000.long" TargetMode="External"/><Relationship Id="rId14" Type="http://schemas.openxmlformats.org/officeDocument/2006/relationships/hyperlink" Target="http://www.ncqa.org/hedis-quality-measurement/hedis-measures/hedis-2018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edigraphic.com/pdfs/medfam/amf-2006/amf061f.pdf" TargetMode="External"/><Relationship Id="rId13" Type="http://schemas.openxmlformats.org/officeDocument/2006/relationships/hyperlink" Target="http://www.un.org/en/sections/about-un/2017-un-card/" TargetMode="External"/><Relationship Id="rId18" Type="http://schemas.openxmlformats.org/officeDocument/2006/relationships/hyperlink" Target="https://www.acslaw.org/about" TargetMode="External"/><Relationship Id="rId3" Type="http://schemas.openxmlformats.org/officeDocument/2006/relationships/hyperlink" Target="https://books.google.com/books/about/Principles_of_Biomedical_Ethics.html?id=_14H7MOw1o4C" TargetMode="External"/><Relationship Id="rId21" Type="http://schemas.openxmlformats.org/officeDocument/2006/relationships/hyperlink" Target="https://www.hrw.org/legacy/english/docs/1998/01/21/cuba1036_txt.htm" TargetMode="External"/><Relationship Id="rId7" Type="http://schemas.openxmlformats.org/officeDocument/2006/relationships/hyperlink" Target="http://www.ur.mx/Default.aspx?alias=www.ur.mx/catedra" TargetMode="External"/><Relationship Id="rId12" Type="http://schemas.openxmlformats.org/officeDocument/2006/relationships/hyperlink" Target="http://www.who.int/gho/publications/world_health_statistics/2015/en/" TargetMode="External"/><Relationship Id="rId17" Type="http://schemas.openxmlformats.org/officeDocument/2006/relationships/hyperlink" Target="https://www.acslaw.org/node/923819543" TargetMode="External"/><Relationship Id="rId2" Type="http://schemas.openxmlformats.org/officeDocument/2006/relationships/hyperlink" Target="http://abimfoundation.org/wp-content/uploads/2015/12/Medical-Professionalism-in-the-New-Millenium-A-Physician-Charter.pdf" TargetMode="External"/><Relationship Id="rId16" Type="http://schemas.openxmlformats.org/officeDocument/2006/relationships/hyperlink" Target="https://www.acslaw.org/" TargetMode="External"/><Relationship Id="rId20" Type="http://schemas.openxmlformats.org/officeDocument/2006/relationships/hyperlink" Target="http://onlinelibrary.wiley.com/doi/10.1002/hast.92/abstract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epositorio.ulvr.edu.ec/handle/44000/578/browse?type=author&amp;order=ASC&amp;rpp=20&amp;value=Erazo+de+Falcon%C3%AD%2C+Judith" TargetMode="External"/><Relationship Id="rId11" Type="http://schemas.openxmlformats.org/officeDocument/2006/relationships/hyperlink" Target="http://www.ohchr.org/EN/Issues/Pages/WhatareHumanRights.aspx" TargetMode="External"/><Relationship Id="rId5" Type="http://schemas.openxmlformats.org/officeDocument/2006/relationships/hyperlink" Target="https://www.ncbi.nlm.nih.gov/pubmed/26391747" TargetMode="External"/><Relationship Id="rId15" Type="http://schemas.openxmlformats.org/officeDocument/2006/relationships/hyperlink" Target="https://www.nesri.org/human-rights" TargetMode="External"/><Relationship Id="rId10" Type="http://schemas.openxmlformats.org/officeDocument/2006/relationships/hyperlink" Target="http://www.nationalhumanservices.org/ethical-standards-for-hs-professionals" TargetMode="External"/><Relationship Id="rId19" Type="http://schemas.openxmlformats.org/officeDocument/2006/relationships/hyperlink" Target="https://www.ncbi.nlm.nih.gov/pubmed/12076586" TargetMode="External"/><Relationship Id="rId4" Type="http://schemas.openxmlformats.org/officeDocument/2006/relationships/hyperlink" Target="https://depts.washington.edu/bioethx/tools/princpl.html" TargetMode="External"/><Relationship Id="rId9" Type="http://schemas.openxmlformats.org/officeDocument/2006/relationships/hyperlink" Target="http://www.nejm.org/doi/full/10.1056/NEJMp1011024#t=article" TargetMode="External"/><Relationship Id="rId14" Type="http://schemas.openxmlformats.org/officeDocument/2006/relationships/hyperlink" Target="https://www.nesri.org/" TargetMode="External"/><Relationship Id="rId22" Type="http://schemas.openxmlformats.org/officeDocument/2006/relationships/hyperlink" Target="http://www.unesco.org/new/en/social-and-human-sciences/themes/bioethics/bioethics-and-human-rights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journals.plos.org/plosmedicine/article?id=10.1371/journal.pmed.1001578" TargetMode="External"/><Relationship Id="rId13" Type="http://schemas.openxmlformats.org/officeDocument/2006/relationships/hyperlink" Target="https://en.wikipedia.org/wiki/Insurance_Information_Institute" TargetMode="External"/><Relationship Id="rId18" Type="http://schemas.openxmlformats.org/officeDocument/2006/relationships/hyperlink" Target="http://informe.cndh.org.mx/" TargetMode="External"/><Relationship Id="rId3" Type="http://schemas.openxmlformats.org/officeDocument/2006/relationships/hyperlink" Target="http://www.sciencedirect.com/science/article/pii/S1138489114000442" TargetMode="External"/><Relationship Id="rId7" Type="http://schemas.openxmlformats.org/officeDocument/2006/relationships/hyperlink" Target="http://www.nejm.org/doi/full/10.1056/NEJM200011303432206#t=article" TargetMode="External"/><Relationship Id="rId12" Type="http://schemas.openxmlformats.org/officeDocument/2006/relationships/hyperlink" Target="http://www.emeraldinsight.com/doi/full/10.1108/01437730510617654" TargetMode="External"/><Relationship Id="rId17" Type="http://schemas.openxmlformats.org/officeDocument/2006/relationships/hyperlink" Target="https://www.ncbi.nlm.nih.gov/pubmed/24683067" TargetMode="External"/><Relationship Id="rId2" Type="http://schemas.openxmlformats.org/officeDocument/2006/relationships/hyperlink" Target="https://www.scu.edu/ethics/ethics-resources/ethical-decision-making/" TargetMode="External"/><Relationship Id="rId16" Type="http://schemas.openxmlformats.org/officeDocument/2006/relationships/hyperlink" Target="https://www.ncbi.nlm.nih.gov/pmc/articles/PMC1496871/pdf/jgi_267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afpnet.org/files/contentdocuments/fep2014finalreport.pdf" TargetMode="External"/><Relationship Id="rId11" Type="http://schemas.openxmlformats.org/officeDocument/2006/relationships/hyperlink" Target="file:///C:\Users\avenegas\AppData\Local\Microsoft\Windows\Temporary%20Internet%20Files\Content.IE5\OQ24Y9W9\_responsibility_to_patients" TargetMode="External"/><Relationship Id="rId5" Type="http://schemas.openxmlformats.org/officeDocument/2006/relationships/hyperlink" Target="http://www.nejm.org/doi/full/10.1056/NEJMsa0807651#t=article" TargetMode="External"/><Relationship Id="rId15" Type="http://schemas.openxmlformats.org/officeDocument/2006/relationships/hyperlink" Target="https://www.iii.org/about-us/membership" TargetMode="External"/><Relationship Id="rId10" Type="http://schemas.openxmlformats.org/officeDocument/2006/relationships/hyperlink" Target="http://www.nationalhealthcouncil.org/resources/nhc-publications/principles-patients-rights-and-responsibilities" TargetMode="External"/><Relationship Id="rId19" Type="http://schemas.openxmlformats.org/officeDocument/2006/relationships/hyperlink" Target="http://informe.cndh.org.mx/menu.aspx?id=10035" TargetMode="External"/><Relationship Id="rId4" Type="http://schemas.openxmlformats.org/officeDocument/2006/relationships/hyperlink" Target="https://en.wikipedia.org/wiki/Conflict_of_interest" TargetMode="External"/><Relationship Id="rId9" Type="http://schemas.openxmlformats.org/officeDocument/2006/relationships/hyperlink" Target="http://www.uhsystem.com/Conway/patient-rights-and-responsibilities" TargetMode="External"/><Relationship Id="rId14" Type="http://schemas.openxmlformats.org/officeDocument/2006/relationships/hyperlink" Target="https://www.iii.org/about-us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enterwatch.com/drug-information/fda-approved-drugs/medical-conditions/" TargetMode="External"/><Relationship Id="rId13" Type="http://schemas.openxmlformats.org/officeDocument/2006/relationships/hyperlink" Target="https://dmhc.ca.gov/AbouttheDMHC/Newsroom.aspx#.WdT6iVtSyUk" TargetMode="External"/><Relationship Id="rId18" Type="http://schemas.openxmlformats.org/officeDocument/2006/relationships/hyperlink" Target="http://www.aafp.org/afp/2011/0401/p819.html" TargetMode="External"/><Relationship Id="rId3" Type="http://schemas.openxmlformats.org/officeDocument/2006/relationships/hyperlink" Target="https://www.fda.gov/AboutFDA/WhatWeDo/default.htm" TargetMode="External"/><Relationship Id="rId21" Type="http://schemas.openxmlformats.org/officeDocument/2006/relationships/hyperlink" Target="http://www.whatsnewinmedicine.org/index.html" TargetMode="External"/><Relationship Id="rId7" Type="http://schemas.openxmlformats.org/officeDocument/2006/relationships/hyperlink" Target="https://www.fda.gov/Drugs/default.htm" TargetMode="External"/><Relationship Id="rId12" Type="http://schemas.openxmlformats.org/officeDocument/2006/relationships/hyperlink" Target="https://www.fda.gov/biologicsbloodvaccines/default.htm" TargetMode="External"/><Relationship Id="rId17" Type="http://schemas.openxmlformats.org/officeDocument/2006/relationships/hyperlink" Target="http://emedicine.medscape.com/article/241381-treatment" TargetMode="External"/><Relationship Id="rId2" Type="http://schemas.openxmlformats.org/officeDocument/2006/relationships/hyperlink" Target="https://www.fda.gov/" TargetMode="External"/><Relationship Id="rId16" Type="http://schemas.openxmlformats.org/officeDocument/2006/relationships/hyperlink" Target="https://www.cdc.gov/media/modules/dpk/2016/dpk-pod/rr6501e1er-ebook.pdf" TargetMode="External"/><Relationship Id="rId20" Type="http://schemas.openxmlformats.org/officeDocument/2006/relationships/hyperlink" Target="https://watermark.silverchair.com/api/watermark?token=AQECAHi208BE49Ooan9kkhW_Ercy7Dm3ZL_9Cf3qfKAc485ysgAAAckwggHFBgkqhkiG9w0BBwagggG2MIIBsgIBADCCAasGCSqGSIb3DQEHATAeBglghkgBZQMEAS4wEQQMzsu6CciD3s8m3NZQAgEQgIIBfF2t4Im-bxeALM8tM4wUmeEXSBMFmEK_ip_hBPlIW5IzL9epMSGOg0CnTEOkSlhDGIO7wC61ULuZBOOM5Kcgjhqcrya7d5cdv8XLyE_-WCsPwwZVvWFNGhmTjpfCq0EGjP6-hOr5VSMOE_vLlusZRKHVo_RwNIQsrF6Gjg6Az2lVBTE6wOlNJj77nK07Yz4L_b2N75eIRmJg4Pgs9-ePDgr98RoJC1N-7MYe_9o4VpKAvwvFd_k-J-MGeqnAP0ohEq3hFdFnz7PjPDUnR4L4bNJPSfNfwuCTH71H1zwrFhBtiaVtUhVoC0f3TTGVrf2Z6j4WSrPpoZ9UkD5eSw_PvBQvkeI9cP_8SEPHsSpqZlWAw4RtYHgy63WBhof4wLCVOyIOoCHMyVLEPvmG8vVDpyqYEHcaXvl6Z88lQHGIgiAL5vn6qgJhqiDyzmGk5xopSBYrLBQlsqZ_CJeK7Gx_ILl11wC2GB9-Rk-woWbsiI0jpiQI3afm4Q_19KrV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accessdata.fda.gov/scripts/cder/daf/" TargetMode="External"/><Relationship Id="rId11" Type="http://schemas.openxmlformats.org/officeDocument/2006/relationships/hyperlink" Target="https://www.fda.gov/Drugs/GuidanceComplianceRegulatoryInformation/EnforcementActivitiesbyFDA/SelectedEnforcementActionsonUnapprovedDrugs/ucm245106.htm" TargetMode="External"/><Relationship Id="rId5" Type="http://schemas.openxmlformats.org/officeDocument/2006/relationships/hyperlink" Target="https://www.fda.gov/AboutFDA/PartnershipsCollaborations/default.htm" TargetMode="External"/><Relationship Id="rId15" Type="http://schemas.openxmlformats.org/officeDocument/2006/relationships/hyperlink" Target="http://www.mbc.ca.gov/licensees/prescribing/pain_guidelines.pdf" TargetMode="External"/><Relationship Id="rId10" Type="http://schemas.openxmlformats.org/officeDocument/2006/relationships/hyperlink" Target="https://www.fda.gov/aboutfda/transparency/basics/ucm213030.htm" TargetMode="External"/><Relationship Id="rId19" Type="http://schemas.openxmlformats.org/officeDocument/2006/relationships/hyperlink" Target="https://www.google.com/search?q=infectious+disease+treatment+chart&amp;sa=X&amp;rlz=1C1OPRB_enUS763US763&amp;tbm=isch&amp;tbo=u&amp;source=univ&amp;ved=0ahUKEwjkzeqks9fWAhUF-2MKHaFQCgYQsAQILA&amp;biw=1920&amp;bih=925" TargetMode="External"/><Relationship Id="rId4" Type="http://schemas.openxmlformats.org/officeDocument/2006/relationships/hyperlink" Target="https://www.fda.gov/AboutFDA/FDAAcronymsAbbreviations/default.htm" TargetMode="External"/><Relationship Id="rId9" Type="http://schemas.openxmlformats.org/officeDocument/2006/relationships/hyperlink" Target="https://prescriptiondrugs.procon.org/view.resource.php?resourceID=005528" TargetMode="External"/><Relationship Id="rId14" Type="http://schemas.openxmlformats.org/officeDocument/2006/relationships/hyperlink" Target="https://dmhc.ca.gov/Portals/0/FileAComplaint/DMHCDecisionsAndReports/AnnualComplaintAndIMRDecisions/2012.pdf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lternative_medicine" TargetMode="External"/><Relationship Id="rId13" Type="http://schemas.openxmlformats.org/officeDocument/2006/relationships/hyperlink" Target="https://www.aacc.org/about-aacc" TargetMode="External"/><Relationship Id="rId18" Type="http://schemas.openxmlformats.org/officeDocument/2006/relationships/hyperlink" Target="https://www.ama-assn.org/ama-digital-health-care-innovations?utm_source=print_ad&amp;utm_medium=display&amp;utm_campaign=wsj" TargetMode="External"/><Relationship Id="rId3" Type="http://schemas.openxmlformats.org/officeDocument/2006/relationships/hyperlink" Target="https://en.wikipedia.org/wiki/American_Society_of_Health-System_Pharmacists" TargetMode="External"/><Relationship Id="rId21" Type="http://schemas.openxmlformats.org/officeDocument/2006/relationships/hyperlink" Target="https://en.wikipedia.org/wiki/American_Public_Health_Association" TargetMode="External"/><Relationship Id="rId7" Type="http://schemas.openxmlformats.org/officeDocument/2006/relationships/hyperlink" Target="http://www.hopkinsmedicine.org/healthlibrary/conditions/complementary_and_alternative_medicine/complementary_and_alternative_medicine_home_85,P00185" TargetMode="External"/><Relationship Id="rId12" Type="http://schemas.openxmlformats.org/officeDocument/2006/relationships/hyperlink" Target="https://en.wikipedia.org/wiki/American_Association_for_Clinical_Chemistry" TargetMode="External"/><Relationship Id="rId17" Type="http://schemas.openxmlformats.org/officeDocument/2006/relationships/hyperlink" Target="https://en.wikipedia.org/wiki/American_Medical_Association" TargetMode="External"/><Relationship Id="rId2" Type="http://schemas.openxmlformats.org/officeDocument/2006/relationships/hyperlink" Target="http://www.pharmacy.ca.gov/laws_regs/lawbook.pdf" TargetMode="External"/><Relationship Id="rId16" Type="http://schemas.openxmlformats.org/officeDocument/2006/relationships/hyperlink" Target="https://members.aamc.org/eweb/upload/2015StateDataBook%20(revised).pdf" TargetMode="External"/><Relationship Id="rId20" Type="http://schemas.openxmlformats.org/officeDocument/2006/relationships/hyperlink" Target="http://www.nhmamd.org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pharmacy.ca.gov/publications/eprescribing.pdf" TargetMode="External"/><Relationship Id="rId11" Type="http://schemas.openxmlformats.org/officeDocument/2006/relationships/hyperlink" Target="https://www.unitedspinal.org/resource-center/askus/?pg=kb.page&amp;id=1413" TargetMode="External"/><Relationship Id="rId5" Type="http://schemas.openxmlformats.org/officeDocument/2006/relationships/hyperlink" Target="https://en.wikipedia.org/wiki/Centers_for_Disease_Control_and_Prevention" TargetMode="External"/><Relationship Id="rId15" Type="http://schemas.openxmlformats.org/officeDocument/2006/relationships/hyperlink" Target="https://www.aamc.org/" TargetMode="External"/><Relationship Id="rId10" Type="http://schemas.openxmlformats.org/officeDocument/2006/relationships/hyperlink" Target="https://en.wikipedia.org/wiki/Acronyms_in_healthcare" TargetMode="External"/><Relationship Id="rId19" Type="http://schemas.openxmlformats.org/officeDocument/2006/relationships/hyperlink" Target="http://www.nhmamd.org/index.php/about-nhma" TargetMode="External"/><Relationship Id="rId4" Type="http://schemas.openxmlformats.org/officeDocument/2006/relationships/hyperlink" Target="https://www.sfdph.org/dph/default.asp" TargetMode="External"/><Relationship Id="rId9" Type="http://schemas.openxmlformats.org/officeDocument/2006/relationships/hyperlink" Target="https://en.wikipedia.org/wiki/United_States_Department_of_Health_and_Human_Services" TargetMode="External"/><Relationship Id="rId14" Type="http://schemas.openxmlformats.org/officeDocument/2006/relationships/hyperlink" Target="https://www.aacc.org/areas-of-interest" TargetMode="External"/><Relationship Id="rId22" Type="http://schemas.openxmlformats.org/officeDocument/2006/relationships/hyperlink" Target="https://www.apha.org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ptodate.com/login" TargetMode="External"/><Relationship Id="rId3" Type="http://schemas.openxmlformats.org/officeDocument/2006/relationships/hyperlink" Target="http://www.chcf.org/publications/2015/03/consumer-perspectives" TargetMode="External"/><Relationship Id="rId7" Type="http://schemas.openxmlformats.org/officeDocument/2006/relationships/hyperlink" Target="https://www.hrsa.gov/about/organization/bureaus/index.html" TargetMode="External"/><Relationship Id="rId2" Type="http://schemas.openxmlformats.org/officeDocument/2006/relationships/hyperlink" Target="http://www.chcf.org/~/media/MEDIA%20LIBRARY%20Files/PDF/PDF%20S/PDF%20SurveySaysPerspectives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hrsa.gov/" TargetMode="External"/><Relationship Id="rId5" Type="http://schemas.openxmlformats.org/officeDocument/2006/relationships/hyperlink" Target="http://www.phi.org/uploads/application/files/d8ipneldzc9fg39zv2cv2ja3eod3vjy9oqa794z63o53xo8sus.pdf" TargetMode="External"/><Relationship Id="rId4" Type="http://schemas.openxmlformats.org/officeDocument/2006/relationships/hyperlink" Target="https://www.google.com/search?q=Wayland%2C+S.%2C+Davis%2C+B.%2C+Induni+M.%2C+2010&amp;rlz=1C1OPRB_enUS763US763&amp;oq=way&amp;aqs=chrome.2.69i57j0j69i59j0l3.23127j0j9&amp;sourceid=chrome&amp;ie=UTF-8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bphc.hrsa.gov/datareporting/reporting/ranking.html" TargetMode="External"/><Relationship Id="rId3" Type="http://schemas.openxmlformats.org/officeDocument/2006/relationships/hyperlink" Target="http://www.insurance.ca.gov/" TargetMode="External"/><Relationship Id="rId7" Type="http://schemas.openxmlformats.org/officeDocument/2006/relationships/hyperlink" Target="https://bphc.hrsa.gov/datareporting/reporting/2016udsreportingmanual.pdf" TargetMode="External"/><Relationship Id="rId2" Type="http://schemas.openxmlformats.org/officeDocument/2006/relationships/hyperlink" Target="http://www.dhcs.ca.gov/services/Pages/default.asp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commonwealthfund.org/~/media/files/publications/fund-report/2017/jul/schneider_mirror_mirror_2017.pdf" TargetMode="External"/><Relationship Id="rId5" Type="http://schemas.openxmlformats.org/officeDocument/2006/relationships/hyperlink" Target="https://www.ncbi.nlm.nih.gov/pmc/articles/PMC1797097/" TargetMode="External"/><Relationship Id="rId4" Type="http://schemas.openxmlformats.org/officeDocument/2006/relationships/hyperlink" Target="http://www.legislature.ca.gov/the_state_legislature/the_state_legislature.html" TargetMode="External"/><Relationship Id="rId9" Type="http://schemas.openxmlformats.org/officeDocument/2006/relationships/hyperlink" Target="http://health4allkids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blearning.com/catalog/9781284081015/" TargetMode="External"/><Relationship Id="rId7" Type="http://schemas.openxmlformats.org/officeDocument/2006/relationships/hyperlink" Target="http://www.nachc.org/wp-content/uploads/2015/11/SPR38-Emerging-Issues-in-PPS-September-20111.pdf" TargetMode="External"/><Relationship Id="rId2" Type="http://schemas.openxmlformats.org/officeDocument/2006/relationships/hyperlink" Target="https://wagner.nyu.edu/files/faculty/publications/Gusmano.Rodwintextbook_chapter.9780826125279_Chapter_04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integration.samhsa.gov/about-us/about-cihs" TargetMode="External"/><Relationship Id="rId5" Type="http://schemas.openxmlformats.org/officeDocument/2006/relationships/hyperlink" Target="https://www.integration.samhsa.gov/financing" TargetMode="External"/><Relationship Id="rId4" Type="http://schemas.openxmlformats.org/officeDocument/2006/relationships/hyperlink" Target="http://lghttp.48653.nexcesscdn.net/80223CF/springer-static/media/springer-downloads/Kovner-Affordable-Care_Act-Ch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blogs.harvard.edu/billofhealth/2016/07/17/medical-malpractice-vs-general-negligence-under-" TargetMode="External"/><Relationship Id="rId13" Type="http://schemas.openxmlformats.org/officeDocument/2006/relationships/hyperlink" Target="https://bphc.hrsa.gov/ftca/about/index.html" TargetMode="External"/><Relationship Id="rId18" Type="http://schemas.openxmlformats.org/officeDocument/2006/relationships/hyperlink" Target="https://www.cms.gov/Regulations-and-Guidance/Legislation/EMTALA/" TargetMode="External"/><Relationship Id="rId3" Type="http://schemas.openxmlformats.org/officeDocument/2006/relationships/hyperlink" Target="https://en.wikipedia.org/wiki/Health_Insurance_Portability_and_Accountability_Act" TargetMode="External"/><Relationship Id="rId7" Type="http://schemas.openxmlformats.org/officeDocument/2006/relationships/hyperlink" Target="https://www.ncbi.nlm.nih.gov/pmc/articles/PMC2628513/" TargetMode="External"/><Relationship Id="rId12" Type="http://schemas.openxmlformats.org/officeDocument/2006/relationships/hyperlink" Target="https://www.house.gov/content/vendors/leases/tort.php" TargetMode="External"/><Relationship Id="rId17" Type="http://schemas.openxmlformats.org/officeDocument/2006/relationships/hyperlink" Target="https://www.ahrq.gov/professionals/quality-patient-safety/talkingquality/resources/initiatives/ncqa.html" TargetMode="External"/><Relationship Id="rId2" Type="http://schemas.openxmlformats.org/officeDocument/2006/relationships/hyperlink" Target="https://en.wikipedia.org/wiki/Health_Insurance_Portability_and_Accountability_Act#/media/File:Hipaa_Violations_by_Type_-_Pie_Chart.png" TargetMode="External"/><Relationship Id="rId16" Type="http://schemas.openxmlformats.org/officeDocument/2006/relationships/hyperlink" Target="http://www.ncqa.org/hedis-quality-measurement" TargetMode="External"/><Relationship Id="rId20" Type="http://schemas.openxmlformats.org/officeDocument/2006/relationships/hyperlink" Target="http://www.calhospital.org/sites/main/files/file-attachments/emtala_2012_web_preview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Legal_malpractice" TargetMode="External"/><Relationship Id="rId11" Type="http://schemas.openxmlformats.org/officeDocument/2006/relationships/hyperlink" Target="https://en.wikipedia.org/wiki/Federal_Tort_Claims_Act" TargetMode="External"/><Relationship Id="rId5" Type="http://schemas.openxmlformats.org/officeDocument/2006/relationships/hyperlink" Target="https://www.hhs.gov/hipaa/for-professionals/privacy/special-topics/de-identification/index.html" TargetMode="External"/><Relationship Id="rId15" Type="http://schemas.openxmlformats.org/officeDocument/2006/relationships/hyperlink" Target="http://www.ncqa.org/" TargetMode="External"/><Relationship Id="rId10" Type="http://schemas.openxmlformats.org/officeDocument/2006/relationships/hyperlink" Target="http://www.alllaw.com/articles/nolo/medical-malpractice/laws-california.html" TargetMode="External"/><Relationship Id="rId19" Type="http://schemas.openxmlformats.org/officeDocument/2006/relationships/hyperlink" Target="http://www.emtala.com/faq.htm" TargetMode="External"/><Relationship Id="rId4" Type="http://schemas.openxmlformats.org/officeDocument/2006/relationships/hyperlink" Target="https://www.hhs.gov/hipaa/for-professionals/privacy/laws-regulations/index.html" TargetMode="External"/><Relationship Id="rId9" Type="http://schemas.openxmlformats.org/officeDocument/2006/relationships/hyperlink" Target="https://www.nolo.com/legal-encyclopedia/what-the-statute-limitations-medical-malpractice-lawsuit-california.html" TargetMode="External"/><Relationship Id="rId14" Type="http://schemas.openxmlformats.org/officeDocument/2006/relationships/hyperlink" Target="https://www.justice.gov/sites/default/files/usao/legacy/2010/12/06/usab5806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content.healthaffairs.org/content/11/3/197.full.pdf" TargetMode="External"/><Relationship Id="rId3" Type="http://schemas.openxmlformats.org/officeDocument/2006/relationships/hyperlink" Target="https://www.cdc.gov/pcd/issues/2010/nov/10_0110.htm" TargetMode="External"/><Relationship Id="rId7" Type="http://schemas.openxmlformats.org/officeDocument/2006/relationships/hyperlink" Target="http://www.eatrightpro.org/resource/practice/position-and-practice-papers/position-papers/the-role-of-nutrition-in-health-promotion-and-chronic-disease-prevention" TargetMode="External"/><Relationship Id="rId12" Type="http://schemas.openxmlformats.org/officeDocument/2006/relationships/hyperlink" Target="https://www.ncbi.nlm.nih.gov/books/NBK424848/" TargetMode="External"/><Relationship Id="rId2" Type="http://schemas.openxmlformats.org/officeDocument/2006/relationships/hyperlink" Target="https://www.ncbi.nlm.nih.gov/pubmed/2054325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cbi.nlm.nih.gov/books/NBK52859/" TargetMode="External"/><Relationship Id="rId11" Type="http://schemas.openxmlformats.org/officeDocument/2006/relationships/hyperlink" Target="https://www.cdc.gov/mmwr/preview/mmwrhtml/00039850.htm" TargetMode="External"/><Relationship Id="rId5" Type="http://schemas.openxmlformats.org/officeDocument/2006/relationships/hyperlink" Target="https://en.wikipedia.org/wiki/Managed_care" TargetMode="External"/><Relationship Id="rId10" Type="http://schemas.openxmlformats.org/officeDocument/2006/relationships/hyperlink" Target="https://www.ncbi.nlm.nih.gov/pmc/articles/PMC1361010/" TargetMode="External"/><Relationship Id="rId4" Type="http://schemas.openxmlformats.org/officeDocument/2006/relationships/hyperlink" Target="https://publichealthreviews.biomedcentral.com/articles/10.1007/BF03391598" TargetMode="External"/><Relationship Id="rId9" Type="http://schemas.openxmlformats.org/officeDocument/2006/relationships/hyperlink" Target="https://www.medicaid.gov/medicaid/benefits/bhs/index.htm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pha.org/policies-and-advocacy/public-health-policy-statements/policy-database/2014/07/22/10/14/the-state-public-health-agency" TargetMode="External"/><Relationship Id="rId13" Type="http://schemas.openxmlformats.org/officeDocument/2006/relationships/hyperlink" Target="https://www.ncbi.nlm.nih.gov/pmc/articles/PMC4302966/" TargetMode="External"/><Relationship Id="rId18" Type="http://schemas.openxmlformats.org/officeDocument/2006/relationships/hyperlink" Target="http://www.phi.org/news-events/?article_id=zwvyvsid&amp;;p=16Home&amp;p=36" TargetMode="External"/><Relationship Id="rId3" Type="http://schemas.openxmlformats.org/officeDocument/2006/relationships/hyperlink" Target="http://www.allgov.com/usa/ca/departments/health-and-human-services-agency/department_of_public_health?agencyid=132" TargetMode="External"/><Relationship Id="rId7" Type="http://schemas.openxmlformats.org/officeDocument/2006/relationships/hyperlink" Target="https://www.nhpf.org/library/background-papers/BP77_GovPublicHealth_08-18-2010.pdf" TargetMode="External"/><Relationship Id="rId12" Type="http://schemas.openxmlformats.org/officeDocument/2006/relationships/hyperlink" Target="https://online.rivier.edu/public-health-initiatives-targeting-the-childhood-obesity-crisis/" TargetMode="External"/><Relationship Id="rId17" Type="http://schemas.openxmlformats.org/officeDocument/2006/relationships/hyperlink" Target="http://publichealthlawresearch.org/news/2013/12/phlr-and-phssr-integration-article-published" TargetMode="External"/><Relationship Id="rId2" Type="http://schemas.openxmlformats.org/officeDocument/2006/relationships/hyperlink" Target="http://www.ca.gov/Agencies/Public-Health-California-Department-of" TargetMode="External"/><Relationship Id="rId16" Type="http://schemas.openxmlformats.org/officeDocument/2006/relationships/hyperlink" Target="https://www.ncbi.nlm.nih.gov/pubmed/22709392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cbi.nlm.nih.gov/books/NBK61963/" TargetMode="External"/><Relationship Id="rId11" Type="http://schemas.openxmlformats.org/officeDocument/2006/relationships/hyperlink" Target="https://www.ama-assn.org/delivering-care/public-health" TargetMode="External"/><Relationship Id="rId5" Type="http://schemas.openxmlformats.org/officeDocument/2006/relationships/hyperlink" Target="https://caph.org/memberdirectory/about-californias-public-health-care-systems/" TargetMode="External"/><Relationship Id="rId15" Type="http://schemas.openxmlformats.org/officeDocument/2006/relationships/hyperlink" Target="https://www.cdc.gov/" TargetMode="External"/><Relationship Id="rId10" Type="http://schemas.openxmlformats.org/officeDocument/2006/relationships/hyperlink" Target="http://www.ncsl.org/research/health/public-health-and-prevention.aspx" TargetMode="External"/><Relationship Id="rId4" Type="http://schemas.openxmlformats.org/officeDocument/2006/relationships/hyperlink" Target="https://www.kff.org/health-reform/fact-sheet/the-california-health-care-landscape/" TargetMode="External"/><Relationship Id="rId9" Type="http://schemas.openxmlformats.org/officeDocument/2006/relationships/hyperlink" Target="https://www.cdc.gov/stltpublichealth/strategy/index.html" TargetMode="External"/><Relationship Id="rId14" Type="http://schemas.openxmlformats.org/officeDocument/2006/relationships/hyperlink" Target="https://www.cdc.gov/nchs/data/hus/hus13.pd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hs.gov/about/news/2017/09/14/hrsa-awards-200-million-to-health-centers-nationwide.html" TargetMode="External"/><Relationship Id="rId13" Type="http://schemas.openxmlformats.org/officeDocument/2006/relationships/hyperlink" Target="http://www.nationalacademies.org/hmd/Reports/2012/Best-Care-at-Lower-Cost-The-Path-to-Continuously-Learning-Health-Care-in-America.aspx" TargetMode="External"/><Relationship Id="rId18" Type="http://schemas.openxmlformats.org/officeDocument/2006/relationships/hyperlink" Target="http://www.nationalacademies.org/hmd/Activities/PublicHealth/PrimaryCarePublicHealth.aspx" TargetMode="External"/><Relationship Id="rId3" Type="http://schemas.openxmlformats.org/officeDocument/2006/relationships/hyperlink" Target="https://en.wikipedia.org/wiki/Community_health_centers_in_the_United_States" TargetMode="External"/><Relationship Id="rId21" Type="http://schemas.openxmlformats.org/officeDocument/2006/relationships/hyperlink" Target="https://www.hhs.gov/hepatitis/blog/2013/10/22/new-media-communication-communicating-about-hiv-and-viral-hepatitis-in-complex-times.html" TargetMode="External"/><Relationship Id="rId7" Type="http://schemas.openxmlformats.org/officeDocument/2006/relationships/hyperlink" Target="https://www.ncbi.nlm.nih.gov/pmc/articles/PMC3770486/" TargetMode="External"/><Relationship Id="rId12" Type="http://schemas.openxmlformats.org/officeDocument/2006/relationships/hyperlink" Target="https://www.bphc.hrsa.gov/about/healthcenterfactsheet.pdf" TargetMode="External"/><Relationship Id="rId17" Type="http://schemas.openxmlformats.org/officeDocument/2006/relationships/hyperlink" Target="http://www.nationalacademies.org/hmd/~/media/Files/Activity%20Files/PublicHealth/PrimCarePublicHealth/PCPH-Report-Release-Presentation-03-28-12.pdf" TargetMode="External"/><Relationship Id="rId2" Type="http://schemas.openxmlformats.org/officeDocument/2006/relationships/hyperlink" Target="http://www.communityhealthcenters.org/chc-history.html" TargetMode="External"/><Relationship Id="rId16" Type="http://schemas.openxmlformats.org/officeDocument/2006/relationships/hyperlink" Target="http://www.nationalacademies.org/hmd/Reports/2012/Primary-Care-and-Public-Health.aspx" TargetMode="External"/><Relationship Id="rId20" Type="http://schemas.openxmlformats.org/officeDocument/2006/relationships/hyperlink" Target="https://npin.cdc.gov/featured-partner/national-alliance-state-and-territorial-aids-directors-nastad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calendow.org/press-release/new-funding-for-community-health-care-projects-serving-californias-low-income-patients/" TargetMode="External"/><Relationship Id="rId11" Type="http://schemas.openxmlformats.org/officeDocument/2006/relationships/hyperlink" Target="https://bphc.hrsa.gov/qualityimprovement/performancemeasures/index.html" TargetMode="External"/><Relationship Id="rId5" Type="http://schemas.openxmlformats.org/officeDocument/2006/relationships/hyperlink" Target="http://www.chcf.org/publications/2009/07/federally-qualified-health-centers-and-state-health-policy-a-primer-for-california" TargetMode="External"/><Relationship Id="rId15" Type="http://schemas.openxmlformats.org/officeDocument/2006/relationships/hyperlink" Target="https://www.ncbi.nlm.nih.gov/books/NBK201599/" TargetMode="External"/><Relationship Id="rId10" Type="http://schemas.openxmlformats.org/officeDocument/2006/relationships/hyperlink" Target="https://bphc.hrsa.gov/qualityimprovement/clinicalquality/qualityimprovement.html" TargetMode="External"/><Relationship Id="rId19" Type="http://schemas.openxmlformats.org/officeDocument/2006/relationships/hyperlink" Target="https://www.nastad.org/" TargetMode="External"/><Relationship Id="rId4" Type="http://schemas.openxmlformats.org/officeDocument/2006/relationships/hyperlink" Target="https://en.wikipedia.org/wiki/Community_health_centers_in_the_United_States#History" TargetMode="External"/><Relationship Id="rId9" Type="http://schemas.openxmlformats.org/officeDocument/2006/relationships/hyperlink" Target="https://www.aapa.org/news-central/2017/01/the-health-resources-and-services-administration-hrsa/" TargetMode="External"/><Relationship Id="rId14" Type="http://schemas.openxmlformats.org/officeDocument/2006/relationships/hyperlink" Target="http://www.nationalacademies.org/hmd/Reports/2012/Best-Care-at-Lower-Cost-The-Path-to-Continuously-Learning-Health-Care-in-America/Press-Release.aspx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ms.gov/Regulations-and-Guidance/Guidance/Manuals/downloads/som107_exhibit_179.pdf" TargetMode="External"/><Relationship Id="rId13" Type="http://schemas.openxmlformats.org/officeDocument/2006/relationships/hyperlink" Target="http://iweb.nachc.com/downloads/Products/SuccessfulPracticesInComDev.pdf" TargetMode="External"/><Relationship Id="rId3" Type="http://schemas.openxmlformats.org/officeDocument/2006/relationships/hyperlink" Target="https://www.cms.gov/Outreach-and-Education/Medicare-Learning-Network-MLN/MLNProducts/downloads/fqhcfactsheet.pdf" TargetMode="External"/><Relationship Id="rId7" Type="http://schemas.openxmlformats.org/officeDocument/2006/relationships/hyperlink" Target="http://www.chcf.org/~/media/MEDIA%20LIBRARY%20Files/PDF/PDF%20C/PDF%20ClinicsTaleChasingFQHCStatus.pdf" TargetMode="External"/><Relationship Id="rId12" Type="http://schemas.openxmlformats.org/officeDocument/2006/relationships/hyperlink" Target="http://archived.naccho.org/topics/HPDP/upload/Partnerships-Between-FQHCs-and-LHDs_Final_11_03_10.pdf" TargetMode="External"/><Relationship Id="rId2" Type="http://schemas.openxmlformats.org/officeDocument/2006/relationships/hyperlink" Target="https://www.fqhc.org/what-is-an-fqhc/" TargetMode="External"/><Relationship Id="rId16" Type="http://schemas.openxmlformats.org/officeDocument/2006/relationships/hyperlink" Target="http://www.nationalacademies.org/hmd/Reports/2005/Building-a-Better-Delivery-System-A-New-EngineeringHealth-Care-Partnership.asp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Federally_Qualified_Health_Center" TargetMode="External"/><Relationship Id="rId11" Type="http://schemas.openxmlformats.org/officeDocument/2006/relationships/hyperlink" Target="http://www.chcf.org/~/media/MEDIA%20LIBRARY%20Files/PDF/PDF%20F/PDF%20FederallyQualifiedHealthCentersAndStatePolicy.pdf" TargetMode="External"/><Relationship Id="rId5" Type="http://schemas.openxmlformats.org/officeDocument/2006/relationships/hyperlink" Target="https://www.hrsa.gov/opa/eligibility-and-registration/health-centers/fqhc/index.html" TargetMode="External"/><Relationship Id="rId15" Type="http://schemas.openxmlformats.org/officeDocument/2006/relationships/hyperlink" Target="http://champsonline.org/tools-products/rrresources/sample-job-descriptions" TargetMode="External"/><Relationship Id="rId10" Type="http://schemas.openxmlformats.org/officeDocument/2006/relationships/hyperlink" Target="http://www.chcf.org/~/media/MEDIA%20LIBRARY%20Files/PDF/PDF%20S/PDF%20SafetyNetClinicPrimer.pdf" TargetMode="External"/><Relationship Id="rId4" Type="http://schemas.openxmlformats.org/officeDocument/2006/relationships/hyperlink" Target="https://www.ruralhealthinfo.org/topics/federally-qualified-health-centers" TargetMode="External"/><Relationship Id="rId9" Type="http://schemas.openxmlformats.org/officeDocument/2006/relationships/hyperlink" Target="https://bphc.hrsa.gov/archive/administration/visitguidepdf.pdf" TargetMode="External"/><Relationship Id="rId14" Type="http://schemas.openxmlformats.org/officeDocument/2006/relationships/hyperlink" Target="https://bphc.hrsa.gov/policiesregulations/policies/pin20140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051" y="393179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sz="1200" dirty="0"/>
              <a:t>1.2 REFERENCES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2"/>
              </a:rPr>
              <a:t>https://www.cdc.gov/nchhstp/stateprofiles/pdf/california_profile.pdf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https://www.cdph.ca.gov/#KeyMessagesCarousal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3"/>
              </a:rPr>
              <a:t>https://www.cdph.ca.gov/Programs/DO/letstalkcannabis/Pages/LetsTalkCannabis.aspx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4"/>
              </a:rPr>
              <a:t>https://www.cdph.ca.gov/Programs/OPA/Pages/NR17-058.aspx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5"/>
              </a:rPr>
              <a:t>https://www.cdph.ca.gov/Pages/ViolencePreventionInitiative.aspx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6"/>
              </a:rPr>
              <a:t>http://www.westnile.ca.gov/wnv_faqs_basics.php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7"/>
              </a:rPr>
              <a:t>https://www.cdph.ca.gov/Programs/CID/DCDC/Pages/WestNileVirus.aspx#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8"/>
              </a:rPr>
              <a:t>http://www.westnile.ca.gov/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9"/>
              </a:rPr>
              <a:t>https://www.cdph.ca.gov/Programs/OPA/Pages/NR17-066.aspx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0"/>
              </a:rPr>
              <a:t>https://www.cdph.ca.gov/Programs/OHE/Pages/CCHEP.aspx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1"/>
              </a:rPr>
              <a:t>http://healthpolicy.ucla.edu/programs/health-disparities/Pages/Immigrant-Health.aspx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2"/>
              </a:rPr>
              <a:t>https://www.farmworkerjustice.org/about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4665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5315" y="121240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3.4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"/>
              </a:rPr>
              <a:t>https://www.psqh.com/analysis/policies-and-procedures-for-healthcare-organizations-a-risk-management-perspective/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3.5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"/>
              </a:rPr>
              <a:t>https://www.psqh.com/analysis/policies-and-procedures-for-healthcare-organizations-a-risk-management-perspective/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3"/>
              </a:rPr>
              <a:t>http://www.annfammed.org/content/7/3/254.short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4"/>
              </a:rPr>
              <a:t>http://jamanetwork.com/journals/jama/article-abstract/183908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5"/>
              </a:rPr>
              <a:t>http://onlinelibrary.wiley.com/doi/10.1111/j.1525-1497.2005.0178.x/full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6"/>
              </a:rPr>
              <a:t>http://jamanetwork.com/journals/jamainternalmedicine/fullarticle/1754362?=resultCli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7"/>
              </a:rPr>
              <a:t>https://scholar.google.com/scholar?hl=en&amp;as_sdt=0%2C5&amp;as_vis=1&amp;q=PATIENT+CENTERED+MEDICAL+HOME+HOCHMAN+ET+AL.%2C2013&amp;btnG</a:t>
            </a:r>
            <a:r>
              <a:rPr lang="en-US" sz="1000" dirty="0"/>
              <a:t>=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8"/>
              </a:rPr>
              <a:t>http://pediatrics.aappublications.org/content/113/Supplement_4/1473.short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9"/>
              </a:rPr>
              <a:t>http://www.annfammed.org/content/8/2/108.short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0"/>
              </a:rPr>
              <a:t>https://link.springer.com/article/10.1007/s11606-010-1291-3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1"/>
              </a:rPr>
              <a:t>http://onlinelibrary.wiley.com/doi/10.1111/puar.12082/full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2"/>
              </a:rPr>
              <a:t>http://jamanetwork.com/journals/jamainternalmedicine/fullarticle/2110999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3"/>
              </a:rPr>
              <a:t>https://scholar.google.com/scholar?hl=en&amp;as_sdt=0%2C5&amp;as_vis=1&amp;q=PATIENT+CENTERED+MEDICAL+HOME+%28leasure+et+al.%2C+2013%29&amp;btnG</a:t>
            </a:r>
            <a:r>
              <a:rPr lang="en-US" sz="1000" dirty="0"/>
              <a:t>=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http://journals.lww.com/academicmedicine/Abstract/2013/05000/There_Is_No__I__in_Teamwork_in_the.18.aspx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67261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817" y="136870"/>
            <a:ext cx="6096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3.6 REFERENCES --- CLINICS TO PROVIDE</a:t>
            </a:r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3.7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"/>
              </a:rPr>
              <a:t>https://www.ncbi.nlm.nih.gov/pubmed/15209202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3"/>
              </a:rPr>
              <a:t>http://onlinelibrary.wiley.com/doi/10.1111/j.1468-0009.2011.00619.x/full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4"/>
              </a:rPr>
              <a:t>https://link.springer.com/article/10.1007/s11999-012-2244-4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5"/>
              </a:rPr>
              <a:t>https://www.ncbi.nlm.nih.gov/pmc/articles/PMC3950432/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6"/>
              </a:rPr>
              <a:t>https://www.ncbi.nlm.nih.gov/pmc/articles/PMC4966347/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7"/>
              </a:rPr>
              <a:t>http://onlinelibrary.wiley.com/doi/10.1002/jhm.185/full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8"/>
              </a:rPr>
              <a:t>http://onlinelibrary.wiley.com/doi/10.1002/jhm.2012/full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9"/>
              </a:rPr>
              <a:t>https://books.google.com/books?hl=en&amp;lr=&amp;id=i9ekxvq-qtkC&amp;oi=fnd&amp;pg=PP2&amp;dq=(Fletcher+et+al.,+2012)+&amp;ots=ZIucM9zJCW&amp;sig=zSSoj9WZoEUlg-J9tpnCTFcE19c#v=onepage&amp;q=(Fletcher%20et%20al.%2C%202012)&amp;f=false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0"/>
              </a:rPr>
              <a:t>https://books.google.com/books?hl=en&amp;lr=&amp;id=uXfyAwAAQBAJ&amp;oi=fnd&amp;pg=PP1&amp;dq=(Grosso,+2014)+emergency+medi-cal&amp;ots=cmFa0xqgja&amp;sig=cRi_dj8-4AlJr7ltY1HRbByvdHI#v=onepage&amp;q=(Grosso%2C%202014)%20emergency%20medi-cal&amp;f=false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3.8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1"/>
              </a:rPr>
              <a:t>https://bphc.hrsa.gov/ftca/about/index.html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2"/>
              </a:rPr>
              <a:t>https://bphc.hrsa.gov/ftca/about/ftca-presentation.pdf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3"/>
              </a:rPr>
              <a:t>file:///C:/Users/vbrooks/Downloads/NC%20webinar%20integrated%20health.pdf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https://en.wikipedia.org/wiki/ECRI_Institute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5"/>
              </a:rPr>
              <a:t>https://books.google.com/books/about/Perspectives_on_Verbal_and_Psychological.html?id=0u9enQAACAAJ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6"/>
              </a:rPr>
              <a:t>https://bphc.hrsa.gov/uds/datacenter.aspx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09152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7566" y="114476"/>
            <a:ext cx="6096000" cy="62324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50" dirty="0"/>
              <a:t>4.1 REFERENCES</a:t>
            </a:r>
          </a:p>
          <a:p>
            <a:r>
              <a:rPr lang="en-US" sz="1050" dirty="0"/>
              <a:t> </a:t>
            </a:r>
          </a:p>
          <a:p>
            <a:r>
              <a:rPr lang="en-US" sz="1050" dirty="0"/>
              <a:t>https://www.ncbi.nlm.nih.gov/pubmed/28476638</a:t>
            </a:r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2"/>
              </a:rPr>
              <a:t>https://bphc.hrsa.gov/programrequirements/pdf/healthcentercompliancemanual.pdf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3"/>
              </a:rPr>
              <a:t>https://www.ncbi.nlm.nih.gov/labs/articles/28476638/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4"/>
              </a:rPr>
              <a:t>http://content.healthaffairs.org/content/29/9/1656.full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5"/>
              </a:rPr>
              <a:t>https://www.ncbi.nlm.nih.gov/pubmed/20820022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6"/>
              </a:rPr>
              <a:t>http://www.annfammed.org/content/15/1/14.full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7"/>
              </a:rPr>
              <a:t>https://www.ncbi.nlm.nih.gov/pubmed/26826073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8"/>
              </a:rPr>
              <a:t>http://journals.lww.com/academicmedicine/Fulltext/2016/04000/The_Road_to_Excellence_for_Primary_Care_Resident.14.aspx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9"/>
              </a:rPr>
              <a:t>https://cepc.ucsf.edu/primary-care-practice-transformation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0"/>
              </a:rPr>
              <a:t>https://www.acog.org/Resources-And-Publications/Committee-Opinions/Committee-on-Ethics/Commercial-Enterprises-in-Medical-Practice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1"/>
              </a:rPr>
              <a:t>https://www.ncbi.nlm.nih.gov/pmc/articles/PMC3880062/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2"/>
              </a:rPr>
              <a:t>https://static1.squarespace.com/static/509ab226e4b058edb8efe5a9/t/592ed75bc534a537fbb91943/1496242030963/A+Literature+Review+of+the+Scope+and+Impact+of+Mobile+Health+Clinics+2016.pdf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3"/>
              </a:rPr>
              <a:t>http://journals.plos.org/plosone/article?id=10.1371/journal.pone.0038055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4"/>
              </a:rPr>
              <a:t>https://en.wikipedia.org/wiki/Preventive_healthcare#Skin_cancer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5"/>
              </a:rPr>
              <a:t>https://en.wikipedia.org/wiki/Health_care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u="sng" dirty="0">
                <a:hlinkClick r:id="rId16"/>
              </a:rPr>
              <a:t>http://www.aafp.org/about/policies/all/primary-care.html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68703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817" y="89625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4.2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"/>
              </a:rPr>
              <a:t>http://www.hfni.com/protocols/default.asp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3"/>
              </a:rPr>
              <a:t>http://www.hfni.com/protocols/protocols.asp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ttps://ce.mayo.edu/family-medicine/content/clinical-reviews-2017-28th-annual-family-medicine-and-internal-medicine-update</a:t>
            </a:r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https://ce.mayo.edu/family-medicine/content/mayo-clinic-opioid-conference-evidence-clinical-considerations-and-best-practice-2017#group-tabs-node-course-default1</a:t>
            </a:r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4.3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4"/>
              </a:rPr>
              <a:t>https://bmchealthservres.biomedcentral.com/articles/10.1186/1472-6963-13-35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5"/>
              </a:rPr>
              <a:t>https://www.ncbi.nlm.nih.gov/pmc/articles/PMC4887954/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6"/>
              </a:rPr>
              <a:t>https://www.nextgen.com/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4.4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7"/>
              </a:rPr>
              <a:t>https://www.ncbi.nlm.nih.gov/pmc/articles/PMC4047321/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8"/>
              </a:rPr>
              <a:t>http://www.mdmag.com/journals/surgical-rounds/2014/july-2014/remedying-the-faults-of-peer-review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9"/>
              </a:rPr>
              <a:t>http://etheses.whiterose.ac.uk/2146/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0"/>
              </a:rPr>
              <a:t>https://www.researchgate.net/publication/260147154_Reflections_on_the_Academic_Accreditation_of_the_MD_Programme_of_the_College_of_Medicine_and_Health_Sciences_Sultan_Qaboos_University_Oman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1"/>
              </a:rPr>
              <a:t>http://jamanetwork.com/journals/jamasurgery/fullarticle/405203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2"/>
              </a:rPr>
              <a:t>file:///C:/Users/vbrooks/Downloads/soa80041_746_752.pdf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3"/>
              </a:rPr>
              <a:t>http://jamanetwork.com/journals/jamasurgery/article-abstract/405177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4"/>
              </a:rPr>
              <a:t>https://www.ncbi.nlm.nih.gov/pmc/articles/PMC4819632/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5"/>
              </a:rPr>
              <a:t>https://www.researchgate.net/publication/293192907_Continuing_medical_education_for_general_practitioners_A_practice_format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6"/>
              </a:rPr>
              <a:t>https://www.ncbi.nlm.nih.gov/pmc/articles/PMC3156520/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7"/>
              </a:rPr>
              <a:t>http://www.ncqa.org/about-ncqa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8"/>
              </a:rPr>
              <a:t>https://en.wikipedia.org/wiki/National_Committee_for_Quality_Assurance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9"/>
              </a:rPr>
              <a:t>https://www.jointcommission.org/facts_about_joint_commission_accreditation_standards/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53242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2067" y="57223"/>
            <a:ext cx="11838123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/>
              <a:t>4.6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"/>
              </a:rPr>
              <a:t>https://www.ncbi.nlm.nih.gov/pubmed/20507550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3"/>
              </a:rPr>
              <a:t>https://www.ncbi.nlm.nih.gov/pubmed/21613244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4"/>
              </a:rPr>
              <a:t>https://bmcmedicine.biomedcentral.com/articles/10.1186/1741-7015-8-31/comments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5"/>
              </a:rPr>
              <a:t>http://onlinelibrary.wiley.com/doi/10.1002/14651858.CD006632.pub2/abstract?systemMessage=Wiley+Online+Library+will+be+unavailable+on+Saturday+7th+Oct+from+03.00+EDT+%2F+08%3A00+BST+%2F+12%3A30+IST+%2F+15.00+SGT+to+08.00+EDT+%2F+13.00+BST+%2F+17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6"/>
              </a:rPr>
              <a:t>https://en.wikipedia.org/wiki/Clinical_pathway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7"/>
              </a:rPr>
              <a:t>http://www.openclinical.org/clinicalpathways.html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8"/>
              </a:rPr>
              <a:t>https://www.ahcmedia.com/articles/134561-cms-sets-the-table-for-regulation-requiring-antibiotic-stewardship-programs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9"/>
              </a:rPr>
              <a:t>https://www.ncbi.nlm.nih.gov/pmc/articles/PMC3789163/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0"/>
              </a:rPr>
              <a:t>https://www.ncbi.nlm.nih.gov/pubmed/24109156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1"/>
              </a:rPr>
              <a:t>https://www.ncbi.nlm.nih.gov/pmc/articles/PMC3789163/figure/fig002/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2"/>
              </a:rPr>
              <a:t>https://www.ncbi.nlm.nih.gov/pmc/articles/PMC3789163/figure/fig001/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3"/>
              </a:rPr>
              <a:t>https://www.google.com/imgres?imgurl=https://www.healthcatalyst.com/wp-content/uploads/2015/09/five-steps-evidence-based-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https://cap.stanford.edu/profiles/frdActionServlet?choiceId=printerprofile&amp;profileversion=full&amp;profileId=58970</a:t>
            </a:r>
          </a:p>
          <a:p>
            <a:r>
              <a:rPr lang="en-US" sz="700" dirty="0"/>
              <a:t> </a:t>
            </a:r>
          </a:p>
          <a:p>
            <a:r>
              <a:rPr lang="en-US" sz="700" dirty="0" err="1"/>
              <a:t>medicine.png&amp;imgrefurl</a:t>
            </a:r>
            <a:r>
              <a:rPr lang="en-US" sz="700" dirty="0"/>
              <a:t>=https://www.healthcatalyst.com/5-reasons-practice-evidence-based-medicine-is-hot-topic&amp;h=661&amp;w=975&amp;tbnid=nHi5aLg0I0O_ZM:&amp;</a:t>
            </a:r>
            <a:r>
              <a:rPr lang="en-US" sz="700" dirty="0" err="1"/>
              <a:t>tbnh</a:t>
            </a:r>
            <a:r>
              <a:rPr lang="en-US" sz="700" dirty="0"/>
              <a:t>=142&amp;tbnw=211&amp;usg=__KjtDqykIBoJN01dENGK16PruBS0=&amp;vet=10ahUKEwjTv5jv99TWAhUK02MKHSMCC2IQ9QEIMTAA..i&amp;docid=ZUzW3v8SZRMokM&amp;sa=</a:t>
            </a:r>
            <a:r>
              <a:rPr lang="en-US" sz="700" dirty="0" err="1"/>
              <a:t>X&amp;ved</a:t>
            </a:r>
            <a:r>
              <a:rPr lang="en-US" sz="700" dirty="0"/>
              <a:t>=0ahUKEwjTv5jv99TWAhUK02MKHSMCC2IQ9QEIMTAA</a:t>
            </a:r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https://www.google.com/search?q=MASIC,+MIOKOVIC,+%26+MUHAMEDAGIC,+2008&amp;rlz=1C1OPRB_enUS763US763&amp;tbm=isch&amp;tbo=u&amp;source=univ&amp;sa=X&amp;ved=0ahUKEwjX65vV9tTWAhVQ3GMKHTX1DXgQsAQINQ&amp;biw=1920&amp;bih=925</a:t>
            </a:r>
          </a:p>
          <a:p>
            <a:r>
              <a:rPr lang="en-US" sz="700" u="sng" dirty="0">
                <a:hlinkClick r:id="rId14"/>
              </a:rPr>
              <a:t>http://ebm.bmj.com/content/22/2/41.long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5"/>
              </a:rPr>
              <a:t>https://www.ncbi.nlm.nih.gov/pubmed/28167494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6"/>
              </a:rPr>
              <a:t>http://journals.sagepub.com/doi/abs/10.1177/0193945902250039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7"/>
              </a:rPr>
              <a:t>https://www.ncbi.nlm.nih.gov/pmc/articles/PMC1447747/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8"/>
              </a:rPr>
              <a:t>http://ajph.aphapublications.org/doi/pdf/10.2105/AJPH.93.3.380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9"/>
              </a:rPr>
              <a:t>https://www.ncbi.nlm.nih.gov/pubmed/24556766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0"/>
              </a:rPr>
              <a:t>https://www.ncbi.nlm.nih.gov/pubmed/23380190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1"/>
              </a:rPr>
              <a:t>http://www.healthpolicyjrnl.com/article/S0168-8510(13)00018-3/abstract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2"/>
              </a:rPr>
              <a:t>https://econpapers.repec.org/article/eeehepoli/v_3a110_3ay_3a2013_3ai_3a2_3ap_3a115-130.htm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3"/>
              </a:rPr>
              <a:t>https://www.researchgate.net/publication/235400182_Effects_of_Pay_for_Performance_in_Health_Care_A_Systematic_Review_of_Systematic_Reviews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4"/>
              </a:rPr>
              <a:t>https://www.ncbi.nlm.nih.gov/pubmed/23727169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5"/>
              </a:rPr>
              <a:t>http://www.nejm.org/doi/full/10.1056/NEJMsa1211128#t=article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6"/>
              </a:rPr>
              <a:t>http://www.nejm.org/doi/full/10.1056/NEJMp1300122#t=article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7"/>
              </a:rPr>
              <a:t>https://www.ced.org/blog/entry/top-healthcare-stories-for-2016-pay-for-performance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ttps://www.cms.gov/Medicare/Quality-Initiatives-Patient-Assessment-Instruments/QualityMeasures/Core-Measures.html</a:t>
            </a:r>
          </a:p>
        </p:txBody>
      </p:sp>
    </p:spTree>
    <p:extLst>
      <p:ext uri="{BB962C8B-B14F-4D97-AF65-F5344CB8AC3E}">
        <p14:creationId xmlns:p14="http://schemas.microsoft.com/office/powerpoint/2010/main" val="214082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071" y="289919"/>
            <a:ext cx="6096000" cy="567847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/>
              <a:t>4.7 REFERENCES</a:t>
            </a:r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2"/>
              </a:rPr>
              <a:t>http://jamanetwork.com/journals/jama/fullarticle/1829975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3"/>
              </a:rPr>
              <a:t>http://www.bmj.com/content/350/bmj.g7818.long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4"/>
              </a:rPr>
              <a:t>https://www.ncbi.nlm.nih.gov/pmc/articles/PMC4159721/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5"/>
              </a:rPr>
              <a:t>https://www.healthcatalyst.com/patient-satisfaction-outcomes-data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6"/>
              </a:rPr>
              <a:t>http://www.nursingworld.org/MainMenuCategories/ANAMarketplace/ANAPeriodicals/OJIN/TableofContents/Vol-21-2016/No1-Jan-2016/The-Patient-Experience-and-Patient-Satisfaction.html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7"/>
              </a:rPr>
              <a:t>https://www.isi.edu/~gil/papers/gil-etal-hiai13.pdf</a:t>
            </a:r>
            <a:endParaRPr lang="en-US" sz="1100" dirty="0"/>
          </a:p>
          <a:p>
            <a:r>
              <a:rPr lang="en-US" sz="1100" u="sng" dirty="0">
                <a:hlinkClick r:id="rId8"/>
              </a:rPr>
              <a:t>https://www.ncbi.nlm.nih.gov/pmc/articles/PMC4607324/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9"/>
              </a:rPr>
              <a:t>http://www.ajnr.org/content/32/11/2000.long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10"/>
              </a:rPr>
              <a:t>https://www.ncbi.nlm.nih.gov/labs/journals/west-j-emerg-med/new/2016-03-15/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11"/>
              </a:rPr>
              <a:t>https://www.ncbi.nlm.nih.gov/labs/articles/26973757/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ttps://www.ncbi.nlm.nih.gov/pubmed/28693351</a:t>
            </a:r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12"/>
              </a:rPr>
              <a:t>http://journals.sagepub.com/doi/abs/10.1177/1062860617695456?url_ver=Z39.88-2003&amp;rfr_id=ori:rid:crossref.org&amp;rfr_dat=cr_pub%3dpubmed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13"/>
              </a:rPr>
              <a:t>http://www.ncqa.org/hedis-quality-measurement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w2.ncqa.org/Clinicians.aspx</a:t>
            </a:r>
          </a:p>
          <a:p>
            <a:r>
              <a:rPr lang="en-US" sz="1100" dirty="0"/>
              <a:t> </a:t>
            </a:r>
          </a:p>
          <a:p>
            <a:r>
              <a:rPr lang="en-US" sz="1100" u="sng" dirty="0">
                <a:hlinkClick r:id="rId14"/>
              </a:rPr>
              <a:t>http://www.ncqa.org/hedis-quality-measurement/hedis-measures/hedis-2018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75940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166" y="162772"/>
            <a:ext cx="96993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/>
              <a:t>5.1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"/>
              </a:rPr>
              <a:t>http://abimfoundation.org/wp-content/uploads/2015/12/Medical-Professionalism-in-the-New-Millenium-A-Physician-Charter.pdf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3"/>
              </a:rPr>
              <a:t>https://books.google.com/books/about/Principles_of_Biomedical_Ethics.html?id=_14H7MOw1o4C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4"/>
              </a:rPr>
              <a:t>https://depts.washington.edu/bioethx/tools/princpl.html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5"/>
              </a:rPr>
              <a:t>https://www.ncbi.nlm.nih.gov/pubmed/26391747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5.2 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6"/>
              </a:rPr>
              <a:t>http://repositorio.ulvr.edu.ec/handle/44000/578/browse?type=author&amp;order=ASC&amp;rpp=20&amp;value=Erazo+de+Falcon%C3%AD%2C+Judith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7"/>
              </a:rPr>
              <a:t>http://www.ur.mx/Default.aspx?alias=www.ur.mx/catedra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5.3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8"/>
              </a:rPr>
              <a:t>http://www.medigraphic.com/pdfs/medfam/amf-2006/amf061f.pdf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9"/>
              </a:rPr>
              <a:t>http://www.nejm.org/doi/full/10.1056/NEJMp1011024#t=article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0"/>
              </a:rPr>
              <a:t>http://www.nationalhumanservices.org/ethical-standards-for-hs-professionals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5.4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1"/>
              </a:rPr>
              <a:t>http://www.ohchr.org/EN/Issues/Pages/WhatareHumanRights.aspx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2"/>
              </a:rPr>
              <a:t>http://www.who.int/gho/publications/world_health_statistics/2015/en/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3"/>
              </a:rPr>
              <a:t>http://www.un.org/en/sections/about-un/2017-un-card/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4"/>
              </a:rPr>
              <a:t>https://www.nesri.org/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5"/>
              </a:rPr>
              <a:t>https://www.nesri.org/human-rights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6"/>
              </a:rPr>
              <a:t>https://www.acslaw.org/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7"/>
              </a:rPr>
              <a:t>https://www.acslaw.org/node/923819543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8"/>
              </a:rPr>
              <a:t>https://www.acslaw.org/about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9"/>
              </a:rPr>
              <a:t>https://www.ncbi.nlm.nih.gov/pubmed/12076586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0"/>
              </a:rPr>
              <a:t>http://onlinelibrary.wiley.com/doi/10.1002/hast.92/abstract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1"/>
              </a:rPr>
              <a:t>https://www.hrw.org/legacy/english/docs/1998/01/21/cuba1036_txt.htm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ttps://books.google.com/books?id=FQdqZDQCbxYC&amp;pg=PA93&amp;lpg=PA93&amp;dq=palacios,+1998+related+to+human+rights&amp;source=bl&amp;ots=7MzFNS_KDe&amp;sig=aNvQwK-wcOZrEj1Qmy0EgRDQbPw&amp;hl=en&amp;sa=X&amp;ved=0ahUKEwi1wcaMv9XWAhUGxWMKHbx3AcgQ6AEIJjAA#v=onepage&amp;q=palacios%2C%201998%20related%20to%20human%20rights&amp;f=false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2"/>
              </a:rPr>
              <a:t>http://www.unesco.org/new/en/social-and-human-sciences/themes/bioethics/bioethics-and-human-rights/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BELOW LINK IS A VIDEO ON HUMAN RIGHTS</a:t>
            </a:r>
          </a:p>
          <a:p>
            <a:r>
              <a:rPr lang="en-US" sz="700" dirty="0"/>
              <a:t>https://www.youtube.com/watch?v=pY4tJwayxSM</a:t>
            </a:r>
          </a:p>
          <a:p>
            <a:r>
              <a:rPr lang="en-US" sz="700" dirty="0"/>
              <a:t>https://www.google.com/</a:t>
            </a:r>
            <a:r>
              <a:rPr lang="en-US" sz="700" dirty="0" err="1"/>
              <a:t>search?q</a:t>
            </a:r>
            <a:r>
              <a:rPr lang="en-US" sz="700" dirty="0"/>
              <a:t>=GEORGEDM9808%2C+2012&amp;rlz=1C1OPRB_enUS763US763&amp;oq=GEOR</a:t>
            </a:r>
            <a:r>
              <a:rPr lang="en-US" sz="800" dirty="0"/>
              <a:t>GEDM9808%2C+2012&amp;aqs=chrome..69i57.19918j1j4&amp;sourceid=</a:t>
            </a:r>
            <a:r>
              <a:rPr lang="en-US" sz="800" dirty="0" err="1"/>
              <a:t>chrome&amp;ie</a:t>
            </a:r>
            <a:r>
              <a:rPr lang="en-US" sz="800" dirty="0"/>
              <a:t>=UTF-8</a:t>
            </a:r>
          </a:p>
        </p:txBody>
      </p:sp>
    </p:spTree>
    <p:extLst>
      <p:ext uri="{BB962C8B-B14F-4D97-AF65-F5344CB8AC3E}">
        <p14:creationId xmlns:p14="http://schemas.microsoft.com/office/powerpoint/2010/main" val="3730215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3064" y="47964"/>
            <a:ext cx="936614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5.5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"/>
              </a:rPr>
              <a:t>https://www.scu.edu/ethics/ethics-resources/ethical-decision-making/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3"/>
              </a:rPr>
              <a:t>http://www.sciencedirect.com/science/article/pii/S1138489114000442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5.6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4"/>
              </a:rPr>
              <a:t>https://en.wikipedia.org/wiki/Conflict_of_interest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5"/>
              </a:rPr>
              <a:t>http://www.nejm.org/doi/full/10.1056/NEJMsa0807651#t=article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6"/>
              </a:rPr>
              <a:t>http://www.afpnet.org/files/contentdocuments/fep2014finalreport.pdf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7"/>
              </a:rPr>
              <a:t>http://www.nejm.org/doi/full/10.1056/NEJM200011303432206#t=article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8"/>
              </a:rPr>
              <a:t>http://journals.plos.org/plosmedicine/article?id=10.1371/journal.pmed.1001578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5.7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9"/>
              </a:rPr>
              <a:t>http://www.uhsystem.com/Conway/patient-rights-and-responsibilities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0"/>
              </a:rPr>
              <a:t>http://www.nationalhealthcouncil.org/resources/nhc-publications/principles-patients-rights-and-responsibilities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1" action="ppaction://hlinkfile"/>
              </a:rPr>
              <a:t>https://www.researchgate.net/publication/279307523_Health-care_professionals'_responsibility_to_patients'_relatives_in_genetic_medicine_A_systematic_review_and_synthesis_of_empirical_research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2"/>
              </a:rPr>
              <a:t>http://www.emeraldinsight.com/doi/full/10.1108/01437730510617654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3"/>
              </a:rPr>
              <a:t>https://en.wikipedia.org/wiki/Insurance_Information_Institute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https://www.iii.org/about-us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5"/>
              </a:rPr>
              <a:t>https://www.iii.org/about-us/membership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6"/>
              </a:rPr>
              <a:t>https://www.ncbi.nlm.nih.gov/pmc/articles/PMC1496871/pdf/jgi_267.pdf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7"/>
              </a:rPr>
              <a:t>https://www.ncbi.nlm.nih.gov/pubmed/24683067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8"/>
              </a:rPr>
              <a:t>http://informe.cndh.org.mx/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9"/>
              </a:rPr>
              <a:t>http://informe.cndh.org.mx/menu.aspx?id=10035</a:t>
            </a:r>
            <a:endParaRPr lang="en-US" sz="1000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57813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016688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6.1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"/>
              </a:rPr>
              <a:t>https://www.fda.gov/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3"/>
              </a:rPr>
              <a:t>https://www.fda.gov/AboutFDA/WhatWeDo/default.htm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4"/>
              </a:rPr>
              <a:t>https://www.fda.gov/AboutFDA/FDAAcronymsAbbreviations/default.htm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ttps://www.fda.gov/AboutFDA/CentersOffices/default.htm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5"/>
              </a:rPr>
              <a:t>https://www.fda.gov/AboutFDA/PartnershipsCollaborations/default.htm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https://en.wikipedia.org/wiki/Food_and_Drug_Administration</a:t>
            </a:r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6.2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6"/>
              </a:rPr>
              <a:t>https://www.accessdata.fda.gov/scripts/cder/daf/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7"/>
              </a:rPr>
              <a:t>https://www.fda.gov/Drugs/default.htm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8"/>
              </a:rPr>
              <a:t>https://www.centerwatch.com/drug-information/fda-approved-drugs/medical-conditions/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9"/>
              </a:rPr>
              <a:t>https://prescriptiondrugs.procon.org/view.resource.php?resourceID=005528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0"/>
              </a:rPr>
              <a:t>https://www.fda.gov/aboutfda/transparency/basics/ucm213030.htm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1"/>
              </a:rPr>
              <a:t>https://www.fda.gov/Drugs/GuidanceComplianceRegulatoryInformation/EnforcementActivitiesbyFDA/SelectedEnforcementActionsonUnapprovedDrugs/ucm245106.htm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2"/>
              </a:rPr>
              <a:t>https://www.fda.gov/biologicsbloodvaccines/default.htm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6.3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3"/>
              </a:rPr>
              <a:t>https://dmhc.ca.gov/AbouttheDMHC/Newsroom.aspx#.WdT6iVtSyUk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4"/>
              </a:rPr>
              <a:t>https://dmhc.ca.gov/Portals/0/FileAComplaint/DMHCDecisionsAndReports/AnnualComplaintAndIMRDecisions/2012.pdf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5"/>
              </a:rPr>
              <a:t>http://www.mbc.ca.gov/licensees/prescribing/pain_guidelines.pdf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6"/>
              </a:rPr>
              <a:t>https://www.cdc.gov/media/modules/dpk/2016/dpk-pod/rr6501e1er-ebook.pdf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7"/>
              </a:rPr>
              <a:t>http://emedicine.medscape.com/article/241381-treatment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8"/>
              </a:rPr>
              <a:t>http://www.aafp.org/afp/2011/0401/p819.html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9"/>
              </a:rPr>
              <a:t>https://www.google.com/search?q=infectious+disease+treatment+chart&amp;sa=X&amp;rlz=1C1OPRB_enUS763US763&amp;tbm=isch&amp;tbo=u&amp;source=univ&amp;ved=0ahUKEwjkzeqks9fWAhUF-2MKHaFQCgYQsAQILA&amp;biw=1920&amp;bih=925</a:t>
            </a:r>
            <a:endParaRPr lang="en-US" sz="800" dirty="0"/>
          </a:p>
          <a:p>
            <a:r>
              <a:rPr lang="en-US" sz="800" u="sng" dirty="0">
                <a:hlinkClick r:id="rId20"/>
              </a:rPr>
              <a:t>https://watermark.silverchair.com/api/watermark?token=AQECAHi208BE49Ooan9kkhW_Ercy7Dm3ZL_9Cf3qfKAc485ysgAAAckwggHFBgkqhkiG9w0BBwagggG2MIIBsgIBADCCAasGCSqGSIb3DQEHATAeBglghkgBZQMEAS4wEQQMzsu6CciD3s8m3NZQAgEQgIIBfF2t4Im-bxeALM8tM4wUmeEXSBMFmEK_ip_hBPlIW5IzL9epMSGOg0CnTEOkSlhDGIO7wC61ULuZBOOM5Kcgjhqcrya7d5cdv8XLyE_-WCsPwwZVvWFNGhmTjpfCq0EGjP6-hOr5VSMOE_vLlusZRKHVo_RwNIQsrF6Gjg6Az2lVBTE6wOlNJj77nK07Yz4L_b2N75eIRmJg4Pgs9-ePDgr98RoJC1N-7MYe_9o4VpKAvwvFd_k-J-MGeqnAP0ohEq3hFdFnz7PjPDUnR4L4bNJPSfNfwuCTH71H1zwrFhBtiaVtUhVoC0f3TTGVrf2Z6j4WSrPpoZ9UkD5eSw_PvBQvkeI9cP_8SEPHsSpqZlWAw4RtYHgy63WBhof4wLCVOyIOoCHMyVLEPvmG8vVDpyqYEHcaXvl6Z88lQHGIgiAL5vn6qgJhqiDyzmGk5xopSBYrLBQlsqZ_CJeK7Gx_ILl11wC2GB9-Rk-woWbsiI0jpiQI3afm4Q_19KrV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1"/>
              </a:rPr>
              <a:t>http://www.whatsnewinmedicine.org/index.html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16127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3986" y="360254"/>
            <a:ext cx="11789044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/>
              <a:t>6.4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"/>
              </a:rPr>
              <a:t>http://www.pharmacy.ca.gov/laws_regs/lawbook.pdf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"/>
              </a:rPr>
              <a:t>http://www.pharmacy.ca.gov/laws_regs/lawbook.pdf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3"/>
              </a:rPr>
              <a:t>https://en.wikipedia.org/wiki/American_Society_of_Health-System_Pharmacists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4"/>
              </a:rPr>
              <a:t>https://www.sfdph.org/dph/default.asp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ttps://www.cdc.gov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5"/>
              </a:rPr>
              <a:t>https://en.wikipedia.org/wiki/Centers_for_Disease_Control_and_Prevention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6"/>
              </a:rPr>
              <a:t>http://www.pharmacy.ca.gov/publications/eprescribing.pdf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6.5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7"/>
              </a:rPr>
              <a:t>http://www.hopkinsmedicine.org/healthlibrary/conditions/complementary_and_alternative_medicine/complementary_and_alternative_medicine_home_85,P00185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8"/>
              </a:rPr>
              <a:t>https://en.wikipedia.org/wiki/Alternative_medicine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7.1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9"/>
              </a:rPr>
              <a:t>https://en.wikipedia.org/wiki/United_States_Department_of_Health_and_Human_Services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0"/>
              </a:rPr>
              <a:t>https://en.wikipedia.org/wiki/Acronyms_in_healthcare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1"/>
              </a:rPr>
              <a:t>https://www.unitedspinal.org/resource-center/askus/?pg=kb.page&amp;id=1413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7.2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2"/>
              </a:rPr>
              <a:t>https://en.wikipedia.org/wiki/American_Association_for_Clinical_Chemistry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3"/>
              </a:rPr>
              <a:t>https://www.aacc.org/about-aacc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4"/>
              </a:rPr>
              <a:t>https://www.aacc.org/areas-of-interest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5"/>
              </a:rPr>
              <a:t>https://www.aamc.org/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6"/>
              </a:rPr>
              <a:t>https://members.aamc.org/eweb/upload/2015StateDataBook%20(revised).pdf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7.3 REFERENCES</a:t>
            </a:r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7"/>
              </a:rPr>
              <a:t>https://en.wikipedia.org/wiki/American_Medical_Association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8"/>
              </a:rPr>
              <a:t>https://www.ama-assn.org/ama-digital-health-care-innovations?utm_source=print_ad&amp;utm_medium=display&amp;utm_campaign=wsj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19"/>
              </a:rPr>
              <a:t>http://www.nhmamd.org/index.php/about-nhma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0"/>
              </a:rPr>
              <a:t>http://www.nhmamd.org/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1"/>
              </a:rPr>
              <a:t>https://en.wikipedia.org/wiki/American_Public_Health_Association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u="sng" dirty="0">
                <a:hlinkClick r:id="rId22"/>
              </a:rPr>
              <a:t>https://www.apha.org/</a:t>
            </a:r>
            <a:endParaRPr lang="en-US" sz="700" dirty="0"/>
          </a:p>
          <a:p>
            <a:r>
              <a:rPr lang="en-US" sz="700" dirty="0"/>
              <a:t> </a:t>
            </a:r>
          </a:p>
          <a:p>
            <a:r>
              <a:rPr lang="en-US" sz="700" dirty="0"/>
              <a:t>https://www.uptodate.com/home/why-uptodate</a:t>
            </a:r>
          </a:p>
        </p:txBody>
      </p:sp>
    </p:spTree>
    <p:extLst>
      <p:ext uri="{BB962C8B-B14F-4D97-AF65-F5344CB8AC3E}">
        <p14:creationId xmlns:p14="http://schemas.microsoft.com/office/powerpoint/2010/main" val="219484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4285" y="474345"/>
            <a:ext cx="6096000" cy="3231654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sz="1200" dirty="0" smtClean="0"/>
              <a:t>1.2 REFERENCES</a:t>
            </a:r>
            <a:endParaRPr lang="en-US" sz="1200" dirty="0"/>
          </a:p>
          <a:p>
            <a:r>
              <a:rPr lang="en-US" sz="1200" u="sng" dirty="0">
                <a:hlinkClick r:id="rId2"/>
              </a:rPr>
              <a:t>http://www.chcf.org/~/media/MEDIA%20LIBRARY%20Files/PDF/PDF%20S/PDF%20SurveySaysPerspectives.pdf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3"/>
              </a:rPr>
              <a:t>http://www.chcf.org/publications/2015/03/consumer-perspectives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4"/>
              </a:rPr>
              <a:t>https://www.google.com/search?q=Wayland%2C+S.%2C+Davis%2C+B.%2C+Induni+M.%2C+2010&amp;rlz=1C1OPRB_enUS763US763&amp;oq=way&amp;aqs=chrome.2.69i57j0j69i59j0l3.23127j0j9&amp;sourceid=chrome&amp;ie=UTF-8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5"/>
              </a:rPr>
              <a:t>http://www.phi.org/uploads/application/files/d8ipneldzc9fg39zv2cv2ja3eod3vjy9oqa794z63o53xo8sus.pdf</a:t>
            </a:r>
            <a:endParaRPr lang="en-US" sz="1200" dirty="0"/>
          </a:p>
          <a:p>
            <a:r>
              <a:rPr lang="en-US" sz="1200" u="sng" dirty="0">
                <a:hlinkClick r:id="rId6"/>
              </a:rPr>
              <a:t>https://www.hrsa.gov/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7"/>
              </a:rPr>
              <a:t>https://www.hrsa.gov/about/organization/bureaus/index.html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 </a:t>
            </a:r>
            <a:r>
              <a:rPr lang="en-US" sz="1200" u="sng" dirty="0">
                <a:hlinkClick r:id="rId8"/>
              </a:rPr>
              <a:t>https://www.uptodate.com/login</a:t>
            </a:r>
            <a:r>
              <a:rPr lang="en-US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266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0556" y="320480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2.1 REFERENCES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2"/>
              </a:rPr>
              <a:t>http://www.dhcs.ca.gov/services/Pages/default.aspx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3"/>
              </a:rPr>
              <a:t>http://www.insurance.ca.gov/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4"/>
              </a:rPr>
              <a:t>http://www.legislature.ca.gov/the_state_legislature/the_state_legislature.html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5"/>
              </a:rPr>
              <a:t>https://www.ncbi.nlm.nih.gov/pmc/articles/PMC1797097/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5"/>
              </a:rPr>
              <a:t>https://www.ncbi.nlm.nih.gov/pmc/articles/PMC1797097/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6"/>
              </a:rPr>
              <a:t>http://www.commonwealthfund.org/~/media/files/publications/fund-report/2017/jul/schneider_mirror_mirror_2017.pdf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7"/>
              </a:rPr>
              <a:t>https://bphc.hrsa.gov/datareporting/reporting/2016udsreportingmanual.pdf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8"/>
              </a:rPr>
              <a:t>https://bphc.hrsa.gov/datareporting/reporting/ranking.html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9"/>
              </a:rPr>
              <a:t>http://health4allkids.org/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http://www.ppic.org/publication/undocumented-immigrants-in-california/</a:t>
            </a:r>
          </a:p>
        </p:txBody>
      </p:sp>
    </p:spTree>
    <p:extLst>
      <p:ext uri="{BB962C8B-B14F-4D97-AF65-F5344CB8AC3E}">
        <p14:creationId xmlns:p14="http://schemas.microsoft.com/office/powerpoint/2010/main" val="32690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9302" y="424042"/>
            <a:ext cx="6096000" cy="461664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/>
              <a:t>2.2 REFERENCES</a:t>
            </a:r>
          </a:p>
          <a:p>
            <a:r>
              <a:rPr lang="en-US" sz="1400" dirty="0"/>
              <a:t>HEALTH CARE DELIVERY IN THE UNITED STATES 11</a:t>
            </a:r>
            <a:r>
              <a:rPr lang="en-US" sz="1400" baseline="30000" dirty="0"/>
              <a:t>TH</a:t>
            </a:r>
            <a:r>
              <a:rPr lang="en-US" sz="1400" dirty="0"/>
              <a:t> EDITION BY KNICKMAN AND KOVNER</a:t>
            </a:r>
          </a:p>
          <a:p>
            <a:r>
              <a:rPr lang="en-US" sz="1400" u="sng" dirty="0">
                <a:hlinkClick r:id="rId2"/>
              </a:rPr>
              <a:t>https://wagner.nyu.edu/files/faculty/publications/Gusmano.Rodwintextbook_chapter.9780826125279_Chapter_04.pdf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3"/>
              </a:rPr>
              <a:t>http://www.jblearning.com/catalog/9781284081015/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4"/>
              </a:rPr>
              <a:t>http://lghttp.48653.nexcesscdn.net/80223CF/springer-static/media/springer-downloads/Kovner-Affordable-Care_Act-Ch.pdf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5"/>
              </a:rPr>
              <a:t>https://www.integration.samhsa.gov/financing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6"/>
              </a:rPr>
              <a:t>https://www.integration.samhsa.gov/about-us/about-cihs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7"/>
              </a:rPr>
              <a:t>http://www.nachc.org/wp-content/uploads/2015/11/SPR38-Emerging-Issues-in-PPS-September-20111.pdf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https://www.cms.gov/Outreach-and-Education/Medicare-Learning-Network-MLN/MLNProducts/Downloads/fqhcfactsheet.pdf</a:t>
            </a:r>
          </a:p>
        </p:txBody>
      </p:sp>
    </p:spTree>
    <p:extLst>
      <p:ext uri="{BB962C8B-B14F-4D97-AF65-F5344CB8AC3E}">
        <p14:creationId xmlns:p14="http://schemas.microsoft.com/office/powerpoint/2010/main" val="80086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991" y="16826"/>
            <a:ext cx="1198793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2.3 REFERENCES</a:t>
            </a:r>
          </a:p>
          <a:p>
            <a:r>
              <a:rPr lang="en-US" sz="1000" dirty="0"/>
              <a:t>DIAGRAM FROM WIKIPEDIA</a:t>
            </a:r>
          </a:p>
          <a:p>
            <a:r>
              <a:rPr lang="en-US" sz="1000" u="sng" dirty="0">
                <a:hlinkClick r:id="rId2"/>
              </a:rPr>
              <a:t>https://en.wikipedia.org/wiki/Health_Insurance_Portability_and_Accountability_Act#/media/File:Hipaa_Violations_by_Type_-_Pie_Chart.png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3"/>
              </a:rPr>
              <a:t>https://en.wikipedia.org/wiki/Health_Insurance_Portability_and_Accountability_Act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4"/>
              </a:rPr>
              <a:t>https://www.hhs.gov/hipaa/for-professionals/privacy/laws-regulations/index.html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5"/>
              </a:rPr>
              <a:t>https://www.hhs.gov/hipaa/for-professionals/privacy/special-topics/de-identification/index.html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6"/>
              </a:rPr>
              <a:t>https://en.wikipedia.org/wiki/Legal_malpractice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7"/>
              </a:rPr>
              <a:t>https://www.ncbi.nlm.nih.gov/pmc/articles/PMC2628513/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8"/>
              </a:rPr>
              <a:t>http://blogs.harvard.edu/billofhealth/2016/07/17/medical-malpractice-vs-general-negligence-under-</a:t>
            </a:r>
            <a:endParaRPr lang="en-US" sz="1000" dirty="0"/>
          </a:p>
          <a:p>
            <a:r>
              <a:rPr lang="en-US" sz="1000" dirty="0" smtClean="0"/>
              <a:t>California-law</a:t>
            </a:r>
            <a:r>
              <a:rPr lang="en-US" sz="1000" dirty="0"/>
              <a:t>/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9"/>
              </a:rPr>
              <a:t>https://www.nolo.com/legal-encyclopedia/what-the-statute-limitations-medical-malpractice-lawsuit-california.html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0"/>
              </a:rPr>
              <a:t>http://www.alllaw.com/articles/nolo/medical-malpractice/laws-california.html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1"/>
              </a:rPr>
              <a:t>https://en.wikipedia.org/wiki/Federal_Tort_Claims_Act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2"/>
              </a:rPr>
              <a:t>https://www.house.gov/content/vendors/leases/tort.php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3"/>
              </a:rPr>
              <a:t>https://bphc.hrsa.gov/ftca/about/index.html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https://www.justice.gov/sites/default/files/usao/legacy/2010/12/06/usab5806.pdf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5"/>
              </a:rPr>
              <a:t>http://www.ncqa.org/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6"/>
              </a:rPr>
              <a:t>http://www.ncqa.org/hedis-quality-measurement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7"/>
              </a:rPr>
              <a:t>https://www.ahrq.gov/professionals/quality-patient-safety/talkingquality/resources/initiatives/ncqa.html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8"/>
              </a:rPr>
              <a:t>https://www.cms.gov/Regulations-and-Guidance/Legislation/EMTALA/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9"/>
              </a:rPr>
              <a:t>http://www.emtala.com/faq.htm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0"/>
              </a:rPr>
              <a:t>http://www.calhospital.org/sites/main/files/file-attachments/emtala_2012_web_preview.pdf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http://www.rasmussen.edu/degrees/health-sciences/blog/federal-healthcare-laws/</a:t>
            </a:r>
          </a:p>
        </p:txBody>
      </p:sp>
    </p:spTree>
    <p:extLst>
      <p:ext uri="{BB962C8B-B14F-4D97-AF65-F5344CB8AC3E}">
        <p14:creationId xmlns:p14="http://schemas.microsoft.com/office/powerpoint/2010/main" val="3938309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6312" y="250872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2.4 REFERENCES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2"/>
              </a:rPr>
              <a:t>https://www.ncbi.nlm.nih.gov/pubmed/20543254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3"/>
              </a:rPr>
              <a:t>https://www.cdc.gov/pcd/issues/2010/nov/10_0110.htm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4"/>
              </a:rPr>
              <a:t>https://publichealthreviews.biomedcentral.com/articles/10.1007/BF03391598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5"/>
              </a:rPr>
              <a:t>https://en.wikipedia.org/wiki/Managed_care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6"/>
              </a:rPr>
              <a:t>https://www.ncbi.nlm.nih.gov/books/NBK52859/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7"/>
              </a:rPr>
              <a:t>http://www.eatrightpro.org/resource/practice/position-and-practice-papers/position-papers/the-role-of-nutrition-in-health-promotion-and-chronic-disease-prevention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http://www.kevinmd.com/blog/2011/05/managed-care-caused-mental-health-care-crisis.html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8"/>
              </a:rPr>
              <a:t>http://content.healthaffairs.org/content/11/3/197.full.pdf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9"/>
              </a:rPr>
              <a:t>https://www.medicaid.gov/medicaid/benefits/bhs/index.html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0"/>
              </a:rPr>
              <a:t>https://www.ncbi.nlm.nih.gov/pmc/articles/PMC1361010/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1"/>
              </a:rPr>
              <a:t>https://www.cdc.gov/mmwr/preview/mmwrhtml/00039850.htm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2"/>
              </a:rPr>
              <a:t>https://www.ncbi.nlm.nih.gov/books/NBK424848/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http://www.astho.org/accreditation/california-coordination/</a:t>
            </a:r>
          </a:p>
        </p:txBody>
      </p:sp>
    </p:spTree>
    <p:extLst>
      <p:ext uri="{BB962C8B-B14F-4D97-AF65-F5344CB8AC3E}">
        <p14:creationId xmlns:p14="http://schemas.microsoft.com/office/powerpoint/2010/main" val="454494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1735" y="100948"/>
            <a:ext cx="1149199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2.5 REFERENCES</a:t>
            </a:r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2"/>
              </a:rPr>
              <a:t>http://www.ca.gov/Agencies/Public-Health-California-Department-of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3"/>
              </a:rPr>
              <a:t>http://www.allgov.com/usa/ca/departments/health-and-human-services-agency/department_of_public_health?agencyid=132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4"/>
              </a:rPr>
              <a:t>https://www.kff.org/health-reform/fact-sheet/the-california-health-care-landscape/</a:t>
            </a:r>
            <a:endParaRPr lang="en-US" sz="1200" dirty="0"/>
          </a:p>
          <a:p>
            <a:r>
              <a:rPr lang="en-US" sz="1200" u="sng" dirty="0">
                <a:hlinkClick r:id="rId5"/>
              </a:rPr>
              <a:t>https://caph.org/memberdirectory/about-californias-public-health-care-systems/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6"/>
              </a:rPr>
              <a:t>https://www.ncbi.nlm.nih.gov/books/NBK61963/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7"/>
              </a:rPr>
              <a:t>https://www.nhpf.org/library/background-papers/BP77_GovPublicHealth_08-18-2010.pdf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8"/>
              </a:rPr>
              <a:t>https://www.apha.org/policies-and-advocacy/public-health-policy-statements/policy-database/2014/07/22/10/14/the-state-public-health-agency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9"/>
              </a:rPr>
              <a:t>https://www.cdc.gov/stltpublichealth/strategy/index.html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0"/>
              </a:rPr>
              <a:t>http://www.ncsl.org/research/health/public-health-and-prevention.aspx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1"/>
              </a:rPr>
              <a:t>https://www.ama-assn.org/delivering-care/public-health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2"/>
              </a:rPr>
              <a:t>https://online.rivier.edu/public-health-initiatives-targeting-the-childhood-obesity-crisis/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3"/>
              </a:rPr>
              <a:t>https://www.ncbi.nlm.nih.gov/pmc/articles/PMC4302966/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4"/>
              </a:rPr>
              <a:t>https://www.cdc.gov/nchs/data/hus/hus13.pdf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5"/>
              </a:rPr>
              <a:t>https://www.cdc.gov/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6"/>
              </a:rPr>
              <a:t>https://www.ncbi.nlm.nih.gov/pubmed/22709392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7"/>
              </a:rPr>
              <a:t>http://publichealthlawresearch.org/news/2013/12/phlr-and-phssr-integration-article-published</a:t>
            </a:r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u="sng" dirty="0">
                <a:hlinkClick r:id="rId18"/>
              </a:rPr>
              <a:t>http://www.phi.org/news-events/?article_id=zwvyvsid&amp;;p=16Home&amp;p=36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04953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820" y="305648"/>
            <a:ext cx="6096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3.1 REFERENCES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"/>
              </a:rPr>
              <a:t>http://www.communityhealthcenters.org/chc-history.html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3"/>
              </a:rPr>
              <a:t>https://en.wikipedia.org/wiki/Community_health_centers_in_the_United_States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4"/>
              </a:rPr>
              <a:t>https://en.wikipedia.org/wiki/Community_health_centers_in_the_United_States#History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5"/>
              </a:rPr>
              <a:t>http://www.chcf.org/publications/2009/07/federally-qualified-health-centers-and-state-health-policy-a-primer-for-california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6"/>
              </a:rPr>
              <a:t>http://www.calendow.org/press-release/new-funding-for-community-health-care-projects-serving-californias-low-income-patients/</a:t>
            </a:r>
            <a:endParaRPr lang="en-US" sz="800" dirty="0"/>
          </a:p>
          <a:p>
            <a:r>
              <a:rPr lang="en-US" sz="800" u="sng" dirty="0">
                <a:hlinkClick r:id="rId7"/>
              </a:rPr>
              <a:t>https://www.ncbi.nlm.nih.gov/pmc/articles/PMC3770486/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8"/>
              </a:rPr>
              <a:t>https://www.hhs.gov/about/news/2017/09/14/hrsa-awards-200-million-to-health-centers-nationwide.html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9"/>
              </a:rPr>
              <a:t>https://www.aapa.org/news-central/2017/01/the-health-resources-and-services-administration-hrsa/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0"/>
              </a:rPr>
              <a:t>https://bphc.hrsa.gov/qualityimprovement/clinicalquality/qualityimprovement.html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1"/>
              </a:rPr>
              <a:t>https://bphc.hrsa.gov/qualityimprovement/performancemeasures/index.html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2"/>
              </a:rPr>
              <a:t>https://www.bphc.hrsa.gov/about/healthcenterfactsheet.pdf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3"/>
              </a:rPr>
              <a:t>http://www.nationalacademies.org/hmd/Reports/2012/Best-Care-at-Lower-Cost-The-Path-to-Continuously-Learning-Health-Care-in-America.aspx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 </a:t>
            </a:r>
          </a:p>
          <a:p>
            <a:r>
              <a:rPr lang="en-US" sz="800" dirty="0"/>
              <a:t>ww.natwionalacademies.org/</a:t>
            </a:r>
            <a:r>
              <a:rPr lang="en-US" sz="800" dirty="0" err="1"/>
              <a:t>hmd</a:t>
            </a:r>
            <a:r>
              <a:rPr lang="en-US" sz="800" dirty="0"/>
              <a:t>/~/media/Files/Report%20Files/2012/Best-Care/BestCareReportBrief.pdf</a:t>
            </a:r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4"/>
              </a:rPr>
              <a:t>http://www.nationalacademies.org/hmd/Reports/2012/Best-Care-at-Lower-Cost-The-Path-to-Continuously-Learning-Health-Care-in-America/Press-Release.aspx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5"/>
              </a:rPr>
              <a:t>https://www.ncbi.nlm.nih.gov/books/NBK201599/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6"/>
              </a:rPr>
              <a:t>http://www.nationalacademies.org/hmd/Reports/2012/Primary-Care-and-Public-Health.aspx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7"/>
              </a:rPr>
              <a:t>http://www.nationalacademies.org/hmd/~/media/Files/Activity%20Files/PublicHealth/PrimCarePublicHealth/PCPH-Report-Release-Presentation-03-28-12.pdf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8"/>
              </a:rPr>
              <a:t>http://www.nationalacademies.org/hmd/Activities/PublicHealth/PrimaryCarePublicHealth.aspx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19"/>
              </a:rPr>
              <a:t>https://www.nastad.org/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0"/>
              </a:rPr>
              <a:t>https://npin.cdc.gov/featured-partner/national-alliance-state-and-territorial-aids-directors-nastad</a:t>
            </a:r>
            <a:endParaRPr lang="en-US" sz="800" dirty="0"/>
          </a:p>
          <a:p>
            <a:r>
              <a:rPr lang="en-US" sz="800" dirty="0"/>
              <a:t> </a:t>
            </a:r>
          </a:p>
          <a:p>
            <a:r>
              <a:rPr lang="en-US" sz="800" u="sng" dirty="0">
                <a:hlinkClick r:id="rId21"/>
              </a:rPr>
              <a:t>https://www.hhs.gov/hepatitis/blog/2013/10/22/new-media-communication-communicating-about-hiv-and-viral-hepatitis-in-complex-times.html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85579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6312" y="93332"/>
            <a:ext cx="6096000" cy="68634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3.2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2"/>
              </a:rPr>
              <a:t>https://www.fqhc.org/what-is-an-fqhc/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3"/>
              </a:rPr>
              <a:t>https://www.cms.gov/Outreach-and-Education/Medicare-Learning-Network-MLN/MLNProducts/downloads/fqhcfactsheet.pdf</a:t>
            </a:r>
            <a:endParaRPr lang="en-US" sz="1000" dirty="0"/>
          </a:p>
          <a:p>
            <a:r>
              <a:rPr lang="en-US" sz="1000" u="sng" dirty="0">
                <a:hlinkClick r:id="rId4"/>
              </a:rPr>
              <a:t>https://www.ruralhealthinfo.org/topics/federally-qualified-health-centers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5"/>
              </a:rPr>
              <a:t>https://www.hrsa.gov/opa/eligibility-and-registration/health-centers/fqhc/index.html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6"/>
              </a:rPr>
              <a:t>https://en.wikipedia.org/wiki/Federally_Qualified_Health_Center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7"/>
              </a:rPr>
              <a:t>http://www.chcf.org/~/media/MEDIA%20LIBRARY%20Files/PDF/PDF%20C/PDF%20ClinicsTaleChasingFQHCStatus.pdf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3.3 REFERENCES</a:t>
            </a:r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8"/>
              </a:rPr>
              <a:t>https://www.cms.gov/Regulations-and-Guidance/Guidance/Manuals/downloads/som107_exhibit_179.pdf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9"/>
              </a:rPr>
              <a:t>https://bphc.hrsa.gov/archive/administration/visitguidepdf.pdf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0"/>
              </a:rPr>
              <a:t>http://www.chcf.org/~/media/MEDIA%20LIBRARY%20Files/PDF/PDF%20S/PDF%20SafetyNetClinicPrimer.pdf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1"/>
              </a:rPr>
              <a:t>http://www.chcf.org/~/media/MEDIA%20LIBRARY%20Files/PDF/PDF%20F/PDF%20FederallyQualifiedHealthCentersAndStatePolicy.pdf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2"/>
              </a:rPr>
              <a:t>http://archived.naccho.org/topics/HPDP/upload/Partnerships-Between-FQHCs-and-LHDs_Final_11_03_10.pdf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3"/>
              </a:rPr>
              <a:t>http://iweb.nachc.com/downloads/Products/SuccessfulPracticesInComDev.pdf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https://bphc.hrsa.gov/policiesregulations/policies/pin201401.pdf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4"/>
              </a:rPr>
              <a:t>https://bphc.hrsa.gov/policiesregulations/policies/pin201401.pdf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5"/>
              </a:rPr>
              <a:t>http://champsonline.org/tools-products/rrresources/sample-job-descriptions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u="sng" dirty="0">
                <a:hlinkClick r:id="rId16"/>
              </a:rPr>
              <a:t>http://www.nationalacademies.org/hmd/Reports/2005/Building-a-Better-Delivery-System-A-New-EngineeringHealth-Care-Partnership.aspx</a:t>
            </a:r>
            <a:endParaRPr lang="en-US" sz="1000" dirty="0"/>
          </a:p>
          <a:p>
            <a:r>
              <a:rPr lang="en-US" sz="1000" dirty="0"/>
              <a:t> </a:t>
            </a:r>
          </a:p>
          <a:p>
            <a:r>
              <a:rPr lang="en-US" sz="1000" dirty="0"/>
              <a:t>http://www.nachc.org/wp-content/uploads/2016/08/Chartbook16.pdf</a:t>
            </a:r>
          </a:p>
        </p:txBody>
      </p:sp>
    </p:spTree>
    <p:extLst>
      <p:ext uri="{BB962C8B-B14F-4D97-AF65-F5344CB8AC3E}">
        <p14:creationId xmlns:p14="http://schemas.microsoft.com/office/powerpoint/2010/main" val="425106497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73</Words>
  <Application>Microsoft Office PowerPoint</Application>
  <PresentationFormat>Custom</PresentationFormat>
  <Paragraphs>704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Brooks</dc:creator>
  <cp:lastModifiedBy>Araceli Venegas</cp:lastModifiedBy>
  <cp:revision>7</cp:revision>
  <dcterms:created xsi:type="dcterms:W3CDTF">2017-11-27T19:02:08Z</dcterms:created>
  <dcterms:modified xsi:type="dcterms:W3CDTF">2018-01-22T20:54:10Z</dcterms:modified>
</cp:coreProperties>
</file>