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321" r:id="rId4"/>
    <p:sldId id="322" r:id="rId5"/>
    <p:sldId id="259" r:id="rId6"/>
    <p:sldId id="260" r:id="rId7"/>
    <p:sldId id="317" r:id="rId8"/>
    <p:sldId id="261" r:id="rId9"/>
    <p:sldId id="262" r:id="rId10"/>
    <p:sldId id="263" r:id="rId11"/>
    <p:sldId id="264" r:id="rId12"/>
    <p:sldId id="318" r:id="rId13"/>
    <p:sldId id="319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20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300" r:id="rId44"/>
    <p:sldId id="301" r:id="rId45"/>
    <p:sldId id="302" r:id="rId46"/>
    <p:sldId id="304" r:id="rId47"/>
    <p:sldId id="305" r:id="rId48"/>
    <p:sldId id="306" r:id="rId49"/>
    <p:sldId id="307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05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25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348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040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4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77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9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3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0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0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0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4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9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DA1D87-DB08-476F-80BE-531EA115620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8B55C5A-35D9-4247-946D-FD88F0C5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34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23" y="144855"/>
            <a:ext cx="7825271" cy="445430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>MODULE five:</a:t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5400" b="1" dirty="0" smtClean="0"/>
              <a:t>PROFESSIONALISM</a:t>
            </a:r>
            <a:r>
              <a:rPr lang="en-US" sz="5400" b="1" dirty="0"/>
              <a:t>,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ETHICS</a:t>
            </a:r>
            <a:r>
              <a:rPr lang="en-US" sz="5400" b="1" dirty="0"/>
              <a:t>, AND BIOETHICS</a:t>
            </a:r>
            <a:r>
              <a:rPr lang="en-US" sz="6000" b="1" dirty="0" smtClean="0"/>
              <a:t> </a:t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371" y="424543"/>
            <a:ext cx="2722653" cy="60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81" y="2067048"/>
            <a:ext cx="5862415" cy="2620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42" y="252540"/>
            <a:ext cx="2702427" cy="624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566" y="2032316"/>
            <a:ext cx="6245977" cy="3303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42" y="252540"/>
            <a:ext cx="2702427" cy="624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823" y="4557000"/>
            <a:ext cx="8534400" cy="1507067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Conflict of interest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8865" y="521357"/>
            <a:ext cx="5219700" cy="3438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132" y="521357"/>
            <a:ext cx="51728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Conflict of interest occurs when a person must choose whether to advance their own personal interest or those of others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53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245" y="4902925"/>
            <a:ext cx="6675680" cy="150706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Fairness and honesty</a:t>
            </a:r>
            <a:endParaRPr lang="en-US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7120" y="388994"/>
            <a:ext cx="6701805" cy="4513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983" y="801189"/>
            <a:ext cx="31786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heart of business ethics</a:t>
            </a:r>
          </a:p>
          <a:p>
            <a:endParaRPr lang="en-US" sz="4400" dirty="0" smtClean="0"/>
          </a:p>
          <a:p>
            <a:r>
              <a:rPr lang="en-US" sz="4400" b="1" dirty="0" smtClean="0"/>
              <a:t>General values of decision </a:t>
            </a:r>
          </a:p>
          <a:p>
            <a:r>
              <a:rPr lang="en-US" sz="4400" b="1" dirty="0" smtClean="0"/>
              <a:t>makers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938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487" y="2158155"/>
            <a:ext cx="7777863" cy="2464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986" y="178229"/>
            <a:ext cx="2766469" cy="63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80" y="1871729"/>
            <a:ext cx="7603964" cy="296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62" y="193728"/>
            <a:ext cx="2801201" cy="64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20" y="2256869"/>
            <a:ext cx="7503919" cy="2192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86" y="210589"/>
            <a:ext cx="2717433" cy="62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180" y="1291349"/>
            <a:ext cx="6787672" cy="4852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81" y="224766"/>
            <a:ext cx="2781079" cy="64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44" y="1084881"/>
            <a:ext cx="8447597" cy="4780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156" y="212757"/>
            <a:ext cx="2821305" cy="652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629" y="1613814"/>
            <a:ext cx="7051729" cy="3735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346" y="247972"/>
            <a:ext cx="2690627" cy="62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5323" y="144855"/>
            <a:ext cx="11996677" cy="445430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/>
              <a:t>MODULE five:   </a:t>
            </a:r>
            <a:br>
              <a:rPr lang="en-US" sz="6000" b="1" dirty="0" smtClean="0"/>
            </a:br>
            <a:endParaRPr lang="en-US" sz="6000" b="1" dirty="0" smtClean="0"/>
          </a:p>
          <a:p>
            <a:r>
              <a:rPr lang="en-US" b="1" dirty="0" smtClean="0"/>
              <a:t>SECTION six: </a:t>
            </a:r>
          </a:p>
          <a:p>
            <a:r>
              <a:rPr lang="en-US" b="1" dirty="0" smtClean="0"/>
              <a:t>Conflict of interest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920" y="555171"/>
            <a:ext cx="2600733" cy="57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489" y="642301"/>
            <a:ext cx="7995569" cy="5498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483" y="250826"/>
            <a:ext cx="2642483" cy="6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796" y="762652"/>
            <a:ext cx="8096753" cy="5306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59" y="271220"/>
            <a:ext cx="2616911" cy="60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63" y="933536"/>
            <a:ext cx="7592968" cy="5487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54" y="255721"/>
            <a:ext cx="2630314" cy="60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43" y="2712206"/>
            <a:ext cx="8317418" cy="2321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524" y="201478"/>
            <a:ext cx="276769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848" y="1635070"/>
            <a:ext cx="8588271" cy="4166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25" y="286718"/>
            <a:ext cx="2546546" cy="58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305" y="1591606"/>
            <a:ext cx="8115763" cy="4534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46" y="185980"/>
            <a:ext cx="2734186" cy="63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02" y="1274746"/>
            <a:ext cx="7908027" cy="4949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082" y="271220"/>
            <a:ext cx="2690627" cy="62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945" y="1676620"/>
            <a:ext cx="8013130" cy="484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01" y="325464"/>
            <a:ext cx="2714082" cy="62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21" y="982724"/>
            <a:ext cx="7580847" cy="4904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248" y="244947"/>
            <a:ext cx="2758719" cy="638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134" y="2340244"/>
            <a:ext cx="4450363" cy="1207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86" y="4361336"/>
            <a:ext cx="7950114" cy="1832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134" y="798164"/>
            <a:ext cx="4451377" cy="836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35" y="343248"/>
            <a:ext cx="2717433" cy="62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Unit 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195" y="786539"/>
            <a:ext cx="6871212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To learn about conflicts of interest policies within medical practice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232475"/>
            <a:ext cx="2734186" cy="63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27" y="3200416"/>
            <a:ext cx="6427836" cy="333211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7804" y="1209486"/>
            <a:ext cx="2990850" cy="3286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26" y="356459"/>
            <a:ext cx="2670523" cy="6176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4190" y="565688"/>
            <a:ext cx="42290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PREVENTION OF </a:t>
            </a:r>
          </a:p>
          <a:p>
            <a:r>
              <a:rPr lang="en-US" sz="4000" b="1" dirty="0" smtClean="0"/>
              <a:t>CONFLICT </a:t>
            </a:r>
          </a:p>
          <a:p>
            <a:r>
              <a:rPr lang="en-US" sz="4000" b="1" dirty="0" smtClean="0"/>
              <a:t>OF INTEREST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527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576" y="1115877"/>
            <a:ext cx="5873901" cy="3356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990" y="294467"/>
            <a:ext cx="2688977" cy="62187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0122" y="4680488"/>
            <a:ext cx="71032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3200" b="1" dirty="0" smtClean="0"/>
              <a:t>WHAT OPTION IS THE BEST CHOICE?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398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2" y="876781"/>
            <a:ext cx="3583228" cy="2651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105" y="4038618"/>
            <a:ext cx="6284663" cy="231479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23288" y="1055942"/>
            <a:ext cx="4060556" cy="22374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2" y="108489"/>
            <a:ext cx="2861514" cy="66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CONFLICT OF INTEREST????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45" y="1196212"/>
            <a:ext cx="8938550" cy="5363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700" y="1196212"/>
            <a:ext cx="1875295" cy="2007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268" y="433951"/>
            <a:ext cx="2660668" cy="61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22" y="1681566"/>
            <a:ext cx="7138818" cy="4182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83" y="255721"/>
            <a:ext cx="2717434" cy="62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962" y="932717"/>
            <a:ext cx="7653876" cy="4932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190" y="231878"/>
            <a:ext cx="2670523" cy="617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68" y="1569565"/>
            <a:ext cx="8647429" cy="4308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17" y="542441"/>
            <a:ext cx="2536494" cy="586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685" y="1497091"/>
            <a:ext cx="7325220" cy="4690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20" y="348712"/>
            <a:ext cx="2687276" cy="62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635" y="1530896"/>
            <a:ext cx="7517996" cy="4571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133" y="278969"/>
            <a:ext cx="2697329" cy="6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217" y="4767299"/>
            <a:ext cx="5705203" cy="1993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309" y="2090401"/>
            <a:ext cx="5305425" cy="2543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36" y="130500"/>
            <a:ext cx="5668994" cy="1826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855" y="195218"/>
            <a:ext cx="2777102" cy="64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7963842" cy="1507067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Conflict </a:t>
            </a:r>
            <a:r>
              <a:rPr lang="en-US" sz="5400" b="1" dirty="0"/>
              <a:t>of interest</a:t>
            </a:r>
            <a:br>
              <a:rPr lang="en-US" sz="5400" b="1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Description and examples of conflict of interest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Conflict of interest policies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21" y="237751"/>
            <a:ext cx="2701748" cy="62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952" y="1322598"/>
            <a:ext cx="7243197" cy="412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862" y="217444"/>
            <a:ext cx="2740888" cy="63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825" y="988532"/>
            <a:ext cx="7392308" cy="5550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47" y="229115"/>
            <a:ext cx="2712224" cy="627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71" y="1666616"/>
            <a:ext cx="5961120" cy="4673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60" y="162732"/>
            <a:ext cx="2838059" cy="656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338" y="1315994"/>
            <a:ext cx="6623628" cy="50189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231" y="263472"/>
            <a:ext cx="2727485" cy="63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746" y="462280"/>
            <a:ext cx="6166597" cy="5908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92" y="193728"/>
            <a:ext cx="2724134" cy="63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881" y="866143"/>
            <a:ext cx="7210435" cy="52630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01" y="314744"/>
            <a:ext cx="2647068" cy="612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250" y="905617"/>
            <a:ext cx="6958356" cy="5088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60" y="234109"/>
            <a:ext cx="2781097" cy="64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905" y="1580827"/>
            <a:ext cx="7643160" cy="4095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07" y="402954"/>
            <a:ext cx="2566651" cy="59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93" y="1844109"/>
            <a:ext cx="7685722" cy="4150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051" y="201478"/>
            <a:ext cx="2791149" cy="64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86" y="1239864"/>
            <a:ext cx="7847381" cy="4620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14" y="185979"/>
            <a:ext cx="2804552" cy="64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906" y="462280"/>
            <a:ext cx="8020448" cy="605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615" y="573920"/>
            <a:ext cx="1611985" cy="1725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741" y="199964"/>
            <a:ext cx="2681229" cy="620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038386"/>
            <a:ext cx="6996607" cy="54578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68" y="131734"/>
            <a:ext cx="2844760" cy="65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3" y="846230"/>
            <a:ext cx="7245782" cy="5329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336" y="216974"/>
            <a:ext cx="2757642" cy="63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354" y="537713"/>
            <a:ext cx="7291032" cy="5318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64" y="257112"/>
            <a:ext cx="2696727" cy="62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005" y="1480088"/>
            <a:ext cx="8202413" cy="4401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98" y="286719"/>
            <a:ext cx="2789716" cy="645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255363"/>
            <a:ext cx="6874827" cy="49968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26" y="209227"/>
            <a:ext cx="2774395" cy="64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979" y="1065291"/>
            <a:ext cx="6732475" cy="50251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34" y="247972"/>
            <a:ext cx="2747589" cy="63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529" y="1458777"/>
            <a:ext cx="7495099" cy="41164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618" y="139484"/>
            <a:ext cx="2747589" cy="63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1633" y="1148861"/>
            <a:ext cx="760241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 Research shows a strong relationship between ethical behavior and customer satisfaction.</a:t>
            </a:r>
          </a:p>
          <a:p>
            <a:endParaRPr lang="en-US" sz="3600" dirty="0"/>
          </a:p>
          <a:p>
            <a:r>
              <a:rPr lang="en-US" sz="3600" dirty="0" smtClean="0"/>
              <a:t>a) True</a:t>
            </a:r>
          </a:p>
          <a:p>
            <a:r>
              <a:rPr lang="en-US" sz="3600" dirty="0" smtClean="0"/>
              <a:t>b) False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671" y="496985"/>
            <a:ext cx="2183498" cy="58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1633" y="1148861"/>
            <a:ext cx="760241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 Research shows a strong relationship between ethical behavior and customer satisfaction.</a:t>
            </a:r>
          </a:p>
          <a:p>
            <a:endParaRPr lang="en-US" sz="3600" dirty="0"/>
          </a:p>
          <a:p>
            <a:r>
              <a:rPr lang="en-US" sz="3600" dirty="0" smtClean="0">
                <a:solidFill>
                  <a:srgbClr val="C00000"/>
                </a:solidFill>
              </a:rPr>
              <a:t>a) True</a:t>
            </a:r>
          </a:p>
          <a:p>
            <a:r>
              <a:rPr lang="en-US" sz="3600" dirty="0" smtClean="0"/>
              <a:t>b) False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671" y="496985"/>
            <a:ext cx="2183498" cy="58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111" y="167311"/>
            <a:ext cx="760241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2. Which of the following is not one of Gandhi's 7 dangers to human virtue ?</a:t>
            </a:r>
          </a:p>
          <a:p>
            <a:endParaRPr lang="en-US" sz="1200" dirty="0"/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Altruism without being mean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Wealth without work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Pleasure without conscience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Knowledge without character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Business without ethics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Science without humanity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Religion without sacrifice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Politics without principle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671" y="496985"/>
            <a:ext cx="2183498" cy="58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108" y="441960"/>
            <a:ext cx="7889126" cy="5928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528" y="592679"/>
            <a:ext cx="1529328" cy="1637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19" y="325981"/>
            <a:ext cx="2613561" cy="604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111" y="167311"/>
            <a:ext cx="760241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2. Which of the following is not one of Gandhi's 7 dangers to human virtue ?</a:t>
            </a:r>
          </a:p>
          <a:p>
            <a:endParaRPr lang="en-US" sz="1200" dirty="0"/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>
                <a:solidFill>
                  <a:srgbClr val="C00000"/>
                </a:solidFill>
              </a:rPr>
              <a:t>Altruism without being mean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Wealth without work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Pleasure without conscience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Knowledge without character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Business without ethics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Science without humanity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Religion without sacrifice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Politics without principle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671" y="496985"/>
            <a:ext cx="2183498" cy="58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988" y="487655"/>
            <a:ext cx="95025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Under ethical leadership managers must provide a good role model by all of the following except which of the response below?</a:t>
            </a:r>
          </a:p>
          <a:p>
            <a:endParaRPr lang="en-US" sz="2800" dirty="0"/>
          </a:p>
          <a:p>
            <a:pPr marL="742950" indent="-742950">
              <a:buFont typeface="+mj-lt"/>
              <a:buAutoNum type="alphaLcParenR"/>
            </a:pPr>
            <a:r>
              <a:rPr lang="en-US" sz="2800" dirty="0" smtClean="0"/>
              <a:t>Being ethical and honest except when </a:t>
            </a:r>
            <a:r>
              <a:rPr lang="en-US" sz="2800" dirty="0" smtClean="0"/>
              <a:t>it would </a:t>
            </a:r>
            <a:r>
              <a:rPr lang="en-US" sz="2800" dirty="0" smtClean="0"/>
              <a:t>compromise company business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2800" dirty="0" smtClean="0"/>
              <a:t>Admitting failure and not trying to cover it up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2800" dirty="0" smtClean="0"/>
              <a:t>Communicating shared ethical values to employees through symbols, stories, and slogans.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2800" dirty="0" smtClean="0"/>
              <a:t>Rewarding employees who behave ethically and punish those who do not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2800" dirty="0" smtClean="0"/>
              <a:t>Protecting employees (whistleblowers) who bring to light unethical behaviors or raise ethical issues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548" y="487655"/>
            <a:ext cx="2183498" cy="58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988" y="487655"/>
            <a:ext cx="95025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Under ethical leadership managers must provide a good role model by all of the following except which of the response below?</a:t>
            </a:r>
          </a:p>
          <a:p>
            <a:endParaRPr lang="en-US" sz="2800" dirty="0"/>
          </a:p>
          <a:p>
            <a:pPr marL="742950" indent="-742950">
              <a:buFont typeface="+mj-lt"/>
              <a:buAutoNum type="alphaLcParenR"/>
            </a:pPr>
            <a:r>
              <a:rPr lang="en-US" sz="2800" dirty="0" smtClean="0">
                <a:solidFill>
                  <a:srgbClr val="C00000"/>
                </a:solidFill>
              </a:rPr>
              <a:t>Being ethical and honest except when it </a:t>
            </a:r>
            <a:r>
              <a:rPr lang="en-US" sz="2800" dirty="0" smtClean="0">
                <a:solidFill>
                  <a:srgbClr val="C00000"/>
                </a:solidFill>
              </a:rPr>
              <a:t>would compromise </a:t>
            </a:r>
            <a:r>
              <a:rPr lang="en-US" sz="2800" dirty="0" smtClean="0">
                <a:solidFill>
                  <a:srgbClr val="C00000"/>
                </a:solidFill>
              </a:rPr>
              <a:t>company business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2800" dirty="0" smtClean="0"/>
              <a:t>Admitting failure and not trying to cover it up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2800" dirty="0" smtClean="0"/>
              <a:t>Communicating shared ethical values to employees through symbols, stories, and slogans.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2800" dirty="0" smtClean="0"/>
              <a:t>Rewarding employees who behave ethically and punish those who do not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2800" dirty="0" smtClean="0"/>
              <a:t>Protecting employees (whistleblowers) who bring to light unethical behaviors or raise ethical issues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548" y="487655"/>
            <a:ext cx="2183498" cy="58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26" y="346429"/>
            <a:ext cx="88920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4. All of the following are benefits of following business ethics except for which of the following:</a:t>
            </a:r>
          </a:p>
          <a:p>
            <a:endParaRPr lang="en-US" sz="3000" dirty="0"/>
          </a:p>
          <a:p>
            <a:pPr marL="742950" indent="-742950">
              <a:buFont typeface="+mj-lt"/>
              <a:buAutoNum type="alphaLcParenR"/>
            </a:pPr>
            <a:r>
              <a:rPr lang="en-US" sz="3000" dirty="0" smtClean="0"/>
              <a:t>Strong team work and productivity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000" dirty="0" smtClean="0"/>
              <a:t>Guarantee that personnel policies are legal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000" dirty="0" smtClean="0"/>
              <a:t>Helps to detect violations easily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000" dirty="0" smtClean="0"/>
              <a:t>Help to manage values associated with quality management, strategic planning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000" dirty="0" smtClean="0"/>
              <a:t>Optimizes wealth, superior power and individual interests 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671" y="496985"/>
            <a:ext cx="2183498" cy="58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26" y="346429"/>
            <a:ext cx="88920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4. All of the following are benefits of following business ethics except for which of the following:</a:t>
            </a:r>
          </a:p>
          <a:p>
            <a:endParaRPr lang="en-US" sz="3000" dirty="0"/>
          </a:p>
          <a:p>
            <a:pPr marL="742950" indent="-742950">
              <a:buFont typeface="+mj-lt"/>
              <a:buAutoNum type="alphaLcParenR"/>
            </a:pPr>
            <a:r>
              <a:rPr lang="en-US" sz="3000" dirty="0" smtClean="0"/>
              <a:t>Strong team work and productivity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000" dirty="0" smtClean="0"/>
              <a:t>Guarantee that personnel policies are legal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000" dirty="0" smtClean="0"/>
              <a:t>Helps to detect violations easily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000" dirty="0" smtClean="0"/>
              <a:t>Help to manage values associated with quality management, strategic planning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000" dirty="0" smtClean="0">
                <a:solidFill>
                  <a:srgbClr val="C00000"/>
                </a:solidFill>
              </a:rPr>
              <a:t>Optimizes wealth, superior power and individual interests 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671" y="496985"/>
            <a:ext cx="2183498" cy="58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224" y="1148861"/>
            <a:ext cx="82608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5. A perceived conflict is as potentially damaging as a real conflict.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True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False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671" y="496985"/>
            <a:ext cx="2183498" cy="58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224" y="1148861"/>
            <a:ext cx="82608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5. A perceived conflict is as potentially damaging as a real conflict.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>
                <a:solidFill>
                  <a:srgbClr val="C00000"/>
                </a:solidFill>
              </a:rPr>
              <a:t>True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 smtClean="0"/>
              <a:t>False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671" y="496985"/>
            <a:ext cx="2183498" cy="58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9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082" y="5350933"/>
            <a:ext cx="6335484" cy="1507067"/>
          </a:xfrm>
        </p:spPr>
        <p:txBody>
          <a:bodyPr/>
          <a:lstStyle/>
          <a:p>
            <a:r>
              <a:rPr lang="en-US" b="1" dirty="0" smtClean="0"/>
              <a:t>Ethical issue categories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3777" y="1503044"/>
            <a:ext cx="6400800" cy="287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76" y="155257"/>
            <a:ext cx="44005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01" y="2058679"/>
            <a:ext cx="7650723" cy="32303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52" y="255722"/>
            <a:ext cx="2714082" cy="62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308" y="1339196"/>
            <a:ext cx="5912604" cy="2134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749" y="224724"/>
            <a:ext cx="2727723" cy="630836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308" y="3964858"/>
            <a:ext cx="5912604" cy="17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212</TotalTime>
  <Words>513</Words>
  <Application>Microsoft Office PowerPoint</Application>
  <PresentationFormat>Widescreen</PresentationFormat>
  <Paragraphs>87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Century Gothic</vt:lpstr>
      <vt:lpstr>Wingdings 3</vt:lpstr>
      <vt:lpstr>Slice</vt:lpstr>
      <vt:lpstr>  MODULE five:  PROFESSIONALISM,  ETHICS, AND BIOETHICS   </vt:lpstr>
      <vt:lpstr>PowerPoint Presentation</vt:lpstr>
      <vt:lpstr>Unit objective</vt:lpstr>
      <vt:lpstr> Conflict of interest </vt:lpstr>
      <vt:lpstr>PowerPoint Presentation</vt:lpstr>
      <vt:lpstr>PowerPoint Presentation</vt:lpstr>
      <vt:lpstr>Ethical issue categories</vt:lpstr>
      <vt:lpstr>PowerPoint Presentation</vt:lpstr>
      <vt:lpstr>PowerPoint Presentation</vt:lpstr>
      <vt:lpstr>PowerPoint Presentation</vt:lpstr>
      <vt:lpstr>PowerPoint Presentation</vt:lpstr>
      <vt:lpstr>Conflict of interest</vt:lpstr>
      <vt:lpstr>Fairness and honesty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CONFLICT OF INTEREST????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Brooks</dc:creator>
  <cp:lastModifiedBy>Victor Brooks</cp:lastModifiedBy>
  <cp:revision>29</cp:revision>
  <cp:lastPrinted>2018-01-18T18:38:45Z</cp:lastPrinted>
  <dcterms:created xsi:type="dcterms:W3CDTF">2017-11-27T19:02:08Z</dcterms:created>
  <dcterms:modified xsi:type="dcterms:W3CDTF">2018-01-19T00:23:00Z</dcterms:modified>
</cp:coreProperties>
</file>