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8" r:id="rId3"/>
    <p:sldId id="283" r:id="rId4"/>
    <p:sldId id="284" r:id="rId5"/>
    <p:sldId id="285" r:id="rId6"/>
    <p:sldId id="259" r:id="rId7"/>
    <p:sldId id="275" r:id="rId8"/>
    <p:sldId id="279" r:id="rId9"/>
    <p:sldId id="260" r:id="rId10"/>
    <p:sldId id="276" r:id="rId11"/>
    <p:sldId id="280" r:id="rId12"/>
    <p:sldId id="261" r:id="rId13"/>
    <p:sldId id="277" r:id="rId14"/>
    <p:sldId id="281" r:id="rId15"/>
    <p:sldId id="262" r:id="rId16"/>
    <p:sldId id="263" r:id="rId17"/>
    <p:sldId id="264" r:id="rId18"/>
    <p:sldId id="265" r:id="rId19"/>
    <p:sldId id="266" r:id="rId20"/>
    <p:sldId id="278" r:id="rId21"/>
    <p:sldId id="282" r:id="rId22"/>
    <p:sldId id="288" r:id="rId23"/>
    <p:sldId id="289" r:id="rId24"/>
    <p:sldId id="267" r:id="rId25"/>
    <p:sldId id="268" r:id="rId26"/>
    <p:sldId id="269" r:id="rId27"/>
    <p:sldId id="270" r:id="rId28"/>
    <p:sldId id="271" r:id="rId29"/>
    <p:sldId id="272" r:id="rId30"/>
    <p:sldId id="273" r:id="rId31"/>
    <p:sldId id="274" r:id="rId32"/>
    <p:sldId id="286" r:id="rId33"/>
    <p:sldId id="287"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10" autoAdjust="0"/>
    <p:restoredTop sz="94660"/>
  </p:normalViewPr>
  <p:slideViewPr>
    <p:cSldViewPr snapToGrid="0">
      <p:cViewPr varScale="1">
        <p:scale>
          <a:sx n="114" d="100"/>
          <a:sy n="114" d="100"/>
        </p:scale>
        <p:origin x="138" y="5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93C52E-1862-4DDB-A744-E596FD86E259}" type="datetimeFigureOut">
              <a:rPr lang="en-US" smtClean="0"/>
              <a:t>1/19/2018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5F409DA-8BD0-4255-AB37-2582EAB97ABD}" type="slidenum">
              <a:rPr lang="en-US" smtClean="0"/>
              <a:t>‹#›</a:t>
            </a:fld>
            <a:endParaRPr lang="en-US"/>
          </a:p>
        </p:txBody>
      </p:sp>
    </p:spTree>
    <p:extLst>
      <p:ext uri="{BB962C8B-B14F-4D97-AF65-F5344CB8AC3E}">
        <p14:creationId xmlns:p14="http://schemas.microsoft.com/office/powerpoint/2010/main" val="45861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31</a:t>
            </a:fld>
            <a:endParaRPr lang="en-US"/>
          </a:p>
        </p:txBody>
      </p:sp>
    </p:spTree>
    <p:extLst>
      <p:ext uri="{BB962C8B-B14F-4D97-AF65-F5344CB8AC3E}">
        <p14:creationId xmlns:p14="http://schemas.microsoft.com/office/powerpoint/2010/main" val="50700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1/19/2018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United_States" TargetMode="External"/><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en.wikipedia.org/wiki/Affordable_Care_Act" TargetMode="External"/><Relationship Id="rId5" Type="http://schemas.openxmlformats.org/officeDocument/2006/relationships/hyperlink" Target="https://en.wikipedia.org/wiki/Health_care_in_the_United_States" TargetMode="External"/><Relationship Id="rId4" Type="http://schemas.openxmlformats.org/officeDocument/2006/relationships/hyperlink" Target="https://en.wikipedia.org/wiki/Health_car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Utilization_review" TargetMode="External"/><Relationship Id="rId2" Type="http://schemas.openxmlformats.org/officeDocument/2006/relationships/hyperlink" Target="https://en.wikipedia.org/wiki/Integrated_delivery_system"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144855"/>
            <a:ext cx="10469659" cy="4454305"/>
          </a:xfrm>
        </p:spPr>
        <p:txBody>
          <a:bodyPr>
            <a:normAutofit/>
          </a:bodyPr>
          <a:lstStyle/>
          <a:p>
            <a:r>
              <a:rPr lang="en-US" sz="6000" b="1" dirty="0" smtClean="0"/>
              <a:t>MODULE two:   </a:t>
            </a:r>
            <a:br>
              <a:rPr lang="en-US" sz="6000" b="1" dirty="0" smtClean="0"/>
            </a:br>
            <a:r>
              <a:rPr lang="en-US" sz="6000" b="1" dirty="0" smtClean="0"/>
              <a:t/>
            </a:r>
            <a:br>
              <a:rPr lang="en-US" sz="6000" b="1" dirty="0" smtClean="0"/>
            </a:br>
            <a:r>
              <a:rPr lang="en-US" sz="6000" b="1" dirty="0" smtClean="0"/>
              <a:t>overview of health systems in California</a:t>
            </a:r>
            <a:endParaRPr lang="en-US" sz="6000" b="1" dirty="0"/>
          </a:p>
        </p:txBody>
      </p:sp>
      <p:pic>
        <p:nvPicPr>
          <p:cNvPr id="3" name="Picture 2"/>
          <p:cNvPicPr>
            <a:picLocks noChangeAspect="1"/>
          </p:cNvPicPr>
          <p:nvPr/>
        </p:nvPicPr>
        <p:blipFill>
          <a:blip r:embed="rId2"/>
          <a:stretch>
            <a:fillRect/>
          </a:stretch>
        </p:blipFill>
        <p:spPr>
          <a:xfrm>
            <a:off x="9412448" y="144855"/>
            <a:ext cx="2681724" cy="6553291"/>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2589" y="5509194"/>
            <a:ext cx="8534400" cy="1507067"/>
          </a:xfrm>
        </p:spPr>
        <p:txBody>
          <a:bodyPr/>
          <a:lstStyle/>
          <a:p>
            <a:r>
              <a:rPr lang="en-US" dirty="0"/>
              <a:t>Managed health care</a:t>
            </a:r>
          </a:p>
        </p:txBody>
      </p:sp>
      <p:sp>
        <p:nvSpPr>
          <p:cNvPr id="3" name="Content Placeholder 2"/>
          <p:cNvSpPr>
            <a:spLocks noGrp="1"/>
          </p:cNvSpPr>
          <p:nvPr>
            <p:ph idx="1"/>
          </p:nvPr>
        </p:nvSpPr>
        <p:spPr>
          <a:xfrm>
            <a:off x="105508" y="1186962"/>
            <a:ext cx="11966330" cy="3615267"/>
          </a:xfrm>
        </p:spPr>
        <p:txBody>
          <a:bodyPr>
            <a:noAutofit/>
          </a:bodyPr>
          <a:lstStyle/>
          <a:p>
            <a:pPr marL="0" indent="0">
              <a:buNone/>
            </a:pPr>
            <a:r>
              <a:rPr lang="en-US" sz="3200" dirty="0">
                <a:solidFill>
                  <a:schemeClr val="tx1"/>
                </a:solidFill>
              </a:rPr>
              <a:t>2</a:t>
            </a:r>
            <a:r>
              <a:rPr lang="en-US" sz="3200" dirty="0" smtClean="0">
                <a:solidFill>
                  <a:schemeClr val="tx1"/>
                </a:solidFill>
              </a:rPr>
              <a:t>. Most forms of managed care organizations use a panel or network of health care providers to deliver health care services to enrollees with which of the following features? Select the best answer.</a:t>
            </a:r>
          </a:p>
          <a:p>
            <a:pPr marL="800100" lvl="1" indent="-342900">
              <a:buFont typeface="+mj-lt"/>
              <a:buAutoNum type="alphaLcParenR"/>
            </a:pPr>
            <a:r>
              <a:rPr lang="en-US" sz="3200" dirty="0" smtClean="0">
                <a:solidFill>
                  <a:schemeClr val="tx1"/>
                </a:solidFill>
              </a:rPr>
              <a:t>Emphasis on preventive care</a:t>
            </a:r>
          </a:p>
          <a:p>
            <a:pPr marL="800100" lvl="1" indent="-342900">
              <a:buFont typeface="+mj-lt"/>
              <a:buAutoNum type="alphaLcParenR"/>
            </a:pPr>
            <a:r>
              <a:rPr lang="en-US" sz="3200" dirty="0" smtClean="0">
                <a:solidFill>
                  <a:schemeClr val="tx1"/>
                </a:solidFill>
              </a:rPr>
              <a:t>Financial incentives to encourage enrollees to use care efficiently or in a cost effective manner</a:t>
            </a:r>
          </a:p>
          <a:p>
            <a:pPr marL="800100" lvl="1" indent="-342900">
              <a:buFont typeface="+mj-lt"/>
              <a:buAutoNum type="alphaLcParenR"/>
            </a:pPr>
            <a:r>
              <a:rPr lang="en-US" sz="3200" dirty="0" smtClean="0">
                <a:solidFill>
                  <a:schemeClr val="tx1"/>
                </a:solidFill>
              </a:rPr>
              <a:t>Have a formal utilization review and quality improvement program</a:t>
            </a:r>
          </a:p>
          <a:p>
            <a:pPr marL="800100" lvl="1" indent="-342900">
              <a:buFont typeface="+mj-lt"/>
              <a:buAutoNum type="alphaLcParenR"/>
            </a:pPr>
            <a:r>
              <a:rPr lang="en-US" sz="3200" dirty="0" smtClean="0">
                <a:solidFill>
                  <a:schemeClr val="tx1"/>
                </a:solidFill>
              </a:rPr>
              <a:t>All of the above </a:t>
            </a:r>
            <a:endParaRPr lang="en-US" sz="3200" dirty="0">
              <a:solidFill>
                <a:schemeClr val="tx1"/>
              </a:solidFill>
            </a:endParaRPr>
          </a:p>
        </p:txBody>
      </p:sp>
    </p:spTree>
    <p:extLst>
      <p:ext uri="{BB962C8B-B14F-4D97-AF65-F5344CB8AC3E}">
        <p14:creationId xmlns:p14="http://schemas.microsoft.com/office/powerpoint/2010/main" val="1423935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2927" y="5438856"/>
            <a:ext cx="8534400" cy="1507067"/>
          </a:xfrm>
        </p:spPr>
        <p:txBody>
          <a:bodyPr/>
          <a:lstStyle/>
          <a:p>
            <a:r>
              <a:rPr lang="en-US" dirty="0"/>
              <a:t>Managed health care</a:t>
            </a:r>
          </a:p>
        </p:txBody>
      </p:sp>
      <p:sp>
        <p:nvSpPr>
          <p:cNvPr id="3" name="Content Placeholder 2"/>
          <p:cNvSpPr>
            <a:spLocks noGrp="1"/>
          </p:cNvSpPr>
          <p:nvPr>
            <p:ph idx="1"/>
          </p:nvPr>
        </p:nvSpPr>
        <p:spPr>
          <a:xfrm>
            <a:off x="61547" y="1204547"/>
            <a:ext cx="11852030" cy="3615267"/>
          </a:xfrm>
        </p:spPr>
        <p:txBody>
          <a:bodyPr>
            <a:noAutofit/>
          </a:bodyPr>
          <a:lstStyle/>
          <a:p>
            <a:pPr marL="0" indent="0">
              <a:buNone/>
            </a:pPr>
            <a:r>
              <a:rPr lang="en-US" sz="3200" dirty="0" smtClean="0">
                <a:solidFill>
                  <a:schemeClr val="tx1"/>
                </a:solidFill>
              </a:rPr>
              <a:t>2. Most forms of managed care organizations use a panel or network of health care providers to deliver health care services to enrollees with which of the following features? Select the best answer.</a:t>
            </a:r>
          </a:p>
          <a:p>
            <a:pPr marL="800100" lvl="1" indent="-342900">
              <a:buFont typeface="+mj-lt"/>
              <a:buAutoNum type="alphaLcParenR"/>
            </a:pPr>
            <a:r>
              <a:rPr lang="en-US" sz="3200" dirty="0" smtClean="0">
                <a:solidFill>
                  <a:schemeClr val="tx1"/>
                </a:solidFill>
              </a:rPr>
              <a:t>Emphasis on preventive care</a:t>
            </a:r>
          </a:p>
          <a:p>
            <a:pPr marL="800100" lvl="1" indent="-342900">
              <a:buFont typeface="+mj-lt"/>
              <a:buAutoNum type="alphaLcParenR"/>
            </a:pPr>
            <a:r>
              <a:rPr lang="en-US" sz="3200" dirty="0" smtClean="0">
                <a:solidFill>
                  <a:schemeClr val="tx1"/>
                </a:solidFill>
              </a:rPr>
              <a:t>Financial incentives to encourage enrollees to use care efficiently or in a cost effective manner</a:t>
            </a:r>
          </a:p>
          <a:p>
            <a:pPr marL="800100" lvl="1" indent="-342900">
              <a:buFont typeface="+mj-lt"/>
              <a:buAutoNum type="alphaLcParenR"/>
            </a:pPr>
            <a:r>
              <a:rPr lang="en-US" sz="3200" dirty="0" smtClean="0">
                <a:solidFill>
                  <a:schemeClr val="tx1"/>
                </a:solidFill>
              </a:rPr>
              <a:t>Have a formal utilization review and quality improvement program</a:t>
            </a:r>
          </a:p>
          <a:p>
            <a:pPr marL="800100" lvl="1" indent="-342900">
              <a:buFont typeface="+mj-lt"/>
              <a:buAutoNum type="alphaLcParenR"/>
            </a:pPr>
            <a:r>
              <a:rPr lang="en-US" sz="3200" dirty="0" smtClean="0">
                <a:solidFill>
                  <a:srgbClr val="C00000"/>
                </a:solidFill>
              </a:rPr>
              <a:t>All of the above </a:t>
            </a:r>
            <a:endParaRPr lang="en-US" sz="3200" dirty="0">
              <a:solidFill>
                <a:srgbClr val="C00000"/>
              </a:solidFill>
            </a:endParaRPr>
          </a:p>
        </p:txBody>
      </p:sp>
    </p:spTree>
    <p:extLst>
      <p:ext uri="{BB962C8B-B14F-4D97-AF65-F5344CB8AC3E}">
        <p14:creationId xmlns:p14="http://schemas.microsoft.com/office/powerpoint/2010/main" val="367497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50933"/>
            <a:ext cx="8534400" cy="1507067"/>
          </a:xfrm>
        </p:spPr>
        <p:txBody>
          <a:bodyPr>
            <a:normAutofit fontScale="90000"/>
          </a:bodyPr>
          <a:lstStyle/>
          <a:p>
            <a:r>
              <a:rPr lang="en-US" b="1" dirty="0" smtClean="0"/>
              <a:t/>
            </a:r>
            <a:br>
              <a:rPr lang="en-US" b="1" dirty="0" smtClean="0"/>
            </a:br>
            <a:r>
              <a:rPr lang="en-US" b="1" dirty="0" smtClean="0"/>
              <a:t>Accountable </a:t>
            </a:r>
            <a:r>
              <a:rPr lang="en-US" b="1" dirty="0"/>
              <a:t>Care </a:t>
            </a:r>
            <a:r>
              <a:rPr lang="en-US" b="1" dirty="0" smtClean="0"/>
              <a:t>Organizations </a:t>
            </a:r>
            <a:r>
              <a:rPr lang="en-US" dirty="0" smtClean="0"/>
              <a:t>Accountable </a:t>
            </a:r>
            <a:r>
              <a:rPr lang="en-US" dirty="0"/>
              <a:t>for What, to Whom, and </a:t>
            </a:r>
            <a:r>
              <a:rPr lang="en-US" dirty="0" smtClean="0"/>
              <a:t>How   </a:t>
            </a:r>
            <a:r>
              <a:rPr lang="en-US" b="1" dirty="0"/>
              <a:t/>
            </a:r>
            <a:br>
              <a:rPr lang="en-US" b="1" dirty="0"/>
            </a:br>
            <a:endParaRPr lang="en-US" dirty="0"/>
          </a:p>
        </p:txBody>
      </p:sp>
      <p:sp>
        <p:nvSpPr>
          <p:cNvPr id="3" name="Content Placeholder 2"/>
          <p:cNvSpPr>
            <a:spLocks noGrp="1"/>
          </p:cNvSpPr>
          <p:nvPr>
            <p:ph idx="1"/>
          </p:nvPr>
        </p:nvSpPr>
        <p:spPr>
          <a:xfrm>
            <a:off x="507942" y="234108"/>
            <a:ext cx="10905533" cy="4811617"/>
          </a:xfrm>
        </p:spPr>
        <p:txBody>
          <a:bodyPr>
            <a:noAutofit/>
          </a:bodyPr>
          <a:lstStyle/>
          <a:p>
            <a:pPr>
              <a:buFont typeface="Arial" panose="020B0604020202020204" pitchFamily="34" charset="0"/>
              <a:buChar char="•"/>
            </a:pPr>
            <a:r>
              <a:rPr lang="en-US" b="1" dirty="0">
                <a:solidFill>
                  <a:schemeClr val="bg1"/>
                </a:solidFill>
              </a:rPr>
              <a:t>Interest in accountable care organizations (ACOs) has increased dramatically with the passage of the Affordable Care Act, which establishes ACOs as a new payment model under Medicare and fosters pilot programs to extend the model to private payers and Medicaid.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Proponents </a:t>
            </a:r>
            <a:r>
              <a:rPr lang="en-US" b="1" dirty="0">
                <a:solidFill>
                  <a:schemeClr val="bg1"/>
                </a:solidFill>
              </a:rPr>
              <a:t>hope that ACOs will allow physicians, hospitals, and other clinicians and health care organizations to work more effectively together to both improve quality and slow spending growth</a:t>
            </a:r>
            <a:r>
              <a:rPr lang="en-US" b="1" dirty="0" smtClean="0">
                <a:solidFill>
                  <a:schemeClr val="bg1"/>
                </a:solidFill>
              </a:rPr>
              <a:t>.</a:t>
            </a:r>
            <a:r>
              <a:rPr lang="en-US" b="1" dirty="0">
                <a:solidFill>
                  <a:schemeClr val="bg1"/>
                </a:solidFill>
              </a:rPr>
              <a:t> </a:t>
            </a:r>
            <a:r>
              <a:rPr lang="en-US" b="1" dirty="0" smtClean="0">
                <a:solidFill>
                  <a:schemeClr val="bg1"/>
                </a:solidFill>
              </a:rPr>
              <a:t> </a:t>
            </a:r>
          </a:p>
          <a:p>
            <a:pPr>
              <a:buFont typeface="Arial" panose="020B0604020202020204" pitchFamily="34" charset="0"/>
              <a:buChar char="•"/>
            </a:pPr>
            <a:r>
              <a:rPr lang="en-US" b="1" dirty="0" smtClean="0">
                <a:solidFill>
                  <a:schemeClr val="bg1"/>
                </a:solidFill>
              </a:rPr>
              <a:t>Skeptics </a:t>
            </a:r>
            <a:r>
              <a:rPr lang="en-US" b="1" dirty="0">
                <a:solidFill>
                  <a:schemeClr val="bg1"/>
                </a:solidFill>
              </a:rPr>
              <a:t>are concerned that ACOs will focus narrowly on their bottom line and either stint on needed care or use the leverage they achieve through local integration to demand unreasonable prices from payers.</a:t>
            </a:r>
          </a:p>
        </p:txBody>
      </p:sp>
    </p:spTree>
    <p:extLst>
      <p:ext uri="{BB962C8B-B14F-4D97-AF65-F5344CB8AC3E}">
        <p14:creationId xmlns:p14="http://schemas.microsoft.com/office/powerpoint/2010/main" val="4053093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Accountable Care Organizations </a:t>
            </a:r>
            <a:r>
              <a:rPr lang="en-US" dirty="0"/>
              <a:t>Accountable for What, to Whom, and How</a:t>
            </a:r>
          </a:p>
        </p:txBody>
      </p:sp>
      <p:sp>
        <p:nvSpPr>
          <p:cNvPr id="3" name="Content Placeholder 2"/>
          <p:cNvSpPr>
            <a:spLocks noGrp="1"/>
          </p:cNvSpPr>
          <p:nvPr>
            <p:ph idx="1"/>
          </p:nvPr>
        </p:nvSpPr>
        <p:spPr>
          <a:xfrm>
            <a:off x="684212" y="685800"/>
            <a:ext cx="10174288" cy="3615267"/>
          </a:xfrm>
        </p:spPr>
        <p:txBody>
          <a:bodyPr>
            <a:normAutofit fontScale="92500" lnSpcReduction="10000"/>
          </a:bodyPr>
          <a:lstStyle/>
          <a:p>
            <a:pPr marL="0" indent="0">
              <a:buNone/>
            </a:pPr>
            <a:r>
              <a:rPr lang="en-US" sz="3200" dirty="0" smtClean="0">
                <a:solidFill>
                  <a:schemeClr val="tx1"/>
                </a:solidFill>
              </a:rPr>
              <a:t>3. The </a:t>
            </a:r>
            <a:r>
              <a:rPr lang="en-US" sz="3200" dirty="0">
                <a:solidFill>
                  <a:schemeClr val="tx1"/>
                </a:solidFill>
              </a:rPr>
              <a:t>Affordable Care Act, which establishes </a:t>
            </a:r>
            <a:r>
              <a:rPr lang="en-US" sz="3200" dirty="0" smtClean="0">
                <a:solidFill>
                  <a:schemeClr val="tx1"/>
                </a:solidFill>
              </a:rPr>
              <a:t>Accountable Care Organizations (ACOs) </a:t>
            </a:r>
            <a:r>
              <a:rPr lang="en-US" sz="3200" dirty="0">
                <a:solidFill>
                  <a:schemeClr val="tx1"/>
                </a:solidFill>
              </a:rPr>
              <a:t>as a </a:t>
            </a:r>
            <a:r>
              <a:rPr lang="en-US" sz="3200" dirty="0" smtClean="0">
                <a:solidFill>
                  <a:schemeClr val="tx1"/>
                </a:solidFill>
              </a:rPr>
              <a:t> </a:t>
            </a:r>
            <a:r>
              <a:rPr lang="en-US" sz="3200" dirty="0">
                <a:solidFill>
                  <a:schemeClr val="tx1"/>
                </a:solidFill>
              </a:rPr>
              <a:t>payment model under Medicare and fosters pilot programs to extend the model to private payers and Medicaid. </a:t>
            </a:r>
            <a:endParaRPr lang="en-US" sz="3200" dirty="0" smtClean="0">
              <a:solidFill>
                <a:schemeClr val="tx1"/>
              </a:solidFill>
            </a:endParaRPr>
          </a:p>
          <a:p>
            <a:pPr marL="457200" indent="-457200">
              <a:buFont typeface="+mj-lt"/>
              <a:buAutoNum type="alphaLcParenR"/>
            </a:pPr>
            <a:r>
              <a:rPr lang="en-US" sz="3200" dirty="0" smtClean="0">
                <a:solidFill>
                  <a:schemeClr val="tx1"/>
                </a:solidFill>
              </a:rPr>
              <a:t>True</a:t>
            </a:r>
          </a:p>
          <a:p>
            <a:pPr marL="457200" indent="-457200">
              <a:buFont typeface="+mj-lt"/>
              <a:buAutoNum type="alphaLcParenR"/>
            </a:pPr>
            <a:r>
              <a:rPr lang="en-US" sz="3200" dirty="0" smtClean="0">
                <a:solidFill>
                  <a:schemeClr val="tx1"/>
                </a:solidFill>
              </a:rPr>
              <a:t>False</a:t>
            </a:r>
            <a:endParaRPr lang="en-US" sz="3200" dirty="0">
              <a:solidFill>
                <a:schemeClr val="tx1"/>
              </a:solidFill>
            </a:endParaRPr>
          </a:p>
          <a:p>
            <a:endParaRPr lang="en-US" dirty="0"/>
          </a:p>
        </p:txBody>
      </p:sp>
    </p:spTree>
    <p:extLst>
      <p:ext uri="{BB962C8B-B14F-4D97-AF65-F5344CB8AC3E}">
        <p14:creationId xmlns:p14="http://schemas.microsoft.com/office/powerpoint/2010/main" val="2384703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Accountable Care Organizations </a:t>
            </a:r>
            <a:r>
              <a:rPr lang="en-US" dirty="0"/>
              <a:t>Accountable for What, to Whom, and How</a:t>
            </a:r>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smtClean="0">
                <a:solidFill>
                  <a:schemeClr val="tx1"/>
                </a:solidFill>
              </a:rPr>
              <a:t>3. The </a:t>
            </a:r>
            <a:r>
              <a:rPr lang="en-US" sz="3200" dirty="0">
                <a:solidFill>
                  <a:schemeClr val="tx1"/>
                </a:solidFill>
              </a:rPr>
              <a:t>Affordable Care Act, which establishes </a:t>
            </a:r>
            <a:r>
              <a:rPr lang="en-US" sz="3200" dirty="0" smtClean="0">
                <a:solidFill>
                  <a:schemeClr val="tx1"/>
                </a:solidFill>
              </a:rPr>
              <a:t>Accountable Care Organizations (ACOs) </a:t>
            </a:r>
            <a:r>
              <a:rPr lang="en-US" sz="3200" dirty="0">
                <a:solidFill>
                  <a:schemeClr val="tx1"/>
                </a:solidFill>
              </a:rPr>
              <a:t>as a new payment model under Medicare and fosters pilot programs to extend the model to private payers and Medicaid. </a:t>
            </a:r>
            <a:endParaRPr lang="en-US" sz="3200" dirty="0" smtClean="0">
              <a:solidFill>
                <a:schemeClr val="tx1"/>
              </a:solidFill>
            </a:endParaRPr>
          </a:p>
          <a:p>
            <a:pPr marL="457200" indent="-457200">
              <a:buFont typeface="+mj-lt"/>
              <a:buAutoNum type="alphaLcParenR"/>
            </a:pPr>
            <a:r>
              <a:rPr lang="en-US" sz="3200" dirty="0" smtClean="0">
                <a:solidFill>
                  <a:srgbClr val="C00000"/>
                </a:solidFill>
              </a:rPr>
              <a:t>True</a:t>
            </a:r>
          </a:p>
          <a:p>
            <a:pPr marL="457200" indent="-457200">
              <a:buFont typeface="+mj-lt"/>
              <a:buAutoNum type="alphaLcParenR"/>
            </a:pPr>
            <a:r>
              <a:rPr lang="en-US" sz="3200" dirty="0" smtClean="0">
                <a:solidFill>
                  <a:schemeClr val="tx1"/>
                </a:solidFill>
              </a:rPr>
              <a:t>False</a:t>
            </a:r>
            <a:endParaRPr lang="en-US" sz="3200" dirty="0">
              <a:solidFill>
                <a:schemeClr val="tx1"/>
              </a:solidFill>
            </a:endParaRPr>
          </a:p>
          <a:p>
            <a:endParaRPr lang="en-US" dirty="0"/>
          </a:p>
        </p:txBody>
      </p:sp>
    </p:spTree>
    <p:extLst>
      <p:ext uri="{BB962C8B-B14F-4D97-AF65-F5344CB8AC3E}">
        <p14:creationId xmlns:p14="http://schemas.microsoft.com/office/powerpoint/2010/main" val="311051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8641" y="407623"/>
            <a:ext cx="8350786" cy="6740307"/>
          </a:xfrm>
          <a:prstGeom prst="rect">
            <a:avLst/>
          </a:prstGeom>
          <a:noFill/>
        </p:spPr>
        <p:txBody>
          <a:bodyPr wrap="square" rtlCol="0">
            <a:spAutoFit/>
          </a:bodyPr>
          <a:lstStyle/>
          <a:p>
            <a:r>
              <a:rPr lang="en-US" sz="4000" dirty="0" smtClean="0">
                <a:solidFill>
                  <a:schemeClr val="bg1">
                    <a:lumMod val="95000"/>
                    <a:lumOff val="5000"/>
                  </a:schemeClr>
                </a:solidFill>
              </a:rPr>
              <a:t>The Health Maintenance Organization (HMO):  A Look at Managed Care</a:t>
            </a:r>
          </a:p>
          <a:p>
            <a:endParaRPr lang="en-US" sz="2400" dirty="0" smtClean="0">
              <a:solidFill>
                <a:schemeClr val="bg1">
                  <a:lumMod val="95000"/>
                  <a:lumOff val="5000"/>
                </a:schemeClr>
              </a:solidFill>
            </a:endParaRPr>
          </a:p>
          <a:p>
            <a:r>
              <a:rPr lang="en-US" sz="2400" b="1" dirty="0" smtClean="0">
                <a:solidFill>
                  <a:schemeClr val="bg1">
                    <a:lumMod val="95000"/>
                    <a:lumOff val="5000"/>
                  </a:schemeClr>
                </a:solidFill>
              </a:rPr>
              <a:t>Health maintenance organizations (HMOs), a type of managed healthcare system, were created by the </a:t>
            </a:r>
            <a:r>
              <a:rPr lang="en-US" sz="2400" b="1" dirty="0" smtClean="0">
                <a:solidFill>
                  <a:schemeClr val="tx2">
                    <a:lumMod val="75000"/>
                  </a:schemeClr>
                </a:solidFill>
              </a:rPr>
              <a:t>1973 Health Maintenance Organization Act</a:t>
            </a:r>
            <a:r>
              <a:rPr lang="en-US" sz="2400" b="1" dirty="0" smtClean="0">
                <a:solidFill>
                  <a:schemeClr val="bg1">
                    <a:lumMod val="95000"/>
                    <a:lumOff val="5000"/>
                  </a:schemeClr>
                </a:solidFill>
              </a:rPr>
              <a:t> as a way to decrease costs for healthcare consumers. As the name implies, HMOs tend to place importance on preventative measures and are willing to spend money to keep their populations healthy (and to avoid higher costs later). Although this style of healthcare has had its issues in the past, some systems have made it work very well. One of the most successful examples is the </a:t>
            </a:r>
            <a:r>
              <a:rPr lang="en-US" sz="2400" b="1" dirty="0" smtClean="0">
                <a:solidFill>
                  <a:schemeClr val="tx2">
                    <a:lumMod val="75000"/>
                  </a:schemeClr>
                </a:solidFill>
              </a:rPr>
              <a:t>Kaiser Permanente system</a:t>
            </a:r>
            <a:r>
              <a:rPr lang="en-US" sz="2400" b="1" dirty="0" smtClean="0">
                <a:solidFill>
                  <a:schemeClr val="bg1"/>
                </a:solidFill>
              </a:rPr>
              <a:t>.</a:t>
            </a:r>
            <a:r>
              <a:rPr lang="en-US" sz="2400" b="1" dirty="0" smtClean="0">
                <a:solidFill>
                  <a:schemeClr val="tx2">
                    <a:lumMod val="75000"/>
                  </a:schemeClr>
                </a:solidFill>
              </a:rPr>
              <a:t> </a:t>
            </a:r>
          </a:p>
          <a:p>
            <a:endParaRPr lang="en-US" sz="1200" dirty="0">
              <a:solidFill>
                <a:schemeClr val="bg1">
                  <a:lumMod val="95000"/>
                  <a:lumOff val="5000"/>
                </a:schemeClr>
              </a:solidFill>
            </a:endParaRPr>
          </a:p>
          <a:p>
            <a:endParaRPr lang="en-US" sz="1200" dirty="0">
              <a:solidFill>
                <a:schemeClr val="bg1">
                  <a:lumMod val="95000"/>
                  <a:lumOff val="5000"/>
                </a:schemeClr>
              </a:solidFill>
            </a:endParaRPr>
          </a:p>
        </p:txBody>
      </p:sp>
      <p:pic>
        <p:nvPicPr>
          <p:cNvPr id="4" name="Picture 3"/>
          <p:cNvPicPr>
            <a:picLocks noChangeAspect="1"/>
          </p:cNvPicPr>
          <p:nvPr/>
        </p:nvPicPr>
        <p:blipFill>
          <a:blip r:embed="rId2"/>
          <a:stretch>
            <a:fillRect/>
          </a:stretch>
        </p:blipFill>
        <p:spPr>
          <a:xfrm>
            <a:off x="9278224" y="240450"/>
            <a:ext cx="2606192" cy="6368714"/>
          </a:xfrm>
          <a:prstGeom prst="rect">
            <a:avLst/>
          </a:prstGeom>
        </p:spPr>
      </p:pic>
    </p:spTree>
    <p:extLst>
      <p:ext uri="{BB962C8B-B14F-4D97-AF65-F5344CB8AC3E}">
        <p14:creationId xmlns:p14="http://schemas.microsoft.com/office/powerpoint/2010/main" val="79688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2519" y="787998"/>
            <a:ext cx="8359621" cy="5447645"/>
          </a:xfrm>
          <a:prstGeom prst="rect">
            <a:avLst/>
          </a:prstGeom>
          <a:noFill/>
        </p:spPr>
        <p:txBody>
          <a:bodyPr wrap="square" rtlCol="0">
            <a:spAutoFit/>
          </a:bodyPr>
          <a:lstStyle/>
          <a:p>
            <a:r>
              <a:rPr lang="en-US" sz="4000" dirty="0" smtClean="0">
                <a:solidFill>
                  <a:schemeClr val="bg1">
                    <a:lumMod val="95000"/>
                    <a:lumOff val="5000"/>
                  </a:schemeClr>
                </a:solidFill>
              </a:rPr>
              <a:t>How HMOs work</a:t>
            </a:r>
          </a:p>
          <a:p>
            <a:endParaRPr lang="en-US" sz="2400" dirty="0" smtClean="0">
              <a:solidFill>
                <a:schemeClr val="bg1">
                  <a:lumMod val="95000"/>
                  <a:lumOff val="5000"/>
                </a:schemeClr>
              </a:solidFill>
            </a:endParaRPr>
          </a:p>
          <a:p>
            <a:r>
              <a:rPr lang="en-US" sz="1600" b="1" dirty="0" smtClean="0">
                <a:solidFill>
                  <a:schemeClr val="bg1">
                    <a:lumMod val="95000"/>
                    <a:lumOff val="5000"/>
                  </a:schemeClr>
                </a:solidFill>
              </a:rPr>
              <a:t>Geared towards bigger companies needing to offer health insurance to large numbers of people, HMOs include primary care physicians (PCP), specialists, and hospitals, clinics, and other facilities at which its members receive care. The primary care physician acts as a “</a:t>
            </a:r>
            <a:r>
              <a:rPr lang="en-US" sz="1600" b="1" dirty="0" smtClean="0">
                <a:solidFill>
                  <a:srgbClr val="FFFF00"/>
                </a:solidFill>
              </a:rPr>
              <a:t>gatekeeper</a:t>
            </a:r>
            <a:r>
              <a:rPr lang="en-US" sz="1600" b="1" dirty="0" smtClean="0">
                <a:solidFill>
                  <a:schemeClr val="bg1">
                    <a:lumMod val="95000"/>
                    <a:lumOff val="5000"/>
                  </a:schemeClr>
                </a:solidFill>
              </a:rPr>
              <a:t>” in that s/he refers patients to specialists. Additionally, patients who belong to an HMO are required to obtain health care at specific facilities and/or form specific providers who are under contract and have agreed to adhere to the HMO’s guideline and restrictions. The exception to this rule is emergency care, which can be obtained from any facility.</a:t>
            </a:r>
          </a:p>
          <a:p>
            <a:endParaRPr lang="en-US" sz="1600" b="1" dirty="0" smtClean="0">
              <a:solidFill>
                <a:schemeClr val="bg1">
                  <a:lumMod val="95000"/>
                  <a:lumOff val="5000"/>
                </a:schemeClr>
              </a:solidFill>
            </a:endParaRPr>
          </a:p>
          <a:p>
            <a:endParaRPr lang="en-US" sz="1600" b="1" dirty="0">
              <a:solidFill>
                <a:schemeClr val="bg1">
                  <a:lumMod val="95000"/>
                  <a:lumOff val="5000"/>
                </a:schemeClr>
              </a:solidFill>
            </a:endParaRPr>
          </a:p>
          <a:p>
            <a:r>
              <a:rPr lang="en-US" sz="1600" b="1" dirty="0" smtClean="0">
                <a:solidFill>
                  <a:schemeClr val="bg1">
                    <a:lumMod val="95000"/>
                    <a:lumOff val="5000"/>
                  </a:schemeClr>
                </a:solidFill>
              </a:rPr>
              <a:t>Financially, HMOs operate by receiving a fixed payment for its services per patient per period of time , generally a month. This type of payment is called </a:t>
            </a:r>
            <a:r>
              <a:rPr lang="en-US" sz="1600" b="1" dirty="0" smtClean="0">
                <a:solidFill>
                  <a:srgbClr val="FFFF00"/>
                </a:solidFill>
              </a:rPr>
              <a:t>capitation</a:t>
            </a:r>
            <a:r>
              <a:rPr lang="en-US" sz="1600" b="1" dirty="0" smtClean="0">
                <a:solidFill>
                  <a:schemeClr val="bg1">
                    <a:lumMod val="95000"/>
                    <a:lumOff val="5000"/>
                  </a:schemeClr>
                </a:solidFill>
              </a:rPr>
              <a:t>. This differs from the fee-for-service model, in which providers are compensated for each individual  service. In this way , physicians are relieved of the temptation to prescribe unnecessary medical services in order to maintain a healthy revenue cycle. In fact, in the HMOs, providers are compared to their peers to verify that s/he is not prescribing significantly more or less services than everyone else. </a:t>
            </a:r>
            <a:endParaRPr lang="en-US" sz="1200" b="1" dirty="0">
              <a:solidFill>
                <a:schemeClr val="bg1">
                  <a:lumMod val="95000"/>
                  <a:lumOff val="5000"/>
                </a:schemeClr>
              </a:solidFill>
            </a:endParaRPr>
          </a:p>
          <a:p>
            <a:endParaRPr lang="en-US" sz="1200" b="1" dirty="0">
              <a:solidFill>
                <a:schemeClr val="bg1">
                  <a:lumMod val="95000"/>
                  <a:lumOff val="5000"/>
                </a:schemeClr>
              </a:solidFill>
            </a:endParaRPr>
          </a:p>
        </p:txBody>
      </p:sp>
      <p:pic>
        <p:nvPicPr>
          <p:cNvPr id="2" name="Picture 1"/>
          <p:cNvPicPr>
            <a:picLocks noChangeAspect="1"/>
          </p:cNvPicPr>
          <p:nvPr/>
        </p:nvPicPr>
        <p:blipFill>
          <a:blip r:embed="rId2"/>
          <a:stretch>
            <a:fillRect/>
          </a:stretch>
        </p:blipFill>
        <p:spPr>
          <a:xfrm>
            <a:off x="9084106" y="325290"/>
            <a:ext cx="2505581" cy="6122854"/>
          </a:xfrm>
          <a:prstGeom prst="rect">
            <a:avLst/>
          </a:prstGeom>
        </p:spPr>
      </p:pic>
    </p:spTree>
    <p:extLst>
      <p:ext uri="{BB962C8B-B14F-4D97-AF65-F5344CB8AC3E}">
        <p14:creationId xmlns:p14="http://schemas.microsoft.com/office/powerpoint/2010/main" val="2014794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8958" y="1031597"/>
            <a:ext cx="6751157" cy="5509200"/>
          </a:xfrm>
          <a:prstGeom prst="rect">
            <a:avLst/>
          </a:prstGeom>
          <a:noFill/>
        </p:spPr>
        <p:txBody>
          <a:bodyPr wrap="square" rtlCol="0">
            <a:spAutoFit/>
          </a:bodyPr>
          <a:lstStyle/>
          <a:p>
            <a:r>
              <a:rPr lang="en-US" sz="2000" b="1" dirty="0" smtClean="0">
                <a:solidFill>
                  <a:schemeClr val="bg1">
                    <a:lumMod val="95000"/>
                    <a:lumOff val="5000"/>
                  </a:schemeClr>
                </a:solidFill>
              </a:rPr>
              <a:t>Benefits of HMOs </a:t>
            </a:r>
          </a:p>
          <a:p>
            <a:endParaRPr lang="en-US" sz="2000" b="1" dirty="0" smtClean="0">
              <a:solidFill>
                <a:schemeClr val="bg1">
                  <a:lumMod val="95000"/>
                  <a:lumOff val="5000"/>
                </a:schemeClr>
              </a:solidFill>
            </a:endParaRPr>
          </a:p>
          <a:p>
            <a:r>
              <a:rPr lang="en-US" sz="2000" b="1" dirty="0" smtClean="0">
                <a:solidFill>
                  <a:schemeClr val="bg1">
                    <a:lumMod val="95000"/>
                    <a:lumOff val="5000"/>
                  </a:schemeClr>
                </a:solidFill>
              </a:rPr>
              <a:t>Commercial HMOs that involve both Medicaid and privately insured patients can reduce healthcare costs due to the large number of people covered by the HMO. As mentioned, because patients need referrals by PCPs, only those services that are deemed medically necessary are approved, thus costs are contained. For the patient, HMOs may require a copay for prescriptions, hospital stays, or doctor’s visits, but these are generally kept to a minimal amount or are usually free with Medical. Many HMOs receive a flat fee for each person they cover, patients can have the comfort knowing that their monthly payments will remain the same regardless of their utilization of the healthcare system. </a:t>
            </a:r>
            <a:endParaRPr lang="en-US" sz="2000" b="1" dirty="0">
              <a:solidFill>
                <a:schemeClr val="bg1">
                  <a:lumMod val="95000"/>
                  <a:lumOff val="5000"/>
                </a:schemeClr>
              </a:solidFill>
            </a:endParaRPr>
          </a:p>
          <a:p>
            <a:endParaRPr lang="en-US" sz="1200" dirty="0">
              <a:solidFill>
                <a:schemeClr val="bg1">
                  <a:lumMod val="95000"/>
                  <a:lumOff val="5000"/>
                </a:schemeClr>
              </a:solidFill>
            </a:endParaRPr>
          </a:p>
        </p:txBody>
      </p:sp>
      <p:pic>
        <p:nvPicPr>
          <p:cNvPr id="2" name="Picture 1"/>
          <p:cNvPicPr>
            <a:picLocks noChangeAspect="1"/>
          </p:cNvPicPr>
          <p:nvPr/>
        </p:nvPicPr>
        <p:blipFill>
          <a:blip r:embed="rId2"/>
          <a:stretch>
            <a:fillRect/>
          </a:stretch>
        </p:blipFill>
        <p:spPr>
          <a:xfrm>
            <a:off x="9258944" y="672028"/>
            <a:ext cx="2275658" cy="5560993"/>
          </a:xfrm>
          <a:prstGeom prst="rect">
            <a:avLst/>
          </a:prstGeom>
        </p:spPr>
      </p:pic>
    </p:spTree>
    <p:extLst>
      <p:ext uri="{BB962C8B-B14F-4D97-AF65-F5344CB8AC3E}">
        <p14:creationId xmlns:p14="http://schemas.microsoft.com/office/powerpoint/2010/main" val="1689821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2273" y="50630"/>
            <a:ext cx="8370637" cy="6924973"/>
          </a:xfrm>
          <a:prstGeom prst="rect">
            <a:avLst/>
          </a:prstGeom>
          <a:noFill/>
        </p:spPr>
        <p:txBody>
          <a:bodyPr wrap="square" rtlCol="0">
            <a:spAutoFit/>
          </a:bodyPr>
          <a:lstStyle/>
          <a:p>
            <a:r>
              <a:rPr lang="en-US" sz="4000" b="1" dirty="0" smtClean="0">
                <a:solidFill>
                  <a:schemeClr val="bg1">
                    <a:lumMod val="95000"/>
                    <a:lumOff val="5000"/>
                  </a:schemeClr>
                </a:solidFill>
              </a:rPr>
              <a:t>Limitations of HMOs</a:t>
            </a:r>
          </a:p>
          <a:p>
            <a:endParaRPr lang="en-US" sz="2400" dirty="0" smtClean="0">
              <a:solidFill>
                <a:schemeClr val="bg1">
                  <a:lumMod val="95000"/>
                  <a:lumOff val="5000"/>
                </a:schemeClr>
              </a:solidFill>
            </a:endParaRPr>
          </a:p>
          <a:p>
            <a:r>
              <a:rPr lang="en-US" sz="2000" b="1" dirty="0" smtClean="0">
                <a:solidFill>
                  <a:schemeClr val="bg1">
                    <a:lumMod val="95000"/>
                    <a:lumOff val="5000"/>
                  </a:schemeClr>
                </a:solidFill>
              </a:rPr>
              <a:t>Patients are used to having a choice when selecting medical provider, so the in-network restriction of HMOs did not sit well with many patients at first. A study conducted in 2007 found that HMO enrollees were less satisfied with the quality of their care and with doctor-patient interactions. Additionally, the capitation model, which was mentioned as a benefit, an also lead to restrictive practices, since the organizations profit more by doing less ( the opposite of fee-for-service). Some less-than-ethical providers may withhold performing exams or prescribing expensive drugs or treatments in order to increase their bottom line. </a:t>
            </a:r>
          </a:p>
          <a:p>
            <a:endParaRPr lang="en-US" sz="2000" b="1" dirty="0">
              <a:solidFill>
                <a:schemeClr val="bg1">
                  <a:lumMod val="95000"/>
                  <a:lumOff val="5000"/>
                </a:schemeClr>
              </a:solidFill>
            </a:endParaRPr>
          </a:p>
          <a:p>
            <a:r>
              <a:rPr lang="en-US" sz="2000" b="1" dirty="0" smtClean="0">
                <a:solidFill>
                  <a:schemeClr val="bg1">
                    <a:lumMod val="95000"/>
                    <a:lumOff val="5000"/>
                  </a:schemeClr>
                </a:solidFill>
              </a:rPr>
              <a:t>Concluding, HMOs have been successful at achieving a cos-containing model that focuses on prevention. Although the y have had their issues, HMOs will likely thrive in the future, especially since systems like Kaiser Permanente have found such success. Like most models, these organizations depend on the thorough peer review to avoid detrimental practices like withholding care to achieve higher profits.</a:t>
            </a:r>
            <a:endParaRPr lang="en-US" sz="2000" b="1" dirty="0">
              <a:solidFill>
                <a:schemeClr val="bg1">
                  <a:lumMod val="95000"/>
                  <a:lumOff val="5000"/>
                </a:schemeClr>
              </a:solidFill>
            </a:endParaRPr>
          </a:p>
          <a:p>
            <a:endParaRPr lang="en-US" sz="2000" dirty="0">
              <a:solidFill>
                <a:schemeClr val="bg1">
                  <a:lumMod val="95000"/>
                  <a:lumOff val="5000"/>
                </a:schemeClr>
              </a:solidFill>
            </a:endParaRPr>
          </a:p>
        </p:txBody>
      </p:sp>
      <p:pic>
        <p:nvPicPr>
          <p:cNvPr id="2" name="Picture 1"/>
          <p:cNvPicPr>
            <a:picLocks noChangeAspect="1"/>
          </p:cNvPicPr>
          <p:nvPr/>
        </p:nvPicPr>
        <p:blipFill>
          <a:blip r:embed="rId2"/>
          <a:stretch>
            <a:fillRect/>
          </a:stretch>
        </p:blipFill>
        <p:spPr>
          <a:xfrm>
            <a:off x="9250374" y="506775"/>
            <a:ext cx="2460498" cy="6012685"/>
          </a:xfrm>
          <a:prstGeom prst="rect">
            <a:avLst/>
          </a:prstGeom>
        </p:spPr>
      </p:pic>
    </p:spTree>
    <p:extLst>
      <p:ext uri="{BB962C8B-B14F-4D97-AF65-F5344CB8AC3E}">
        <p14:creationId xmlns:p14="http://schemas.microsoft.com/office/powerpoint/2010/main" val="3327917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65253" y="2783289"/>
            <a:ext cx="3171825" cy="3895725"/>
          </a:xfrm>
          <a:prstGeom prst="rect">
            <a:avLst/>
          </a:prstGeom>
        </p:spPr>
      </p:pic>
      <p:sp>
        <p:nvSpPr>
          <p:cNvPr id="9" name="TextBox 8"/>
          <p:cNvSpPr txBox="1"/>
          <p:nvPr/>
        </p:nvSpPr>
        <p:spPr>
          <a:xfrm>
            <a:off x="1" y="75142"/>
            <a:ext cx="8405870" cy="2739211"/>
          </a:xfrm>
          <a:prstGeom prst="rect">
            <a:avLst/>
          </a:prstGeom>
          <a:noFill/>
        </p:spPr>
        <p:txBody>
          <a:bodyPr wrap="square" rtlCol="0">
            <a:spAutoFit/>
          </a:bodyPr>
          <a:lstStyle/>
          <a:p>
            <a:r>
              <a:rPr lang="en-US" sz="4000" b="1" dirty="0" smtClean="0">
                <a:solidFill>
                  <a:schemeClr val="bg1">
                    <a:lumMod val="95000"/>
                    <a:lumOff val="5000"/>
                  </a:schemeClr>
                </a:solidFill>
              </a:rPr>
              <a:t>What is a PPO?</a:t>
            </a:r>
          </a:p>
          <a:p>
            <a:endParaRPr lang="en-US" sz="2400" dirty="0" smtClean="0">
              <a:solidFill>
                <a:schemeClr val="bg1">
                  <a:lumMod val="95000"/>
                  <a:lumOff val="5000"/>
                </a:schemeClr>
              </a:solidFill>
            </a:endParaRPr>
          </a:p>
          <a:p>
            <a:r>
              <a:rPr lang="en-US" sz="1600" b="1" dirty="0" smtClean="0">
                <a:solidFill>
                  <a:schemeClr val="bg1">
                    <a:lumMod val="95000"/>
                    <a:lumOff val="5000"/>
                  </a:schemeClr>
                </a:solidFill>
              </a:rPr>
              <a:t>PPO stands for preferred provider organization. Premiums and deductibles are usually much higher for a PPO compared to an HMO, but that comes with greater flexibility.</a:t>
            </a:r>
          </a:p>
          <a:p>
            <a:r>
              <a:rPr lang="en-US" sz="1600" b="1" dirty="0" smtClean="0">
                <a:solidFill>
                  <a:schemeClr val="bg1">
                    <a:lumMod val="95000"/>
                    <a:lumOff val="5000"/>
                  </a:schemeClr>
                </a:solidFill>
              </a:rPr>
              <a:t>About one-half of enrollees in employer –based health plans are in a PPO. Though it remains the most utilized type of plan, the popularity may change as some employers turn more to other options as a way to contain health care costs.</a:t>
            </a:r>
            <a:endParaRPr lang="en-US" sz="1200" b="1" dirty="0">
              <a:solidFill>
                <a:schemeClr val="bg1">
                  <a:lumMod val="95000"/>
                  <a:lumOff val="5000"/>
                </a:schemeClr>
              </a:solidFill>
            </a:endParaRPr>
          </a:p>
          <a:p>
            <a:endParaRPr lang="en-US" sz="1200" dirty="0">
              <a:solidFill>
                <a:schemeClr val="bg1">
                  <a:lumMod val="95000"/>
                  <a:lumOff val="5000"/>
                </a:schemeClr>
              </a:solidFill>
            </a:endParaRPr>
          </a:p>
        </p:txBody>
      </p:sp>
      <p:sp>
        <p:nvSpPr>
          <p:cNvPr id="12" name="TextBox 11"/>
          <p:cNvSpPr txBox="1"/>
          <p:nvPr/>
        </p:nvSpPr>
        <p:spPr>
          <a:xfrm>
            <a:off x="3502330" y="3191062"/>
            <a:ext cx="4903541" cy="1261884"/>
          </a:xfrm>
          <a:prstGeom prst="rect">
            <a:avLst/>
          </a:prstGeom>
          <a:noFill/>
        </p:spPr>
        <p:txBody>
          <a:bodyPr wrap="square" rtlCol="0">
            <a:spAutoFit/>
          </a:bodyPr>
          <a:lstStyle/>
          <a:p>
            <a:r>
              <a:rPr lang="en-US" sz="1600" b="1" dirty="0" smtClean="0">
                <a:solidFill>
                  <a:schemeClr val="bg1">
                    <a:lumMod val="95000"/>
                    <a:lumOff val="5000"/>
                  </a:schemeClr>
                </a:solidFill>
              </a:rPr>
              <a:t>What kind of person should opt for a PPO: </a:t>
            </a:r>
            <a:r>
              <a:rPr lang="en-US" sz="1600" dirty="0" smtClean="0">
                <a:solidFill>
                  <a:schemeClr val="bg1">
                    <a:lumMod val="95000"/>
                    <a:lumOff val="5000"/>
                  </a:schemeClr>
                </a:solidFill>
              </a:rPr>
              <a:t>Someone who utilizes health care regularly and sees specialists or wants to have the option to see a specialist without getting a referral.</a:t>
            </a:r>
            <a:endParaRPr lang="en-US" sz="1600" dirty="0">
              <a:solidFill>
                <a:schemeClr val="bg1">
                  <a:lumMod val="95000"/>
                  <a:lumOff val="5000"/>
                </a:schemeClr>
              </a:solidFill>
            </a:endParaRPr>
          </a:p>
          <a:p>
            <a:endParaRPr lang="en-US" sz="1200" dirty="0">
              <a:solidFill>
                <a:schemeClr val="bg1">
                  <a:lumMod val="95000"/>
                  <a:lumOff val="5000"/>
                </a:schemeClr>
              </a:solidFill>
            </a:endParaRPr>
          </a:p>
        </p:txBody>
      </p:sp>
      <p:sp>
        <p:nvSpPr>
          <p:cNvPr id="14" name="TextBox 13"/>
          <p:cNvSpPr txBox="1"/>
          <p:nvPr/>
        </p:nvSpPr>
        <p:spPr>
          <a:xfrm>
            <a:off x="3591499" y="4583434"/>
            <a:ext cx="4814372" cy="1354217"/>
          </a:xfrm>
          <a:prstGeom prst="rect">
            <a:avLst/>
          </a:prstGeom>
          <a:noFill/>
        </p:spPr>
        <p:txBody>
          <a:bodyPr wrap="square" rtlCol="0">
            <a:spAutoFit/>
          </a:bodyPr>
          <a:lstStyle/>
          <a:p>
            <a:r>
              <a:rPr lang="en-US" sz="1400" dirty="0" smtClean="0">
                <a:solidFill>
                  <a:schemeClr val="bg1">
                    <a:lumMod val="95000"/>
                    <a:lumOff val="5000"/>
                  </a:schemeClr>
                </a:solidFill>
              </a:rPr>
              <a:t>Though a PPO gives you more independence, this doesn’t mean that you have complete access to the health care system without any oversight. A health plan may still require the patient a physician to get approval for a costly service, such as an MRI.</a:t>
            </a:r>
            <a:endParaRPr lang="en-US" sz="1200" dirty="0">
              <a:solidFill>
                <a:schemeClr val="bg1">
                  <a:lumMod val="95000"/>
                  <a:lumOff val="5000"/>
                </a:schemeClr>
              </a:solidFill>
            </a:endParaRPr>
          </a:p>
          <a:p>
            <a:endParaRPr lang="en-US" sz="1200" dirty="0">
              <a:solidFill>
                <a:schemeClr val="bg1">
                  <a:lumMod val="95000"/>
                  <a:lumOff val="5000"/>
                </a:schemeClr>
              </a:solidFill>
            </a:endParaRPr>
          </a:p>
        </p:txBody>
      </p:sp>
      <p:pic>
        <p:nvPicPr>
          <p:cNvPr id="3" name="Picture 2"/>
          <p:cNvPicPr>
            <a:picLocks noChangeAspect="1"/>
          </p:cNvPicPr>
          <p:nvPr/>
        </p:nvPicPr>
        <p:blipFill>
          <a:blip r:embed="rId3"/>
          <a:stretch>
            <a:fillRect/>
          </a:stretch>
        </p:blipFill>
        <p:spPr>
          <a:xfrm>
            <a:off x="9077899" y="352540"/>
            <a:ext cx="2588906" cy="6326474"/>
          </a:xfrm>
          <a:prstGeom prst="rect">
            <a:avLst/>
          </a:prstGeom>
        </p:spPr>
      </p:pic>
    </p:spTree>
    <p:extLst>
      <p:ext uri="{BB962C8B-B14F-4D97-AF65-F5344CB8AC3E}">
        <p14:creationId xmlns:p14="http://schemas.microsoft.com/office/powerpoint/2010/main" val="1503616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780" y="262301"/>
            <a:ext cx="8464491" cy="5987497"/>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two:   </a:t>
            </a:r>
            <a:br>
              <a:rPr lang="en-US" sz="6000" b="1" dirty="0" smtClean="0"/>
            </a:br>
            <a:endParaRPr lang="en-US" sz="6000" b="1" dirty="0" smtClean="0"/>
          </a:p>
          <a:p>
            <a:r>
              <a:rPr lang="en-US" b="1" dirty="0" smtClean="0"/>
              <a:t>SECTION four: </a:t>
            </a:r>
          </a:p>
          <a:p>
            <a:r>
              <a:rPr lang="en-US" b="1" dirty="0" smtClean="0"/>
              <a:t>Managed care </a:t>
            </a:r>
          </a:p>
          <a:p>
            <a:r>
              <a:rPr lang="en-US" b="1" dirty="0" smtClean="0"/>
              <a:t>and health </a:t>
            </a:r>
          </a:p>
          <a:p>
            <a:r>
              <a:rPr lang="en-US" b="1" dirty="0" smtClean="0"/>
              <a:t>maintenance </a:t>
            </a:r>
          </a:p>
          <a:p>
            <a:r>
              <a:rPr lang="en-US" b="1" dirty="0" smtClean="0"/>
              <a:t>organizations </a:t>
            </a:r>
            <a:endParaRPr lang="en-US" b="1" dirty="0"/>
          </a:p>
        </p:txBody>
      </p:sp>
      <p:pic>
        <p:nvPicPr>
          <p:cNvPr id="2" name="Picture 1"/>
          <p:cNvPicPr>
            <a:picLocks noChangeAspect="1"/>
          </p:cNvPicPr>
          <p:nvPr/>
        </p:nvPicPr>
        <p:blipFill>
          <a:blip r:embed="rId2"/>
          <a:stretch>
            <a:fillRect/>
          </a:stretch>
        </p:blipFill>
        <p:spPr>
          <a:xfrm>
            <a:off x="9420837" y="144855"/>
            <a:ext cx="2665619" cy="6513936"/>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435" y="1652954"/>
            <a:ext cx="9840180" cy="3615267"/>
          </a:xfrm>
        </p:spPr>
        <p:txBody>
          <a:bodyPr>
            <a:noAutofit/>
          </a:bodyPr>
          <a:lstStyle/>
          <a:p>
            <a:pPr marL="0" indent="0">
              <a:buNone/>
            </a:pPr>
            <a:r>
              <a:rPr lang="en-US" sz="3200" dirty="0" smtClean="0">
                <a:solidFill>
                  <a:schemeClr val="tx1"/>
                </a:solidFill>
              </a:rPr>
              <a:t>4. A PPO stands for Preferred Provider Organization. Please indicate below which of the following represents the best answer regarding PPOs.</a:t>
            </a:r>
          </a:p>
          <a:p>
            <a:pPr marL="457200" indent="-457200">
              <a:buFont typeface="+mj-lt"/>
              <a:buAutoNum type="alphaLcParenR"/>
            </a:pPr>
            <a:r>
              <a:rPr lang="en-US" sz="3200" dirty="0" smtClean="0">
                <a:solidFill>
                  <a:schemeClr val="tx1"/>
                </a:solidFill>
              </a:rPr>
              <a:t>PPO allows for a smaller network</a:t>
            </a:r>
          </a:p>
          <a:p>
            <a:pPr marL="457200" indent="-457200">
              <a:buFont typeface="+mj-lt"/>
              <a:buAutoNum type="alphaLcParenR"/>
            </a:pPr>
            <a:r>
              <a:rPr lang="en-US" sz="3200" dirty="0" smtClean="0">
                <a:solidFill>
                  <a:schemeClr val="tx1"/>
                </a:solidFill>
              </a:rPr>
              <a:t>PPO always requires a referral</a:t>
            </a:r>
          </a:p>
          <a:p>
            <a:pPr marL="457200" indent="-457200">
              <a:buFont typeface="+mj-lt"/>
              <a:buAutoNum type="alphaLcParenR"/>
            </a:pPr>
            <a:r>
              <a:rPr lang="en-US" sz="3200" dirty="0" smtClean="0">
                <a:solidFill>
                  <a:schemeClr val="tx1"/>
                </a:solidFill>
              </a:rPr>
              <a:t>PPO has generally lower payments compared to other options</a:t>
            </a:r>
          </a:p>
          <a:p>
            <a:pPr marL="457200" indent="-457200">
              <a:buFont typeface="+mj-lt"/>
              <a:buAutoNum type="alphaLcParenR"/>
            </a:pPr>
            <a:r>
              <a:rPr lang="en-US" sz="3200" dirty="0" smtClean="0">
                <a:solidFill>
                  <a:schemeClr val="tx1"/>
                </a:solidFill>
              </a:rPr>
              <a:t>None of the above are correct</a:t>
            </a:r>
            <a:endParaRPr lang="en-US" sz="3200" dirty="0">
              <a:solidFill>
                <a:schemeClr val="tx1"/>
              </a:solidFill>
            </a:endParaRPr>
          </a:p>
        </p:txBody>
      </p:sp>
    </p:spTree>
    <p:extLst>
      <p:ext uri="{BB962C8B-B14F-4D97-AF65-F5344CB8AC3E}">
        <p14:creationId xmlns:p14="http://schemas.microsoft.com/office/powerpoint/2010/main" val="2527633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835" y="1415562"/>
            <a:ext cx="10561150" cy="4211515"/>
          </a:xfrm>
        </p:spPr>
        <p:txBody>
          <a:bodyPr>
            <a:noAutofit/>
          </a:bodyPr>
          <a:lstStyle/>
          <a:p>
            <a:pPr marL="0" indent="0">
              <a:buNone/>
            </a:pPr>
            <a:r>
              <a:rPr lang="en-US" sz="3200" dirty="0" smtClean="0">
                <a:solidFill>
                  <a:schemeClr val="tx1"/>
                </a:solidFill>
              </a:rPr>
              <a:t>4. A PPO stands for Preferred Provider Organization. Please indicate below which of the following represents the best answer regarding PPOs.</a:t>
            </a:r>
          </a:p>
          <a:p>
            <a:pPr marL="457200" indent="-457200">
              <a:buFont typeface="+mj-lt"/>
              <a:buAutoNum type="alphaLcParenR"/>
            </a:pPr>
            <a:r>
              <a:rPr lang="en-US" sz="3200" dirty="0" smtClean="0">
                <a:solidFill>
                  <a:schemeClr val="tx1"/>
                </a:solidFill>
              </a:rPr>
              <a:t>PPO allows for a smaller network</a:t>
            </a:r>
          </a:p>
          <a:p>
            <a:pPr marL="457200" indent="-457200">
              <a:buFont typeface="+mj-lt"/>
              <a:buAutoNum type="alphaLcParenR"/>
            </a:pPr>
            <a:r>
              <a:rPr lang="en-US" sz="3200" dirty="0" smtClean="0">
                <a:solidFill>
                  <a:schemeClr val="tx1"/>
                </a:solidFill>
              </a:rPr>
              <a:t>PPO always requires a referral</a:t>
            </a:r>
          </a:p>
          <a:p>
            <a:pPr marL="457200" indent="-457200">
              <a:buFont typeface="+mj-lt"/>
              <a:buAutoNum type="alphaLcParenR"/>
            </a:pPr>
            <a:r>
              <a:rPr lang="en-US" sz="3200" dirty="0" smtClean="0">
                <a:solidFill>
                  <a:schemeClr val="tx1"/>
                </a:solidFill>
              </a:rPr>
              <a:t>PPO has generally lower payments compared to other options</a:t>
            </a:r>
          </a:p>
          <a:p>
            <a:pPr marL="457200" indent="-457200">
              <a:buFont typeface="+mj-lt"/>
              <a:buAutoNum type="alphaLcParenR"/>
            </a:pPr>
            <a:r>
              <a:rPr lang="en-US" sz="3200" dirty="0" smtClean="0">
                <a:solidFill>
                  <a:srgbClr val="C00000"/>
                </a:solidFill>
              </a:rPr>
              <a:t>None of the above are correct</a:t>
            </a:r>
            <a:endParaRPr lang="en-US" sz="3200" dirty="0">
              <a:solidFill>
                <a:srgbClr val="C00000"/>
              </a:solidFill>
            </a:endParaRPr>
          </a:p>
        </p:txBody>
      </p:sp>
    </p:spTree>
    <p:extLst>
      <p:ext uri="{BB962C8B-B14F-4D97-AF65-F5344CB8AC3E}">
        <p14:creationId xmlns:p14="http://schemas.microsoft.com/office/powerpoint/2010/main" val="42633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86435" y="1652954"/>
            <a:ext cx="9840180" cy="3615267"/>
          </a:xfrm>
        </p:spPr>
        <p:txBody>
          <a:bodyPr>
            <a:noAutofit/>
          </a:bodyPr>
          <a:lstStyle/>
          <a:p>
            <a:pPr marL="0" indent="0">
              <a:buNone/>
            </a:pPr>
            <a:r>
              <a:rPr lang="en-US" sz="3200" dirty="0">
                <a:solidFill>
                  <a:schemeClr val="tx1"/>
                </a:solidFill>
              </a:rPr>
              <a:t>5</a:t>
            </a:r>
            <a:r>
              <a:rPr lang="en-US" sz="3200" dirty="0" smtClean="0">
                <a:solidFill>
                  <a:schemeClr val="tx1"/>
                </a:solidFill>
              </a:rPr>
              <a:t>. Under Health Maintenance Organization the term “capitation” refers to which of the following statements?</a:t>
            </a:r>
          </a:p>
          <a:p>
            <a:pPr marL="0" indent="0">
              <a:buNone/>
            </a:pPr>
            <a:endParaRPr lang="en-US" u="sng" dirty="0" smtClean="0">
              <a:solidFill>
                <a:schemeClr val="tx1"/>
              </a:solidFill>
            </a:endParaRPr>
          </a:p>
          <a:p>
            <a:pPr marL="457200" indent="-457200">
              <a:buFont typeface="+mj-lt"/>
              <a:buAutoNum type="alphaLcParenR"/>
            </a:pPr>
            <a:r>
              <a:rPr lang="en-US" sz="3200" dirty="0" smtClean="0">
                <a:solidFill>
                  <a:schemeClr val="tx1"/>
                </a:solidFill>
              </a:rPr>
              <a:t>Where benefits to the patient cease after a certain ‘”cap”</a:t>
            </a:r>
          </a:p>
          <a:p>
            <a:pPr marL="457200" indent="-457200">
              <a:buFont typeface="+mj-lt"/>
              <a:buAutoNum type="alphaLcParenR"/>
            </a:pPr>
            <a:r>
              <a:rPr lang="en-US" sz="3200" dirty="0" smtClean="0">
                <a:solidFill>
                  <a:schemeClr val="tx1"/>
                </a:solidFill>
              </a:rPr>
              <a:t>Providers not following protocols are capitated from the provider group</a:t>
            </a:r>
          </a:p>
          <a:p>
            <a:pPr marL="457200" indent="-457200">
              <a:buFont typeface="+mj-lt"/>
              <a:buAutoNum type="alphaLcParenR"/>
            </a:pPr>
            <a:r>
              <a:rPr lang="en-US" sz="3200" dirty="0" smtClean="0">
                <a:solidFill>
                  <a:schemeClr val="tx1"/>
                </a:solidFill>
              </a:rPr>
              <a:t>HMO’s operate by receiving a fixed payment for its services patient per month </a:t>
            </a:r>
          </a:p>
          <a:p>
            <a:pPr marL="457200" indent="-457200">
              <a:buFont typeface="+mj-lt"/>
              <a:buAutoNum type="alphaLcParenR"/>
            </a:pPr>
            <a:r>
              <a:rPr lang="en-US" sz="3200" dirty="0" smtClean="0">
                <a:solidFill>
                  <a:schemeClr val="tx1"/>
                </a:solidFill>
              </a:rPr>
              <a:t>Fee for service is “capped”</a:t>
            </a:r>
            <a:endParaRPr lang="en-US" sz="3200" dirty="0">
              <a:solidFill>
                <a:schemeClr val="tx1"/>
              </a:solidFill>
            </a:endParaRPr>
          </a:p>
        </p:txBody>
      </p:sp>
    </p:spTree>
    <p:extLst>
      <p:ext uri="{BB962C8B-B14F-4D97-AF65-F5344CB8AC3E}">
        <p14:creationId xmlns:p14="http://schemas.microsoft.com/office/powerpoint/2010/main" val="291617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86435" y="1652954"/>
            <a:ext cx="9840180" cy="3615267"/>
          </a:xfrm>
        </p:spPr>
        <p:txBody>
          <a:bodyPr>
            <a:noAutofit/>
          </a:bodyPr>
          <a:lstStyle/>
          <a:p>
            <a:pPr marL="0" indent="0">
              <a:buNone/>
            </a:pPr>
            <a:r>
              <a:rPr lang="en-US" sz="3200" dirty="0">
                <a:solidFill>
                  <a:schemeClr val="tx1"/>
                </a:solidFill>
              </a:rPr>
              <a:t>5</a:t>
            </a:r>
            <a:r>
              <a:rPr lang="en-US" sz="3200" dirty="0" smtClean="0">
                <a:solidFill>
                  <a:schemeClr val="tx1"/>
                </a:solidFill>
              </a:rPr>
              <a:t>. Under Health Maintenance Organization the term “capitation” refers to which of the following statements?</a:t>
            </a:r>
          </a:p>
          <a:p>
            <a:pPr marL="0" indent="0">
              <a:buNone/>
            </a:pPr>
            <a:endParaRPr lang="en-US" u="sng" dirty="0" smtClean="0">
              <a:solidFill>
                <a:schemeClr val="tx1"/>
              </a:solidFill>
            </a:endParaRPr>
          </a:p>
          <a:p>
            <a:pPr marL="457200" indent="-457200">
              <a:buFont typeface="+mj-lt"/>
              <a:buAutoNum type="alphaLcParenR"/>
            </a:pPr>
            <a:r>
              <a:rPr lang="en-US" sz="3200" dirty="0" smtClean="0">
                <a:solidFill>
                  <a:schemeClr val="tx1"/>
                </a:solidFill>
              </a:rPr>
              <a:t>Where benefits to the patient cease after a certain ‘”cap”</a:t>
            </a:r>
          </a:p>
          <a:p>
            <a:pPr marL="457200" indent="-457200">
              <a:buFont typeface="+mj-lt"/>
              <a:buAutoNum type="alphaLcParenR"/>
            </a:pPr>
            <a:r>
              <a:rPr lang="en-US" sz="3200" dirty="0" smtClean="0">
                <a:solidFill>
                  <a:schemeClr val="tx1"/>
                </a:solidFill>
              </a:rPr>
              <a:t>Providers not following protocols are capitated from the provider group</a:t>
            </a:r>
          </a:p>
          <a:p>
            <a:pPr marL="457200" indent="-457200">
              <a:buFont typeface="+mj-lt"/>
              <a:buAutoNum type="alphaLcParenR"/>
            </a:pPr>
            <a:r>
              <a:rPr lang="en-US" sz="3200" dirty="0" smtClean="0">
                <a:solidFill>
                  <a:srgbClr val="C00000"/>
                </a:solidFill>
              </a:rPr>
              <a:t>HMO’s operate by receiving a fixed payment for its services patient per month </a:t>
            </a:r>
          </a:p>
          <a:p>
            <a:pPr marL="457200" indent="-457200">
              <a:buFont typeface="+mj-lt"/>
              <a:buAutoNum type="alphaLcParenR"/>
            </a:pPr>
            <a:r>
              <a:rPr lang="en-US" sz="3200" dirty="0" smtClean="0">
                <a:solidFill>
                  <a:schemeClr val="tx1"/>
                </a:solidFill>
              </a:rPr>
              <a:t>Fee for service is “capped”</a:t>
            </a:r>
            <a:endParaRPr lang="en-US" sz="3200" dirty="0">
              <a:solidFill>
                <a:schemeClr val="tx1"/>
              </a:solidFill>
            </a:endParaRPr>
          </a:p>
        </p:txBody>
      </p:sp>
    </p:spTree>
    <p:extLst>
      <p:ext uri="{BB962C8B-B14F-4D97-AF65-F5344CB8AC3E}">
        <p14:creationId xmlns:p14="http://schemas.microsoft.com/office/powerpoint/2010/main" val="145974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7454" y="4258229"/>
            <a:ext cx="8377728" cy="1949623"/>
          </a:xfrm>
          <a:prstGeom prst="rect">
            <a:avLst/>
          </a:prstGeom>
        </p:spPr>
      </p:pic>
      <p:pic>
        <p:nvPicPr>
          <p:cNvPr id="6" name="Picture 5"/>
          <p:cNvPicPr>
            <a:picLocks noChangeAspect="1"/>
          </p:cNvPicPr>
          <p:nvPr/>
        </p:nvPicPr>
        <p:blipFill>
          <a:blip r:embed="rId3"/>
          <a:stretch>
            <a:fillRect/>
          </a:stretch>
        </p:blipFill>
        <p:spPr>
          <a:xfrm>
            <a:off x="297454" y="917203"/>
            <a:ext cx="8376763" cy="3341027"/>
          </a:xfrm>
          <a:prstGeom prst="rect">
            <a:avLst/>
          </a:prstGeom>
        </p:spPr>
      </p:pic>
      <p:pic>
        <p:nvPicPr>
          <p:cNvPr id="2" name="Picture 1"/>
          <p:cNvPicPr>
            <a:picLocks noChangeAspect="1"/>
          </p:cNvPicPr>
          <p:nvPr/>
        </p:nvPicPr>
        <p:blipFill>
          <a:blip r:embed="rId4"/>
          <a:stretch>
            <a:fillRect/>
          </a:stretch>
        </p:blipFill>
        <p:spPr>
          <a:xfrm>
            <a:off x="9297780" y="343170"/>
            <a:ext cx="2533817" cy="6191853"/>
          </a:xfrm>
          <a:prstGeom prst="rect">
            <a:avLst/>
          </a:prstGeom>
        </p:spPr>
      </p:pic>
      <p:pic>
        <p:nvPicPr>
          <p:cNvPr id="7" name="Content Placeholder 3"/>
          <p:cNvPicPr>
            <a:picLocks noChangeAspect="1"/>
          </p:cNvPicPr>
          <p:nvPr/>
        </p:nvPicPr>
        <p:blipFill>
          <a:blip r:embed="rId5"/>
          <a:stretch>
            <a:fillRect/>
          </a:stretch>
        </p:blipFill>
        <p:spPr>
          <a:xfrm>
            <a:off x="9782353" y="3794145"/>
            <a:ext cx="1705206" cy="2413707"/>
          </a:xfrm>
          <a:prstGeom prst="rect">
            <a:avLst/>
          </a:prstGeom>
        </p:spPr>
      </p:pic>
    </p:spTree>
    <p:extLst>
      <p:ext uri="{BB962C8B-B14F-4D97-AF65-F5344CB8AC3E}">
        <p14:creationId xmlns:p14="http://schemas.microsoft.com/office/powerpoint/2010/main" val="371273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55360" y="569563"/>
            <a:ext cx="6670540" cy="1395397"/>
          </a:xfrm>
          <a:prstGeom prst="rect">
            <a:avLst/>
          </a:prstGeom>
        </p:spPr>
      </p:pic>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stretch>
            <a:fillRect/>
          </a:stretch>
        </p:blipFill>
        <p:spPr>
          <a:xfrm>
            <a:off x="119741" y="2334682"/>
            <a:ext cx="6372225" cy="4305300"/>
          </a:xfrm>
          <a:prstGeom prst="rect">
            <a:avLst/>
          </a:prstGeom>
        </p:spPr>
      </p:pic>
      <p:pic>
        <p:nvPicPr>
          <p:cNvPr id="6" name="Picture 5"/>
          <p:cNvPicPr>
            <a:picLocks noChangeAspect="1"/>
          </p:cNvPicPr>
          <p:nvPr/>
        </p:nvPicPr>
        <p:blipFill>
          <a:blip r:embed="rId4"/>
          <a:stretch>
            <a:fillRect/>
          </a:stretch>
        </p:blipFill>
        <p:spPr>
          <a:xfrm>
            <a:off x="5927494" y="4820707"/>
            <a:ext cx="5648325" cy="1819275"/>
          </a:xfrm>
          <a:prstGeom prst="rect">
            <a:avLst/>
          </a:prstGeom>
        </p:spPr>
      </p:pic>
      <p:pic>
        <p:nvPicPr>
          <p:cNvPr id="7" name="Picture 6"/>
          <p:cNvPicPr>
            <a:picLocks noChangeAspect="1"/>
          </p:cNvPicPr>
          <p:nvPr/>
        </p:nvPicPr>
        <p:blipFill>
          <a:blip r:embed="rId5"/>
          <a:stretch>
            <a:fillRect/>
          </a:stretch>
        </p:blipFill>
        <p:spPr>
          <a:xfrm>
            <a:off x="5689369" y="2306107"/>
            <a:ext cx="5886450" cy="2514600"/>
          </a:xfrm>
          <a:prstGeom prst="rect">
            <a:avLst/>
          </a:prstGeom>
        </p:spPr>
      </p:pic>
      <p:pic>
        <p:nvPicPr>
          <p:cNvPr id="3" name="Picture 2"/>
          <p:cNvPicPr>
            <a:picLocks noChangeAspect="1"/>
          </p:cNvPicPr>
          <p:nvPr/>
        </p:nvPicPr>
        <p:blipFill>
          <a:blip r:embed="rId6"/>
          <a:stretch>
            <a:fillRect/>
          </a:stretch>
        </p:blipFill>
        <p:spPr>
          <a:xfrm>
            <a:off x="775697" y="624565"/>
            <a:ext cx="1569413" cy="1239010"/>
          </a:xfrm>
          <a:prstGeom prst="rect">
            <a:avLst/>
          </a:prstGeom>
        </p:spPr>
      </p:pic>
      <p:pic>
        <p:nvPicPr>
          <p:cNvPr id="8" name="Picture 7"/>
          <p:cNvPicPr>
            <a:picLocks noChangeAspect="1"/>
          </p:cNvPicPr>
          <p:nvPr/>
        </p:nvPicPr>
        <p:blipFill>
          <a:blip r:embed="rId7"/>
          <a:stretch>
            <a:fillRect/>
          </a:stretch>
        </p:blipFill>
        <p:spPr>
          <a:xfrm>
            <a:off x="10637240" y="176777"/>
            <a:ext cx="830519" cy="2029528"/>
          </a:xfrm>
          <a:prstGeom prst="rect">
            <a:avLst/>
          </a:prstGeom>
        </p:spPr>
      </p:pic>
    </p:spTree>
    <p:extLst>
      <p:ext uri="{BB962C8B-B14F-4D97-AF65-F5344CB8AC3E}">
        <p14:creationId xmlns:p14="http://schemas.microsoft.com/office/powerpoint/2010/main" val="1370107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5311" y="468374"/>
            <a:ext cx="8210093" cy="2214394"/>
          </a:xfrm>
          <a:prstGeom prst="rect">
            <a:avLst/>
          </a:prstGeom>
        </p:spPr>
      </p:pic>
      <p:pic>
        <p:nvPicPr>
          <p:cNvPr id="5" name="Content Placeholder 4"/>
          <p:cNvPicPr>
            <a:picLocks noGrp="1" noChangeAspect="1"/>
          </p:cNvPicPr>
          <p:nvPr>
            <p:ph idx="1"/>
          </p:nvPr>
        </p:nvPicPr>
        <p:blipFill>
          <a:blip r:embed="rId3"/>
          <a:stretch>
            <a:fillRect/>
          </a:stretch>
        </p:blipFill>
        <p:spPr>
          <a:xfrm>
            <a:off x="265482" y="3131012"/>
            <a:ext cx="2849875" cy="3535956"/>
          </a:xfrm>
          <a:prstGeom prst="rect">
            <a:avLst/>
          </a:prstGeom>
        </p:spPr>
      </p:pic>
      <p:pic>
        <p:nvPicPr>
          <p:cNvPr id="6" name="Picture 5"/>
          <p:cNvPicPr>
            <a:picLocks noChangeAspect="1"/>
          </p:cNvPicPr>
          <p:nvPr/>
        </p:nvPicPr>
        <p:blipFill>
          <a:blip r:embed="rId4"/>
          <a:stretch>
            <a:fillRect/>
          </a:stretch>
        </p:blipFill>
        <p:spPr>
          <a:xfrm>
            <a:off x="3531765" y="3131012"/>
            <a:ext cx="2486025" cy="2181225"/>
          </a:xfrm>
          <a:prstGeom prst="rect">
            <a:avLst/>
          </a:prstGeom>
        </p:spPr>
      </p:pic>
      <p:pic>
        <p:nvPicPr>
          <p:cNvPr id="7" name="Picture 6"/>
          <p:cNvPicPr>
            <a:picLocks noChangeAspect="1"/>
          </p:cNvPicPr>
          <p:nvPr/>
        </p:nvPicPr>
        <p:blipFill>
          <a:blip r:embed="rId5"/>
          <a:stretch>
            <a:fillRect/>
          </a:stretch>
        </p:blipFill>
        <p:spPr>
          <a:xfrm>
            <a:off x="6808484" y="3131012"/>
            <a:ext cx="2305050" cy="2466975"/>
          </a:xfrm>
          <a:prstGeom prst="rect">
            <a:avLst/>
          </a:prstGeom>
        </p:spPr>
      </p:pic>
      <p:pic>
        <p:nvPicPr>
          <p:cNvPr id="8" name="Picture 7"/>
          <p:cNvPicPr>
            <a:picLocks noChangeAspect="1"/>
          </p:cNvPicPr>
          <p:nvPr/>
        </p:nvPicPr>
        <p:blipFill>
          <a:blip r:embed="rId6"/>
          <a:stretch>
            <a:fillRect/>
          </a:stretch>
        </p:blipFill>
        <p:spPr>
          <a:xfrm>
            <a:off x="3531765" y="5777620"/>
            <a:ext cx="5581769" cy="543043"/>
          </a:xfrm>
          <a:prstGeom prst="rect">
            <a:avLst/>
          </a:prstGeom>
        </p:spPr>
      </p:pic>
      <p:pic>
        <p:nvPicPr>
          <p:cNvPr id="2" name="Picture 1"/>
          <p:cNvPicPr>
            <a:picLocks noChangeAspect="1"/>
          </p:cNvPicPr>
          <p:nvPr/>
        </p:nvPicPr>
        <p:blipFill>
          <a:blip r:embed="rId7"/>
          <a:stretch>
            <a:fillRect/>
          </a:stretch>
        </p:blipFill>
        <p:spPr>
          <a:xfrm>
            <a:off x="9361664" y="310334"/>
            <a:ext cx="2631965" cy="6431695"/>
          </a:xfrm>
          <a:prstGeom prst="rect">
            <a:avLst/>
          </a:prstGeom>
        </p:spPr>
      </p:pic>
    </p:spTree>
    <p:extLst>
      <p:ext uri="{BB962C8B-B14F-4D97-AF65-F5344CB8AC3E}">
        <p14:creationId xmlns:p14="http://schemas.microsoft.com/office/powerpoint/2010/main" val="1507869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6479007" y="2057099"/>
            <a:ext cx="2599451" cy="4108809"/>
          </a:xfrm>
          <a:prstGeom prst="rect">
            <a:avLst/>
          </a:prstGeom>
        </p:spPr>
      </p:pic>
      <p:pic>
        <p:nvPicPr>
          <p:cNvPr id="4" name="Picture 3"/>
          <p:cNvPicPr>
            <a:picLocks noChangeAspect="1"/>
          </p:cNvPicPr>
          <p:nvPr/>
        </p:nvPicPr>
        <p:blipFill>
          <a:blip r:embed="rId3"/>
          <a:stretch>
            <a:fillRect/>
          </a:stretch>
        </p:blipFill>
        <p:spPr>
          <a:xfrm>
            <a:off x="159390" y="298372"/>
            <a:ext cx="8599281" cy="1642560"/>
          </a:xfrm>
          <a:prstGeom prst="rect">
            <a:avLst/>
          </a:prstGeom>
        </p:spPr>
      </p:pic>
      <p:pic>
        <p:nvPicPr>
          <p:cNvPr id="8" name="Picture 7"/>
          <p:cNvPicPr>
            <a:picLocks noChangeAspect="1"/>
          </p:cNvPicPr>
          <p:nvPr/>
        </p:nvPicPr>
        <p:blipFill>
          <a:blip r:embed="rId4"/>
          <a:stretch>
            <a:fillRect/>
          </a:stretch>
        </p:blipFill>
        <p:spPr>
          <a:xfrm>
            <a:off x="203563" y="3666807"/>
            <a:ext cx="1949874" cy="2816485"/>
          </a:xfrm>
          <a:prstGeom prst="rect">
            <a:avLst/>
          </a:prstGeom>
        </p:spPr>
      </p:pic>
      <p:pic>
        <p:nvPicPr>
          <p:cNvPr id="9" name="Picture 8"/>
          <p:cNvPicPr>
            <a:picLocks noChangeAspect="1"/>
          </p:cNvPicPr>
          <p:nvPr/>
        </p:nvPicPr>
        <p:blipFill>
          <a:blip r:embed="rId5"/>
          <a:stretch>
            <a:fillRect/>
          </a:stretch>
        </p:blipFill>
        <p:spPr>
          <a:xfrm>
            <a:off x="2511211" y="4652759"/>
            <a:ext cx="3515349" cy="1039558"/>
          </a:xfrm>
          <a:prstGeom prst="rect">
            <a:avLst/>
          </a:prstGeom>
        </p:spPr>
      </p:pic>
      <p:pic>
        <p:nvPicPr>
          <p:cNvPr id="10" name="Picture 9"/>
          <p:cNvPicPr>
            <a:picLocks noChangeAspect="1"/>
          </p:cNvPicPr>
          <p:nvPr/>
        </p:nvPicPr>
        <p:blipFill>
          <a:blip r:embed="rId6"/>
          <a:stretch>
            <a:fillRect/>
          </a:stretch>
        </p:blipFill>
        <p:spPr>
          <a:xfrm>
            <a:off x="159390" y="2057099"/>
            <a:ext cx="6183049" cy="1493541"/>
          </a:xfrm>
          <a:prstGeom prst="rect">
            <a:avLst/>
          </a:prstGeom>
        </p:spPr>
      </p:pic>
      <p:pic>
        <p:nvPicPr>
          <p:cNvPr id="2" name="Picture 1"/>
          <p:cNvPicPr>
            <a:picLocks noChangeAspect="1"/>
          </p:cNvPicPr>
          <p:nvPr/>
        </p:nvPicPr>
        <p:blipFill>
          <a:blip r:embed="rId7"/>
          <a:stretch>
            <a:fillRect/>
          </a:stretch>
        </p:blipFill>
        <p:spPr>
          <a:xfrm>
            <a:off x="9297466" y="149888"/>
            <a:ext cx="2647241" cy="6469025"/>
          </a:xfrm>
          <a:prstGeom prst="rect">
            <a:avLst/>
          </a:prstGeom>
        </p:spPr>
      </p:pic>
    </p:spTree>
    <p:extLst>
      <p:ext uri="{BB962C8B-B14F-4D97-AF65-F5344CB8AC3E}">
        <p14:creationId xmlns:p14="http://schemas.microsoft.com/office/powerpoint/2010/main" val="2510467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05589" y="802235"/>
            <a:ext cx="7293128" cy="5201122"/>
          </a:xfrm>
          <a:prstGeom prst="rect">
            <a:avLst/>
          </a:prstGeom>
        </p:spPr>
      </p:pic>
      <p:pic>
        <p:nvPicPr>
          <p:cNvPr id="2" name="Picture 1"/>
          <p:cNvPicPr>
            <a:picLocks noChangeAspect="1"/>
          </p:cNvPicPr>
          <p:nvPr/>
        </p:nvPicPr>
        <p:blipFill>
          <a:blip r:embed="rId3"/>
          <a:stretch>
            <a:fillRect/>
          </a:stretch>
        </p:blipFill>
        <p:spPr>
          <a:xfrm>
            <a:off x="9317414" y="195069"/>
            <a:ext cx="2625318" cy="6415455"/>
          </a:xfrm>
          <a:prstGeom prst="rect">
            <a:avLst/>
          </a:prstGeom>
        </p:spPr>
      </p:pic>
    </p:spTree>
    <p:extLst>
      <p:ext uri="{BB962C8B-B14F-4D97-AF65-F5344CB8AC3E}">
        <p14:creationId xmlns:p14="http://schemas.microsoft.com/office/powerpoint/2010/main" val="1545990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5788" y="1219034"/>
            <a:ext cx="7951592" cy="1175568"/>
          </a:xfrm>
          <a:prstGeom prst="rect">
            <a:avLst/>
          </a:prstGeom>
        </p:spPr>
      </p:pic>
      <p:pic>
        <p:nvPicPr>
          <p:cNvPr id="5" name="Content Placeholder 4"/>
          <p:cNvPicPr>
            <a:picLocks noGrp="1" noChangeAspect="1"/>
          </p:cNvPicPr>
          <p:nvPr>
            <p:ph idx="1"/>
          </p:nvPr>
        </p:nvPicPr>
        <p:blipFill>
          <a:blip r:embed="rId3"/>
          <a:stretch>
            <a:fillRect/>
          </a:stretch>
        </p:blipFill>
        <p:spPr>
          <a:xfrm>
            <a:off x="264389" y="3187680"/>
            <a:ext cx="8384661" cy="242894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8288" y="151001"/>
            <a:ext cx="2789458" cy="6451135"/>
          </a:xfrm>
          <a:prstGeom prst="rect">
            <a:avLst/>
          </a:prstGeom>
        </p:spPr>
      </p:pic>
    </p:spTree>
    <p:extLst>
      <p:ext uri="{BB962C8B-B14F-4D97-AF65-F5344CB8AC3E}">
        <p14:creationId xmlns:p14="http://schemas.microsoft.com/office/powerpoint/2010/main" val="2579848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183619"/>
            <a:ext cx="3862621" cy="1507067"/>
          </a:xfrm>
        </p:spPr>
        <p:txBody>
          <a:bodyPr/>
          <a:lstStyle/>
          <a:p>
            <a:r>
              <a:rPr lang="en-US" b="1" dirty="0" smtClean="0"/>
              <a:t>UNIT OBJECTIVE</a:t>
            </a:r>
            <a:endParaRPr lang="en-US" b="1" dirty="0"/>
          </a:p>
        </p:txBody>
      </p:sp>
      <p:sp>
        <p:nvSpPr>
          <p:cNvPr id="3" name="Content Placeholder 2"/>
          <p:cNvSpPr>
            <a:spLocks noGrp="1"/>
          </p:cNvSpPr>
          <p:nvPr>
            <p:ph idx="1"/>
          </p:nvPr>
        </p:nvSpPr>
        <p:spPr>
          <a:xfrm>
            <a:off x="197651" y="1491143"/>
            <a:ext cx="7788669" cy="3615267"/>
          </a:xfrm>
        </p:spPr>
        <p:txBody>
          <a:bodyPr>
            <a:normAutofit/>
          </a:bodyPr>
          <a:lstStyle/>
          <a:p>
            <a:pPr marL="0" indent="0">
              <a:buNone/>
            </a:pPr>
            <a:r>
              <a:rPr lang="en-US" sz="4400" b="1" dirty="0">
                <a:solidFill>
                  <a:schemeClr val="bg1"/>
                </a:solidFill>
              </a:rPr>
              <a:t>Understand the functioning and interrelationship of organizations involved in the delivery of health services in California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9743" y="283128"/>
            <a:ext cx="2628946" cy="6079920"/>
          </a:xfrm>
          <a:prstGeom prst="rect">
            <a:avLst/>
          </a:prstGeom>
        </p:spPr>
      </p:pic>
    </p:spTree>
    <p:extLst>
      <p:ext uri="{BB962C8B-B14F-4D97-AF65-F5344CB8AC3E}">
        <p14:creationId xmlns:p14="http://schemas.microsoft.com/office/powerpoint/2010/main" val="3518971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7557" y="467228"/>
            <a:ext cx="8479155" cy="6179914"/>
          </a:xfrm>
          <a:prstGeom prst="rect">
            <a:avLst/>
          </a:prstGeom>
        </p:spPr>
      </p:pic>
      <p:sp>
        <p:nvSpPr>
          <p:cNvPr id="3" name="TextBox 2"/>
          <p:cNvSpPr txBox="1"/>
          <p:nvPr/>
        </p:nvSpPr>
        <p:spPr>
          <a:xfrm>
            <a:off x="683047" y="150348"/>
            <a:ext cx="2522862" cy="369332"/>
          </a:xfrm>
          <a:prstGeom prst="rect">
            <a:avLst/>
          </a:prstGeom>
          <a:noFill/>
        </p:spPr>
        <p:txBody>
          <a:bodyPr wrap="square" rtlCol="0">
            <a:spAutoFit/>
          </a:bodyPr>
          <a:lstStyle/>
          <a:p>
            <a:r>
              <a:rPr lang="en-US" dirty="0" smtClean="0"/>
              <a:t>NUTRITION SERVICES</a:t>
            </a:r>
            <a:endParaRPr lang="en-US" dirty="0"/>
          </a:p>
        </p:txBody>
      </p:sp>
      <p:pic>
        <p:nvPicPr>
          <p:cNvPr id="5" name="Picture 4"/>
          <p:cNvPicPr>
            <a:picLocks noChangeAspect="1"/>
          </p:cNvPicPr>
          <p:nvPr/>
        </p:nvPicPr>
        <p:blipFill>
          <a:blip r:embed="rId3"/>
          <a:stretch>
            <a:fillRect/>
          </a:stretch>
        </p:blipFill>
        <p:spPr>
          <a:xfrm>
            <a:off x="8956712" y="467228"/>
            <a:ext cx="2519427" cy="6156690"/>
          </a:xfrm>
          <a:prstGeom prst="rect">
            <a:avLst/>
          </a:prstGeom>
        </p:spPr>
      </p:pic>
      <p:sp>
        <p:nvSpPr>
          <p:cNvPr id="6" name="Rectangle 5"/>
          <p:cNvSpPr/>
          <p:nvPr/>
        </p:nvSpPr>
        <p:spPr>
          <a:xfrm>
            <a:off x="8981646" y="4038595"/>
            <a:ext cx="2469557" cy="2585323"/>
          </a:xfrm>
          <a:prstGeom prst="rect">
            <a:avLst/>
          </a:prstGeom>
        </p:spPr>
        <p:txBody>
          <a:bodyPr wrap="square">
            <a:spAutoFit/>
          </a:bodyPr>
          <a:lstStyle/>
          <a:p>
            <a:r>
              <a:rPr lang="en-US" dirty="0"/>
              <a:t>Quality primary care </a:t>
            </a:r>
          </a:p>
          <a:p>
            <a:r>
              <a:rPr lang="en-US" dirty="0"/>
              <a:t>includes  nutritional</a:t>
            </a:r>
          </a:p>
          <a:p>
            <a:r>
              <a:rPr lang="en-US" dirty="0"/>
              <a:t>outpatient care as well </a:t>
            </a:r>
          </a:p>
          <a:p>
            <a:r>
              <a:rPr lang="en-US" dirty="0"/>
              <a:t>as hospital discharge </a:t>
            </a:r>
          </a:p>
          <a:p>
            <a:r>
              <a:rPr lang="en-US" dirty="0"/>
              <a:t>planning with outpatient </a:t>
            </a:r>
          </a:p>
          <a:p>
            <a:r>
              <a:rPr lang="en-US" dirty="0"/>
              <a:t>follow up</a:t>
            </a:r>
          </a:p>
        </p:txBody>
      </p:sp>
    </p:spTree>
    <p:extLst>
      <p:ext uri="{BB962C8B-B14F-4D97-AF65-F5344CB8AC3E}">
        <p14:creationId xmlns:p14="http://schemas.microsoft.com/office/powerpoint/2010/main" val="2448859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4008" y="4410479"/>
            <a:ext cx="8086442" cy="1623985"/>
          </a:xfrm>
          <a:prstGeom prst="rect">
            <a:avLst/>
          </a:prstGeom>
        </p:spPr>
      </p:pic>
      <p:sp>
        <p:nvSpPr>
          <p:cNvPr id="3" name="Content Placeholder 2"/>
          <p:cNvSpPr>
            <a:spLocks noGrp="1"/>
          </p:cNvSpPr>
          <p:nvPr>
            <p:ph idx="1"/>
          </p:nvPr>
        </p:nvSpPr>
        <p:spPr>
          <a:xfrm>
            <a:off x="77119" y="341523"/>
            <a:ext cx="9375354" cy="4186409"/>
          </a:xfrm>
        </p:spPr>
        <p:txBody>
          <a:bodyPr>
            <a:normAutofit fontScale="92500" lnSpcReduction="20000"/>
          </a:bodyPr>
          <a:lstStyle/>
          <a:p>
            <a:pPr>
              <a:buFont typeface="Arial" panose="020B0604020202020204" pitchFamily="34" charset="0"/>
              <a:buChar char="•"/>
            </a:pPr>
            <a:r>
              <a:rPr lang="en-US" b="1" dirty="0">
                <a:solidFill>
                  <a:schemeClr val="bg1"/>
                </a:solidFill>
              </a:rPr>
              <a:t>For dyslipidemia, hypertension, heart failure, diabetes, and renal disease, available </a:t>
            </a:r>
            <a:r>
              <a:rPr lang="en-US" b="1" dirty="0" smtClean="0">
                <a:solidFill>
                  <a:schemeClr val="bg1"/>
                </a:solidFill>
              </a:rPr>
              <a:t>evidence supports </a:t>
            </a:r>
            <a:r>
              <a:rPr lang="en-US" b="1" dirty="0">
                <a:solidFill>
                  <a:schemeClr val="bg1"/>
                </a:solidFill>
              </a:rPr>
              <a:t>a role for nutrition therapy in the routine management of these conditions for the Medicare population. For this reason it is recommended that nutrition therapy be considered a covered benefit for Medicare beneficiaries in the ambulatory setting.</a:t>
            </a:r>
          </a:p>
          <a:p>
            <a:pPr>
              <a:buFont typeface="Arial" panose="020B0604020202020204" pitchFamily="34" charset="0"/>
              <a:buChar char="•"/>
            </a:pPr>
            <a:r>
              <a:rPr lang="en-US" b="1" dirty="0">
                <a:solidFill>
                  <a:schemeClr val="bg1"/>
                </a:solidFill>
              </a:rPr>
              <a:t>Nutrition education is also important in the primary prevention of chronic disease. However, a variety of health care professionals such as physicians, nurses, and pharmacists should and do provide nutrition education in the context of routine preventive health visits or patient encounters. These encounters, however, should not constitute a separate covered visit, but rather be considered incident to medical care or the nutrition therapy being provided.</a:t>
            </a:r>
          </a:p>
          <a:p>
            <a:pPr>
              <a:buFont typeface="Arial" panose="020B0604020202020204" pitchFamily="34" charset="0"/>
              <a:buChar char="•"/>
            </a:pPr>
            <a:r>
              <a:rPr lang="en-US" b="1" dirty="0">
                <a:solidFill>
                  <a:schemeClr val="bg1"/>
                </a:solidFill>
              </a:rPr>
              <a:t>In order to eliminate a barrier to access for nutrition therapy, nutrition professionals should be considered eligible as qualified providers who receive direct Medicare </a:t>
            </a:r>
            <a:r>
              <a:rPr lang="en-US" b="1" dirty="0" smtClean="0">
                <a:solidFill>
                  <a:schemeClr val="bg1"/>
                </a:solidFill>
              </a:rPr>
              <a:t>reimbursement or payment by one of the organizations noted previously.</a:t>
            </a:r>
            <a:endParaRPr lang="en-US" b="1" dirty="0">
              <a:solidFill>
                <a:schemeClr val="bg1"/>
              </a:solidFill>
            </a:endParaRPr>
          </a:p>
          <a:p>
            <a:pPr>
              <a:buFont typeface="Arial" panose="020B0604020202020204" pitchFamily="34" charset="0"/>
              <a:buChar char="•"/>
            </a:pPr>
            <a:endParaRPr lang="en-US" dirty="0"/>
          </a:p>
        </p:txBody>
      </p:sp>
      <p:pic>
        <p:nvPicPr>
          <p:cNvPr id="2" name="Picture 1"/>
          <p:cNvPicPr>
            <a:picLocks noChangeAspect="1"/>
          </p:cNvPicPr>
          <p:nvPr/>
        </p:nvPicPr>
        <p:blipFill>
          <a:blip r:embed="rId4"/>
          <a:stretch>
            <a:fillRect/>
          </a:stretch>
        </p:blipFill>
        <p:spPr>
          <a:xfrm>
            <a:off x="9584674" y="583894"/>
            <a:ext cx="2360095" cy="5767330"/>
          </a:xfrm>
          <a:prstGeom prst="rect">
            <a:avLst/>
          </a:prstGeom>
        </p:spPr>
      </p:pic>
    </p:spTree>
    <p:extLst>
      <p:ext uri="{BB962C8B-B14F-4D97-AF65-F5344CB8AC3E}">
        <p14:creationId xmlns:p14="http://schemas.microsoft.com/office/powerpoint/2010/main" val="4006662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38101" y="1030120"/>
            <a:ext cx="3514725" cy="581025"/>
          </a:xfrm>
          <a:prstGeom prst="rect">
            <a:avLst/>
          </a:prstGeom>
        </p:spPr>
      </p:pic>
      <p:sp>
        <p:nvSpPr>
          <p:cNvPr id="2" name="Title 1"/>
          <p:cNvSpPr>
            <a:spLocks noGrp="1"/>
          </p:cNvSpPr>
          <p:nvPr>
            <p:ph type="title"/>
          </p:nvPr>
        </p:nvSpPr>
        <p:spPr>
          <a:xfrm>
            <a:off x="316409" y="276587"/>
            <a:ext cx="7461498" cy="1507067"/>
          </a:xfrm>
        </p:spPr>
        <p:txBody>
          <a:bodyPr/>
          <a:lstStyle/>
          <a:p>
            <a:r>
              <a:rPr lang="en-US" b="1" dirty="0" smtClean="0"/>
              <a:t>Psychological support and mental health</a:t>
            </a:r>
            <a:endParaRPr lang="en-US" b="1" dirty="0"/>
          </a:p>
        </p:txBody>
      </p:sp>
      <p:pic>
        <p:nvPicPr>
          <p:cNvPr id="6" name="Content Placeholder 5"/>
          <p:cNvPicPr>
            <a:picLocks noGrp="1" noChangeAspect="1"/>
          </p:cNvPicPr>
          <p:nvPr>
            <p:ph idx="1"/>
          </p:nvPr>
        </p:nvPicPr>
        <p:blipFill>
          <a:blip r:embed="rId3"/>
          <a:stretch>
            <a:fillRect/>
          </a:stretch>
        </p:blipFill>
        <p:spPr>
          <a:xfrm>
            <a:off x="148629" y="1611145"/>
            <a:ext cx="8500420" cy="5011990"/>
          </a:xfrm>
          <a:prstGeom prst="rect">
            <a:avLst/>
          </a:prstGeom>
        </p:spPr>
      </p:pic>
      <p:pic>
        <p:nvPicPr>
          <p:cNvPr id="8" name="Picture 7"/>
          <p:cNvPicPr>
            <a:picLocks noChangeAspect="1"/>
          </p:cNvPicPr>
          <p:nvPr/>
        </p:nvPicPr>
        <p:blipFill>
          <a:blip r:embed="rId4"/>
          <a:stretch>
            <a:fillRect/>
          </a:stretch>
        </p:blipFill>
        <p:spPr>
          <a:xfrm>
            <a:off x="3519361" y="3328167"/>
            <a:ext cx="5035922" cy="1750454"/>
          </a:xfrm>
          <a:prstGeom prst="rect">
            <a:avLst/>
          </a:prstGeom>
        </p:spPr>
      </p:pic>
      <p:pic>
        <p:nvPicPr>
          <p:cNvPr id="9" name="Picture 8"/>
          <p:cNvPicPr>
            <a:picLocks noChangeAspect="1"/>
          </p:cNvPicPr>
          <p:nvPr/>
        </p:nvPicPr>
        <p:blipFill>
          <a:blip r:embed="rId5"/>
          <a:stretch>
            <a:fillRect/>
          </a:stretch>
        </p:blipFill>
        <p:spPr>
          <a:xfrm>
            <a:off x="5120432" y="5270961"/>
            <a:ext cx="2657475" cy="10287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2659" y="276587"/>
            <a:ext cx="2700587" cy="6245604"/>
          </a:xfrm>
          <a:prstGeom prst="rect">
            <a:avLst/>
          </a:prstGeom>
        </p:spPr>
      </p:pic>
    </p:spTree>
    <p:extLst>
      <p:ext uri="{BB962C8B-B14F-4D97-AF65-F5344CB8AC3E}">
        <p14:creationId xmlns:p14="http://schemas.microsoft.com/office/powerpoint/2010/main" val="2125070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546" y="5594679"/>
            <a:ext cx="8534400" cy="1507067"/>
          </a:xfrm>
        </p:spPr>
        <p:txBody>
          <a:bodyPr>
            <a:normAutofit fontScale="90000"/>
          </a:bodyPr>
          <a:lstStyle/>
          <a:p>
            <a:r>
              <a:rPr lang="en-US" b="1" dirty="0"/>
              <a:t>Free Preventive </a:t>
            </a:r>
            <a:r>
              <a:rPr lang="en-US" b="1" dirty="0" smtClean="0"/>
              <a:t>Services including addiction prevention and maintenance</a:t>
            </a:r>
            <a:r>
              <a:rPr lang="en-US" b="1" dirty="0"/>
              <a:t/>
            </a:r>
            <a:br>
              <a:rPr lang="en-US" b="1" dirty="0"/>
            </a:br>
            <a:endParaRPr lang="en-US" dirty="0"/>
          </a:p>
        </p:txBody>
      </p:sp>
      <p:pic>
        <p:nvPicPr>
          <p:cNvPr id="4" name="Content Placeholder 3"/>
          <p:cNvPicPr>
            <a:picLocks noGrp="1" noChangeAspect="1"/>
          </p:cNvPicPr>
          <p:nvPr>
            <p:ph idx="1"/>
          </p:nvPr>
        </p:nvPicPr>
        <p:blipFill>
          <a:blip r:embed="rId2"/>
          <a:stretch>
            <a:fillRect/>
          </a:stretch>
        </p:blipFill>
        <p:spPr>
          <a:xfrm>
            <a:off x="5699570" y="586948"/>
            <a:ext cx="5576550" cy="4790114"/>
          </a:xfrm>
          <a:prstGeom prst="rect">
            <a:avLst/>
          </a:prstGeom>
        </p:spPr>
      </p:pic>
      <p:pic>
        <p:nvPicPr>
          <p:cNvPr id="5" name="Picture 4"/>
          <p:cNvPicPr>
            <a:picLocks noChangeAspect="1"/>
          </p:cNvPicPr>
          <p:nvPr/>
        </p:nvPicPr>
        <p:blipFill>
          <a:blip r:embed="rId3"/>
          <a:stretch>
            <a:fillRect/>
          </a:stretch>
        </p:blipFill>
        <p:spPr>
          <a:xfrm>
            <a:off x="493492" y="553997"/>
            <a:ext cx="4776408" cy="4790114"/>
          </a:xfrm>
          <a:prstGeom prst="rect">
            <a:avLst/>
          </a:prstGeom>
        </p:spPr>
      </p:pic>
      <p:sp>
        <p:nvSpPr>
          <p:cNvPr id="6" name="TextBox 5"/>
          <p:cNvSpPr txBox="1"/>
          <p:nvPr/>
        </p:nvSpPr>
        <p:spPr>
          <a:xfrm>
            <a:off x="493492" y="184665"/>
            <a:ext cx="4653838" cy="369332"/>
          </a:xfrm>
          <a:prstGeom prst="rect">
            <a:avLst/>
          </a:prstGeom>
          <a:noFill/>
        </p:spPr>
        <p:txBody>
          <a:bodyPr wrap="square" rtlCol="0">
            <a:spAutoFit/>
          </a:bodyPr>
          <a:lstStyle/>
          <a:p>
            <a:r>
              <a:rPr lang="en-US" dirty="0" smtClean="0"/>
              <a:t>Example of smoking cessation resource</a:t>
            </a:r>
            <a:endParaRPr lang="en-US" dirty="0"/>
          </a:p>
        </p:txBody>
      </p:sp>
      <p:sp>
        <p:nvSpPr>
          <p:cNvPr id="7" name="TextBox 6"/>
          <p:cNvSpPr txBox="1"/>
          <p:nvPr/>
        </p:nvSpPr>
        <p:spPr>
          <a:xfrm>
            <a:off x="5771626" y="217616"/>
            <a:ext cx="5290231" cy="369332"/>
          </a:xfrm>
          <a:prstGeom prst="rect">
            <a:avLst/>
          </a:prstGeom>
          <a:noFill/>
        </p:spPr>
        <p:txBody>
          <a:bodyPr wrap="none" rtlCol="0">
            <a:spAutoFit/>
          </a:bodyPr>
          <a:lstStyle/>
          <a:p>
            <a:r>
              <a:rPr lang="en-US" dirty="0" smtClean="0"/>
              <a:t>Example of alcohol abuse screening resource</a:t>
            </a:r>
            <a:endParaRPr lang="en-US" dirty="0"/>
          </a:p>
        </p:txBody>
      </p:sp>
      <p:pic>
        <p:nvPicPr>
          <p:cNvPr id="8" name="Picture 7"/>
          <p:cNvPicPr>
            <a:picLocks noChangeAspect="1"/>
          </p:cNvPicPr>
          <p:nvPr/>
        </p:nvPicPr>
        <p:blipFill>
          <a:blip r:embed="rId4"/>
          <a:stretch>
            <a:fillRect/>
          </a:stretch>
        </p:blipFill>
        <p:spPr>
          <a:xfrm>
            <a:off x="493492" y="1920906"/>
            <a:ext cx="4771324" cy="973350"/>
          </a:xfrm>
          <a:prstGeom prst="rect">
            <a:avLst/>
          </a:prstGeom>
        </p:spPr>
      </p:pic>
      <p:pic>
        <p:nvPicPr>
          <p:cNvPr id="9" name="Picture 8"/>
          <p:cNvPicPr>
            <a:picLocks noChangeAspect="1"/>
          </p:cNvPicPr>
          <p:nvPr/>
        </p:nvPicPr>
        <p:blipFill>
          <a:blip r:embed="rId5"/>
          <a:stretch>
            <a:fillRect/>
          </a:stretch>
        </p:blipFill>
        <p:spPr>
          <a:xfrm>
            <a:off x="6552282" y="1284330"/>
            <a:ext cx="4657725" cy="1047750"/>
          </a:xfrm>
          <a:prstGeom prst="rect">
            <a:avLst/>
          </a:prstGeom>
        </p:spPr>
      </p:pic>
      <p:pic>
        <p:nvPicPr>
          <p:cNvPr id="10" name="Picture 9"/>
          <p:cNvPicPr>
            <a:picLocks noChangeAspect="1"/>
          </p:cNvPicPr>
          <p:nvPr/>
        </p:nvPicPr>
        <p:blipFill>
          <a:blip r:embed="rId6"/>
          <a:stretch>
            <a:fillRect/>
          </a:stretch>
        </p:blipFill>
        <p:spPr>
          <a:xfrm>
            <a:off x="8487845" y="6344089"/>
            <a:ext cx="3081343" cy="509382"/>
          </a:xfrm>
          <a:prstGeom prst="rect">
            <a:avLst/>
          </a:prstGeom>
        </p:spPr>
      </p:pic>
      <p:pic>
        <p:nvPicPr>
          <p:cNvPr id="11" name="Picture 10"/>
          <p:cNvPicPr>
            <a:picLocks noChangeAspect="1"/>
          </p:cNvPicPr>
          <p:nvPr/>
        </p:nvPicPr>
        <p:blipFill>
          <a:blip r:embed="rId7"/>
          <a:stretch>
            <a:fillRect/>
          </a:stretch>
        </p:blipFill>
        <p:spPr>
          <a:xfrm>
            <a:off x="8618645" y="5319512"/>
            <a:ext cx="2657475" cy="1028700"/>
          </a:xfrm>
          <a:prstGeom prst="rect">
            <a:avLst/>
          </a:prstGeom>
        </p:spPr>
      </p:pic>
    </p:spTree>
    <p:extLst>
      <p:ext uri="{BB962C8B-B14F-4D97-AF65-F5344CB8AC3E}">
        <p14:creationId xmlns:p14="http://schemas.microsoft.com/office/powerpoint/2010/main" val="1043538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434" y="4286775"/>
            <a:ext cx="7251774" cy="2290194"/>
          </a:xfrm>
        </p:spPr>
        <p:txBody>
          <a:bodyPr>
            <a:normAutofit fontScale="90000"/>
          </a:bodyPr>
          <a:lstStyle/>
          <a:p>
            <a:r>
              <a:rPr lang="en-US" sz="5300" dirty="0" smtClean="0"/>
              <a:t/>
            </a:r>
            <a:br>
              <a:rPr lang="en-US" sz="5300" dirty="0" smtClean="0"/>
            </a:br>
            <a:r>
              <a:rPr lang="en-US" sz="5300" b="1" dirty="0" smtClean="0"/>
              <a:t>Managed </a:t>
            </a:r>
            <a:r>
              <a:rPr lang="en-US" sz="5300" b="1" dirty="0"/>
              <a:t>care </a:t>
            </a:r>
            <a:r>
              <a:rPr lang="en-US" sz="5300" b="1" dirty="0" smtClean="0"/>
              <a:t>and</a:t>
            </a:r>
            <a:br>
              <a:rPr lang="en-US" sz="5300" b="1" dirty="0" smtClean="0"/>
            </a:br>
            <a:r>
              <a:rPr lang="en-US" sz="5300" b="1" dirty="0" smtClean="0"/>
              <a:t>health  maintenance </a:t>
            </a:r>
            <a:r>
              <a:rPr lang="en-US" sz="5300" b="1" dirty="0"/>
              <a:t/>
            </a:r>
            <a:br>
              <a:rPr lang="en-US" sz="5300" b="1" dirty="0"/>
            </a:br>
            <a:r>
              <a:rPr lang="en-US" sz="5300" b="1" dirty="0"/>
              <a:t>organizations </a:t>
            </a:r>
            <a:r>
              <a:rPr lang="en-US" b="1" dirty="0"/>
              <a:t/>
            </a:r>
            <a:br>
              <a:rPr lang="en-US" b="1" dirty="0"/>
            </a:br>
            <a:endParaRPr lang="en-US" b="1" dirty="0"/>
          </a:p>
        </p:txBody>
      </p:sp>
      <p:sp>
        <p:nvSpPr>
          <p:cNvPr id="6" name="Rectangle 5"/>
          <p:cNvSpPr/>
          <p:nvPr/>
        </p:nvSpPr>
        <p:spPr>
          <a:xfrm>
            <a:off x="667434" y="874142"/>
            <a:ext cx="8061819" cy="3488134"/>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spc="-15" dirty="0">
                <a:solidFill>
                  <a:schemeClr val="bg1"/>
                </a:solidFill>
                <a:latin typeface="Arial Narrow" panose="020B0606020202030204" pitchFamily="34" charset="0"/>
                <a:ea typeface="Times New Roman" panose="02020603050405020304" pitchFamily="18" charset="0"/>
                <a:cs typeface="Arial" panose="020B0604020202020204" pitchFamily="34" charset="0"/>
              </a:rPr>
              <a:t>Nutrition Support Institutions</a:t>
            </a:r>
            <a:endParaRPr lang="en-US"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4000" b="1" spc="-15" dirty="0">
                <a:solidFill>
                  <a:schemeClr val="bg1"/>
                </a:solidFill>
                <a:latin typeface="Arial Narrow" panose="020B0606020202030204" pitchFamily="34" charset="0"/>
                <a:ea typeface="Times New Roman" panose="02020603050405020304" pitchFamily="18" charset="0"/>
                <a:cs typeface="Arial" panose="020B0604020202020204" pitchFamily="34" charset="0"/>
              </a:rPr>
              <a:t>Psychological support and mental </a:t>
            </a:r>
            <a:r>
              <a:rPr lang="en-US" sz="4000" b="1" spc="-15" dirty="0" smtClean="0">
                <a:solidFill>
                  <a:schemeClr val="bg1"/>
                </a:solidFill>
                <a:latin typeface="Arial Narrow" panose="020B0606020202030204" pitchFamily="34" charset="0"/>
                <a:ea typeface="Times New Roman" panose="02020603050405020304" pitchFamily="18" charset="0"/>
                <a:cs typeface="Arial" panose="020B0604020202020204" pitchFamily="34" charset="0"/>
              </a:rPr>
              <a:t>health</a:t>
            </a:r>
            <a:endParaRPr lang="en-US" sz="40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4000" b="1" spc="-15" dirty="0" smtClean="0">
                <a:solidFill>
                  <a:schemeClr val="bg1"/>
                </a:solidFill>
                <a:latin typeface="Arial Narrow" panose="020B0606020202030204" pitchFamily="34" charset="0"/>
                <a:ea typeface="Times New Roman" panose="02020603050405020304" pitchFamily="18" charset="0"/>
                <a:cs typeface="Arial" panose="020B0604020202020204" pitchFamily="34" charset="0"/>
              </a:rPr>
              <a:t>Addiction </a:t>
            </a:r>
            <a:r>
              <a:rPr lang="en-US" sz="4000" b="1" spc="-15" dirty="0">
                <a:solidFill>
                  <a:schemeClr val="bg1"/>
                </a:solidFill>
                <a:latin typeface="Arial Narrow" panose="020B0606020202030204" pitchFamily="34" charset="0"/>
                <a:ea typeface="Times New Roman" panose="02020603050405020304" pitchFamily="18" charset="0"/>
                <a:cs typeface="Arial" panose="020B0604020202020204" pitchFamily="34" charset="0"/>
              </a:rPr>
              <a:t>prevention and maintenance </a:t>
            </a:r>
            <a:endParaRPr lang="en-US" sz="40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1988" y="293614"/>
            <a:ext cx="2638922" cy="6102991"/>
          </a:xfrm>
          <a:prstGeom prst="rect">
            <a:avLst/>
          </a:prstGeom>
        </p:spPr>
      </p:pic>
    </p:spTree>
    <p:extLst>
      <p:ext uri="{BB962C8B-B14F-4D97-AF65-F5344CB8AC3E}">
        <p14:creationId xmlns:p14="http://schemas.microsoft.com/office/powerpoint/2010/main" val="2772351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910045"/>
            <a:ext cx="7234995" cy="859871"/>
          </a:xfrm>
        </p:spPr>
        <p:txBody>
          <a:bodyPr>
            <a:normAutofit fontScale="90000"/>
          </a:bodyPr>
          <a:lstStyle/>
          <a:p>
            <a:r>
              <a:rPr lang="en-US" b="1" dirty="0" smtClean="0"/>
              <a:t/>
            </a:r>
            <a:br>
              <a:rPr lang="en-US" b="1" dirty="0" smtClean="0"/>
            </a:br>
            <a:r>
              <a:rPr lang="en-US" b="1" dirty="0"/>
              <a:t/>
            </a:r>
            <a:br>
              <a:rPr lang="en-US" b="1" dirty="0"/>
            </a:br>
            <a:r>
              <a:rPr lang="en-US" b="1" dirty="0" smtClean="0"/>
              <a:t>United </a:t>
            </a:r>
            <a:r>
              <a:rPr lang="en-US" b="1" dirty="0"/>
              <a:t>States Innovations in Healthcare Delivery</a:t>
            </a:r>
            <a:br>
              <a:rPr lang="en-US" b="1" dirty="0"/>
            </a:br>
            <a:r>
              <a:rPr lang="en-US" dirty="0"/>
              <a:t/>
            </a:r>
            <a:br>
              <a:rPr lang="en-US" dirty="0"/>
            </a:br>
            <a:endParaRPr lang="en-US" dirty="0"/>
          </a:p>
        </p:txBody>
      </p:sp>
      <p:sp>
        <p:nvSpPr>
          <p:cNvPr id="3" name="Content Placeholder 2"/>
          <p:cNvSpPr>
            <a:spLocks noGrp="1"/>
          </p:cNvSpPr>
          <p:nvPr>
            <p:ph idx="1"/>
          </p:nvPr>
        </p:nvSpPr>
        <p:spPr>
          <a:xfrm>
            <a:off x="264763" y="444616"/>
            <a:ext cx="8534400" cy="5134063"/>
          </a:xfrm>
        </p:spPr>
        <p:txBody>
          <a:bodyPr>
            <a:noAutofit/>
          </a:bodyPr>
          <a:lstStyle/>
          <a:p>
            <a:pPr marL="0" indent="0">
              <a:buNone/>
            </a:pPr>
            <a:r>
              <a:rPr lang="en-US" sz="2400" b="1" dirty="0" smtClean="0">
                <a:solidFill>
                  <a:schemeClr val="bg1"/>
                </a:solidFill>
              </a:rPr>
              <a:t>RECOMMENDATIONS BY STEPHEN SHORTELL PHD, MP</a:t>
            </a:r>
          </a:p>
          <a:p>
            <a:pPr marL="0" indent="0">
              <a:buNone/>
            </a:pPr>
            <a:r>
              <a:rPr lang="en-US" b="1" dirty="0" smtClean="0">
                <a:solidFill>
                  <a:schemeClr val="bg1"/>
                </a:solidFill>
              </a:rPr>
              <a:t>Population </a:t>
            </a:r>
            <a:r>
              <a:rPr lang="en-US" b="1" dirty="0">
                <a:solidFill>
                  <a:schemeClr val="bg1"/>
                </a:solidFill>
              </a:rPr>
              <a:t>aging, rapidly increasing costs of healthcare and the growing burden of chronic disease are challenges to health systems worldwide. To meet these challenges will require new approaches to healthcare delivery and comprehensive population health management. Within the context of healthcare reform initiatives, important innovations in delivery system organization in the United States are discussed. The innovations focused on are the Patient-Centered Medical Home (PCMH), the Accountable Care Organization (ACO) and the Population Health Management System (PHMS) combined with new payment arrangements that reward for health outcomes achieved rather than paying a fee for each service rendered. For each of these innovations, the evidence on its performance, the challenges involved, and the factors that might promote greater adoption and diffusion of successful </a:t>
            </a:r>
            <a:r>
              <a:rPr lang="en-US" b="1" dirty="0" smtClean="0">
                <a:solidFill>
                  <a:schemeClr val="bg1"/>
                </a:solidFill>
              </a:rPr>
              <a:t>models.</a:t>
            </a:r>
            <a:endParaRPr lang="en-US"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891" y="144709"/>
            <a:ext cx="2822134" cy="6526703"/>
          </a:xfrm>
          <a:prstGeom prst="rect">
            <a:avLst/>
          </a:prstGeom>
        </p:spPr>
      </p:pic>
    </p:spTree>
    <p:extLst>
      <p:ext uri="{BB962C8B-B14F-4D97-AF65-F5344CB8AC3E}">
        <p14:creationId xmlns:p14="http://schemas.microsoft.com/office/powerpoint/2010/main" val="908579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85775" cy="161925"/>
          </a:xfrm>
          <a:prstGeom prst="rect">
            <a:avLst/>
          </a:prstGeom>
        </p:spPr>
      </p:pic>
      <p:pic>
        <p:nvPicPr>
          <p:cNvPr id="5" name="Picture 4"/>
          <p:cNvPicPr>
            <a:picLocks noChangeAspect="1"/>
          </p:cNvPicPr>
          <p:nvPr/>
        </p:nvPicPr>
        <p:blipFill>
          <a:blip r:embed="rId2"/>
          <a:stretch>
            <a:fillRect/>
          </a:stretch>
        </p:blipFill>
        <p:spPr>
          <a:xfrm>
            <a:off x="0" y="0"/>
            <a:ext cx="485775" cy="161925"/>
          </a:xfrm>
          <a:prstGeom prst="rect">
            <a:avLst/>
          </a:prstGeom>
        </p:spPr>
      </p:pic>
      <p:sp>
        <p:nvSpPr>
          <p:cNvPr id="2" name="Title 1"/>
          <p:cNvSpPr>
            <a:spLocks noGrp="1"/>
          </p:cNvSpPr>
          <p:nvPr>
            <p:ph type="title"/>
          </p:nvPr>
        </p:nvSpPr>
        <p:spPr>
          <a:xfrm>
            <a:off x="684212" y="5739788"/>
            <a:ext cx="4912357" cy="937657"/>
          </a:xfrm>
        </p:spPr>
        <p:txBody>
          <a:bodyPr>
            <a:normAutofit fontScale="90000"/>
          </a:bodyPr>
          <a:lstStyle/>
          <a:p>
            <a:r>
              <a:rPr lang="en-US" dirty="0" smtClean="0"/>
              <a:t/>
            </a:r>
            <a:br>
              <a:rPr lang="en-US" dirty="0" smtClean="0"/>
            </a:br>
            <a:r>
              <a:rPr lang="en-US" b="1" dirty="0" smtClean="0"/>
              <a:t>Managed </a:t>
            </a:r>
            <a:r>
              <a:rPr lang="en-US" b="1" dirty="0"/>
              <a:t>care</a:t>
            </a:r>
            <a:br>
              <a:rPr lang="en-US" b="1" dirty="0"/>
            </a:br>
            <a:endParaRPr lang="en-US" b="1" dirty="0"/>
          </a:p>
        </p:txBody>
      </p:sp>
      <p:sp>
        <p:nvSpPr>
          <p:cNvPr id="3" name="Content Placeholder 2"/>
          <p:cNvSpPr>
            <a:spLocks noGrp="1"/>
          </p:cNvSpPr>
          <p:nvPr>
            <p:ph idx="1"/>
          </p:nvPr>
        </p:nvSpPr>
        <p:spPr>
          <a:xfrm>
            <a:off x="100318" y="1093424"/>
            <a:ext cx="8534400" cy="3615267"/>
          </a:xfrm>
        </p:spPr>
        <p:txBody>
          <a:bodyPr>
            <a:noAutofit/>
          </a:bodyPr>
          <a:lstStyle/>
          <a:p>
            <a:pPr marL="0" indent="0">
              <a:buNone/>
            </a:pPr>
            <a:r>
              <a:rPr lang="en-US" sz="2800" dirty="0">
                <a:solidFill>
                  <a:schemeClr val="bg1"/>
                </a:solidFill>
              </a:rPr>
              <a:t>The term </a:t>
            </a:r>
            <a:r>
              <a:rPr lang="en-US" sz="2800" b="1" i="1" dirty="0">
                <a:solidFill>
                  <a:schemeClr val="bg1"/>
                </a:solidFill>
              </a:rPr>
              <a:t>managed care</a:t>
            </a:r>
            <a:r>
              <a:rPr lang="en-US" sz="2800" dirty="0">
                <a:solidFill>
                  <a:schemeClr val="bg1"/>
                </a:solidFill>
              </a:rPr>
              <a:t> or </a:t>
            </a:r>
            <a:r>
              <a:rPr lang="en-US" sz="2800" b="1" i="1" dirty="0">
                <a:solidFill>
                  <a:schemeClr val="bg1"/>
                </a:solidFill>
              </a:rPr>
              <a:t>managed healthcare</a:t>
            </a:r>
            <a:r>
              <a:rPr lang="en-US" sz="2800" dirty="0">
                <a:solidFill>
                  <a:schemeClr val="bg1"/>
                </a:solidFill>
              </a:rPr>
              <a:t> is used in the </a:t>
            </a:r>
            <a:r>
              <a:rPr lang="en-US" sz="2800" dirty="0">
                <a:solidFill>
                  <a:schemeClr val="bg1"/>
                </a:solidFill>
                <a:hlinkClick r:id="rId3" tooltip="United States"/>
              </a:rPr>
              <a:t>United States</a:t>
            </a:r>
            <a:r>
              <a:rPr lang="en-US" sz="2800" dirty="0">
                <a:solidFill>
                  <a:schemeClr val="bg1"/>
                </a:solidFill>
              </a:rPr>
              <a:t> to describe a group of activities ostensibly intended to reduce the cost of providing </a:t>
            </a:r>
            <a:r>
              <a:rPr lang="en-US" sz="2800" dirty="0">
                <a:solidFill>
                  <a:schemeClr val="bg1"/>
                </a:solidFill>
                <a:hlinkClick r:id="rId4" tooltip="Health care"/>
              </a:rPr>
              <a:t>health care</a:t>
            </a:r>
            <a:r>
              <a:rPr lang="en-US" sz="2800" dirty="0">
                <a:solidFill>
                  <a:schemeClr val="bg1"/>
                </a:solidFill>
              </a:rPr>
              <a:t> while improving the quality of that care ("managed care techniques"). It has become the essentially exclusive system of delivering and receiving </a:t>
            </a:r>
            <a:r>
              <a:rPr lang="en-US" sz="2800" dirty="0">
                <a:solidFill>
                  <a:schemeClr val="bg1"/>
                </a:solidFill>
                <a:hlinkClick r:id="rId5" tooltip="Health care in the United States"/>
              </a:rPr>
              <a:t>American health care</a:t>
            </a:r>
            <a:r>
              <a:rPr lang="en-US" sz="2800" dirty="0">
                <a:solidFill>
                  <a:schemeClr val="bg1"/>
                </a:solidFill>
              </a:rPr>
              <a:t> since its implementation in the early 1980s, and has been largely unaffected by the </a:t>
            </a:r>
            <a:r>
              <a:rPr lang="en-US" sz="2800" dirty="0">
                <a:solidFill>
                  <a:schemeClr val="bg1"/>
                </a:solidFill>
                <a:hlinkClick r:id="rId6" tooltip="Affordable Care Act"/>
              </a:rPr>
              <a:t>Affordable Care Act</a:t>
            </a:r>
            <a:r>
              <a:rPr lang="en-US" sz="2800" dirty="0">
                <a:solidFill>
                  <a:schemeClr val="bg1"/>
                </a:solidFill>
              </a:rPr>
              <a:t> of 2010.</a:t>
            </a:r>
          </a:p>
        </p:txBody>
      </p:sp>
      <p:pic>
        <p:nvPicPr>
          <p:cNvPr id="6" name="Picture 5"/>
          <p:cNvPicPr>
            <a:picLocks noChangeAspect="1"/>
          </p:cNvPicPr>
          <p:nvPr/>
        </p:nvPicPr>
        <p:blipFill>
          <a:blip r:embed="rId7"/>
          <a:stretch>
            <a:fillRect/>
          </a:stretch>
        </p:blipFill>
        <p:spPr>
          <a:xfrm>
            <a:off x="9143666" y="161925"/>
            <a:ext cx="2600256" cy="6354208"/>
          </a:xfrm>
          <a:prstGeom prst="rect">
            <a:avLst/>
          </a:prstGeom>
        </p:spPr>
      </p:pic>
    </p:spTree>
    <p:extLst>
      <p:ext uri="{BB962C8B-B14F-4D97-AF65-F5344CB8AC3E}">
        <p14:creationId xmlns:p14="http://schemas.microsoft.com/office/powerpoint/2010/main" val="261908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465" y="5350933"/>
            <a:ext cx="8534400" cy="1507067"/>
          </a:xfrm>
        </p:spPr>
        <p:txBody>
          <a:bodyPr/>
          <a:lstStyle/>
          <a:p>
            <a:r>
              <a:rPr lang="en-US" dirty="0" smtClean="0"/>
              <a:t>Managed health care</a:t>
            </a:r>
            <a:endParaRPr lang="en-US" dirty="0"/>
          </a:p>
        </p:txBody>
      </p:sp>
      <p:sp>
        <p:nvSpPr>
          <p:cNvPr id="3" name="Content Placeholder 2"/>
          <p:cNvSpPr>
            <a:spLocks noGrp="1"/>
          </p:cNvSpPr>
          <p:nvPr>
            <p:ph idx="1"/>
          </p:nvPr>
        </p:nvSpPr>
        <p:spPr>
          <a:xfrm>
            <a:off x="684211" y="685800"/>
            <a:ext cx="10762313" cy="3615267"/>
          </a:xfrm>
        </p:spPr>
        <p:txBody>
          <a:bodyPr/>
          <a:lstStyle/>
          <a:p>
            <a:pPr marL="0" indent="0">
              <a:buNone/>
            </a:pPr>
            <a:r>
              <a:rPr lang="en-US" dirty="0" smtClean="0">
                <a:solidFill>
                  <a:schemeClr val="tx1"/>
                </a:solidFill>
              </a:rPr>
              <a:t>1. Managed care is intended to have the following health care consequences including all of the following except for which response?</a:t>
            </a:r>
          </a:p>
          <a:p>
            <a:pPr marL="457200" indent="-457200">
              <a:buFont typeface="+mj-lt"/>
              <a:buAutoNum type="alphaLcParenR"/>
            </a:pPr>
            <a:r>
              <a:rPr lang="en-US" dirty="0">
                <a:solidFill>
                  <a:schemeClr val="tx1"/>
                </a:solidFill>
              </a:rPr>
              <a:t>T</a:t>
            </a:r>
            <a:r>
              <a:rPr lang="en-US" dirty="0" smtClean="0">
                <a:solidFill>
                  <a:schemeClr val="tx1"/>
                </a:solidFill>
              </a:rPr>
              <a:t>o </a:t>
            </a:r>
            <a:r>
              <a:rPr lang="en-US" dirty="0">
                <a:solidFill>
                  <a:schemeClr val="tx1"/>
                </a:solidFill>
              </a:rPr>
              <a:t>reduce the cost </a:t>
            </a:r>
            <a:r>
              <a:rPr lang="en-US" dirty="0" smtClean="0">
                <a:solidFill>
                  <a:schemeClr val="tx1"/>
                </a:solidFill>
              </a:rPr>
              <a:t>of </a:t>
            </a:r>
            <a:r>
              <a:rPr lang="en-US" dirty="0">
                <a:solidFill>
                  <a:schemeClr val="tx1"/>
                </a:solidFill>
              </a:rPr>
              <a:t>providing health </a:t>
            </a:r>
            <a:r>
              <a:rPr lang="en-US" dirty="0" smtClean="0">
                <a:solidFill>
                  <a:schemeClr val="tx1"/>
                </a:solidFill>
              </a:rPr>
              <a:t>care</a:t>
            </a:r>
          </a:p>
          <a:p>
            <a:pPr marL="457200" indent="-457200">
              <a:buFont typeface="+mj-lt"/>
              <a:buAutoNum type="alphaLcParenR"/>
            </a:pPr>
            <a:r>
              <a:rPr lang="en-US" dirty="0" smtClean="0">
                <a:solidFill>
                  <a:schemeClr val="tx1"/>
                </a:solidFill>
              </a:rPr>
              <a:t>To improve the quality of health care</a:t>
            </a:r>
          </a:p>
          <a:p>
            <a:pPr marL="457200" indent="-457200">
              <a:buFont typeface="+mj-lt"/>
              <a:buAutoNum type="alphaLcParenR"/>
            </a:pPr>
            <a:r>
              <a:rPr lang="en-US" dirty="0" smtClean="0">
                <a:solidFill>
                  <a:schemeClr val="tx1"/>
                </a:solidFill>
              </a:rPr>
              <a:t>To allow greater access to health care to more patients due to cost savings</a:t>
            </a:r>
          </a:p>
          <a:p>
            <a:pPr marL="457200" indent="-457200">
              <a:buFont typeface="+mj-lt"/>
              <a:buAutoNum type="alphaLcParenR"/>
            </a:pPr>
            <a:r>
              <a:rPr lang="en-US" dirty="0" smtClean="0">
                <a:solidFill>
                  <a:schemeClr val="tx1"/>
                </a:solidFill>
              </a:rPr>
              <a:t>To allow greater freedom of all health care plan options</a:t>
            </a:r>
          </a:p>
          <a:p>
            <a:pPr marL="457200" indent="-457200">
              <a:buFont typeface="+mj-lt"/>
              <a:buAutoNum type="alphaLcParenR"/>
            </a:pPr>
            <a:endParaRPr lang="en-US" dirty="0"/>
          </a:p>
        </p:txBody>
      </p:sp>
    </p:spTree>
    <p:extLst>
      <p:ext uri="{BB962C8B-B14F-4D97-AF65-F5344CB8AC3E}">
        <p14:creationId xmlns:p14="http://schemas.microsoft.com/office/powerpoint/2010/main" val="157778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465" y="5350933"/>
            <a:ext cx="8534400" cy="1507067"/>
          </a:xfrm>
        </p:spPr>
        <p:txBody>
          <a:bodyPr/>
          <a:lstStyle/>
          <a:p>
            <a:r>
              <a:rPr lang="en-US" dirty="0" smtClean="0"/>
              <a:t>Managed health care</a:t>
            </a:r>
            <a:endParaRPr lang="en-US" dirty="0"/>
          </a:p>
        </p:txBody>
      </p:sp>
      <p:sp>
        <p:nvSpPr>
          <p:cNvPr id="3" name="Content Placeholder 2"/>
          <p:cNvSpPr>
            <a:spLocks noGrp="1"/>
          </p:cNvSpPr>
          <p:nvPr>
            <p:ph idx="1"/>
          </p:nvPr>
        </p:nvSpPr>
        <p:spPr>
          <a:xfrm>
            <a:off x="684211" y="685800"/>
            <a:ext cx="10762313" cy="3615267"/>
          </a:xfrm>
        </p:spPr>
        <p:txBody>
          <a:bodyPr/>
          <a:lstStyle/>
          <a:p>
            <a:pPr marL="0" indent="0">
              <a:buNone/>
            </a:pPr>
            <a:r>
              <a:rPr lang="en-US" dirty="0">
                <a:solidFill>
                  <a:schemeClr val="tx1"/>
                </a:solidFill>
              </a:rPr>
              <a:t>1</a:t>
            </a:r>
            <a:r>
              <a:rPr lang="en-US" dirty="0" smtClean="0">
                <a:solidFill>
                  <a:schemeClr val="tx1"/>
                </a:solidFill>
              </a:rPr>
              <a:t>. Managed care is intended to have the following health care consequences including all of the following except for which response?</a:t>
            </a:r>
          </a:p>
          <a:p>
            <a:pPr marL="457200" indent="-457200">
              <a:buFont typeface="+mj-lt"/>
              <a:buAutoNum type="alphaLcParenR"/>
            </a:pPr>
            <a:r>
              <a:rPr lang="en-US" dirty="0">
                <a:solidFill>
                  <a:schemeClr val="tx1"/>
                </a:solidFill>
              </a:rPr>
              <a:t>T</a:t>
            </a:r>
            <a:r>
              <a:rPr lang="en-US" dirty="0" smtClean="0">
                <a:solidFill>
                  <a:schemeClr val="tx1"/>
                </a:solidFill>
              </a:rPr>
              <a:t>o </a:t>
            </a:r>
            <a:r>
              <a:rPr lang="en-US" dirty="0">
                <a:solidFill>
                  <a:schemeClr val="tx1"/>
                </a:solidFill>
              </a:rPr>
              <a:t>reduce the cost </a:t>
            </a:r>
            <a:r>
              <a:rPr lang="en-US" dirty="0" smtClean="0">
                <a:solidFill>
                  <a:schemeClr val="tx1"/>
                </a:solidFill>
              </a:rPr>
              <a:t>of </a:t>
            </a:r>
            <a:r>
              <a:rPr lang="en-US" dirty="0">
                <a:solidFill>
                  <a:schemeClr val="tx1"/>
                </a:solidFill>
              </a:rPr>
              <a:t>providing health </a:t>
            </a:r>
            <a:r>
              <a:rPr lang="en-US" dirty="0" smtClean="0">
                <a:solidFill>
                  <a:schemeClr val="tx1"/>
                </a:solidFill>
              </a:rPr>
              <a:t>care</a:t>
            </a:r>
          </a:p>
          <a:p>
            <a:pPr marL="457200" indent="-457200">
              <a:buFont typeface="+mj-lt"/>
              <a:buAutoNum type="alphaLcParenR"/>
            </a:pPr>
            <a:r>
              <a:rPr lang="en-US" dirty="0" smtClean="0">
                <a:solidFill>
                  <a:schemeClr val="tx1"/>
                </a:solidFill>
              </a:rPr>
              <a:t>To improve the quality of health care</a:t>
            </a:r>
          </a:p>
          <a:p>
            <a:pPr marL="457200" indent="-457200">
              <a:buFont typeface="+mj-lt"/>
              <a:buAutoNum type="alphaLcParenR"/>
            </a:pPr>
            <a:r>
              <a:rPr lang="en-US" dirty="0" smtClean="0">
                <a:solidFill>
                  <a:schemeClr val="tx1"/>
                </a:solidFill>
              </a:rPr>
              <a:t>To allow greater access to health care to more patients due to cost savings</a:t>
            </a:r>
          </a:p>
          <a:p>
            <a:pPr marL="457200" indent="-457200">
              <a:buFont typeface="+mj-lt"/>
              <a:buAutoNum type="alphaLcParenR"/>
            </a:pPr>
            <a:r>
              <a:rPr lang="en-US" dirty="0" smtClean="0">
                <a:solidFill>
                  <a:srgbClr val="FF0000"/>
                </a:solidFill>
              </a:rPr>
              <a:t>To allow greater freedom of all health care plan options</a:t>
            </a:r>
          </a:p>
          <a:p>
            <a:pPr marL="457200" indent="-457200">
              <a:buFont typeface="+mj-lt"/>
              <a:buAutoNum type="alphaLcParenR"/>
            </a:pPr>
            <a:endParaRPr lang="en-US" dirty="0">
              <a:solidFill>
                <a:srgbClr val="FF0000"/>
              </a:solidFill>
            </a:endParaRPr>
          </a:p>
        </p:txBody>
      </p:sp>
    </p:spTree>
    <p:extLst>
      <p:ext uri="{BB962C8B-B14F-4D97-AF65-F5344CB8AC3E}">
        <p14:creationId xmlns:p14="http://schemas.microsoft.com/office/powerpoint/2010/main" val="2984314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876"/>
            <a:ext cx="8534400" cy="6019698"/>
          </a:xfrm>
        </p:spPr>
        <p:txBody>
          <a:bodyPr>
            <a:noAutofit/>
          </a:bodyPr>
          <a:lstStyle/>
          <a:p>
            <a:pPr>
              <a:buFont typeface="Arial" panose="020B0604020202020204" pitchFamily="34" charset="0"/>
              <a:buChar char="•"/>
            </a:pPr>
            <a:r>
              <a:rPr lang="en-US" sz="2400" b="1" dirty="0">
                <a:solidFill>
                  <a:schemeClr val="bg1"/>
                </a:solidFill>
              </a:rPr>
              <a:t>One of the most characteristic forms of managed care is the use of a panel or network of healthcare providers to provide care to enrollees. Such </a:t>
            </a:r>
            <a:r>
              <a:rPr lang="en-US" sz="2400" b="1" dirty="0">
                <a:solidFill>
                  <a:schemeClr val="bg1"/>
                </a:solidFill>
                <a:hlinkClick r:id="rId2" tooltip="Integrated delivery system"/>
              </a:rPr>
              <a:t>integrated delivery systems</a:t>
            </a:r>
            <a:r>
              <a:rPr lang="en-US" sz="2400" b="1" dirty="0">
                <a:solidFill>
                  <a:schemeClr val="bg1"/>
                </a:solidFill>
              </a:rPr>
              <a:t> typically include one or more of the following:</a:t>
            </a:r>
          </a:p>
          <a:p>
            <a:pPr>
              <a:buFont typeface="Arial" panose="020B0604020202020204" pitchFamily="34" charset="0"/>
              <a:buChar char="•"/>
            </a:pPr>
            <a:r>
              <a:rPr lang="en-US" sz="2400" b="1" dirty="0">
                <a:solidFill>
                  <a:schemeClr val="bg1"/>
                </a:solidFill>
              </a:rPr>
              <a:t>A set of designated doctors and healthcare facilities, known as a provider network, which furnish an array of health care services to enrollees</a:t>
            </a:r>
          </a:p>
          <a:p>
            <a:pPr>
              <a:buFont typeface="Arial" panose="020B0604020202020204" pitchFamily="34" charset="0"/>
              <a:buChar char="•"/>
            </a:pPr>
            <a:r>
              <a:rPr lang="en-US" sz="2400" b="1" dirty="0">
                <a:solidFill>
                  <a:schemeClr val="bg1"/>
                </a:solidFill>
              </a:rPr>
              <a:t>Explicit standards for selecting providers</a:t>
            </a:r>
          </a:p>
          <a:p>
            <a:pPr>
              <a:buFont typeface="Arial" panose="020B0604020202020204" pitchFamily="34" charset="0"/>
              <a:buChar char="•"/>
            </a:pPr>
            <a:r>
              <a:rPr lang="en-US" sz="2400" b="1" dirty="0">
                <a:solidFill>
                  <a:schemeClr val="bg1"/>
                </a:solidFill>
              </a:rPr>
              <a:t>Formal </a:t>
            </a:r>
            <a:r>
              <a:rPr lang="en-US" sz="2400" b="1" dirty="0">
                <a:solidFill>
                  <a:schemeClr val="bg1"/>
                </a:solidFill>
                <a:hlinkClick r:id="rId3" tooltip="Utilization review"/>
              </a:rPr>
              <a:t>utilization review</a:t>
            </a:r>
            <a:r>
              <a:rPr lang="en-US" sz="2400" b="1" dirty="0">
                <a:solidFill>
                  <a:schemeClr val="bg1"/>
                </a:solidFill>
              </a:rPr>
              <a:t> and quality improvement programs</a:t>
            </a:r>
          </a:p>
          <a:p>
            <a:pPr>
              <a:buFont typeface="Arial" panose="020B0604020202020204" pitchFamily="34" charset="0"/>
              <a:buChar char="•"/>
            </a:pPr>
            <a:r>
              <a:rPr lang="en-US" sz="2400" b="1" dirty="0">
                <a:solidFill>
                  <a:schemeClr val="bg1"/>
                </a:solidFill>
              </a:rPr>
              <a:t>An emphasis on preventive care</a:t>
            </a:r>
          </a:p>
          <a:p>
            <a:pPr>
              <a:buFont typeface="Arial" panose="020B0604020202020204" pitchFamily="34" charset="0"/>
              <a:buChar char="•"/>
            </a:pPr>
            <a:r>
              <a:rPr lang="en-US" sz="2400" b="1" dirty="0">
                <a:solidFill>
                  <a:schemeClr val="bg1"/>
                </a:solidFill>
              </a:rPr>
              <a:t>Financial incentives to encourage enrollees to use care efficiently</a:t>
            </a:r>
          </a:p>
        </p:txBody>
      </p:sp>
      <p:pic>
        <p:nvPicPr>
          <p:cNvPr id="4" name="Picture 3"/>
          <p:cNvPicPr>
            <a:picLocks noChangeAspect="1"/>
          </p:cNvPicPr>
          <p:nvPr/>
        </p:nvPicPr>
        <p:blipFill>
          <a:blip r:embed="rId4"/>
          <a:stretch>
            <a:fillRect/>
          </a:stretch>
        </p:blipFill>
        <p:spPr>
          <a:xfrm>
            <a:off x="2900954" y="6049574"/>
            <a:ext cx="3626575" cy="648966"/>
          </a:xfrm>
          <a:prstGeom prst="rect">
            <a:avLst/>
          </a:prstGeom>
        </p:spPr>
      </p:pic>
      <p:pic>
        <p:nvPicPr>
          <p:cNvPr id="5" name="Picture 4"/>
          <p:cNvPicPr>
            <a:picLocks noChangeAspect="1"/>
          </p:cNvPicPr>
          <p:nvPr/>
        </p:nvPicPr>
        <p:blipFill>
          <a:blip r:embed="rId5"/>
          <a:stretch>
            <a:fillRect/>
          </a:stretch>
        </p:blipFill>
        <p:spPr>
          <a:xfrm>
            <a:off x="6924410" y="5783970"/>
            <a:ext cx="1201876" cy="969255"/>
          </a:xfrm>
          <a:prstGeom prst="rect">
            <a:avLst/>
          </a:prstGeom>
        </p:spPr>
      </p:pic>
      <p:pic>
        <p:nvPicPr>
          <p:cNvPr id="2" name="Picture 1"/>
          <p:cNvPicPr>
            <a:picLocks noChangeAspect="1"/>
          </p:cNvPicPr>
          <p:nvPr/>
        </p:nvPicPr>
        <p:blipFill>
          <a:blip r:embed="rId6"/>
          <a:stretch>
            <a:fillRect/>
          </a:stretch>
        </p:blipFill>
        <p:spPr>
          <a:xfrm>
            <a:off x="8920047" y="225386"/>
            <a:ext cx="2472990" cy="6043212"/>
          </a:xfrm>
          <a:prstGeom prst="rect">
            <a:avLst/>
          </a:prstGeom>
        </p:spPr>
      </p:pic>
    </p:spTree>
    <p:extLst>
      <p:ext uri="{BB962C8B-B14F-4D97-AF65-F5344CB8AC3E}">
        <p14:creationId xmlns:p14="http://schemas.microsoft.com/office/powerpoint/2010/main" val="2914636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1556</TotalTime>
  <Words>1813</Words>
  <Application>Microsoft Office PowerPoint</Application>
  <PresentationFormat>Widescreen</PresentationFormat>
  <Paragraphs>120</Paragraphs>
  <Slides>33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Narrow</vt:lpstr>
      <vt:lpstr>Calibri</vt:lpstr>
      <vt:lpstr>Century Gothic</vt:lpstr>
      <vt:lpstr>Symbol</vt:lpstr>
      <vt:lpstr>Times New Roman</vt:lpstr>
      <vt:lpstr>Wingdings 3</vt:lpstr>
      <vt:lpstr>Slice</vt:lpstr>
      <vt:lpstr>MODULE two:     overview of health systems in California</vt:lpstr>
      <vt:lpstr>PowerPoint Presentation</vt:lpstr>
      <vt:lpstr>UNIT OBJECTIVE</vt:lpstr>
      <vt:lpstr> Managed care and health  maintenance  organizations  </vt:lpstr>
      <vt:lpstr>  United States Innovations in Healthcare Delivery  </vt:lpstr>
      <vt:lpstr> Managed care </vt:lpstr>
      <vt:lpstr>Managed health care</vt:lpstr>
      <vt:lpstr>Managed health care</vt:lpstr>
      <vt:lpstr>PowerPoint Presentation</vt:lpstr>
      <vt:lpstr>Managed health care</vt:lpstr>
      <vt:lpstr>Managed health care</vt:lpstr>
      <vt:lpstr> Accountable Care Organizations Accountable for What, to Whom, and How    </vt:lpstr>
      <vt:lpstr>Accountable Care Organizations Accountable for What, to Whom, and How</vt:lpstr>
      <vt:lpstr>Accountable Care Organizations Accountable for What, to Whom, and 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Psychological support and mental health</vt:lpstr>
      <vt:lpstr>Free Preventive Services including addiction prevention and maintenance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55</cp:revision>
  <cp:lastPrinted>2017-12-01T00:58:34Z</cp:lastPrinted>
  <dcterms:created xsi:type="dcterms:W3CDTF">2017-11-27T19:02:08Z</dcterms:created>
  <dcterms:modified xsi:type="dcterms:W3CDTF">2018-01-19T18:02:04Z</dcterms:modified>
</cp:coreProperties>
</file>