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7" r:id="rId2"/>
    <p:sldId id="258" r:id="rId3"/>
    <p:sldId id="321" r:id="rId4"/>
    <p:sldId id="32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320" r:id="rId29"/>
    <p:sldId id="284" r:id="rId30"/>
    <p:sldId id="285" r:id="rId31"/>
    <p:sldId id="286" r:id="rId32"/>
    <p:sldId id="288" r:id="rId33"/>
    <p:sldId id="289" r:id="rId34"/>
    <p:sldId id="290" r:id="rId35"/>
    <p:sldId id="291" r:id="rId36"/>
    <p:sldId id="292"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3" r:id="rId64"/>
    <p:sldId id="324" r:id="rId65"/>
    <p:sldId id="325" r:id="rId66"/>
    <p:sldId id="326" r:id="rId67"/>
    <p:sldId id="328" r:id="rId68"/>
    <p:sldId id="327" r:id="rId69"/>
    <p:sldId id="329" r:id="rId70"/>
    <p:sldId id="330" r:id="rId71"/>
    <p:sldId id="331" r:id="rId72"/>
    <p:sldId id="332"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3" d="100"/>
          <a:sy n="123" d="100"/>
        </p:scale>
        <p:origin x="114" y="33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3CC70-B234-4D36-8212-7AE11CC7405A}"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A93AB-76CA-4DDA-B460-206092995884}" type="slidenum">
              <a:rPr lang="en-US" smtClean="0"/>
              <a:t>‹#›</a:t>
            </a:fld>
            <a:endParaRPr lang="en-US"/>
          </a:p>
        </p:txBody>
      </p:sp>
    </p:spTree>
    <p:extLst>
      <p:ext uri="{BB962C8B-B14F-4D97-AF65-F5344CB8AC3E}">
        <p14:creationId xmlns:p14="http://schemas.microsoft.com/office/powerpoint/2010/main" val="3664740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13</a:t>
            </a:fld>
            <a:endParaRPr lang="en-US"/>
          </a:p>
        </p:txBody>
      </p:sp>
    </p:spTree>
    <p:extLst>
      <p:ext uri="{BB962C8B-B14F-4D97-AF65-F5344CB8AC3E}">
        <p14:creationId xmlns:p14="http://schemas.microsoft.com/office/powerpoint/2010/main" val="35431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16</a:t>
            </a:fld>
            <a:endParaRPr lang="en-US"/>
          </a:p>
        </p:txBody>
      </p:sp>
    </p:spTree>
    <p:extLst>
      <p:ext uri="{BB962C8B-B14F-4D97-AF65-F5344CB8AC3E}">
        <p14:creationId xmlns:p14="http://schemas.microsoft.com/office/powerpoint/2010/main" val="107014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18</a:t>
            </a:fld>
            <a:endParaRPr lang="en-US"/>
          </a:p>
        </p:txBody>
      </p:sp>
    </p:spTree>
    <p:extLst>
      <p:ext uri="{BB962C8B-B14F-4D97-AF65-F5344CB8AC3E}">
        <p14:creationId xmlns:p14="http://schemas.microsoft.com/office/powerpoint/2010/main" val="265773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24</a:t>
            </a:fld>
            <a:endParaRPr lang="en-US"/>
          </a:p>
        </p:txBody>
      </p:sp>
    </p:spTree>
    <p:extLst>
      <p:ext uri="{BB962C8B-B14F-4D97-AF65-F5344CB8AC3E}">
        <p14:creationId xmlns:p14="http://schemas.microsoft.com/office/powerpoint/2010/main" val="427371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1/17/2018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144855"/>
            <a:ext cx="7485637" cy="4454305"/>
          </a:xfrm>
        </p:spPr>
        <p:txBody>
          <a:bodyPr>
            <a:normAutofit fontScale="90000"/>
          </a:bodyPr>
          <a:lstStyle/>
          <a:p>
            <a:r>
              <a:rPr lang="en-US" sz="6000" b="1" dirty="0" smtClean="0"/>
              <a:t>MODULE FOUR:   </a:t>
            </a:r>
            <a:br>
              <a:rPr lang="en-US" sz="6000" b="1" dirty="0" smtClean="0"/>
            </a:br>
            <a:r>
              <a:rPr lang="en-US" sz="6000" b="1" dirty="0" smtClean="0"/>
              <a:t/>
            </a:r>
            <a:br>
              <a:rPr lang="en-US" sz="6000" b="1" dirty="0" smtClean="0"/>
            </a:br>
            <a:r>
              <a:rPr lang="en-US" sz="6000" b="1" dirty="0"/>
              <a:t>MEDICAL PROTOCOLS </a:t>
            </a:r>
            <a:r>
              <a:rPr lang="en-US" sz="6000" b="1" dirty="0" smtClean="0"/>
              <a:t/>
            </a:r>
            <a:br>
              <a:rPr lang="en-US" sz="6000" b="1" dirty="0" smtClean="0"/>
            </a:br>
            <a:r>
              <a:rPr lang="en-US" sz="6000" b="1" dirty="0" smtClean="0"/>
              <a:t>AND </a:t>
            </a:r>
            <a:br>
              <a:rPr lang="en-US" sz="6000" b="1" dirty="0" smtClean="0"/>
            </a:br>
            <a:r>
              <a:rPr lang="en-US" sz="6000" b="1" dirty="0" smtClean="0"/>
              <a:t>QUALITY </a:t>
            </a:r>
            <a:r>
              <a:rPr lang="en-US" sz="6000" b="1" dirty="0"/>
              <a:t>ASSURANCE</a:t>
            </a:r>
          </a:p>
        </p:txBody>
      </p:sp>
      <p:pic>
        <p:nvPicPr>
          <p:cNvPr id="3" name="Picture 2"/>
          <p:cNvPicPr>
            <a:picLocks noChangeAspect="1"/>
          </p:cNvPicPr>
          <p:nvPr/>
        </p:nvPicPr>
        <p:blipFill>
          <a:blip r:embed="rId2"/>
          <a:stretch>
            <a:fillRect/>
          </a:stretch>
        </p:blipFill>
        <p:spPr>
          <a:xfrm>
            <a:off x="8857297" y="450850"/>
            <a:ext cx="2524125" cy="6057900"/>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75283" y="635256"/>
            <a:ext cx="8079085" cy="5633977"/>
          </a:xfrm>
          <a:prstGeom prst="rect">
            <a:avLst/>
          </a:prstGeom>
        </p:spPr>
      </p:pic>
      <p:pic>
        <p:nvPicPr>
          <p:cNvPr id="2" name="Picture 1"/>
          <p:cNvPicPr>
            <a:picLocks noChangeAspect="1"/>
          </p:cNvPicPr>
          <p:nvPr/>
        </p:nvPicPr>
        <p:blipFill>
          <a:blip r:embed="rId3"/>
          <a:stretch>
            <a:fillRect/>
          </a:stretch>
        </p:blipFill>
        <p:spPr>
          <a:xfrm>
            <a:off x="8754369" y="635256"/>
            <a:ext cx="2347490" cy="5633977"/>
          </a:xfrm>
          <a:prstGeom prst="rect">
            <a:avLst/>
          </a:prstGeom>
        </p:spPr>
      </p:pic>
    </p:spTree>
    <p:extLst>
      <p:ext uri="{BB962C8B-B14F-4D97-AF65-F5344CB8AC3E}">
        <p14:creationId xmlns:p14="http://schemas.microsoft.com/office/powerpoint/2010/main" val="2186071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2336"/>
          <a:stretch/>
        </p:blipFill>
        <p:spPr>
          <a:xfrm>
            <a:off x="619865" y="627026"/>
            <a:ext cx="8673178" cy="5807598"/>
          </a:xfrm>
          <a:prstGeom prst="rect">
            <a:avLst/>
          </a:prstGeom>
        </p:spPr>
      </p:pic>
      <p:pic>
        <p:nvPicPr>
          <p:cNvPr id="2" name="Picture 1"/>
          <p:cNvPicPr>
            <a:picLocks noChangeAspect="1"/>
          </p:cNvPicPr>
          <p:nvPr/>
        </p:nvPicPr>
        <p:blipFill>
          <a:blip r:embed="rId3"/>
          <a:stretch>
            <a:fillRect/>
          </a:stretch>
        </p:blipFill>
        <p:spPr>
          <a:xfrm>
            <a:off x="9293043" y="627026"/>
            <a:ext cx="2419833" cy="5807598"/>
          </a:xfrm>
          <a:prstGeom prst="rect">
            <a:avLst/>
          </a:prstGeom>
        </p:spPr>
      </p:pic>
    </p:spTree>
    <p:extLst>
      <p:ext uri="{BB962C8B-B14F-4D97-AF65-F5344CB8AC3E}">
        <p14:creationId xmlns:p14="http://schemas.microsoft.com/office/powerpoint/2010/main" val="2877590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4125" y="613522"/>
            <a:ext cx="8201581" cy="5785466"/>
          </a:xfrm>
          <a:prstGeom prst="rect">
            <a:avLst/>
          </a:prstGeom>
        </p:spPr>
      </p:pic>
      <p:pic>
        <p:nvPicPr>
          <p:cNvPr id="2" name="Picture 1"/>
          <p:cNvPicPr>
            <a:picLocks noChangeAspect="1"/>
          </p:cNvPicPr>
          <p:nvPr/>
        </p:nvPicPr>
        <p:blipFill>
          <a:blip r:embed="rId3"/>
          <a:stretch>
            <a:fillRect/>
          </a:stretch>
        </p:blipFill>
        <p:spPr>
          <a:xfrm>
            <a:off x="8665705" y="613522"/>
            <a:ext cx="2410611" cy="5785466"/>
          </a:xfrm>
          <a:prstGeom prst="rect">
            <a:avLst/>
          </a:prstGeom>
        </p:spPr>
      </p:pic>
    </p:spTree>
    <p:extLst>
      <p:ext uri="{BB962C8B-B14F-4D97-AF65-F5344CB8AC3E}">
        <p14:creationId xmlns:p14="http://schemas.microsoft.com/office/powerpoint/2010/main" val="2194405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45135" y="553463"/>
            <a:ext cx="8802504" cy="5523140"/>
          </a:xfrm>
          <a:prstGeom prst="rect">
            <a:avLst/>
          </a:prstGeom>
        </p:spPr>
      </p:pic>
      <p:pic>
        <p:nvPicPr>
          <p:cNvPr id="5" name="Picture 4"/>
          <p:cNvPicPr>
            <a:picLocks noChangeAspect="1"/>
          </p:cNvPicPr>
          <p:nvPr/>
        </p:nvPicPr>
        <p:blipFill>
          <a:blip r:embed="rId4"/>
          <a:stretch>
            <a:fillRect/>
          </a:stretch>
        </p:blipFill>
        <p:spPr>
          <a:xfrm>
            <a:off x="259554" y="6446957"/>
            <a:ext cx="3562350" cy="257175"/>
          </a:xfrm>
          <a:prstGeom prst="rect">
            <a:avLst/>
          </a:prstGeom>
        </p:spPr>
      </p:pic>
      <p:pic>
        <p:nvPicPr>
          <p:cNvPr id="2" name="Picture 1"/>
          <p:cNvPicPr>
            <a:picLocks noChangeAspect="1"/>
          </p:cNvPicPr>
          <p:nvPr/>
        </p:nvPicPr>
        <p:blipFill>
          <a:blip r:embed="rId5"/>
          <a:stretch>
            <a:fillRect/>
          </a:stretch>
        </p:blipFill>
        <p:spPr>
          <a:xfrm>
            <a:off x="9247640" y="553463"/>
            <a:ext cx="2301308" cy="5523140"/>
          </a:xfrm>
          <a:prstGeom prst="rect">
            <a:avLst/>
          </a:prstGeom>
        </p:spPr>
      </p:pic>
    </p:spTree>
    <p:extLst>
      <p:ext uri="{BB962C8B-B14F-4D97-AF65-F5344CB8AC3E}">
        <p14:creationId xmlns:p14="http://schemas.microsoft.com/office/powerpoint/2010/main" val="1484377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2880" y="1307578"/>
            <a:ext cx="8934702" cy="4521045"/>
          </a:xfrm>
          <a:prstGeom prst="rect">
            <a:avLst/>
          </a:prstGeom>
        </p:spPr>
      </p:pic>
      <p:pic>
        <p:nvPicPr>
          <p:cNvPr id="2" name="Picture 1"/>
          <p:cNvPicPr>
            <a:picLocks noChangeAspect="1"/>
          </p:cNvPicPr>
          <p:nvPr/>
        </p:nvPicPr>
        <p:blipFill>
          <a:blip r:embed="rId3"/>
          <a:stretch>
            <a:fillRect/>
          </a:stretch>
        </p:blipFill>
        <p:spPr>
          <a:xfrm>
            <a:off x="9117582" y="1307578"/>
            <a:ext cx="1883769" cy="4521045"/>
          </a:xfrm>
          <a:prstGeom prst="rect">
            <a:avLst/>
          </a:prstGeom>
        </p:spPr>
      </p:pic>
    </p:spTree>
    <p:extLst>
      <p:ext uri="{BB962C8B-B14F-4D97-AF65-F5344CB8AC3E}">
        <p14:creationId xmlns:p14="http://schemas.microsoft.com/office/powerpoint/2010/main" val="4137113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2129" y="610692"/>
            <a:ext cx="9011266" cy="5691851"/>
          </a:xfrm>
          <a:prstGeom prst="rect">
            <a:avLst/>
          </a:prstGeom>
        </p:spPr>
      </p:pic>
      <p:pic>
        <p:nvPicPr>
          <p:cNvPr id="2" name="Picture 1"/>
          <p:cNvPicPr>
            <a:picLocks noChangeAspect="1"/>
          </p:cNvPicPr>
          <p:nvPr/>
        </p:nvPicPr>
        <p:blipFill>
          <a:blip r:embed="rId3"/>
          <a:stretch>
            <a:fillRect/>
          </a:stretch>
        </p:blipFill>
        <p:spPr>
          <a:xfrm>
            <a:off x="8704897" y="610692"/>
            <a:ext cx="2371605" cy="5691851"/>
          </a:xfrm>
          <a:prstGeom prst="rect">
            <a:avLst/>
          </a:prstGeom>
        </p:spPr>
      </p:pic>
    </p:spTree>
    <p:extLst>
      <p:ext uri="{BB962C8B-B14F-4D97-AF65-F5344CB8AC3E}">
        <p14:creationId xmlns:p14="http://schemas.microsoft.com/office/powerpoint/2010/main" val="1468783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36600" y="408265"/>
            <a:ext cx="8538588" cy="5819172"/>
          </a:xfrm>
          <a:prstGeom prst="rect">
            <a:avLst/>
          </a:prstGeom>
        </p:spPr>
      </p:pic>
      <p:pic>
        <p:nvPicPr>
          <p:cNvPr id="5" name="Picture 4"/>
          <p:cNvPicPr>
            <a:picLocks noChangeAspect="1"/>
          </p:cNvPicPr>
          <p:nvPr/>
        </p:nvPicPr>
        <p:blipFill>
          <a:blip r:embed="rId4"/>
          <a:stretch>
            <a:fillRect/>
          </a:stretch>
        </p:blipFill>
        <p:spPr>
          <a:xfrm>
            <a:off x="617944" y="6464565"/>
            <a:ext cx="3514725" cy="247650"/>
          </a:xfrm>
          <a:prstGeom prst="rect">
            <a:avLst/>
          </a:prstGeom>
        </p:spPr>
      </p:pic>
      <p:pic>
        <p:nvPicPr>
          <p:cNvPr id="2" name="Picture 1"/>
          <p:cNvPicPr>
            <a:picLocks noChangeAspect="1"/>
          </p:cNvPicPr>
          <p:nvPr/>
        </p:nvPicPr>
        <p:blipFill>
          <a:blip r:embed="rId5"/>
          <a:stretch>
            <a:fillRect/>
          </a:stretch>
        </p:blipFill>
        <p:spPr>
          <a:xfrm>
            <a:off x="8999537" y="408265"/>
            <a:ext cx="2424655" cy="5819172"/>
          </a:xfrm>
          <a:prstGeom prst="rect">
            <a:avLst/>
          </a:prstGeom>
        </p:spPr>
      </p:pic>
    </p:spTree>
    <p:extLst>
      <p:ext uri="{BB962C8B-B14F-4D97-AF65-F5344CB8AC3E}">
        <p14:creationId xmlns:p14="http://schemas.microsoft.com/office/powerpoint/2010/main" val="2567387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35350" y="512436"/>
            <a:ext cx="7864898" cy="5896607"/>
          </a:xfrm>
          <a:prstGeom prst="rect">
            <a:avLst/>
          </a:prstGeom>
        </p:spPr>
      </p:pic>
      <p:pic>
        <p:nvPicPr>
          <p:cNvPr id="2" name="Picture 1"/>
          <p:cNvPicPr>
            <a:picLocks noChangeAspect="1"/>
          </p:cNvPicPr>
          <p:nvPr/>
        </p:nvPicPr>
        <p:blipFill>
          <a:blip r:embed="rId3"/>
          <a:stretch>
            <a:fillRect/>
          </a:stretch>
        </p:blipFill>
        <p:spPr>
          <a:xfrm>
            <a:off x="8600249" y="512436"/>
            <a:ext cx="2456920" cy="5896607"/>
          </a:xfrm>
          <a:prstGeom prst="rect">
            <a:avLst/>
          </a:prstGeom>
        </p:spPr>
      </p:pic>
    </p:spTree>
    <p:extLst>
      <p:ext uri="{BB962C8B-B14F-4D97-AF65-F5344CB8AC3E}">
        <p14:creationId xmlns:p14="http://schemas.microsoft.com/office/powerpoint/2010/main" val="2713891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33354" y="401142"/>
            <a:ext cx="8469584" cy="5819172"/>
          </a:xfrm>
          <a:prstGeom prst="rect">
            <a:avLst/>
          </a:prstGeom>
        </p:spPr>
      </p:pic>
      <p:pic>
        <p:nvPicPr>
          <p:cNvPr id="5" name="Picture 4"/>
          <p:cNvPicPr>
            <a:picLocks noChangeAspect="1"/>
          </p:cNvPicPr>
          <p:nvPr/>
        </p:nvPicPr>
        <p:blipFill>
          <a:blip r:embed="rId4"/>
          <a:stretch>
            <a:fillRect/>
          </a:stretch>
        </p:blipFill>
        <p:spPr>
          <a:xfrm>
            <a:off x="2823821" y="6459042"/>
            <a:ext cx="3848100" cy="276225"/>
          </a:xfrm>
          <a:prstGeom prst="rect">
            <a:avLst/>
          </a:prstGeom>
        </p:spPr>
      </p:pic>
      <p:pic>
        <p:nvPicPr>
          <p:cNvPr id="2" name="Picture 1"/>
          <p:cNvPicPr>
            <a:picLocks noChangeAspect="1"/>
          </p:cNvPicPr>
          <p:nvPr/>
        </p:nvPicPr>
        <p:blipFill>
          <a:blip r:embed="rId5"/>
          <a:stretch>
            <a:fillRect/>
          </a:stretch>
        </p:blipFill>
        <p:spPr>
          <a:xfrm>
            <a:off x="8802938" y="401142"/>
            <a:ext cx="2424655" cy="5819172"/>
          </a:xfrm>
          <a:prstGeom prst="rect">
            <a:avLst/>
          </a:prstGeom>
        </p:spPr>
      </p:pic>
    </p:spTree>
    <p:extLst>
      <p:ext uri="{BB962C8B-B14F-4D97-AF65-F5344CB8AC3E}">
        <p14:creationId xmlns:p14="http://schemas.microsoft.com/office/powerpoint/2010/main" val="2781545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6266" y="405176"/>
            <a:ext cx="7936917" cy="6031041"/>
          </a:xfrm>
          <a:prstGeom prst="rect">
            <a:avLst/>
          </a:prstGeom>
        </p:spPr>
      </p:pic>
      <p:pic>
        <p:nvPicPr>
          <p:cNvPr id="2" name="Picture 1"/>
          <p:cNvPicPr>
            <a:picLocks noChangeAspect="1"/>
          </p:cNvPicPr>
          <p:nvPr/>
        </p:nvPicPr>
        <p:blipFill>
          <a:blip r:embed="rId3"/>
          <a:stretch>
            <a:fillRect/>
          </a:stretch>
        </p:blipFill>
        <p:spPr>
          <a:xfrm>
            <a:off x="8473184" y="405176"/>
            <a:ext cx="2512934" cy="6031041"/>
          </a:xfrm>
          <a:prstGeom prst="rect">
            <a:avLst/>
          </a:prstGeom>
        </p:spPr>
      </p:pic>
    </p:spTree>
    <p:extLst>
      <p:ext uri="{BB962C8B-B14F-4D97-AF65-F5344CB8AC3E}">
        <p14:creationId xmlns:p14="http://schemas.microsoft.com/office/powerpoint/2010/main" val="3636411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7251957" cy="445430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FOUR:   </a:t>
            </a:r>
            <a:br>
              <a:rPr lang="en-US" sz="6000" b="1" dirty="0" smtClean="0"/>
            </a:br>
            <a:endParaRPr lang="en-US" sz="6000" b="1" dirty="0" smtClean="0"/>
          </a:p>
          <a:p>
            <a:r>
              <a:rPr lang="en-US" b="1" dirty="0" smtClean="0"/>
              <a:t>SECTION Seven: </a:t>
            </a:r>
          </a:p>
          <a:p>
            <a:r>
              <a:rPr lang="en-US" b="1" dirty="0" smtClean="0"/>
              <a:t>Patient Satisfaction</a:t>
            </a:r>
            <a:endParaRPr lang="en-US" b="1" dirty="0"/>
          </a:p>
        </p:txBody>
      </p:sp>
      <p:pic>
        <p:nvPicPr>
          <p:cNvPr id="2" name="Picture 1"/>
          <p:cNvPicPr>
            <a:picLocks noChangeAspect="1"/>
          </p:cNvPicPr>
          <p:nvPr/>
        </p:nvPicPr>
        <p:blipFill>
          <a:blip r:embed="rId2"/>
          <a:stretch>
            <a:fillRect/>
          </a:stretch>
        </p:blipFill>
        <p:spPr>
          <a:xfrm>
            <a:off x="9101137" y="278130"/>
            <a:ext cx="2524125" cy="6057900"/>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27799" y="400677"/>
            <a:ext cx="8167876" cy="6003390"/>
          </a:xfrm>
          <a:prstGeom prst="rect">
            <a:avLst/>
          </a:prstGeom>
        </p:spPr>
      </p:pic>
      <p:pic>
        <p:nvPicPr>
          <p:cNvPr id="2" name="Picture 1"/>
          <p:cNvPicPr>
            <a:picLocks noChangeAspect="1"/>
          </p:cNvPicPr>
          <p:nvPr/>
        </p:nvPicPr>
        <p:blipFill>
          <a:blip r:embed="rId3"/>
          <a:stretch>
            <a:fillRect/>
          </a:stretch>
        </p:blipFill>
        <p:spPr>
          <a:xfrm>
            <a:off x="8695675" y="400677"/>
            <a:ext cx="2501413" cy="6003390"/>
          </a:xfrm>
          <a:prstGeom prst="rect">
            <a:avLst/>
          </a:prstGeom>
        </p:spPr>
      </p:pic>
    </p:spTree>
    <p:extLst>
      <p:ext uri="{BB962C8B-B14F-4D97-AF65-F5344CB8AC3E}">
        <p14:creationId xmlns:p14="http://schemas.microsoft.com/office/powerpoint/2010/main" val="1531462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24394" y="326983"/>
            <a:ext cx="8424765" cy="6305159"/>
          </a:xfrm>
          <a:prstGeom prst="rect">
            <a:avLst/>
          </a:prstGeom>
        </p:spPr>
      </p:pic>
      <p:pic>
        <p:nvPicPr>
          <p:cNvPr id="2" name="Picture 1"/>
          <p:cNvPicPr>
            <a:picLocks noChangeAspect="1"/>
          </p:cNvPicPr>
          <p:nvPr/>
        </p:nvPicPr>
        <p:blipFill>
          <a:blip r:embed="rId3"/>
          <a:stretch>
            <a:fillRect/>
          </a:stretch>
        </p:blipFill>
        <p:spPr>
          <a:xfrm>
            <a:off x="8949159" y="326983"/>
            <a:ext cx="2633663" cy="6320791"/>
          </a:xfrm>
          <a:prstGeom prst="rect">
            <a:avLst/>
          </a:prstGeom>
        </p:spPr>
      </p:pic>
    </p:spTree>
    <p:extLst>
      <p:ext uri="{BB962C8B-B14F-4D97-AF65-F5344CB8AC3E}">
        <p14:creationId xmlns:p14="http://schemas.microsoft.com/office/powerpoint/2010/main" val="228144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1763" y="515009"/>
            <a:ext cx="8866302" cy="5819172"/>
          </a:xfrm>
          <a:prstGeom prst="rect">
            <a:avLst/>
          </a:prstGeom>
        </p:spPr>
      </p:pic>
      <p:pic>
        <p:nvPicPr>
          <p:cNvPr id="2" name="Picture 1"/>
          <p:cNvPicPr>
            <a:picLocks noChangeAspect="1"/>
          </p:cNvPicPr>
          <p:nvPr/>
        </p:nvPicPr>
        <p:blipFill>
          <a:blip r:embed="rId3"/>
          <a:stretch>
            <a:fillRect/>
          </a:stretch>
        </p:blipFill>
        <p:spPr>
          <a:xfrm>
            <a:off x="9268065" y="515009"/>
            <a:ext cx="2424655" cy="5819172"/>
          </a:xfrm>
          <a:prstGeom prst="rect">
            <a:avLst/>
          </a:prstGeom>
        </p:spPr>
      </p:pic>
    </p:spTree>
    <p:extLst>
      <p:ext uri="{BB962C8B-B14F-4D97-AF65-F5344CB8AC3E}">
        <p14:creationId xmlns:p14="http://schemas.microsoft.com/office/powerpoint/2010/main" val="117887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3519" y="1039751"/>
            <a:ext cx="9377613" cy="4938443"/>
          </a:xfrm>
          <a:prstGeom prst="rect">
            <a:avLst/>
          </a:prstGeom>
        </p:spPr>
      </p:pic>
      <p:pic>
        <p:nvPicPr>
          <p:cNvPr id="2" name="Picture 1"/>
          <p:cNvPicPr>
            <a:picLocks noChangeAspect="1"/>
          </p:cNvPicPr>
          <p:nvPr/>
        </p:nvPicPr>
        <p:blipFill>
          <a:blip r:embed="rId3"/>
          <a:stretch>
            <a:fillRect/>
          </a:stretch>
        </p:blipFill>
        <p:spPr>
          <a:xfrm>
            <a:off x="9601132" y="1039751"/>
            <a:ext cx="2057684" cy="4938443"/>
          </a:xfrm>
          <a:prstGeom prst="rect">
            <a:avLst/>
          </a:prstGeom>
        </p:spPr>
      </p:pic>
    </p:spTree>
    <p:extLst>
      <p:ext uri="{BB962C8B-B14F-4D97-AF65-F5344CB8AC3E}">
        <p14:creationId xmlns:p14="http://schemas.microsoft.com/office/powerpoint/2010/main" val="1259869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52075" y="566066"/>
            <a:ext cx="2382214" cy="5717315"/>
          </a:xfrm>
          <a:prstGeom prst="rect">
            <a:avLst/>
          </a:prstGeom>
        </p:spPr>
      </p:pic>
      <p:pic>
        <p:nvPicPr>
          <p:cNvPr id="5" name="Content Placeholder 4"/>
          <p:cNvPicPr>
            <a:picLocks noGrp="1" noChangeAspect="1"/>
          </p:cNvPicPr>
          <p:nvPr>
            <p:ph idx="1"/>
          </p:nvPr>
        </p:nvPicPr>
        <p:blipFill>
          <a:blip r:embed="rId4"/>
          <a:stretch>
            <a:fillRect/>
          </a:stretch>
        </p:blipFill>
        <p:spPr>
          <a:xfrm>
            <a:off x="439494" y="566066"/>
            <a:ext cx="8712580" cy="5717315"/>
          </a:xfrm>
          <a:prstGeom prst="rect">
            <a:avLst/>
          </a:prstGeom>
        </p:spPr>
      </p:pic>
      <p:pic>
        <p:nvPicPr>
          <p:cNvPr id="3" name="Picture 2"/>
          <p:cNvPicPr>
            <a:picLocks noChangeAspect="1"/>
          </p:cNvPicPr>
          <p:nvPr/>
        </p:nvPicPr>
        <p:blipFill>
          <a:blip r:embed="rId5"/>
          <a:stretch>
            <a:fillRect/>
          </a:stretch>
        </p:blipFill>
        <p:spPr>
          <a:xfrm>
            <a:off x="4021811" y="5202459"/>
            <a:ext cx="3397438" cy="602221"/>
          </a:xfrm>
          <a:prstGeom prst="rect">
            <a:avLst/>
          </a:prstGeom>
        </p:spPr>
      </p:pic>
    </p:spTree>
    <p:extLst>
      <p:ext uri="{BB962C8B-B14F-4D97-AF65-F5344CB8AC3E}">
        <p14:creationId xmlns:p14="http://schemas.microsoft.com/office/powerpoint/2010/main" val="2328440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5203" y="514292"/>
            <a:ext cx="8136957" cy="1047331"/>
          </a:xfrm>
          <a:prstGeom prst="rect">
            <a:avLst/>
          </a:prstGeom>
        </p:spPr>
      </p:pic>
      <p:sp>
        <p:nvSpPr>
          <p:cNvPr id="2" name="Title 1"/>
          <p:cNvSpPr>
            <a:spLocks noGrp="1"/>
          </p:cNvSpPr>
          <p:nvPr>
            <p:ph type="title"/>
          </p:nvPr>
        </p:nvSpPr>
        <p:spPr>
          <a:xfrm>
            <a:off x="1029652" y="5350933"/>
            <a:ext cx="8534400" cy="1507067"/>
          </a:xfrm>
        </p:spPr>
        <p:txBody>
          <a:bodyPr>
            <a:noAutofit/>
          </a:bodyPr>
          <a:lstStyle/>
          <a:p>
            <a:r>
              <a:rPr lang="en-US" sz="8000" dirty="0" smtClean="0"/>
              <a:t/>
            </a:r>
            <a:br>
              <a:rPr lang="en-US" sz="8000" dirty="0" smtClean="0"/>
            </a:br>
            <a:r>
              <a:rPr lang="en-US" sz="8000" b="1" dirty="0" smtClean="0"/>
              <a:t>About </a:t>
            </a:r>
            <a:r>
              <a:rPr lang="en-US" sz="8000" b="1" dirty="0"/>
              <a:t>CAHPS</a:t>
            </a:r>
            <a:r>
              <a:rPr lang="en-US" sz="8000" dirty="0"/>
              <a:t/>
            </a:r>
            <a:br>
              <a:rPr lang="en-US" sz="8000" dirty="0"/>
            </a:br>
            <a:endParaRPr lang="en-US" sz="8000" dirty="0"/>
          </a:p>
        </p:txBody>
      </p:sp>
      <p:sp>
        <p:nvSpPr>
          <p:cNvPr id="3" name="Content Placeholder 2"/>
          <p:cNvSpPr>
            <a:spLocks noGrp="1"/>
          </p:cNvSpPr>
          <p:nvPr>
            <p:ph idx="1"/>
          </p:nvPr>
        </p:nvSpPr>
        <p:spPr>
          <a:xfrm>
            <a:off x="91441" y="1743127"/>
            <a:ext cx="8839200" cy="3607806"/>
          </a:xfrm>
        </p:spPr>
        <p:txBody>
          <a:bodyPr>
            <a:normAutofit fontScale="92500" lnSpcReduction="10000"/>
          </a:bodyPr>
          <a:lstStyle/>
          <a:p>
            <a:endParaRPr lang="en-US" dirty="0" smtClean="0"/>
          </a:p>
          <a:p>
            <a:pPr marL="0" indent="0">
              <a:buNone/>
            </a:pPr>
            <a:r>
              <a:rPr lang="en-US" sz="2400" b="1" dirty="0">
                <a:solidFill>
                  <a:schemeClr val="tx1"/>
                </a:solidFill>
              </a:rPr>
              <a:t>Consumer Assessment of Healthcare Providers and Systems (CAHPS</a:t>
            </a:r>
            <a:r>
              <a:rPr lang="en-US" sz="2400" b="1" baseline="30000" dirty="0">
                <a:solidFill>
                  <a:schemeClr val="tx1"/>
                </a:solidFill>
              </a:rPr>
              <a:t>®</a:t>
            </a:r>
            <a:r>
              <a:rPr lang="en-US" sz="2400" b="1" dirty="0">
                <a:solidFill>
                  <a:schemeClr val="tx1"/>
                </a:solidFill>
              </a:rPr>
              <a:t>) surveys ask consumers and patients to report on and evaluate their experiences with health care. These surveys cover topics that are important to consumers and focus on aspects of quality that consumers are best qualified to assess, such as the communication skills of providers and ease of access to health care services. The acronym "CAHPS" is a registered trademark of the Agency for Healthcare Research and Quality (AHRQ).</a:t>
            </a:r>
          </a:p>
          <a:p>
            <a:endParaRPr lang="en-US" sz="2400" dirty="0">
              <a:solidFill>
                <a:schemeClr val="tx1"/>
              </a:solidFill>
            </a:endParaRPr>
          </a:p>
        </p:txBody>
      </p:sp>
      <p:pic>
        <p:nvPicPr>
          <p:cNvPr id="6" name="Picture 5"/>
          <p:cNvPicPr>
            <a:picLocks noChangeAspect="1"/>
          </p:cNvPicPr>
          <p:nvPr/>
        </p:nvPicPr>
        <p:blipFill>
          <a:blip r:embed="rId3"/>
          <a:stretch>
            <a:fillRect/>
          </a:stretch>
        </p:blipFill>
        <p:spPr>
          <a:xfrm>
            <a:off x="9131617" y="514292"/>
            <a:ext cx="2524125" cy="6057900"/>
          </a:xfrm>
          <a:prstGeom prst="rect">
            <a:avLst/>
          </a:prstGeom>
        </p:spPr>
      </p:pic>
    </p:spTree>
    <p:extLst>
      <p:ext uri="{BB962C8B-B14F-4D97-AF65-F5344CB8AC3E}">
        <p14:creationId xmlns:p14="http://schemas.microsoft.com/office/powerpoint/2010/main" val="3552937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602" y="4301067"/>
            <a:ext cx="8534400" cy="1507067"/>
          </a:xfrm>
        </p:spPr>
        <p:txBody>
          <a:bodyPr>
            <a:noAutofit/>
          </a:bodyPr>
          <a:lstStyle/>
          <a:p>
            <a:r>
              <a:rPr lang="en-US" sz="7200" dirty="0" smtClean="0"/>
              <a:t/>
            </a:r>
            <a:br>
              <a:rPr lang="en-US" sz="7200" dirty="0" smtClean="0"/>
            </a:br>
            <a:r>
              <a:rPr lang="en-US" sz="4000" b="1" dirty="0" smtClean="0"/>
              <a:t>The </a:t>
            </a:r>
            <a:r>
              <a:rPr lang="en-US" sz="4000" b="1" dirty="0"/>
              <a:t>CAHPS Program</a:t>
            </a:r>
            <a:r>
              <a:rPr lang="en-US" sz="7200" b="1" dirty="0"/>
              <a:t/>
            </a:r>
            <a:br>
              <a:rPr lang="en-US" sz="7200" b="1" dirty="0"/>
            </a:br>
            <a:endParaRPr lang="en-US" sz="7200"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solidFill>
                  <a:schemeClr val="tx1"/>
                </a:solidFill>
              </a:rPr>
              <a:t>The Consumer Assessment of Healthcare Providers and Systems (CAHPS</a:t>
            </a:r>
            <a:r>
              <a:rPr lang="en-US" b="1" baseline="30000" dirty="0">
                <a:solidFill>
                  <a:schemeClr val="tx1"/>
                </a:solidFill>
              </a:rPr>
              <a:t>®</a:t>
            </a:r>
            <a:r>
              <a:rPr lang="en-US" b="1" dirty="0">
                <a:solidFill>
                  <a:schemeClr val="tx1"/>
                </a:solidFill>
              </a:rPr>
              <a:t>) program is a multi-year initiative of the Agency for Healthcare Research and Quality (AHRQ) to support and promote the assessment of consumers' experiences with health care. The goals of the CAHPS program are twofold:</a:t>
            </a:r>
          </a:p>
          <a:p>
            <a:pPr>
              <a:buFont typeface="Arial" panose="020B0604020202020204" pitchFamily="34" charset="0"/>
              <a:buChar char="•"/>
            </a:pPr>
            <a:r>
              <a:rPr lang="en-US" b="1" dirty="0">
                <a:solidFill>
                  <a:schemeClr val="tx1"/>
                </a:solidFill>
              </a:rPr>
              <a:t>Develop standardized patient questionnaires that can be used to compare results across sponsors and over time.</a:t>
            </a:r>
          </a:p>
          <a:p>
            <a:pPr>
              <a:buFont typeface="Arial" panose="020B0604020202020204" pitchFamily="34" charset="0"/>
              <a:buChar char="•"/>
            </a:pPr>
            <a:r>
              <a:rPr lang="en-US" b="1" dirty="0">
                <a:solidFill>
                  <a:schemeClr val="tx1"/>
                </a:solidFill>
              </a:rPr>
              <a:t>Generate tools and resources that sponsors can use to produce understandable and usable comparative information for both consumers and health care providers.</a:t>
            </a:r>
          </a:p>
          <a:p>
            <a:endParaRPr lang="en-US" dirty="0"/>
          </a:p>
        </p:txBody>
      </p:sp>
      <p:pic>
        <p:nvPicPr>
          <p:cNvPr id="4" name="Picture 3"/>
          <p:cNvPicPr>
            <a:picLocks noChangeAspect="1"/>
          </p:cNvPicPr>
          <p:nvPr/>
        </p:nvPicPr>
        <p:blipFill>
          <a:blip r:embed="rId2"/>
          <a:stretch>
            <a:fillRect/>
          </a:stretch>
        </p:blipFill>
        <p:spPr>
          <a:xfrm>
            <a:off x="9477057" y="461010"/>
            <a:ext cx="2524125" cy="6057900"/>
          </a:xfrm>
          <a:prstGeom prst="rect">
            <a:avLst/>
          </a:prstGeom>
        </p:spPr>
      </p:pic>
    </p:spTree>
    <p:extLst>
      <p:ext uri="{BB962C8B-B14F-4D97-AF65-F5344CB8AC3E}">
        <p14:creationId xmlns:p14="http://schemas.microsoft.com/office/powerpoint/2010/main" val="1807498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2838" y="429742"/>
            <a:ext cx="8369072" cy="6026944"/>
          </a:xfrm>
          <a:prstGeom prst="rect">
            <a:avLst/>
          </a:prstGeom>
        </p:spPr>
      </p:pic>
      <p:pic>
        <p:nvPicPr>
          <p:cNvPr id="2" name="Picture 1"/>
          <p:cNvPicPr>
            <a:picLocks noChangeAspect="1"/>
          </p:cNvPicPr>
          <p:nvPr/>
        </p:nvPicPr>
        <p:blipFill>
          <a:blip r:embed="rId3"/>
          <a:stretch>
            <a:fillRect/>
          </a:stretch>
        </p:blipFill>
        <p:spPr>
          <a:xfrm>
            <a:off x="8721911" y="460428"/>
            <a:ext cx="2504889" cy="6011734"/>
          </a:xfrm>
          <a:prstGeom prst="rect">
            <a:avLst/>
          </a:prstGeom>
        </p:spPr>
      </p:pic>
    </p:spTree>
    <p:extLst>
      <p:ext uri="{BB962C8B-B14F-4D97-AF65-F5344CB8AC3E}">
        <p14:creationId xmlns:p14="http://schemas.microsoft.com/office/powerpoint/2010/main" val="3749872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10053" y="604520"/>
            <a:ext cx="8019521" cy="5745480"/>
          </a:xfrm>
          <a:prstGeom prst="rect">
            <a:avLst/>
          </a:prstGeom>
        </p:spPr>
      </p:pic>
      <p:pic>
        <p:nvPicPr>
          <p:cNvPr id="6" name="Picture 5"/>
          <p:cNvPicPr>
            <a:picLocks noChangeAspect="1"/>
          </p:cNvPicPr>
          <p:nvPr/>
        </p:nvPicPr>
        <p:blipFill>
          <a:blip r:embed="rId3"/>
          <a:stretch>
            <a:fillRect/>
          </a:stretch>
        </p:blipFill>
        <p:spPr>
          <a:xfrm>
            <a:off x="8629575" y="604520"/>
            <a:ext cx="2393950" cy="5745480"/>
          </a:xfrm>
          <a:prstGeom prst="rect">
            <a:avLst/>
          </a:prstGeom>
        </p:spPr>
      </p:pic>
    </p:spTree>
    <p:extLst>
      <p:ext uri="{BB962C8B-B14F-4D97-AF65-F5344CB8AC3E}">
        <p14:creationId xmlns:p14="http://schemas.microsoft.com/office/powerpoint/2010/main" val="3305475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5009" y="1261244"/>
            <a:ext cx="9034271" cy="5013905"/>
          </a:xfrm>
          <a:prstGeom prst="rect">
            <a:avLst/>
          </a:prstGeom>
        </p:spPr>
      </p:pic>
      <p:pic>
        <p:nvPicPr>
          <p:cNvPr id="2" name="Picture 1"/>
          <p:cNvPicPr>
            <a:picLocks noChangeAspect="1"/>
          </p:cNvPicPr>
          <p:nvPr/>
        </p:nvPicPr>
        <p:blipFill>
          <a:blip r:embed="rId3"/>
          <a:stretch>
            <a:fillRect/>
          </a:stretch>
        </p:blipFill>
        <p:spPr>
          <a:xfrm>
            <a:off x="9479280" y="1261243"/>
            <a:ext cx="2089127" cy="5013905"/>
          </a:xfrm>
          <a:prstGeom prst="rect">
            <a:avLst/>
          </a:prstGeom>
        </p:spPr>
      </p:pic>
    </p:spTree>
    <p:extLst>
      <p:ext uri="{BB962C8B-B14F-4D97-AF65-F5344CB8AC3E}">
        <p14:creationId xmlns:p14="http://schemas.microsoft.com/office/powerpoint/2010/main" val="460109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 OBJECTIVE</a:t>
            </a:r>
            <a:endParaRPr lang="en-US" b="1" dirty="0"/>
          </a:p>
        </p:txBody>
      </p:sp>
      <p:sp>
        <p:nvSpPr>
          <p:cNvPr id="3" name="Content Placeholder 2"/>
          <p:cNvSpPr>
            <a:spLocks noGrp="1"/>
          </p:cNvSpPr>
          <p:nvPr>
            <p:ph idx="1"/>
          </p:nvPr>
        </p:nvSpPr>
        <p:spPr>
          <a:xfrm>
            <a:off x="684212" y="685800"/>
            <a:ext cx="7336161" cy="3615267"/>
          </a:xfrm>
        </p:spPr>
        <p:txBody>
          <a:bodyPr>
            <a:normAutofit/>
          </a:bodyPr>
          <a:lstStyle/>
          <a:p>
            <a:pPr marL="0" indent="0">
              <a:buNone/>
            </a:pPr>
            <a:r>
              <a:rPr lang="en-US" sz="3600" b="1" dirty="0">
                <a:solidFill>
                  <a:schemeClr val="bg1"/>
                </a:solidFill>
              </a:rPr>
              <a:t>To learn about patient satisfaction and patient-reported quality measures</a:t>
            </a:r>
          </a:p>
        </p:txBody>
      </p:sp>
    </p:spTree>
    <p:extLst>
      <p:ext uri="{BB962C8B-B14F-4D97-AF65-F5344CB8AC3E}">
        <p14:creationId xmlns:p14="http://schemas.microsoft.com/office/powerpoint/2010/main" val="3817250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6361" y="635030"/>
            <a:ext cx="7886867" cy="5887690"/>
          </a:xfrm>
          <a:prstGeom prst="rect">
            <a:avLst/>
          </a:prstGeom>
        </p:spPr>
      </p:pic>
      <p:pic>
        <p:nvPicPr>
          <p:cNvPr id="2" name="Picture 1"/>
          <p:cNvPicPr>
            <a:picLocks noChangeAspect="1"/>
          </p:cNvPicPr>
          <p:nvPr/>
        </p:nvPicPr>
        <p:blipFill>
          <a:blip r:embed="rId3"/>
          <a:stretch>
            <a:fillRect/>
          </a:stretch>
        </p:blipFill>
        <p:spPr>
          <a:xfrm>
            <a:off x="8283229" y="635030"/>
            <a:ext cx="2453204" cy="5887690"/>
          </a:xfrm>
          <a:prstGeom prst="rect">
            <a:avLst/>
          </a:prstGeom>
        </p:spPr>
      </p:pic>
    </p:spTree>
    <p:extLst>
      <p:ext uri="{BB962C8B-B14F-4D97-AF65-F5344CB8AC3E}">
        <p14:creationId xmlns:p14="http://schemas.microsoft.com/office/powerpoint/2010/main" val="1127295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5060" y="797560"/>
            <a:ext cx="8375708" cy="5587678"/>
          </a:xfrm>
          <a:prstGeom prst="rect">
            <a:avLst/>
          </a:prstGeom>
        </p:spPr>
      </p:pic>
      <p:pic>
        <p:nvPicPr>
          <p:cNvPr id="2" name="Picture 1"/>
          <p:cNvPicPr>
            <a:picLocks noChangeAspect="1"/>
          </p:cNvPicPr>
          <p:nvPr/>
        </p:nvPicPr>
        <p:blipFill>
          <a:blip r:embed="rId3"/>
          <a:stretch>
            <a:fillRect/>
          </a:stretch>
        </p:blipFill>
        <p:spPr>
          <a:xfrm>
            <a:off x="9020768" y="797560"/>
            <a:ext cx="2328199" cy="5587678"/>
          </a:xfrm>
          <a:prstGeom prst="rect">
            <a:avLst/>
          </a:prstGeom>
        </p:spPr>
      </p:pic>
    </p:spTree>
    <p:extLst>
      <p:ext uri="{BB962C8B-B14F-4D97-AF65-F5344CB8AC3E}">
        <p14:creationId xmlns:p14="http://schemas.microsoft.com/office/powerpoint/2010/main" val="4011616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08306" y="558736"/>
            <a:ext cx="8022605" cy="5968274"/>
          </a:xfrm>
          <a:prstGeom prst="rect">
            <a:avLst/>
          </a:prstGeom>
        </p:spPr>
      </p:pic>
      <p:pic>
        <p:nvPicPr>
          <p:cNvPr id="2" name="Picture 1"/>
          <p:cNvPicPr>
            <a:picLocks noChangeAspect="1"/>
          </p:cNvPicPr>
          <p:nvPr/>
        </p:nvPicPr>
        <p:blipFill>
          <a:blip r:embed="rId3"/>
          <a:stretch>
            <a:fillRect/>
          </a:stretch>
        </p:blipFill>
        <p:spPr>
          <a:xfrm>
            <a:off x="8730911" y="558736"/>
            <a:ext cx="2486781" cy="5968274"/>
          </a:xfrm>
          <a:prstGeom prst="rect">
            <a:avLst/>
          </a:prstGeom>
        </p:spPr>
      </p:pic>
    </p:spTree>
    <p:extLst>
      <p:ext uri="{BB962C8B-B14F-4D97-AF65-F5344CB8AC3E}">
        <p14:creationId xmlns:p14="http://schemas.microsoft.com/office/powerpoint/2010/main" val="31420142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r="563"/>
          <a:stretch/>
        </p:blipFill>
        <p:spPr>
          <a:xfrm>
            <a:off x="528733" y="367367"/>
            <a:ext cx="8175943" cy="6109582"/>
          </a:xfrm>
          <a:prstGeom prst="rect">
            <a:avLst/>
          </a:prstGeom>
        </p:spPr>
      </p:pic>
      <p:pic>
        <p:nvPicPr>
          <p:cNvPr id="2" name="Picture 1"/>
          <p:cNvPicPr>
            <a:picLocks noChangeAspect="1"/>
          </p:cNvPicPr>
          <p:nvPr/>
        </p:nvPicPr>
        <p:blipFill>
          <a:blip r:embed="rId3"/>
          <a:stretch>
            <a:fillRect/>
          </a:stretch>
        </p:blipFill>
        <p:spPr>
          <a:xfrm>
            <a:off x="8704676" y="393208"/>
            <a:ext cx="2524125" cy="6057900"/>
          </a:xfrm>
          <a:prstGeom prst="rect">
            <a:avLst/>
          </a:prstGeom>
        </p:spPr>
      </p:pic>
    </p:spTree>
    <p:extLst>
      <p:ext uri="{BB962C8B-B14F-4D97-AF65-F5344CB8AC3E}">
        <p14:creationId xmlns:p14="http://schemas.microsoft.com/office/powerpoint/2010/main" val="2672969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13351" y="516938"/>
            <a:ext cx="8063367" cy="6039091"/>
          </a:xfrm>
          <a:prstGeom prst="rect">
            <a:avLst/>
          </a:prstGeom>
        </p:spPr>
      </p:pic>
      <p:pic>
        <p:nvPicPr>
          <p:cNvPr id="2" name="Picture 1"/>
          <p:cNvPicPr>
            <a:picLocks noChangeAspect="1"/>
          </p:cNvPicPr>
          <p:nvPr/>
        </p:nvPicPr>
        <p:blipFill>
          <a:blip r:embed="rId3"/>
          <a:stretch>
            <a:fillRect/>
          </a:stretch>
        </p:blipFill>
        <p:spPr>
          <a:xfrm>
            <a:off x="8676719" y="516938"/>
            <a:ext cx="2516288" cy="6039091"/>
          </a:xfrm>
          <a:prstGeom prst="rect">
            <a:avLst/>
          </a:prstGeom>
        </p:spPr>
      </p:pic>
    </p:spTree>
    <p:extLst>
      <p:ext uri="{BB962C8B-B14F-4D97-AF65-F5344CB8AC3E}">
        <p14:creationId xmlns:p14="http://schemas.microsoft.com/office/powerpoint/2010/main" val="33354554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10030" y="580469"/>
            <a:ext cx="7903824" cy="5900195"/>
          </a:xfrm>
          <a:prstGeom prst="rect">
            <a:avLst/>
          </a:prstGeom>
        </p:spPr>
      </p:pic>
      <p:pic>
        <p:nvPicPr>
          <p:cNvPr id="2" name="Picture 1"/>
          <p:cNvPicPr>
            <a:picLocks noChangeAspect="1"/>
          </p:cNvPicPr>
          <p:nvPr/>
        </p:nvPicPr>
        <p:blipFill>
          <a:blip r:embed="rId3"/>
          <a:stretch>
            <a:fillRect/>
          </a:stretch>
        </p:blipFill>
        <p:spPr>
          <a:xfrm>
            <a:off x="8713854" y="580468"/>
            <a:ext cx="2458415" cy="5900195"/>
          </a:xfrm>
          <a:prstGeom prst="rect">
            <a:avLst/>
          </a:prstGeom>
        </p:spPr>
      </p:pic>
    </p:spTree>
    <p:extLst>
      <p:ext uri="{BB962C8B-B14F-4D97-AF65-F5344CB8AC3E}">
        <p14:creationId xmlns:p14="http://schemas.microsoft.com/office/powerpoint/2010/main" val="92485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49055" y="516938"/>
            <a:ext cx="7989701" cy="5939346"/>
          </a:xfrm>
          <a:prstGeom prst="rect">
            <a:avLst/>
          </a:prstGeom>
        </p:spPr>
      </p:pic>
      <p:pic>
        <p:nvPicPr>
          <p:cNvPr id="2" name="Picture 1"/>
          <p:cNvPicPr>
            <a:picLocks noChangeAspect="1"/>
          </p:cNvPicPr>
          <p:nvPr/>
        </p:nvPicPr>
        <p:blipFill>
          <a:blip r:embed="rId3"/>
          <a:stretch>
            <a:fillRect/>
          </a:stretch>
        </p:blipFill>
        <p:spPr>
          <a:xfrm>
            <a:off x="8738757" y="516938"/>
            <a:ext cx="2474728" cy="5939346"/>
          </a:xfrm>
          <a:prstGeom prst="rect">
            <a:avLst/>
          </a:prstGeom>
        </p:spPr>
      </p:pic>
    </p:spTree>
    <p:extLst>
      <p:ext uri="{BB962C8B-B14F-4D97-AF65-F5344CB8AC3E}">
        <p14:creationId xmlns:p14="http://schemas.microsoft.com/office/powerpoint/2010/main" val="2722347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8410" y="573138"/>
            <a:ext cx="7795728" cy="5844071"/>
          </a:xfrm>
          <a:prstGeom prst="rect">
            <a:avLst/>
          </a:prstGeom>
        </p:spPr>
      </p:pic>
      <p:pic>
        <p:nvPicPr>
          <p:cNvPr id="2" name="Picture 1"/>
          <p:cNvPicPr>
            <a:picLocks noChangeAspect="1"/>
          </p:cNvPicPr>
          <p:nvPr/>
        </p:nvPicPr>
        <p:blipFill>
          <a:blip r:embed="rId3"/>
          <a:stretch>
            <a:fillRect/>
          </a:stretch>
        </p:blipFill>
        <p:spPr>
          <a:xfrm>
            <a:off x="8164139" y="573138"/>
            <a:ext cx="2435030" cy="5844071"/>
          </a:xfrm>
          <a:prstGeom prst="rect">
            <a:avLst/>
          </a:prstGeom>
        </p:spPr>
      </p:pic>
    </p:spTree>
    <p:extLst>
      <p:ext uri="{BB962C8B-B14F-4D97-AF65-F5344CB8AC3E}">
        <p14:creationId xmlns:p14="http://schemas.microsoft.com/office/powerpoint/2010/main" val="74066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63353" y="457392"/>
            <a:ext cx="8209872" cy="6131569"/>
          </a:xfrm>
          <a:prstGeom prst="rect">
            <a:avLst/>
          </a:prstGeom>
        </p:spPr>
      </p:pic>
      <p:pic>
        <p:nvPicPr>
          <p:cNvPr id="2" name="Picture 1"/>
          <p:cNvPicPr>
            <a:picLocks noChangeAspect="1"/>
          </p:cNvPicPr>
          <p:nvPr/>
        </p:nvPicPr>
        <p:blipFill>
          <a:blip r:embed="rId3"/>
          <a:stretch>
            <a:fillRect/>
          </a:stretch>
        </p:blipFill>
        <p:spPr>
          <a:xfrm>
            <a:off x="8773225" y="457392"/>
            <a:ext cx="2555175" cy="6132420"/>
          </a:xfrm>
          <a:prstGeom prst="rect">
            <a:avLst/>
          </a:prstGeom>
        </p:spPr>
      </p:pic>
    </p:spTree>
    <p:extLst>
      <p:ext uri="{BB962C8B-B14F-4D97-AF65-F5344CB8AC3E}">
        <p14:creationId xmlns:p14="http://schemas.microsoft.com/office/powerpoint/2010/main" val="961130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8482" y="561564"/>
            <a:ext cx="7827155" cy="5807597"/>
          </a:xfrm>
          <a:prstGeom prst="rect">
            <a:avLst/>
          </a:prstGeom>
        </p:spPr>
      </p:pic>
      <p:pic>
        <p:nvPicPr>
          <p:cNvPr id="2" name="Picture 1"/>
          <p:cNvPicPr>
            <a:picLocks noChangeAspect="1"/>
          </p:cNvPicPr>
          <p:nvPr/>
        </p:nvPicPr>
        <p:blipFill>
          <a:blip r:embed="rId3"/>
          <a:stretch>
            <a:fillRect/>
          </a:stretch>
        </p:blipFill>
        <p:spPr>
          <a:xfrm>
            <a:off x="8455638" y="561564"/>
            <a:ext cx="2419832" cy="5807597"/>
          </a:xfrm>
          <a:prstGeom prst="rect">
            <a:avLst/>
          </a:prstGeom>
        </p:spPr>
      </p:pic>
    </p:spTree>
    <p:extLst>
      <p:ext uri="{BB962C8B-B14F-4D97-AF65-F5344CB8AC3E}">
        <p14:creationId xmlns:p14="http://schemas.microsoft.com/office/powerpoint/2010/main" val="1579271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812224"/>
            <a:ext cx="8534400" cy="1182175"/>
          </a:xfrm>
        </p:spPr>
        <p:txBody>
          <a:bodyPr>
            <a:noAutofit/>
          </a:bodyPr>
          <a:lstStyle/>
          <a:p>
            <a:r>
              <a:rPr lang="en-US" sz="5400" dirty="0" smtClean="0"/>
              <a:t/>
            </a:r>
            <a:br>
              <a:rPr lang="en-US" sz="5400" dirty="0" smtClean="0"/>
            </a:br>
            <a:r>
              <a:rPr lang="en-US" sz="5400" b="1" dirty="0" smtClean="0"/>
              <a:t>Patient </a:t>
            </a:r>
            <a:r>
              <a:rPr lang="en-US" sz="5400" b="1" dirty="0"/>
              <a:t>Satisfaction</a:t>
            </a:r>
            <a:br>
              <a:rPr lang="en-US" sz="5400" b="1" dirty="0"/>
            </a:br>
            <a:endParaRPr lang="en-US" sz="5400" b="1" dirty="0"/>
          </a:p>
        </p:txBody>
      </p:sp>
      <p:sp>
        <p:nvSpPr>
          <p:cNvPr id="3" name="Content Placeholder 2"/>
          <p:cNvSpPr>
            <a:spLocks noGrp="1"/>
          </p:cNvSpPr>
          <p:nvPr>
            <p:ph idx="1"/>
          </p:nvPr>
        </p:nvSpPr>
        <p:spPr>
          <a:xfrm>
            <a:off x="335501" y="840783"/>
            <a:ext cx="8534400" cy="3615267"/>
          </a:xfrm>
        </p:spPr>
        <p:txBody>
          <a:bodyPr>
            <a:normAutofit/>
          </a:bodyPr>
          <a:lstStyle/>
          <a:p>
            <a:pPr lvl="0">
              <a:buFont typeface="Arial" panose="020B0604020202020204" pitchFamily="34" charset="0"/>
              <a:buChar char="•"/>
            </a:pPr>
            <a:r>
              <a:rPr lang="en-US" sz="2800" b="1" dirty="0">
                <a:solidFill>
                  <a:schemeClr val="bg1"/>
                </a:solidFill>
              </a:rPr>
              <a:t>Patient satisfaction in a value-based model</a:t>
            </a:r>
          </a:p>
          <a:p>
            <a:pPr lvl="0">
              <a:buFont typeface="Arial" panose="020B0604020202020204" pitchFamily="34" charset="0"/>
              <a:buChar char="•"/>
            </a:pPr>
            <a:r>
              <a:rPr lang="en-US" sz="2800" b="1" dirty="0">
                <a:solidFill>
                  <a:schemeClr val="bg1"/>
                </a:solidFill>
              </a:rPr>
              <a:t>Consumer Assessment of Healthcare Providers and Systems (CAHPS) surveys</a:t>
            </a:r>
          </a:p>
          <a:p>
            <a:pPr lvl="0">
              <a:buFont typeface="Arial" panose="020B0604020202020204" pitchFamily="34" charset="0"/>
              <a:buChar char="•"/>
            </a:pPr>
            <a:r>
              <a:rPr lang="en-US" sz="2800" b="1" dirty="0">
                <a:solidFill>
                  <a:schemeClr val="bg1"/>
                </a:solidFill>
              </a:rPr>
              <a:t>Patient Reported Outcomes Measurement Information System (PROMIS)</a:t>
            </a:r>
          </a:p>
          <a:p>
            <a:pPr>
              <a:buFont typeface="Arial" panose="020B0604020202020204" pitchFamily="34" charset="0"/>
              <a:buChar char="•"/>
            </a:pPr>
            <a:r>
              <a:rPr lang="en-US" sz="2800" b="1" dirty="0">
                <a:solidFill>
                  <a:schemeClr val="bg1"/>
                </a:solidFill>
              </a:rPr>
              <a:t>Patient Satisfaction Questionnaire (PSQ) – RAND Health</a:t>
            </a:r>
          </a:p>
        </p:txBody>
      </p:sp>
    </p:spTree>
    <p:extLst>
      <p:ext uri="{BB962C8B-B14F-4D97-AF65-F5344CB8AC3E}">
        <p14:creationId xmlns:p14="http://schemas.microsoft.com/office/powerpoint/2010/main" val="722849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9439" y="319910"/>
            <a:ext cx="8262088" cy="6185027"/>
          </a:xfrm>
          <a:prstGeom prst="rect">
            <a:avLst/>
          </a:prstGeom>
        </p:spPr>
      </p:pic>
      <p:pic>
        <p:nvPicPr>
          <p:cNvPr id="2" name="Picture 1"/>
          <p:cNvPicPr>
            <a:picLocks noChangeAspect="1"/>
          </p:cNvPicPr>
          <p:nvPr/>
        </p:nvPicPr>
        <p:blipFill>
          <a:blip r:embed="rId3"/>
          <a:stretch>
            <a:fillRect/>
          </a:stretch>
        </p:blipFill>
        <p:spPr>
          <a:xfrm>
            <a:off x="8681527" y="319909"/>
            <a:ext cx="2577095" cy="6185027"/>
          </a:xfrm>
          <a:prstGeom prst="rect">
            <a:avLst/>
          </a:prstGeom>
        </p:spPr>
      </p:pic>
    </p:spTree>
    <p:extLst>
      <p:ext uri="{BB962C8B-B14F-4D97-AF65-F5344CB8AC3E}">
        <p14:creationId xmlns:p14="http://schemas.microsoft.com/office/powerpoint/2010/main" val="3731462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6557" y="282101"/>
            <a:ext cx="8364515" cy="6206680"/>
          </a:xfrm>
          <a:prstGeom prst="rect">
            <a:avLst/>
          </a:prstGeom>
        </p:spPr>
      </p:pic>
      <p:pic>
        <p:nvPicPr>
          <p:cNvPr id="2" name="Picture 1"/>
          <p:cNvPicPr>
            <a:picLocks noChangeAspect="1"/>
          </p:cNvPicPr>
          <p:nvPr/>
        </p:nvPicPr>
        <p:blipFill>
          <a:blip r:embed="rId3"/>
          <a:stretch>
            <a:fillRect/>
          </a:stretch>
        </p:blipFill>
        <p:spPr>
          <a:xfrm>
            <a:off x="8741072" y="282100"/>
            <a:ext cx="2587328" cy="6209587"/>
          </a:xfrm>
          <a:prstGeom prst="rect">
            <a:avLst/>
          </a:prstGeom>
        </p:spPr>
      </p:pic>
    </p:spTree>
    <p:extLst>
      <p:ext uri="{BB962C8B-B14F-4D97-AF65-F5344CB8AC3E}">
        <p14:creationId xmlns:p14="http://schemas.microsoft.com/office/powerpoint/2010/main" val="4446571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6252" y="334316"/>
            <a:ext cx="8140719" cy="6108394"/>
          </a:xfrm>
          <a:prstGeom prst="rect">
            <a:avLst/>
          </a:prstGeom>
        </p:spPr>
      </p:pic>
      <p:pic>
        <p:nvPicPr>
          <p:cNvPr id="2" name="Picture 1"/>
          <p:cNvPicPr>
            <a:picLocks noChangeAspect="1"/>
          </p:cNvPicPr>
          <p:nvPr/>
        </p:nvPicPr>
        <p:blipFill>
          <a:blip r:embed="rId3"/>
          <a:stretch>
            <a:fillRect/>
          </a:stretch>
        </p:blipFill>
        <p:spPr>
          <a:xfrm>
            <a:off x="8536971" y="359563"/>
            <a:ext cx="2524125" cy="6057900"/>
          </a:xfrm>
          <a:prstGeom prst="rect">
            <a:avLst/>
          </a:prstGeom>
        </p:spPr>
      </p:pic>
    </p:spTree>
    <p:extLst>
      <p:ext uri="{BB962C8B-B14F-4D97-AF65-F5344CB8AC3E}">
        <p14:creationId xmlns:p14="http://schemas.microsoft.com/office/powerpoint/2010/main" val="16871509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0343" y="461636"/>
            <a:ext cx="8037045" cy="5971971"/>
          </a:xfrm>
          <a:prstGeom prst="rect">
            <a:avLst/>
          </a:prstGeom>
        </p:spPr>
      </p:pic>
      <p:pic>
        <p:nvPicPr>
          <p:cNvPr id="2" name="Picture 1"/>
          <p:cNvPicPr>
            <a:picLocks noChangeAspect="1"/>
          </p:cNvPicPr>
          <p:nvPr/>
        </p:nvPicPr>
        <p:blipFill>
          <a:blip r:embed="rId3"/>
          <a:stretch>
            <a:fillRect/>
          </a:stretch>
        </p:blipFill>
        <p:spPr>
          <a:xfrm>
            <a:off x="8547388" y="461636"/>
            <a:ext cx="2488321" cy="5971971"/>
          </a:xfrm>
          <a:prstGeom prst="rect">
            <a:avLst/>
          </a:prstGeom>
        </p:spPr>
      </p:pic>
    </p:spTree>
    <p:extLst>
      <p:ext uri="{BB962C8B-B14F-4D97-AF65-F5344CB8AC3E}">
        <p14:creationId xmlns:p14="http://schemas.microsoft.com/office/powerpoint/2010/main" val="13690274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73226" y="284929"/>
            <a:ext cx="8364801" cy="6235791"/>
          </a:xfrm>
          <a:prstGeom prst="rect">
            <a:avLst/>
          </a:prstGeom>
        </p:spPr>
      </p:pic>
      <p:pic>
        <p:nvPicPr>
          <p:cNvPr id="2" name="Picture 1"/>
          <p:cNvPicPr>
            <a:picLocks noChangeAspect="1"/>
          </p:cNvPicPr>
          <p:nvPr/>
        </p:nvPicPr>
        <p:blipFill>
          <a:blip r:embed="rId3"/>
          <a:stretch>
            <a:fillRect/>
          </a:stretch>
        </p:blipFill>
        <p:spPr>
          <a:xfrm>
            <a:off x="9038027" y="284928"/>
            <a:ext cx="2598246" cy="6235791"/>
          </a:xfrm>
          <a:prstGeom prst="rect">
            <a:avLst/>
          </a:prstGeom>
        </p:spPr>
      </p:pic>
    </p:spTree>
    <p:extLst>
      <p:ext uri="{BB962C8B-B14F-4D97-AF65-F5344CB8AC3E}">
        <p14:creationId xmlns:p14="http://schemas.microsoft.com/office/powerpoint/2010/main" val="18863825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79758" y="392188"/>
            <a:ext cx="8107797" cy="6021316"/>
          </a:xfrm>
          <a:prstGeom prst="rect">
            <a:avLst/>
          </a:prstGeom>
        </p:spPr>
      </p:pic>
      <p:pic>
        <p:nvPicPr>
          <p:cNvPr id="2" name="Picture 1"/>
          <p:cNvPicPr>
            <a:picLocks noChangeAspect="1"/>
          </p:cNvPicPr>
          <p:nvPr/>
        </p:nvPicPr>
        <p:blipFill>
          <a:blip r:embed="rId3"/>
          <a:stretch>
            <a:fillRect/>
          </a:stretch>
        </p:blipFill>
        <p:spPr>
          <a:xfrm>
            <a:off x="8887556" y="392188"/>
            <a:ext cx="2508882" cy="6021316"/>
          </a:xfrm>
          <a:prstGeom prst="rect">
            <a:avLst/>
          </a:prstGeom>
        </p:spPr>
      </p:pic>
    </p:spTree>
    <p:extLst>
      <p:ext uri="{BB962C8B-B14F-4D97-AF65-F5344CB8AC3E}">
        <p14:creationId xmlns:p14="http://schemas.microsoft.com/office/powerpoint/2010/main" val="14227863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3729" y="387687"/>
            <a:ext cx="8029135" cy="5985559"/>
          </a:xfrm>
          <a:prstGeom prst="rect">
            <a:avLst/>
          </a:prstGeom>
        </p:spPr>
      </p:pic>
      <p:pic>
        <p:nvPicPr>
          <p:cNvPr id="2" name="Picture 1"/>
          <p:cNvPicPr>
            <a:picLocks noChangeAspect="1"/>
          </p:cNvPicPr>
          <p:nvPr/>
        </p:nvPicPr>
        <p:blipFill>
          <a:blip r:embed="rId3"/>
          <a:stretch>
            <a:fillRect/>
          </a:stretch>
        </p:blipFill>
        <p:spPr>
          <a:xfrm>
            <a:off x="8412864" y="387687"/>
            <a:ext cx="2493983" cy="5985559"/>
          </a:xfrm>
          <a:prstGeom prst="rect">
            <a:avLst/>
          </a:prstGeom>
        </p:spPr>
      </p:pic>
    </p:spTree>
    <p:extLst>
      <p:ext uri="{BB962C8B-B14F-4D97-AF65-F5344CB8AC3E}">
        <p14:creationId xmlns:p14="http://schemas.microsoft.com/office/powerpoint/2010/main" val="3185932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11406" y="428327"/>
            <a:ext cx="8268561" cy="6057470"/>
          </a:xfrm>
          <a:prstGeom prst="rect">
            <a:avLst/>
          </a:prstGeom>
        </p:spPr>
      </p:pic>
      <p:pic>
        <p:nvPicPr>
          <p:cNvPr id="2" name="Picture 1"/>
          <p:cNvPicPr>
            <a:picLocks noChangeAspect="1"/>
          </p:cNvPicPr>
          <p:nvPr/>
        </p:nvPicPr>
        <p:blipFill>
          <a:blip r:embed="rId3"/>
          <a:stretch>
            <a:fillRect/>
          </a:stretch>
        </p:blipFill>
        <p:spPr>
          <a:xfrm>
            <a:off x="8879967" y="427897"/>
            <a:ext cx="2524125" cy="6057900"/>
          </a:xfrm>
          <a:prstGeom prst="rect">
            <a:avLst/>
          </a:prstGeom>
        </p:spPr>
      </p:pic>
    </p:spTree>
    <p:extLst>
      <p:ext uri="{BB962C8B-B14F-4D97-AF65-F5344CB8AC3E}">
        <p14:creationId xmlns:p14="http://schemas.microsoft.com/office/powerpoint/2010/main" val="10021257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86086" y="365952"/>
            <a:ext cx="8194535" cy="6125901"/>
          </a:xfrm>
          <a:prstGeom prst="rect">
            <a:avLst/>
          </a:prstGeom>
        </p:spPr>
      </p:pic>
      <p:pic>
        <p:nvPicPr>
          <p:cNvPr id="2" name="Picture 1"/>
          <p:cNvPicPr>
            <a:picLocks noChangeAspect="1"/>
          </p:cNvPicPr>
          <p:nvPr/>
        </p:nvPicPr>
        <p:blipFill>
          <a:blip r:embed="rId3"/>
          <a:stretch>
            <a:fillRect/>
          </a:stretch>
        </p:blipFill>
        <p:spPr>
          <a:xfrm>
            <a:off x="8780621" y="365952"/>
            <a:ext cx="2547779" cy="6114670"/>
          </a:xfrm>
          <a:prstGeom prst="rect">
            <a:avLst/>
          </a:prstGeom>
        </p:spPr>
      </p:pic>
    </p:spTree>
    <p:extLst>
      <p:ext uri="{BB962C8B-B14F-4D97-AF65-F5344CB8AC3E}">
        <p14:creationId xmlns:p14="http://schemas.microsoft.com/office/powerpoint/2010/main" val="20245849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86287" y="580471"/>
            <a:ext cx="7805941" cy="5819172"/>
          </a:xfrm>
          <a:prstGeom prst="rect">
            <a:avLst/>
          </a:prstGeom>
        </p:spPr>
      </p:pic>
      <p:pic>
        <p:nvPicPr>
          <p:cNvPr id="2" name="Picture 1"/>
          <p:cNvPicPr>
            <a:picLocks noChangeAspect="1"/>
          </p:cNvPicPr>
          <p:nvPr/>
        </p:nvPicPr>
        <p:blipFill>
          <a:blip r:embed="rId3"/>
          <a:stretch>
            <a:fillRect/>
          </a:stretch>
        </p:blipFill>
        <p:spPr>
          <a:xfrm>
            <a:off x="8392228" y="580471"/>
            <a:ext cx="2424655" cy="5819172"/>
          </a:xfrm>
          <a:prstGeom prst="rect">
            <a:avLst/>
          </a:prstGeom>
        </p:spPr>
      </p:pic>
    </p:spTree>
    <p:extLst>
      <p:ext uri="{BB962C8B-B14F-4D97-AF65-F5344CB8AC3E}">
        <p14:creationId xmlns:p14="http://schemas.microsoft.com/office/powerpoint/2010/main" val="2115233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3617" y="1463040"/>
            <a:ext cx="7619122" cy="4519656"/>
          </a:xfrm>
          <a:prstGeom prst="rect">
            <a:avLst/>
          </a:prstGeom>
        </p:spPr>
      </p:pic>
      <p:pic>
        <p:nvPicPr>
          <p:cNvPr id="2" name="Picture 1"/>
          <p:cNvPicPr>
            <a:picLocks noChangeAspect="1"/>
          </p:cNvPicPr>
          <p:nvPr/>
        </p:nvPicPr>
        <p:blipFill>
          <a:blip r:embed="rId3"/>
          <a:stretch>
            <a:fillRect/>
          </a:stretch>
        </p:blipFill>
        <p:spPr>
          <a:xfrm>
            <a:off x="9273857" y="298450"/>
            <a:ext cx="2524125" cy="6057900"/>
          </a:xfrm>
          <a:prstGeom prst="rect">
            <a:avLst/>
          </a:prstGeom>
        </p:spPr>
      </p:pic>
    </p:spTree>
    <p:extLst>
      <p:ext uri="{BB962C8B-B14F-4D97-AF65-F5344CB8AC3E}">
        <p14:creationId xmlns:p14="http://schemas.microsoft.com/office/powerpoint/2010/main" val="25198787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1967" y="378685"/>
            <a:ext cx="8082298" cy="6008180"/>
          </a:xfrm>
          <a:prstGeom prst="rect">
            <a:avLst/>
          </a:prstGeom>
        </p:spPr>
      </p:pic>
      <p:pic>
        <p:nvPicPr>
          <p:cNvPr id="2" name="Picture 1"/>
          <p:cNvPicPr>
            <a:picLocks noChangeAspect="1"/>
          </p:cNvPicPr>
          <p:nvPr/>
        </p:nvPicPr>
        <p:blipFill>
          <a:blip r:embed="rId3"/>
          <a:stretch>
            <a:fillRect/>
          </a:stretch>
        </p:blipFill>
        <p:spPr>
          <a:xfrm>
            <a:off x="8614266" y="378685"/>
            <a:ext cx="2503408" cy="6008180"/>
          </a:xfrm>
          <a:prstGeom prst="rect">
            <a:avLst/>
          </a:prstGeom>
        </p:spPr>
      </p:pic>
    </p:spTree>
    <p:extLst>
      <p:ext uri="{BB962C8B-B14F-4D97-AF65-F5344CB8AC3E}">
        <p14:creationId xmlns:p14="http://schemas.microsoft.com/office/powerpoint/2010/main" val="3005122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1935" y="328400"/>
            <a:ext cx="8314044" cy="6209370"/>
          </a:xfrm>
          <a:prstGeom prst="rect">
            <a:avLst/>
          </a:prstGeom>
        </p:spPr>
      </p:pic>
      <p:pic>
        <p:nvPicPr>
          <p:cNvPr id="2" name="Picture 1"/>
          <p:cNvPicPr>
            <a:picLocks noChangeAspect="1"/>
          </p:cNvPicPr>
          <p:nvPr/>
        </p:nvPicPr>
        <p:blipFill>
          <a:blip r:embed="rId3"/>
          <a:stretch>
            <a:fillRect/>
          </a:stretch>
        </p:blipFill>
        <p:spPr>
          <a:xfrm>
            <a:off x="8915980" y="328400"/>
            <a:ext cx="2587238" cy="6209370"/>
          </a:xfrm>
          <a:prstGeom prst="rect">
            <a:avLst/>
          </a:prstGeom>
        </p:spPr>
      </p:pic>
    </p:spTree>
    <p:extLst>
      <p:ext uri="{BB962C8B-B14F-4D97-AF65-F5344CB8AC3E}">
        <p14:creationId xmlns:p14="http://schemas.microsoft.com/office/powerpoint/2010/main" val="37373370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08073" y="387430"/>
            <a:ext cx="7927557" cy="5931809"/>
          </a:xfrm>
          <a:prstGeom prst="rect">
            <a:avLst/>
          </a:prstGeom>
        </p:spPr>
      </p:pic>
      <p:pic>
        <p:nvPicPr>
          <p:cNvPr id="2" name="Picture 1"/>
          <p:cNvPicPr>
            <a:picLocks noChangeAspect="1"/>
          </p:cNvPicPr>
          <p:nvPr/>
        </p:nvPicPr>
        <p:blipFill>
          <a:blip r:embed="rId3"/>
          <a:stretch>
            <a:fillRect/>
          </a:stretch>
        </p:blipFill>
        <p:spPr>
          <a:xfrm>
            <a:off x="8435630" y="387430"/>
            <a:ext cx="2471587" cy="5931809"/>
          </a:xfrm>
          <a:prstGeom prst="rect">
            <a:avLst/>
          </a:prstGeom>
        </p:spPr>
      </p:pic>
    </p:spTree>
    <p:extLst>
      <p:ext uri="{BB962C8B-B14F-4D97-AF65-F5344CB8AC3E}">
        <p14:creationId xmlns:p14="http://schemas.microsoft.com/office/powerpoint/2010/main" val="39812078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7910" y="162110"/>
            <a:ext cx="8810450" cy="6552310"/>
          </a:xfrm>
          <a:prstGeom prst="rect">
            <a:avLst/>
          </a:prstGeom>
        </p:spPr>
      </p:pic>
      <p:pic>
        <p:nvPicPr>
          <p:cNvPr id="2" name="Picture 1"/>
          <p:cNvPicPr>
            <a:picLocks noChangeAspect="1"/>
          </p:cNvPicPr>
          <p:nvPr/>
        </p:nvPicPr>
        <p:blipFill>
          <a:blip r:embed="rId3"/>
          <a:stretch>
            <a:fillRect/>
          </a:stretch>
        </p:blipFill>
        <p:spPr>
          <a:xfrm>
            <a:off x="9034040" y="162110"/>
            <a:ext cx="2730129" cy="6552310"/>
          </a:xfrm>
          <a:prstGeom prst="rect">
            <a:avLst/>
          </a:prstGeom>
        </p:spPr>
      </p:pic>
    </p:spTree>
    <p:extLst>
      <p:ext uri="{BB962C8B-B14F-4D97-AF65-F5344CB8AC3E}">
        <p14:creationId xmlns:p14="http://schemas.microsoft.com/office/powerpoint/2010/main" val="38751756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25158" y="990294"/>
            <a:ext cx="7060165" cy="4917770"/>
          </a:xfrm>
          <a:prstGeom prst="rect">
            <a:avLst/>
          </a:prstGeom>
        </p:spPr>
      </p:pic>
      <p:pic>
        <p:nvPicPr>
          <p:cNvPr id="2" name="Picture 1"/>
          <p:cNvPicPr>
            <a:picLocks noChangeAspect="1"/>
          </p:cNvPicPr>
          <p:nvPr/>
        </p:nvPicPr>
        <p:blipFill>
          <a:blip r:embed="rId3"/>
          <a:stretch>
            <a:fillRect/>
          </a:stretch>
        </p:blipFill>
        <p:spPr>
          <a:xfrm>
            <a:off x="9329980" y="140193"/>
            <a:ext cx="2661516" cy="6387638"/>
          </a:xfrm>
          <a:prstGeom prst="rect">
            <a:avLst/>
          </a:prstGeom>
        </p:spPr>
      </p:pic>
    </p:spTree>
    <p:extLst>
      <p:ext uri="{BB962C8B-B14F-4D97-AF65-F5344CB8AC3E}">
        <p14:creationId xmlns:p14="http://schemas.microsoft.com/office/powerpoint/2010/main" val="9775096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24174" y="895223"/>
            <a:ext cx="7589190" cy="5411307"/>
          </a:xfrm>
          <a:prstGeom prst="rect">
            <a:avLst/>
          </a:prstGeom>
        </p:spPr>
      </p:pic>
      <p:pic>
        <p:nvPicPr>
          <p:cNvPr id="2" name="Picture 1"/>
          <p:cNvPicPr>
            <a:picLocks noChangeAspect="1"/>
          </p:cNvPicPr>
          <p:nvPr/>
        </p:nvPicPr>
        <p:blipFill>
          <a:blip r:embed="rId3"/>
          <a:stretch>
            <a:fillRect/>
          </a:stretch>
        </p:blipFill>
        <p:spPr>
          <a:xfrm>
            <a:off x="9247665" y="162090"/>
            <a:ext cx="2706013" cy="6494432"/>
          </a:xfrm>
          <a:prstGeom prst="rect">
            <a:avLst/>
          </a:prstGeom>
        </p:spPr>
      </p:pic>
    </p:spTree>
    <p:extLst>
      <p:ext uri="{BB962C8B-B14F-4D97-AF65-F5344CB8AC3E}">
        <p14:creationId xmlns:p14="http://schemas.microsoft.com/office/powerpoint/2010/main" val="13550874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46136" y="1095609"/>
            <a:ext cx="7359965" cy="5153274"/>
          </a:xfrm>
          <a:prstGeom prst="rect">
            <a:avLst/>
          </a:prstGeom>
        </p:spPr>
      </p:pic>
      <p:pic>
        <p:nvPicPr>
          <p:cNvPr id="2" name="Picture 1"/>
          <p:cNvPicPr>
            <a:picLocks noChangeAspect="1"/>
          </p:cNvPicPr>
          <p:nvPr/>
        </p:nvPicPr>
        <p:blipFill>
          <a:blip r:embed="rId3"/>
          <a:stretch>
            <a:fillRect/>
          </a:stretch>
        </p:blipFill>
        <p:spPr>
          <a:xfrm>
            <a:off x="9345478" y="152606"/>
            <a:ext cx="2657723" cy="6378534"/>
          </a:xfrm>
          <a:prstGeom prst="rect">
            <a:avLst/>
          </a:prstGeom>
        </p:spPr>
      </p:pic>
    </p:spTree>
    <p:extLst>
      <p:ext uri="{BB962C8B-B14F-4D97-AF65-F5344CB8AC3E}">
        <p14:creationId xmlns:p14="http://schemas.microsoft.com/office/powerpoint/2010/main" val="25409069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84823" y="1150597"/>
            <a:ext cx="7307509" cy="4953003"/>
          </a:xfrm>
          <a:prstGeom prst="rect">
            <a:avLst/>
          </a:prstGeom>
        </p:spPr>
      </p:pic>
      <p:pic>
        <p:nvPicPr>
          <p:cNvPr id="2" name="Picture 1"/>
          <p:cNvPicPr>
            <a:picLocks noChangeAspect="1"/>
          </p:cNvPicPr>
          <p:nvPr/>
        </p:nvPicPr>
        <p:blipFill>
          <a:blip r:embed="rId3"/>
          <a:stretch>
            <a:fillRect/>
          </a:stretch>
        </p:blipFill>
        <p:spPr>
          <a:xfrm>
            <a:off x="9263551" y="145237"/>
            <a:ext cx="2709806" cy="6503535"/>
          </a:xfrm>
          <a:prstGeom prst="rect">
            <a:avLst/>
          </a:prstGeom>
        </p:spPr>
      </p:pic>
    </p:spTree>
    <p:extLst>
      <p:ext uri="{BB962C8B-B14F-4D97-AF65-F5344CB8AC3E}">
        <p14:creationId xmlns:p14="http://schemas.microsoft.com/office/powerpoint/2010/main" val="1342687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3939" y="852616"/>
            <a:ext cx="7575438" cy="5438448"/>
          </a:xfrm>
          <a:prstGeom prst="rect">
            <a:avLst/>
          </a:prstGeom>
        </p:spPr>
      </p:pic>
      <p:pic>
        <p:nvPicPr>
          <p:cNvPr id="2" name="Picture 1"/>
          <p:cNvPicPr>
            <a:picLocks noChangeAspect="1"/>
          </p:cNvPicPr>
          <p:nvPr/>
        </p:nvPicPr>
        <p:blipFill>
          <a:blip r:embed="rId3"/>
          <a:stretch>
            <a:fillRect/>
          </a:stretch>
        </p:blipFill>
        <p:spPr>
          <a:xfrm>
            <a:off x="9217569" y="233163"/>
            <a:ext cx="2666713" cy="6400111"/>
          </a:xfrm>
          <a:prstGeom prst="rect">
            <a:avLst/>
          </a:prstGeom>
        </p:spPr>
      </p:pic>
    </p:spTree>
    <p:extLst>
      <p:ext uri="{BB962C8B-B14F-4D97-AF65-F5344CB8AC3E}">
        <p14:creationId xmlns:p14="http://schemas.microsoft.com/office/powerpoint/2010/main" val="8506939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5245" y="843272"/>
            <a:ext cx="7102071" cy="5216566"/>
          </a:xfrm>
          <a:prstGeom prst="rect">
            <a:avLst/>
          </a:prstGeom>
        </p:spPr>
      </p:pic>
      <p:pic>
        <p:nvPicPr>
          <p:cNvPr id="2" name="Picture 1"/>
          <p:cNvPicPr>
            <a:picLocks noChangeAspect="1"/>
          </p:cNvPicPr>
          <p:nvPr/>
        </p:nvPicPr>
        <p:blipFill>
          <a:blip r:embed="rId3"/>
          <a:stretch>
            <a:fillRect/>
          </a:stretch>
        </p:blipFill>
        <p:spPr>
          <a:xfrm>
            <a:off x="9369020" y="177314"/>
            <a:ext cx="2646503" cy="6351608"/>
          </a:xfrm>
          <a:prstGeom prst="rect">
            <a:avLst/>
          </a:prstGeom>
        </p:spPr>
      </p:pic>
    </p:spTree>
    <p:extLst>
      <p:ext uri="{BB962C8B-B14F-4D97-AF65-F5344CB8AC3E}">
        <p14:creationId xmlns:p14="http://schemas.microsoft.com/office/powerpoint/2010/main" val="3384256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7174" y="424983"/>
            <a:ext cx="8804824" cy="5935177"/>
          </a:xfrm>
          <a:prstGeom prst="rect">
            <a:avLst/>
          </a:prstGeom>
        </p:spPr>
      </p:pic>
      <p:pic>
        <p:nvPicPr>
          <p:cNvPr id="2" name="Picture 1"/>
          <p:cNvPicPr>
            <a:picLocks noChangeAspect="1"/>
          </p:cNvPicPr>
          <p:nvPr/>
        </p:nvPicPr>
        <p:blipFill>
          <a:blip r:embed="rId3"/>
          <a:stretch>
            <a:fillRect/>
          </a:stretch>
        </p:blipFill>
        <p:spPr>
          <a:xfrm>
            <a:off x="9211999" y="424983"/>
            <a:ext cx="2472990" cy="5935177"/>
          </a:xfrm>
          <a:prstGeom prst="rect">
            <a:avLst/>
          </a:prstGeom>
        </p:spPr>
      </p:pic>
    </p:spTree>
    <p:extLst>
      <p:ext uri="{BB962C8B-B14F-4D97-AF65-F5344CB8AC3E}">
        <p14:creationId xmlns:p14="http://schemas.microsoft.com/office/powerpoint/2010/main" val="42614274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69119" y="528070"/>
            <a:ext cx="7347711" cy="5679001"/>
          </a:xfrm>
          <a:prstGeom prst="rect">
            <a:avLst/>
          </a:prstGeom>
        </p:spPr>
      </p:pic>
      <p:pic>
        <p:nvPicPr>
          <p:cNvPr id="2" name="Picture 1"/>
          <p:cNvPicPr>
            <a:picLocks noChangeAspect="1"/>
          </p:cNvPicPr>
          <p:nvPr/>
        </p:nvPicPr>
        <p:blipFill>
          <a:blip r:embed="rId3"/>
          <a:stretch>
            <a:fillRect/>
          </a:stretch>
        </p:blipFill>
        <p:spPr>
          <a:xfrm>
            <a:off x="9190495" y="140612"/>
            <a:ext cx="2720212" cy="6528507"/>
          </a:xfrm>
          <a:prstGeom prst="rect">
            <a:avLst/>
          </a:prstGeom>
        </p:spPr>
      </p:pic>
    </p:spTree>
    <p:extLst>
      <p:ext uri="{BB962C8B-B14F-4D97-AF65-F5344CB8AC3E}">
        <p14:creationId xmlns:p14="http://schemas.microsoft.com/office/powerpoint/2010/main" val="303353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86905" y="1449043"/>
            <a:ext cx="7828924" cy="5057193"/>
          </a:xfrm>
          <a:prstGeom prst="rect">
            <a:avLst/>
          </a:prstGeom>
        </p:spPr>
      </p:pic>
      <p:pic>
        <p:nvPicPr>
          <p:cNvPr id="6" name="Picture 5"/>
          <p:cNvPicPr>
            <a:picLocks noChangeAspect="1"/>
          </p:cNvPicPr>
          <p:nvPr/>
        </p:nvPicPr>
        <p:blipFill>
          <a:blip r:embed="rId3"/>
          <a:stretch>
            <a:fillRect/>
          </a:stretch>
        </p:blipFill>
        <p:spPr>
          <a:xfrm>
            <a:off x="586905" y="924488"/>
            <a:ext cx="7823694" cy="524555"/>
          </a:xfrm>
          <a:prstGeom prst="rect">
            <a:avLst/>
          </a:prstGeom>
        </p:spPr>
      </p:pic>
      <p:pic>
        <p:nvPicPr>
          <p:cNvPr id="7" name="Picture 6"/>
          <p:cNvPicPr>
            <a:picLocks noChangeAspect="1"/>
          </p:cNvPicPr>
          <p:nvPr/>
        </p:nvPicPr>
        <p:blipFill>
          <a:blip r:embed="rId4"/>
          <a:stretch>
            <a:fillRect/>
          </a:stretch>
        </p:blipFill>
        <p:spPr>
          <a:xfrm>
            <a:off x="3886520" y="1568450"/>
            <a:ext cx="4021157" cy="690327"/>
          </a:xfrm>
          <a:prstGeom prst="rect">
            <a:avLst/>
          </a:prstGeom>
        </p:spPr>
      </p:pic>
      <p:pic>
        <p:nvPicPr>
          <p:cNvPr id="2" name="Picture 1"/>
          <p:cNvPicPr>
            <a:picLocks noChangeAspect="1"/>
          </p:cNvPicPr>
          <p:nvPr/>
        </p:nvPicPr>
        <p:blipFill>
          <a:blip r:embed="rId5"/>
          <a:stretch>
            <a:fillRect/>
          </a:stretch>
        </p:blipFill>
        <p:spPr>
          <a:xfrm>
            <a:off x="9221492" y="241136"/>
            <a:ext cx="2664306" cy="6394335"/>
          </a:xfrm>
          <a:prstGeom prst="rect">
            <a:avLst/>
          </a:prstGeom>
        </p:spPr>
      </p:pic>
    </p:spTree>
    <p:extLst>
      <p:ext uri="{BB962C8B-B14F-4D97-AF65-F5344CB8AC3E}">
        <p14:creationId xmlns:p14="http://schemas.microsoft.com/office/powerpoint/2010/main" val="9625595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0779" y="900140"/>
            <a:ext cx="8630368" cy="5447036"/>
          </a:xfrm>
          <a:prstGeom prst="rect">
            <a:avLst/>
          </a:prstGeom>
        </p:spPr>
      </p:pic>
      <p:pic>
        <p:nvPicPr>
          <p:cNvPr id="2" name="Picture 1"/>
          <p:cNvPicPr>
            <a:picLocks noChangeAspect="1"/>
          </p:cNvPicPr>
          <p:nvPr/>
        </p:nvPicPr>
        <p:blipFill>
          <a:blip r:embed="rId3"/>
          <a:stretch>
            <a:fillRect/>
          </a:stretch>
        </p:blipFill>
        <p:spPr>
          <a:xfrm>
            <a:off x="9237276" y="218914"/>
            <a:ext cx="2675879" cy="6422110"/>
          </a:xfrm>
          <a:prstGeom prst="rect">
            <a:avLst/>
          </a:prstGeom>
        </p:spPr>
      </p:pic>
    </p:spTree>
    <p:extLst>
      <p:ext uri="{BB962C8B-B14F-4D97-AF65-F5344CB8AC3E}">
        <p14:creationId xmlns:p14="http://schemas.microsoft.com/office/powerpoint/2010/main" val="23210253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21" y="674400"/>
            <a:ext cx="11190157" cy="30469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1</a:t>
            </a:r>
            <a:r>
              <a:rPr lang="en-US" sz="3200" dirty="0" smtClean="0"/>
              <a:t>. Patients whose physicians were rated as more empathetic had  higher rates of high satisfaction than patients whose physicians were less empathetic.</a:t>
            </a:r>
            <a:endParaRPr lang="en-US" sz="3200" dirty="0"/>
          </a:p>
          <a:p>
            <a:endParaRPr lang="en-US" sz="3200" dirty="0"/>
          </a:p>
          <a:p>
            <a:pPr marL="342900" indent="-342900">
              <a:buAutoNum type="alphaLcParenR"/>
            </a:pPr>
            <a:r>
              <a:rPr lang="en-US" sz="3200" dirty="0" smtClean="0"/>
              <a:t>True</a:t>
            </a:r>
          </a:p>
          <a:p>
            <a:pPr marL="342900" indent="-342900">
              <a:buAutoNum type="alphaLcParenR"/>
            </a:pPr>
            <a:r>
              <a:rPr lang="en-US" sz="3200" dirty="0" smtClean="0"/>
              <a:t>False</a:t>
            </a:r>
          </a:p>
        </p:txBody>
      </p:sp>
    </p:spTree>
    <p:extLst>
      <p:ext uri="{BB962C8B-B14F-4D97-AF65-F5344CB8AC3E}">
        <p14:creationId xmlns:p14="http://schemas.microsoft.com/office/powerpoint/2010/main" val="249003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21" y="674400"/>
            <a:ext cx="11190157" cy="30469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1</a:t>
            </a:r>
            <a:r>
              <a:rPr lang="en-US" sz="3200" dirty="0" smtClean="0"/>
              <a:t>. Patients whose physicians were rated as more empathetic had  higher rates of high satisfaction than patients whose physicians were less empathetic.</a:t>
            </a:r>
            <a:endParaRPr lang="en-US" sz="3200" dirty="0"/>
          </a:p>
          <a:p>
            <a:endParaRPr lang="en-US" sz="3200" dirty="0"/>
          </a:p>
          <a:p>
            <a:pPr marL="342900" indent="-342900">
              <a:buAutoNum type="alphaLcParenR"/>
            </a:pPr>
            <a:r>
              <a:rPr lang="en-US" sz="3200" dirty="0" smtClean="0">
                <a:solidFill>
                  <a:srgbClr val="C00000"/>
                </a:solidFill>
              </a:rPr>
              <a:t>True</a:t>
            </a:r>
          </a:p>
          <a:p>
            <a:pPr marL="342900" indent="-342900">
              <a:buAutoNum type="alphaLcParenR"/>
            </a:pPr>
            <a:r>
              <a:rPr lang="en-US" sz="3200" dirty="0" smtClean="0"/>
              <a:t>False</a:t>
            </a:r>
          </a:p>
        </p:txBody>
      </p:sp>
    </p:spTree>
    <p:extLst>
      <p:ext uri="{BB962C8B-B14F-4D97-AF65-F5344CB8AC3E}">
        <p14:creationId xmlns:p14="http://schemas.microsoft.com/office/powerpoint/2010/main" val="156565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21" y="674400"/>
            <a:ext cx="11190157" cy="50167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2</a:t>
            </a:r>
            <a:r>
              <a:rPr lang="en-US" sz="3200" dirty="0" smtClean="0"/>
              <a:t>. How do patients least judge quality?</a:t>
            </a:r>
            <a:endParaRPr lang="en-US" sz="3200" dirty="0"/>
          </a:p>
          <a:p>
            <a:endParaRPr lang="en-US" sz="3200" dirty="0"/>
          </a:p>
          <a:p>
            <a:pPr marL="342900" indent="-342900">
              <a:buAutoNum type="alphaLcParenR"/>
            </a:pPr>
            <a:r>
              <a:rPr lang="en-US" sz="3200" dirty="0" smtClean="0"/>
              <a:t>By the physician demonstration of knowledge and expertise</a:t>
            </a:r>
          </a:p>
          <a:p>
            <a:pPr marL="342900" indent="-342900">
              <a:buAutoNum type="alphaLcParenR"/>
            </a:pPr>
            <a:r>
              <a:rPr lang="en-US" sz="3200" dirty="0" smtClean="0"/>
              <a:t>Did the physician listen?</a:t>
            </a:r>
          </a:p>
          <a:p>
            <a:pPr marL="342900" indent="-342900">
              <a:buAutoNum type="alphaLcParenR"/>
            </a:pPr>
            <a:r>
              <a:rPr lang="en-US" sz="3200" dirty="0" smtClean="0"/>
              <a:t>Did the physician express concern?</a:t>
            </a:r>
          </a:p>
          <a:p>
            <a:pPr marL="342900" indent="-342900">
              <a:buAutoNum type="alphaLcParenR"/>
            </a:pPr>
            <a:r>
              <a:rPr lang="en-US" sz="3200" dirty="0" smtClean="0"/>
              <a:t>Did the physician answer my questions?</a:t>
            </a:r>
          </a:p>
          <a:p>
            <a:pPr marL="342900" indent="-342900">
              <a:buAutoNum type="alphaLcParenR"/>
            </a:pPr>
            <a:r>
              <a:rPr lang="en-US" sz="3200" dirty="0" smtClean="0"/>
              <a:t>Did the physician care for me as a person and not just a patient?</a:t>
            </a:r>
          </a:p>
          <a:p>
            <a:pPr marL="342900" indent="-342900">
              <a:buAutoNum type="alphaLcParenR"/>
            </a:pPr>
            <a:r>
              <a:rPr lang="en-US" sz="3200" dirty="0" smtClean="0"/>
              <a:t>By physicians verbal and non-verbal behavior</a:t>
            </a:r>
          </a:p>
        </p:txBody>
      </p:sp>
    </p:spTree>
    <p:extLst>
      <p:ext uri="{BB962C8B-B14F-4D97-AF65-F5344CB8AC3E}">
        <p14:creationId xmlns:p14="http://schemas.microsoft.com/office/powerpoint/2010/main" val="4756693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21" y="674400"/>
            <a:ext cx="11190157" cy="50167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2</a:t>
            </a:r>
            <a:r>
              <a:rPr lang="en-US" sz="3200" dirty="0" smtClean="0"/>
              <a:t>. How do patients least judge quality?</a:t>
            </a:r>
            <a:endParaRPr lang="en-US" sz="3200" dirty="0"/>
          </a:p>
          <a:p>
            <a:endParaRPr lang="en-US" sz="3200" dirty="0"/>
          </a:p>
          <a:p>
            <a:pPr marL="342900" indent="-342900">
              <a:buAutoNum type="alphaLcParenR"/>
            </a:pPr>
            <a:r>
              <a:rPr lang="en-US" sz="3200" dirty="0" smtClean="0">
                <a:solidFill>
                  <a:srgbClr val="C00000"/>
                </a:solidFill>
              </a:rPr>
              <a:t>By the physician demonstration of knowledge and expertise</a:t>
            </a:r>
          </a:p>
          <a:p>
            <a:pPr marL="342900" indent="-342900">
              <a:buAutoNum type="alphaLcParenR"/>
            </a:pPr>
            <a:r>
              <a:rPr lang="en-US" sz="3200" dirty="0" smtClean="0"/>
              <a:t>Did the physician listen?</a:t>
            </a:r>
          </a:p>
          <a:p>
            <a:pPr marL="342900" indent="-342900">
              <a:buAutoNum type="alphaLcParenR"/>
            </a:pPr>
            <a:r>
              <a:rPr lang="en-US" sz="3200" dirty="0" smtClean="0"/>
              <a:t>Did the physician express concern?</a:t>
            </a:r>
          </a:p>
          <a:p>
            <a:pPr marL="342900" indent="-342900">
              <a:buAutoNum type="alphaLcParenR"/>
            </a:pPr>
            <a:r>
              <a:rPr lang="en-US" sz="3200" dirty="0" smtClean="0"/>
              <a:t>Did the physician answer my questions?</a:t>
            </a:r>
          </a:p>
          <a:p>
            <a:pPr marL="342900" indent="-342900">
              <a:buAutoNum type="alphaLcParenR"/>
            </a:pPr>
            <a:r>
              <a:rPr lang="en-US" sz="3200" dirty="0" smtClean="0"/>
              <a:t>Did the physician care for me as a person and not just a patient?</a:t>
            </a:r>
          </a:p>
          <a:p>
            <a:pPr marL="342900" indent="-342900">
              <a:buAutoNum type="alphaLcParenR"/>
            </a:pPr>
            <a:r>
              <a:rPr lang="en-US" sz="3200" dirty="0" smtClean="0"/>
              <a:t>By physicians verbal and non-verbal behavior</a:t>
            </a:r>
          </a:p>
        </p:txBody>
      </p:sp>
    </p:spTree>
    <p:extLst>
      <p:ext uri="{BB962C8B-B14F-4D97-AF65-F5344CB8AC3E}">
        <p14:creationId xmlns:p14="http://schemas.microsoft.com/office/powerpoint/2010/main" val="390569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21" y="674400"/>
            <a:ext cx="11190157" cy="45243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3</a:t>
            </a:r>
            <a:r>
              <a:rPr lang="en-US" sz="3200" dirty="0" smtClean="0"/>
              <a:t>. What are the evidence-based practice sequence key words of process for communicating with patients and families. Please select the correct answer from the choices below.</a:t>
            </a:r>
            <a:endParaRPr lang="en-US" sz="3200" dirty="0"/>
          </a:p>
          <a:p>
            <a:endParaRPr lang="en-US" sz="3200" dirty="0"/>
          </a:p>
          <a:p>
            <a:pPr marL="342900" indent="-342900">
              <a:buAutoNum type="alphaLcParenR"/>
            </a:pPr>
            <a:r>
              <a:rPr lang="en-US" sz="3200" dirty="0" smtClean="0"/>
              <a:t>Hello–What-How-Why-Bye</a:t>
            </a:r>
          </a:p>
          <a:p>
            <a:pPr marL="342900" indent="-342900">
              <a:buAutoNum type="alphaLcParenR"/>
            </a:pPr>
            <a:r>
              <a:rPr lang="en-US" sz="3200" dirty="0" smtClean="0"/>
              <a:t>Acknowledge-Introduce-Duration-Explanation-Thank </a:t>
            </a:r>
          </a:p>
          <a:p>
            <a:pPr marL="342900" indent="-342900">
              <a:buAutoNum type="alphaLcParenR"/>
            </a:pPr>
            <a:r>
              <a:rPr lang="en-US" sz="3200" dirty="0" smtClean="0"/>
              <a:t>Praise-Compliment-Encourage-Depart</a:t>
            </a:r>
          </a:p>
          <a:p>
            <a:pPr marL="342900" indent="-342900">
              <a:buAutoNum type="alphaLcParenR"/>
            </a:pPr>
            <a:r>
              <a:rPr lang="en-US" sz="3200" dirty="0" smtClean="0"/>
              <a:t>Background-Delegate-Nurse-Depart</a:t>
            </a:r>
          </a:p>
        </p:txBody>
      </p:sp>
    </p:spTree>
    <p:extLst>
      <p:ext uri="{BB962C8B-B14F-4D97-AF65-F5344CB8AC3E}">
        <p14:creationId xmlns:p14="http://schemas.microsoft.com/office/powerpoint/2010/main" val="4753802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21" y="674400"/>
            <a:ext cx="11190157" cy="45243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3</a:t>
            </a:r>
            <a:r>
              <a:rPr lang="en-US" sz="3200" dirty="0" smtClean="0"/>
              <a:t>. What are the evidence-based practice sequence key words of process for communicating with patients and families. Please select the correct answer from the choices below.</a:t>
            </a:r>
            <a:endParaRPr lang="en-US" sz="3200" dirty="0"/>
          </a:p>
          <a:p>
            <a:endParaRPr lang="en-US" sz="3200" dirty="0"/>
          </a:p>
          <a:p>
            <a:pPr marL="342900" indent="-342900">
              <a:buAutoNum type="alphaLcParenR"/>
            </a:pPr>
            <a:r>
              <a:rPr lang="en-US" sz="3200" dirty="0" smtClean="0"/>
              <a:t>Hello–what-how-why-bye</a:t>
            </a:r>
          </a:p>
          <a:p>
            <a:pPr marL="342900" indent="-342900">
              <a:buAutoNum type="alphaLcParenR"/>
            </a:pPr>
            <a:r>
              <a:rPr lang="en-US" sz="3200" dirty="0" smtClean="0">
                <a:solidFill>
                  <a:srgbClr val="C00000"/>
                </a:solidFill>
              </a:rPr>
              <a:t>Acknowledge-Introduce-Duration-Explanation-Thank</a:t>
            </a:r>
            <a:r>
              <a:rPr lang="en-US" sz="3200" dirty="0" smtClean="0"/>
              <a:t> </a:t>
            </a:r>
          </a:p>
          <a:p>
            <a:pPr marL="342900" indent="-342900">
              <a:buAutoNum type="alphaLcParenR"/>
            </a:pPr>
            <a:r>
              <a:rPr lang="en-US" sz="3200" dirty="0" smtClean="0"/>
              <a:t>Praise-Compliment-Encourage-Depart</a:t>
            </a:r>
          </a:p>
          <a:p>
            <a:pPr marL="342900" indent="-342900">
              <a:buAutoNum type="alphaLcParenR"/>
            </a:pPr>
            <a:r>
              <a:rPr lang="en-US" sz="3200" dirty="0" smtClean="0"/>
              <a:t>Background-Delegate-Nurse-Depart</a:t>
            </a:r>
          </a:p>
        </p:txBody>
      </p:sp>
    </p:spTree>
    <p:extLst>
      <p:ext uri="{BB962C8B-B14F-4D97-AF65-F5344CB8AC3E}">
        <p14:creationId xmlns:p14="http://schemas.microsoft.com/office/powerpoint/2010/main" val="269038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465" y="1446393"/>
            <a:ext cx="11190157" cy="2554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4</a:t>
            </a:r>
            <a:r>
              <a:rPr lang="en-US" sz="3200" dirty="0" smtClean="0"/>
              <a:t>. PROMIS measures which of the following?</a:t>
            </a:r>
            <a:endParaRPr lang="en-US" sz="3200" dirty="0"/>
          </a:p>
          <a:p>
            <a:endParaRPr lang="en-US" sz="3200" dirty="0"/>
          </a:p>
          <a:p>
            <a:pPr marL="342900" indent="-342900">
              <a:buAutoNum type="alphaLcParenR"/>
            </a:pPr>
            <a:r>
              <a:rPr lang="en-US" sz="3200" dirty="0" smtClean="0"/>
              <a:t>Laboratory performance measure</a:t>
            </a:r>
          </a:p>
          <a:p>
            <a:pPr marL="342900" indent="-342900">
              <a:buAutoNum type="alphaLcParenR"/>
            </a:pPr>
            <a:r>
              <a:rPr lang="en-US" sz="3200" dirty="0" smtClean="0"/>
              <a:t>A limited set of clinically relevant domains </a:t>
            </a:r>
          </a:p>
          <a:p>
            <a:pPr marL="342900" indent="-342900">
              <a:buAutoNum type="alphaLcParenR"/>
            </a:pPr>
            <a:r>
              <a:rPr lang="en-US" sz="3200" dirty="0" smtClean="0"/>
              <a:t>All screening or diagnostic needs </a:t>
            </a:r>
          </a:p>
        </p:txBody>
      </p:sp>
    </p:spTree>
    <p:extLst>
      <p:ext uri="{BB962C8B-B14F-4D97-AF65-F5344CB8AC3E}">
        <p14:creationId xmlns:p14="http://schemas.microsoft.com/office/powerpoint/2010/main" val="3000370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22636" y="487616"/>
            <a:ext cx="8104716" cy="5645552"/>
          </a:xfrm>
          <a:prstGeom prst="rect">
            <a:avLst/>
          </a:prstGeom>
        </p:spPr>
      </p:pic>
      <p:pic>
        <p:nvPicPr>
          <p:cNvPr id="2" name="Picture 1"/>
          <p:cNvPicPr>
            <a:picLocks noChangeAspect="1"/>
          </p:cNvPicPr>
          <p:nvPr/>
        </p:nvPicPr>
        <p:blipFill>
          <a:blip r:embed="rId3"/>
          <a:stretch>
            <a:fillRect/>
          </a:stretch>
        </p:blipFill>
        <p:spPr>
          <a:xfrm>
            <a:off x="8527352" y="487616"/>
            <a:ext cx="2352313" cy="5645552"/>
          </a:xfrm>
          <a:prstGeom prst="rect">
            <a:avLst/>
          </a:prstGeom>
        </p:spPr>
      </p:pic>
    </p:spTree>
    <p:extLst>
      <p:ext uri="{BB962C8B-B14F-4D97-AF65-F5344CB8AC3E}">
        <p14:creationId xmlns:p14="http://schemas.microsoft.com/office/powerpoint/2010/main" val="11491314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465" y="1446393"/>
            <a:ext cx="11190157" cy="255454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4</a:t>
            </a:r>
            <a:r>
              <a:rPr lang="en-US" sz="3200" dirty="0" smtClean="0"/>
              <a:t>. PROMIS measures which of the following?</a:t>
            </a:r>
            <a:endParaRPr lang="en-US" sz="3200" dirty="0"/>
          </a:p>
          <a:p>
            <a:endParaRPr lang="en-US" sz="3200" dirty="0"/>
          </a:p>
          <a:p>
            <a:pPr marL="342900" indent="-342900">
              <a:buAutoNum type="alphaLcParenR"/>
            </a:pPr>
            <a:r>
              <a:rPr lang="en-US" sz="3200" dirty="0" smtClean="0"/>
              <a:t>Laboratory performance measure</a:t>
            </a:r>
          </a:p>
          <a:p>
            <a:pPr marL="342900" indent="-342900">
              <a:buAutoNum type="alphaLcParenR"/>
            </a:pPr>
            <a:r>
              <a:rPr lang="en-US" sz="3200" dirty="0" smtClean="0">
                <a:solidFill>
                  <a:srgbClr val="C00000"/>
                </a:solidFill>
              </a:rPr>
              <a:t>A limited set of clinically relevant domains </a:t>
            </a:r>
          </a:p>
          <a:p>
            <a:pPr marL="342900" indent="-342900">
              <a:buAutoNum type="alphaLcParenR"/>
            </a:pPr>
            <a:r>
              <a:rPr lang="en-US" sz="3200" dirty="0" smtClean="0"/>
              <a:t>All screening or diagnostic needs </a:t>
            </a:r>
          </a:p>
        </p:txBody>
      </p:sp>
    </p:spTree>
    <p:extLst>
      <p:ext uri="{BB962C8B-B14F-4D97-AF65-F5344CB8AC3E}">
        <p14:creationId xmlns:p14="http://schemas.microsoft.com/office/powerpoint/2010/main" val="56065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21" y="674400"/>
            <a:ext cx="11190157" cy="45243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5</a:t>
            </a:r>
            <a:r>
              <a:rPr lang="en-US" sz="3200" dirty="0" smtClean="0"/>
              <a:t>. What does the governmental sponsored organization PROMIS stand for? Which of the follow responses is correct</a:t>
            </a:r>
            <a:endParaRPr lang="en-US" sz="3200" dirty="0"/>
          </a:p>
          <a:p>
            <a:endParaRPr lang="en-US" sz="3200" dirty="0"/>
          </a:p>
          <a:p>
            <a:pPr marL="342900" indent="-342900">
              <a:buAutoNum type="alphaLcParenR"/>
            </a:pPr>
            <a:r>
              <a:rPr lang="en-US" sz="3200" dirty="0" smtClean="0"/>
              <a:t>Problem-Related-Outside-Management Investigation Search</a:t>
            </a:r>
          </a:p>
          <a:p>
            <a:pPr marL="342900" indent="-342900">
              <a:buAutoNum type="alphaLcParenR"/>
            </a:pPr>
            <a:r>
              <a:rPr lang="en-US" sz="3200" dirty="0" smtClean="0"/>
              <a:t>Patient-Reported Outcomes-Measurement Information System </a:t>
            </a:r>
          </a:p>
          <a:p>
            <a:pPr marL="342900" indent="-342900">
              <a:buAutoNum type="alphaLcParenR"/>
            </a:pPr>
            <a:r>
              <a:rPr lang="en-US" sz="3200" dirty="0" smtClean="0"/>
              <a:t>Patterned Responses-Options Major-Investment Site </a:t>
            </a:r>
          </a:p>
        </p:txBody>
      </p:sp>
    </p:spTree>
    <p:extLst>
      <p:ext uri="{BB962C8B-B14F-4D97-AF65-F5344CB8AC3E}">
        <p14:creationId xmlns:p14="http://schemas.microsoft.com/office/powerpoint/2010/main" val="4771974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21" y="674400"/>
            <a:ext cx="11190157" cy="45243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5</a:t>
            </a:r>
            <a:r>
              <a:rPr lang="en-US" sz="3200" dirty="0" smtClean="0"/>
              <a:t>. What does the governmental sponsored organization PROMIS stand for? Which of the follow responses is correct</a:t>
            </a:r>
            <a:endParaRPr lang="en-US" sz="3200" dirty="0"/>
          </a:p>
          <a:p>
            <a:endParaRPr lang="en-US" sz="3200" dirty="0"/>
          </a:p>
          <a:p>
            <a:pPr marL="342900" indent="-342900">
              <a:buAutoNum type="alphaLcParenR"/>
            </a:pPr>
            <a:r>
              <a:rPr lang="en-US" sz="3200" dirty="0" smtClean="0"/>
              <a:t>Problem-Related-Outside-Management Investigation Search</a:t>
            </a:r>
          </a:p>
          <a:p>
            <a:pPr marL="342900" indent="-342900">
              <a:buAutoNum type="alphaLcParenR"/>
            </a:pPr>
            <a:r>
              <a:rPr lang="en-US" sz="3200" dirty="0" smtClean="0">
                <a:solidFill>
                  <a:srgbClr val="C00000"/>
                </a:solidFill>
              </a:rPr>
              <a:t>Patient-Reported Outcomes-Measurement Information System </a:t>
            </a:r>
          </a:p>
          <a:p>
            <a:pPr marL="342900" indent="-342900">
              <a:buAutoNum type="alphaLcParenR"/>
            </a:pPr>
            <a:r>
              <a:rPr lang="en-US" sz="3200" dirty="0" smtClean="0"/>
              <a:t>Patterned Responses-Options Major-Investment Site </a:t>
            </a:r>
          </a:p>
        </p:txBody>
      </p:sp>
    </p:spTree>
    <p:extLst>
      <p:ext uri="{BB962C8B-B14F-4D97-AF65-F5344CB8AC3E}">
        <p14:creationId xmlns:p14="http://schemas.microsoft.com/office/powerpoint/2010/main" val="410428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54527" y="662907"/>
            <a:ext cx="7622370" cy="5659162"/>
          </a:xfrm>
          <a:prstGeom prst="rect">
            <a:avLst/>
          </a:prstGeom>
        </p:spPr>
      </p:pic>
      <p:pic>
        <p:nvPicPr>
          <p:cNvPr id="2" name="Picture 1"/>
          <p:cNvPicPr>
            <a:picLocks noChangeAspect="1"/>
          </p:cNvPicPr>
          <p:nvPr/>
        </p:nvPicPr>
        <p:blipFill>
          <a:blip r:embed="rId3"/>
          <a:stretch>
            <a:fillRect/>
          </a:stretch>
        </p:blipFill>
        <p:spPr>
          <a:xfrm>
            <a:off x="8676898" y="662907"/>
            <a:ext cx="2357984" cy="5659162"/>
          </a:xfrm>
          <a:prstGeom prst="rect">
            <a:avLst/>
          </a:prstGeom>
        </p:spPr>
      </p:pic>
    </p:spTree>
    <p:extLst>
      <p:ext uri="{BB962C8B-B14F-4D97-AF65-F5344CB8AC3E}">
        <p14:creationId xmlns:p14="http://schemas.microsoft.com/office/powerpoint/2010/main" val="3087003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97682" y="664322"/>
            <a:ext cx="8319304" cy="5657127"/>
          </a:xfrm>
          <a:prstGeom prst="rect">
            <a:avLst/>
          </a:prstGeom>
        </p:spPr>
      </p:pic>
      <p:pic>
        <p:nvPicPr>
          <p:cNvPr id="2" name="Picture 1"/>
          <p:cNvPicPr>
            <a:picLocks noChangeAspect="1"/>
          </p:cNvPicPr>
          <p:nvPr/>
        </p:nvPicPr>
        <p:blipFill>
          <a:blip r:embed="rId3"/>
          <a:stretch>
            <a:fillRect/>
          </a:stretch>
        </p:blipFill>
        <p:spPr>
          <a:xfrm>
            <a:off x="9116987" y="664322"/>
            <a:ext cx="2357136" cy="5657127"/>
          </a:xfrm>
          <a:prstGeom prst="rect">
            <a:avLst/>
          </a:prstGeom>
        </p:spPr>
      </p:pic>
    </p:spTree>
    <p:extLst>
      <p:ext uri="{BB962C8B-B14F-4D97-AF65-F5344CB8AC3E}">
        <p14:creationId xmlns:p14="http://schemas.microsoft.com/office/powerpoint/2010/main" val="1758266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245</TotalTime>
  <Words>569</Words>
  <Application>Microsoft Office PowerPoint</Application>
  <PresentationFormat>Widescreen</PresentationFormat>
  <Paragraphs>78</Paragraphs>
  <Slides>72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Century Gothic</vt:lpstr>
      <vt:lpstr>Wingdings 3</vt:lpstr>
      <vt:lpstr>Slice</vt:lpstr>
      <vt:lpstr>MODULE FOUR:     MEDICAL PROTOCOLS  AND  QUALITY ASSURANCE</vt:lpstr>
      <vt:lpstr>PowerPoint Presentation</vt:lpstr>
      <vt:lpstr>UNIT OBJECTIVE</vt:lpstr>
      <vt:lpstr> Patient Satisfaction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About CAHPS </vt:lpstr>
      <vt:lpstr> The CAHPS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21</cp:revision>
  <cp:lastPrinted>2018-01-03T19:25:05Z</cp:lastPrinted>
  <dcterms:created xsi:type="dcterms:W3CDTF">2017-11-27T19:02:08Z</dcterms:created>
  <dcterms:modified xsi:type="dcterms:W3CDTF">2018-01-17T21:40:26Z</dcterms:modified>
</cp:coreProperties>
</file>