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CAA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23" d="100"/>
          <a:sy n="123" d="100"/>
        </p:scale>
        <p:origin x="-354" y="-10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93C52E-1862-4DDB-A744-E596FD86E259}" type="datetimeFigureOut">
              <a:rPr lang="en-US" smtClean="0"/>
              <a:t>1/12/2018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409DA-8BD0-4255-AB37-2582EAB97ABD}" type="slidenum">
              <a:rPr lang="en-US" smtClean="0"/>
              <a:t>‹#›</a:t>
            </a:fld>
            <a:endParaRPr lang="en-US"/>
          </a:p>
        </p:txBody>
      </p:sp>
    </p:spTree>
    <p:extLst>
      <p:ext uri="{BB962C8B-B14F-4D97-AF65-F5344CB8AC3E}">
        <p14:creationId xmlns:p14="http://schemas.microsoft.com/office/powerpoint/2010/main" val="45861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4054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36DA1D87-DB08-476F-80BE-531EA1156205}"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11433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2888425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00348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3340100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57040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40364449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36935776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84767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159749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A1D87-DB08-476F-80BE-531EA1156205}"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217383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6DA1D87-DB08-476F-80BE-531EA1156205}"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341560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6DA1D87-DB08-476F-80BE-531EA1156205}" type="datetimeFigureOut">
              <a:rPr lang="en-US" smtClean="0"/>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1390307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6DA1D87-DB08-476F-80BE-531EA1156205}"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2857120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DA1D87-DB08-476F-80BE-531EA1156205}" type="datetimeFigureOut">
              <a:rPr lang="en-US" smtClean="0"/>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3606704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A1D87-DB08-476F-80BE-531EA1156205}"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879248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A1D87-DB08-476F-80BE-531EA1156205}"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B55C5A-35D9-4247-946D-FD88F0C5F562}" type="slidenum">
              <a:rPr lang="en-US" smtClean="0"/>
              <a:t>‹#›</a:t>
            </a:fld>
            <a:endParaRPr lang="en-US"/>
          </a:p>
        </p:txBody>
      </p:sp>
    </p:spTree>
    <p:extLst>
      <p:ext uri="{BB962C8B-B14F-4D97-AF65-F5344CB8AC3E}">
        <p14:creationId xmlns:p14="http://schemas.microsoft.com/office/powerpoint/2010/main" val="3688195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6DA1D87-DB08-476F-80BE-531EA1156205}" type="datetimeFigureOut">
              <a:rPr lang="en-US" smtClean="0"/>
              <a:t>1/12/2018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8B55C5A-35D9-4247-946D-FD88F0C5F562}" type="slidenum">
              <a:rPr lang="en-US" smtClean="0"/>
              <a:t>‹#›</a:t>
            </a:fld>
            <a:endParaRPr lang="en-US"/>
          </a:p>
        </p:txBody>
      </p:sp>
    </p:spTree>
    <p:extLst>
      <p:ext uri="{BB962C8B-B14F-4D97-AF65-F5344CB8AC3E}">
        <p14:creationId xmlns:p14="http://schemas.microsoft.com/office/powerpoint/2010/main" val="6753341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711" y="370390"/>
            <a:ext cx="11285317" cy="7263527"/>
          </a:xfrm>
          <a:prstGeom prst="rect">
            <a:avLst/>
          </a:prstGeom>
          <a:noFill/>
        </p:spPr>
        <p:txBody>
          <a:bodyPr wrap="square" rtlCol="0">
            <a:spAutoFit/>
          </a:bodyPr>
          <a:lstStyle/>
          <a:p>
            <a:r>
              <a:rPr lang="en-US" sz="4000" dirty="0" smtClean="0">
                <a:latin typeface="Century Gothic" panose="020B0502020202020204" pitchFamily="34" charset="0"/>
              </a:rPr>
              <a:t>Primary and secondary syphilis (the stages in which syphilis is most infectious) remains a public health problem in which of the following groups to the greatest extent?</a:t>
            </a:r>
          </a:p>
          <a:p>
            <a:endParaRPr lang="en-US" dirty="0">
              <a:latin typeface="Century Gothic" panose="020B0502020202020204" pitchFamily="34" charset="0"/>
            </a:endParaRPr>
          </a:p>
          <a:p>
            <a:pPr marL="342900" indent="-342900">
              <a:buAutoNum type="alphaLcPeriod"/>
            </a:pPr>
            <a:r>
              <a:rPr lang="en-US" sz="3600" dirty="0" smtClean="0">
                <a:latin typeface="Century Gothic" panose="020B0502020202020204" pitchFamily="34" charset="0"/>
              </a:rPr>
              <a:t>Congenital transmission of syphilis from infected mothers</a:t>
            </a:r>
          </a:p>
          <a:p>
            <a:pPr marL="342900" indent="-342900">
              <a:buAutoNum type="alphaLcPeriod"/>
            </a:pPr>
            <a:r>
              <a:rPr lang="en-US" sz="3600" dirty="0" smtClean="0">
                <a:latin typeface="Century Gothic" panose="020B0502020202020204" pitchFamily="34" charset="0"/>
              </a:rPr>
              <a:t>Heterosexual transmission from men to women</a:t>
            </a:r>
          </a:p>
          <a:p>
            <a:pPr marL="342900" indent="-342900">
              <a:buAutoNum type="alphaLcPeriod"/>
            </a:pPr>
            <a:r>
              <a:rPr lang="en-US" sz="3600" dirty="0" smtClean="0">
                <a:latin typeface="Century Gothic" panose="020B0502020202020204" pitchFamily="34" charset="0"/>
              </a:rPr>
              <a:t>Men who have sex with men</a:t>
            </a:r>
          </a:p>
          <a:p>
            <a:pPr marL="342900" indent="-342900">
              <a:buAutoNum type="alphaLcPeriod"/>
            </a:pPr>
            <a:r>
              <a:rPr lang="en-US" sz="3600" dirty="0" smtClean="0">
                <a:latin typeface="Century Gothic" panose="020B0502020202020204" pitchFamily="34" charset="0"/>
              </a:rPr>
              <a:t>Adolescents having sex with any gender combination </a:t>
            </a: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3765086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Hepatitis A. B, and C have continued to be significant public health concerns both in the United States and in the state of California. Which of the following responses is the best answer?</a:t>
            </a:r>
          </a:p>
          <a:p>
            <a:endParaRPr lang="en-US" sz="3200" dirty="0">
              <a:latin typeface="Century Gothic" panose="020B0502020202020204" pitchFamily="34" charset="0"/>
            </a:endParaRPr>
          </a:p>
          <a:p>
            <a:pPr marL="742950" indent="-742950">
              <a:buAutoNum type="alphaLcPeriod"/>
            </a:pPr>
            <a:r>
              <a:rPr lang="en-US" sz="3200" dirty="0" smtClean="0">
                <a:latin typeface="Century Gothic" panose="020B0502020202020204" pitchFamily="34" charset="0"/>
              </a:rPr>
              <a:t>The rates of acute hepatitis A virus and acute hepatitis B virus (HBV) have been rising since 1990, despite vaccination programs.</a:t>
            </a:r>
          </a:p>
          <a:p>
            <a:pPr marL="742950" indent="-742950">
              <a:buAutoNum type="alphaLcPeriod"/>
            </a:pPr>
            <a:r>
              <a:rPr lang="en-US" sz="3200" dirty="0" smtClean="0">
                <a:latin typeface="Century Gothic" panose="020B0502020202020204" pitchFamily="34" charset="0"/>
              </a:rPr>
              <a:t>Between 2011 and 2015 in California the rates of hepatitis C increased by 100%</a:t>
            </a:r>
          </a:p>
          <a:p>
            <a:pPr marL="742950" indent="-742950">
              <a:buAutoNum type="alphaLcPeriod"/>
            </a:pPr>
            <a:r>
              <a:rPr lang="en-US" sz="3200" dirty="0" smtClean="0">
                <a:latin typeface="Century Gothic" panose="020B0502020202020204" pitchFamily="34" charset="0"/>
              </a:rPr>
              <a:t>Most people with hepatitis B and C know that hey are infected </a:t>
            </a:r>
          </a:p>
          <a:p>
            <a:pPr marL="742950" indent="-742950">
              <a:buAutoNum type="alphaLcPeriod"/>
            </a:pPr>
            <a:r>
              <a:rPr lang="en-US" sz="3200" dirty="0" smtClean="0">
                <a:latin typeface="Century Gothic" panose="020B0502020202020204" pitchFamily="34" charset="0"/>
              </a:rPr>
              <a:t>Lifelong infections with HBV and HCV are shown not to be major risk factors for liver cancer</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2032455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Hepatitis A. B, and C have continued to be significant public health concerns both in the United States and in the state of California. Which of the following responses is the best answer?</a:t>
            </a:r>
          </a:p>
          <a:p>
            <a:endParaRPr lang="en-US" sz="3200" dirty="0">
              <a:latin typeface="Century Gothic" panose="020B0502020202020204" pitchFamily="34" charset="0"/>
            </a:endParaRPr>
          </a:p>
          <a:p>
            <a:pPr marL="742950" indent="-742950">
              <a:buAutoNum type="alphaLcPeriod"/>
            </a:pPr>
            <a:r>
              <a:rPr lang="en-US" sz="3200" dirty="0" smtClean="0">
                <a:latin typeface="Century Gothic" panose="020B0502020202020204" pitchFamily="34" charset="0"/>
              </a:rPr>
              <a:t>The rates of acute hepatitis A virus and acute hepatitis B virus (HBV) have been rising since 1990, despite vaccination programs.</a:t>
            </a:r>
          </a:p>
          <a:p>
            <a:pPr marL="742950" indent="-742950">
              <a:buAutoNum type="alphaLcPeriod"/>
            </a:pPr>
            <a:r>
              <a:rPr lang="en-US" sz="3200" dirty="0" smtClean="0">
                <a:solidFill>
                  <a:srgbClr val="C00000"/>
                </a:solidFill>
                <a:latin typeface="Century Gothic" panose="020B0502020202020204" pitchFamily="34" charset="0"/>
              </a:rPr>
              <a:t>Between 2011 and 2015 in California the rates of hepatitis C increased by 100%</a:t>
            </a:r>
          </a:p>
          <a:p>
            <a:pPr marL="742950" indent="-742950">
              <a:buAutoNum type="alphaLcPeriod"/>
            </a:pPr>
            <a:r>
              <a:rPr lang="en-US" sz="3200" dirty="0" smtClean="0">
                <a:latin typeface="Century Gothic" panose="020B0502020202020204" pitchFamily="34" charset="0"/>
              </a:rPr>
              <a:t>Most people with hepatitis B and C know that they are infected </a:t>
            </a:r>
          </a:p>
          <a:p>
            <a:pPr marL="742950" indent="-742950">
              <a:buAutoNum type="alphaLcPeriod"/>
            </a:pPr>
            <a:r>
              <a:rPr lang="en-US" sz="3200" dirty="0" smtClean="0">
                <a:latin typeface="Century Gothic" panose="020B0502020202020204" pitchFamily="34" charset="0"/>
              </a:rPr>
              <a:t>Lifelong infections with HBV and HCV are shown not to be major risk factors for liver cancer</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235853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Funding support by the CDC in the state of California for a variety of public health concerns in 2016 had variable degrees of support based on different disease classifications. Which of the following responses is the best answer?</a:t>
            </a:r>
          </a:p>
          <a:p>
            <a:endParaRPr lang="en-US" sz="3200" dirty="0">
              <a:latin typeface="Century Gothic" panose="020B0502020202020204" pitchFamily="34" charset="0"/>
            </a:endParaRPr>
          </a:p>
          <a:p>
            <a:pPr marL="742950" indent="-742950">
              <a:buAutoNum type="alphaLcParenR"/>
            </a:pPr>
            <a:r>
              <a:rPr lang="en-US" sz="3200" dirty="0" smtClean="0">
                <a:latin typeface="Century Gothic" panose="020B0502020202020204" pitchFamily="34" charset="0"/>
              </a:rPr>
              <a:t>HIV/AIDS had the highest level of funding in 2016 totaling over 70 million dollars</a:t>
            </a:r>
          </a:p>
          <a:p>
            <a:pPr marL="742950" indent="-742950">
              <a:buAutoNum type="alphaLcParenR"/>
            </a:pPr>
            <a:r>
              <a:rPr lang="en-US" sz="3200" dirty="0" smtClean="0">
                <a:latin typeface="Century Gothic" panose="020B0502020202020204" pitchFamily="34" charset="0"/>
              </a:rPr>
              <a:t>TB had the next highest level of funding in 2016 totaling over 19 million dollars</a:t>
            </a:r>
          </a:p>
          <a:p>
            <a:pPr marL="742950" indent="-742950">
              <a:buAutoNum type="alphaLcParenR"/>
            </a:pPr>
            <a:r>
              <a:rPr lang="en-US" sz="3200" dirty="0" smtClean="0">
                <a:latin typeface="Century Gothic" panose="020B0502020202020204" pitchFamily="34" charset="0"/>
              </a:rPr>
              <a:t>Funding supports science-based disease monitoring, service delivery, staff development, routine program evaluation, and research on preventing HIV</a:t>
            </a:r>
          </a:p>
          <a:p>
            <a:pPr marL="742950" indent="-742950">
              <a:buAutoNum type="alphaLcParenR"/>
            </a:pPr>
            <a:r>
              <a:rPr lang="en-US" sz="3200" dirty="0" smtClean="0">
                <a:latin typeface="Century Gothic" panose="020B0502020202020204" pitchFamily="34" charset="0"/>
              </a:rPr>
              <a:t>All of the above</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1761753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Funding support by the CDC in the state of California for a variety of public health concerns in 2016 had variable degrees of support based on different disease classifications. Which of the following responses is the best answer?</a:t>
            </a:r>
          </a:p>
          <a:p>
            <a:endParaRPr lang="en-US" sz="3200" dirty="0">
              <a:latin typeface="Century Gothic" panose="020B0502020202020204" pitchFamily="34" charset="0"/>
            </a:endParaRPr>
          </a:p>
          <a:p>
            <a:pPr marL="742950" indent="-742950">
              <a:buAutoNum type="alphaLcParenR"/>
            </a:pPr>
            <a:r>
              <a:rPr lang="en-US" sz="3200" dirty="0" smtClean="0">
                <a:latin typeface="Century Gothic" panose="020B0502020202020204" pitchFamily="34" charset="0"/>
              </a:rPr>
              <a:t>HIV/AIDS had the highest level of funding in 2016 totaling over 70 million dollars</a:t>
            </a:r>
          </a:p>
          <a:p>
            <a:pPr marL="742950" indent="-742950">
              <a:buAutoNum type="alphaLcParenR"/>
            </a:pPr>
            <a:r>
              <a:rPr lang="en-US" sz="3200" dirty="0" smtClean="0">
                <a:latin typeface="Century Gothic" panose="020B0502020202020204" pitchFamily="34" charset="0"/>
              </a:rPr>
              <a:t>TB had the next highest level of funding in 2016 totaling over 19 million dollars</a:t>
            </a:r>
          </a:p>
          <a:p>
            <a:pPr marL="742950" indent="-742950">
              <a:buAutoNum type="alphaLcParenR"/>
            </a:pPr>
            <a:r>
              <a:rPr lang="en-US" sz="3200" dirty="0" smtClean="0">
                <a:latin typeface="Century Gothic" panose="020B0502020202020204" pitchFamily="34" charset="0"/>
              </a:rPr>
              <a:t>Funding supports science-based disease monitoring, service delivery, staff development, routine program evaluation, and research on preventing HIV</a:t>
            </a:r>
          </a:p>
          <a:p>
            <a:pPr marL="742950" indent="-742950">
              <a:buAutoNum type="alphaLcParenR"/>
            </a:pPr>
            <a:r>
              <a:rPr lang="en-US" sz="3200" dirty="0" smtClean="0">
                <a:solidFill>
                  <a:srgbClr val="C00000"/>
                </a:solidFill>
                <a:latin typeface="Century Gothic" panose="020B0502020202020204" pitchFamily="34" charset="0"/>
              </a:rPr>
              <a:t>All of the above</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123126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71303"/>
          </a:xfrm>
          <a:prstGeom prst="rect">
            <a:avLst/>
          </a:prstGeom>
          <a:noFill/>
        </p:spPr>
        <p:txBody>
          <a:bodyPr wrap="square" rtlCol="0">
            <a:spAutoFit/>
          </a:bodyPr>
          <a:lstStyle/>
          <a:p>
            <a:r>
              <a:rPr lang="en-US" sz="3000" dirty="0" smtClean="0">
                <a:latin typeface="Century Gothic" panose="020B0502020202020204" pitchFamily="34" charset="0"/>
              </a:rPr>
              <a:t>The CDC funding with regards to viral hepatitis focuses on a number of different areas. Which of the following responses is the best answer? </a:t>
            </a:r>
          </a:p>
          <a:p>
            <a:endParaRPr lang="en-US" sz="3000" dirty="0">
              <a:latin typeface="Century Gothic" panose="020B0502020202020204" pitchFamily="34" charset="0"/>
            </a:endParaRPr>
          </a:p>
          <a:p>
            <a:pPr marL="742950" indent="-742950">
              <a:buAutoNum type="alphaLcParenR"/>
            </a:pPr>
            <a:r>
              <a:rPr lang="en-US" sz="3000" dirty="0" smtClean="0">
                <a:latin typeface="Century Gothic" panose="020B0502020202020204" pitchFamily="34" charset="0"/>
              </a:rPr>
              <a:t>Support community-based projects to improve the identification and care for chronic hepatitis B infection among people who were born in countries with intermediate to high prevalence</a:t>
            </a:r>
          </a:p>
          <a:p>
            <a:pPr marL="742950" indent="-742950">
              <a:buAutoNum type="alphaLcParenR"/>
            </a:pPr>
            <a:r>
              <a:rPr lang="en-US" sz="3000" dirty="0" smtClean="0">
                <a:latin typeface="Century Gothic" panose="020B0502020202020204" pitchFamily="34" charset="0"/>
              </a:rPr>
              <a:t>Supports enhanced, active surveillance projects to monitor the burden of acute and chronic viral hepatitis</a:t>
            </a:r>
          </a:p>
          <a:p>
            <a:pPr marL="742950" indent="-742950">
              <a:buAutoNum type="alphaLcParenR"/>
            </a:pPr>
            <a:r>
              <a:rPr lang="en-US" sz="3000" dirty="0" smtClean="0">
                <a:latin typeface="Century Gothic" panose="020B0502020202020204" pitchFamily="34" charset="0"/>
              </a:rPr>
              <a:t>Supports projects to improve the delivery of primary and secondary viral hepatitis prevention services in health-care-settings and public health programs that serve at-risk adults and adolescents </a:t>
            </a:r>
          </a:p>
          <a:p>
            <a:pPr marL="742950" indent="-742950">
              <a:buAutoNum type="alphaLcParenR"/>
            </a:pPr>
            <a:r>
              <a:rPr lang="en-US" sz="3000" dirty="0" smtClean="0">
                <a:latin typeface="Century Gothic" panose="020B0502020202020204" pitchFamily="34" charset="0"/>
              </a:rPr>
              <a:t>All of the above </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6460051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71303"/>
          </a:xfrm>
          <a:prstGeom prst="rect">
            <a:avLst/>
          </a:prstGeom>
          <a:noFill/>
        </p:spPr>
        <p:txBody>
          <a:bodyPr wrap="square" rtlCol="0">
            <a:spAutoFit/>
          </a:bodyPr>
          <a:lstStyle/>
          <a:p>
            <a:r>
              <a:rPr lang="en-US" sz="3000" dirty="0" smtClean="0">
                <a:latin typeface="Century Gothic" panose="020B0502020202020204" pitchFamily="34" charset="0"/>
              </a:rPr>
              <a:t>The CDC funding with regards to viral hepatitis focuses on a number of different areas. Which of the following responses is the best answer? </a:t>
            </a:r>
          </a:p>
          <a:p>
            <a:endParaRPr lang="en-US" sz="2800" dirty="0">
              <a:latin typeface="Century Gothic" panose="020B0502020202020204" pitchFamily="34" charset="0"/>
            </a:endParaRPr>
          </a:p>
          <a:p>
            <a:pPr marL="742950" indent="-742950">
              <a:buAutoNum type="alphaLcParenR"/>
            </a:pPr>
            <a:r>
              <a:rPr lang="en-US" sz="3000" dirty="0" smtClean="0">
                <a:latin typeface="Century Gothic" panose="020B0502020202020204" pitchFamily="34" charset="0"/>
              </a:rPr>
              <a:t>Support community-based projects to improve the identification and care for chronic hepatitis B infection among people who were born in countries with intermediate to high prevalence</a:t>
            </a:r>
          </a:p>
          <a:p>
            <a:pPr marL="742950" indent="-742950">
              <a:buAutoNum type="alphaLcParenR"/>
            </a:pPr>
            <a:r>
              <a:rPr lang="en-US" sz="3000" dirty="0" smtClean="0">
                <a:latin typeface="Century Gothic" panose="020B0502020202020204" pitchFamily="34" charset="0"/>
              </a:rPr>
              <a:t>Supports enhanced, active surveillance projects to monitor the burden of acute and chronic viral hepatitis</a:t>
            </a:r>
          </a:p>
          <a:p>
            <a:pPr marL="742950" indent="-742950">
              <a:buAutoNum type="alphaLcParenR"/>
            </a:pPr>
            <a:r>
              <a:rPr lang="en-US" sz="3000" dirty="0" smtClean="0">
                <a:latin typeface="Century Gothic" panose="020B0502020202020204" pitchFamily="34" charset="0"/>
              </a:rPr>
              <a:t>Supports projects to improve the delivery of primary and secondary viral hepatitis prevention services in health-care-settings and public health programs that serve at-risk adults and adolescents </a:t>
            </a:r>
          </a:p>
          <a:p>
            <a:pPr marL="742950" indent="-742950">
              <a:buAutoNum type="alphaLcParenR"/>
            </a:pPr>
            <a:r>
              <a:rPr lang="en-US" sz="3000" dirty="0" smtClean="0">
                <a:solidFill>
                  <a:srgbClr val="C00000"/>
                </a:solidFill>
                <a:latin typeface="Century Gothic" panose="020B0502020202020204" pitchFamily="34" charset="0"/>
              </a:rPr>
              <a:t>All of the above </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273176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The CDC funding with regard to TB supports a number of areas. Which of the following is a false statement?</a:t>
            </a:r>
          </a:p>
          <a:p>
            <a:endParaRPr lang="en-US" sz="3200" dirty="0">
              <a:latin typeface="Century Gothic" panose="020B0502020202020204" pitchFamily="34" charset="0"/>
            </a:endParaRPr>
          </a:p>
          <a:p>
            <a:pPr marL="742950" indent="-742950">
              <a:buAutoNum type="alphaLcParenR"/>
            </a:pPr>
            <a:r>
              <a:rPr lang="en-US" sz="3200" dirty="0" smtClean="0">
                <a:latin typeface="Century Gothic" panose="020B0502020202020204" pitchFamily="34" charset="0"/>
              </a:rPr>
              <a:t>In California the CDC does not provide funding of any of the city  health departments for TB prevention and control activities</a:t>
            </a:r>
          </a:p>
          <a:p>
            <a:pPr marL="742950" indent="-742950">
              <a:buAutoNum type="alphaLcParenR"/>
            </a:pPr>
            <a:r>
              <a:rPr lang="en-US" sz="3200" dirty="0" smtClean="0">
                <a:latin typeface="Century Gothic" panose="020B0502020202020204" pitchFamily="34" charset="0"/>
              </a:rPr>
              <a:t>The funds from the CDC do support a regional medical consultation and training center for complex TB cases, and funds the State and a university for TB research</a:t>
            </a:r>
          </a:p>
          <a:p>
            <a:pPr marL="742950" indent="-742950">
              <a:buAutoNum type="alphaLcParenR"/>
            </a:pPr>
            <a:r>
              <a:rPr lang="en-US" sz="3200" dirty="0" smtClean="0">
                <a:latin typeface="Century Gothic" panose="020B0502020202020204" pitchFamily="34" charset="0"/>
              </a:rPr>
              <a:t>The funds from the CDC assist in covering the cost of laboratory expenses</a:t>
            </a:r>
          </a:p>
          <a:p>
            <a:pPr marL="742950" indent="-742950">
              <a:buAutoNum type="alphaLcParenR"/>
            </a:pPr>
            <a:r>
              <a:rPr lang="en-US" sz="3200" dirty="0" smtClean="0">
                <a:latin typeface="Century Gothic" panose="020B0502020202020204" pitchFamily="34" charset="0"/>
              </a:rPr>
              <a:t>The funds do support the identification and evaluation of persons exposed to TB</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1771642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7540526"/>
          </a:xfrm>
          <a:prstGeom prst="rect">
            <a:avLst/>
          </a:prstGeom>
          <a:noFill/>
        </p:spPr>
        <p:txBody>
          <a:bodyPr wrap="square" rtlCol="0">
            <a:spAutoFit/>
          </a:bodyPr>
          <a:lstStyle/>
          <a:p>
            <a:r>
              <a:rPr lang="en-US" sz="3200" dirty="0" smtClean="0">
                <a:latin typeface="Century Gothic" panose="020B0502020202020204" pitchFamily="34" charset="0"/>
              </a:rPr>
              <a:t>The CDC funding with regard to TB supports a number of areas. Which of the following is a false statement?</a:t>
            </a:r>
          </a:p>
          <a:p>
            <a:endParaRPr lang="en-US" sz="3200" dirty="0">
              <a:latin typeface="Century Gothic" panose="020B0502020202020204" pitchFamily="34" charset="0"/>
            </a:endParaRPr>
          </a:p>
          <a:p>
            <a:pPr marL="742950" indent="-742950">
              <a:buAutoNum type="alphaLcParenR"/>
            </a:pPr>
            <a:r>
              <a:rPr lang="en-US" sz="3200" dirty="0" smtClean="0">
                <a:solidFill>
                  <a:srgbClr val="C00000"/>
                </a:solidFill>
                <a:latin typeface="Century Gothic" panose="020B0502020202020204" pitchFamily="34" charset="0"/>
              </a:rPr>
              <a:t>In California the CDC does not provide funding of any of the city  health departments for TB prevention and control activities</a:t>
            </a:r>
          </a:p>
          <a:p>
            <a:pPr marL="742950" indent="-742950">
              <a:buAutoNum type="alphaLcParenR"/>
            </a:pPr>
            <a:r>
              <a:rPr lang="en-US" sz="3200" dirty="0" smtClean="0">
                <a:latin typeface="Century Gothic" panose="020B0502020202020204" pitchFamily="34" charset="0"/>
              </a:rPr>
              <a:t>The funds from the CDC do support a regional medical consultation and training center for complex TB cases, and funds the State and a university for TB research</a:t>
            </a:r>
          </a:p>
          <a:p>
            <a:pPr marL="742950" indent="-742950">
              <a:buAutoNum type="alphaLcParenR"/>
            </a:pPr>
            <a:r>
              <a:rPr lang="en-US" sz="3200" dirty="0" smtClean="0">
                <a:latin typeface="Century Gothic" panose="020B0502020202020204" pitchFamily="34" charset="0"/>
              </a:rPr>
              <a:t>The funds from the CDC assist in covering the cost of laboratory expenses</a:t>
            </a:r>
          </a:p>
          <a:p>
            <a:pPr marL="742950" indent="-742950">
              <a:buAutoNum type="alphaLcParenR"/>
            </a:pPr>
            <a:r>
              <a:rPr lang="en-US" sz="3200" dirty="0" smtClean="0">
                <a:latin typeface="Century Gothic" panose="020B0502020202020204" pitchFamily="34" charset="0"/>
              </a:rPr>
              <a:t>The funds do support the identification and evaluation of persons exposed to TB</a:t>
            </a: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95622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55591"/>
            <a:ext cx="12054214" cy="6627840"/>
          </a:xfrm>
          <a:prstGeom prst="rect">
            <a:avLst/>
          </a:prstGeom>
        </p:spPr>
        <p:txBody>
          <a:bodyPr wrap="square">
            <a:spAutoFit/>
          </a:bodyPr>
          <a:lstStyle/>
          <a:p>
            <a:pPr marL="514350" marR="0" indent="-228600">
              <a:lnSpc>
                <a:spcPct val="107000"/>
              </a:lnSpc>
              <a:spcBef>
                <a:spcPts val="0"/>
              </a:spcBef>
              <a:spcAft>
                <a:spcPts val="800"/>
              </a:spcAft>
            </a:pPr>
            <a:r>
              <a:rPr lang="en-US" sz="2800" dirty="0">
                <a:latin typeface="Century Gothic" panose="020B0502020202020204" pitchFamily="34" charset="0"/>
              </a:rPr>
              <a:t>Multiple entities have components of their services funded by </a:t>
            </a:r>
            <a:r>
              <a:rPr lang="en-US" sz="2800" dirty="0" smtClean="0">
                <a:latin typeface="Century Gothic" panose="020B0502020202020204" pitchFamily="34" charset="0"/>
              </a:rPr>
              <a:t>the</a:t>
            </a:r>
          </a:p>
          <a:p>
            <a:pPr marL="514350" marR="0" indent="-228600">
              <a:lnSpc>
                <a:spcPct val="107000"/>
              </a:lnSpc>
              <a:spcBef>
                <a:spcPts val="0"/>
              </a:spcBef>
              <a:spcAft>
                <a:spcPts val="800"/>
              </a:spcAft>
            </a:pPr>
            <a:r>
              <a:rPr lang="en-US" sz="2800" dirty="0" smtClean="0">
                <a:latin typeface="Century Gothic" panose="020B0502020202020204" pitchFamily="34" charset="0"/>
              </a:rPr>
              <a:t>CDC with regard </a:t>
            </a:r>
            <a:r>
              <a:rPr lang="en-US" sz="2800" dirty="0">
                <a:latin typeface="Century Gothic" panose="020B0502020202020204" pitchFamily="34" charset="0"/>
              </a:rPr>
              <a:t>to sexually transmitted diseases. Which of </a:t>
            </a:r>
            <a:r>
              <a:rPr lang="en-US" sz="2800" dirty="0" smtClean="0">
                <a:latin typeface="Century Gothic" panose="020B0502020202020204" pitchFamily="34" charset="0"/>
              </a:rPr>
              <a:t>the</a:t>
            </a:r>
          </a:p>
          <a:p>
            <a:pPr marL="514350" marR="0" indent="-228600">
              <a:lnSpc>
                <a:spcPct val="107000"/>
              </a:lnSpc>
              <a:spcBef>
                <a:spcPts val="0"/>
              </a:spcBef>
              <a:spcAft>
                <a:spcPts val="800"/>
              </a:spcAft>
            </a:pPr>
            <a:r>
              <a:rPr lang="en-US" sz="2800" dirty="0" smtClean="0">
                <a:latin typeface="Century Gothic" panose="020B0502020202020204" pitchFamily="34" charset="0"/>
              </a:rPr>
              <a:t>following </a:t>
            </a:r>
            <a:r>
              <a:rPr lang="en-US" sz="2800" dirty="0">
                <a:latin typeface="Century Gothic" panose="020B0502020202020204" pitchFamily="34" charset="0"/>
              </a:rPr>
              <a:t>is a </a:t>
            </a:r>
            <a:r>
              <a:rPr lang="en-US" sz="2800" dirty="0" smtClean="0">
                <a:latin typeface="Century Gothic" panose="020B0502020202020204" pitchFamily="34" charset="0"/>
              </a:rPr>
              <a:t>false statement?</a:t>
            </a:r>
          </a:p>
          <a:p>
            <a:pPr marL="514350" marR="0" indent="-228600">
              <a:lnSpc>
                <a:spcPct val="107000"/>
              </a:lnSpc>
              <a:spcBef>
                <a:spcPts val="0"/>
              </a:spcBef>
              <a:spcAft>
                <a:spcPts val="800"/>
              </a:spcAft>
            </a:pPr>
            <a:endParaRPr lang="en-US" sz="2400" dirty="0">
              <a:latin typeface="Century Gothic" panose="020B0502020202020204" pitchFamily="34" charset="0"/>
            </a:endParaRP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In California the CDC does fund the health departments and is involved with a network of STD programs that collect additional information to better and more quickly shed light on STD trends.</a:t>
            </a: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California is home to a participant in the National network of STD/HIV Prevention Training Centers, which trains clinicians to effectively serve at-risk patients, and a network of STD programs.</a:t>
            </a: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The goal of working with the health department is to reduce sexually transmitted diseases through science-based prevention and control services that are high impact, scalable, cost effective, and sustainable.</a:t>
            </a:r>
          </a:p>
          <a:p>
            <a:pPr marL="342900" marR="0" lvl="0" indent="-342900">
              <a:lnSpc>
                <a:spcPct val="107000"/>
              </a:lnSpc>
              <a:spcBef>
                <a:spcPts val="0"/>
              </a:spcBef>
              <a:spcAft>
                <a:spcPts val="800"/>
              </a:spcAft>
              <a:buFont typeface="+mj-lt"/>
              <a:buAutoNum type="alphaLcPeriod"/>
            </a:pPr>
            <a:r>
              <a:rPr lang="en-US" sz="2400" dirty="0">
                <a:latin typeface="Century Gothic" panose="020B0502020202020204" pitchFamily="34" charset="0"/>
              </a:rPr>
              <a:t>When the CDC funds are used up further treatment is no longer able to be provided.</a:t>
            </a:r>
          </a:p>
        </p:txBody>
      </p:sp>
    </p:spTree>
    <p:extLst>
      <p:ext uri="{BB962C8B-B14F-4D97-AF65-F5344CB8AC3E}">
        <p14:creationId xmlns:p14="http://schemas.microsoft.com/office/powerpoint/2010/main" val="18613999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55591"/>
            <a:ext cx="12054214" cy="6627840"/>
          </a:xfrm>
          <a:prstGeom prst="rect">
            <a:avLst/>
          </a:prstGeom>
        </p:spPr>
        <p:txBody>
          <a:bodyPr wrap="square">
            <a:spAutoFit/>
          </a:bodyPr>
          <a:lstStyle/>
          <a:p>
            <a:pPr marL="514350" marR="0" indent="-228600">
              <a:lnSpc>
                <a:spcPct val="107000"/>
              </a:lnSpc>
              <a:spcBef>
                <a:spcPts val="0"/>
              </a:spcBef>
              <a:spcAft>
                <a:spcPts val="800"/>
              </a:spcAft>
            </a:pPr>
            <a:r>
              <a:rPr lang="en-US" sz="2800" dirty="0">
                <a:latin typeface="Century Gothic" panose="020B0502020202020204" pitchFamily="34" charset="0"/>
              </a:rPr>
              <a:t>Multiple entities have components of their services funded by </a:t>
            </a:r>
            <a:r>
              <a:rPr lang="en-US" sz="2800" dirty="0" smtClean="0">
                <a:latin typeface="Century Gothic" panose="020B0502020202020204" pitchFamily="34" charset="0"/>
              </a:rPr>
              <a:t>the</a:t>
            </a:r>
          </a:p>
          <a:p>
            <a:pPr marL="514350" marR="0" indent="-228600">
              <a:lnSpc>
                <a:spcPct val="107000"/>
              </a:lnSpc>
              <a:spcBef>
                <a:spcPts val="0"/>
              </a:spcBef>
              <a:spcAft>
                <a:spcPts val="800"/>
              </a:spcAft>
            </a:pPr>
            <a:r>
              <a:rPr lang="en-US" sz="2800" dirty="0" smtClean="0">
                <a:latin typeface="Century Gothic" panose="020B0502020202020204" pitchFamily="34" charset="0"/>
              </a:rPr>
              <a:t>CDC with regard </a:t>
            </a:r>
            <a:r>
              <a:rPr lang="en-US" sz="2800" dirty="0">
                <a:latin typeface="Century Gothic" panose="020B0502020202020204" pitchFamily="34" charset="0"/>
              </a:rPr>
              <a:t>to sexually transmitted diseases. Which of </a:t>
            </a:r>
            <a:r>
              <a:rPr lang="en-US" sz="2800" dirty="0" smtClean="0">
                <a:latin typeface="Century Gothic" panose="020B0502020202020204" pitchFamily="34" charset="0"/>
              </a:rPr>
              <a:t>the</a:t>
            </a:r>
          </a:p>
          <a:p>
            <a:pPr marL="514350" marR="0" indent="-228600">
              <a:lnSpc>
                <a:spcPct val="107000"/>
              </a:lnSpc>
              <a:spcBef>
                <a:spcPts val="0"/>
              </a:spcBef>
              <a:spcAft>
                <a:spcPts val="800"/>
              </a:spcAft>
            </a:pPr>
            <a:r>
              <a:rPr lang="en-US" sz="2800" dirty="0" smtClean="0">
                <a:latin typeface="Century Gothic" panose="020B0502020202020204" pitchFamily="34" charset="0"/>
              </a:rPr>
              <a:t>following </a:t>
            </a:r>
            <a:r>
              <a:rPr lang="en-US" sz="2800" dirty="0">
                <a:latin typeface="Century Gothic" panose="020B0502020202020204" pitchFamily="34" charset="0"/>
              </a:rPr>
              <a:t>is a </a:t>
            </a:r>
            <a:r>
              <a:rPr lang="en-US" sz="2800" dirty="0" smtClean="0">
                <a:latin typeface="Century Gothic" panose="020B0502020202020204" pitchFamily="34" charset="0"/>
              </a:rPr>
              <a:t>false statement?</a:t>
            </a:r>
          </a:p>
          <a:p>
            <a:pPr marL="514350" marR="0" indent="-228600">
              <a:lnSpc>
                <a:spcPct val="107000"/>
              </a:lnSpc>
              <a:spcBef>
                <a:spcPts val="0"/>
              </a:spcBef>
              <a:spcAft>
                <a:spcPts val="800"/>
              </a:spcAft>
            </a:pPr>
            <a:endParaRPr lang="en-US" sz="2400" dirty="0">
              <a:latin typeface="Century Gothic" panose="020B0502020202020204" pitchFamily="34" charset="0"/>
            </a:endParaRP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In California the CDC does fund the health departments and is involved with a network of STD programs that collect additional information to better and more quickly shed light on STD trends.</a:t>
            </a: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California is home to a participant in the National network of STD/HIV Prevention Training Centers, which trains clinicians to effectively serve at-risk patients, and a network of STD programs.</a:t>
            </a:r>
          </a:p>
          <a:p>
            <a:pPr marL="342900" marR="0" lvl="0" indent="-342900">
              <a:lnSpc>
                <a:spcPct val="107000"/>
              </a:lnSpc>
              <a:spcBef>
                <a:spcPts val="0"/>
              </a:spcBef>
              <a:spcAft>
                <a:spcPts val="0"/>
              </a:spcAft>
              <a:buFont typeface="+mj-lt"/>
              <a:buAutoNum type="alphaLcPeriod"/>
            </a:pPr>
            <a:r>
              <a:rPr lang="en-US" sz="2400" dirty="0">
                <a:latin typeface="Century Gothic" panose="020B0502020202020204" pitchFamily="34" charset="0"/>
              </a:rPr>
              <a:t>The goal of working with the health department is to reduce sexually transmitted diseases through science-based prevention and control services that are high impact, scalable, cost effective, and sustainable.</a:t>
            </a:r>
          </a:p>
          <a:p>
            <a:pPr marL="342900" marR="0" lvl="0" indent="-342900">
              <a:lnSpc>
                <a:spcPct val="107000"/>
              </a:lnSpc>
              <a:spcBef>
                <a:spcPts val="0"/>
              </a:spcBef>
              <a:spcAft>
                <a:spcPts val="800"/>
              </a:spcAft>
              <a:buFont typeface="+mj-lt"/>
              <a:buAutoNum type="alphaLcPeriod"/>
            </a:pPr>
            <a:r>
              <a:rPr lang="en-US" sz="2400" dirty="0">
                <a:solidFill>
                  <a:srgbClr val="C00000"/>
                </a:solidFill>
                <a:latin typeface="Century Gothic" panose="020B0502020202020204" pitchFamily="34" charset="0"/>
              </a:rPr>
              <a:t>When the CDC funds are used up further treatment is no longer able to be provided.</a:t>
            </a:r>
          </a:p>
        </p:txBody>
      </p:sp>
    </p:spTree>
    <p:extLst>
      <p:ext uri="{BB962C8B-B14F-4D97-AF65-F5344CB8AC3E}">
        <p14:creationId xmlns:p14="http://schemas.microsoft.com/office/powerpoint/2010/main" val="13973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fade">
                                      <p:cBhvr>
                                        <p:cTn id="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711" y="370390"/>
            <a:ext cx="11285317" cy="7263527"/>
          </a:xfrm>
          <a:prstGeom prst="rect">
            <a:avLst/>
          </a:prstGeom>
          <a:noFill/>
        </p:spPr>
        <p:txBody>
          <a:bodyPr wrap="square" rtlCol="0">
            <a:spAutoFit/>
          </a:bodyPr>
          <a:lstStyle/>
          <a:p>
            <a:r>
              <a:rPr lang="en-US" sz="4000" dirty="0" smtClean="0">
                <a:latin typeface="Century Gothic" panose="020B0502020202020204" pitchFamily="34" charset="0"/>
              </a:rPr>
              <a:t>Primary and secondary syphilis (the stages in which syphilis is most infectious) remains a public health problem in which of the following groups to the greatest extent?</a:t>
            </a:r>
          </a:p>
          <a:p>
            <a:endParaRPr lang="en-US" dirty="0">
              <a:latin typeface="Century Gothic" panose="020B0502020202020204" pitchFamily="34" charset="0"/>
            </a:endParaRPr>
          </a:p>
          <a:p>
            <a:pPr marL="342900" indent="-342900">
              <a:buAutoNum type="alphaLcPeriod"/>
            </a:pPr>
            <a:r>
              <a:rPr lang="en-US" sz="3600" dirty="0" smtClean="0">
                <a:latin typeface="Century Gothic" panose="020B0502020202020204" pitchFamily="34" charset="0"/>
              </a:rPr>
              <a:t>Congenital transmission of syphilis from infected mothers</a:t>
            </a:r>
          </a:p>
          <a:p>
            <a:pPr marL="342900" indent="-342900">
              <a:buAutoNum type="alphaLcPeriod"/>
            </a:pPr>
            <a:r>
              <a:rPr lang="en-US" sz="3600" dirty="0" smtClean="0">
                <a:latin typeface="Century Gothic" panose="020B0502020202020204" pitchFamily="34" charset="0"/>
              </a:rPr>
              <a:t>Heterosexual transmission from men to women</a:t>
            </a:r>
          </a:p>
          <a:p>
            <a:pPr marL="342900" indent="-342900">
              <a:buAutoNum type="alphaLcPeriod"/>
            </a:pPr>
            <a:r>
              <a:rPr lang="en-US" sz="3600" dirty="0" smtClean="0">
                <a:solidFill>
                  <a:srgbClr val="C00000"/>
                </a:solidFill>
                <a:latin typeface="Century Gothic" panose="020B0502020202020204" pitchFamily="34" charset="0"/>
              </a:rPr>
              <a:t>Men who have sex with men</a:t>
            </a:r>
          </a:p>
          <a:p>
            <a:pPr marL="342900" indent="-342900">
              <a:buAutoNum type="alphaLcPeriod"/>
            </a:pPr>
            <a:r>
              <a:rPr lang="en-US" sz="3600" dirty="0" smtClean="0">
                <a:latin typeface="Century Gothic" panose="020B0502020202020204" pitchFamily="34" charset="0"/>
              </a:rPr>
              <a:t>Adolescents having sex with any gender combination </a:t>
            </a: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386844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742" y="0"/>
            <a:ext cx="11680372" cy="7076617"/>
          </a:xfrm>
          <a:prstGeom prst="rect">
            <a:avLst/>
          </a:prstGeom>
        </p:spPr>
        <p:txBody>
          <a:bodyPr wrap="square">
            <a:spAutoFit/>
          </a:bodyPr>
          <a:lstStyle/>
          <a:p>
            <a:pPr>
              <a:lnSpc>
                <a:spcPct val="107000"/>
              </a:lnSpc>
              <a:spcAft>
                <a:spcPts val="800"/>
              </a:spcAft>
            </a:pPr>
            <a:r>
              <a:rPr lang="en-US" sz="2400" dirty="0" smtClean="0">
                <a:ea typeface="Calibri" panose="020F0502020204030204" pitchFamily="34" charset="0"/>
                <a:cs typeface="Times New Roman" panose="02020603050405020304" pitchFamily="18" charset="0"/>
              </a:rPr>
              <a:t>Cannabis </a:t>
            </a:r>
            <a:r>
              <a:rPr lang="en-US" sz="2400" dirty="0">
                <a:ea typeface="Calibri" panose="020F0502020204030204" pitchFamily="34" charset="0"/>
                <a:cs typeface="Times New Roman" panose="02020603050405020304" pitchFamily="18" charset="0"/>
              </a:rPr>
              <a:t>is a substance that is now legal in the state of California and is being viewed differently by a number of different agencies and organizations.  Further research is actively being implemented to hopefully further clarify and/or determine any conclusive benefits and/or risks of medicinal cannabis. Which of the following options would be the best answer on what would be the official recommendations of the California Department of Public Health regarding the use or exposure to cannabis</a:t>
            </a:r>
            <a:r>
              <a:rPr lang="en-US" sz="24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a.	Using any form of cannabis is not recommended for women who are pregnant or who plan to be pregnant soon.</a:t>
            </a: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b.	Research shows that if you use cannabis while you are pregnant or breastfeeding the growth and development of your baby’s brain can be harmed, and your baby is more likely to be born with a lower birth weight and to have health problems. </a:t>
            </a: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c. 	Secondhand cannabis smoke contains THC and many of the same toxins and chemicals found in tobacco smoke. These toxins can be harmful to those around you, especially babies and children.</a:t>
            </a: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d.	All of the above.</a:t>
            </a:r>
            <a:endParaRPr lang="en-US" sz="2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17511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742" y="0"/>
            <a:ext cx="11680372" cy="7076617"/>
          </a:xfrm>
          <a:prstGeom prst="rect">
            <a:avLst/>
          </a:prstGeom>
        </p:spPr>
        <p:txBody>
          <a:bodyPr wrap="square">
            <a:spAutoFit/>
          </a:bodyPr>
          <a:lstStyle/>
          <a:p>
            <a:pPr>
              <a:lnSpc>
                <a:spcPct val="107000"/>
              </a:lnSpc>
              <a:spcAft>
                <a:spcPts val="800"/>
              </a:spcAft>
            </a:pPr>
            <a:r>
              <a:rPr lang="en-US" sz="2400" dirty="0" smtClean="0">
                <a:ea typeface="Calibri" panose="020F0502020204030204" pitchFamily="34" charset="0"/>
                <a:cs typeface="Times New Roman" panose="02020603050405020304" pitchFamily="18" charset="0"/>
              </a:rPr>
              <a:t>Cannabis </a:t>
            </a:r>
            <a:r>
              <a:rPr lang="en-US" sz="2400" dirty="0">
                <a:ea typeface="Calibri" panose="020F0502020204030204" pitchFamily="34" charset="0"/>
                <a:cs typeface="Times New Roman" panose="02020603050405020304" pitchFamily="18" charset="0"/>
              </a:rPr>
              <a:t>is a substance that is now legal in the state of California and is being viewed differently by a number of different agencies and organizations.  Further research is actively being implemented to hopefully further clarify and/or determine any conclusive benefits and/or risks of medicinal cannabis. Which of the following options would be the best answer on what would be the official recommendations of the California Department of Public Health regarding the use or exposure to cannabis</a:t>
            </a:r>
            <a:r>
              <a:rPr lang="en-US" sz="24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a.	Using any form of cannabis is not recommended for women who are pregnant or who plan to be pregnant soon.</a:t>
            </a: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b.	Research shows that if you use cannabis while you are pregnant or breastfeeding the growth and development of your baby’s brain can be harmed, and your baby is more likely to be born with a lower birth weight and to have health problems. </a:t>
            </a:r>
          </a:p>
          <a:p>
            <a:pPr marL="347663" marR="0" indent="-347663">
              <a:lnSpc>
                <a:spcPct val="107000"/>
              </a:lnSpc>
              <a:spcBef>
                <a:spcPts val="0"/>
              </a:spcBef>
              <a:spcAft>
                <a:spcPts val="800"/>
              </a:spcAft>
            </a:pPr>
            <a:r>
              <a:rPr lang="en-US" sz="2200" dirty="0">
                <a:ea typeface="Calibri" panose="020F0502020204030204" pitchFamily="34" charset="0"/>
                <a:cs typeface="Times New Roman" panose="02020603050405020304" pitchFamily="18" charset="0"/>
              </a:rPr>
              <a:t>c. 	Secondhand cannabis smoke contains THC and many of the same toxins and chemicals found in tobacco smoke. These toxins can be harmful to those around you, especially babies and children.</a:t>
            </a:r>
          </a:p>
          <a:p>
            <a:pPr marL="347663" marR="0" indent="-347663">
              <a:lnSpc>
                <a:spcPct val="107000"/>
              </a:lnSpc>
              <a:spcBef>
                <a:spcPts val="0"/>
              </a:spcBef>
              <a:spcAft>
                <a:spcPts val="800"/>
              </a:spcAft>
            </a:pPr>
            <a:r>
              <a:rPr lang="en-US" sz="2200" dirty="0">
                <a:solidFill>
                  <a:srgbClr val="C00000"/>
                </a:solidFill>
                <a:ea typeface="Calibri" panose="020F0502020204030204" pitchFamily="34" charset="0"/>
                <a:cs typeface="Times New Roman" panose="02020603050405020304" pitchFamily="18" charset="0"/>
              </a:rPr>
              <a:t>d.	All of the above.</a:t>
            </a:r>
            <a:endParaRPr lang="en-US" sz="2200" dirty="0">
              <a:solidFill>
                <a:srgbClr val="C0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817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828" y="345326"/>
            <a:ext cx="11767457" cy="6182013"/>
          </a:xfrm>
          <a:prstGeom prst="rect">
            <a:avLst/>
          </a:prstGeom>
        </p:spPr>
        <p:txBody>
          <a:bodyPr wrap="square">
            <a:spAutoFit/>
          </a:bodyPr>
          <a:lstStyle/>
          <a:p>
            <a:pPr>
              <a:lnSpc>
                <a:spcPct val="107000"/>
              </a:lnSpc>
              <a:spcAft>
                <a:spcPts val="800"/>
              </a:spcAft>
            </a:pPr>
            <a:r>
              <a:rPr lang="en-US" sz="2800" dirty="0" smtClean="0">
                <a:ea typeface="Calibri" panose="020F0502020204030204" pitchFamily="34" charset="0"/>
                <a:cs typeface="Times New Roman" panose="02020603050405020304" pitchFamily="18" charset="0"/>
              </a:rPr>
              <a:t>Violence </a:t>
            </a:r>
            <a:r>
              <a:rPr lang="en-US" sz="2800" dirty="0">
                <a:ea typeface="Calibri" panose="020F0502020204030204" pitchFamily="34" charset="0"/>
                <a:cs typeface="Times New Roman" panose="02020603050405020304" pitchFamily="18" charset="0"/>
              </a:rPr>
              <a:t>is a leading cause of injury, physical and mental disability and death. Exposure to violence and chronic stress prenatally, in early childhood or adolescence has been linked to changes in the developing brain that effect mental health and the ability to learn. Which of the following responses is the best answer</a:t>
            </a:r>
            <a:r>
              <a:rPr lang="en-US" sz="28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200" dirty="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buAutoNum type="alphaLcPeriod"/>
            </a:pPr>
            <a:r>
              <a:rPr lang="en-US" sz="2400" dirty="0" smtClean="0">
                <a:ea typeface="Calibri" panose="020F0502020204030204" pitchFamily="34" charset="0"/>
                <a:cs typeface="Times New Roman" panose="02020603050405020304" pitchFamily="18" charset="0"/>
              </a:rPr>
              <a:t>When </a:t>
            </a:r>
            <a:r>
              <a:rPr lang="en-US" sz="2400" dirty="0">
                <a:ea typeface="Calibri" panose="020F0502020204030204" pitchFamily="34" charset="0"/>
                <a:cs typeface="Times New Roman" panose="02020603050405020304" pitchFamily="18" charset="0"/>
              </a:rPr>
              <a:t>violence is prevalent, entire communities can experience </a:t>
            </a:r>
            <a:r>
              <a:rPr lang="en-US" sz="2400" dirty="0" smtClean="0">
                <a:ea typeface="Calibri" panose="020F0502020204030204" pitchFamily="34" charset="0"/>
                <a:cs typeface="Times New Roman" panose="02020603050405020304" pitchFamily="18" charset="0"/>
              </a:rPr>
              <a:t>trauma,</a:t>
            </a:r>
          </a:p>
          <a:p>
            <a:pPr marR="0">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weakened </a:t>
            </a:r>
            <a:r>
              <a:rPr lang="en-US" sz="2400" dirty="0">
                <a:ea typeface="Calibri" panose="020F0502020204030204" pitchFamily="34" charset="0"/>
                <a:cs typeface="Times New Roman" panose="02020603050405020304" pitchFamily="18" charset="0"/>
              </a:rPr>
              <a:t>social ties and lack of economic investment.</a:t>
            </a:r>
          </a:p>
          <a:p>
            <a:pPr marL="282575" marR="0" indent="-282575">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b. Primary </a:t>
            </a:r>
            <a:r>
              <a:rPr lang="en-US" sz="2400" dirty="0">
                <a:ea typeface="Calibri" panose="020F0502020204030204" pitchFamily="34" charset="0"/>
                <a:cs typeface="Times New Roman" panose="02020603050405020304" pitchFamily="18" charset="0"/>
              </a:rPr>
              <a:t>prevention of both violence perpetration and victimization </a:t>
            </a:r>
            <a:r>
              <a:rPr lang="en-US" sz="2400" dirty="0" smtClean="0">
                <a:ea typeface="Calibri" panose="020F0502020204030204" pitchFamily="34" charset="0"/>
                <a:cs typeface="Times New Roman" panose="02020603050405020304" pitchFamily="18" charset="0"/>
              </a:rPr>
              <a:t>is</a:t>
            </a:r>
          </a:p>
          <a:p>
            <a:pPr marL="282575" marR="0" indent="-282575">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important</a:t>
            </a:r>
            <a:r>
              <a:rPr lang="en-US" sz="2400" dirty="0">
                <a:ea typeface="Calibri" panose="020F0502020204030204" pitchFamily="34" charset="0"/>
                <a:cs typeface="Times New Roman" panose="02020603050405020304" pitchFamily="18" charset="0"/>
              </a:rPr>
              <a:t>.</a:t>
            </a:r>
          </a:p>
          <a:p>
            <a:pPr marL="457200" marR="0" indent="-457200">
              <a:lnSpc>
                <a:spcPct val="107000"/>
              </a:lnSpc>
              <a:spcBef>
                <a:spcPts val="0"/>
              </a:spcBef>
              <a:spcAft>
                <a:spcPts val="800"/>
              </a:spcAft>
              <a:buAutoNum type="alphaLcPeriod" startAt="3"/>
            </a:pPr>
            <a:r>
              <a:rPr lang="en-US" sz="2400" dirty="0" smtClean="0">
                <a:ea typeface="Calibri" panose="020F0502020204030204" pitchFamily="34" charset="0"/>
                <a:cs typeface="Times New Roman" panose="02020603050405020304" pitchFamily="18" charset="0"/>
              </a:rPr>
              <a:t>Working </a:t>
            </a:r>
            <a:r>
              <a:rPr lang="en-US" sz="2400" dirty="0">
                <a:ea typeface="Calibri" panose="020F0502020204030204" pitchFamily="34" charset="0"/>
                <a:cs typeface="Times New Roman" panose="02020603050405020304" pitchFamily="18" charset="0"/>
              </a:rPr>
              <a:t>collectively allows greater use of resources, knowledge </a:t>
            </a:r>
            <a:r>
              <a:rPr lang="en-US" sz="2400" dirty="0" smtClean="0">
                <a:ea typeface="Calibri" panose="020F0502020204030204" pitchFamily="34" charset="0"/>
                <a:cs typeface="Times New Roman" panose="02020603050405020304" pitchFamily="18" charset="0"/>
              </a:rPr>
              <a:t>and</a:t>
            </a:r>
          </a:p>
          <a:p>
            <a:pPr marR="0">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expertise </a:t>
            </a:r>
            <a:r>
              <a:rPr lang="en-US" sz="2400" dirty="0">
                <a:ea typeface="Calibri" panose="020F0502020204030204" pitchFamily="34" charset="0"/>
                <a:cs typeface="Times New Roman" panose="02020603050405020304" pitchFamily="18" charset="0"/>
              </a:rPr>
              <a:t>in ways that can protect individuals and communities from violence.</a:t>
            </a:r>
          </a:p>
          <a:p>
            <a:pPr marL="282575" marR="0" indent="-28257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d. </a:t>
            </a:r>
            <a:r>
              <a:rPr lang="en-US" sz="2400" dirty="0" smtClean="0">
                <a:ea typeface="Calibri" panose="020F0502020204030204" pitchFamily="34" charset="0"/>
                <a:cs typeface="Times New Roman" panose="02020603050405020304" pitchFamily="18" charset="0"/>
              </a:rPr>
              <a:t>All </a:t>
            </a:r>
            <a:r>
              <a:rPr lang="en-US" sz="2400" dirty="0">
                <a:ea typeface="Calibri" panose="020F0502020204030204" pitchFamily="34" charset="0"/>
                <a:cs typeface="Times New Roman" panose="02020603050405020304" pitchFamily="18" charset="0"/>
              </a:rPr>
              <a:t>of the above.</a:t>
            </a: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4947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828" y="345326"/>
            <a:ext cx="11767457" cy="6182013"/>
          </a:xfrm>
          <a:prstGeom prst="rect">
            <a:avLst/>
          </a:prstGeom>
        </p:spPr>
        <p:txBody>
          <a:bodyPr wrap="square">
            <a:spAutoFit/>
          </a:bodyPr>
          <a:lstStyle/>
          <a:p>
            <a:pPr>
              <a:lnSpc>
                <a:spcPct val="107000"/>
              </a:lnSpc>
              <a:spcAft>
                <a:spcPts val="800"/>
              </a:spcAft>
            </a:pPr>
            <a:r>
              <a:rPr lang="en-US" sz="2800" dirty="0" smtClean="0">
                <a:ea typeface="Calibri" panose="020F0502020204030204" pitchFamily="34" charset="0"/>
                <a:cs typeface="Times New Roman" panose="02020603050405020304" pitchFamily="18" charset="0"/>
              </a:rPr>
              <a:t>Violence </a:t>
            </a:r>
            <a:r>
              <a:rPr lang="en-US" sz="2800" dirty="0">
                <a:ea typeface="Calibri" panose="020F0502020204030204" pitchFamily="34" charset="0"/>
                <a:cs typeface="Times New Roman" panose="02020603050405020304" pitchFamily="18" charset="0"/>
              </a:rPr>
              <a:t>is a leading cause of injury, physical and mental disability and death. Exposure to violence and chronic stress prenatally, in early childhood or adolescence has been linked to changes in the developing brain that effect mental health and the ability to learn. Which of the following responses is the best answer</a:t>
            </a:r>
            <a:r>
              <a:rPr lang="en-US" sz="28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200" dirty="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buAutoNum type="alphaLcPeriod"/>
            </a:pPr>
            <a:r>
              <a:rPr lang="en-US" sz="2400" dirty="0" smtClean="0">
                <a:ea typeface="Calibri" panose="020F0502020204030204" pitchFamily="34" charset="0"/>
                <a:cs typeface="Times New Roman" panose="02020603050405020304" pitchFamily="18" charset="0"/>
              </a:rPr>
              <a:t>When </a:t>
            </a:r>
            <a:r>
              <a:rPr lang="en-US" sz="2400" dirty="0">
                <a:ea typeface="Calibri" panose="020F0502020204030204" pitchFamily="34" charset="0"/>
                <a:cs typeface="Times New Roman" panose="02020603050405020304" pitchFamily="18" charset="0"/>
              </a:rPr>
              <a:t>violence is prevalent, entire communities can experience </a:t>
            </a:r>
            <a:r>
              <a:rPr lang="en-US" sz="2400" dirty="0" smtClean="0">
                <a:ea typeface="Calibri" panose="020F0502020204030204" pitchFamily="34" charset="0"/>
                <a:cs typeface="Times New Roman" panose="02020603050405020304" pitchFamily="18" charset="0"/>
              </a:rPr>
              <a:t>trauma,</a:t>
            </a:r>
          </a:p>
          <a:p>
            <a:pPr marR="0">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weakened </a:t>
            </a:r>
            <a:r>
              <a:rPr lang="en-US" sz="2400" dirty="0">
                <a:ea typeface="Calibri" panose="020F0502020204030204" pitchFamily="34" charset="0"/>
                <a:cs typeface="Times New Roman" panose="02020603050405020304" pitchFamily="18" charset="0"/>
              </a:rPr>
              <a:t>social ties and lack of economic investment.</a:t>
            </a:r>
          </a:p>
          <a:p>
            <a:pPr marL="282575" marR="0" indent="-282575">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b. Primary </a:t>
            </a:r>
            <a:r>
              <a:rPr lang="en-US" sz="2400" dirty="0">
                <a:ea typeface="Calibri" panose="020F0502020204030204" pitchFamily="34" charset="0"/>
                <a:cs typeface="Times New Roman" panose="02020603050405020304" pitchFamily="18" charset="0"/>
              </a:rPr>
              <a:t>prevention of both violence perpetration and victimization </a:t>
            </a:r>
            <a:r>
              <a:rPr lang="en-US" sz="2400" dirty="0" smtClean="0">
                <a:ea typeface="Calibri" panose="020F0502020204030204" pitchFamily="34" charset="0"/>
                <a:cs typeface="Times New Roman" panose="02020603050405020304" pitchFamily="18" charset="0"/>
              </a:rPr>
              <a:t>is</a:t>
            </a:r>
          </a:p>
          <a:p>
            <a:pPr marL="282575" marR="0" indent="-282575">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important</a:t>
            </a:r>
            <a:r>
              <a:rPr lang="en-US" sz="2400" dirty="0">
                <a:ea typeface="Calibri" panose="020F0502020204030204" pitchFamily="34" charset="0"/>
                <a:cs typeface="Times New Roman" panose="02020603050405020304" pitchFamily="18" charset="0"/>
              </a:rPr>
              <a:t>.</a:t>
            </a:r>
          </a:p>
          <a:p>
            <a:pPr marL="457200" marR="0" indent="-457200">
              <a:lnSpc>
                <a:spcPct val="107000"/>
              </a:lnSpc>
              <a:spcBef>
                <a:spcPts val="0"/>
              </a:spcBef>
              <a:spcAft>
                <a:spcPts val="800"/>
              </a:spcAft>
              <a:buAutoNum type="alphaLcPeriod" startAt="3"/>
            </a:pPr>
            <a:r>
              <a:rPr lang="en-US" sz="2400" dirty="0" smtClean="0">
                <a:ea typeface="Calibri" panose="020F0502020204030204" pitchFamily="34" charset="0"/>
                <a:cs typeface="Times New Roman" panose="02020603050405020304" pitchFamily="18" charset="0"/>
              </a:rPr>
              <a:t>Working </a:t>
            </a:r>
            <a:r>
              <a:rPr lang="en-US" sz="2400" dirty="0">
                <a:ea typeface="Calibri" panose="020F0502020204030204" pitchFamily="34" charset="0"/>
                <a:cs typeface="Times New Roman" panose="02020603050405020304" pitchFamily="18" charset="0"/>
              </a:rPr>
              <a:t>collectively allows greater use of resources, knowledge </a:t>
            </a:r>
            <a:r>
              <a:rPr lang="en-US" sz="2400" dirty="0" smtClean="0">
                <a:ea typeface="Calibri" panose="020F0502020204030204" pitchFamily="34" charset="0"/>
                <a:cs typeface="Times New Roman" panose="02020603050405020304" pitchFamily="18" charset="0"/>
              </a:rPr>
              <a:t>and</a:t>
            </a:r>
          </a:p>
          <a:p>
            <a:pPr marR="0">
              <a:lnSpc>
                <a:spcPct val="107000"/>
              </a:lnSpc>
              <a:spcBef>
                <a:spcPts val="0"/>
              </a:spcBef>
              <a:spcAft>
                <a:spcPts val="800"/>
              </a:spcAft>
            </a:pPr>
            <a:r>
              <a:rPr lang="en-US" sz="2400" dirty="0" smtClean="0">
                <a:ea typeface="Calibri" panose="020F0502020204030204" pitchFamily="34" charset="0"/>
                <a:cs typeface="Times New Roman" panose="02020603050405020304" pitchFamily="18" charset="0"/>
              </a:rPr>
              <a:t>expertise </a:t>
            </a:r>
            <a:r>
              <a:rPr lang="en-US" sz="2400" dirty="0">
                <a:ea typeface="Calibri" panose="020F0502020204030204" pitchFamily="34" charset="0"/>
                <a:cs typeface="Times New Roman" panose="02020603050405020304" pitchFamily="18" charset="0"/>
              </a:rPr>
              <a:t>in ways that can protect individuals and communities from violence.</a:t>
            </a:r>
          </a:p>
          <a:p>
            <a:pPr marL="282575" marR="0" indent="-282575">
              <a:lnSpc>
                <a:spcPct val="107000"/>
              </a:lnSpc>
              <a:spcBef>
                <a:spcPts val="0"/>
              </a:spcBef>
              <a:spcAft>
                <a:spcPts val="800"/>
              </a:spcAft>
            </a:pPr>
            <a:r>
              <a:rPr lang="en-US" sz="2400" dirty="0">
                <a:solidFill>
                  <a:srgbClr val="C00000"/>
                </a:solidFill>
                <a:ea typeface="Calibri" panose="020F0502020204030204" pitchFamily="34" charset="0"/>
                <a:cs typeface="Times New Roman" panose="02020603050405020304" pitchFamily="18" charset="0"/>
              </a:rPr>
              <a:t>d. </a:t>
            </a:r>
            <a:r>
              <a:rPr lang="en-US" sz="2400" dirty="0" smtClean="0">
                <a:solidFill>
                  <a:srgbClr val="C00000"/>
                </a:solidFill>
                <a:ea typeface="Calibri" panose="020F0502020204030204" pitchFamily="34" charset="0"/>
                <a:cs typeface="Times New Roman" panose="02020603050405020304" pitchFamily="18" charset="0"/>
              </a:rPr>
              <a:t>All </a:t>
            </a:r>
            <a:r>
              <a:rPr lang="en-US" sz="2400" dirty="0">
                <a:solidFill>
                  <a:srgbClr val="C00000"/>
                </a:solidFill>
                <a:ea typeface="Calibri" panose="020F0502020204030204" pitchFamily="34" charset="0"/>
                <a:cs typeface="Times New Roman" panose="02020603050405020304" pitchFamily="18" charset="0"/>
              </a:rPr>
              <a:t>of the above.</a:t>
            </a:r>
            <a:endParaRPr lang="en-US" sz="2400" dirty="0">
              <a:solidFill>
                <a:srgbClr val="C0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179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7092711"/>
          </a:xfrm>
          <a:prstGeom prst="rect">
            <a:avLst/>
          </a:prstGeom>
        </p:spPr>
        <p:txBody>
          <a:bodyPr wrap="square">
            <a:spAutoFit/>
          </a:bodyPr>
          <a:lstStyle/>
          <a:p>
            <a:pPr>
              <a:lnSpc>
                <a:spcPct val="107000"/>
              </a:lnSpc>
              <a:spcAft>
                <a:spcPts val="800"/>
              </a:spcAft>
            </a:pPr>
            <a:r>
              <a:rPr lang="en-US" sz="2400" dirty="0" smtClean="0">
                <a:latin typeface="Calibri" panose="020F0502020204030204" pitchFamily="34" charset="0"/>
                <a:ea typeface="Calibri" panose="020F0502020204030204" pitchFamily="34" charset="0"/>
                <a:cs typeface="Times New Roman" panose="02020603050405020304" pitchFamily="18" charset="0"/>
              </a:rPr>
              <a:t>The </a:t>
            </a:r>
            <a:r>
              <a:rPr lang="en-US" sz="2400" dirty="0">
                <a:latin typeface="Calibri" panose="020F0502020204030204" pitchFamily="34" charset="0"/>
                <a:ea typeface="Calibri" panose="020F0502020204030204" pitchFamily="34" charset="0"/>
                <a:cs typeface="Times New Roman" panose="02020603050405020304" pitchFamily="18" charset="0"/>
              </a:rPr>
              <a:t>Climate Change and Health Equity Program (CCHEP) embeds health and equity in California Climate change planning, and embeds climate change and equity in public health planning. Which of the following answers is false</a:t>
            </a:r>
            <a:r>
              <a:rPr lang="en-US" sz="2400" dirty="0" smtClean="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US" sz="500" dirty="0">
              <a:latin typeface="Calibri" panose="020F0502020204030204" pitchFamily="34" charset="0"/>
              <a:ea typeface="Calibri" panose="020F0502020204030204" pitchFamily="34" charset="0"/>
              <a:cs typeface="Times New Roman" panose="02020603050405020304" pitchFamily="18" charset="0"/>
            </a:endParaRPr>
          </a:p>
          <a:p>
            <a:pPr marL="914400" marR="0" indent="-45720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a. 	Addressing the climate change does not represent a significant opportunity to improve public health and advance health equity or improve the health of families, communities, and or reduce health inequities.</a:t>
            </a:r>
          </a:p>
          <a:p>
            <a:pPr marL="914400" marR="0" indent="-45720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b. 	Active transportation (walking, biking, public transit) increases physical activity, improves mental health, reduces chronic disease, and/or reduces air pollution.</a:t>
            </a:r>
          </a:p>
          <a:p>
            <a:pPr marL="914400" marR="0" indent="-45720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c.	Energy efficiency, weatherization, cool roofs/green roofs, and water conservation reduces energy costs, creates local green jobs, promotes healthy homes, and promotes cooler communities.</a:t>
            </a:r>
          </a:p>
          <a:p>
            <a:pPr marL="914400" marR="0" indent="-457200">
              <a:lnSpc>
                <a:spcPct val="107000"/>
              </a:lnSpc>
              <a:spcBef>
                <a:spcPts val="0"/>
              </a:spcBef>
              <a:spcAft>
                <a:spcPts val="800"/>
              </a:spcAft>
              <a:tabLst>
                <a:tab pos="457200" algn="l"/>
              </a:tabLst>
            </a:pPr>
            <a:r>
              <a:rPr lang="en-US" sz="2400" dirty="0">
                <a:latin typeface="Calibri" panose="020F0502020204030204" pitchFamily="34" charset="0"/>
                <a:ea typeface="Calibri" panose="020F0502020204030204" pitchFamily="34" charset="0"/>
                <a:cs typeface="Times New Roman" panose="02020603050405020304" pitchFamily="18" charset="0"/>
              </a:rPr>
              <a:t>d.	Climate change-related health impacts can include increased number of cases of heat-related illness and death, more air pollution-related exacerbations of cardiovascular and respiratory diseases, increased injury and loss of life due to severe storms and flooding, increased occurrences of vector-borne and water-borne diseases, and stress and mental trauma from loss of livelihoods, property loss, and displacement.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16025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50371"/>
            <a:ext cx="12192000" cy="6178294"/>
          </a:xfrm>
          <a:prstGeom prst="rect">
            <a:avLst/>
          </a:prstGeom>
        </p:spPr>
        <p:txBody>
          <a:bodyPr wrap="square">
            <a:spAutoFit/>
          </a:bodyPr>
          <a:lstStyle/>
          <a:p>
            <a:pPr>
              <a:lnSpc>
                <a:spcPct val="107000"/>
              </a:lnSpc>
              <a:spcAft>
                <a:spcPts val="800"/>
              </a:spcAft>
            </a:pPr>
            <a:r>
              <a:rPr lang="en-US" sz="2000" dirty="0" smtClean="0">
                <a:ea typeface="Calibri" panose="020F0502020204030204" pitchFamily="34" charset="0"/>
                <a:cs typeface="Times New Roman" panose="02020603050405020304" pitchFamily="18" charset="0"/>
              </a:rPr>
              <a:t>The </a:t>
            </a:r>
            <a:r>
              <a:rPr lang="en-US" sz="2000" dirty="0">
                <a:ea typeface="Calibri" panose="020F0502020204030204" pitchFamily="34" charset="0"/>
                <a:cs typeface="Times New Roman" panose="02020603050405020304" pitchFamily="18" charset="0"/>
              </a:rPr>
              <a:t>Climate Change and Health Equity Program (CCHEP) embeds health and equity in California Climate change planning, and embeds climate change and equity in public health planning. Which of the following answers is false</a:t>
            </a:r>
            <a:r>
              <a:rPr lang="en-US" sz="20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2000" dirty="0">
              <a:ea typeface="Calibri" panose="020F0502020204030204" pitchFamily="34" charset="0"/>
              <a:cs typeface="Times New Roman" panose="02020603050405020304" pitchFamily="18" charset="0"/>
            </a:endParaRPr>
          </a:p>
          <a:p>
            <a:pPr marL="914400" marR="0" indent="-457200">
              <a:lnSpc>
                <a:spcPct val="107000"/>
              </a:lnSpc>
              <a:spcBef>
                <a:spcPts val="0"/>
              </a:spcBef>
              <a:spcAft>
                <a:spcPts val="800"/>
              </a:spcAft>
            </a:pPr>
            <a:r>
              <a:rPr lang="en-US" sz="2000" dirty="0">
                <a:solidFill>
                  <a:srgbClr val="C00000"/>
                </a:solidFill>
                <a:ea typeface="Calibri" panose="020F0502020204030204" pitchFamily="34" charset="0"/>
                <a:cs typeface="Times New Roman" panose="02020603050405020304" pitchFamily="18" charset="0"/>
              </a:rPr>
              <a:t>a. 	Addressing the climate change does not represent a significant opportunity to improve public health and advance health equity or improve the health of families, communities, and or reduce health inequities.</a:t>
            </a:r>
          </a:p>
          <a:p>
            <a:pPr marL="914400" marR="0" indent="-457200">
              <a:lnSpc>
                <a:spcPct val="107000"/>
              </a:lnSpc>
              <a:spcBef>
                <a:spcPts val="0"/>
              </a:spcBef>
              <a:spcAft>
                <a:spcPts val="800"/>
              </a:spcAft>
            </a:pPr>
            <a:r>
              <a:rPr lang="en-US" sz="2000" dirty="0">
                <a:ea typeface="Calibri" panose="020F0502020204030204" pitchFamily="34" charset="0"/>
                <a:cs typeface="Times New Roman" panose="02020603050405020304" pitchFamily="18" charset="0"/>
              </a:rPr>
              <a:t>b. 	Active transportation (walking, biking, public transit) increases physical activity, improves mental health, reduces chronic disease, and/or reduces air pollution.</a:t>
            </a:r>
          </a:p>
          <a:p>
            <a:pPr marL="914400" marR="0" indent="-457200">
              <a:lnSpc>
                <a:spcPct val="107000"/>
              </a:lnSpc>
              <a:spcBef>
                <a:spcPts val="0"/>
              </a:spcBef>
              <a:spcAft>
                <a:spcPts val="800"/>
              </a:spcAft>
            </a:pPr>
            <a:r>
              <a:rPr lang="en-US" sz="2000" dirty="0">
                <a:ea typeface="Calibri" panose="020F0502020204030204" pitchFamily="34" charset="0"/>
                <a:cs typeface="Times New Roman" panose="02020603050405020304" pitchFamily="18" charset="0"/>
              </a:rPr>
              <a:t>c.	Energy efficiency, weatherization, cool roofs/green roofs, and water conservation reduces energy costs, creates local green jobs, promotes healthy homes, and promotes cooler communities.</a:t>
            </a:r>
          </a:p>
          <a:p>
            <a:pPr marL="914400" marR="0" indent="-457200">
              <a:lnSpc>
                <a:spcPct val="107000"/>
              </a:lnSpc>
              <a:spcBef>
                <a:spcPts val="0"/>
              </a:spcBef>
              <a:spcAft>
                <a:spcPts val="800"/>
              </a:spcAft>
              <a:tabLst>
                <a:tab pos="457200" algn="l"/>
              </a:tabLst>
            </a:pPr>
            <a:r>
              <a:rPr lang="en-US" sz="2000" dirty="0">
                <a:ea typeface="Calibri" panose="020F0502020204030204" pitchFamily="34" charset="0"/>
                <a:cs typeface="Times New Roman" panose="02020603050405020304" pitchFamily="18" charset="0"/>
              </a:rPr>
              <a:t>d.	Climate change-related health impacts can include increased number of cases of heat-related illness and death, more air pollution-related exacerbations of cardiovascular and respiratory diseases, increased injury and loss of life due to severe storms and flooding, increased occurrences of vector-borne and water-borne diseases, and stress and mental trauma from loss of livelihoods, property loss, and displacement.</a:t>
            </a: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2361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2143" y="393087"/>
            <a:ext cx="11800114" cy="6137899"/>
          </a:xfrm>
          <a:prstGeom prst="rect">
            <a:avLst/>
          </a:prstGeom>
        </p:spPr>
        <p:txBody>
          <a:bodyPr wrap="square">
            <a:spAutoFit/>
          </a:bodyPr>
          <a:lstStyle/>
          <a:p>
            <a:pPr>
              <a:lnSpc>
                <a:spcPct val="107000"/>
              </a:lnSpc>
              <a:spcAft>
                <a:spcPts val="800"/>
              </a:spcAft>
            </a:pPr>
            <a:r>
              <a:rPr lang="en-US" sz="2600" dirty="0">
                <a:ea typeface="Calibri" panose="020F0502020204030204" pitchFamily="34" charset="0"/>
                <a:cs typeface="Times New Roman" panose="02020603050405020304" pitchFamily="18" charset="0"/>
              </a:rPr>
              <a:t>18. The Farmworker Justice Program works in an advocacy role to help farmworkers and their organizations improve wages, working conditions, and develop proposals for promotion of legal immigration. Which of the following answers is false according to the Farmworker Justice Program</a:t>
            </a:r>
            <a:r>
              <a:rPr lang="en-US" sz="26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a. </a:t>
            </a:r>
            <a:r>
              <a:rPr lang="en-US" sz="2600" dirty="0" smtClean="0">
                <a:ea typeface="Calibri" panose="020F0502020204030204" pitchFamily="34" charset="0"/>
                <a:cs typeface="Times New Roman" panose="02020603050405020304" pitchFamily="18" charset="0"/>
              </a:rPr>
              <a:t>Compared </a:t>
            </a:r>
            <a:r>
              <a:rPr lang="en-US" sz="2600" dirty="0">
                <a:ea typeface="Calibri" panose="020F0502020204030204" pitchFamily="34" charset="0"/>
                <a:cs typeface="Times New Roman" panose="02020603050405020304" pitchFamily="18" charset="0"/>
              </a:rPr>
              <a:t>to the other inhabitants of the state of California there are absolutely no disparities that exist in the levels of physical, psychological and emotional well-being farmworkers and their family’s </a:t>
            </a:r>
            <a:r>
              <a:rPr lang="en-US" sz="2600" dirty="0" smtClean="0">
                <a:ea typeface="Calibri" panose="020F0502020204030204" pitchFamily="34" charset="0"/>
                <a:cs typeface="Times New Roman" panose="02020603050405020304" pitchFamily="18" charset="0"/>
              </a:rPr>
              <a:t>experience</a:t>
            </a: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b.	Immigration is a critically important issue for </a:t>
            </a:r>
            <a:r>
              <a:rPr lang="en-US" sz="2600" dirty="0" smtClean="0">
                <a:ea typeface="Calibri" panose="020F0502020204030204" pitchFamily="34" charset="0"/>
                <a:cs typeface="Times New Roman" panose="02020603050405020304" pitchFamily="18" charset="0"/>
              </a:rPr>
              <a:t>farmworkers</a:t>
            </a: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c.	Poor housing, lead exposure, pollution, and home pesticides pose risks to worker </a:t>
            </a:r>
            <a:r>
              <a:rPr lang="en-US" sz="2600" dirty="0" smtClean="0">
                <a:ea typeface="Calibri" panose="020F0502020204030204" pitchFamily="34" charset="0"/>
                <a:cs typeface="Times New Roman" panose="02020603050405020304" pitchFamily="18" charset="0"/>
              </a:rPr>
              <a:t>families</a:t>
            </a: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d. </a:t>
            </a:r>
            <a:r>
              <a:rPr lang="en-US" sz="2600" dirty="0" smtClean="0">
                <a:ea typeface="Calibri" panose="020F0502020204030204" pitchFamily="34" charset="0"/>
                <a:cs typeface="Times New Roman" panose="02020603050405020304" pitchFamily="18" charset="0"/>
              </a:rPr>
              <a:t>Only </a:t>
            </a:r>
            <a:r>
              <a:rPr lang="en-US" sz="2600" dirty="0">
                <a:ea typeface="Calibri" panose="020F0502020204030204" pitchFamily="34" charset="0"/>
                <a:cs typeface="Times New Roman" panose="02020603050405020304" pitchFamily="18" charset="0"/>
              </a:rPr>
              <a:t>about 31% of farmworkers have health </a:t>
            </a:r>
            <a:r>
              <a:rPr lang="en-US" sz="2600" dirty="0" smtClean="0">
                <a:ea typeface="Calibri" panose="020F0502020204030204" pitchFamily="34" charset="0"/>
                <a:cs typeface="Times New Roman" panose="02020603050405020304" pitchFamily="18" charset="0"/>
              </a:rPr>
              <a:t>insurance</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0925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2143" y="393087"/>
            <a:ext cx="11800114" cy="6137899"/>
          </a:xfrm>
          <a:prstGeom prst="rect">
            <a:avLst/>
          </a:prstGeom>
        </p:spPr>
        <p:txBody>
          <a:bodyPr wrap="square">
            <a:spAutoFit/>
          </a:bodyPr>
          <a:lstStyle/>
          <a:p>
            <a:pPr>
              <a:lnSpc>
                <a:spcPct val="107000"/>
              </a:lnSpc>
              <a:spcAft>
                <a:spcPts val="800"/>
              </a:spcAft>
            </a:pPr>
            <a:r>
              <a:rPr lang="en-US" sz="2600" dirty="0">
                <a:ea typeface="Calibri" panose="020F0502020204030204" pitchFamily="34" charset="0"/>
                <a:cs typeface="Times New Roman" panose="02020603050405020304" pitchFamily="18" charset="0"/>
              </a:rPr>
              <a:t>18. The Farmworker Justice Program works in an advocacy role to help farmworkers and their organizations improve wages, working conditions, and develop proposals for promotion of legal immigration. Which of the following answers is false according to the Farmworker Justice Program</a:t>
            </a:r>
            <a:r>
              <a:rPr lang="en-US" sz="26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solidFill>
                  <a:srgbClr val="C00000"/>
                </a:solidFill>
                <a:ea typeface="Calibri" panose="020F0502020204030204" pitchFamily="34" charset="0"/>
                <a:cs typeface="Times New Roman" panose="02020603050405020304" pitchFamily="18" charset="0"/>
              </a:rPr>
              <a:t>a. </a:t>
            </a:r>
            <a:r>
              <a:rPr lang="en-US" sz="2600" dirty="0" smtClean="0">
                <a:solidFill>
                  <a:srgbClr val="C00000"/>
                </a:solidFill>
                <a:ea typeface="Calibri" panose="020F0502020204030204" pitchFamily="34" charset="0"/>
                <a:cs typeface="Times New Roman" panose="02020603050405020304" pitchFamily="18" charset="0"/>
              </a:rPr>
              <a:t>Compared </a:t>
            </a:r>
            <a:r>
              <a:rPr lang="en-US" sz="2600" dirty="0">
                <a:solidFill>
                  <a:srgbClr val="C00000"/>
                </a:solidFill>
                <a:ea typeface="Calibri" panose="020F0502020204030204" pitchFamily="34" charset="0"/>
                <a:cs typeface="Times New Roman" panose="02020603050405020304" pitchFamily="18" charset="0"/>
              </a:rPr>
              <a:t>to the other inhabitants of the state of California there are absolutely no disparities that exist in the levels of physical, psychological and emotional well-being farmworkers and their family’s </a:t>
            </a:r>
            <a:r>
              <a:rPr lang="en-US" sz="2600" dirty="0" smtClean="0">
                <a:solidFill>
                  <a:srgbClr val="C00000"/>
                </a:solidFill>
                <a:ea typeface="Calibri" panose="020F0502020204030204" pitchFamily="34" charset="0"/>
                <a:cs typeface="Times New Roman" panose="02020603050405020304" pitchFamily="18" charset="0"/>
              </a:rPr>
              <a:t>experience</a:t>
            </a:r>
            <a:endParaRPr lang="en-US" sz="2600" dirty="0">
              <a:solidFill>
                <a:srgbClr val="C00000"/>
              </a:solidFill>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b.	Immigration is a critically important issue for </a:t>
            </a:r>
            <a:r>
              <a:rPr lang="en-US" sz="2600" dirty="0" smtClean="0">
                <a:ea typeface="Calibri" panose="020F0502020204030204" pitchFamily="34" charset="0"/>
                <a:cs typeface="Times New Roman" panose="02020603050405020304" pitchFamily="18" charset="0"/>
              </a:rPr>
              <a:t>farmworkers</a:t>
            </a: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c.	Poor housing, lead exposure, pollution, and home pesticides pose risks to worker </a:t>
            </a:r>
            <a:r>
              <a:rPr lang="en-US" sz="2600" dirty="0" smtClean="0">
                <a:ea typeface="Calibri" panose="020F0502020204030204" pitchFamily="34" charset="0"/>
                <a:cs typeface="Times New Roman" panose="02020603050405020304" pitchFamily="18" charset="0"/>
              </a:rPr>
              <a:t>families</a:t>
            </a:r>
            <a:endParaRPr lang="en-US" sz="2600" dirty="0">
              <a:ea typeface="Calibri" panose="020F0502020204030204" pitchFamily="34" charset="0"/>
              <a:cs typeface="Times New Roman" panose="02020603050405020304" pitchFamily="18" charset="0"/>
            </a:endParaRPr>
          </a:p>
          <a:p>
            <a:pPr marL="347663" marR="0" indent="-347663">
              <a:lnSpc>
                <a:spcPct val="107000"/>
              </a:lnSpc>
              <a:spcBef>
                <a:spcPts val="0"/>
              </a:spcBef>
              <a:spcAft>
                <a:spcPts val="800"/>
              </a:spcAft>
            </a:pPr>
            <a:r>
              <a:rPr lang="en-US" sz="2600" dirty="0">
                <a:ea typeface="Calibri" panose="020F0502020204030204" pitchFamily="34" charset="0"/>
                <a:cs typeface="Times New Roman" panose="02020603050405020304" pitchFamily="18" charset="0"/>
              </a:rPr>
              <a:t>d. </a:t>
            </a:r>
            <a:r>
              <a:rPr lang="en-US" sz="2600" dirty="0" smtClean="0">
                <a:ea typeface="Calibri" panose="020F0502020204030204" pitchFamily="34" charset="0"/>
                <a:cs typeface="Times New Roman" panose="02020603050405020304" pitchFamily="18" charset="0"/>
              </a:rPr>
              <a:t>Only </a:t>
            </a:r>
            <a:r>
              <a:rPr lang="en-US" sz="2600" dirty="0">
                <a:ea typeface="Calibri" panose="020F0502020204030204" pitchFamily="34" charset="0"/>
                <a:cs typeface="Times New Roman" panose="02020603050405020304" pitchFamily="18" charset="0"/>
              </a:rPr>
              <a:t>about 31% of farmworkers have health </a:t>
            </a:r>
            <a:r>
              <a:rPr lang="en-US" sz="2600" dirty="0" smtClean="0">
                <a:ea typeface="Calibri" panose="020F0502020204030204" pitchFamily="34" charset="0"/>
                <a:cs typeface="Times New Roman" panose="02020603050405020304" pitchFamily="18" charset="0"/>
              </a:rPr>
              <a:t>insurance</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524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1256" y="348454"/>
            <a:ext cx="11691257" cy="5940409"/>
          </a:xfrm>
          <a:prstGeom prst="rect">
            <a:avLst/>
          </a:prstGeom>
        </p:spPr>
        <p:txBody>
          <a:bodyPr wrap="square">
            <a:spAutoFit/>
          </a:bodyPr>
          <a:lstStyle/>
          <a:p>
            <a:pPr indent="-457200">
              <a:lnSpc>
                <a:spcPct val="107000"/>
              </a:lnSpc>
              <a:spcAft>
                <a:spcPts val="800"/>
              </a:spcAft>
            </a:pPr>
            <a:r>
              <a:rPr lang="en-US" sz="3600" dirty="0" smtClean="0">
                <a:ea typeface="Calibri" panose="020F0502020204030204" pitchFamily="34" charset="0"/>
                <a:cs typeface="Times New Roman" panose="02020603050405020304" pitchFamily="18" charset="0"/>
              </a:rPr>
              <a:t>Please </a:t>
            </a:r>
            <a:r>
              <a:rPr lang="en-US" sz="3600" dirty="0">
                <a:ea typeface="Calibri" panose="020F0502020204030204" pitchFamily="34" charset="0"/>
                <a:cs typeface="Times New Roman" panose="02020603050405020304" pitchFamily="18" charset="0"/>
              </a:rPr>
              <a:t>identify any false statements regarding vaccines according to the U. S. Department of Health and Human Services</a:t>
            </a:r>
            <a:r>
              <a:rPr lang="en-US" sz="3600" dirty="0" smtClean="0">
                <a:ea typeface="Calibri" panose="020F0502020204030204" pitchFamily="34" charset="0"/>
                <a:cs typeface="Times New Roman" panose="02020603050405020304" pitchFamily="18" charset="0"/>
              </a:rPr>
              <a:t>.</a:t>
            </a:r>
          </a:p>
          <a:p>
            <a:pPr indent="-457200">
              <a:lnSpc>
                <a:spcPct val="107000"/>
              </a:lnSpc>
              <a:spcAft>
                <a:spcPts val="800"/>
              </a:spcAft>
            </a:pPr>
            <a:endParaRPr lang="en-US" sz="3200" dirty="0">
              <a:ea typeface="Calibri" panose="020F0502020204030204" pitchFamily="34" charset="0"/>
              <a:cs typeface="Times New Roman" panose="02020603050405020304" pitchFamily="18" charset="0"/>
            </a:endParaRPr>
          </a:p>
          <a:p>
            <a:pPr>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a) Vaccines </a:t>
            </a:r>
            <a:r>
              <a:rPr lang="en-US" sz="3600" dirty="0">
                <a:ea typeface="Calibri" panose="020F0502020204030204" pitchFamily="34" charset="0"/>
                <a:cs typeface="Times New Roman" panose="02020603050405020304" pitchFamily="18" charset="0"/>
              </a:rPr>
              <a:t>are safe</a:t>
            </a:r>
            <a:r>
              <a:rPr lang="en-US" sz="3600" dirty="0" smtClean="0">
                <a:ea typeface="Calibri" panose="020F0502020204030204" pitchFamily="34" charset="0"/>
                <a:cs typeface="Times New Roman" panose="02020603050405020304" pitchFamily="18" charset="0"/>
              </a:rPr>
              <a:t>.</a:t>
            </a:r>
          </a:p>
          <a:p>
            <a:pPr>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b) Vaccines </a:t>
            </a:r>
            <a:r>
              <a:rPr lang="en-US" sz="3600" dirty="0">
                <a:ea typeface="Calibri" panose="020F0502020204030204" pitchFamily="34" charset="0"/>
                <a:cs typeface="Times New Roman" panose="02020603050405020304" pitchFamily="18" charset="0"/>
              </a:rPr>
              <a:t>are effective.</a:t>
            </a:r>
          </a:p>
          <a:p>
            <a:pPr indent="-457200">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c) Vaccines </a:t>
            </a:r>
            <a:r>
              <a:rPr lang="en-US" sz="3600" dirty="0">
                <a:ea typeface="Calibri" panose="020F0502020204030204" pitchFamily="34" charset="0"/>
                <a:cs typeface="Times New Roman" panose="02020603050405020304" pitchFamily="18" charset="0"/>
              </a:rPr>
              <a:t>work with your immune system to  </a:t>
            </a:r>
            <a:r>
              <a:rPr lang="en-US" sz="3600" dirty="0" smtClean="0">
                <a:ea typeface="Calibri" panose="020F0502020204030204" pitchFamily="34" charset="0"/>
                <a:cs typeface="Times New Roman" panose="02020603050405020304" pitchFamily="18" charset="0"/>
              </a:rPr>
              <a:t>    prevent </a:t>
            </a:r>
            <a:r>
              <a:rPr lang="en-US" sz="3600" dirty="0">
                <a:ea typeface="Calibri" panose="020F0502020204030204" pitchFamily="34" charset="0"/>
                <a:cs typeface="Times New Roman" panose="02020603050405020304" pitchFamily="18" charset="0"/>
              </a:rPr>
              <a:t>disease.</a:t>
            </a:r>
          </a:p>
          <a:p>
            <a:pPr indent="-457200">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d) Vaccines </a:t>
            </a:r>
            <a:r>
              <a:rPr lang="en-US" sz="3600" dirty="0">
                <a:ea typeface="Calibri" panose="020F0502020204030204" pitchFamily="34" charset="0"/>
                <a:cs typeface="Times New Roman" panose="02020603050405020304" pitchFamily="18" charset="0"/>
              </a:rPr>
              <a:t>are not cost effective.</a:t>
            </a:r>
            <a:endParaRPr lang="en-US"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14783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1256" y="348454"/>
            <a:ext cx="11691257" cy="5940409"/>
          </a:xfrm>
          <a:prstGeom prst="rect">
            <a:avLst/>
          </a:prstGeom>
        </p:spPr>
        <p:txBody>
          <a:bodyPr wrap="square">
            <a:spAutoFit/>
          </a:bodyPr>
          <a:lstStyle/>
          <a:p>
            <a:pPr indent="-457200">
              <a:lnSpc>
                <a:spcPct val="107000"/>
              </a:lnSpc>
              <a:spcAft>
                <a:spcPts val="800"/>
              </a:spcAft>
            </a:pPr>
            <a:r>
              <a:rPr lang="en-US" sz="3600" dirty="0" smtClean="0">
                <a:ea typeface="Calibri" panose="020F0502020204030204" pitchFamily="34" charset="0"/>
                <a:cs typeface="Times New Roman" panose="02020603050405020304" pitchFamily="18" charset="0"/>
              </a:rPr>
              <a:t>Please </a:t>
            </a:r>
            <a:r>
              <a:rPr lang="en-US" sz="3600" dirty="0">
                <a:ea typeface="Calibri" panose="020F0502020204030204" pitchFamily="34" charset="0"/>
                <a:cs typeface="Times New Roman" panose="02020603050405020304" pitchFamily="18" charset="0"/>
              </a:rPr>
              <a:t>identify any false statements regarding vaccines according to the U. S. Department of Health and Human Services</a:t>
            </a:r>
            <a:r>
              <a:rPr lang="en-US" sz="3600" dirty="0" smtClean="0">
                <a:ea typeface="Calibri" panose="020F0502020204030204" pitchFamily="34" charset="0"/>
                <a:cs typeface="Times New Roman" panose="02020603050405020304" pitchFamily="18" charset="0"/>
              </a:rPr>
              <a:t>.</a:t>
            </a:r>
          </a:p>
          <a:p>
            <a:pPr indent="-457200">
              <a:lnSpc>
                <a:spcPct val="107000"/>
              </a:lnSpc>
              <a:spcAft>
                <a:spcPts val="800"/>
              </a:spcAft>
            </a:pPr>
            <a:endParaRPr lang="en-US" sz="3200" dirty="0">
              <a:ea typeface="Calibri" panose="020F0502020204030204" pitchFamily="34" charset="0"/>
              <a:cs typeface="Times New Roman" panose="02020603050405020304" pitchFamily="18" charset="0"/>
            </a:endParaRPr>
          </a:p>
          <a:p>
            <a:pPr>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a) Vaccines </a:t>
            </a:r>
            <a:r>
              <a:rPr lang="en-US" sz="3600" dirty="0">
                <a:ea typeface="Calibri" panose="020F0502020204030204" pitchFamily="34" charset="0"/>
                <a:cs typeface="Times New Roman" panose="02020603050405020304" pitchFamily="18" charset="0"/>
              </a:rPr>
              <a:t>are safe</a:t>
            </a:r>
            <a:r>
              <a:rPr lang="en-US" sz="3600" dirty="0" smtClean="0">
                <a:ea typeface="Calibri" panose="020F0502020204030204" pitchFamily="34" charset="0"/>
                <a:cs typeface="Times New Roman" panose="02020603050405020304" pitchFamily="18" charset="0"/>
              </a:rPr>
              <a:t>.</a:t>
            </a:r>
          </a:p>
          <a:p>
            <a:pPr>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b) Vaccines </a:t>
            </a:r>
            <a:r>
              <a:rPr lang="en-US" sz="3600" dirty="0">
                <a:ea typeface="Calibri" panose="020F0502020204030204" pitchFamily="34" charset="0"/>
                <a:cs typeface="Times New Roman" panose="02020603050405020304" pitchFamily="18" charset="0"/>
              </a:rPr>
              <a:t>are effective.</a:t>
            </a:r>
          </a:p>
          <a:p>
            <a:pPr indent="-457200">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c) Vaccines </a:t>
            </a:r>
            <a:r>
              <a:rPr lang="en-US" sz="3600" dirty="0">
                <a:ea typeface="Calibri" panose="020F0502020204030204" pitchFamily="34" charset="0"/>
                <a:cs typeface="Times New Roman" panose="02020603050405020304" pitchFamily="18" charset="0"/>
              </a:rPr>
              <a:t>work with your immune system to  </a:t>
            </a:r>
            <a:r>
              <a:rPr lang="en-US" sz="3600" dirty="0" smtClean="0">
                <a:ea typeface="Calibri" panose="020F0502020204030204" pitchFamily="34" charset="0"/>
                <a:cs typeface="Times New Roman" panose="02020603050405020304" pitchFamily="18" charset="0"/>
              </a:rPr>
              <a:t>    prevent </a:t>
            </a:r>
            <a:r>
              <a:rPr lang="en-US" sz="3600" dirty="0">
                <a:ea typeface="Calibri" panose="020F0502020204030204" pitchFamily="34" charset="0"/>
                <a:cs typeface="Times New Roman" panose="02020603050405020304" pitchFamily="18" charset="0"/>
              </a:rPr>
              <a:t>disease.</a:t>
            </a:r>
          </a:p>
          <a:p>
            <a:pPr indent="-457200">
              <a:lnSpc>
                <a:spcPct val="107000"/>
              </a:lnSpc>
              <a:spcAft>
                <a:spcPts val="800"/>
              </a:spcAft>
              <a:tabLst>
                <a:tab pos="1828800" algn="l"/>
              </a:tabLst>
            </a:pPr>
            <a:r>
              <a:rPr lang="en-US" sz="3600" dirty="0" smtClean="0">
                <a:ea typeface="Calibri" panose="020F0502020204030204" pitchFamily="34" charset="0"/>
                <a:cs typeface="Times New Roman" panose="02020603050405020304" pitchFamily="18" charset="0"/>
              </a:rPr>
              <a:t>d) </a:t>
            </a:r>
            <a:r>
              <a:rPr lang="en-US" sz="3600" dirty="0" smtClean="0">
                <a:solidFill>
                  <a:srgbClr val="FF0000"/>
                </a:solidFill>
                <a:ea typeface="Calibri" panose="020F0502020204030204" pitchFamily="34" charset="0"/>
                <a:cs typeface="Times New Roman" panose="02020603050405020304" pitchFamily="18" charset="0"/>
              </a:rPr>
              <a:t>Vaccines </a:t>
            </a:r>
            <a:r>
              <a:rPr lang="en-US" sz="3600" dirty="0">
                <a:solidFill>
                  <a:srgbClr val="FF0000"/>
                </a:solidFill>
                <a:ea typeface="Calibri" panose="020F0502020204030204" pitchFamily="34" charset="0"/>
                <a:cs typeface="Times New Roman" panose="02020603050405020304" pitchFamily="18" charset="0"/>
              </a:rPr>
              <a:t>are not cost effective.</a:t>
            </a:r>
            <a:endParaRPr lang="en-US" sz="3600" dirty="0">
              <a:solidFill>
                <a:srgbClr val="FF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0139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711" y="370390"/>
            <a:ext cx="11285317" cy="8248412"/>
          </a:xfrm>
          <a:prstGeom prst="rect">
            <a:avLst/>
          </a:prstGeom>
          <a:noFill/>
        </p:spPr>
        <p:txBody>
          <a:bodyPr wrap="square" rtlCol="0">
            <a:spAutoFit/>
          </a:bodyPr>
          <a:lstStyle/>
          <a:p>
            <a:r>
              <a:rPr lang="en-US" sz="4000" dirty="0" smtClean="0">
                <a:latin typeface="Century Gothic" panose="020B0502020202020204" pitchFamily="34" charset="0"/>
              </a:rPr>
              <a:t>Which of the following statements is the best answer regarding syphilis?</a:t>
            </a:r>
          </a:p>
          <a:p>
            <a:endParaRPr lang="en-US" dirty="0">
              <a:latin typeface="Century Gothic" panose="020B0502020202020204" pitchFamily="34" charset="0"/>
            </a:endParaRPr>
          </a:p>
          <a:p>
            <a:pPr marL="742950" indent="-742950">
              <a:buAutoNum type="alphaLcPeriod"/>
            </a:pPr>
            <a:r>
              <a:rPr lang="en-US" sz="3600" dirty="0" smtClean="0">
                <a:latin typeface="Century Gothic" panose="020B0502020202020204" pitchFamily="34" charset="0"/>
              </a:rPr>
              <a:t>There were 376 cases of congenital syphilis from 2011 through 2015 </a:t>
            </a:r>
          </a:p>
          <a:p>
            <a:pPr marL="742950" indent="-742950">
              <a:buAutoNum type="alphaLcPeriod"/>
            </a:pPr>
            <a:r>
              <a:rPr lang="en-US" sz="3600" dirty="0" smtClean="0">
                <a:latin typeface="Century Gothic" panose="020B0502020202020204" pitchFamily="34" charset="0"/>
              </a:rPr>
              <a:t>In 2015 California ranked 3</a:t>
            </a:r>
            <a:r>
              <a:rPr lang="en-US" sz="3600" baseline="30000" dirty="0" smtClean="0">
                <a:latin typeface="Century Gothic" panose="020B0502020202020204" pitchFamily="34" charset="0"/>
              </a:rPr>
              <a:t>rd</a:t>
            </a:r>
            <a:r>
              <a:rPr lang="en-US" sz="3600" dirty="0" smtClean="0">
                <a:latin typeface="Century Gothic" panose="020B0502020202020204" pitchFamily="34" charset="0"/>
              </a:rPr>
              <a:t> in the rate of primary and secondary syphilis among the 50 states in the USA</a:t>
            </a:r>
          </a:p>
          <a:p>
            <a:pPr marL="742950" indent="-742950">
              <a:buAutoNum type="alphaLcPeriod"/>
            </a:pPr>
            <a:r>
              <a:rPr lang="en-US" sz="3600" dirty="0" smtClean="0">
                <a:latin typeface="Century Gothic" panose="020B0502020202020204" pitchFamily="34" charset="0"/>
              </a:rPr>
              <a:t>Syphilis is considered a significant health problem in the state of California in 2015</a:t>
            </a:r>
          </a:p>
          <a:p>
            <a:pPr marL="742950" indent="-742950">
              <a:buAutoNum type="alphaLcPeriod"/>
            </a:pPr>
            <a:r>
              <a:rPr lang="en-US" sz="3600" dirty="0" smtClean="0">
                <a:latin typeface="Century Gothic" panose="020B0502020202020204" pitchFamily="34" charset="0"/>
              </a:rPr>
              <a:t>All of the above</a:t>
            </a:r>
          </a:p>
          <a:p>
            <a:pPr marL="342900" indent="-342900">
              <a:buAutoNum type="alphaLcPeriod"/>
            </a:pPr>
            <a:endParaRPr lang="en-US" sz="3600" dirty="0" smtClean="0">
              <a:latin typeface="Century Gothic" panose="020B0502020202020204" pitchFamily="34" charset="0"/>
            </a:endParaRPr>
          </a:p>
          <a:p>
            <a:pPr marL="342900" indent="-342900">
              <a:buAutoNum type="alphaLcPeriod"/>
            </a:pPr>
            <a:endParaRPr lang="en-US" sz="3600" dirty="0" smtClean="0">
              <a:latin typeface="Century Gothic" panose="020B0502020202020204" pitchFamily="34" charset="0"/>
            </a:endParaRP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32248374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944" y="667678"/>
            <a:ext cx="11702142" cy="5347361"/>
          </a:xfrm>
          <a:prstGeom prst="rect">
            <a:avLst/>
          </a:prstGeom>
        </p:spPr>
        <p:txBody>
          <a:bodyPr wrap="square">
            <a:spAutoFit/>
          </a:bodyPr>
          <a:lstStyle/>
          <a:p>
            <a:pPr>
              <a:lnSpc>
                <a:spcPct val="107000"/>
              </a:lnSpc>
              <a:spcAft>
                <a:spcPts val="800"/>
              </a:spcAft>
            </a:pPr>
            <a:r>
              <a:rPr lang="en-US" sz="2800" dirty="0" smtClean="0">
                <a:ea typeface="Calibri" panose="020F0502020204030204" pitchFamily="34" charset="0"/>
                <a:cs typeface="Times New Roman" panose="02020603050405020304" pitchFamily="18" charset="0"/>
              </a:rPr>
              <a:t>Please </a:t>
            </a:r>
            <a:r>
              <a:rPr lang="en-US" sz="2800" dirty="0">
                <a:ea typeface="Calibri" panose="020F0502020204030204" pitchFamily="34" charset="0"/>
                <a:cs typeface="Times New Roman" panose="02020603050405020304" pitchFamily="18" charset="0"/>
              </a:rPr>
              <a:t>identify any false statements regarding vaccines according to the U. S. Department of Health and Human Services</a:t>
            </a:r>
            <a:r>
              <a:rPr lang="en-US" sz="28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a. 	There are record or near-record low levels of vaccine-preventable diseases in the United </a:t>
            </a:r>
            <a:r>
              <a:rPr lang="en-US" sz="2400" dirty="0" smtClean="0">
                <a:ea typeface="Calibri" panose="020F0502020204030204" pitchFamily="34" charset="0"/>
                <a:cs typeface="Times New Roman" panose="02020603050405020304" pitchFamily="18" charset="0"/>
              </a:rPr>
              <a:t>States</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b.	Many of the viruses and bacteria that cause illness still circulate in this country or are only a plane ride </a:t>
            </a:r>
            <a:r>
              <a:rPr lang="en-US" sz="2400" dirty="0" smtClean="0">
                <a:ea typeface="Calibri" panose="020F0502020204030204" pitchFamily="34" charset="0"/>
                <a:cs typeface="Times New Roman" panose="02020603050405020304" pitchFamily="18" charset="0"/>
              </a:rPr>
              <a:t>away</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c. 	Vaccines also protect teenagers and adults to keep them healthy throughout their </a:t>
            </a:r>
            <a:r>
              <a:rPr lang="en-US" sz="2400" dirty="0" smtClean="0">
                <a:ea typeface="Calibri" panose="020F0502020204030204" pitchFamily="34" charset="0"/>
                <a:cs typeface="Times New Roman" panose="02020603050405020304" pitchFamily="18" charset="0"/>
              </a:rPr>
              <a:t>lives</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d. 	The U. S. Department of Health and Human Services is considering altering or reducing the vaccine program due to the success in eradication of many </a:t>
            </a:r>
            <a:r>
              <a:rPr lang="en-US" sz="2400" dirty="0" smtClean="0">
                <a:ea typeface="Calibri" panose="020F0502020204030204" pitchFamily="34" charset="0"/>
                <a:cs typeface="Times New Roman" panose="02020603050405020304" pitchFamily="18" charset="0"/>
              </a:rPr>
              <a:t>diseases</a:t>
            </a: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39183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944" y="667678"/>
            <a:ext cx="11702142" cy="5347361"/>
          </a:xfrm>
          <a:prstGeom prst="rect">
            <a:avLst/>
          </a:prstGeom>
        </p:spPr>
        <p:txBody>
          <a:bodyPr wrap="square">
            <a:spAutoFit/>
          </a:bodyPr>
          <a:lstStyle/>
          <a:p>
            <a:pPr>
              <a:lnSpc>
                <a:spcPct val="107000"/>
              </a:lnSpc>
              <a:spcAft>
                <a:spcPts val="800"/>
              </a:spcAft>
            </a:pPr>
            <a:r>
              <a:rPr lang="en-US" sz="2800" dirty="0" smtClean="0">
                <a:ea typeface="Calibri" panose="020F0502020204030204" pitchFamily="34" charset="0"/>
                <a:cs typeface="Times New Roman" panose="02020603050405020304" pitchFamily="18" charset="0"/>
              </a:rPr>
              <a:t>Please </a:t>
            </a:r>
            <a:r>
              <a:rPr lang="en-US" sz="2800" dirty="0">
                <a:ea typeface="Calibri" panose="020F0502020204030204" pitchFamily="34" charset="0"/>
                <a:cs typeface="Times New Roman" panose="02020603050405020304" pitchFamily="18" charset="0"/>
              </a:rPr>
              <a:t>identify any false statements regarding vaccines according to the U. S. Department of Health and Human Services</a:t>
            </a:r>
            <a:r>
              <a:rPr lang="en-US" sz="2800" dirty="0" smtClean="0">
                <a:ea typeface="Calibri" panose="020F0502020204030204" pitchFamily="34" charset="0"/>
                <a:cs typeface="Times New Roman" panose="02020603050405020304" pitchFamily="18" charset="0"/>
              </a:rPr>
              <a:t>.</a:t>
            </a:r>
          </a:p>
          <a:p>
            <a:pPr>
              <a:lnSpc>
                <a:spcPct val="107000"/>
              </a:lnSpc>
              <a:spcAft>
                <a:spcPts val="800"/>
              </a:spcAft>
            </a:pPr>
            <a:endParaRPr lang="en-US" sz="1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a. 	There are record or near-record low levels of vaccine-preventable diseases in the United </a:t>
            </a:r>
            <a:r>
              <a:rPr lang="en-US" sz="2400" dirty="0" smtClean="0">
                <a:ea typeface="Calibri" panose="020F0502020204030204" pitchFamily="34" charset="0"/>
                <a:cs typeface="Times New Roman" panose="02020603050405020304" pitchFamily="18" charset="0"/>
              </a:rPr>
              <a:t>States</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b.	Many of the viruses and bacteria that cause illness still circulate in this country or are only a plane ride </a:t>
            </a:r>
            <a:r>
              <a:rPr lang="en-US" sz="2400" dirty="0" smtClean="0">
                <a:ea typeface="Calibri" panose="020F0502020204030204" pitchFamily="34" charset="0"/>
                <a:cs typeface="Times New Roman" panose="02020603050405020304" pitchFamily="18" charset="0"/>
              </a:rPr>
              <a:t>away</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c. 	Vaccines also protect teenagers and adults to keep them healthy throughout their </a:t>
            </a:r>
            <a:r>
              <a:rPr lang="en-US" sz="2400" dirty="0" smtClean="0">
                <a:ea typeface="Calibri" panose="020F0502020204030204" pitchFamily="34" charset="0"/>
                <a:cs typeface="Times New Roman" panose="02020603050405020304" pitchFamily="18" charset="0"/>
              </a:rPr>
              <a:t>lives</a:t>
            </a:r>
            <a:endParaRPr lang="en-US" sz="2400" dirty="0">
              <a:ea typeface="Calibri" panose="020F0502020204030204" pitchFamily="34" charset="0"/>
              <a:cs typeface="Times New Roman" panose="02020603050405020304" pitchFamily="18" charset="0"/>
            </a:endParaRPr>
          </a:p>
          <a:p>
            <a:pPr marL="403225" marR="0" indent="-403225">
              <a:lnSpc>
                <a:spcPct val="107000"/>
              </a:lnSpc>
              <a:spcBef>
                <a:spcPts val="0"/>
              </a:spcBef>
              <a:spcAft>
                <a:spcPts val="800"/>
              </a:spcAft>
            </a:pPr>
            <a:r>
              <a:rPr lang="en-US" sz="2400" dirty="0">
                <a:solidFill>
                  <a:srgbClr val="C00000"/>
                </a:solidFill>
                <a:ea typeface="Calibri" panose="020F0502020204030204" pitchFamily="34" charset="0"/>
                <a:cs typeface="Times New Roman" panose="02020603050405020304" pitchFamily="18" charset="0"/>
              </a:rPr>
              <a:t>d. 	The U. S. Department of Health and Human Services is considering altering or reducing the vaccine program due to the success in eradication of many </a:t>
            </a:r>
            <a:r>
              <a:rPr lang="en-US" sz="2400" dirty="0" smtClean="0">
                <a:solidFill>
                  <a:srgbClr val="C00000"/>
                </a:solidFill>
                <a:ea typeface="Calibri" panose="020F0502020204030204" pitchFamily="34" charset="0"/>
                <a:cs typeface="Times New Roman" panose="02020603050405020304" pitchFamily="18" charset="0"/>
              </a:rPr>
              <a:t>diseases</a:t>
            </a:r>
            <a:endParaRPr lang="en-US" sz="2400" dirty="0">
              <a:solidFill>
                <a:srgbClr val="C000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7634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711" y="370390"/>
            <a:ext cx="11285317" cy="8248412"/>
          </a:xfrm>
          <a:prstGeom prst="rect">
            <a:avLst/>
          </a:prstGeom>
          <a:noFill/>
        </p:spPr>
        <p:txBody>
          <a:bodyPr wrap="square" rtlCol="0">
            <a:spAutoFit/>
          </a:bodyPr>
          <a:lstStyle/>
          <a:p>
            <a:r>
              <a:rPr lang="en-US" sz="4000" dirty="0" smtClean="0">
                <a:latin typeface="Century Gothic" panose="020B0502020202020204" pitchFamily="34" charset="0"/>
              </a:rPr>
              <a:t>Which of the following statements is the best answer regarding syphilis?</a:t>
            </a:r>
          </a:p>
          <a:p>
            <a:endParaRPr lang="en-US" dirty="0">
              <a:latin typeface="Century Gothic" panose="020B0502020202020204" pitchFamily="34" charset="0"/>
            </a:endParaRPr>
          </a:p>
          <a:p>
            <a:pPr marL="742950" indent="-742950">
              <a:buAutoNum type="alphaLcPeriod"/>
            </a:pPr>
            <a:r>
              <a:rPr lang="en-US" sz="3600" dirty="0" smtClean="0">
                <a:latin typeface="Century Gothic" panose="020B0502020202020204" pitchFamily="34" charset="0"/>
              </a:rPr>
              <a:t>There were 376 cases of congenital syphilis from 2011 through 2015 </a:t>
            </a:r>
          </a:p>
          <a:p>
            <a:pPr marL="742950" indent="-742950">
              <a:buAutoNum type="alphaLcPeriod"/>
            </a:pPr>
            <a:r>
              <a:rPr lang="en-US" sz="3600" dirty="0" smtClean="0">
                <a:latin typeface="Century Gothic" panose="020B0502020202020204" pitchFamily="34" charset="0"/>
              </a:rPr>
              <a:t>In 2015 California ranked 3</a:t>
            </a:r>
            <a:r>
              <a:rPr lang="en-US" sz="3600" baseline="30000" dirty="0" smtClean="0">
                <a:latin typeface="Century Gothic" panose="020B0502020202020204" pitchFamily="34" charset="0"/>
              </a:rPr>
              <a:t>rd</a:t>
            </a:r>
            <a:r>
              <a:rPr lang="en-US" sz="3600" dirty="0" smtClean="0">
                <a:latin typeface="Century Gothic" panose="020B0502020202020204" pitchFamily="34" charset="0"/>
              </a:rPr>
              <a:t> in the rate of primary and secondary syphilis among the 50 states in the USA</a:t>
            </a:r>
          </a:p>
          <a:p>
            <a:pPr marL="742950" indent="-742950">
              <a:buAutoNum type="alphaLcPeriod"/>
            </a:pPr>
            <a:r>
              <a:rPr lang="en-US" sz="3600" dirty="0" smtClean="0">
                <a:latin typeface="Century Gothic" panose="020B0502020202020204" pitchFamily="34" charset="0"/>
              </a:rPr>
              <a:t>Syphilis is considered a significant health problem in the state of California in 2015</a:t>
            </a:r>
          </a:p>
          <a:p>
            <a:pPr marL="742950" indent="-742950">
              <a:buAutoNum type="alphaLcPeriod"/>
            </a:pPr>
            <a:r>
              <a:rPr lang="en-US" sz="3600" dirty="0" smtClean="0">
                <a:solidFill>
                  <a:srgbClr val="C00000"/>
                </a:solidFill>
                <a:latin typeface="Century Gothic" panose="020B0502020202020204" pitchFamily="34" charset="0"/>
              </a:rPr>
              <a:t>All of the above</a:t>
            </a:r>
          </a:p>
          <a:p>
            <a:pPr marL="342900" indent="-342900">
              <a:buAutoNum type="alphaLcPeriod"/>
            </a:pPr>
            <a:endParaRPr lang="en-US" sz="3600" dirty="0" smtClean="0">
              <a:latin typeface="Century Gothic" panose="020B0502020202020204" pitchFamily="34" charset="0"/>
            </a:endParaRPr>
          </a:p>
          <a:p>
            <a:pPr marL="342900" indent="-342900">
              <a:buAutoNum type="alphaLcPeriod"/>
            </a:pPr>
            <a:endParaRPr lang="en-US" sz="3600" dirty="0" smtClean="0">
              <a:latin typeface="Century Gothic" panose="020B0502020202020204" pitchFamily="34" charset="0"/>
            </a:endParaRP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104439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9110186"/>
          </a:xfrm>
          <a:prstGeom prst="rect">
            <a:avLst/>
          </a:prstGeom>
          <a:noFill/>
        </p:spPr>
        <p:txBody>
          <a:bodyPr wrap="square" rtlCol="0">
            <a:spAutoFit/>
          </a:bodyPr>
          <a:lstStyle/>
          <a:p>
            <a:r>
              <a:rPr lang="en-US" sz="3800" dirty="0" smtClean="0">
                <a:latin typeface="Century Gothic" panose="020B0502020202020204" pitchFamily="34" charset="0"/>
              </a:rPr>
              <a:t>Select the best answer from the following statements regarding Chlamydia and Gonorrhea infections.</a:t>
            </a:r>
          </a:p>
          <a:p>
            <a:endParaRPr lang="en-US" sz="4000" dirty="0">
              <a:latin typeface="Century Gothic" panose="020B0502020202020204" pitchFamily="34" charset="0"/>
            </a:endParaRPr>
          </a:p>
          <a:p>
            <a:pPr marL="742950" indent="-742950">
              <a:buAutoNum type="alphaLcPeriod"/>
            </a:pPr>
            <a:r>
              <a:rPr lang="en-US" sz="3600" dirty="0" smtClean="0">
                <a:latin typeface="Century Gothic" panose="020B0502020202020204" pitchFamily="34" charset="0"/>
              </a:rPr>
              <a:t>Untreated STDs are an uncommon cause of pelvic inflammatory disease</a:t>
            </a:r>
          </a:p>
          <a:p>
            <a:pPr marL="742950" indent="-742950">
              <a:buAutoNum type="alphaLcPeriod"/>
            </a:pPr>
            <a:r>
              <a:rPr lang="en-US" sz="3600" dirty="0" smtClean="0">
                <a:latin typeface="Century Gothic" panose="020B0502020202020204" pitchFamily="34" charset="0"/>
              </a:rPr>
              <a:t>Untreated STDs are an uncommon cause of infertility and chronic pelvic pain </a:t>
            </a:r>
          </a:p>
          <a:p>
            <a:pPr marL="742950" indent="-742950">
              <a:buAutoNum type="alphaLcPeriod"/>
            </a:pPr>
            <a:r>
              <a:rPr lang="en-US" sz="3600" dirty="0" smtClean="0">
                <a:latin typeface="Century Gothic" panose="020B0502020202020204" pitchFamily="34" charset="0"/>
              </a:rPr>
              <a:t>Pregnant women and newborns are not particularly vulnerable </a:t>
            </a:r>
          </a:p>
          <a:p>
            <a:pPr marL="742950" indent="-742950">
              <a:buAutoNum type="alphaLcPeriod"/>
            </a:pPr>
            <a:r>
              <a:rPr lang="en-US" sz="3600" dirty="0" smtClean="0">
                <a:latin typeface="Century Gothic" panose="020B0502020202020204" pitchFamily="34" charset="0"/>
              </a:rPr>
              <a:t>They can increase the spread of HIV, and cause cancer</a:t>
            </a:r>
          </a:p>
          <a:p>
            <a:pPr marL="342900" indent="-342900">
              <a:buAutoNum type="alphaLcPeriod"/>
            </a:pPr>
            <a:endParaRPr lang="en-US" sz="3600" dirty="0" smtClean="0">
              <a:latin typeface="Century Gothic" panose="020B0502020202020204" pitchFamily="34" charset="0"/>
            </a:endParaRPr>
          </a:p>
          <a:p>
            <a:pPr marL="342900" indent="-342900">
              <a:buAutoNum type="alphaLcPeriod"/>
            </a:pPr>
            <a:endParaRPr lang="en-US" sz="3600" dirty="0" smtClean="0">
              <a:latin typeface="Century Gothic" panose="020B0502020202020204" pitchFamily="34" charset="0"/>
            </a:endParaRP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3612511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9110186"/>
          </a:xfrm>
          <a:prstGeom prst="rect">
            <a:avLst/>
          </a:prstGeom>
          <a:noFill/>
        </p:spPr>
        <p:txBody>
          <a:bodyPr wrap="square" rtlCol="0">
            <a:spAutoFit/>
          </a:bodyPr>
          <a:lstStyle/>
          <a:p>
            <a:r>
              <a:rPr lang="en-US" sz="3800" dirty="0" smtClean="0">
                <a:latin typeface="Century Gothic" panose="020B0502020202020204" pitchFamily="34" charset="0"/>
              </a:rPr>
              <a:t>Select the best answer from the following statements regarding Chlamydia and Gonorrhea infections.</a:t>
            </a:r>
          </a:p>
          <a:p>
            <a:endParaRPr lang="en-US" sz="4000" dirty="0">
              <a:latin typeface="Century Gothic" panose="020B0502020202020204" pitchFamily="34" charset="0"/>
            </a:endParaRPr>
          </a:p>
          <a:p>
            <a:pPr marL="742950" indent="-742950">
              <a:buAutoNum type="alphaLcPeriod"/>
            </a:pPr>
            <a:r>
              <a:rPr lang="en-US" sz="3600" dirty="0" smtClean="0">
                <a:latin typeface="Century Gothic" panose="020B0502020202020204" pitchFamily="34" charset="0"/>
              </a:rPr>
              <a:t>Untreated STDs are an uncommon cause of pelvic inflammatory disease</a:t>
            </a:r>
          </a:p>
          <a:p>
            <a:pPr marL="742950" indent="-742950">
              <a:buAutoNum type="alphaLcPeriod"/>
            </a:pPr>
            <a:r>
              <a:rPr lang="en-US" sz="3600" dirty="0" smtClean="0">
                <a:latin typeface="Century Gothic" panose="020B0502020202020204" pitchFamily="34" charset="0"/>
              </a:rPr>
              <a:t>Untreated STDs are an uncommon cause of infertility and chronic pelvic pain </a:t>
            </a:r>
          </a:p>
          <a:p>
            <a:pPr marL="742950" indent="-742950">
              <a:buAutoNum type="alphaLcPeriod"/>
            </a:pPr>
            <a:r>
              <a:rPr lang="en-US" sz="3600" dirty="0" smtClean="0">
                <a:latin typeface="Century Gothic" panose="020B0502020202020204" pitchFamily="34" charset="0"/>
              </a:rPr>
              <a:t>Pregnant women and newborns are not particularly vulnerable </a:t>
            </a:r>
          </a:p>
          <a:p>
            <a:pPr marL="742950" indent="-742950">
              <a:buAutoNum type="alphaLcPeriod"/>
            </a:pPr>
            <a:r>
              <a:rPr lang="en-US" sz="3600" dirty="0" smtClean="0">
                <a:solidFill>
                  <a:srgbClr val="C00000"/>
                </a:solidFill>
                <a:latin typeface="Century Gothic" panose="020B0502020202020204" pitchFamily="34" charset="0"/>
              </a:rPr>
              <a:t>They can increase the spread of HIV, and cause cancer</a:t>
            </a:r>
          </a:p>
          <a:p>
            <a:pPr marL="342900" indent="-342900">
              <a:buAutoNum type="alphaLcPeriod"/>
            </a:pPr>
            <a:endParaRPr lang="en-US" sz="3600" dirty="0" smtClean="0">
              <a:latin typeface="Century Gothic" panose="020B0502020202020204" pitchFamily="34" charset="0"/>
            </a:endParaRPr>
          </a:p>
          <a:p>
            <a:pPr marL="342900" indent="-342900">
              <a:buAutoNum type="alphaLcPeriod"/>
            </a:pPr>
            <a:endParaRPr lang="en-US" sz="3600" dirty="0" smtClean="0">
              <a:latin typeface="Century Gothic" panose="020B0502020202020204" pitchFamily="34" charset="0"/>
            </a:endParaRP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289772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844" y="0"/>
            <a:ext cx="11285317" cy="8910131"/>
          </a:xfrm>
          <a:prstGeom prst="rect">
            <a:avLst/>
          </a:prstGeom>
          <a:noFill/>
        </p:spPr>
        <p:txBody>
          <a:bodyPr wrap="square" rtlCol="0">
            <a:spAutoFit/>
          </a:bodyPr>
          <a:lstStyle/>
          <a:p>
            <a:r>
              <a:rPr lang="en-US" sz="3700" dirty="0" smtClean="0">
                <a:latin typeface="Century Gothic" panose="020B0502020202020204" pitchFamily="34" charset="0"/>
              </a:rPr>
              <a:t>In 2015 the incidence of Chlamydia and Gonorrhea were reviewed in the state of California. Which of the following responses is the best answer?</a:t>
            </a:r>
          </a:p>
          <a:p>
            <a:endParaRPr lang="en-US" sz="4000" dirty="0">
              <a:latin typeface="Century Gothic" panose="020B0502020202020204" pitchFamily="34" charset="0"/>
            </a:endParaRPr>
          </a:p>
          <a:p>
            <a:pPr marL="742950" indent="-742950">
              <a:buAutoNum type="alphaLcPeriod"/>
            </a:pPr>
            <a:r>
              <a:rPr lang="en-US" sz="3500" dirty="0" smtClean="0">
                <a:latin typeface="Century Gothic" panose="020B0502020202020204" pitchFamily="34" charset="0"/>
              </a:rPr>
              <a:t>Chlamydia was more common in men than women</a:t>
            </a:r>
          </a:p>
          <a:p>
            <a:pPr marL="742950" indent="-742950">
              <a:buAutoNum type="alphaLcPeriod"/>
            </a:pPr>
            <a:r>
              <a:rPr lang="en-US" sz="3500" dirty="0" smtClean="0">
                <a:latin typeface="Century Gothic" panose="020B0502020202020204" pitchFamily="34" charset="0"/>
              </a:rPr>
              <a:t>Chlamydia was ranked number one compared to the other 50 states in the United States</a:t>
            </a:r>
          </a:p>
          <a:p>
            <a:pPr marL="742950" indent="-742950">
              <a:buAutoNum type="alphaLcPeriod"/>
            </a:pPr>
            <a:r>
              <a:rPr lang="en-US" sz="3500" dirty="0" smtClean="0">
                <a:latin typeface="Century Gothic" panose="020B0502020202020204" pitchFamily="34" charset="0"/>
              </a:rPr>
              <a:t>Gonorrhea was ranked 14</a:t>
            </a:r>
            <a:r>
              <a:rPr lang="en-US" sz="3500" baseline="30000" dirty="0" smtClean="0">
                <a:latin typeface="Century Gothic" panose="020B0502020202020204" pitchFamily="34" charset="0"/>
              </a:rPr>
              <a:t>th</a:t>
            </a:r>
            <a:r>
              <a:rPr lang="en-US" sz="3500" dirty="0" smtClean="0">
                <a:latin typeface="Century Gothic" panose="020B0502020202020204" pitchFamily="34" charset="0"/>
              </a:rPr>
              <a:t> among the other 50 states</a:t>
            </a:r>
          </a:p>
          <a:p>
            <a:pPr marL="742950" indent="-742950">
              <a:buAutoNum type="alphaLcPeriod"/>
            </a:pPr>
            <a:r>
              <a:rPr lang="en-US" sz="3500" dirty="0" smtClean="0">
                <a:latin typeface="Century Gothic" panose="020B0502020202020204" pitchFamily="34" charset="0"/>
              </a:rPr>
              <a:t>All of the above  </a:t>
            </a:r>
          </a:p>
          <a:p>
            <a:pPr marL="342900" indent="-342900">
              <a:buAutoNum type="alphaLcPeriod"/>
            </a:pPr>
            <a:endParaRPr lang="en-US" sz="3500" dirty="0" smtClean="0">
              <a:latin typeface="Century Gothic" panose="020B0502020202020204" pitchFamily="34" charset="0"/>
            </a:endParaRPr>
          </a:p>
          <a:p>
            <a:pPr marL="342900" indent="-342900">
              <a:buAutoNum type="alphaLcPeriod"/>
            </a:pPr>
            <a:endParaRPr lang="en-US" sz="3500" dirty="0" smtClean="0">
              <a:latin typeface="Century Gothic" panose="020B0502020202020204" pitchFamily="34" charset="0"/>
            </a:endParaRPr>
          </a:p>
          <a:p>
            <a:endParaRPr lang="en-US" sz="3500" dirty="0" smtClean="0">
              <a:latin typeface="Century Gothic" panose="020B0502020202020204" pitchFamily="34" charset="0"/>
            </a:endParaRPr>
          </a:p>
          <a:p>
            <a:endParaRPr lang="en-US" sz="3500" dirty="0">
              <a:latin typeface="Century Gothic" panose="020B0502020202020204" pitchFamily="34" charset="0"/>
            </a:endParaRPr>
          </a:p>
        </p:txBody>
      </p:sp>
    </p:spTree>
    <p:extLst>
      <p:ext uri="{BB962C8B-B14F-4D97-AF65-F5344CB8AC3E}">
        <p14:creationId xmlns:p14="http://schemas.microsoft.com/office/powerpoint/2010/main" val="3398722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844" y="0"/>
            <a:ext cx="11285317" cy="8910131"/>
          </a:xfrm>
          <a:prstGeom prst="rect">
            <a:avLst/>
          </a:prstGeom>
          <a:noFill/>
        </p:spPr>
        <p:txBody>
          <a:bodyPr wrap="square" rtlCol="0">
            <a:spAutoFit/>
          </a:bodyPr>
          <a:lstStyle/>
          <a:p>
            <a:r>
              <a:rPr lang="en-US" sz="3700" dirty="0" smtClean="0">
                <a:latin typeface="Century Gothic" panose="020B0502020202020204" pitchFamily="34" charset="0"/>
              </a:rPr>
              <a:t>In 2015 the incidence of Chlamydia and Gonorrhea were reviewed in the state of California. Which of the following responses is the best answer?</a:t>
            </a:r>
          </a:p>
          <a:p>
            <a:endParaRPr lang="en-US" sz="4000" dirty="0">
              <a:latin typeface="Century Gothic" panose="020B0502020202020204" pitchFamily="34" charset="0"/>
            </a:endParaRPr>
          </a:p>
          <a:p>
            <a:pPr marL="742950" indent="-742950">
              <a:buAutoNum type="alphaLcPeriod"/>
            </a:pPr>
            <a:r>
              <a:rPr lang="en-US" sz="3500" dirty="0" smtClean="0">
                <a:latin typeface="Century Gothic" panose="020B0502020202020204" pitchFamily="34" charset="0"/>
              </a:rPr>
              <a:t>Chlamydia was more common in men than women</a:t>
            </a:r>
          </a:p>
          <a:p>
            <a:pPr marL="742950" indent="-742950">
              <a:buAutoNum type="alphaLcPeriod"/>
            </a:pPr>
            <a:r>
              <a:rPr lang="en-US" sz="3500" dirty="0" smtClean="0">
                <a:latin typeface="Century Gothic" panose="020B0502020202020204" pitchFamily="34" charset="0"/>
              </a:rPr>
              <a:t>Chlamydia was ranked number one compared to the other 50 states in the United States</a:t>
            </a:r>
          </a:p>
          <a:p>
            <a:pPr marL="742950" indent="-742950">
              <a:buAutoNum type="alphaLcPeriod"/>
            </a:pPr>
            <a:r>
              <a:rPr lang="en-US" sz="3500" dirty="0" smtClean="0">
                <a:solidFill>
                  <a:srgbClr val="C00000"/>
                </a:solidFill>
                <a:latin typeface="Century Gothic" panose="020B0502020202020204" pitchFamily="34" charset="0"/>
              </a:rPr>
              <a:t>Gonorrhea was ranked 14</a:t>
            </a:r>
            <a:r>
              <a:rPr lang="en-US" sz="3500" baseline="30000" dirty="0" smtClean="0">
                <a:solidFill>
                  <a:srgbClr val="C00000"/>
                </a:solidFill>
                <a:latin typeface="Century Gothic" panose="020B0502020202020204" pitchFamily="34" charset="0"/>
              </a:rPr>
              <a:t>th</a:t>
            </a:r>
            <a:r>
              <a:rPr lang="en-US" sz="3500" dirty="0" smtClean="0">
                <a:solidFill>
                  <a:srgbClr val="C00000"/>
                </a:solidFill>
                <a:latin typeface="Century Gothic" panose="020B0502020202020204" pitchFamily="34" charset="0"/>
              </a:rPr>
              <a:t> among the other 50 states</a:t>
            </a:r>
          </a:p>
          <a:p>
            <a:pPr marL="742950" indent="-742950">
              <a:buAutoNum type="alphaLcPeriod"/>
            </a:pPr>
            <a:r>
              <a:rPr lang="en-US" sz="3500" dirty="0" smtClean="0">
                <a:latin typeface="Century Gothic" panose="020B0502020202020204" pitchFamily="34" charset="0"/>
              </a:rPr>
              <a:t>All of the above  </a:t>
            </a:r>
          </a:p>
          <a:p>
            <a:pPr marL="342900" indent="-342900">
              <a:buAutoNum type="alphaLcPeriod"/>
            </a:pPr>
            <a:endParaRPr lang="en-US" sz="3500" dirty="0" smtClean="0">
              <a:latin typeface="Century Gothic" panose="020B0502020202020204" pitchFamily="34" charset="0"/>
            </a:endParaRPr>
          </a:p>
          <a:p>
            <a:pPr marL="342900" indent="-342900">
              <a:buAutoNum type="alphaLcPeriod"/>
            </a:pPr>
            <a:endParaRPr lang="en-US" sz="3500" dirty="0" smtClean="0">
              <a:latin typeface="Century Gothic" panose="020B0502020202020204" pitchFamily="34" charset="0"/>
            </a:endParaRPr>
          </a:p>
          <a:p>
            <a:endParaRPr lang="en-US" sz="3500" dirty="0" smtClean="0">
              <a:latin typeface="Century Gothic" panose="020B0502020202020204" pitchFamily="34" charset="0"/>
            </a:endParaRPr>
          </a:p>
          <a:p>
            <a:endParaRPr lang="en-US" sz="3500" dirty="0">
              <a:latin typeface="Century Gothic" panose="020B0502020202020204" pitchFamily="34" charset="0"/>
            </a:endParaRPr>
          </a:p>
        </p:txBody>
      </p:sp>
    </p:spTree>
    <p:extLst>
      <p:ext uri="{BB962C8B-B14F-4D97-AF65-F5344CB8AC3E}">
        <p14:creationId xmlns:p14="http://schemas.microsoft.com/office/powerpoint/2010/main" val="131583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844" y="0"/>
            <a:ext cx="11285317" cy="9140964"/>
          </a:xfrm>
          <a:prstGeom prst="rect">
            <a:avLst/>
          </a:prstGeom>
          <a:noFill/>
        </p:spPr>
        <p:txBody>
          <a:bodyPr wrap="square" rtlCol="0">
            <a:spAutoFit/>
          </a:bodyPr>
          <a:lstStyle/>
          <a:p>
            <a:r>
              <a:rPr lang="en-US" sz="3800" dirty="0" smtClean="0">
                <a:latin typeface="Century Gothic" panose="020B0502020202020204" pitchFamily="34" charset="0"/>
              </a:rPr>
              <a:t>Tuberculosis is still a public health concern in both the United States and in the state of California. Which of the following responses is the best answer?</a:t>
            </a:r>
          </a:p>
          <a:p>
            <a:endParaRPr lang="en-US" sz="4000" dirty="0">
              <a:latin typeface="Century Gothic" panose="020B0502020202020204" pitchFamily="34" charset="0"/>
            </a:endParaRPr>
          </a:p>
          <a:p>
            <a:pPr marL="742950" indent="-742950">
              <a:buAutoNum type="alphaLcPeriod"/>
            </a:pPr>
            <a:r>
              <a:rPr lang="en-US" sz="3600" dirty="0" smtClean="0">
                <a:latin typeface="Century Gothic" panose="020B0502020202020204" pitchFamily="34" charset="0"/>
              </a:rPr>
              <a:t>The rate of TB is on the rise in the United States since 1992</a:t>
            </a:r>
          </a:p>
          <a:p>
            <a:pPr marL="742950" indent="-742950">
              <a:buAutoNum type="alphaLcPeriod"/>
            </a:pPr>
            <a:r>
              <a:rPr lang="en-US" sz="3600" dirty="0" smtClean="0">
                <a:solidFill>
                  <a:srgbClr val="C00000"/>
                </a:solidFill>
                <a:latin typeface="Century Gothic" panose="020B0502020202020204" pitchFamily="34" charset="0"/>
              </a:rPr>
              <a:t>In 2015 California ranked 3</a:t>
            </a:r>
            <a:r>
              <a:rPr lang="en-US" sz="3600" baseline="30000" dirty="0" smtClean="0">
                <a:solidFill>
                  <a:srgbClr val="C00000"/>
                </a:solidFill>
                <a:latin typeface="Century Gothic" panose="020B0502020202020204" pitchFamily="34" charset="0"/>
              </a:rPr>
              <a:t>rd</a:t>
            </a:r>
            <a:r>
              <a:rPr lang="en-US" sz="3600" dirty="0" smtClean="0">
                <a:solidFill>
                  <a:srgbClr val="C00000"/>
                </a:solidFill>
                <a:latin typeface="Century Gothic" panose="020B0502020202020204" pitchFamily="34" charset="0"/>
              </a:rPr>
              <a:t> among the 50 states in TB rates (5.4 per 100,000 persons) </a:t>
            </a:r>
          </a:p>
          <a:p>
            <a:pPr marL="742950" indent="-742950">
              <a:buAutoNum type="alphaLcPeriod"/>
            </a:pPr>
            <a:r>
              <a:rPr lang="en-US" sz="3600" dirty="0" smtClean="0">
                <a:latin typeface="Century Gothic" panose="020B0502020202020204" pitchFamily="34" charset="0"/>
              </a:rPr>
              <a:t>20% of the TB cases occurred in foreign-born persons in 2015</a:t>
            </a:r>
          </a:p>
          <a:p>
            <a:pPr marL="742950" indent="-742950">
              <a:buAutoNum type="alphaLcPeriod"/>
            </a:pPr>
            <a:r>
              <a:rPr lang="en-US" sz="3600" dirty="0" smtClean="0">
                <a:latin typeface="Century Gothic" panose="020B0502020202020204" pitchFamily="34" charset="0"/>
              </a:rPr>
              <a:t>All of the above</a:t>
            </a:r>
          </a:p>
          <a:p>
            <a:pPr marL="342900" indent="-342900">
              <a:buAutoNum type="alphaLcPeriod"/>
            </a:pPr>
            <a:endParaRPr lang="en-US" sz="3600" dirty="0" smtClean="0">
              <a:latin typeface="Century Gothic" panose="020B0502020202020204" pitchFamily="34" charset="0"/>
            </a:endParaRPr>
          </a:p>
          <a:p>
            <a:pPr marL="342900" indent="-342900">
              <a:buAutoNum type="alphaLcPeriod"/>
            </a:pPr>
            <a:endParaRPr lang="en-US" sz="3600" dirty="0" smtClean="0">
              <a:latin typeface="Century Gothic" panose="020B0502020202020204" pitchFamily="34" charset="0"/>
            </a:endParaRPr>
          </a:p>
          <a:p>
            <a:endParaRPr lang="en-US" sz="3600" dirty="0" smtClean="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85201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3584</TotalTime>
  <Words>2421</Words>
  <Application>Microsoft Office PowerPoint</Application>
  <PresentationFormat>Custom</PresentationFormat>
  <Paragraphs>210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 Brooks</dc:creator>
  <cp:lastModifiedBy>Araceli Venegas</cp:lastModifiedBy>
  <cp:revision>99</cp:revision>
  <cp:lastPrinted>2018-01-08T18:01:06Z</cp:lastPrinted>
  <dcterms:created xsi:type="dcterms:W3CDTF">2017-11-27T19:02:08Z</dcterms:created>
  <dcterms:modified xsi:type="dcterms:W3CDTF">2018-01-12T18:02:58Z</dcterms:modified>
</cp:coreProperties>
</file>