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4"/>
  </p:notesMasterIdLst>
  <p:sldIdLst>
    <p:sldId id="257" r:id="rId2"/>
    <p:sldId id="258" r:id="rId3"/>
    <p:sldId id="384" r:id="rId4"/>
    <p:sldId id="385" r:id="rId5"/>
    <p:sldId id="259" r:id="rId6"/>
    <p:sldId id="260" r:id="rId7"/>
    <p:sldId id="261" r:id="rId8"/>
    <p:sldId id="262" r:id="rId9"/>
    <p:sldId id="263" r:id="rId10"/>
    <p:sldId id="386" r:id="rId11"/>
    <p:sldId id="265" r:id="rId12"/>
    <p:sldId id="277" r:id="rId13"/>
    <p:sldId id="340" r:id="rId14"/>
    <p:sldId id="280" r:id="rId15"/>
    <p:sldId id="387" r:id="rId16"/>
    <p:sldId id="335" r:id="rId17"/>
    <p:sldId id="336" r:id="rId18"/>
    <p:sldId id="337" r:id="rId19"/>
    <p:sldId id="269" r:id="rId20"/>
    <p:sldId id="338" r:id="rId21"/>
    <p:sldId id="271" r:id="rId22"/>
    <p:sldId id="272" r:id="rId23"/>
    <p:sldId id="275" r:id="rId24"/>
    <p:sldId id="278"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279" r:id="rId80"/>
    <p:sldId id="341" r:id="rId81"/>
    <p:sldId id="373" r:id="rId82"/>
    <p:sldId id="342" r:id="rId83"/>
    <p:sldId id="343" r:id="rId84"/>
    <p:sldId id="346" r:id="rId85"/>
    <p:sldId id="344" r:id="rId86"/>
    <p:sldId id="345"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4" r:id="rId114"/>
    <p:sldId id="375" r:id="rId115"/>
    <p:sldId id="376" r:id="rId116"/>
    <p:sldId id="377" r:id="rId117"/>
    <p:sldId id="378" r:id="rId118"/>
    <p:sldId id="379" r:id="rId119"/>
    <p:sldId id="380" r:id="rId120"/>
    <p:sldId id="381" r:id="rId121"/>
    <p:sldId id="382" r:id="rId122"/>
    <p:sldId id="383" r:id="rId1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5" d="100"/>
          <a:sy n="115" d="100"/>
        </p:scale>
        <p:origin x="50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70746264535176"/>
          <c:y val="0.18603829812919123"/>
          <c:w val="0.45079158968128052"/>
          <c:h val="0.71661758888499238"/>
        </c:manualLayout>
      </c:layout>
      <c:pieChart>
        <c:varyColors val="1"/>
        <c:ser>
          <c:idx val="0"/>
          <c:order val="0"/>
          <c:tx>
            <c:strRef>
              <c:f>Sheet1!$B$1</c:f>
              <c:strCache>
                <c:ptCount val="1"/>
                <c:pt idx="0">
                  <c:v>Sales</c:v>
                </c:pt>
              </c:strCache>
            </c:strRef>
          </c:tx>
          <c:dLbls>
            <c:dLbl>
              <c:idx val="1"/>
              <c:layout>
                <c:manualLayout>
                  <c:x val="1.0019998418452393E-2"/>
                  <c:y val="-2.008838490283297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4BB0-6B41-B9A0-F41DEA8C674B}"/>
                </c:ext>
              </c:extLst>
            </c:dLbl>
            <c:dLbl>
              <c:idx val="2"/>
              <c:layout>
                <c:manualLayout>
                  <c:x val="0.15956120241607433"/>
                  <c:y val="0.17583212622963421"/>
                </c:manualLayout>
              </c:layout>
              <c:tx>
                <c:rich>
                  <a:bodyPr/>
                  <a:lstStyle/>
                  <a:p>
                    <a:r>
                      <a:rPr lang="en-US" sz="1200" dirty="0"/>
                      <a:t>Asian/Hawaiian/Pacific Islander
1%</a:t>
                    </a:r>
                    <a:endParaRPr lang="en-US" sz="1400" dirty="0"/>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4BB0-6B41-B9A0-F41DEA8C674B}"/>
                </c:ext>
              </c:extLst>
            </c:dLbl>
            <c:dLbl>
              <c:idx val="3"/>
              <c:layout>
                <c:manualLayout>
                  <c:x val="-0.16922198526901372"/>
                  <c:y val="6.47347829361965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BB0-6B41-B9A0-F41DEA8C674B}"/>
                </c:ext>
              </c:extLst>
            </c:dLbl>
            <c:dLbl>
              <c:idx val="4"/>
              <c:layout>
                <c:manualLayout>
                  <c:x val="0.15317555303958388"/>
                  <c:y val="-9.94883871975081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BB0-6B41-B9A0-F41DEA8C674B}"/>
                </c:ext>
              </c:extLst>
            </c:dLbl>
            <c:spPr>
              <a:noFill/>
              <a:ln>
                <a:noFill/>
              </a:ln>
              <a:effectLst/>
            </c:spPr>
            <c:txPr>
              <a:bodyPr/>
              <a:lstStyle/>
              <a:p>
                <a:pPr>
                  <a:defRPr sz="1200"/>
                </a:pPr>
                <a:endParaRPr lang="es-MX"/>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Sheet1!$A$2:$A$6</c:f>
              <c:strCache>
                <c:ptCount val="5"/>
                <c:pt idx="0">
                  <c:v>American Indian/Alaska Native</c:v>
                </c:pt>
                <c:pt idx="1">
                  <c:v>More than once race</c:v>
                </c:pt>
                <c:pt idx="2">
                  <c:v>Asian/Hawaiian/Pacific Islander</c:v>
                </c:pt>
                <c:pt idx="3">
                  <c:v>African American</c:v>
                </c:pt>
                <c:pt idx="4">
                  <c:v>White</c:v>
                </c:pt>
              </c:strCache>
            </c:strRef>
          </c:cat>
          <c:val>
            <c:numRef>
              <c:f>Sheet1!$B$2:$B$6</c:f>
              <c:numCache>
                <c:formatCode>0%</c:formatCode>
                <c:ptCount val="5"/>
                <c:pt idx="0">
                  <c:v>0.01</c:v>
                </c:pt>
                <c:pt idx="1">
                  <c:v>0.05</c:v>
                </c:pt>
                <c:pt idx="2">
                  <c:v>0.01</c:v>
                </c:pt>
                <c:pt idx="3">
                  <c:v>0.27</c:v>
                </c:pt>
                <c:pt idx="4">
                  <c:v>0.62</c:v>
                </c:pt>
              </c:numCache>
            </c:numRef>
          </c:val>
          <c:extLst>
            <c:ext xmlns:c16="http://schemas.microsoft.com/office/drawing/2014/chart" uri="{C3380CC4-5D6E-409C-BE32-E72D297353CC}">
              <c16:uniqueId val="{00000004-4BB0-6B41-B9A0-F41DEA8C674B}"/>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4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30950039057478"/>
          <c:y val="0.18990312902539302"/>
          <c:w val="0.4978358560314004"/>
          <c:h val="0.71422955007794908"/>
        </c:manualLayout>
      </c:layout>
      <c:pieChart>
        <c:varyColors val="1"/>
        <c:ser>
          <c:idx val="0"/>
          <c:order val="0"/>
          <c:tx>
            <c:strRef>
              <c:f>Sheet1!$B$1</c:f>
              <c:strCache>
                <c:ptCount val="1"/>
                <c:pt idx="0">
                  <c:v>Sales</c:v>
                </c:pt>
              </c:strCache>
            </c:strRef>
          </c:tx>
          <c:explosion val="2"/>
          <c:dPt>
            <c:idx val="1"/>
            <c:bubble3D val="0"/>
            <c:explosion val="0"/>
            <c:extLst>
              <c:ext xmlns:c16="http://schemas.microsoft.com/office/drawing/2014/chart" uri="{C3380CC4-5D6E-409C-BE32-E72D297353CC}">
                <c16:uniqueId val="{00000000-2BD1-7848-ADA8-FA2F7DBEBC1D}"/>
              </c:ext>
            </c:extLst>
          </c:dPt>
          <c:dLbls>
            <c:dLbl>
              <c:idx val="0"/>
              <c:layout>
                <c:manualLayout>
                  <c:x val="-0.18383386619766615"/>
                  <c:y val="-0.14959169542238845"/>
                </c:manualLayout>
              </c:layout>
              <c:tx>
                <c:rich>
                  <a:bodyPr/>
                  <a:lstStyle/>
                  <a:p>
                    <a:pPr>
                      <a:defRPr sz="1400"/>
                    </a:pPr>
                    <a:r>
                      <a:rPr lang="en-US" sz="1200" dirty="0"/>
                      <a:t>All Others
66%</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BD1-7848-ADA8-FA2F7DBEBC1D}"/>
                </c:ext>
              </c:extLst>
            </c:dLbl>
            <c:dLbl>
              <c:idx val="1"/>
              <c:layout>
                <c:manualLayout>
                  <c:x val="0.21250074086011694"/>
                  <c:y val="0.12284750076611596"/>
                </c:manualLayout>
              </c:layout>
              <c:tx>
                <c:rich>
                  <a:bodyPr/>
                  <a:lstStyle/>
                  <a:p>
                    <a:pPr>
                      <a:defRPr sz="1400"/>
                    </a:pPr>
                    <a:r>
                      <a:rPr lang="en-US" sz="1100" dirty="0"/>
                      <a:t>Hispanic/Latino
34%</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2BD1-7848-ADA8-FA2F7DBEBC1D}"/>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All Others</c:v>
                </c:pt>
                <c:pt idx="1">
                  <c:v>Hispanic/Latino</c:v>
                </c:pt>
              </c:strCache>
            </c:strRef>
          </c:cat>
          <c:val>
            <c:numRef>
              <c:f>Sheet1!$B$2:$B$3</c:f>
              <c:numCache>
                <c:formatCode>0%</c:formatCode>
                <c:ptCount val="2"/>
                <c:pt idx="0">
                  <c:v>0.63</c:v>
                </c:pt>
                <c:pt idx="1">
                  <c:v>0.33</c:v>
                </c:pt>
              </c:numCache>
            </c:numRef>
          </c:val>
          <c:extLst>
            <c:ext xmlns:c16="http://schemas.microsoft.com/office/drawing/2014/chart" uri="{C3380CC4-5D6E-409C-BE32-E72D297353CC}">
              <c16:uniqueId val="{00000002-2BD1-7848-ADA8-FA2F7DBEBC1D}"/>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6.6059467401203525E-2"/>
                  <c:y val="0.17577676564901556"/>
                </c:manualLayout>
              </c:layout>
              <c:spPr/>
              <c:txPr>
                <a:bodyPr/>
                <a:lstStyle/>
                <a:p>
                  <a:pPr>
                    <a:defRPr sz="1400"/>
                  </a:pPr>
                  <a:endParaRPr lang="es-MX"/>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131-9941-9ED1-33730FFB2C52}"/>
                </c:ext>
              </c:extLst>
            </c:dLbl>
            <c:dLbl>
              <c:idx val="1"/>
              <c:layout>
                <c:manualLayout>
                  <c:x val="2.476247070676833E-2"/>
                  <c:y val="-3.7989508652363856E-2"/>
                </c:manualLayout>
              </c:layout>
              <c:spPr/>
              <c:txPr>
                <a:bodyPr/>
                <a:lstStyle/>
                <a:p>
                  <a:pPr>
                    <a:defRPr sz="1400"/>
                  </a:pPr>
                  <a:endParaRPr lang="es-MX"/>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131-9941-9ED1-33730FFB2C52}"/>
                </c:ext>
              </c:extLst>
            </c:dLbl>
            <c:dLbl>
              <c:idx val="2"/>
              <c:spPr/>
              <c:txPr>
                <a:bodyPr/>
                <a:lstStyle/>
                <a:p>
                  <a:pPr>
                    <a:defRPr sz="1400"/>
                  </a:pPr>
                  <a:endParaRPr lang="es-MX"/>
                </a:p>
              </c:txPr>
              <c:showLegendKey val="0"/>
              <c:showVal val="0"/>
              <c:showCatName val="1"/>
              <c:showSerName val="0"/>
              <c:showPercent val="1"/>
              <c:showBubbleSize val="0"/>
              <c:extLst>
                <c:ext xmlns:c16="http://schemas.microsoft.com/office/drawing/2014/chart" uri="{C3380CC4-5D6E-409C-BE32-E72D297353CC}">
                  <c16:uniqueId val="{00000002-8131-9941-9ED1-33730FFB2C52}"/>
                </c:ext>
              </c:extLst>
            </c:dLbl>
            <c:dLbl>
              <c:idx val="3"/>
              <c:layout>
                <c:manualLayout>
                  <c:x val="-0.21158131696859087"/>
                  <c:y val="-4.7656891274431949E-2"/>
                </c:manualLayout>
              </c:layout>
              <c:spPr/>
              <c:txPr>
                <a:bodyPr/>
                <a:lstStyle/>
                <a:p>
                  <a:pPr>
                    <a:defRPr sz="1400"/>
                  </a:pPr>
                  <a:endParaRPr lang="es-MX"/>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131-9941-9ED1-33730FFB2C52}"/>
                </c:ext>
              </c:extLst>
            </c:dLbl>
            <c:dLbl>
              <c:idx val="4"/>
              <c:layout>
                <c:manualLayout>
                  <c:x val="4.9650045014956581E-2"/>
                  <c:y val="-0.19068397243895524"/>
                </c:manualLayout>
              </c:layout>
              <c:spPr/>
              <c:txPr>
                <a:bodyPr/>
                <a:lstStyle/>
                <a:p>
                  <a:pPr>
                    <a:defRPr sz="1400"/>
                  </a:pPr>
                  <a:endParaRPr lang="es-MX"/>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131-9941-9ED1-33730FFB2C52}"/>
                </c:ext>
              </c:extLst>
            </c:dLbl>
            <c:dLbl>
              <c:idx val="5"/>
              <c:spPr/>
              <c:txPr>
                <a:bodyPr/>
                <a:lstStyle/>
                <a:p>
                  <a:pPr>
                    <a:defRPr sz="1400"/>
                  </a:pPr>
                  <a:endParaRPr lang="es-MX"/>
                </a:p>
              </c:txPr>
              <c:showLegendKey val="0"/>
              <c:showVal val="0"/>
              <c:showCatName val="1"/>
              <c:showSerName val="0"/>
              <c:showPercent val="1"/>
              <c:showBubbleSize val="0"/>
              <c:extLst>
                <c:ext xmlns:c16="http://schemas.microsoft.com/office/drawing/2014/chart" uri="{C3380CC4-5D6E-409C-BE32-E72D297353CC}">
                  <c16:uniqueId val="{00000005-8131-9941-9ED1-33730FFB2C52}"/>
                </c:ext>
              </c:extLst>
            </c:dLbl>
            <c:dLbl>
              <c:idx val="6"/>
              <c:spPr/>
              <c:txPr>
                <a:bodyPr/>
                <a:lstStyle/>
                <a:p>
                  <a:pPr>
                    <a:defRPr sz="1400"/>
                  </a:pPr>
                  <a:endParaRPr lang="es-MX"/>
                </a:p>
              </c:txPr>
              <c:showLegendKey val="0"/>
              <c:showVal val="0"/>
              <c:showCatName val="1"/>
              <c:showSerName val="0"/>
              <c:showPercent val="1"/>
              <c:showBubbleSize val="0"/>
              <c:extLst>
                <c:ext xmlns:c16="http://schemas.microsoft.com/office/drawing/2014/chart" uri="{C3380CC4-5D6E-409C-BE32-E72D297353CC}">
                  <c16:uniqueId val="{00000006-8131-9941-9ED1-33730FFB2C52}"/>
                </c:ext>
              </c:extLst>
            </c:dLbl>
            <c:dLbl>
              <c:idx val="7"/>
              <c:spPr/>
              <c:txPr>
                <a:bodyPr/>
                <a:lstStyle/>
                <a:p>
                  <a:pPr>
                    <a:defRPr sz="1400"/>
                  </a:pPr>
                  <a:endParaRPr lang="es-MX"/>
                </a:p>
              </c:txPr>
              <c:showLegendKey val="0"/>
              <c:showVal val="0"/>
              <c:showCatName val="1"/>
              <c:showSerName val="0"/>
              <c:showPercent val="1"/>
              <c:showBubbleSize val="0"/>
              <c:extLst>
                <c:ext xmlns:c16="http://schemas.microsoft.com/office/drawing/2014/chart" uri="{C3380CC4-5D6E-409C-BE32-E72D297353CC}">
                  <c16:uniqueId val="{00000007-8131-9941-9ED1-33730FFB2C52}"/>
                </c:ext>
              </c:extLst>
            </c:dLbl>
            <c:dLbl>
              <c:idx val="8"/>
              <c:layout>
                <c:manualLayout>
                  <c:x val="8.3570546144239921E-2"/>
                  <c:y val="0.18307315969482377"/>
                </c:manualLayout>
              </c:layout>
              <c:spPr/>
              <c:txPr>
                <a:bodyPr/>
                <a:lstStyle/>
                <a:p>
                  <a:pPr>
                    <a:defRPr sz="1400"/>
                  </a:pPr>
                  <a:endParaRPr lang="es-MX"/>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8131-9941-9ED1-33730FFB2C52}"/>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Sheet1!$A$2:$A$10</c:f>
              <c:strCache>
                <c:ptCount val="9"/>
                <c:pt idx="0">
                  <c:v>Other</c:v>
                </c:pt>
                <c:pt idx="1">
                  <c:v>Not Specified</c:v>
                </c:pt>
                <c:pt idx="2">
                  <c:v>Local</c:v>
                </c:pt>
                <c:pt idx="3">
                  <c:v>State Direct</c:v>
                </c:pt>
                <c:pt idx="4">
                  <c:v>Federal Pass-Through</c:v>
                </c:pt>
                <c:pt idx="5">
                  <c:v>Federal Direct </c:v>
                </c:pt>
                <c:pt idx="6">
                  <c:v>Medicaid</c:v>
                </c:pt>
                <c:pt idx="7">
                  <c:v>Medicare</c:v>
                </c:pt>
                <c:pt idx="8">
                  <c:v>Fees</c:v>
                </c:pt>
              </c:strCache>
            </c:strRef>
          </c:cat>
          <c:val>
            <c:numRef>
              <c:f>Sheet1!$B$2:$B$10</c:f>
              <c:numCache>
                <c:formatCode>0%</c:formatCode>
                <c:ptCount val="9"/>
                <c:pt idx="0">
                  <c:v>7.0000000000000007E-2</c:v>
                </c:pt>
                <c:pt idx="1">
                  <c:v>0.02</c:v>
                </c:pt>
                <c:pt idx="2">
                  <c:v>0.02</c:v>
                </c:pt>
                <c:pt idx="3">
                  <c:v>0.2</c:v>
                </c:pt>
                <c:pt idx="4">
                  <c:v>0.17</c:v>
                </c:pt>
                <c:pt idx="5">
                  <c:v>0.02</c:v>
                </c:pt>
                <c:pt idx="6">
                  <c:v>0.1</c:v>
                </c:pt>
                <c:pt idx="7">
                  <c:v>0.05</c:v>
                </c:pt>
                <c:pt idx="8">
                  <c:v>0.11</c:v>
                </c:pt>
              </c:numCache>
            </c:numRef>
          </c:val>
          <c:extLst>
            <c:ext xmlns:c16="http://schemas.microsoft.com/office/drawing/2014/chart" uri="{C3380CC4-5D6E-409C-BE32-E72D297353CC}">
              <c16:uniqueId val="{00000009-8131-9941-9ED1-33730FFB2C52}"/>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s-MX"/>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B8010F-6FF3-4690-977A-23B9C0E77B1B}" type="datetimeFigureOut">
              <a:rPr lang="en-US" smtClean="0"/>
              <a:t>6/30/22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8CABEB-0A86-4757-BE8C-9774D78A1159}" type="slidenum">
              <a:rPr lang="en-US" smtClean="0"/>
              <a:t>‹Nº›</a:t>
            </a:fld>
            <a:endParaRPr lang="en-US"/>
          </a:p>
        </p:txBody>
      </p:sp>
    </p:spTree>
    <p:extLst>
      <p:ext uri="{BB962C8B-B14F-4D97-AF65-F5344CB8AC3E}">
        <p14:creationId xmlns:p14="http://schemas.microsoft.com/office/powerpoint/2010/main" val="3866927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26</a:t>
            </a:fld>
            <a:endParaRPr lang="en-US"/>
          </a:p>
        </p:txBody>
      </p:sp>
    </p:spTree>
    <p:extLst>
      <p:ext uri="{BB962C8B-B14F-4D97-AF65-F5344CB8AC3E}">
        <p14:creationId xmlns:p14="http://schemas.microsoft.com/office/powerpoint/2010/main" val="385048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6/30/22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6/30/22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6/30/22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6/30/22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6/30/22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6/30/22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6/30/22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6/30/22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‹Nº›</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6/30/22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‹Nº›</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11432385" cy="6058237"/>
          </a:xfrm>
        </p:spPr>
        <p:txBody>
          <a:bodyPr>
            <a:normAutofit fontScale="90000"/>
          </a:bodyPr>
          <a:lstStyle/>
          <a:p>
            <a:r>
              <a:rPr lang="en-US" sz="6000" b="1" dirty="0"/>
              <a:t>MODULE three:</a:t>
            </a:r>
            <a:br>
              <a:rPr lang="en-US" sz="6000" b="1" dirty="0"/>
            </a:br>
            <a:br>
              <a:rPr lang="en-US" sz="6000" b="1" dirty="0"/>
            </a:br>
            <a:r>
              <a:rPr lang="en-US" sz="5400" b="1" dirty="0"/>
              <a:t>MEDICAL ADMINISTRATION </a:t>
            </a:r>
            <a:br>
              <a:rPr lang="en-US" sz="5400" b="1" dirty="0"/>
            </a:br>
            <a:r>
              <a:rPr lang="en-US" sz="5400" b="1" dirty="0"/>
              <a:t>AND SERVICE Delivery</a:t>
            </a:r>
            <a:br>
              <a:rPr lang="en-US" sz="5400" b="1" dirty="0"/>
            </a:br>
            <a:r>
              <a:rPr lang="en-US" sz="5400" b="1" dirty="0"/>
              <a:t>STRUCTURES IN COMMUNITY </a:t>
            </a:r>
            <a:br>
              <a:rPr lang="en-US" sz="5400" b="1" dirty="0"/>
            </a:br>
            <a:r>
              <a:rPr lang="en-US" sz="5400" b="1" dirty="0"/>
              <a:t>HEALTH SETTINGS</a:t>
            </a:r>
            <a:br>
              <a:rPr lang="en-US" sz="6000" b="1" dirty="0"/>
            </a:br>
            <a:endParaRPr lang="en-US" sz="6000" b="1" dirty="0"/>
          </a:p>
        </p:txBody>
      </p:sp>
      <p:pic>
        <p:nvPicPr>
          <p:cNvPr id="3" name="Picture 2"/>
          <p:cNvPicPr>
            <a:picLocks noChangeAspect="1"/>
          </p:cNvPicPr>
          <p:nvPr/>
        </p:nvPicPr>
        <p:blipFill>
          <a:blip r:embed="rId2"/>
          <a:stretch>
            <a:fillRect/>
          </a:stretch>
        </p:blipFill>
        <p:spPr>
          <a:xfrm>
            <a:off x="9161980" y="274321"/>
            <a:ext cx="2547009" cy="6224090"/>
          </a:xfrm>
          <a:prstGeom prst="rect">
            <a:avLst/>
          </a:prstGeom>
        </p:spPr>
      </p:pic>
    </p:spTree>
    <p:extLst>
      <p:ext uri="{BB962C8B-B14F-4D97-AF65-F5344CB8AC3E}">
        <p14:creationId xmlns:p14="http://schemas.microsoft.com/office/powerpoint/2010/main" val="349245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819993520"/>
              </p:ext>
            </p:extLst>
          </p:nvPr>
        </p:nvGraphicFramePr>
        <p:xfrm>
          <a:off x="-709683" y="1883391"/>
          <a:ext cx="6373504" cy="40092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4122086462"/>
              </p:ext>
            </p:extLst>
          </p:nvPr>
        </p:nvGraphicFramePr>
        <p:xfrm>
          <a:off x="4106460" y="1645351"/>
          <a:ext cx="6006532" cy="4186703"/>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a:stretch>
            <a:fillRect/>
          </a:stretch>
        </p:blipFill>
        <p:spPr>
          <a:xfrm>
            <a:off x="9387620" y="403520"/>
            <a:ext cx="2479140" cy="6058240"/>
          </a:xfrm>
          <a:prstGeom prst="rect">
            <a:avLst/>
          </a:prstGeom>
        </p:spPr>
      </p:pic>
      <p:sp>
        <p:nvSpPr>
          <p:cNvPr id="8" name="Rectangle 7"/>
          <p:cNvSpPr/>
          <p:nvPr/>
        </p:nvSpPr>
        <p:spPr>
          <a:xfrm>
            <a:off x="9576759" y="2428855"/>
            <a:ext cx="2377440" cy="1200329"/>
          </a:xfrm>
          <a:prstGeom prst="rect">
            <a:avLst/>
          </a:prstGeom>
        </p:spPr>
        <p:txBody>
          <a:bodyPr wrap="square">
            <a:spAutoFit/>
          </a:bodyPr>
          <a:lstStyle/>
          <a:p>
            <a:r>
              <a:rPr lang="en-US" dirty="0"/>
              <a:t>HISPANICS COMPRISE</a:t>
            </a:r>
          </a:p>
          <a:p>
            <a:r>
              <a:rPr lang="en-US" dirty="0"/>
              <a:t>A LARGE SEGMENT OF FQHC USERS</a:t>
            </a:r>
          </a:p>
        </p:txBody>
      </p:sp>
      <p:sp>
        <p:nvSpPr>
          <p:cNvPr id="9" name="TextBox 8"/>
          <p:cNvSpPr txBox="1"/>
          <p:nvPr/>
        </p:nvSpPr>
        <p:spPr>
          <a:xfrm>
            <a:off x="696035" y="397607"/>
            <a:ext cx="8024884" cy="584775"/>
          </a:xfrm>
          <a:prstGeom prst="rect">
            <a:avLst/>
          </a:prstGeom>
          <a:noFill/>
        </p:spPr>
        <p:txBody>
          <a:bodyPr wrap="square" rtlCol="0">
            <a:spAutoFit/>
          </a:bodyPr>
          <a:lstStyle/>
          <a:p>
            <a:pPr algn="ctr"/>
            <a:r>
              <a:rPr lang="en-US" sz="3200" b="1" dirty="0"/>
              <a:t>FQHC Patients by Race/Ethnicity, 2009</a:t>
            </a:r>
          </a:p>
        </p:txBody>
      </p:sp>
      <p:sp>
        <p:nvSpPr>
          <p:cNvPr id="10" name="TextBox 9"/>
          <p:cNvSpPr txBox="1"/>
          <p:nvPr/>
        </p:nvSpPr>
        <p:spPr>
          <a:xfrm>
            <a:off x="1694597" y="1259201"/>
            <a:ext cx="1376150" cy="461665"/>
          </a:xfrm>
          <a:prstGeom prst="rect">
            <a:avLst/>
          </a:prstGeom>
          <a:noFill/>
        </p:spPr>
        <p:txBody>
          <a:bodyPr wrap="square" rtlCol="0">
            <a:spAutoFit/>
          </a:bodyPr>
          <a:lstStyle/>
          <a:p>
            <a:pPr algn="ctr"/>
            <a:r>
              <a:rPr lang="en-US" sz="2400" b="1" dirty="0"/>
              <a:t>Race</a:t>
            </a:r>
          </a:p>
        </p:txBody>
      </p:sp>
      <p:sp>
        <p:nvSpPr>
          <p:cNvPr id="11" name="TextBox 10"/>
          <p:cNvSpPr txBox="1"/>
          <p:nvPr/>
        </p:nvSpPr>
        <p:spPr>
          <a:xfrm>
            <a:off x="6091450" y="1259200"/>
            <a:ext cx="1769660" cy="461665"/>
          </a:xfrm>
          <a:prstGeom prst="rect">
            <a:avLst/>
          </a:prstGeom>
          <a:noFill/>
        </p:spPr>
        <p:txBody>
          <a:bodyPr wrap="square" rtlCol="0">
            <a:spAutoFit/>
          </a:bodyPr>
          <a:lstStyle/>
          <a:p>
            <a:pPr algn="ctr"/>
            <a:r>
              <a:rPr lang="en-US" sz="2400" b="1" dirty="0"/>
              <a:t>Ethnicity</a:t>
            </a:r>
          </a:p>
        </p:txBody>
      </p:sp>
      <p:sp>
        <p:nvSpPr>
          <p:cNvPr id="2" name="TextBox 1"/>
          <p:cNvSpPr txBox="1"/>
          <p:nvPr/>
        </p:nvSpPr>
        <p:spPr>
          <a:xfrm>
            <a:off x="291938" y="5848873"/>
            <a:ext cx="8996374" cy="369332"/>
          </a:xfrm>
          <a:prstGeom prst="rect">
            <a:avLst/>
          </a:prstGeom>
          <a:noFill/>
        </p:spPr>
        <p:txBody>
          <a:bodyPr wrap="none" rtlCol="0">
            <a:spAutoFit/>
          </a:bodyPr>
          <a:lstStyle/>
          <a:p>
            <a:r>
              <a:rPr lang="en-US" dirty="0"/>
              <a:t>Source: Bureau of Primary Health Care, HRSA, DHHS, 2009 Uniform Data System.</a:t>
            </a:r>
          </a:p>
        </p:txBody>
      </p:sp>
    </p:spTree>
    <p:extLst>
      <p:ext uri="{BB962C8B-B14F-4D97-AF65-F5344CB8AC3E}">
        <p14:creationId xmlns:p14="http://schemas.microsoft.com/office/powerpoint/2010/main" val="22430884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974" y="5139589"/>
            <a:ext cx="2773091" cy="1507067"/>
          </a:xfrm>
        </p:spPr>
        <p:txBody>
          <a:bodyPr>
            <a:noAutofit/>
          </a:bodyPr>
          <a:lstStyle/>
          <a:p>
            <a:br>
              <a:rPr lang="en-US" sz="8000" b="1" dirty="0"/>
            </a:br>
            <a:r>
              <a:rPr lang="en-US" sz="8000" b="1" dirty="0"/>
              <a:t>HRSA</a:t>
            </a:r>
            <a:br>
              <a:rPr lang="en-US" sz="8000" b="1" dirty="0"/>
            </a:br>
            <a:endParaRPr lang="en-US" sz="8000" dirty="0"/>
          </a:p>
        </p:txBody>
      </p:sp>
      <p:pic>
        <p:nvPicPr>
          <p:cNvPr id="4" name="Content Placeholder 3"/>
          <p:cNvPicPr>
            <a:picLocks noGrp="1" noChangeAspect="1"/>
          </p:cNvPicPr>
          <p:nvPr>
            <p:ph idx="1"/>
          </p:nvPr>
        </p:nvPicPr>
        <p:blipFill>
          <a:blip r:embed="rId2"/>
          <a:stretch>
            <a:fillRect/>
          </a:stretch>
        </p:blipFill>
        <p:spPr>
          <a:xfrm>
            <a:off x="511444" y="2172491"/>
            <a:ext cx="7594170" cy="28896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2778" y="209228"/>
            <a:ext cx="2734186" cy="6323308"/>
          </a:xfrm>
          <a:prstGeom prst="rect">
            <a:avLst/>
          </a:prstGeom>
        </p:spPr>
      </p:pic>
    </p:spTree>
    <p:extLst>
      <p:ext uri="{BB962C8B-B14F-4D97-AF65-F5344CB8AC3E}">
        <p14:creationId xmlns:p14="http://schemas.microsoft.com/office/powerpoint/2010/main" val="26970562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492" y="4942171"/>
            <a:ext cx="2938554" cy="1507067"/>
          </a:xfrm>
        </p:spPr>
        <p:txBody>
          <a:bodyPr>
            <a:noAutofit/>
          </a:bodyPr>
          <a:lstStyle/>
          <a:p>
            <a:br>
              <a:rPr lang="en-US" sz="8000" b="1" dirty="0"/>
            </a:br>
            <a:r>
              <a:rPr lang="en-US" sz="8000" b="1" dirty="0"/>
              <a:t>HRSA</a:t>
            </a:r>
            <a:br>
              <a:rPr lang="en-US" sz="8000" b="1" dirty="0"/>
            </a:br>
            <a:endParaRPr lang="en-US" sz="8000" dirty="0"/>
          </a:p>
        </p:txBody>
      </p:sp>
      <p:pic>
        <p:nvPicPr>
          <p:cNvPr id="4" name="Content Placeholder 3"/>
          <p:cNvPicPr>
            <a:picLocks noGrp="1" noChangeAspect="1"/>
          </p:cNvPicPr>
          <p:nvPr>
            <p:ph idx="1"/>
          </p:nvPr>
        </p:nvPicPr>
        <p:blipFill>
          <a:blip r:embed="rId2"/>
          <a:stretch>
            <a:fillRect/>
          </a:stretch>
        </p:blipFill>
        <p:spPr>
          <a:xfrm>
            <a:off x="348711" y="1671305"/>
            <a:ext cx="8066870" cy="27722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247" y="335157"/>
            <a:ext cx="2643717" cy="6114081"/>
          </a:xfrm>
          <a:prstGeom prst="rect">
            <a:avLst/>
          </a:prstGeom>
        </p:spPr>
      </p:pic>
    </p:spTree>
    <p:extLst>
      <p:ext uri="{BB962C8B-B14F-4D97-AF65-F5344CB8AC3E}">
        <p14:creationId xmlns:p14="http://schemas.microsoft.com/office/powerpoint/2010/main" val="41880791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408023"/>
            <a:ext cx="8534400" cy="1375954"/>
          </a:xfrm>
        </p:spPr>
        <p:txBody>
          <a:bodyPr>
            <a:normAutofit fontScale="90000"/>
          </a:bodyPr>
          <a:lstStyle/>
          <a:p>
            <a:br>
              <a:rPr lang="en-US" b="1" dirty="0"/>
            </a:br>
            <a:br>
              <a:rPr lang="en-US" b="1" dirty="0"/>
            </a:br>
            <a:r>
              <a:rPr lang="en-US" sz="5300" b="1" dirty="0"/>
              <a:t>Performance Measures</a:t>
            </a:r>
            <a:br>
              <a:rPr lang="en-US" sz="5300" b="1" dirty="0"/>
            </a:br>
            <a:endParaRPr lang="en-US" sz="5300" dirty="0"/>
          </a:p>
        </p:txBody>
      </p:sp>
      <p:sp>
        <p:nvSpPr>
          <p:cNvPr id="3" name="Content Placeholder 2"/>
          <p:cNvSpPr>
            <a:spLocks noGrp="1"/>
          </p:cNvSpPr>
          <p:nvPr>
            <p:ph idx="1"/>
          </p:nvPr>
        </p:nvSpPr>
        <p:spPr/>
        <p:txBody>
          <a:bodyPr>
            <a:noAutofit/>
          </a:bodyPr>
          <a:lstStyle/>
          <a:p>
            <a:pPr marL="0" indent="0">
              <a:buNone/>
            </a:pPr>
            <a:r>
              <a:rPr lang="en-US" sz="3200" b="1" dirty="0">
                <a:solidFill>
                  <a:schemeClr val="tx1"/>
                </a:solidFill>
              </a:rPr>
              <a:t>Achieving high performance in pursuing its mission is a major priority for HRSA. The measures presented below have been selected, from among the many measures used by HRSA to review performance, as points of focus for tracking and evaluating the status and progress in addressing Strategic Plan goals.</a:t>
            </a:r>
          </a:p>
        </p:txBody>
      </p:sp>
      <p:sp>
        <p:nvSpPr>
          <p:cNvPr id="4" name="Rectangle 3"/>
          <p:cNvSpPr/>
          <p:nvPr/>
        </p:nvSpPr>
        <p:spPr>
          <a:xfrm>
            <a:off x="10086525" y="6076091"/>
            <a:ext cx="1478290" cy="707886"/>
          </a:xfrm>
          <a:prstGeom prst="rect">
            <a:avLst/>
          </a:prstGeom>
        </p:spPr>
        <p:txBody>
          <a:bodyPr wrap="none">
            <a:spAutoFit/>
          </a:bodyPr>
          <a:lstStyle/>
          <a:p>
            <a:r>
              <a:rPr lang="en-US" sz="4000" b="1" dirty="0"/>
              <a:t>HRSA</a:t>
            </a:r>
          </a:p>
        </p:txBody>
      </p:sp>
      <p:pic>
        <p:nvPicPr>
          <p:cNvPr id="5" name="Picture 4"/>
          <p:cNvPicPr>
            <a:picLocks noChangeAspect="1"/>
          </p:cNvPicPr>
          <p:nvPr/>
        </p:nvPicPr>
        <p:blipFill>
          <a:blip r:embed="rId2"/>
          <a:stretch>
            <a:fillRect/>
          </a:stretch>
        </p:blipFill>
        <p:spPr>
          <a:xfrm>
            <a:off x="9652000" y="685799"/>
            <a:ext cx="2167572" cy="5296867"/>
          </a:xfrm>
          <a:prstGeom prst="rect">
            <a:avLst/>
          </a:prstGeom>
        </p:spPr>
      </p:pic>
    </p:spTree>
    <p:extLst>
      <p:ext uri="{BB962C8B-B14F-4D97-AF65-F5344CB8AC3E}">
        <p14:creationId xmlns:p14="http://schemas.microsoft.com/office/powerpoint/2010/main" val="570148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093029"/>
            <a:ext cx="8534400" cy="2029097"/>
          </a:xfrm>
        </p:spPr>
        <p:txBody>
          <a:bodyPr>
            <a:normAutofit fontScale="90000"/>
          </a:bodyPr>
          <a:lstStyle/>
          <a:p>
            <a:br>
              <a:rPr lang="en-US" b="1" dirty="0"/>
            </a:br>
            <a:r>
              <a:rPr lang="en-US" b="1" dirty="0"/>
              <a:t>Goal 1: Improve access to quality health care and services Performance Measures</a:t>
            </a:r>
            <a:br>
              <a:rPr lang="en-US" b="1" dirty="0"/>
            </a:br>
            <a:br>
              <a:rPr lang="en-US" b="1" dirty="0"/>
            </a:br>
            <a:endParaRPr lang="en-US" dirty="0"/>
          </a:p>
        </p:txBody>
      </p:sp>
      <p:sp>
        <p:nvSpPr>
          <p:cNvPr id="3" name="Content Placeholder 2"/>
          <p:cNvSpPr>
            <a:spLocks noGrp="1"/>
          </p:cNvSpPr>
          <p:nvPr>
            <p:ph idx="1"/>
          </p:nvPr>
        </p:nvSpPr>
        <p:spPr/>
        <p:txBody>
          <a:bodyPr/>
          <a:lstStyle/>
          <a:p>
            <a:pPr fontAlgn="base">
              <a:buFont typeface="Arial" panose="020B0604020202020204" pitchFamily="34" charset="0"/>
              <a:buChar char="•"/>
            </a:pPr>
            <a:r>
              <a:rPr lang="en-US" b="1" dirty="0">
                <a:solidFill>
                  <a:schemeClr val="tx1"/>
                </a:solidFill>
              </a:rPr>
              <a:t>Number of patients served by health centers</a:t>
            </a:r>
          </a:p>
          <a:p>
            <a:pPr fontAlgn="base">
              <a:buFont typeface="Arial" panose="020B0604020202020204" pitchFamily="34" charset="0"/>
              <a:buChar char="•"/>
            </a:pPr>
            <a:r>
              <a:rPr lang="en-US" b="1" dirty="0">
                <a:solidFill>
                  <a:schemeClr val="tx1"/>
                </a:solidFill>
              </a:rPr>
              <a:t>Percent of  eligible persons diagnosed with HIV served by the Ryan White HIV/AIDS Program</a:t>
            </a:r>
          </a:p>
          <a:p>
            <a:pPr fontAlgn="base">
              <a:buFont typeface="Arial" panose="020B0604020202020204" pitchFamily="34" charset="0"/>
              <a:buChar char="•"/>
            </a:pPr>
            <a:r>
              <a:rPr lang="en-US" b="1" dirty="0">
                <a:solidFill>
                  <a:schemeClr val="tx1"/>
                </a:solidFill>
              </a:rPr>
              <a:t>Number of unique individuals receiving direct services through the Federal Office of Rural Health Policy Outreach grants</a:t>
            </a:r>
          </a:p>
          <a:p>
            <a:pPr fontAlgn="base">
              <a:buFont typeface="Arial" panose="020B0604020202020204" pitchFamily="34" charset="0"/>
              <a:buChar char="•"/>
            </a:pPr>
            <a:r>
              <a:rPr lang="en-US" b="1" dirty="0">
                <a:solidFill>
                  <a:schemeClr val="tx1"/>
                </a:solidFill>
              </a:rPr>
              <a:t>Number of participants served by the Maternal, Infant, and Early Childhood Home Visiting Program</a:t>
            </a:r>
          </a:p>
        </p:txBody>
      </p:sp>
      <p:sp>
        <p:nvSpPr>
          <p:cNvPr id="4" name="TextBox 3"/>
          <p:cNvSpPr txBox="1"/>
          <p:nvPr/>
        </p:nvSpPr>
        <p:spPr>
          <a:xfrm>
            <a:off x="9892937" y="6122126"/>
            <a:ext cx="2002471" cy="707886"/>
          </a:xfrm>
          <a:prstGeom prst="rect">
            <a:avLst/>
          </a:prstGeom>
          <a:noFill/>
        </p:spPr>
        <p:txBody>
          <a:bodyPr wrap="none" rtlCol="0">
            <a:spAutoFit/>
          </a:bodyPr>
          <a:lstStyle/>
          <a:p>
            <a:r>
              <a:rPr lang="en-US" sz="4000" b="1" dirty="0"/>
              <a:t>Access</a:t>
            </a:r>
            <a:endParaRPr lang="en-US" sz="4000" dirty="0"/>
          </a:p>
        </p:txBody>
      </p:sp>
      <p:pic>
        <p:nvPicPr>
          <p:cNvPr id="5" name="Picture 4"/>
          <p:cNvPicPr>
            <a:picLocks noChangeAspect="1"/>
          </p:cNvPicPr>
          <p:nvPr/>
        </p:nvPicPr>
        <p:blipFill>
          <a:blip r:embed="rId2"/>
          <a:stretch>
            <a:fillRect/>
          </a:stretch>
        </p:blipFill>
        <p:spPr>
          <a:xfrm>
            <a:off x="9626236" y="481006"/>
            <a:ext cx="2269172" cy="5545144"/>
          </a:xfrm>
          <a:prstGeom prst="rect">
            <a:avLst/>
          </a:prstGeom>
        </p:spPr>
      </p:pic>
    </p:spTree>
    <p:extLst>
      <p:ext uri="{BB962C8B-B14F-4D97-AF65-F5344CB8AC3E}">
        <p14:creationId xmlns:p14="http://schemas.microsoft.com/office/powerpoint/2010/main" val="13445843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Goal 1: Improve access to quality health care and services</a:t>
            </a:r>
            <a:br>
              <a:rPr lang="en-US" b="1" dirty="0"/>
            </a:br>
            <a:r>
              <a:rPr lang="en-US" b="1" dirty="0"/>
              <a:t>Performance Measures</a:t>
            </a:r>
            <a:endParaRPr lang="en-US" dirty="0"/>
          </a:p>
        </p:txBody>
      </p:sp>
      <p:sp>
        <p:nvSpPr>
          <p:cNvPr id="3" name="Content Placeholder 2"/>
          <p:cNvSpPr>
            <a:spLocks noGrp="1"/>
          </p:cNvSpPr>
          <p:nvPr>
            <p:ph idx="1"/>
          </p:nvPr>
        </p:nvSpPr>
        <p:spPr/>
        <p:txBody>
          <a:bodyPr/>
          <a:lstStyle/>
          <a:p>
            <a:pPr fontAlgn="base">
              <a:buFont typeface="Arial" panose="020B0604020202020204" pitchFamily="34" charset="0"/>
              <a:buChar char="•"/>
            </a:pPr>
            <a:r>
              <a:rPr lang="en-US" b="1" dirty="0">
                <a:solidFill>
                  <a:schemeClr val="tx1"/>
                </a:solidFill>
              </a:rPr>
              <a:t>Percent of patients served by the Ryan White Program, regardless of age, with a HIV viral load less than 200copies/mL at last HIV viral load test during the measurement year</a:t>
            </a:r>
          </a:p>
          <a:p>
            <a:pPr fontAlgn="base">
              <a:buFont typeface="Arial" panose="020B0604020202020204" pitchFamily="34" charset="0"/>
              <a:buChar char="•"/>
            </a:pPr>
            <a:r>
              <a:rPr lang="en-US" b="1" dirty="0">
                <a:solidFill>
                  <a:schemeClr val="tx1"/>
                </a:solidFill>
              </a:rPr>
              <a:t>Percent of health centers meeting or exceeding Healthy People 2020 goals on selected quality measures</a:t>
            </a:r>
          </a:p>
          <a:p>
            <a:pPr fontAlgn="base">
              <a:buFont typeface="Arial" panose="020B0604020202020204" pitchFamily="34" charset="0"/>
              <a:buChar char="•"/>
            </a:pPr>
            <a:r>
              <a:rPr lang="en-US" b="1" dirty="0">
                <a:solidFill>
                  <a:schemeClr val="tx1"/>
                </a:solidFill>
              </a:rPr>
              <a:t>Percent of Home Visiting participants who received appropriate screening for: (a) depression, (b) interpersonal violence, (c) developmental delay</a:t>
            </a:r>
          </a:p>
          <a:p>
            <a:endParaRPr lang="en-US" dirty="0"/>
          </a:p>
        </p:txBody>
      </p:sp>
      <p:sp>
        <p:nvSpPr>
          <p:cNvPr id="4" name="Rectangle 3"/>
          <p:cNvSpPr/>
          <p:nvPr/>
        </p:nvSpPr>
        <p:spPr>
          <a:xfrm>
            <a:off x="9928448" y="6155173"/>
            <a:ext cx="1402948" cy="523220"/>
          </a:xfrm>
          <a:prstGeom prst="rect">
            <a:avLst/>
          </a:prstGeom>
        </p:spPr>
        <p:txBody>
          <a:bodyPr wrap="none">
            <a:spAutoFit/>
          </a:bodyPr>
          <a:lstStyle/>
          <a:p>
            <a:r>
              <a:rPr lang="en-US" sz="2800" b="1" dirty="0">
                <a:latin typeface="open_sansregular"/>
              </a:rPr>
              <a:t>Quality</a:t>
            </a:r>
            <a:endParaRPr lang="en-US" sz="2800" dirty="0"/>
          </a:p>
        </p:txBody>
      </p:sp>
      <p:pic>
        <p:nvPicPr>
          <p:cNvPr id="5" name="Picture 4"/>
          <p:cNvPicPr>
            <a:picLocks noChangeAspect="1"/>
          </p:cNvPicPr>
          <p:nvPr/>
        </p:nvPicPr>
        <p:blipFill>
          <a:blip r:embed="rId2"/>
          <a:stretch>
            <a:fillRect/>
          </a:stretch>
        </p:blipFill>
        <p:spPr>
          <a:xfrm>
            <a:off x="9428480" y="226415"/>
            <a:ext cx="2367279" cy="5784886"/>
          </a:xfrm>
          <a:prstGeom prst="rect">
            <a:avLst/>
          </a:prstGeom>
        </p:spPr>
      </p:pic>
    </p:spTree>
    <p:extLst>
      <p:ext uri="{BB962C8B-B14F-4D97-AF65-F5344CB8AC3E}">
        <p14:creationId xmlns:p14="http://schemas.microsoft.com/office/powerpoint/2010/main" val="10568064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Goal 1: Improve access to quality health care and services</a:t>
            </a:r>
            <a:br>
              <a:rPr lang="en-US" b="1" dirty="0"/>
            </a:br>
            <a:r>
              <a:rPr lang="en-US" b="1" dirty="0"/>
              <a:t>Performance Measures</a:t>
            </a:r>
            <a:endParaRPr lang="en-US" dirty="0"/>
          </a:p>
        </p:txBody>
      </p:sp>
      <p:sp>
        <p:nvSpPr>
          <p:cNvPr id="3" name="Content Placeholder 2"/>
          <p:cNvSpPr>
            <a:spLocks noGrp="1"/>
          </p:cNvSpPr>
          <p:nvPr>
            <p:ph idx="1"/>
          </p:nvPr>
        </p:nvSpPr>
        <p:spPr/>
        <p:txBody>
          <a:bodyPr/>
          <a:lstStyle/>
          <a:p>
            <a:pPr marL="0" indent="0">
              <a:buNone/>
            </a:pPr>
            <a:r>
              <a:rPr lang="en-US" b="1" dirty="0">
                <a:solidFill>
                  <a:schemeClr val="tx1"/>
                </a:solidFill>
              </a:rPr>
              <a:t>Number of assists provided by trained assisters working on behalf of health centers to support individuals with actual or potential enrollment/reenrollment in health insurance available through Marketplace-qualified health plans and/or through Medicaid or CHIP</a:t>
            </a:r>
          </a:p>
          <a:p>
            <a:endParaRPr lang="en-US" dirty="0"/>
          </a:p>
        </p:txBody>
      </p:sp>
      <p:sp>
        <p:nvSpPr>
          <p:cNvPr id="4" name="Rectangle 3"/>
          <p:cNvSpPr/>
          <p:nvPr/>
        </p:nvSpPr>
        <p:spPr>
          <a:xfrm>
            <a:off x="9870515" y="6106849"/>
            <a:ext cx="1736373" cy="646331"/>
          </a:xfrm>
          <a:prstGeom prst="rect">
            <a:avLst/>
          </a:prstGeom>
        </p:spPr>
        <p:txBody>
          <a:bodyPr wrap="none">
            <a:spAutoFit/>
          </a:bodyPr>
          <a:lstStyle/>
          <a:p>
            <a:r>
              <a:rPr lang="en-US" b="1" dirty="0">
                <a:latin typeface="open_sansregular"/>
              </a:rPr>
              <a:t>Outreach and </a:t>
            </a:r>
          </a:p>
          <a:p>
            <a:r>
              <a:rPr lang="en-US" b="1" dirty="0">
                <a:latin typeface="open_sansregular"/>
              </a:rPr>
              <a:t>Enrollment</a:t>
            </a:r>
            <a:endParaRPr lang="en-US" dirty="0"/>
          </a:p>
        </p:txBody>
      </p:sp>
      <p:pic>
        <p:nvPicPr>
          <p:cNvPr id="5" name="Picture 4"/>
          <p:cNvPicPr>
            <a:picLocks noChangeAspect="1"/>
          </p:cNvPicPr>
          <p:nvPr/>
        </p:nvPicPr>
        <p:blipFill>
          <a:blip r:embed="rId2"/>
          <a:stretch>
            <a:fillRect/>
          </a:stretch>
        </p:blipFill>
        <p:spPr>
          <a:xfrm flipH="1">
            <a:off x="9560559" y="243839"/>
            <a:ext cx="2356287" cy="5758025"/>
          </a:xfrm>
          <a:prstGeom prst="rect">
            <a:avLst/>
          </a:prstGeom>
        </p:spPr>
      </p:pic>
    </p:spTree>
    <p:extLst>
      <p:ext uri="{BB962C8B-B14F-4D97-AF65-F5344CB8AC3E}">
        <p14:creationId xmlns:p14="http://schemas.microsoft.com/office/powerpoint/2010/main" val="7659097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Goal 2: Strengthen the Health Workforce Performance Measures</a:t>
            </a:r>
            <a:br>
              <a:rPr lang="en-US" b="1" dirty="0"/>
            </a:br>
            <a:endParaRPr lang="en-US" dirty="0"/>
          </a:p>
        </p:txBody>
      </p:sp>
      <p:sp>
        <p:nvSpPr>
          <p:cNvPr id="3" name="Content Placeholder 2"/>
          <p:cNvSpPr>
            <a:spLocks noGrp="1"/>
          </p:cNvSpPr>
          <p:nvPr>
            <p:ph idx="1"/>
          </p:nvPr>
        </p:nvSpPr>
        <p:spPr/>
        <p:txBody>
          <a:bodyPr>
            <a:normAutofit lnSpcReduction="10000"/>
          </a:bodyPr>
          <a:lstStyle/>
          <a:p>
            <a:pPr fontAlgn="base">
              <a:buFont typeface="Arial" panose="020B0604020202020204" pitchFamily="34" charset="0"/>
              <a:buChar char="•"/>
            </a:pPr>
            <a:r>
              <a:rPr lang="en-US" b="1" dirty="0">
                <a:solidFill>
                  <a:schemeClr val="tx1"/>
                </a:solidFill>
              </a:rPr>
              <a:t>Field strength of the National Health Service Corps through scholarship and loan repayment agreements</a:t>
            </a:r>
          </a:p>
          <a:p>
            <a:pPr fontAlgn="base">
              <a:buFont typeface="Arial" panose="020B0604020202020204" pitchFamily="34" charset="0"/>
              <a:buChar char="•"/>
            </a:pPr>
            <a:r>
              <a:rPr lang="en-US" b="1" dirty="0">
                <a:solidFill>
                  <a:schemeClr val="tx1"/>
                </a:solidFill>
              </a:rPr>
              <a:t>Percentage of individuals supported by the Bureau of Health Workforce who completed a primary care training program and are currently employed in underserved areas</a:t>
            </a:r>
          </a:p>
          <a:p>
            <a:pPr fontAlgn="base">
              <a:buFont typeface="Arial" panose="020B0604020202020204" pitchFamily="34" charset="0"/>
              <a:buChar char="•"/>
            </a:pPr>
            <a:r>
              <a:rPr lang="en-US" b="1" dirty="0">
                <a:solidFill>
                  <a:schemeClr val="tx1"/>
                </a:solidFill>
              </a:rPr>
              <a:t>Percentage of trainees in Bureau of Health Workforce-supported health professions training programs who receive training in medically underserved communities</a:t>
            </a:r>
          </a:p>
          <a:p>
            <a:pPr fontAlgn="base">
              <a:buFont typeface="Arial" panose="020B0604020202020204" pitchFamily="34" charset="0"/>
              <a:buChar char="•"/>
            </a:pPr>
            <a:r>
              <a:rPr lang="en-US" b="1" dirty="0">
                <a:solidFill>
                  <a:schemeClr val="tx1"/>
                </a:solidFill>
              </a:rPr>
              <a:t>Percentage of trainees in Bureau of Health Workforce programs who are underrepresented minorities and/or from disadvantaged backgrounds</a:t>
            </a:r>
          </a:p>
          <a:p>
            <a:pPr>
              <a:buFont typeface="Arial" panose="020B0604020202020204" pitchFamily="34" charset="0"/>
              <a:buChar char="•"/>
            </a:pPr>
            <a:endParaRPr lang="en-US" dirty="0"/>
          </a:p>
        </p:txBody>
      </p:sp>
      <p:sp>
        <p:nvSpPr>
          <p:cNvPr id="4" name="Rectangle 3"/>
          <p:cNvSpPr/>
          <p:nvPr/>
        </p:nvSpPr>
        <p:spPr>
          <a:xfrm>
            <a:off x="10492926" y="5900448"/>
            <a:ext cx="768159" cy="369332"/>
          </a:xfrm>
          <a:prstGeom prst="rect">
            <a:avLst/>
          </a:prstGeom>
        </p:spPr>
        <p:txBody>
          <a:bodyPr wrap="none">
            <a:spAutoFit/>
          </a:bodyPr>
          <a:lstStyle/>
          <a:p>
            <a:r>
              <a:rPr lang="en-US" b="1" dirty="0"/>
              <a:t>HRSA</a:t>
            </a:r>
          </a:p>
        </p:txBody>
      </p:sp>
      <p:pic>
        <p:nvPicPr>
          <p:cNvPr id="5" name="Picture 4"/>
          <p:cNvPicPr>
            <a:picLocks noChangeAspect="1"/>
          </p:cNvPicPr>
          <p:nvPr/>
        </p:nvPicPr>
        <p:blipFill>
          <a:blip r:embed="rId2"/>
          <a:stretch>
            <a:fillRect/>
          </a:stretch>
        </p:blipFill>
        <p:spPr>
          <a:xfrm>
            <a:off x="9723121" y="314959"/>
            <a:ext cx="2269172" cy="5545143"/>
          </a:xfrm>
          <a:prstGeom prst="rect">
            <a:avLst/>
          </a:prstGeom>
        </p:spPr>
      </p:pic>
    </p:spTree>
    <p:extLst>
      <p:ext uri="{BB962C8B-B14F-4D97-AF65-F5344CB8AC3E}">
        <p14:creationId xmlns:p14="http://schemas.microsoft.com/office/powerpoint/2010/main" val="39589474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Goal 3: Build Healthy Communities</a:t>
            </a:r>
            <a:br>
              <a:rPr lang="en-US" b="1" dirty="0"/>
            </a:br>
            <a:r>
              <a:rPr lang="en-US" b="1" dirty="0"/>
              <a:t>Performance Measures</a:t>
            </a:r>
            <a:br>
              <a:rPr lang="en-US" b="1" dirty="0"/>
            </a:br>
            <a:endParaRPr lang="en-US" dirty="0"/>
          </a:p>
        </p:txBody>
      </p:sp>
      <p:sp>
        <p:nvSpPr>
          <p:cNvPr id="3" name="Content Placeholder 2"/>
          <p:cNvSpPr>
            <a:spLocks noGrp="1"/>
          </p:cNvSpPr>
          <p:nvPr>
            <p:ph idx="1"/>
          </p:nvPr>
        </p:nvSpPr>
        <p:spPr/>
        <p:txBody>
          <a:bodyPr/>
          <a:lstStyle/>
          <a:p>
            <a:pPr fontAlgn="base">
              <a:buFont typeface="Arial" panose="020B0604020202020204" pitchFamily="34" charset="0"/>
              <a:buChar char="•"/>
            </a:pPr>
            <a:r>
              <a:rPr lang="en-US" b="1" dirty="0">
                <a:solidFill>
                  <a:schemeClr val="tx1"/>
                </a:solidFill>
              </a:rPr>
              <a:t>Number of pregnant women and children served by the Maternal and Child Health Block Grant</a:t>
            </a:r>
          </a:p>
          <a:p>
            <a:pPr fontAlgn="base">
              <a:buFont typeface="Arial" panose="020B0604020202020204" pitchFamily="34" charset="0"/>
              <a:buChar char="•"/>
            </a:pPr>
            <a:r>
              <a:rPr lang="en-US" b="1" dirty="0">
                <a:solidFill>
                  <a:schemeClr val="tx1"/>
                </a:solidFill>
              </a:rPr>
              <a:t>Percent of low birth weight births among Healthy Start program participants</a:t>
            </a:r>
          </a:p>
          <a:p>
            <a:pPr fontAlgn="base">
              <a:buFont typeface="Arial" panose="020B0604020202020204" pitchFamily="34" charset="0"/>
              <a:buChar char="•"/>
            </a:pPr>
            <a:r>
              <a:rPr lang="en-US" b="1" dirty="0">
                <a:solidFill>
                  <a:schemeClr val="tx1"/>
                </a:solidFill>
              </a:rPr>
              <a:t>Percent of health centers providing: (a) oral health, (b) behavioral health, and (c) specific preventive health services</a:t>
            </a:r>
          </a:p>
          <a:p>
            <a:pPr fontAlgn="base">
              <a:buFont typeface="Arial" panose="020B0604020202020204" pitchFamily="34" charset="0"/>
              <a:buChar char="•"/>
            </a:pPr>
            <a:r>
              <a:rPr lang="en-US" b="1" dirty="0">
                <a:solidFill>
                  <a:schemeClr val="tx1"/>
                </a:solidFill>
              </a:rPr>
              <a:t>Percent of donated kidneys used for transplantation</a:t>
            </a:r>
          </a:p>
        </p:txBody>
      </p:sp>
      <p:sp>
        <p:nvSpPr>
          <p:cNvPr id="4" name="Rectangle 3"/>
          <p:cNvSpPr/>
          <p:nvPr/>
        </p:nvSpPr>
        <p:spPr>
          <a:xfrm>
            <a:off x="10484217" y="5900449"/>
            <a:ext cx="768159" cy="369332"/>
          </a:xfrm>
          <a:prstGeom prst="rect">
            <a:avLst/>
          </a:prstGeom>
        </p:spPr>
        <p:txBody>
          <a:bodyPr wrap="none">
            <a:spAutoFit/>
          </a:bodyPr>
          <a:lstStyle/>
          <a:p>
            <a:r>
              <a:rPr lang="en-US" b="1" dirty="0"/>
              <a:t>HRSA</a:t>
            </a:r>
          </a:p>
        </p:txBody>
      </p:sp>
      <p:pic>
        <p:nvPicPr>
          <p:cNvPr id="5" name="Picture 4"/>
          <p:cNvPicPr>
            <a:picLocks noChangeAspect="1"/>
          </p:cNvPicPr>
          <p:nvPr/>
        </p:nvPicPr>
        <p:blipFill>
          <a:blip r:embed="rId2"/>
          <a:stretch>
            <a:fillRect/>
          </a:stretch>
        </p:blipFill>
        <p:spPr>
          <a:xfrm>
            <a:off x="9751706" y="233680"/>
            <a:ext cx="2233180" cy="5457190"/>
          </a:xfrm>
          <a:prstGeom prst="rect">
            <a:avLst/>
          </a:prstGeom>
        </p:spPr>
      </p:pic>
    </p:spTree>
    <p:extLst>
      <p:ext uri="{BB962C8B-B14F-4D97-AF65-F5344CB8AC3E}">
        <p14:creationId xmlns:p14="http://schemas.microsoft.com/office/powerpoint/2010/main" val="3082672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Goal 4: Improve Health Equity Performance Measures</a:t>
            </a:r>
            <a:br>
              <a:rPr lang="en-US" b="1" dirty="0"/>
            </a:br>
            <a:br>
              <a:rPr lang="en-US" b="1" dirty="0"/>
            </a:br>
            <a:endParaRPr lang="en-US" dirty="0"/>
          </a:p>
        </p:txBody>
      </p:sp>
      <p:sp>
        <p:nvSpPr>
          <p:cNvPr id="3" name="Content Placeholder 2"/>
          <p:cNvSpPr>
            <a:spLocks noGrp="1"/>
          </p:cNvSpPr>
          <p:nvPr>
            <p:ph idx="1"/>
          </p:nvPr>
        </p:nvSpPr>
        <p:spPr/>
        <p:txBody>
          <a:bodyPr/>
          <a:lstStyle/>
          <a:p>
            <a:pPr fontAlgn="base">
              <a:buFont typeface="Arial" panose="020B0604020202020204" pitchFamily="34" charset="0"/>
              <a:buChar char="•"/>
            </a:pPr>
            <a:r>
              <a:rPr lang="en-US" b="1" dirty="0">
                <a:solidFill>
                  <a:schemeClr val="tx1"/>
                </a:solidFill>
              </a:rPr>
              <a:t>Percent of (a) health centers and (b) Ryan/White programs that have reduced disparities on specific clinical performance measures  </a:t>
            </a:r>
          </a:p>
          <a:p>
            <a:pPr fontAlgn="base">
              <a:buFont typeface="Arial" panose="020B0604020202020204" pitchFamily="34" charset="0"/>
              <a:buChar char="•"/>
            </a:pPr>
            <a:r>
              <a:rPr lang="en-US" b="1" dirty="0">
                <a:solidFill>
                  <a:schemeClr val="tx1"/>
                </a:solidFill>
              </a:rPr>
              <a:t>Number of blood stem cell transplants facilitated for minority patients by the C.W. Bill Young Cell Transplantation Program</a:t>
            </a:r>
          </a:p>
          <a:p>
            <a:pPr>
              <a:buFont typeface="Arial" panose="020B0604020202020204" pitchFamily="34" charset="0"/>
              <a:buChar char="•"/>
            </a:pPr>
            <a:endParaRPr lang="en-US" b="1" dirty="0">
              <a:solidFill>
                <a:schemeClr val="tx1"/>
              </a:solidFill>
            </a:endParaRPr>
          </a:p>
        </p:txBody>
      </p:sp>
      <p:sp>
        <p:nvSpPr>
          <p:cNvPr id="4" name="Rectangle 3"/>
          <p:cNvSpPr/>
          <p:nvPr/>
        </p:nvSpPr>
        <p:spPr>
          <a:xfrm>
            <a:off x="10736766" y="5994399"/>
            <a:ext cx="768159" cy="369332"/>
          </a:xfrm>
          <a:prstGeom prst="rect">
            <a:avLst/>
          </a:prstGeom>
        </p:spPr>
        <p:txBody>
          <a:bodyPr wrap="none">
            <a:spAutoFit/>
          </a:bodyPr>
          <a:lstStyle/>
          <a:p>
            <a:r>
              <a:rPr lang="en-US" b="1" dirty="0"/>
              <a:t>HRSA</a:t>
            </a:r>
          </a:p>
        </p:txBody>
      </p:sp>
      <p:pic>
        <p:nvPicPr>
          <p:cNvPr id="5" name="Picture 4"/>
          <p:cNvPicPr>
            <a:picLocks noChangeAspect="1"/>
          </p:cNvPicPr>
          <p:nvPr/>
        </p:nvPicPr>
        <p:blipFill>
          <a:blip r:embed="rId2"/>
          <a:stretch>
            <a:fillRect/>
          </a:stretch>
        </p:blipFill>
        <p:spPr>
          <a:xfrm>
            <a:off x="9688404" y="140969"/>
            <a:ext cx="2395328" cy="5853430"/>
          </a:xfrm>
          <a:prstGeom prst="rect">
            <a:avLst/>
          </a:prstGeom>
        </p:spPr>
      </p:pic>
    </p:spTree>
    <p:extLst>
      <p:ext uri="{BB962C8B-B14F-4D97-AF65-F5344CB8AC3E}">
        <p14:creationId xmlns:p14="http://schemas.microsoft.com/office/powerpoint/2010/main" val="4056625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base"/>
            <a:r>
              <a:rPr lang="en-US" b="1" dirty="0"/>
              <a:t>Goal 5: Strengthen HRSA Program Management and Operations</a:t>
            </a:r>
            <a:br>
              <a:rPr lang="en-US" b="1" dirty="0"/>
            </a:br>
            <a:r>
              <a:rPr lang="en-US" b="1" dirty="0"/>
              <a:t>Performance Measures</a:t>
            </a:r>
          </a:p>
        </p:txBody>
      </p:sp>
      <p:sp>
        <p:nvSpPr>
          <p:cNvPr id="3" name="Content Placeholder 2"/>
          <p:cNvSpPr>
            <a:spLocks noGrp="1"/>
          </p:cNvSpPr>
          <p:nvPr>
            <p:ph idx="1"/>
          </p:nvPr>
        </p:nvSpPr>
        <p:spPr>
          <a:xfrm>
            <a:off x="684212" y="665480"/>
            <a:ext cx="8534400" cy="3615267"/>
          </a:xfrm>
        </p:spPr>
        <p:txBody>
          <a:bodyPr/>
          <a:lstStyle/>
          <a:p>
            <a:pPr fontAlgn="base">
              <a:buFont typeface="Arial" panose="020B0604020202020204" pitchFamily="34" charset="0"/>
              <a:buChar char="•"/>
            </a:pPr>
            <a:r>
              <a:rPr lang="en-US" b="1" dirty="0">
                <a:solidFill>
                  <a:schemeClr val="tx1"/>
                </a:solidFill>
              </a:rPr>
              <a:t>Percent of HRSA products and services (e.g., FOAs, correspondence, reports, audits, technical assistance) that meet established quality and timeliness benchmarks</a:t>
            </a:r>
          </a:p>
          <a:p>
            <a:pPr fontAlgn="base">
              <a:buFont typeface="Arial" panose="020B0604020202020204" pitchFamily="34" charset="0"/>
              <a:buChar char="•"/>
            </a:pPr>
            <a:r>
              <a:rPr lang="en-US" b="1" dirty="0">
                <a:solidFill>
                  <a:schemeClr val="tx1"/>
                </a:solidFill>
              </a:rPr>
              <a:t>Program customer satisfaction: Percent of HRSA awardees reporting positively on key indicators</a:t>
            </a:r>
          </a:p>
          <a:p>
            <a:pPr fontAlgn="base">
              <a:buFont typeface="Arial" panose="020B0604020202020204" pitchFamily="34" charset="0"/>
              <a:buChar char="•"/>
            </a:pPr>
            <a:r>
              <a:rPr lang="en-US" b="1" dirty="0">
                <a:solidFill>
                  <a:schemeClr val="tx1"/>
                </a:solidFill>
              </a:rPr>
              <a:t>Employee satisfaction: Percent of HRSA staff reporting positively on key indicators</a:t>
            </a:r>
          </a:p>
          <a:p>
            <a:endParaRPr lang="en-US" dirty="0"/>
          </a:p>
        </p:txBody>
      </p:sp>
      <p:sp>
        <p:nvSpPr>
          <p:cNvPr id="4" name="Rectangle 3"/>
          <p:cNvSpPr/>
          <p:nvPr/>
        </p:nvSpPr>
        <p:spPr>
          <a:xfrm>
            <a:off x="10620651" y="6322814"/>
            <a:ext cx="768159" cy="369332"/>
          </a:xfrm>
          <a:prstGeom prst="rect">
            <a:avLst/>
          </a:prstGeom>
        </p:spPr>
        <p:txBody>
          <a:bodyPr wrap="none">
            <a:spAutoFit/>
          </a:bodyPr>
          <a:lstStyle/>
          <a:p>
            <a:r>
              <a:rPr lang="en-US" b="1" dirty="0"/>
              <a:t>HRSA</a:t>
            </a:r>
          </a:p>
        </p:txBody>
      </p:sp>
      <p:pic>
        <p:nvPicPr>
          <p:cNvPr id="5" name="Picture 4"/>
          <p:cNvPicPr>
            <a:picLocks noChangeAspect="1"/>
          </p:cNvPicPr>
          <p:nvPr/>
        </p:nvPicPr>
        <p:blipFill>
          <a:blip r:embed="rId2"/>
          <a:stretch>
            <a:fillRect/>
          </a:stretch>
        </p:blipFill>
        <p:spPr>
          <a:xfrm>
            <a:off x="9463479" y="212089"/>
            <a:ext cx="2457693" cy="6005830"/>
          </a:xfrm>
          <a:prstGeom prst="rect">
            <a:avLst/>
          </a:prstGeom>
        </p:spPr>
      </p:pic>
    </p:spTree>
    <p:extLst>
      <p:ext uri="{BB962C8B-B14F-4D97-AF65-F5344CB8AC3E}">
        <p14:creationId xmlns:p14="http://schemas.microsoft.com/office/powerpoint/2010/main" val="4182225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90892" y="311399"/>
            <a:ext cx="6296796" cy="6256432"/>
          </a:xfrm>
          <a:prstGeom prst="rect">
            <a:avLst/>
          </a:prstGeom>
        </p:spPr>
      </p:pic>
      <p:pic>
        <p:nvPicPr>
          <p:cNvPr id="5" name="Picture 4"/>
          <p:cNvPicPr>
            <a:picLocks noChangeAspect="1"/>
          </p:cNvPicPr>
          <p:nvPr/>
        </p:nvPicPr>
        <p:blipFill>
          <a:blip r:embed="rId3"/>
          <a:stretch>
            <a:fillRect/>
          </a:stretch>
        </p:blipFill>
        <p:spPr>
          <a:xfrm>
            <a:off x="7972697" y="301405"/>
            <a:ext cx="2564334" cy="6266426"/>
          </a:xfrm>
          <a:prstGeom prst="rect">
            <a:avLst/>
          </a:prstGeom>
        </p:spPr>
      </p:pic>
      <p:sp>
        <p:nvSpPr>
          <p:cNvPr id="6" name="Rectangle 5"/>
          <p:cNvSpPr/>
          <p:nvPr/>
        </p:nvSpPr>
        <p:spPr>
          <a:xfrm>
            <a:off x="7966551" y="575737"/>
            <a:ext cx="2570480" cy="1200329"/>
          </a:xfrm>
          <a:prstGeom prst="rect">
            <a:avLst/>
          </a:prstGeom>
        </p:spPr>
        <p:txBody>
          <a:bodyPr wrap="square">
            <a:spAutoFit/>
          </a:bodyPr>
          <a:lstStyle/>
          <a:p>
            <a:r>
              <a:rPr lang="en-US" dirty="0"/>
              <a:t>FQHC CLINCICS SERVE </a:t>
            </a:r>
          </a:p>
          <a:p>
            <a:r>
              <a:rPr lang="en-US" dirty="0"/>
              <a:t>PRIMARILY MEDICAID</a:t>
            </a:r>
          </a:p>
          <a:p>
            <a:r>
              <a:rPr lang="en-US" dirty="0"/>
              <a:t>AND THE UNINSURED</a:t>
            </a:r>
          </a:p>
        </p:txBody>
      </p:sp>
    </p:spTree>
    <p:extLst>
      <p:ext uri="{BB962C8B-B14F-4D97-AF65-F5344CB8AC3E}">
        <p14:creationId xmlns:p14="http://schemas.microsoft.com/office/powerpoint/2010/main" val="34992700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3" y="5506776"/>
            <a:ext cx="7471955" cy="866503"/>
          </a:xfrm>
        </p:spPr>
        <p:txBody>
          <a:bodyPr>
            <a:normAutofit fontScale="90000"/>
          </a:bodyPr>
          <a:lstStyle/>
          <a:p>
            <a:r>
              <a:rPr lang="en-US" b="1" dirty="0"/>
              <a:t>Overview of Principal Programs</a:t>
            </a:r>
            <a:br>
              <a:rPr lang="en-US" b="1" dirty="0"/>
            </a:br>
            <a:endParaRPr lang="en-US" dirty="0"/>
          </a:p>
        </p:txBody>
      </p:sp>
      <p:sp>
        <p:nvSpPr>
          <p:cNvPr id="3" name="Content Placeholder 2"/>
          <p:cNvSpPr>
            <a:spLocks noGrp="1"/>
          </p:cNvSpPr>
          <p:nvPr>
            <p:ph idx="1"/>
          </p:nvPr>
        </p:nvSpPr>
        <p:spPr>
          <a:xfrm>
            <a:off x="-1227908" y="71120"/>
            <a:ext cx="10398034" cy="5721531"/>
          </a:xfrm>
        </p:spPr>
        <p:txBody>
          <a:bodyPr>
            <a:noAutofit/>
          </a:bodyPr>
          <a:lstStyle/>
          <a:p>
            <a:pPr marL="1371600" lvl="3" indent="0">
              <a:buNone/>
            </a:pPr>
            <a:r>
              <a:rPr lang="en-US" sz="2800" b="1" dirty="0">
                <a:solidFill>
                  <a:schemeClr val="tx1"/>
                </a:solidFill>
              </a:rPr>
              <a:t>HRSA has an annual budget of approximately $10 billion. With that, HRSA operates more than 80 programs and awards more than 10,000 grants and supplements to approximately 3,000 partner organizations. Comprised of five bureaus and ten offices, HRSA provides leadership and support to health care providers</a:t>
            </a:r>
            <a:endParaRPr lang="en-US" sz="2800" b="1" dirty="0"/>
          </a:p>
          <a:p>
            <a:pPr marL="1371600" lvl="3" indent="0">
              <a:buNone/>
            </a:pPr>
            <a:r>
              <a:rPr lang="en-US" sz="2800" b="1" dirty="0">
                <a:solidFill>
                  <a:schemeClr val="tx1"/>
                </a:solidFill>
              </a:rPr>
              <a:t>, schools for health professionals, local health systems, states, and other entities throughout the United States and its territories.</a:t>
            </a:r>
          </a:p>
        </p:txBody>
      </p:sp>
      <p:sp>
        <p:nvSpPr>
          <p:cNvPr id="4" name="Rectangle 3"/>
          <p:cNvSpPr/>
          <p:nvPr/>
        </p:nvSpPr>
        <p:spPr>
          <a:xfrm>
            <a:off x="10693223" y="5940028"/>
            <a:ext cx="768159" cy="369332"/>
          </a:xfrm>
          <a:prstGeom prst="rect">
            <a:avLst/>
          </a:prstGeom>
        </p:spPr>
        <p:txBody>
          <a:bodyPr wrap="none">
            <a:spAutoFit/>
          </a:bodyPr>
          <a:lstStyle/>
          <a:p>
            <a:r>
              <a:rPr lang="en-US" b="1" dirty="0"/>
              <a:t>HRSA</a:t>
            </a:r>
          </a:p>
        </p:txBody>
      </p:sp>
      <p:pic>
        <p:nvPicPr>
          <p:cNvPr id="5" name="Picture 4"/>
          <p:cNvPicPr>
            <a:picLocks noChangeAspect="1"/>
          </p:cNvPicPr>
          <p:nvPr/>
        </p:nvPicPr>
        <p:blipFill>
          <a:blip r:embed="rId2"/>
          <a:stretch>
            <a:fillRect/>
          </a:stretch>
        </p:blipFill>
        <p:spPr>
          <a:xfrm>
            <a:off x="9846451" y="568960"/>
            <a:ext cx="2054401" cy="5020310"/>
          </a:xfrm>
          <a:prstGeom prst="rect">
            <a:avLst/>
          </a:prstGeom>
        </p:spPr>
      </p:pic>
    </p:spTree>
    <p:extLst>
      <p:ext uri="{BB962C8B-B14F-4D97-AF65-F5344CB8AC3E}">
        <p14:creationId xmlns:p14="http://schemas.microsoft.com/office/powerpoint/2010/main" val="3882889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041" y="5168537"/>
            <a:ext cx="8534400" cy="1689463"/>
          </a:xfrm>
        </p:spPr>
        <p:txBody>
          <a:bodyPr>
            <a:normAutofit fontScale="90000"/>
          </a:bodyPr>
          <a:lstStyle/>
          <a:p>
            <a:r>
              <a:rPr lang="en-US" dirty="0"/>
              <a:t>Health center program</a:t>
            </a:r>
            <a:br>
              <a:rPr lang="en-US" dirty="0"/>
            </a:br>
            <a:r>
              <a:rPr lang="en-US" b="1" dirty="0"/>
              <a:t>Bureau of Primary Health Care</a:t>
            </a:r>
            <a:br>
              <a:rPr lang="en-US" b="1" dirty="0"/>
            </a:br>
            <a:endParaRPr lang="en-US" dirty="0"/>
          </a:p>
        </p:txBody>
      </p:sp>
      <p:sp>
        <p:nvSpPr>
          <p:cNvPr id="3" name="Content Placeholder 2"/>
          <p:cNvSpPr>
            <a:spLocks noGrp="1"/>
          </p:cNvSpPr>
          <p:nvPr>
            <p:ph idx="1"/>
          </p:nvPr>
        </p:nvSpPr>
        <p:spPr>
          <a:xfrm>
            <a:off x="261257" y="0"/>
            <a:ext cx="11652069" cy="5300419"/>
          </a:xfrm>
        </p:spPr>
        <p:txBody>
          <a:bodyPr>
            <a:normAutofit fontScale="77500" lnSpcReduction="20000"/>
          </a:bodyPr>
          <a:lstStyle/>
          <a:p>
            <a:pPr fontAlgn="base">
              <a:buFont typeface="Arial" panose="020B0604020202020204" pitchFamily="34" charset="0"/>
              <a:buChar char="•"/>
            </a:pPr>
            <a:endParaRPr lang="en-US" sz="3100" b="1" dirty="0">
              <a:solidFill>
                <a:schemeClr val="bg1"/>
              </a:solidFill>
            </a:endParaRPr>
          </a:p>
          <a:p>
            <a:pPr fontAlgn="base">
              <a:buFont typeface="Arial" panose="020B0604020202020204" pitchFamily="34" charset="0"/>
              <a:buChar char="•"/>
            </a:pPr>
            <a:endParaRPr lang="en-US" sz="3100" b="1" dirty="0">
              <a:solidFill>
                <a:schemeClr val="bg1"/>
              </a:solidFill>
            </a:endParaRPr>
          </a:p>
          <a:p>
            <a:pPr fontAlgn="base">
              <a:buFont typeface="Arial" panose="020B0604020202020204" pitchFamily="34" charset="0"/>
              <a:buChar char="•"/>
            </a:pPr>
            <a:r>
              <a:rPr lang="en-US" sz="3100" b="1" dirty="0">
                <a:solidFill>
                  <a:schemeClr val="bg1"/>
                </a:solidFill>
              </a:rPr>
              <a:t>For over 50 years, health centers have provided high quality preventive and primary health care to patients regardless of their ability to pay. Approximately 1 in 13 people in the U.S. relies on a HRSA-funded health center for medical care.</a:t>
            </a:r>
          </a:p>
          <a:p>
            <a:pPr fontAlgn="base">
              <a:buFont typeface="Arial" panose="020B0604020202020204" pitchFamily="34" charset="0"/>
              <a:buChar char="•"/>
            </a:pPr>
            <a:r>
              <a:rPr lang="en-US" sz="3100" b="1" dirty="0">
                <a:solidFill>
                  <a:schemeClr val="bg1"/>
                </a:solidFill>
              </a:rPr>
              <a:t>Over 1,400 health centers operate approximately 9,800 service delivery sites in every U.S. state, D.C., Puerto Rico, the Virgin Islands and the Pacific Basin; these health centers employ more than 180,000 staff who provide care for over 24 million patients. For millions of Americans, including some of the most vulnerable individuals and families, health centers are the essential medical home where they find services that promote health, diagnose and treat disease and disability, and help them cope with environmental challenges that put them at risk.</a:t>
            </a:r>
            <a:r>
              <a:rPr lang="en-US" sz="3200" b="1" dirty="0">
                <a:solidFill>
                  <a:schemeClr val="bg1"/>
                </a:solidFill>
              </a:rPr>
              <a:t> </a:t>
            </a:r>
          </a:p>
          <a:p>
            <a:pPr fontAlgn="base"/>
            <a:endParaRPr lang="en-US" sz="3100" dirty="0">
              <a:solidFill>
                <a:schemeClr val="tx1"/>
              </a:solidFill>
            </a:endParaRPr>
          </a:p>
          <a:p>
            <a:endParaRPr lang="en-US" dirty="0"/>
          </a:p>
        </p:txBody>
      </p:sp>
      <p:sp>
        <p:nvSpPr>
          <p:cNvPr id="4" name="Rectangle 3"/>
          <p:cNvSpPr/>
          <p:nvPr/>
        </p:nvSpPr>
        <p:spPr>
          <a:xfrm>
            <a:off x="10623554" y="6013268"/>
            <a:ext cx="768159" cy="369332"/>
          </a:xfrm>
          <a:prstGeom prst="rect">
            <a:avLst/>
          </a:prstGeom>
        </p:spPr>
        <p:txBody>
          <a:bodyPr wrap="none">
            <a:spAutoFit/>
          </a:bodyPr>
          <a:lstStyle/>
          <a:p>
            <a:r>
              <a:rPr lang="en-US" b="1" dirty="0"/>
              <a:t>HRSA</a:t>
            </a:r>
          </a:p>
        </p:txBody>
      </p:sp>
    </p:spTree>
    <p:extLst>
      <p:ext uri="{BB962C8B-B14F-4D97-AF65-F5344CB8AC3E}">
        <p14:creationId xmlns:p14="http://schemas.microsoft.com/office/powerpoint/2010/main" val="8582228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457" y="5105640"/>
            <a:ext cx="8534400" cy="1507067"/>
          </a:xfrm>
        </p:spPr>
        <p:txBody>
          <a:bodyPr/>
          <a:lstStyle/>
          <a:p>
            <a:br>
              <a:rPr lang="en-US" b="1" dirty="0"/>
            </a:br>
            <a:r>
              <a:rPr lang="en-US" b="1" dirty="0"/>
              <a:t>Overview of Principal Programs</a:t>
            </a:r>
            <a:endParaRPr lang="en-US" dirty="0"/>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sz="3600" b="1" dirty="0">
                <a:solidFill>
                  <a:schemeClr val="tx1"/>
                </a:solidFill>
              </a:rPr>
              <a:t>Summary of all Principal Programs</a:t>
            </a:r>
          </a:p>
          <a:p>
            <a:pPr>
              <a:buFont typeface="Arial" panose="020B0604020202020204" pitchFamily="34" charset="0"/>
              <a:buChar char="•"/>
            </a:pPr>
            <a:r>
              <a:rPr lang="en-US" sz="2800" b="1" dirty="0">
                <a:solidFill>
                  <a:schemeClr val="tx1"/>
                </a:solidFill>
              </a:rPr>
              <a:t>Health Center Program</a:t>
            </a:r>
          </a:p>
          <a:p>
            <a:pPr>
              <a:buFont typeface="Arial" panose="020B0604020202020204" pitchFamily="34" charset="0"/>
              <a:buChar char="•"/>
            </a:pPr>
            <a:r>
              <a:rPr lang="en-US" sz="2800" b="1" dirty="0">
                <a:solidFill>
                  <a:schemeClr val="tx1"/>
                </a:solidFill>
              </a:rPr>
              <a:t>Ryan White HIV/AIDS Program</a:t>
            </a:r>
          </a:p>
          <a:p>
            <a:pPr>
              <a:buFont typeface="Arial" panose="020B0604020202020204" pitchFamily="34" charset="0"/>
              <a:buChar char="•"/>
            </a:pPr>
            <a:r>
              <a:rPr lang="en-US" sz="2800" b="1" dirty="0">
                <a:solidFill>
                  <a:schemeClr val="tx1"/>
                </a:solidFill>
              </a:rPr>
              <a:t>National Health Service Corps</a:t>
            </a:r>
          </a:p>
          <a:p>
            <a:pPr>
              <a:buFont typeface="Arial" panose="020B0604020202020204" pitchFamily="34" charset="0"/>
              <a:buChar char="•"/>
            </a:pPr>
            <a:r>
              <a:rPr lang="en-US" sz="2800" b="1" dirty="0">
                <a:solidFill>
                  <a:schemeClr val="tx1"/>
                </a:solidFill>
              </a:rPr>
              <a:t>Health Workforce Training Programs</a:t>
            </a:r>
          </a:p>
          <a:p>
            <a:pPr>
              <a:buFont typeface="Arial" panose="020B0604020202020204" pitchFamily="34" charset="0"/>
              <a:buChar char="•"/>
            </a:pPr>
            <a:r>
              <a:rPr lang="en-US" sz="2800" b="1" dirty="0">
                <a:solidFill>
                  <a:schemeClr val="tx1"/>
                </a:solidFill>
              </a:rPr>
              <a:t>Maternal and Child Health Block Grant Program</a:t>
            </a:r>
          </a:p>
          <a:p>
            <a:pPr>
              <a:buFont typeface="Arial" panose="020B0604020202020204" pitchFamily="34" charset="0"/>
              <a:buChar char="•"/>
            </a:pPr>
            <a:r>
              <a:rPr lang="en-US" sz="2800" b="1" dirty="0">
                <a:solidFill>
                  <a:schemeClr val="tx1"/>
                </a:solidFill>
              </a:rPr>
              <a:t>Rural Health Policy Program</a:t>
            </a:r>
          </a:p>
          <a:p>
            <a:pPr>
              <a:buFont typeface="Arial" panose="020B0604020202020204" pitchFamily="34" charset="0"/>
              <a:buChar char="•"/>
            </a:pPr>
            <a:r>
              <a:rPr lang="en-US" sz="2800" b="1" dirty="0">
                <a:solidFill>
                  <a:schemeClr val="tx1"/>
                </a:solidFill>
              </a:rPr>
              <a:t>(many others)</a:t>
            </a:r>
          </a:p>
        </p:txBody>
      </p:sp>
      <p:sp>
        <p:nvSpPr>
          <p:cNvPr id="4" name="Rectangle 3"/>
          <p:cNvSpPr/>
          <p:nvPr/>
        </p:nvSpPr>
        <p:spPr>
          <a:xfrm>
            <a:off x="10797724" y="6243375"/>
            <a:ext cx="768159" cy="369332"/>
          </a:xfrm>
          <a:prstGeom prst="rect">
            <a:avLst/>
          </a:prstGeom>
        </p:spPr>
        <p:txBody>
          <a:bodyPr wrap="none">
            <a:spAutoFit/>
          </a:bodyPr>
          <a:lstStyle/>
          <a:p>
            <a:r>
              <a:rPr lang="en-US" b="1" dirty="0"/>
              <a:t>HRSA</a:t>
            </a:r>
          </a:p>
        </p:txBody>
      </p:sp>
      <p:pic>
        <p:nvPicPr>
          <p:cNvPr id="5" name="Picture 4"/>
          <p:cNvPicPr>
            <a:picLocks noChangeAspect="1"/>
          </p:cNvPicPr>
          <p:nvPr/>
        </p:nvPicPr>
        <p:blipFill>
          <a:blip r:embed="rId2"/>
          <a:stretch>
            <a:fillRect/>
          </a:stretch>
        </p:blipFill>
        <p:spPr>
          <a:xfrm>
            <a:off x="9512778" y="253455"/>
            <a:ext cx="2387013" cy="5833110"/>
          </a:xfrm>
          <a:prstGeom prst="rect">
            <a:avLst/>
          </a:prstGeom>
        </p:spPr>
      </p:pic>
    </p:spTree>
    <p:extLst>
      <p:ext uri="{BB962C8B-B14F-4D97-AF65-F5344CB8AC3E}">
        <p14:creationId xmlns:p14="http://schemas.microsoft.com/office/powerpoint/2010/main" val="5968268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1. HRSA has as its second goal to improve access to quality health care and services performance measures</a:t>
            </a:r>
          </a:p>
          <a:p>
            <a:endParaRPr lang="en-US" sz="3600" dirty="0"/>
          </a:p>
          <a:p>
            <a:pPr marL="514350" indent="-514350">
              <a:buAutoNum type="alphaLcPeriod"/>
            </a:pPr>
            <a:r>
              <a:rPr lang="en-US" sz="3600" dirty="0"/>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26536665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1. HRSA has as its second goal to improve access to quality health care and services performance measures</a:t>
            </a:r>
          </a:p>
          <a:p>
            <a:endParaRPr lang="en-US" sz="3600" dirty="0"/>
          </a:p>
          <a:p>
            <a:pPr marL="514350" indent="-514350">
              <a:buAutoNum type="alphaLcPeriod"/>
            </a:pPr>
            <a:r>
              <a:rPr lang="en-US" sz="3600" dirty="0"/>
              <a:t>True</a:t>
            </a:r>
          </a:p>
          <a:p>
            <a:pPr marL="514350" indent="-514350">
              <a:buAutoNum type="alphaLcPeriod"/>
            </a:pPr>
            <a:r>
              <a:rPr lang="en-US" sz="3600" dirty="0">
                <a:solidFill>
                  <a:srgbClr val="FF0000"/>
                </a:solidFill>
              </a:rPr>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359783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3396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2. Health Centers Perform Better on Ambulatory Care Quality Measures than Private Practice Physicians </a:t>
            </a:r>
          </a:p>
          <a:p>
            <a:endParaRPr lang="en-US" sz="3600" dirty="0"/>
          </a:p>
          <a:p>
            <a:pPr marL="514350" indent="-514350">
              <a:buAutoNum type="alphaLcPeriod"/>
            </a:pPr>
            <a:r>
              <a:rPr lang="en-US" sz="3600" dirty="0"/>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409630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3396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2. Health Centers Perform Better on Ambulatory Care Quality Measures than Private Practice Physicians </a:t>
            </a:r>
          </a:p>
          <a:p>
            <a:endParaRPr lang="en-US" sz="3600" dirty="0"/>
          </a:p>
          <a:p>
            <a:pPr marL="514350" indent="-514350">
              <a:buAutoNum type="alphaLcPeriod"/>
            </a:pPr>
            <a:r>
              <a:rPr lang="en-US" sz="3600" dirty="0">
                <a:solidFill>
                  <a:srgbClr val="C00000"/>
                </a:solidFill>
              </a:rPr>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1138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3. Health Centers Have Higher Rates of Accepting New Patients Compared to Other Primary Care Providers </a:t>
            </a:r>
          </a:p>
          <a:p>
            <a:endParaRPr lang="en-US" sz="3600" dirty="0"/>
          </a:p>
          <a:p>
            <a:pPr marL="514350" indent="-514350">
              <a:buAutoNum type="alphaLcPeriod"/>
            </a:pPr>
            <a:r>
              <a:rPr lang="en-US" sz="3600" dirty="0"/>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14141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3. Health Centers Have Higher Rates of Accepting New Patients Compared to Other Primary Care Providers </a:t>
            </a:r>
          </a:p>
          <a:p>
            <a:endParaRPr lang="en-US" sz="3600" dirty="0"/>
          </a:p>
          <a:p>
            <a:pPr marL="514350" indent="-514350">
              <a:buAutoNum type="alphaLcPeriod"/>
            </a:pPr>
            <a:r>
              <a:rPr lang="en-US" sz="3600" dirty="0">
                <a:solidFill>
                  <a:srgbClr val="C00000"/>
                </a:solidFill>
              </a:rPr>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359156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4. Health Centers Are More Likely to Treat Patients with Chronic Illnesses Compared to Other Primary Care Physicians </a:t>
            </a:r>
          </a:p>
          <a:p>
            <a:endParaRPr lang="en-US" sz="3600" dirty="0"/>
          </a:p>
          <a:p>
            <a:pPr marL="514350" indent="-514350">
              <a:buAutoNum type="alphaLcPeriod"/>
            </a:pPr>
            <a:r>
              <a:rPr lang="en-US" sz="3600" dirty="0"/>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38000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7691" y="389707"/>
            <a:ext cx="8389339" cy="6185263"/>
          </a:xfrm>
          <a:prstGeom prst="rect">
            <a:avLst/>
          </a:prstGeom>
        </p:spPr>
      </p:pic>
      <p:sp>
        <p:nvSpPr>
          <p:cNvPr id="2" name="TextBox 1"/>
          <p:cNvSpPr txBox="1"/>
          <p:nvPr/>
        </p:nvSpPr>
        <p:spPr>
          <a:xfrm>
            <a:off x="6087291" y="687978"/>
            <a:ext cx="2379177" cy="1015663"/>
          </a:xfrm>
          <a:prstGeom prst="rect">
            <a:avLst/>
          </a:prstGeom>
          <a:noFill/>
        </p:spPr>
        <p:txBody>
          <a:bodyPr wrap="none" rtlCol="0">
            <a:spAutoFit/>
          </a:bodyPr>
          <a:lstStyle/>
          <a:p>
            <a:r>
              <a:rPr lang="en-US" sz="6000" dirty="0">
                <a:solidFill>
                  <a:srgbClr val="C00000"/>
                </a:solidFill>
              </a:rPr>
              <a:t>FQHC</a:t>
            </a:r>
          </a:p>
        </p:txBody>
      </p:sp>
      <p:pic>
        <p:nvPicPr>
          <p:cNvPr id="5" name="Picture 4"/>
          <p:cNvPicPr>
            <a:picLocks noChangeAspect="1"/>
          </p:cNvPicPr>
          <p:nvPr/>
        </p:nvPicPr>
        <p:blipFill>
          <a:blip r:embed="rId3"/>
          <a:stretch>
            <a:fillRect/>
          </a:stretch>
        </p:blipFill>
        <p:spPr>
          <a:xfrm>
            <a:off x="8615294" y="389706"/>
            <a:ext cx="2531120" cy="6185263"/>
          </a:xfrm>
          <a:prstGeom prst="rect">
            <a:avLst/>
          </a:prstGeom>
        </p:spPr>
      </p:pic>
    </p:spTree>
    <p:extLst>
      <p:ext uri="{BB962C8B-B14F-4D97-AF65-F5344CB8AC3E}">
        <p14:creationId xmlns:p14="http://schemas.microsoft.com/office/powerpoint/2010/main" val="31434944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4. Health Centers Are More Likely to Treat Patients with Chronic Illnesses Compared to Other Primary Care Physicians </a:t>
            </a:r>
          </a:p>
          <a:p>
            <a:endParaRPr lang="en-US" sz="3600" dirty="0"/>
          </a:p>
          <a:p>
            <a:pPr marL="514350" indent="-514350">
              <a:buAutoNum type="alphaLcPeriod"/>
            </a:pPr>
            <a:r>
              <a:rPr lang="en-US" sz="3600" dirty="0">
                <a:solidFill>
                  <a:srgbClr val="C00000"/>
                </a:solidFill>
              </a:rPr>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30344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3396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5. Most Health Center Patients are Uninsured or Publicly Insured </a:t>
            </a:r>
          </a:p>
          <a:p>
            <a:endParaRPr lang="en-US" sz="3600" dirty="0"/>
          </a:p>
          <a:p>
            <a:pPr marL="514350" indent="-514350">
              <a:buAutoNum type="alphaLcPeriod"/>
            </a:pPr>
            <a:r>
              <a:rPr lang="en-US" sz="3600" dirty="0"/>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28455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681" y="1413384"/>
            <a:ext cx="11984637" cy="43396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5. Most Health Center Patients are Uninsured or Publicly Insured </a:t>
            </a:r>
          </a:p>
          <a:p>
            <a:endParaRPr lang="en-US" sz="3600" dirty="0"/>
          </a:p>
          <a:p>
            <a:pPr marL="514350" indent="-514350">
              <a:buAutoNum type="alphaLcPeriod"/>
            </a:pPr>
            <a:r>
              <a:rPr lang="en-US" sz="3600" dirty="0">
                <a:solidFill>
                  <a:srgbClr val="C00000"/>
                </a:solidFill>
              </a:rPr>
              <a:t>True</a:t>
            </a:r>
          </a:p>
          <a:p>
            <a:pPr marL="514350" indent="-514350">
              <a:buAutoNum type="alphaLcPeriod"/>
            </a:pPr>
            <a:r>
              <a:rPr lang="en-US" sz="3600" dirty="0"/>
              <a:t>False </a:t>
            </a:r>
          </a:p>
          <a:p>
            <a:pPr marL="514350" indent="-514350">
              <a:buAutoNum type="alphaLcPeriod"/>
            </a:pPr>
            <a:endParaRPr lang="en-US" sz="3200" dirty="0"/>
          </a:p>
          <a:p>
            <a:pPr marL="514350" indent="-514350">
              <a:buAutoNum type="alphaLcPeriod"/>
            </a:pPr>
            <a:endParaRPr lang="en-US" sz="3200" dirty="0">
              <a:sym typeface="Symbol"/>
            </a:endParaRPr>
          </a:p>
          <a:p>
            <a:pPr marL="514350" indent="-514350">
              <a:buAutoNum type="alphaLcPeriod"/>
            </a:pPr>
            <a:endParaRPr lang="en-US" sz="3200" dirty="0"/>
          </a:p>
        </p:txBody>
      </p:sp>
    </p:spTree>
    <p:extLst>
      <p:ext uri="{BB962C8B-B14F-4D97-AF65-F5344CB8AC3E}">
        <p14:creationId xmlns:p14="http://schemas.microsoft.com/office/powerpoint/2010/main" val="5382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65" y="1149950"/>
            <a:ext cx="9798011" cy="4613582"/>
          </a:xfrm>
          <a:prstGeom prst="rect">
            <a:avLst/>
          </a:prstGeom>
        </p:spPr>
      </p:pic>
      <p:sp>
        <p:nvSpPr>
          <p:cNvPr id="5" name="TextBox 4"/>
          <p:cNvSpPr txBox="1"/>
          <p:nvPr/>
        </p:nvSpPr>
        <p:spPr>
          <a:xfrm>
            <a:off x="865051" y="5997303"/>
            <a:ext cx="8618065" cy="369332"/>
          </a:xfrm>
          <a:prstGeom prst="rect">
            <a:avLst/>
          </a:prstGeom>
          <a:noFill/>
        </p:spPr>
        <p:txBody>
          <a:bodyPr wrap="none" rtlCol="0">
            <a:spAutoFit/>
          </a:bodyPr>
          <a:lstStyle/>
          <a:p>
            <a:r>
              <a:rPr lang="en-US" b="1" dirty="0"/>
              <a:t>WORKS WITH LOCAL HEALTH DEPARTMENTS TO PROVIDE VALUABLE SERVICES</a:t>
            </a:r>
          </a:p>
        </p:txBody>
      </p:sp>
      <p:pic>
        <p:nvPicPr>
          <p:cNvPr id="2" name="Picture 1"/>
          <p:cNvPicPr>
            <a:picLocks noChangeAspect="1"/>
          </p:cNvPicPr>
          <p:nvPr/>
        </p:nvPicPr>
        <p:blipFill>
          <a:blip r:embed="rId3"/>
          <a:stretch>
            <a:fillRect/>
          </a:stretch>
        </p:blipFill>
        <p:spPr>
          <a:xfrm>
            <a:off x="9950476" y="1169942"/>
            <a:ext cx="1879779" cy="4593590"/>
          </a:xfrm>
          <a:prstGeom prst="rect">
            <a:avLst/>
          </a:prstGeom>
        </p:spPr>
      </p:pic>
    </p:spTree>
    <p:extLst>
      <p:ext uri="{BB962C8B-B14F-4D97-AF65-F5344CB8AC3E}">
        <p14:creationId xmlns:p14="http://schemas.microsoft.com/office/powerpoint/2010/main" val="1528776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0959" y="339635"/>
            <a:ext cx="8918401" cy="6252754"/>
          </a:xfrm>
          <a:prstGeom prst="rect">
            <a:avLst/>
          </a:prstGeom>
        </p:spPr>
      </p:pic>
      <p:pic>
        <p:nvPicPr>
          <p:cNvPr id="3" name="Picture 2"/>
          <p:cNvPicPr>
            <a:picLocks noChangeAspect="1"/>
          </p:cNvPicPr>
          <p:nvPr/>
        </p:nvPicPr>
        <p:blipFill>
          <a:blip r:embed="rId3"/>
          <a:stretch>
            <a:fillRect/>
          </a:stretch>
        </p:blipFill>
        <p:spPr>
          <a:xfrm>
            <a:off x="9389360" y="339635"/>
            <a:ext cx="2558739" cy="6252754"/>
          </a:xfrm>
          <a:prstGeom prst="rect">
            <a:avLst/>
          </a:prstGeom>
        </p:spPr>
      </p:pic>
      <p:sp>
        <p:nvSpPr>
          <p:cNvPr id="5" name="Rectangle 4"/>
          <p:cNvSpPr/>
          <p:nvPr/>
        </p:nvSpPr>
        <p:spPr>
          <a:xfrm>
            <a:off x="9804400" y="2497296"/>
            <a:ext cx="1930400" cy="1477328"/>
          </a:xfrm>
          <a:prstGeom prst="rect">
            <a:avLst/>
          </a:prstGeom>
        </p:spPr>
        <p:txBody>
          <a:bodyPr wrap="square">
            <a:spAutoFit/>
          </a:bodyPr>
          <a:lstStyle/>
          <a:p>
            <a:r>
              <a:rPr lang="en-US" dirty="0"/>
              <a:t>FQHC PARTNER</a:t>
            </a:r>
          </a:p>
          <a:p>
            <a:r>
              <a:rPr lang="en-US" dirty="0"/>
              <a:t>IN PROVIDING </a:t>
            </a:r>
          </a:p>
          <a:p>
            <a:r>
              <a:rPr lang="en-US" dirty="0"/>
              <a:t>VITAL PUBLIC</a:t>
            </a:r>
          </a:p>
          <a:p>
            <a:r>
              <a:rPr lang="en-US" dirty="0"/>
              <a:t>HEALTH </a:t>
            </a:r>
          </a:p>
          <a:p>
            <a:r>
              <a:rPr lang="en-US" dirty="0"/>
              <a:t>SERVICES</a:t>
            </a:r>
          </a:p>
        </p:txBody>
      </p:sp>
    </p:spTree>
    <p:extLst>
      <p:ext uri="{BB962C8B-B14F-4D97-AF65-F5344CB8AC3E}">
        <p14:creationId xmlns:p14="http://schemas.microsoft.com/office/powerpoint/2010/main" val="3113047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594806125"/>
              </p:ext>
            </p:extLst>
          </p:nvPr>
        </p:nvGraphicFramePr>
        <p:xfrm>
          <a:off x="1322123" y="1486894"/>
          <a:ext cx="6714435" cy="47866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8900785" y="383178"/>
            <a:ext cx="2501719" cy="6113416"/>
          </a:xfrm>
          <a:prstGeom prst="rect">
            <a:avLst/>
          </a:prstGeom>
        </p:spPr>
      </p:pic>
      <p:sp>
        <p:nvSpPr>
          <p:cNvPr id="6" name="TextBox 5"/>
          <p:cNvSpPr txBox="1"/>
          <p:nvPr/>
        </p:nvSpPr>
        <p:spPr>
          <a:xfrm>
            <a:off x="9232962" y="1254602"/>
            <a:ext cx="2010181" cy="1200329"/>
          </a:xfrm>
          <a:prstGeom prst="rect">
            <a:avLst/>
          </a:prstGeom>
          <a:noFill/>
        </p:spPr>
        <p:txBody>
          <a:bodyPr wrap="square" rtlCol="0">
            <a:spAutoFit/>
          </a:bodyPr>
          <a:lstStyle/>
          <a:p>
            <a:r>
              <a:rPr lang="en-US" dirty="0"/>
              <a:t>LOCAL HEALTH</a:t>
            </a:r>
          </a:p>
          <a:p>
            <a:r>
              <a:rPr lang="en-US" dirty="0"/>
              <a:t>DEPARTMENT</a:t>
            </a:r>
          </a:p>
          <a:p>
            <a:r>
              <a:rPr lang="en-US" dirty="0"/>
              <a:t>FUNDING </a:t>
            </a:r>
          </a:p>
          <a:p>
            <a:r>
              <a:rPr lang="en-US" dirty="0"/>
              <a:t>DISTRIBUTION</a:t>
            </a:r>
          </a:p>
        </p:txBody>
      </p:sp>
      <p:sp>
        <p:nvSpPr>
          <p:cNvPr id="7" name="TextBox 6"/>
          <p:cNvSpPr txBox="1"/>
          <p:nvPr/>
        </p:nvSpPr>
        <p:spPr>
          <a:xfrm>
            <a:off x="803080" y="238538"/>
            <a:ext cx="7752523" cy="954107"/>
          </a:xfrm>
          <a:prstGeom prst="rect">
            <a:avLst/>
          </a:prstGeom>
          <a:noFill/>
        </p:spPr>
        <p:txBody>
          <a:bodyPr wrap="square" rtlCol="0">
            <a:spAutoFit/>
          </a:bodyPr>
          <a:lstStyle/>
          <a:p>
            <a:pPr algn="ctr"/>
            <a:r>
              <a:rPr lang="en-US" sz="2800" b="1" dirty="0"/>
              <a:t>Percentage Distribution of Total Annual LHD </a:t>
            </a:r>
          </a:p>
          <a:p>
            <a:pPr algn="ctr"/>
            <a:r>
              <a:rPr lang="en-US" sz="2800" b="1" dirty="0"/>
              <a:t>Revenues, By Revenue Source</a:t>
            </a:r>
          </a:p>
        </p:txBody>
      </p:sp>
      <p:sp>
        <p:nvSpPr>
          <p:cNvPr id="2" name="TextBox 1"/>
          <p:cNvSpPr txBox="1"/>
          <p:nvPr/>
        </p:nvSpPr>
        <p:spPr>
          <a:xfrm>
            <a:off x="1322123" y="6338807"/>
            <a:ext cx="6696064" cy="369332"/>
          </a:xfrm>
          <a:prstGeom prst="rect">
            <a:avLst/>
          </a:prstGeom>
          <a:noFill/>
        </p:spPr>
        <p:txBody>
          <a:bodyPr wrap="none" rtlCol="0">
            <a:spAutoFit/>
          </a:bodyPr>
          <a:lstStyle/>
          <a:p>
            <a:r>
              <a:rPr lang="en-US" dirty="0"/>
              <a:t>Source:  2008 National Profile of Local Health Departments</a:t>
            </a:r>
          </a:p>
        </p:txBody>
      </p:sp>
    </p:spTree>
    <p:extLst>
      <p:ext uri="{BB962C8B-B14F-4D97-AF65-F5344CB8AC3E}">
        <p14:creationId xmlns:p14="http://schemas.microsoft.com/office/powerpoint/2010/main" val="137434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7715" y="269966"/>
            <a:ext cx="5227138" cy="6365966"/>
          </a:xfrm>
          <a:prstGeom prst="rect">
            <a:avLst/>
          </a:prstGeom>
        </p:spPr>
      </p:pic>
      <p:sp>
        <p:nvSpPr>
          <p:cNvPr id="5" name="TextBox 4"/>
          <p:cNvSpPr txBox="1"/>
          <p:nvPr/>
        </p:nvSpPr>
        <p:spPr>
          <a:xfrm>
            <a:off x="5714275" y="959395"/>
            <a:ext cx="3399246" cy="4832092"/>
          </a:xfrm>
          <a:prstGeom prst="rect">
            <a:avLst/>
          </a:prstGeom>
          <a:noFill/>
        </p:spPr>
        <p:txBody>
          <a:bodyPr wrap="square" rtlCol="0">
            <a:spAutoFit/>
          </a:bodyPr>
          <a:lstStyle/>
          <a:p>
            <a:r>
              <a:rPr lang="en-US" sz="2800" b="1" dirty="0"/>
              <a:t>IN SMALLER COMMUNITIES THERE</a:t>
            </a:r>
          </a:p>
          <a:p>
            <a:r>
              <a:rPr lang="en-US" sz="2800" b="1" dirty="0"/>
              <a:t>IS A MUCH GREATER SEGMENT OF </a:t>
            </a:r>
          </a:p>
          <a:p>
            <a:r>
              <a:rPr lang="en-US" sz="2800" b="1" dirty="0"/>
              <a:t>THE OVERALL POPULATION SERVED</a:t>
            </a:r>
          </a:p>
          <a:p>
            <a:r>
              <a:rPr lang="en-US" sz="2800" b="1" dirty="0"/>
              <a:t>BY LOCAL HEALTH DEPARTMENTS</a:t>
            </a:r>
          </a:p>
        </p:txBody>
      </p:sp>
      <p:pic>
        <p:nvPicPr>
          <p:cNvPr id="2" name="Picture 1"/>
          <p:cNvPicPr>
            <a:picLocks noChangeAspect="1"/>
          </p:cNvPicPr>
          <p:nvPr/>
        </p:nvPicPr>
        <p:blipFill>
          <a:blip r:embed="rId3"/>
          <a:stretch>
            <a:fillRect/>
          </a:stretch>
        </p:blipFill>
        <p:spPr>
          <a:xfrm>
            <a:off x="9113521" y="269966"/>
            <a:ext cx="2607946" cy="6373001"/>
          </a:xfrm>
          <a:prstGeom prst="rect">
            <a:avLst/>
          </a:prstGeom>
        </p:spPr>
      </p:pic>
    </p:spTree>
    <p:extLst>
      <p:ext uri="{BB962C8B-B14F-4D97-AF65-F5344CB8AC3E}">
        <p14:creationId xmlns:p14="http://schemas.microsoft.com/office/powerpoint/2010/main" val="373978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7715" y="227869"/>
            <a:ext cx="6540136" cy="6369447"/>
          </a:xfrm>
          <a:prstGeom prst="rect">
            <a:avLst/>
          </a:prstGeom>
        </p:spPr>
      </p:pic>
      <p:sp>
        <p:nvSpPr>
          <p:cNvPr id="5" name="TextBox 4"/>
          <p:cNvSpPr txBox="1"/>
          <p:nvPr/>
        </p:nvSpPr>
        <p:spPr>
          <a:xfrm>
            <a:off x="9313817" y="497841"/>
            <a:ext cx="2969623" cy="4524315"/>
          </a:xfrm>
          <a:prstGeom prst="rect">
            <a:avLst/>
          </a:prstGeom>
          <a:noFill/>
        </p:spPr>
        <p:txBody>
          <a:bodyPr wrap="square" rtlCol="0">
            <a:spAutoFit/>
          </a:bodyPr>
          <a:lstStyle/>
          <a:p>
            <a:r>
              <a:rPr lang="en-US" sz="3200" b="1" dirty="0"/>
              <a:t>VARIATIONS IN SIZES</a:t>
            </a:r>
          </a:p>
          <a:p>
            <a:r>
              <a:rPr lang="en-US" sz="3200" b="1" dirty="0"/>
              <a:t>OF LOCAL HEALTH</a:t>
            </a:r>
          </a:p>
          <a:p>
            <a:r>
              <a:rPr lang="en-US" sz="3200" b="1" dirty="0"/>
              <a:t>DEPARTMENTS TO FIT</a:t>
            </a:r>
          </a:p>
          <a:p>
            <a:r>
              <a:rPr lang="en-US" sz="3200" b="1" dirty="0"/>
              <a:t>THE SIZE OF THE </a:t>
            </a:r>
          </a:p>
          <a:p>
            <a:r>
              <a:rPr lang="en-US" sz="3200" b="1" dirty="0"/>
              <a:t>COMMUNITY</a:t>
            </a:r>
          </a:p>
        </p:txBody>
      </p:sp>
      <p:pic>
        <p:nvPicPr>
          <p:cNvPr id="2" name="Picture 1"/>
          <p:cNvPicPr>
            <a:picLocks noChangeAspect="1"/>
          </p:cNvPicPr>
          <p:nvPr/>
        </p:nvPicPr>
        <p:blipFill>
          <a:blip r:embed="rId3"/>
          <a:stretch>
            <a:fillRect/>
          </a:stretch>
        </p:blipFill>
        <p:spPr>
          <a:xfrm>
            <a:off x="6757852" y="227869"/>
            <a:ext cx="2606492" cy="6369447"/>
          </a:xfrm>
          <a:prstGeom prst="rect">
            <a:avLst/>
          </a:prstGeom>
        </p:spPr>
      </p:pic>
    </p:spTree>
    <p:extLst>
      <p:ext uri="{BB962C8B-B14F-4D97-AF65-F5344CB8AC3E}">
        <p14:creationId xmlns:p14="http://schemas.microsoft.com/office/powerpoint/2010/main" val="105296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3508" y="262957"/>
            <a:ext cx="6488955" cy="625105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463" y="262957"/>
            <a:ext cx="2713496" cy="6275457"/>
          </a:xfrm>
          <a:prstGeom prst="rect">
            <a:avLst/>
          </a:prstGeom>
        </p:spPr>
      </p:pic>
      <p:sp>
        <p:nvSpPr>
          <p:cNvPr id="3" name="Rectangle 2"/>
          <p:cNvSpPr/>
          <p:nvPr/>
        </p:nvSpPr>
        <p:spPr>
          <a:xfrm>
            <a:off x="9599907" y="1459208"/>
            <a:ext cx="2713496" cy="2031325"/>
          </a:xfrm>
          <a:prstGeom prst="rect">
            <a:avLst/>
          </a:prstGeom>
        </p:spPr>
        <p:txBody>
          <a:bodyPr wrap="square">
            <a:spAutoFit/>
          </a:bodyPr>
          <a:lstStyle/>
          <a:p>
            <a:r>
              <a:rPr lang="en-US" b="1" dirty="0"/>
              <a:t>LEVEL OF INVOLVEMENT </a:t>
            </a:r>
          </a:p>
          <a:p>
            <a:r>
              <a:rPr lang="en-US" b="1" dirty="0"/>
              <a:t>OF THE LOCAL </a:t>
            </a:r>
          </a:p>
          <a:p>
            <a:r>
              <a:rPr lang="en-US" b="1" dirty="0"/>
              <a:t>HEALTH DEPARTMENTS</a:t>
            </a:r>
          </a:p>
          <a:p>
            <a:r>
              <a:rPr lang="en-US" b="1" dirty="0"/>
              <a:t>IN DIFFERENT </a:t>
            </a:r>
          </a:p>
          <a:p>
            <a:r>
              <a:rPr lang="en-US" b="1" dirty="0"/>
              <a:t>PUBLIC HEALTH</a:t>
            </a:r>
          </a:p>
          <a:p>
            <a:r>
              <a:rPr lang="en-US" b="1" dirty="0"/>
              <a:t>SERVICES</a:t>
            </a:r>
          </a:p>
        </p:txBody>
      </p:sp>
    </p:spTree>
    <p:extLst>
      <p:ext uri="{BB962C8B-B14F-4D97-AF65-F5344CB8AC3E}">
        <p14:creationId xmlns:p14="http://schemas.microsoft.com/office/powerpoint/2010/main" val="688062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6683" y="322217"/>
            <a:ext cx="11429283" cy="6130834"/>
          </a:xfrm>
          <a:prstGeom prst="rect">
            <a:avLst/>
          </a:prstGeom>
        </p:spPr>
      </p:pic>
      <p:sp>
        <p:nvSpPr>
          <p:cNvPr id="2" name="TextBox 1"/>
          <p:cNvSpPr txBox="1"/>
          <p:nvPr/>
        </p:nvSpPr>
        <p:spPr>
          <a:xfrm>
            <a:off x="7106194" y="1898469"/>
            <a:ext cx="3772186" cy="1477328"/>
          </a:xfrm>
          <a:prstGeom prst="rect">
            <a:avLst/>
          </a:prstGeom>
          <a:noFill/>
        </p:spPr>
        <p:txBody>
          <a:bodyPr wrap="none" rtlCol="0">
            <a:spAutoFit/>
          </a:bodyPr>
          <a:lstStyle/>
          <a:p>
            <a:r>
              <a:rPr lang="en-US" b="1" dirty="0">
                <a:solidFill>
                  <a:srgbClr val="0070C0"/>
                </a:solidFill>
              </a:rPr>
              <a:t>DIFFERENT TYPES OF SERVICES</a:t>
            </a:r>
          </a:p>
          <a:p>
            <a:r>
              <a:rPr lang="en-US" b="1" dirty="0">
                <a:solidFill>
                  <a:srgbClr val="0070C0"/>
                </a:solidFill>
              </a:rPr>
              <a:t>ARE PERFORMED DIRECTELY</a:t>
            </a:r>
          </a:p>
          <a:p>
            <a:r>
              <a:rPr lang="en-US" b="1" dirty="0">
                <a:solidFill>
                  <a:srgbClr val="0070C0"/>
                </a:solidFill>
              </a:rPr>
              <a:t>AND OTHERS ARE CONTRACTED </a:t>
            </a:r>
          </a:p>
          <a:p>
            <a:r>
              <a:rPr lang="en-US" b="1" dirty="0">
                <a:solidFill>
                  <a:srgbClr val="0070C0"/>
                </a:solidFill>
              </a:rPr>
              <a:t>OUT TO OTHER GOVERNMENTAL</a:t>
            </a:r>
          </a:p>
          <a:p>
            <a:r>
              <a:rPr lang="en-US" b="1" dirty="0">
                <a:solidFill>
                  <a:srgbClr val="0070C0"/>
                </a:solidFill>
              </a:rPr>
              <a:t>OR STATE AGENCIES</a:t>
            </a:r>
          </a:p>
        </p:txBody>
      </p:sp>
    </p:spTree>
    <p:extLst>
      <p:ext uri="{BB962C8B-B14F-4D97-AF65-F5344CB8AC3E}">
        <p14:creationId xmlns:p14="http://schemas.microsoft.com/office/powerpoint/2010/main" val="20995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11996677" cy="44543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t>MODULE three:   </a:t>
            </a:r>
            <a:br>
              <a:rPr lang="en-US" sz="6000" b="1" dirty="0"/>
            </a:br>
            <a:endParaRPr lang="en-US" sz="6000" b="1" dirty="0"/>
          </a:p>
          <a:p>
            <a:r>
              <a:rPr lang="en-US" b="1" dirty="0"/>
              <a:t>SECTION two: </a:t>
            </a:r>
          </a:p>
          <a:p>
            <a:r>
              <a:rPr lang="en-US" b="1" dirty="0"/>
              <a:t>federally Qualified </a:t>
            </a:r>
          </a:p>
          <a:p>
            <a:r>
              <a:rPr lang="en-US" b="1" dirty="0"/>
              <a:t>Health Centers (FQHC) </a:t>
            </a:r>
          </a:p>
        </p:txBody>
      </p:sp>
      <p:pic>
        <p:nvPicPr>
          <p:cNvPr id="2" name="Picture 1"/>
          <p:cNvPicPr>
            <a:picLocks noChangeAspect="1"/>
          </p:cNvPicPr>
          <p:nvPr/>
        </p:nvPicPr>
        <p:blipFill>
          <a:blip r:embed="rId2"/>
          <a:stretch>
            <a:fillRect/>
          </a:stretch>
        </p:blipFill>
        <p:spPr>
          <a:xfrm>
            <a:off x="9469120" y="284479"/>
            <a:ext cx="2584132" cy="6314807"/>
          </a:xfrm>
          <a:prstGeom prst="rect">
            <a:avLst/>
          </a:prstGeom>
        </p:spPr>
      </p:pic>
    </p:spTree>
    <p:extLst>
      <p:ext uri="{BB962C8B-B14F-4D97-AF65-F5344CB8AC3E}">
        <p14:creationId xmlns:p14="http://schemas.microsoft.com/office/powerpoint/2010/main" val="177134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78" y="4182532"/>
            <a:ext cx="8534400" cy="1507067"/>
          </a:xfrm>
        </p:spPr>
        <p:txBody>
          <a:bodyPr>
            <a:normAutofit fontScale="90000"/>
          </a:bodyPr>
          <a:lstStyle/>
          <a:p>
            <a:r>
              <a:rPr lang="en-US" b="1" dirty="0"/>
              <a:t>LARGER LOCAL HEALTH DEPARTMENTS</a:t>
            </a:r>
            <a:br>
              <a:rPr lang="en-US" b="1" dirty="0"/>
            </a:br>
            <a:r>
              <a:rPr lang="en-US" b="1" dirty="0"/>
              <a:t>PLAY A GREATER ROLE IN THESE TYPES OF HEALTH SERVICES</a:t>
            </a:r>
          </a:p>
        </p:txBody>
      </p:sp>
      <p:pic>
        <p:nvPicPr>
          <p:cNvPr id="4" name="Content Placeholder 3"/>
          <p:cNvPicPr>
            <a:picLocks noGrp="1" noChangeAspect="1"/>
          </p:cNvPicPr>
          <p:nvPr>
            <p:ph idx="1"/>
          </p:nvPr>
        </p:nvPicPr>
        <p:blipFill>
          <a:blip r:embed="rId2"/>
          <a:stretch>
            <a:fillRect/>
          </a:stretch>
        </p:blipFill>
        <p:spPr>
          <a:xfrm>
            <a:off x="422955" y="339635"/>
            <a:ext cx="11138894" cy="3213462"/>
          </a:xfrm>
          <a:prstGeom prst="rect">
            <a:avLst/>
          </a:prstGeom>
        </p:spPr>
      </p:pic>
    </p:spTree>
    <p:extLst>
      <p:ext uri="{BB962C8B-B14F-4D97-AF65-F5344CB8AC3E}">
        <p14:creationId xmlns:p14="http://schemas.microsoft.com/office/powerpoint/2010/main" val="639117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841" y="213875"/>
            <a:ext cx="11609239" cy="4915473"/>
          </a:xfrm>
          <a:prstGeom prst="rect">
            <a:avLst/>
          </a:prstGeom>
        </p:spPr>
      </p:pic>
      <p:sp>
        <p:nvSpPr>
          <p:cNvPr id="2" name="TextBox 1"/>
          <p:cNvSpPr txBox="1"/>
          <p:nvPr/>
        </p:nvSpPr>
        <p:spPr>
          <a:xfrm>
            <a:off x="322216" y="5259978"/>
            <a:ext cx="10527468" cy="1384995"/>
          </a:xfrm>
          <a:prstGeom prst="rect">
            <a:avLst/>
          </a:prstGeom>
          <a:noFill/>
        </p:spPr>
        <p:txBody>
          <a:bodyPr wrap="square" rtlCol="0">
            <a:spAutoFit/>
          </a:bodyPr>
          <a:lstStyle/>
          <a:p>
            <a:r>
              <a:rPr lang="en-US" sz="2800" b="1" dirty="0"/>
              <a:t>DISTRIBUTION OF PREVENTIVE SERVICES PERFORMED BY DIFFERENT SIZED</a:t>
            </a:r>
          </a:p>
          <a:p>
            <a:r>
              <a:rPr lang="en-US" sz="2800" b="1" dirty="0"/>
              <a:t>LOCAL HEALTH DEPARTMENTS </a:t>
            </a:r>
          </a:p>
        </p:txBody>
      </p:sp>
    </p:spTree>
    <p:extLst>
      <p:ext uri="{BB962C8B-B14F-4D97-AF65-F5344CB8AC3E}">
        <p14:creationId xmlns:p14="http://schemas.microsoft.com/office/powerpoint/2010/main" val="421457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0338" y="302622"/>
            <a:ext cx="9535229" cy="6150430"/>
          </a:xfrm>
          <a:prstGeom prst="rect">
            <a:avLst/>
          </a:prstGeom>
        </p:spPr>
      </p:pic>
      <p:sp>
        <p:nvSpPr>
          <p:cNvPr id="2" name="TextBox 1"/>
          <p:cNvSpPr txBox="1"/>
          <p:nvPr/>
        </p:nvSpPr>
        <p:spPr>
          <a:xfrm>
            <a:off x="7778205" y="2050868"/>
            <a:ext cx="1837362" cy="2308324"/>
          </a:xfrm>
          <a:prstGeom prst="rect">
            <a:avLst/>
          </a:prstGeom>
          <a:noFill/>
        </p:spPr>
        <p:txBody>
          <a:bodyPr wrap="none" rtlCol="0">
            <a:spAutoFit/>
          </a:bodyPr>
          <a:lstStyle/>
          <a:p>
            <a:r>
              <a:rPr lang="en-US" b="1" dirty="0">
                <a:solidFill>
                  <a:schemeClr val="bg2"/>
                </a:solidFill>
              </a:rPr>
              <a:t>SERVICES </a:t>
            </a:r>
          </a:p>
          <a:p>
            <a:r>
              <a:rPr lang="en-US" b="1" dirty="0">
                <a:solidFill>
                  <a:schemeClr val="bg2"/>
                </a:solidFill>
              </a:rPr>
              <a:t>WHERE THE</a:t>
            </a:r>
          </a:p>
          <a:p>
            <a:r>
              <a:rPr lang="en-US" b="1" dirty="0">
                <a:solidFill>
                  <a:schemeClr val="bg2"/>
                </a:solidFill>
              </a:rPr>
              <a:t>LOCAL HEALTH</a:t>
            </a:r>
          </a:p>
          <a:p>
            <a:r>
              <a:rPr lang="en-US" b="1" dirty="0">
                <a:solidFill>
                  <a:schemeClr val="bg2"/>
                </a:solidFill>
              </a:rPr>
              <a:t>DEPARTMENT</a:t>
            </a:r>
          </a:p>
          <a:p>
            <a:r>
              <a:rPr lang="en-US" b="1" dirty="0">
                <a:solidFill>
                  <a:schemeClr val="bg2"/>
                </a:solidFill>
              </a:rPr>
              <a:t>PERFORMS THE</a:t>
            </a:r>
          </a:p>
          <a:p>
            <a:r>
              <a:rPr lang="en-US" b="1" dirty="0">
                <a:solidFill>
                  <a:schemeClr val="bg2"/>
                </a:solidFill>
              </a:rPr>
              <a:t>MAJORITY OF</a:t>
            </a:r>
          </a:p>
          <a:p>
            <a:r>
              <a:rPr lang="en-US" b="1" dirty="0">
                <a:solidFill>
                  <a:schemeClr val="bg2"/>
                </a:solidFill>
              </a:rPr>
              <a:t>THE SERVICES</a:t>
            </a:r>
          </a:p>
          <a:p>
            <a:r>
              <a:rPr lang="en-US" b="1" dirty="0">
                <a:solidFill>
                  <a:schemeClr val="bg2"/>
                </a:solidFill>
              </a:rPr>
              <a:t>DIRECTLY</a:t>
            </a:r>
          </a:p>
        </p:txBody>
      </p:sp>
      <p:pic>
        <p:nvPicPr>
          <p:cNvPr id="3" name="Picture 2"/>
          <p:cNvPicPr>
            <a:picLocks noChangeAspect="1"/>
          </p:cNvPicPr>
          <p:nvPr/>
        </p:nvPicPr>
        <p:blipFill>
          <a:blip r:embed="rId3"/>
          <a:stretch>
            <a:fillRect/>
          </a:stretch>
        </p:blipFill>
        <p:spPr>
          <a:xfrm>
            <a:off x="9615567" y="302622"/>
            <a:ext cx="2516866" cy="6150430"/>
          </a:xfrm>
          <a:prstGeom prst="rect">
            <a:avLst/>
          </a:prstGeom>
        </p:spPr>
      </p:pic>
    </p:spTree>
    <p:extLst>
      <p:ext uri="{BB962C8B-B14F-4D97-AF65-F5344CB8AC3E}">
        <p14:creationId xmlns:p14="http://schemas.microsoft.com/office/powerpoint/2010/main" val="416600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0137" y="452846"/>
            <a:ext cx="9103566" cy="5871754"/>
          </a:xfrm>
          <a:prstGeom prst="rect">
            <a:avLst/>
          </a:prstGeom>
        </p:spPr>
      </p:pic>
      <p:sp>
        <p:nvSpPr>
          <p:cNvPr id="2" name="TextBox 1"/>
          <p:cNvSpPr txBox="1"/>
          <p:nvPr/>
        </p:nvSpPr>
        <p:spPr>
          <a:xfrm>
            <a:off x="798285" y="1672046"/>
            <a:ext cx="2129109" cy="707886"/>
          </a:xfrm>
          <a:prstGeom prst="rect">
            <a:avLst/>
          </a:prstGeom>
          <a:noFill/>
        </p:spPr>
        <p:txBody>
          <a:bodyPr wrap="none" rtlCol="0">
            <a:spAutoFit/>
          </a:bodyPr>
          <a:lstStyle/>
          <a:p>
            <a:r>
              <a:rPr lang="en-US" sz="4000" dirty="0">
                <a:solidFill>
                  <a:srgbClr val="C00000"/>
                </a:solidFill>
              </a:rPr>
              <a:t>NACHC</a:t>
            </a:r>
          </a:p>
        </p:txBody>
      </p:sp>
      <p:sp>
        <p:nvSpPr>
          <p:cNvPr id="3" name="TextBox 2"/>
          <p:cNvSpPr txBox="1"/>
          <p:nvPr/>
        </p:nvSpPr>
        <p:spPr>
          <a:xfrm>
            <a:off x="7071360" y="2025989"/>
            <a:ext cx="2004075" cy="2308324"/>
          </a:xfrm>
          <a:prstGeom prst="rect">
            <a:avLst/>
          </a:prstGeom>
          <a:noFill/>
        </p:spPr>
        <p:txBody>
          <a:bodyPr wrap="none" rtlCol="0">
            <a:spAutoFit/>
          </a:bodyPr>
          <a:lstStyle/>
          <a:p>
            <a:r>
              <a:rPr lang="en-US" sz="2400" b="1" dirty="0">
                <a:solidFill>
                  <a:srgbClr val="C00000"/>
                </a:solidFill>
              </a:rPr>
              <a:t>National</a:t>
            </a:r>
          </a:p>
          <a:p>
            <a:r>
              <a:rPr lang="en-US" sz="2400" b="1" dirty="0">
                <a:solidFill>
                  <a:srgbClr val="C00000"/>
                </a:solidFill>
              </a:rPr>
              <a:t>Association</a:t>
            </a:r>
          </a:p>
          <a:p>
            <a:r>
              <a:rPr lang="en-US" sz="2400" b="1" dirty="0">
                <a:solidFill>
                  <a:srgbClr val="C00000"/>
                </a:solidFill>
              </a:rPr>
              <a:t>of </a:t>
            </a:r>
          </a:p>
          <a:p>
            <a:r>
              <a:rPr lang="en-US" sz="2400" b="1" dirty="0">
                <a:solidFill>
                  <a:srgbClr val="C00000"/>
                </a:solidFill>
              </a:rPr>
              <a:t>Community </a:t>
            </a:r>
          </a:p>
          <a:p>
            <a:r>
              <a:rPr lang="en-US" sz="2400" b="1" dirty="0">
                <a:solidFill>
                  <a:srgbClr val="C00000"/>
                </a:solidFill>
              </a:rPr>
              <a:t>Health</a:t>
            </a:r>
          </a:p>
          <a:p>
            <a:r>
              <a:rPr lang="en-US" sz="2400" b="1" dirty="0">
                <a:solidFill>
                  <a:srgbClr val="C00000"/>
                </a:solidFill>
              </a:rPr>
              <a:t>Centers</a:t>
            </a:r>
          </a:p>
        </p:txBody>
      </p:sp>
      <p:pic>
        <p:nvPicPr>
          <p:cNvPr id="5" name="Picture 4"/>
          <p:cNvPicPr>
            <a:picLocks noChangeAspect="1"/>
          </p:cNvPicPr>
          <p:nvPr/>
        </p:nvPicPr>
        <p:blipFill>
          <a:blip r:embed="rId3"/>
          <a:stretch>
            <a:fillRect/>
          </a:stretch>
        </p:blipFill>
        <p:spPr>
          <a:xfrm>
            <a:off x="9493703" y="452846"/>
            <a:ext cx="2402827" cy="5871754"/>
          </a:xfrm>
          <a:prstGeom prst="rect">
            <a:avLst/>
          </a:prstGeom>
        </p:spPr>
      </p:pic>
    </p:spTree>
    <p:extLst>
      <p:ext uri="{BB962C8B-B14F-4D97-AF65-F5344CB8AC3E}">
        <p14:creationId xmlns:p14="http://schemas.microsoft.com/office/powerpoint/2010/main" val="1555134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2198" y="698135"/>
            <a:ext cx="9322359" cy="5746205"/>
          </a:xfrm>
          <a:prstGeom prst="rect">
            <a:avLst/>
          </a:prstGeom>
        </p:spPr>
      </p:pic>
      <p:sp>
        <p:nvSpPr>
          <p:cNvPr id="2" name="TextBox 1"/>
          <p:cNvSpPr txBox="1"/>
          <p:nvPr/>
        </p:nvSpPr>
        <p:spPr>
          <a:xfrm>
            <a:off x="3471297" y="911497"/>
            <a:ext cx="3230880" cy="646331"/>
          </a:xfrm>
          <a:prstGeom prst="rect">
            <a:avLst/>
          </a:prstGeom>
          <a:noFill/>
        </p:spPr>
        <p:txBody>
          <a:bodyPr wrap="square" rtlCol="0">
            <a:spAutoFit/>
          </a:bodyPr>
          <a:lstStyle/>
          <a:p>
            <a:r>
              <a:rPr lang="en-US" b="1" dirty="0"/>
              <a:t>FQHC REVENUE HAS BEEN</a:t>
            </a:r>
          </a:p>
          <a:p>
            <a:r>
              <a:rPr lang="en-US" b="1" dirty="0"/>
              <a:t>STEADILY INCREASING</a:t>
            </a:r>
          </a:p>
        </p:txBody>
      </p:sp>
      <p:pic>
        <p:nvPicPr>
          <p:cNvPr id="3" name="Picture 2"/>
          <p:cNvPicPr>
            <a:picLocks noChangeAspect="1"/>
          </p:cNvPicPr>
          <p:nvPr/>
        </p:nvPicPr>
        <p:blipFill>
          <a:blip r:embed="rId3"/>
          <a:stretch>
            <a:fillRect/>
          </a:stretch>
        </p:blipFill>
        <p:spPr>
          <a:xfrm>
            <a:off x="9534557" y="698135"/>
            <a:ext cx="2351450" cy="5746205"/>
          </a:xfrm>
          <a:prstGeom prst="rect">
            <a:avLst/>
          </a:prstGeom>
        </p:spPr>
      </p:pic>
    </p:spTree>
    <p:extLst>
      <p:ext uri="{BB962C8B-B14F-4D97-AF65-F5344CB8AC3E}">
        <p14:creationId xmlns:p14="http://schemas.microsoft.com/office/powerpoint/2010/main" val="3742791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8480" y="361846"/>
            <a:ext cx="11287760" cy="6071178"/>
          </a:xfrm>
          <a:prstGeom prst="rect">
            <a:avLst/>
          </a:prstGeom>
        </p:spPr>
      </p:pic>
      <p:pic>
        <p:nvPicPr>
          <p:cNvPr id="5" name="Picture 4"/>
          <p:cNvPicPr>
            <a:picLocks noChangeAspect="1"/>
          </p:cNvPicPr>
          <p:nvPr/>
        </p:nvPicPr>
        <p:blipFill>
          <a:blip r:embed="rId3"/>
          <a:stretch>
            <a:fillRect/>
          </a:stretch>
        </p:blipFill>
        <p:spPr>
          <a:xfrm>
            <a:off x="9550401" y="518160"/>
            <a:ext cx="2100262" cy="5132380"/>
          </a:xfrm>
          <a:prstGeom prst="rect">
            <a:avLst/>
          </a:prstGeom>
        </p:spPr>
      </p:pic>
    </p:spTree>
    <p:extLst>
      <p:ext uri="{BB962C8B-B14F-4D97-AF65-F5344CB8AC3E}">
        <p14:creationId xmlns:p14="http://schemas.microsoft.com/office/powerpoint/2010/main" val="3312619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1120" y="365760"/>
            <a:ext cx="9917561" cy="5540101"/>
          </a:xfrm>
          <a:prstGeom prst="rect">
            <a:avLst/>
          </a:prstGeom>
        </p:spPr>
      </p:pic>
      <p:pic>
        <p:nvPicPr>
          <p:cNvPr id="2" name="Picture 1"/>
          <p:cNvPicPr>
            <a:picLocks noChangeAspect="1"/>
          </p:cNvPicPr>
          <p:nvPr/>
        </p:nvPicPr>
        <p:blipFill>
          <a:blip r:embed="rId4"/>
          <a:stretch>
            <a:fillRect/>
          </a:stretch>
        </p:blipFill>
        <p:spPr>
          <a:xfrm>
            <a:off x="9795640" y="347847"/>
            <a:ext cx="2274439" cy="5558014"/>
          </a:xfrm>
          <a:prstGeom prst="rect">
            <a:avLst/>
          </a:prstGeom>
        </p:spPr>
      </p:pic>
    </p:spTree>
    <p:extLst>
      <p:ext uri="{BB962C8B-B14F-4D97-AF65-F5344CB8AC3E}">
        <p14:creationId xmlns:p14="http://schemas.microsoft.com/office/powerpoint/2010/main" val="120638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6008" y="320040"/>
            <a:ext cx="11527558" cy="6150429"/>
          </a:xfrm>
          <a:prstGeom prst="rect">
            <a:avLst/>
          </a:prstGeom>
        </p:spPr>
      </p:pic>
    </p:spTree>
    <p:extLst>
      <p:ext uri="{BB962C8B-B14F-4D97-AF65-F5344CB8AC3E}">
        <p14:creationId xmlns:p14="http://schemas.microsoft.com/office/powerpoint/2010/main" val="3235770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2401" y="374469"/>
            <a:ext cx="11234055" cy="5991497"/>
          </a:xfrm>
          <a:prstGeom prst="rect">
            <a:avLst/>
          </a:prstGeom>
        </p:spPr>
      </p:pic>
      <p:pic>
        <p:nvPicPr>
          <p:cNvPr id="2" name="Picture 1"/>
          <p:cNvPicPr>
            <a:picLocks noChangeAspect="1"/>
          </p:cNvPicPr>
          <p:nvPr/>
        </p:nvPicPr>
        <p:blipFill>
          <a:blip r:embed="rId3"/>
          <a:stretch>
            <a:fillRect/>
          </a:stretch>
        </p:blipFill>
        <p:spPr>
          <a:xfrm>
            <a:off x="9588819" y="1513840"/>
            <a:ext cx="1854833" cy="4532630"/>
          </a:xfrm>
          <a:prstGeom prst="rect">
            <a:avLst/>
          </a:prstGeom>
        </p:spPr>
      </p:pic>
    </p:spTree>
    <p:extLst>
      <p:ext uri="{BB962C8B-B14F-4D97-AF65-F5344CB8AC3E}">
        <p14:creationId xmlns:p14="http://schemas.microsoft.com/office/powerpoint/2010/main" val="3466177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0869" y="468084"/>
            <a:ext cx="11202484" cy="5897881"/>
          </a:xfrm>
          <a:prstGeom prst="rect">
            <a:avLst/>
          </a:prstGeom>
        </p:spPr>
      </p:pic>
    </p:spTree>
    <p:extLst>
      <p:ext uri="{BB962C8B-B14F-4D97-AF65-F5344CB8AC3E}">
        <p14:creationId xmlns:p14="http://schemas.microsoft.com/office/powerpoint/2010/main" val="168228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UNIT OBJECTIVE</a:t>
            </a:r>
          </a:p>
        </p:txBody>
      </p:sp>
      <p:sp>
        <p:nvSpPr>
          <p:cNvPr id="3" name="Content Placeholder 2"/>
          <p:cNvSpPr>
            <a:spLocks noGrp="1"/>
          </p:cNvSpPr>
          <p:nvPr>
            <p:ph idx="1"/>
          </p:nvPr>
        </p:nvSpPr>
        <p:spPr>
          <a:xfrm>
            <a:off x="684212" y="685800"/>
            <a:ext cx="7770113" cy="3615267"/>
          </a:xfrm>
        </p:spPr>
        <p:txBody>
          <a:bodyPr>
            <a:normAutofit/>
          </a:bodyPr>
          <a:lstStyle/>
          <a:p>
            <a:pPr marL="0" indent="0">
              <a:buNone/>
            </a:pPr>
            <a:r>
              <a:rPr lang="en-US" sz="4000" b="1" dirty="0">
                <a:solidFill>
                  <a:schemeClr val="bg1"/>
                </a:solidFill>
              </a:rPr>
              <a:t>To be able to describe the services, populations, and financing structure of FQHCs and how they differ from other clinics..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764" y="201478"/>
            <a:ext cx="2784448" cy="6439546"/>
          </a:xfrm>
          <a:prstGeom prst="rect">
            <a:avLst/>
          </a:prstGeom>
        </p:spPr>
      </p:pic>
    </p:spTree>
    <p:extLst>
      <p:ext uri="{BB962C8B-B14F-4D97-AF65-F5344CB8AC3E}">
        <p14:creationId xmlns:p14="http://schemas.microsoft.com/office/powerpoint/2010/main" val="2240641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4444" y="494211"/>
            <a:ext cx="10944814" cy="5906589"/>
          </a:xfrm>
          <a:prstGeom prst="rect">
            <a:avLst/>
          </a:prstGeom>
        </p:spPr>
      </p:pic>
    </p:spTree>
    <p:extLst>
      <p:ext uri="{BB962C8B-B14F-4D97-AF65-F5344CB8AC3E}">
        <p14:creationId xmlns:p14="http://schemas.microsoft.com/office/powerpoint/2010/main" val="2268733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7499" y="522515"/>
            <a:ext cx="11078255" cy="5860867"/>
          </a:xfrm>
          <a:prstGeom prst="rect">
            <a:avLst/>
          </a:prstGeom>
        </p:spPr>
      </p:pic>
      <p:pic>
        <p:nvPicPr>
          <p:cNvPr id="2" name="Picture 1"/>
          <p:cNvPicPr>
            <a:picLocks noChangeAspect="1"/>
          </p:cNvPicPr>
          <p:nvPr/>
        </p:nvPicPr>
        <p:blipFill>
          <a:blip r:embed="rId3"/>
          <a:stretch>
            <a:fillRect/>
          </a:stretch>
        </p:blipFill>
        <p:spPr>
          <a:xfrm>
            <a:off x="9290433" y="1178560"/>
            <a:ext cx="2021139" cy="4939030"/>
          </a:xfrm>
          <a:prstGeom prst="rect">
            <a:avLst/>
          </a:prstGeom>
        </p:spPr>
      </p:pic>
    </p:spTree>
    <p:extLst>
      <p:ext uri="{BB962C8B-B14F-4D97-AF65-F5344CB8AC3E}">
        <p14:creationId xmlns:p14="http://schemas.microsoft.com/office/powerpoint/2010/main" val="181200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5906" y="574766"/>
            <a:ext cx="10818641" cy="5886994"/>
          </a:xfrm>
          <a:prstGeom prst="rect">
            <a:avLst/>
          </a:prstGeom>
        </p:spPr>
      </p:pic>
    </p:spTree>
    <p:extLst>
      <p:ext uri="{BB962C8B-B14F-4D97-AF65-F5344CB8AC3E}">
        <p14:creationId xmlns:p14="http://schemas.microsoft.com/office/powerpoint/2010/main" val="66243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8145" y="435429"/>
            <a:ext cx="11215490" cy="6069873"/>
          </a:xfrm>
          <a:prstGeom prst="rect">
            <a:avLst/>
          </a:prstGeom>
        </p:spPr>
      </p:pic>
    </p:spTree>
    <p:extLst>
      <p:ext uri="{BB962C8B-B14F-4D97-AF65-F5344CB8AC3E}">
        <p14:creationId xmlns:p14="http://schemas.microsoft.com/office/powerpoint/2010/main" val="700681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997" y="383178"/>
            <a:ext cx="11341392" cy="6095999"/>
          </a:xfrm>
          <a:prstGeom prst="rect">
            <a:avLst/>
          </a:prstGeom>
        </p:spPr>
      </p:pic>
    </p:spTree>
    <p:extLst>
      <p:ext uri="{BB962C8B-B14F-4D97-AF65-F5344CB8AC3E}">
        <p14:creationId xmlns:p14="http://schemas.microsoft.com/office/powerpoint/2010/main" val="256661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4574" y="337456"/>
            <a:ext cx="11427075" cy="6176555"/>
          </a:xfrm>
          <a:prstGeom prst="rect">
            <a:avLst/>
          </a:prstGeom>
        </p:spPr>
      </p:pic>
    </p:spTree>
    <p:extLst>
      <p:ext uri="{BB962C8B-B14F-4D97-AF65-F5344CB8AC3E}">
        <p14:creationId xmlns:p14="http://schemas.microsoft.com/office/powerpoint/2010/main" val="1385459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1886" y="496389"/>
            <a:ext cx="11257159" cy="6035039"/>
          </a:xfrm>
          <a:prstGeom prst="rect">
            <a:avLst/>
          </a:prstGeom>
        </p:spPr>
      </p:pic>
    </p:spTree>
    <p:extLst>
      <p:ext uri="{BB962C8B-B14F-4D97-AF65-F5344CB8AC3E}">
        <p14:creationId xmlns:p14="http://schemas.microsoft.com/office/powerpoint/2010/main" val="3859627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4972" y="505097"/>
            <a:ext cx="11180641" cy="5991498"/>
          </a:xfrm>
          <a:prstGeom prst="rect">
            <a:avLst/>
          </a:prstGeom>
        </p:spPr>
      </p:pic>
    </p:spTree>
    <p:extLst>
      <p:ext uri="{BB962C8B-B14F-4D97-AF65-F5344CB8AC3E}">
        <p14:creationId xmlns:p14="http://schemas.microsoft.com/office/powerpoint/2010/main" val="1173901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6789" y="313510"/>
            <a:ext cx="11349798" cy="6043746"/>
          </a:xfrm>
          <a:prstGeom prst="rect">
            <a:avLst/>
          </a:prstGeom>
        </p:spPr>
      </p:pic>
    </p:spTree>
    <p:extLst>
      <p:ext uri="{BB962C8B-B14F-4D97-AF65-F5344CB8AC3E}">
        <p14:creationId xmlns:p14="http://schemas.microsoft.com/office/powerpoint/2010/main" val="409563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590" y="426721"/>
            <a:ext cx="11509253" cy="6174376"/>
          </a:xfrm>
          <a:prstGeom prst="rect">
            <a:avLst/>
          </a:prstGeom>
        </p:spPr>
      </p:pic>
    </p:spTree>
    <p:extLst>
      <p:ext uri="{BB962C8B-B14F-4D97-AF65-F5344CB8AC3E}">
        <p14:creationId xmlns:p14="http://schemas.microsoft.com/office/powerpoint/2010/main" val="3863877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446" y="4912963"/>
            <a:ext cx="8534400" cy="1701370"/>
          </a:xfrm>
        </p:spPr>
        <p:txBody>
          <a:bodyPr>
            <a:noAutofit/>
          </a:bodyPr>
          <a:lstStyle/>
          <a:p>
            <a:br>
              <a:rPr lang="en-US" sz="4400" dirty="0"/>
            </a:br>
            <a:r>
              <a:rPr lang="en-US" sz="4400" b="1" dirty="0"/>
              <a:t>federally Qualified </a:t>
            </a:r>
            <a:br>
              <a:rPr lang="en-US" sz="4400" b="1" dirty="0"/>
            </a:br>
            <a:r>
              <a:rPr lang="en-US" sz="4400" b="1" dirty="0"/>
              <a:t>Health Centers (FQHC) </a:t>
            </a:r>
            <a:br>
              <a:rPr lang="en-US" sz="4400" b="1" dirty="0"/>
            </a:br>
            <a:endParaRPr lang="en-US" sz="4400" b="1" dirty="0"/>
          </a:p>
        </p:txBody>
      </p:sp>
      <p:sp>
        <p:nvSpPr>
          <p:cNvPr id="3" name="Content Placeholder 2"/>
          <p:cNvSpPr>
            <a:spLocks noGrp="1"/>
          </p:cNvSpPr>
          <p:nvPr>
            <p:ph idx="1"/>
          </p:nvPr>
        </p:nvSpPr>
        <p:spPr>
          <a:xfrm>
            <a:off x="684212" y="685800"/>
            <a:ext cx="7398154" cy="3615267"/>
          </a:xfrm>
        </p:spPr>
        <p:txBody>
          <a:bodyPr>
            <a:normAutofit/>
          </a:bodyPr>
          <a:lstStyle/>
          <a:p>
            <a:pPr lvl="0">
              <a:buFont typeface="Arial" panose="020B0604020202020204" pitchFamily="34" charset="0"/>
              <a:buChar char="•"/>
            </a:pPr>
            <a:r>
              <a:rPr lang="en-US" sz="3200" b="1" dirty="0">
                <a:solidFill>
                  <a:schemeClr val="bg1"/>
                </a:solidFill>
              </a:rPr>
              <a:t>Requirements for status</a:t>
            </a:r>
          </a:p>
          <a:p>
            <a:pPr lvl="0">
              <a:buFont typeface="Arial" panose="020B0604020202020204" pitchFamily="34" charset="0"/>
              <a:buChar char="•"/>
            </a:pPr>
            <a:r>
              <a:rPr lang="en-US" sz="3200" b="1" dirty="0">
                <a:solidFill>
                  <a:schemeClr val="bg1"/>
                </a:solidFill>
              </a:rPr>
              <a:t>FQHC prospective payment</a:t>
            </a:r>
          </a:p>
          <a:p>
            <a:pPr lvl="0">
              <a:buFont typeface="Arial" panose="020B0604020202020204" pitchFamily="34" charset="0"/>
              <a:buChar char="•"/>
            </a:pPr>
            <a:r>
              <a:rPr lang="en-US" sz="3200" b="1" dirty="0">
                <a:solidFill>
                  <a:schemeClr val="bg1"/>
                </a:solidFill>
              </a:rPr>
              <a:t>System reimbursement for services to Medicare and Medicaid beneficiaries</a:t>
            </a:r>
          </a:p>
          <a:p>
            <a:pPr>
              <a:buFont typeface="Arial" panose="020B0604020202020204" pitchFamily="34" charset="0"/>
              <a:buChar char="•"/>
            </a:pPr>
            <a:r>
              <a:rPr lang="en-US" sz="3200" b="1" dirty="0">
                <a:solidFill>
                  <a:schemeClr val="bg1"/>
                </a:solidFill>
              </a:rPr>
              <a:t>HRSA’s role and regulation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16975"/>
            <a:ext cx="2754989" cy="6371419"/>
          </a:xfrm>
          <a:prstGeom prst="rect">
            <a:avLst/>
          </a:prstGeom>
        </p:spPr>
      </p:pic>
    </p:spTree>
    <p:extLst>
      <p:ext uri="{BB962C8B-B14F-4D97-AF65-F5344CB8AC3E}">
        <p14:creationId xmlns:p14="http://schemas.microsoft.com/office/powerpoint/2010/main" val="4115431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5599" y="435429"/>
            <a:ext cx="11083394" cy="5991496"/>
          </a:xfrm>
          <a:prstGeom prst="rect">
            <a:avLst/>
          </a:prstGeom>
        </p:spPr>
      </p:pic>
    </p:spTree>
    <p:extLst>
      <p:ext uri="{BB962C8B-B14F-4D97-AF65-F5344CB8AC3E}">
        <p14:creationId xmlns:p14="http://schemas.microsoft.com/office/powerpoint/2010/main" val="265985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4815" y="461554"/>
            <a:ext cx="11340266" cy="6008915"/>
          </a:xfrm>
          <a:prstGeom prst="rect">
            <a:avLst/>
          </a:prstGeom>
        </p:spPr>
      </p:pic>
    </p:spTree>
    <p:extLst>
      <p:ext uri="{BB962C8B-B14F-4D97-AF65-F5344CB8AC3E}">
        <p14:creationId xmlns:p14="http://schemas.microsoft.com/office/powerpoint/2010/main" val="3721348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7422" y="391886"/>
            <a:ext cx="11397407" cy="6130833"/>
          </a:xfrm>
          <a:prstGeom prst="rect">
            <a:avLst/>
          </a:prstGeom>
        </p:spPr>
      </p:pic>
    </p:spTree>
    <p:extLst>
      <p:ext uri="{BB962C8B-B14F-4D97-AF65-F5344CB8AC3E}">
        <p14:creationId xmlns:p14="http://schemas.microsoft.com/office/powerpoint/2010/main" val="4059288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2388" y="478971"/>
            <a:ext cx="11242293" cy="6017623"/>
          </a:xfrm>
          <a:prstGeom prst="rect">
            <a:avLst/>
          </a:prstGeom>
        </p:spPr>
      </p:pic>
    </p:spTree>
    <p:extLst>
      <p:ext uri="{BB962C8B-B14F-4D97-AF65-F5344CB8AC3E}">
        <p14:creationId xmlns:p14="http://schemas.microsoft.com/office/powerpoint/2010/main" val="3742040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834" y="566057"/>
            <a:ext cx="11405024" cy="5904411"/>
          </a:xfrm>
          <a:prstGeom prst="rect">
            <a:avLst/>
          </a:prstGeom>
        </p:spPr>
      </p:pic>
    </p:spTree>
    <p:extLst>
      <p:ext uri="{BB962C8B-B14F-4D97-AF65-F5344CB8AC3E}">
        <p14:creationId xmlns:p14="http://schemas.microsoft.com/office/powerpoint/2010/main" val="3315019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4997" y="487681"/>
            <a:ext cx="11247847" cy="6052456"/>
          </a:xfrm>
          <a:prstGeom prst="rect">
            <a:avLst/>
          </a:prstGeom>
        </p:spPr>
      </p:pic>
    </p:spTree>
    <p:extLst>
      <p:ext uri="{BB962C8B-B14F-4D97-AF65-F5344CB8AC3E}">
        <p14:creationId xmlns:p14="http://schemas.microsoft.com/office/powerpoint/2010/main" val="806090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8291" y="435429"/>
            <a:ext cx="11184004" cy="6043749"/>
          </a:xfrm>
          <a:prstGeom prst="rect">
            <a:avLst/>
          </a:prstGeom>
        </p:spPr>
      </p:pic>
    </p:spTree>
    <p:extLst>
      <p:ext uri="{BB962C8B-B14F-4D97-AF65-F5344CB8AC3E}">
        <p14:creationId xmlns:p14="http://schemas.microsoft.com/office/powerpoint/2010/main" val="3747521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853" y="383177"/>
            <a:ext cx="11452747" cy="6209212"/>
          </a:xfrm>
          <a:prstGeom prst="rect">
            <a:avLst/>
          </a:prstGeom>
        </p:spPr>
      </p:pic>
    </p:spTree>
    <p:extLst>
      <p:ext uri="{BB962C8B-B14F-4D97-AF65-F5344CB8AC3E}">
        <p14:creationId xmlns:p14="http://schemas.microsoft.com/office/powerpoint/2010/main" val="1998926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0452" y="304801"/>
            <a:ext cx="11373619" cy="6087290"/>
          </a:xfrm>
          <a:prstGeom prst="rect">
            <a:avLst/>
          </a:prstGeom>
        </p:spPr>
      </p:pic>
    </p:spTree>
    <p:extLst>
      <p:ext uri="{BB962C8B-B14F-4D97-AF65-F5344CB8AC3E}">
        <p14:creationId xmlns:p14="http://schemas.microsoft.com/office/powerpoint/2010/main" val="643349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3235" y="409303"/>
            <a:ext cx="11480407" cy="6200503"/>
          </a:xfrm>
          <a:prstGeom prst="rect">
            <a:avLst/>
          </a:prstGeom>
        </p:spPr>
      </p:pic>
    </p:spTree>
    <p:extLst>
      <p:ext uri="{BB962C8B-B14F-4D97-AF65-F5344CB8AC3E}">
        <p14:creationId xmlns:p14="http://schemas.microsoft.com/office/powerpoint/2010/main" val="4188993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3438" y="1742921"/>
            <a:ext cx="7670724" cy="4498810"/>
          </a:xfrm>
          <a:prstGeom prst="rect">
            <a:avLst/>
          </a:prstGeom>
        </p:spPr>
      </p:pic>
      <p:pic>
        <p:nvPicPr>
          <p:cNvPr id="2" name="Picture 1"/>
          <p:cNvPicPr>
            <a:picLocks noChangeAspect="1"/>
          </p:cNvPicPr>
          <p:nvPr/>
        </p:nvPicPr>
        <p:blipFill>
          <a:blip r:embed="rId3"/>
          <a:stretch>
            <a:fillRect/>
          </a:stretch>
        </p:blipFill>
        <p:spPr>
          <a:xfrm>
            <a:off x="9338497" y="206627"/>
            <a:ext cx="2648925" cy="6473142"/>
          </a:xfrm>
          <a:prstGeom prst="rect">
            <a:avLst/>
          </a:prstGeom>
        </p:spPr>
      </p:pic>
    </p:spTree>
    <p:extLst>
      <p:ext uri="{BB962C8B-B14F-4D97-AF65-F5344CB8AC3E}">
        <p14:creationId xmlns:p14="http://schemas.microsoft.com/office/powerpoint/2010/main" val="691445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942" y="496390"/>
            <a:ext cx="11339238" cy="6122124"/>
          </a:xfrm>
          <a:prstGeom prst="rect">
            <a:avLst/>
          </a:prstGeom>
        </p:spPr>
      </p:pic>
    </p:spTree>
    <p:extLst>
      <p:ext uri="{BB962C8B-B14F-4D97-AF65-F5344CB8AC3E}">
        <p14:creationId xmlns:p14="http://schemas.microsoft.com/office/powerpoint/2010/main" val="2247100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9723" y="418012"/>
            <a:ext cx="11486885" cy="6139542"/>
          </a:xfrm>
          <a:prstGeom prst="rect">
            <a:avLst/>
          </a:prstGeom>
        </p:spPr>
      </p:pic>
    </p:spTree>
    <p:extLst>
      <p:ext uri="{BB962C8B-B14F-4D97-AF65-F5344CB8AC3E}">
        <p14:creationId xmlns:p14="http://schemas.microsoft.com/office/powerpoint/2010/main" val="1337241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529" y="409303"/>
            <a:ext cx="11411493" cy="6165668"/>
          </a:xfrm>
          <a:prstGeom prst="rect">
            <a:avLst/>
          </a:prstGeom>
        </p:spPr>
      </p:pic>
    </p:spTree>
    <p:extLst>
      <p:ext uri="{BB962C8B-B14F-4D97-AF65-F5344CB8AC3E}">
        <p14:creationId xmlns:p14="http://schemas.microsoft.com/office/powerpoint/2010/main" val="548416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1968" y="346165"/>
            <a:ext cx="11594745" cy="6176555"/>
          </a:xfrm>
          <a:prstGeom prst="rect">
            <a:avLst/>
          </a:prstGeom>
        </p:spPr>
      </p:pic>
    </p:spTree>
    <p:extLst>
      <p:ext uri="{BB962C8B-B14F-4D97-AF65-F5344CB8AC3E}">
        <p14:creationId xmlns:p14="http://schemas.microsoft.com/office/powerpoint/2010/main" val="49390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5429" y="527794"/>
            <a:ext cx="11395539" cy="6090720"/>
          </a:xfrm>
          <a:prstGeom prst="rect">
            <a:avLst/>
          </a:prstGeom>
        </p:spPr>
      </p:pic>
    </p:spTree>
    <p:extLst>
      <p:ext uri="{BB962C8B-B14F-4D97-AF65-F5344CB8AC3E}">
        <p14:creationId xmlns:p14="http://schemas.microsoft.com/office/powerpoint/2010/main" val="3867207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6172" y="357051"/>
            <a:ext cx="11540079" cy="6200503"/>
          </a:xfrm>
          <a:prstGeom prst="rect">
            <a:avLst/>
          </a:prstGeom>
        </p:spPr>
      </p:pic>
    </p:spTree>
    <p:extLst>
      <p:ext uri="{BB962C8B-B14F-4D97-AF65-F5344CB8AC3E}">
        <p14:creationId xmlns:p14="http://schemas.microsoft.com/office/powerpoint/2010/main" val="1262303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3149" y="348343"/>
            <a:ext cx="11643784" cy="6211854"/>
          </a:xfrm>
          <a:prstGeom prst="rect">
            <a:avLst/>
          </a:prstGeom>
        </p:spPr>
      </p:pic>
    </p:spTree>
    <p:extLst>
      <p:ext uri="{BB962C8B-B14F-4D97-AF65-F5344CB8AC3E}">
        <p14:creationId xmlns:p14="http://schemas.microsoft.com/office/powerpoint/2010/main" val="4033583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9253" y="374470"/>
            <a:ext cx="11580460" cy="6130832"/>
          </a:xfrm>
          <a:prstGeom prst="rect">
            <a:avLst/>
          </a:prstGeom>
        </p:spPr>
      </p:pic>
    </p:spTree>
    <p:extLst>
      <p:ext uri="{BB962C8B-B14F-4D97-AF65-F5344CB8AC3E}">
        <p14:creationId xmlns:p14="http://schemas.microsoft.com/office/powerpoint/2010/main" val="2424554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3547" y="217715"/>
            <a:ext cx="11610117" cy="6320246"/>
          </a:xfrm>
          <a:prstGeom prst="rect">
            <a:avLst/>
          </a:prstGeom>
        </p:spPr>
      </p:pic>
    </p:spTree>
    <p:extLst>
      <p:ext uri="{BB962C8B-B14F-4D97-AF65-F5344CB8AC3E}">
        <p14:creationId xmlns:p14="http://schemas.microsoft.com/office/powerpoint/2010/main" val="2210372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6769" y="313509"/>
            <a:ext cx="11706151" cy="6270171"/>
          </a:xfrm>
          <a:prstGeom prst="rect">
            <a:avLst/>
          </a:prstGeom>
        </p:spPr>
      </p:pic>
    </p:spTree>
    <p:extLst>
      <p:ext uri="{BB962C8B-B14F-4D97-AF65-F5344CB8AC3E}">
        <p14:creationId xmlns:p14="http://schemas.microsoft.com/office/powerpoint/2010/main" val="350981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5946" y="1483867"/>
            <a:ext cx="7757469" cy="4766795"/>
          </a:xfrm>
          <a:prstGeom prst="rect">
            <a:avLst/>
          </a:prstGeom>
        </p:spPr>
      </p:pic>
      <p:pic>
        <p:nvPicPr>
          <p:cNvPr id="2" name="Picture 1"/>
          <p:cNvPicPr>
            <a:picLocks noChangeAspect="1"/>
          </p:cNvPicPr>
          <p:nvPr/>
        </p:nvPicPr>
        <p:blipFill>
          <a:blip r:embed="rId3"/>
          <a:stretch>
            <a:fillRect/>
          </a:stretch>
        </p:blipFill>
        <p:spPr>
          <a:xfrm>
            <a:off x="9350355" y="207677"/>
            <a:ext cx="2651667" cy="6479842"/>
          </a:xfrm>
          <a:prstGeom prst="rect">
            <a:avLst/>
          </a:prstGeom>
        </p:spPr>
      </p:pic>
    </p:spTree>
    <p:extLst>
      <p:ext uri="{BB962C8B-B14F-4D97-AF65-F5344CB8AC3E}">
        <p14:creationId xmlns:p14="http://schemas.microsoft.com/office/powerpoint/2010/main" val="2027258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7255" y="398506"/>
            <a:ext cx="11578022" cy="6124213"/>
          </a:xfrm>
          <a:prstGeom prst="rect">
            <a:avLst/>
          </a:prstGeom>
        </p:spPr>
      </p:pic>
    </p:spTree>
    <p:extLst>
      <p:ext uri="{BB962C8B-B14F-4D97-AF65-F5344CB8AC3E}">
        <p14:creationId xmlns:p14="http://schemas.microsoft.com/office/powerpoint/2010/main" val="3569809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2218" y="415833"/>
            <a:ext cx="11454002" cy="5966191"/>
          </a:xfrm>
          <a:prstGeom prst="rect">
            <a:avLst/>
          </a:prstGeom>
        </p:spPr>
      </p:pic>
    </p:spTree>
    <p:extLst>
      <p:ext uri="{BB962C8B-B14F-4D97-AF65-F5344CB8AC3E}">
        <p14:creationId xmlns:p14="http://schemas.microsoft.com/office/powerpoint/2010/main" val="2888568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968" y="470263"/>
            <a:ext cx="11373316" cy="6043748"/>
          </a:xfrm>
          <a:prstGeom prst="rect">
            <a:avLst/>
          </a:prstGeom>
        </p:spPr>
      </p:pic>
    </p:spTree>
    <p:extLst>
      <p:ext uri="{BB962C8B-B14F-4D97-AF65-F5344CB8AC3E}">
        <p14:creationId xmlns:p14="http://schemas.microsoft.com/office/powerpoint/2010/main" val="783480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3346" y="505097"/>
            <a:ext cx="11497991" cy="6091413"/>
          </a:xfrm>
          <a:prstGeom prst="rect">
            <a:avLst/>
          </a:prstGeom>
        </p:spPr>
      </p:pic>
    </p:spTree>
    <p:extLst>
      <p:ext uri="{BB962C8B-B14F-4D97-AF65-F5344CB8AC3E}">
        <p14:creationId xmlns:p14="http://schemas.microsoft.com/office/powerpoint/2010/main" val="543400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3177" y="426720"/>
            <a:ext cx="11399116" cy="6065831"/>
          </a:xfrm>
          <a:prstGeom prst="rect">
            <a:avLst/>
          </a:prstGeom>
        </p:spPr>
      </p:pic>
    </p:spTree>
    <p:extLst>
      <p:ext uri="{BB962C8B-B14F-4D97-AF65-F5344CB8AC3E}">
        <p14:creationId xmlns:p14="http://schemas.microsoft.com/office/powerpoint/2010/main" val="3786418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2559" y="365760"/>
            <a:ext cx="11712898" cy="6270171"/>
          </a:xfrm>
          <a:prstGeom prst="rect">
            <a:avLst/>
          </a:prstGeom>
        </p:spPr>
      </p:pic>
    </p:spTree>
    <p:extLst>
      <p:ext uri="{BB962C8B-B14F-4D97-AF65-F5344CB8AC3E}">
        <p14:creationId xmlns:p14="http://schemas.microsoft.com/office/powerpoint/2010/main" val="1893794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0643" y="287383"/>
            <a:ext cx="11811430" cy="6336485"/>
          </a:xfrm>
          <a:prstGeom prst="rect">
            <a:avLst/>
          </a:prstGeom>
        </p:spPr>
      </p:pic>
    </p:spTree>
    <p:extLst>
      <p:ext uri="{BB962C8B-B14F-4D97-AF65-F5344CB8AC3E}">
        <p14:creationId xmlns:p14="http://schemas.microsoft.com/office/powerpoint/2010/main" val="16392199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8976" y="409304"/>
            <a:ext cx="11776830" cy="6235337"/>
          </a:xfrm>
          <a:prstGeom prst="rect">
            <a:avLst/>
          </a:prstGeom>
        </p:spPr>
      </p:pic>
    </p:spTree>
    <p:extLst>
      <p:ext uri="{BB962C8B-B14F-4D97-AF65-F5344CB8AC3E}">
        <p14:creationId xmlns:p14="http://schemas.microsoft.com/office/powerpoint/2010/main" val="1773386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9110" y="505096"/>
            <a:ext cx="11388075" cy="6043750"/>
          </a:xfrm>
          <a:prstGeom prst="rect">
            <a:avLst/>
          </a:prstGeom>
        </p:spPr>
      </p:pic>
    </p:spTree>
    <p:extLst>
      <p:ext uri="{BB962C8B-B14F-4D97-AF65-F5344CB8AC3E}">
        <p14:creationId xmlns:p14="http://schemas.microsoft.com/office/powerpoint/2010/main" val="3515703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86" y="243840"/>
            <a:ext cx="11809995" cy="6331132"/>
          </a:xfrm>
          <a:prstGeom prst="rect">
            <a:avLst/>
          </a:prstGeom>
        </p:spPr>
      </p:pic>
    </p:spTree>
    <p:extLst>
      <p:ext uri="{BB962C8B-B14F-4D97-AF65-F5344CB8AC3E}">
        <p14:creationId xmlns:p14="http://schemas.microsoft.com/office/powerpoint/2010/main" val="39168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199" y="1454318"/>
            <a:ext cx="7895329" cy="4188539"/>
          </a:xfrm>
          <a:prstGeom prst="rect">
            <a:avLst/>
          </a:prstGeom>
        </p:spPr>
      </p:pic>
      <p:pic>
        <p:nvPicPr>
          <p:cNvPr id="2" name="Picture 1"/>
          <p:cNvPicPr>
            <a:picLocks noChangeAspect="1"/>
          </p:cNvPicPr>
          <p:nvPr/>
        </p:nvPicPr>
        <p:blipFill>
          <a:blip r:embed="rId3"/>
          <a:stretch>
            <a:fillRect/>
          </a:stretch>
        </p:blipFill>
        <p:spPr>
          <a:xfrm>
            <a:off x="9422969" y="263816"/>
            <a:ext cx="2598457" cy="6349812"/>
          </a:xfrm>
          <a:prstGeom prst="rect">
            <a:avLst/>
          </a:prstGeom>
        </p:spPr>
      </p:pic>
    </p:spTree>
    <p:extLst>
      <p:ext uri="{BB962C8B-B14F-4D97-AF65-F5344CB8AC3E}">
        <p14:creationId xmlns:p14="http://schemas.microsoft.com/office/powerpoint/2010/main" val="2856294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531" y="243840"/>
            <a:ext cx="11850062" cy="6334939"/>
          </a:xfrm>
          <a:prstGeom prst="rect">
            <a:avLst/>
          </a:prstGeom>
        </p:spPr>
      </p:pic>
    </p:spTree>
    <p:extLst>
      <p:ext uri="{BB962C8B-B14F-4D97-AF65-F5344CB8AC3E}">
        <p14:creationId xmlns:p14="http://schemas.microsoft.com/office/powerpoint/2010/main" val="1545636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5132" y="419878"/>
            <a:ext cx="11678314" cy="6224762"/>
          </a:xfrm>
          <a:prstGeom prst="rect">
            <a:avLst/>
          </a:prstGeom>
        </p:spPr>
      </p:pic>
      <p:pic>
        <p:nvPicPr>
          <p:cNvPr id="2" name="Picture 1"/>
          <p:cNvPicPr>
            <a:picLocks noChangeAspect="1"/>
          </p:cNvPicPr>
          <p:nvPr/>
        </p:nvPicPr>
        <p:blipFill>
          <a:blip r:embed="rId3"/>
          <a:stretch>
            <a:fillRect/>
          </a:stretch>
        </p:blipFill>
        <p:spPr>
          <a:xfrm>
            <a:off x="9499635" y="1351280"/>
            <a:ext cx="2025297" cy="4949190"/>
          </a:xfrm>
          <a:prstGeom prst="rect">
            <a:avLst/>
          </a:prstGeom>
        </p:spPr>
      </p:pic>
    </p:spTree>
    <p:extLst>
      <p:ext uri="{BB962C8B-B14F-4D97-AF65-F5344CB8AC3E}">
        <p14:creationId xmlns:p14="http://schemas.microsoft.com/office/powerpoint/2010/main" val="3497525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1554" y="444138"/>
            <a:ext cx="11351329" cy="6009528"/>
          </a:xfrm>
          <a:prstGeom prst="rect">
            <a:avLst/>
          </a:prstGeom>
        </p:spPr>
      </p:pic>
    </p:spTree>
    <p:extLst>
      <p:ext uri="{BB962C8B-B14F-4D97-AF65-F5344CB8AC3E}">
        <p14:creationId xmlns:p14="http://schemas.microsoft.com/office/powerpoint/2010/main" val="1186745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7345" y="426721"/>
            <a:ext cx="11529222" cy="6130834"/>
          </a:xfrm>
          <a:prstGeom prst="rect">
            <a:avLst/>
          </a:prstGeom>
        </p:spPr>
      </p:pic>
    </p:spTree>
    <p:extLst>
      <p:ext uri="{BB962C8B-B14F-4D97-AF65-F5344CB8AC3E}">
        <p14:creationId xmlns:p14="http://schemas.microsoft.com/office/powerpoint/2010/main" val="4030371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6106" y="516313"/>
            <a:ext cx="11350699" cy="6067367"/>
          </a:xfrm>
          <a:prstGeom prst="rect">
            <a:avLst/>
          </a:prstGeom>
        </p:spPr>
      </p:pic>
    </p:spTree>
    <p:extLst>
      <p:ext uri="{BB962C8B-B14F-4D97-AF65-F5344CB8AC3E}">
        <p14:creationId xmlns:p14="http://schemas.microsoft.com/office/powerpoint/2010/main" val="807538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9966" y="300654"/>
            <a:ext cx="11596006" cy="6217355"/>
          </a:xfrm>
          <a:prstGeom prst="rect">
            <a:avLst/>
          </a:prstGeom>
        </p:spPr>
      </p:pic>
    </p:spTree>
    <p:extLst>
      <p:ext uri="{BB962C8B-B14F-4D97-AF65-F5344CB8AC3E}">
        <p14:creationId xmlns:p14="http://schemas.microsoft.com/office/powerpoint/2010/main" val="499347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7257" y="330927"/>
            <a:ext cx="11574874" cy="6200502"/>
          </a:xfrm>
          <a:prstGeom prst="rect">
            <a:avLst/>
          </a:prstGeom>
        </p:spPr>
      </p:pic>
    </p:spTree>
    <p:extLst>
      <p:ext uri="{BB962C8B-B14F-4D97-AF65-F5344CB8AC3E}">
        <p14:creationId xmlns:p14="http://schemas.microsoft.com/office/powerpoint/2010/main" val="2293894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0" y="333113"/>
            <a:ext cx="11337659" cy="6146064"/>
          </a:xfrm>
          <a:prstGeom prst="rect">
            <a:avLst/>
          </a:prstGeom>
        </p:spPr>
      </p:pic>
    </p:spTree>
    <p:extLst>
      <p:ext uri="{BB962C8B-B14F-4D97-AF65-F5344CB8AC3E}">
        <p14:creationId xmlns:p14="http://schemas.microsoft.com/office/powerpoint/2010/main" val="371844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1223" y="613404"/>
            <a:ext cx="11317322" cy="6005110"/>
          </a:xfrm>
          <a:prstGeom prst="rect">
            <a:avLst/>
          </a:prstGeom>
        </p:spPr>
      </p:pic>
    </p:spTree>
    <p:extLst>
      <p:ext uri="{BB962C8B-B14F-4D97-AF65-F5344CB8AC3E}">
        <p14:creationId xmlns:p14="http://schemas.microsoft.com/office/powerpoint/2010/main" val="38344383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1554" y="332330"/>
            <a:ext cx="7181773" cy="6207807"/>
          </a:xfrm>
          <a:prstGeom prst="rect">
            <a:avLst/>
          </a:prstGeom>
        </p:spPr>
      </p:pic>
      <p:sp>
        <p:nvSpPr>
          <p:cNvPr id="2" name="TextBox 1"/>
          <p:cNvSpPr txBox="1"/>
          <p:nvPr/>
        </p:nvSpPr>
        <p:spPr>
          <a:xfrm>
            <a:off x="7750629" y="1349828"/>
            <a:ext cx="3506088" cy="2308324"/>
          </a:xfrm>
          <a:prstGeom prst="rect">
            <a:avLst/>
          </a:prstGeom>
          <a:noFill/>
        </p:spPr>
        <p:txBody>
          <a:bodyPr wrap="none" rtlCol="0">
            <a:spAutoFit/>
          </a:bodyPr>
          <a:lstStyle/>
          <a:p>
            <a:r>
              <a:rPr lang="en-US" b="1" dirty="0"/>
              <a:t>EXAMPLES OF PUBLIC HEALTH</a:t>
            </a:r>
          </a:p>
          <a:p>
            <a:r>
              <a:rPr lang="en-US" b="1" dirty="0"/>
              <a:t>AND OTHER PREVENTABLE </a:t>
            </a:r>
          </a:p>
          <a:p>
            <a:r>
              <a:rPr lang="en-US" b="1" dirty="0"/>
              <a:t>CONDITIONS THAT HEALTH</a:t>
            </a:r>
          </a:p>
          <a:p>
            <a:r>
              <a:rPr lang="en-US" b="1" dirty="0"/>
              <a:t>RESOURCES AND SERVICES</a:t>
            </a:r>
          </a:p>
          <a:p>
            <a:r>
              <a:rPr lang="en-US" b="1" dirty="0"/>
              <a:t>ADMINISTRATION PLANS TO </a:t>
            </a:r>
          </a:p>
          <a:p>
            <a:r>
              <a:rPr lang="en-US" b="1" dirty="0"/>
              <a:t>IMPACT OUTCOMES OVER</a:t>
            </a:r>
          </a:p>
          <a:p>
            <a:r>
              <a:rPr lang="en-US" b="1" dirty="0"/>
              <a:t>TIME INDIRECTLY THROUGH</a:t>
            </a:r>
          </a:p>
          <a:p>
            <a:r>
              <a:rPr lang="en-US" b="1" dirty="0"/>
              <a:t>COMMUNITY HEALTH CENTERS</a:t>
            </a:r>
          </a:p>
        </p:txBody>
      </p:sp>
      <p:sp>
        <p:nvSpPr>
          <p:cNvPr id="3" name="TextBox 2"/>
          <p:cNvSpPr txBox="1"/>
          <p:nvPr/>
        </p:nvSpPr>
        <p:spPr>
          <a:xfrm>
            <a:off x="7950926" y="3936274"/>
            <a:ext cx="2324675" cy="1107996"/>
          </a:xfrm>
          <a:prstGeom prst="rect">
            <a:avLst/>
          </a:prstGeom>
          <a:noFill/>
        </p:spPr>
        <p:txBody>
          <a:bodyPr wrap="none" rtlCol="0">
            <a:spAutoFit/>
          </a:bodyPr>
          <a:lstStyle/>
          <a:p>
            <a:r>
              <a:rPr lang="en-US" sz="6600" b="1" dirty="0"/>
              <a:t>HRSA</a:t>
            </a:r>
          </a:p>
        </p:txBody>
      </p:sp>
      <p:pic>
        <p:nvPicPr>
          <p:cNvPr id="5" name="Picture 4"/>
          <p:cNvPicPr>
            <a:picLocks noChangeAspect="1"/>
          </p:cNvPicPr>
          <p:nvPr/>
        </p:nvPicPr>
        <p:blipFill>
          <a:blip r:embed="rId3"/>
          <a:stretch>
            <a:fillRect/>
          </a:stretch>
        </p:blipFill>
        <p:spPr>
          <a:xfrm>
            <a:off x="9267008" y="6145394"/>
            <a:ext cx="2819400" cy="523875"/>
          </a:xfrm>
          <a:prstGeom prst="rect">
            <a:avLst/>
          </a:prstGeom>
        </p:spPr>
      </p:pic>
    </p:spTree>
    <p:extLst>
      <p:ext uri="{BB962C8B-B14F-4D97-AF65-F5344CB8AC3E}">
        <p14:creationId xmlns:p14="http://schemas.microsoft.com/office/powerpoint/2010/main" val="264266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13006" y="1524805"/>
            <a:ext cx="1458284" cy="2085347"/>
          </a:xfrm>
          <a:prstGeom prst="rect">
            <a:avLst/>
          </a:prstGeom>
        </p:spPr>
      </p:pic>
      <p:pic>
        <p:nvPicPr>
          <p:cNvPr id="5" name="Picture 4"/>
          <p:cNvPicPr>
            <a:picLocks noChangeAspect="1"/>
          </p:cNvPicPr>
          <p:nvPr/>
        </p:nvPicPr>
        <p:blipFill>
          <a:blip r:embed="rId3"/>
          <a:stretch>
            <a:fillRect/>
          </a:stretch>
        </p:blipFill>
        <p:spPr>
          <a:xfrm>
            <a:off x="882998" y="3783987"/>
            <a:ext cx="7263661" cy="2795043"/>
          </a:xfrm>
          <a:prstGeom prst="rect">
            <a:avLst/>
          </a:prstGeom>
        </p:spPr>
      </p:pic>
      <p:pic>
        <p:nvPicPr>
          <p:cNvPr id="2" name="Picture 1"/>
          <p:cNvPicPr>
            <a:picLocks noChangeAspect="1"/>
          </p:cNvPicPr>
          <p:nvPr/>
        </p:nvPicPr>
        <p:blipFill>
          <a:blip r:embed="rId4"/>
          <a:stretch>
            <a:fillRect/>
          </a:stretch>
        </p:blipFill>
        <p:spPr>
          <a:xfrm>
            <a:off x="9372418" y="158879"/>
            <a:ext cx="2627240" cy="6420151"/>
          </a:xfrm>
          <a:prstGeom prst="rect">
            <a:avLst/>
          </a:prstGeom>
        </p:spPr>
      </p:pic>
      <p:sp>
        <p:nvSpPr>
          <p:cNvPr id="3" name="TextBox 2"/>
          <p:cNvSpPr txBox="1"/>
          <p:nvPr/>
        </p:nvSpPr>
        <p:spPr>
          <a:xfrm>
            <a:off x="268515" y="827751"/>
            <a:ext cx="7176965" cy="523220"/>
          </a:xfrm>
          <a:prstGeom prst="rect">
            <a:avLst/>
          </a:prstGeom>
          <a:noFill/>
        </p:spPr>
        <p:txBody>
          <a:bodyPr wrap="none" rtlCol="0">
            <a:spAutoFit/>
          </a:bodyPr>
          <a:lstStyle/>
          <a:p>
            <a:r>
              <a:rPr lang="en-US" sz="2800" b="1" dirty="0">
                <a:solidFill>
                  <a:srgbClr val="FFFF00"/>
                </a:solidFill>
              </a:rPr>
              <a:t>CALIFORNIA HEALTH CARE FOUNDATION</a:t>
            </a:r>
          </a:p>
        </p:txBody>
      </p:sp>
    </p:spTree>
    <p:extLst>
      <p:ext uri="{BB962C8B-B14F-4D97-AF65-F5344CB8AC3E}">
        <p14:creationId xmlns:p14="http://schemas.microsoft.com/office/powerpoint/2010/main" val="210977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4365" y="169763"/>
            <a:ext cx="4899818" cy="6551758"/>
          </a:xfrm>
          <a:prstGeom prst="rect">
            <a:avLst/>
          </a:prstGeom>
        </p:spPr>
      </p:pic>
      <p:sp>
        <p:nvSpPr>
          <p:cNvPr id="5" name="TextBox 4"/>
          <p:cNvSpPr txBox="1"/>
          <p:nvPr/>
        </p:nvSpPr>
        <p:spPr>
          <a:xfrm>
            <a:off x="5310777" y="1275817"/>
            <a:ext cx="3369833" cy="4339650"/>
          </a:xfrm>
          <a:prstGeom prst="rect">
            <a:avLst/>
          </a:prstGeom>
          <a:noFill/>
        </p:spPr>
        <p:txBody>
          <a:bodyPr wrap="none" rtlCol="0">
            <a:spAutoFit/>
          </a:bodyPr>
          <a:lstStyle/>
          <a:p>
            <a:r>
              <a:rPr lang="en-US" sz="9600" b="1" dirty="0"/>
              <a:t>HRSA</a:t>
            </a:r>
          </a:p>
          <a:p>
            <a:r>
              <a:rPr lang="en-US" sz="3600" b="1" dirty="0"/>
              <a:t>Health</a:t>
            </a:r>
          </a:p>
          <a:p>
            <a:r>
              <a:rPr lang="en-US" sz="3600" b="1" dirty="0"/>
              <a:t>Resources</a:t>
            </a:r>
          </a:p>
          <a:p>
            <a:r>
              <a:rPr lang="en-US" sz="3600" b="1" dirty="0"/>
              <a:t>and</a:t>
            </a:r>
          </a:p>
          <a:p>
            <a:r>
              <a:rPr lang="en-US" sz="3600" b="1" dirty="0"/>
              <a:t>Services</a:t>
            </a:r>
          </a:p>
          <a:p>
            <a:r>
              <a:rPr lang="en-US" sz="3600" b="1" dirty="0"/>
              <a:t>Administration</a:t>
            </a:r>
          </a:p>
        </p:txBody>
      </p:sp>
      <p:pic>
        <p:nvPicPr>
          <p:cNvPr id="2" name="Picture 1"/>
          <p:cNvPicPr>
            <a:picLocks noChangeAspect="1"/>
          </p:cNvPicPr>
          <p:nvPr/>
        </p:nvPicPr>
        <p:blipFill>
          <a:blip r:embed="rId3"/>
          <a:stretch>
            <a:fillRect/>
          </a:stretch>
        </p:blipFill>
        <p:spPr>
          <a:xfrm>
            <a:off x="9265920" y="169763"/>
            <a:ext cx="2707709" cy="6616790"/>
          </a:xfrm>
          <a:prstGeom prst="rect">
            <a:avLst/>
          </a:prstGeom>
        </p:spPr>
      </p:pic>
    </p:spTree>
    <p:extLst>
      <p:ext uri="{BB962C8B-B14F-4D97-AF65-F5344CB8AC3E}">
        <p14:creationId xmlns:p14="http://schemas.microsoft.com/office/powerpoint/2010/main" val="684929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4835" y="121350"/>
            <a:ext cx="10700747" cy="6502970"/>
          </a:xfrm>
          <a:prstGeom prst="rect">
            <a:avLst/>
          </a:prstGeom>
        </p:spPr>
      </p:pic>
    </p:spTree>
    <p:extLst>
      <p:ext uri="{BB962C8B-B14F-4D97-AF65-F5344CB8AC3E}">
        <p14:creationId xmlns:p14="http://schemas.microsoft.com/office/powerpoint/2010/main" val="610497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472" y="5735833"/>
            <a:ext cx="2619375" cy="942975"/>
          </a:xfrm>
          <a:prstGeom prst="rect">
            <a:avLst/>
          </a:prstGeom>
        </p:spPr>
      </p:pic>
      <p:pic>
        <p:nvPicPr>
          <p:cNvPr id="4" name="Content Placeholder 3"/>
          <p:cNvPicPr>
            <a:picLocks noGrp="1" noChangeAspect="1"/>
          </p:cNvPicPr>
          <p:nvPr>
            <p:ph idx="1"/>
          </p:nvPr>
        </p:nvPicPr>
        <p:blipFill>
          <a:blip r:embed="rId3"/>
          <a:stretch>
            <a:fillRect/>
          </a:stretch>
        </p:blipFill>
        <p:spPr>
          <a:xfrm>
            <a:off x="119472" y="274184"/>
            <a:ext cx="9067330" cy="5366658"/>
          </a:xfrm>
          <a:prstGeom prst="rect">
            <a:avLst/>
          </a:prstGeom>
        </p:spPr>
      </p:pic>
      <p:pic>
        <p:nvPicPr>
          <p:cNvPr id="2" name="Picture 1"/>
          <p:cNvPicPr>
            <a:picLocks noChangeAspect="1"/>
          </p:cNvPicPr>
          <p:nvPr/>
        </p:nvPicPr>
        <p:blipFill>
          <a:blip r:embed="rId4"/>
          <a:stretch>
            <a:fillRect/>
          </a:stretch>
        </p:blipFill>
        <p:spPr>
          <a:xfrm>
            <a:off x="9186802" y="274184"/>
            <a:ext cx="2659758" cy="6499615"/>
          </a:xfrm>
          <a:prstGeom prst="rect">
            <a:avLst/>
          </a:prstGeom>
        </p:spPr>
      </p:pic>
    </p:spTree>
    <p:extLst>
      <p:ext uri="{BB962C8B-B14F-4D97-AF65-F5344CB8AC3E}">
        <p14:creationId xmlns:p14="http://schemas.microsoft.com/office/powerpoint/2010/main" val="643149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4434" y="1272976"/>
            <a:ext cx="8522768" cy="4551359"/>
          </a:xfrm>
          <a:prstGeom prst="rect">
            <a:avLst/>
          </a:prstGeom>
        </p:spPr>
      </p:pic>
      <p:pic>
        <p:nvPicPr>
          <p:cNvPr id="5" name="Picture 4"/>
          <p:cNvPicPr>
            <a:picLocks noChangeAspect="1"/>
          </p:cNvPicPr>
          <p:nvPr/>
        </p:nvPicPr>
        <p:blipFill>
          <a:blip r:embed="rId3"/>
          <a:stretch>
            <a:fillRect/>
          </a:stretch>
        </p:blipFill>
        <p:spPr>
          <a:xfrm>
            <a:off x="6901394" y="1272976"/>
            <a:ext cx="2225808" cy="818688"/>
          </a:xfrm>
          <a:prstGeom prst="rect">
            <a:avLst/>
          </a:prstGeom>
        </p:spPr>
      </p:pic>
      <p:pic>
        <p:nvPicPr>
          <p:cNvPr id="2" name="Picture 1"/>
          <p:cNvPicPr>
            <a:picLocks noChangeAspect="1"/>
          </p:cNvPicPr>
          <p:nvPr/>
        </p:nvPicPr>
        <p:blipFill>
          <a:blip r:embed="rId4"/>
          <a:stretch>
            <a:fillRect/>
          </a:stretch>
        </p:blipFill>
        <p:spPr>
          <a:xfrm>
            <a:off x="9367394" y="289857"/>
            <a:ext cx="2602182" cy="6358916"/>
          </a:xfrm>
          <a:prstGeom prst="rect">
            <a:avLst/>
          </a:prstGeom>
        </p:spPr>
      </p:pic>
    </p:spTree>
    <p:extLst>
      <p:ext uri="{BB962C8B-B14F-4D97-AF65-F5344CB8AC3E}">
        <p14:creationId xmlns:p14="http://schemas.microsoft.com/office/powerpoint/2010/main" val="4268747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1187" y="1451411"/>
            <a:ext cx="8184191" cy="3732697"/>
          </a:xfrm>
          <a:prstGeom prst="rect">
            <a:avLst/>
          </a:prstGeom>
        </p:spPr>
      </p:pic>
      <p:pic>
        <p:nvPicPr>
          <p:cNvPr id="3" name="Picture 2"/>
          <p:cNvPicPr>
            <a:picLocks noChangeAspect="1"/>
          </p:cNvPicPr>
          <p:nvPr/>
        </p:nvPicPr>
        <p:blipFill>
          <a:blip r:embed="rId3"/>
          <a:stretch>
            <a:fillRect/>
          </a:stretch>
        </p:blipFill>
        <p:spPr>
          <a:xfrm>
            <a:off x="9302550" y="143962"/>
            <a:ext cx="2747503" cy="6714037"/>
          </a:xfrm>
          <a:prstGeom prst="rect">
            <a:avLst/>
          </a:prstGeom>
        </p:spPr>
      </p:pic>
    </p:spTree>
    <p:extLst>
      <p:ext uri="{BB962C8B-B14F-4D97-AF65-F5344CB8AC3E}">
        <p14:creationId xmlns:p14="http://schemas.microsoft.com/office/powerpoint/2010/main" val="3188324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2228" y="876834"/>
            <a:ext cx="7941343" cy="5506325"/>
          </a:xfrm>
          <a:prstGeom prst="rect">
            <a:avLst/>
          </a:prstGeom>
        </p:spPr>
      </p:pic>
      <p:pic>
        <p:nvPicPr>
          <p:cNvPr id="5" name="Picture 4"/>
          <p:cNvPicPr>
            <a:picLocks noChangeAspect="1"/>
          </p:cNvPicPr>
          <p:nvPr/>
        </p:nvPicPr>
        <p:blipFill>
          <a:blip r:embed="rId3"/>
          <a:stretch>
            <a:fillRect/>
          </a:stretch>
        </p:blipFill>
        <p:spPr>
          <a:xfrm>
            <a:off x="6178051" y="876834"/>
            <a:ext cx="2255520" cy="766026"/>
          </a:xfrm>
          <a:prstGeom prst="rect">
            <a:avLst/>
          </a:prstGeom>
        </p:spPr>
      </p:pic>
      <p:pic>
        <p:nvPicPr>
          <p:cNvPr id="2" name="Picture 1"/>
          <p:cNvPicPr>
            <a:picLocks noChangeAspect="1"/>
          </p:cNvPicPr>
          <p:nvPr/>
        </p:nvPicPr>
        <p:blipFill>
          <a:blip r:embed="rId4"/>
          <a:stretch>
            <a:fillRect/>
          </a:stretch>
        </p:blipFill>
        <p:spPr>
          <a:xfrm>
            <a:off x="9212217" y="320036"/>
            <a:ext cx="2566757" cy="6272349"/>
          </a:xfrm>
          <a:prstGeom prst="rect">
            <a:avLst/>
          </a:prstGeom>
        </p:spPr>
      </p:pic>
    </p:spTree>
    <p:extLst>
      <p:ext uri="{BB962C8B-B14F-4D97-AF65-F5344CB8AC3E}">
        <p14:creationId xmlns:p14="http://schemas.microsoft.com/office/powerpoint/2010/main" val="470621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5943" y="822003"/>
            <a:ext cx="7723228" cy="5379707"/>
          </a:xfrm>
          <a:prstGeom prst="rect">
            <a:avLst/>
          </a:prstGeom>
        </p:spPr>
      </p:pic>
      <p:sp>
        <p:nvSpPr>
          <p:cNvPr id="5" name="Rectangle 4"/>
          <p:cNvSpPr/>
          <p:nvPr/>
        </p:nvSpPr>
        <p:spPr>
          <a:xfrm>
            <a:off x="6198837" y="1253179"/>
            <a:ext cx="1604927" cy="769441"/>
          </a:xfrm>
          <a:prstGeom prst="rect">
            <a:avLst/>
          </a:prstGeom>
        </p:spPr>
        <p:txBody>
          <a:bodyPr wrap="none">
            <a:spAutoFit/>
          </a:bodyPr>
          <a:lstStyle/>
          <a:p>
            <a:r>
              <a:rPr lang="en-US" sz="4400" b="1" dirty="0">
                <a:solidFill>
                  <a:srgbClr val="C00000"/>
                </a:solidFill>
              </a:rPr>
              <a:t>HRSA</a:t>
            </a:r>
          </a:p>
        </p:txBody>
      </p:sp>
      <p:pic>
        <p:nvPicPr>
          <p:cNvPr id="2" name="Picture 1"/>
          <p:cNvPicPr>
            <a:picLocks noChangeAspect="1"/>
          </p:cNvPicPr>
          <p:nvPr/>
        </p:nvPicPr>
        <p:blipFill>
          <a:blip r:embed="rId3"/>
          <a:stretch>
            <a:fillRect/>
          </a:stretch>
        </p:blipFill>
        <p:spPr>
          <a:xfrm>
            <a:off x="9287105" y="156762"/>
            <a:ext cx="2621765" cy="6406770"/>
          </a:xfrm>
          <a:prstGeom prst="rect">
            <a:avLst/>
          </a:prstGeom>
        </p:spPr>
      </p:pic>
    </p:spTree>
    <p:extLst>
      <p:ext uri="{BB962C8B-B14F-4D97-AF65-F5344CB8AC3E}">
        <p14:creationId xmlns:p14="http://schemas.microsoft.com/office/powerpoint/2010/main" val="15333287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8461" y="807462"/>
            <a:ext cx="8897002" cy="5479171"/>
          </a:xfrm>
          <a:prstGeom prst="rect">
            <a:avLst/>
          </a:prstGeom>
        </p:spPr>
      </p:pic>
      <p:sp>
        <p:nvSpPr>
          <p:cNvPr id="5" name="Rectangle 4"/>
          <p:cNvSpPr/>
          <p:nvPr/>
        </p:nvSpPr>
        <p:spPr>
          <a:xfrm>
            <a:off x="7244080" y="1416594"/>
            <a:ext cx="1811383" cy="646331"/>
          </a:xfrm>
          <a:prstGeom prst="rect">
            <a:avLst/>
          </a:prstGeom>
        </p:spPr>
        <p:txBody>
          <a:bodyPr wrap="square">
            <a:spAutoFit/>
          </a:bodyPr>
          <a:lstStyle/>
          <a:p>
            <a:r>
              <a:rPr lang="en-US" sz="3600" b="1" dirty="0">
                <a:solidFill>
                  <a:srgbClr val="C00000"/>
                </a:solidFill>
              </a:rPr>
              <a:t>HRSA</a:t>
            </a:r>
          </a:p>
        </p:txBody>
      </p:sp>
      <p:pic>
        <p:nvPicPr>
          <p:cNvPr id="3" name="Picture 2"/>
          <p:cNvPicPr>
            <a:picLocks noChangeAspect="1"/>
          </p:cNvPicPr>
          <p:nvPr/>
        </p:nvPicPr>
        <p:blipFill>
          <a:blip r:embed="rId3"/>
          <a:stretch>
            <a:fillRect/>
          </a:stretch>
        </p:blipFill>
        <p:spPr>
          <a:xfrm>
            <a:off x="9354542" y="200287"/>
            <a:ext cx="2642007" cy="6456236"/>
          </a:xfrm>
          <a:prstGeom prst="rect">
            <a:avLst/>
          </a:prstGeom>
        </p:spPr>
      </p:pic>
    </p:spTree>
    <p:extLst>
      <p:ext uri="{BB962C8B-B14F-4D97-AF65-F5344CB8AC3E}">
        <p14:creationId xmlns:p14="http://schemas.microsoft.com/office/powerpoint/2010/main" val="29856904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433" y="1634996"/>
            <a:ext cx="8344885" cy="3880185"/>
          </a:xfrm>
          <a:prstGeom prst="rect">
            <a:avLst/>
          </a:prstGeom>
        </p:spPr>
      </p:pic>
      <p:sp>
        <p:nvSpPr>
          <p:cNvPr id="5" name="Rectangle 4"/>
          <p:cNvSpPr/>
          <p:nvPr/>
        </p:nvSpPr>
        <p:spPr>
          <a:xfrm>
            <a:off x="3944153" y="5730927"/>
            <a:ext cx="1348446" cy="646331"/>
          </a:xfrm>
          <a:prstGeom prst="rect">
            <a:avLst/>
          </a:prstGeom>
        </p:spPr>
        <p:txBody>
          <a:bodyPr wrap="none">
            <a:spAutoFit/>
          </a:bodyPr>
          <a:lstStyle/>
          <a:p>
            <a:r>
              <a:rPr lang="en-US" sz="3600" b="1" dirty="0"/>
              <a:t>HRSA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765" y="154983"/>
            <a:ext cx="2767694" cy="6400800"/>
          </a:xfrm>
          <a:prstGeom prst="rect">
            <a:avLst/>
          </a:prstGeom>
        </p:spPr>
      </p:pic>
    </p:spTree>
    <p:extLst>
      <p:ext uri="{BB962C8B-B14F-4D97-AF65-F5344CB8AC3E}">
        <p14:creationId xmlns:p14="http://schemas.microsoft.com/office/powerpoint/2010/main" val="3088187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1692" y="878665"/>
            <a:ext cx="7436044" cy="5115734"/>
          </a:xfrm>
          <a:prstGeom prst="rect">
            <a:avLst/>
          </a:prstGeom>
        </p:spPr>
      </p:pic>
      <p:sp>
        <p:nvSpPr>
          <p:cNvPr id="5" name="Rectangle 4"/>
          <p:cNvSpPr/>
          <p:nvPr/>
        </p:nvSpPr>
        <p:spPr>
          <a:xfrm>
            <a:off x="6462864" y="1894505"/>
            <a:ext cx="1736373" cy="830997"/>
          </a:xfrm>
          <a:prstGeom prst="rect">
            <a:avLst/>
          </a:prstGeom>
        </p:spPr>
        <p:txBody>
          <a:bodyPr wrap="none">
            <a:spAutoFit/>
          </a:bodyPr>
          <a:lstStyle/>
          <a:p>
            <a:r>
              <a:rPr lang="en-US" sz="4800" b="1" dirty="0">
                <a:solidFill>
                  <a:srgbClr val="C00000"/>
                </a:solidFill>
              </a:rPr>
              <a:t>HRSA</a:t>
            </a:r>
          </a:p>
        </p:txBody>
      </p:sp>
      <p:pic>
        <p:nvPicPr>
          <p:cNvPr id="3" name="Picture 2"/>
          <p:cNvPicPr>
            <a:picLocks noChangeAspect="1"/>
          </p:cNvPicPr>
          <p:nvPr/>
        </p:nvPicPr>
        <p:blipFill>
          <a:blip r:embed="rId3"/>
          <a:stretch>
            <a:fillRect/>
          </a:stretch>
        </p:blipFill>
        <p:spPr>
          <a:xfrm>
            <a:off x="9360976" y="256925"/>
            <a:ext cx="2604615" cy="6364862"/>
          </a:xfrm>
          <a:prstGeom prst="rect">
            <a:avLst/>
          </a:prstGeom>
        </p:spPr>
      </p:pic>
    </p:spTree>
    <p:extLst>
      <p:ext uri="{BB962C8B-B14F-4D97-AF65-F5344CB8AC3E}">
        <p14:creationId xmlns:p14="http://schemas.microsoft.com/office/powerpoint/2010/main" val="3292664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8549" y="949877"/>
            <a:ext cx="6983272" cy="5253925"/>
          </a:xfrm>
          <a:prstGeom prst="rect">
            <a:avLst/>
          </a:prstGeom>
        </p:spPr>
      </p:pic>
      <p:pic>
        <p:nvPicPr>
          <p:cNvPr id="5" name="Picture 4"/>
          <p:cNvPicPr>
            <a:picLocks noChangeAspect="1"/>
          </p:cNvPicPr>
          <p:nvPr/>
        </p:nvPicPr>
        <p:blipFill>
          <a:blip r:embed="rId3"/>
          <a:stretch>
            <a:fillRect/>
          </a:stretch>
        </p:blipFill>
        <p:spPr>
          <a:xfrm>
            <a:off x="7718397" y="2752280"/>
            <a:ext cx="1309766" cy="1837445"/>
          </a:xfrm>
          <a:prstGeom prst="rect">
            <a:avLst/>
          </a:prstGeom>
        </p:spPr>
      </p:pic>
      <p:pic>
        <p:nvPicPr>
          <p:cNvPr id="3" name="Picture 2"/>
          <p:cNvPicPr>
            <a:picLocks noChangeAspect="1"/>
          </p:cNvPicPr>
          <p:nvPr/>
        </p:nvPicPr>
        <p:blipFill>
          <a:blip r:embed="rId4"/>
          <a:stretch>
            <a:fillRect/>
          </a:stretch>
        </p:blipFill>
        <p:spPr>
          <a:xfrm>
            <a:off x="9244739" y="59359"/>
            <a:ext cx="2732963" cy="6678503"/>
          </a:xfrm>
          <a:prstGeom prst="rect">
            <a:avLst/>
          </a:prstGeom>
        </p:spPr>
      </p:pic>
      <p:sp>
        <p:nvSpPr>
          <p:cNvPr id="6" name="Rectangle 5"/>
          <p:cNvSpPr/>
          <p:nvPr/>
        </p:nvSpPr>
        <p:spPr>
          <a:xfrm>
            <a:off x="9923565" y="2752280"/>
            <a:ext cx="1574800" cy="646331"/>
          </a:xfrm>
          <a:prstGeom prst="rect">
            <a:avLst/>
          </a:prstGeom>
        </p:spPr>
        <p:txBody>
          <a:bodyPr wrap="square">
            <a:spAutoFit/>
          </a:bodyPr>
          <a:lstStyle/>
          <a:p>
            <a:r>
              <a:rPr lang="en-US" dirty="0"/>
              <a:t>SAFETY-NET</a:t>
            </a:r>
          </a:p>
          <a:p>
            <a:r>
              <a:rPr lang="en-US" dirty="0"/>
              <a:t>CLINICS</a:t>
            </a:r>
          </a:p>
        </p:txBody>
      </p:sp>
    </p:spTree>
    <p:extLst>
      <p:ext uri="{BB962C8B-B14F-4D97-AF65-F5344CB8AC3E}">
        <p14:creationId xmlns:p14="http://schemas.microsoft.com/office/powerpoint/2010/main" val="4800379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691" y="1142263"/>
            <a:ext cx="8121813" cy="4765288"/>
          </a:xfrm>
          <a:prstGeom prst="rect">
            <a:avLst/>
          </a:prstGeom>
        </p:spPr>
      </p:pic>
      <p:sp>
        <p:nvSpPr>
          <p:cNvPr id="5" name="Rectangle 4"/>
          <p:cNvSpPr/>
          <p:nvPr/>
        </p:nvSpPr>
        <p:spPr>
          <a:xfrm>
            <a:off x="6557759" y="2107027"/>
            <a:ext cx="1088760" cy="523220"/>
          </a:xfrm>
          <a:prstGeom prst="rect">
            <a:avLst/>
          </a:prstGeom>
        </p:spPr>
        <p:txBody>
          <a:bodyPr wrap="none">
            <a:spAutoFit/>
          </a:bodyPr>
          <a:lstStyle/>
          <a:p>
            <a:r>
              <a:rPr lang="en-US" sz="2800" b="1" dirty="0">
                <a:solidFill>
                  <a:srgbClr val="C00000"/>
                </a:solidFill>
              </a:rPr>
              <a:t>HRSA</a:t>
            </a:r>
          </a:p>
        </p:txBody>
      </p:sp>
      <p:pic>
        <p:nvPicPr>
          <p:cNvPr id="3" name="Picture 2"/>
          <p:cNvPicPr>
            <a:picLocks noChangeAspect="1"/>
          </p:cNvPicPr>
          <p:nvPr/>
        </p:nvPicPr>
        <p:blipFill>
          <a:blip r:embed="rId3"/>
          <a:stretch>
            <a:fillRect/>
          </a:stretch>
        </p:blipFill>
        <p:spPr>
          <a:xfrm>
            <a:off x="9322231" y="223288"/>
            <a:ext cx="2638340" cy="6447273"/>
          </a:xfrm>
          <a:prstGeom prst="rect">
            <a:avLst/>
          </a:prstGeom>
        </p:spPr>
      </p:pic>
    </p:spTree>
    <p:extLst>
      <p:ext uri="{BB962C8B-B14F-4D97-AF65-F5344CB8AC3E}">
        <p14:creationId xmlns:p14="http://schemas.microsoft.com/office/powerpoint/2010/main" val="35345632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235" y="4402091"/>
            <a:ext cx="3670812" cy="1507067"/>
          </a:xfrm>
        </p:spPr>
        <p:txBody>
          <a:bodyPr>
            <a:normAutofit/>
          </a:bodyPr>
          <a:lstStyle/>
          <a:p>
            <a:r>
              <a:rPr lang="en-US" sz="8800" b="1" dirty="0"/>
              <a:t>HRSA</a:t>
            </a:r>
          </a:p>
        </p:txBody>
      </p:sp>
      <p:pic>
        <p:nvPicPr>
          <p:cNvPr id="4" name="Content Placeholder 3"/>
          <p:cNvPicPr>
            <a:picLocks noGrp="1" noChangeAspect="1"/>
          </p:cNvPicPr>
          <p:nvPr>
            <p:ph idx="1"/>
          </p:nvPr>
        </p:nvPicPr>
        <p:blipFill>
          <a:blip r:embed="rId2"/>
          <a:stretch>
            <a:fillRect/>
          </a:stretch>
        </p:blipFill>
        <p:spPr>
          <a:xfrm>
            <a:off x="684212" y="1428260"/>
            <a:ext cx="8128862" cy="25395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185979"/>
            <a:ext cx="2815843" cy="6512155"/>
          </a:xfrm>
          <a:prstGeom prst="rect">
            <a:avLst/>
          </a:prstGeom>
        </p:spPr>
      </p:pic>
    </p:spTree>
    <p:extLst>
      <p:ext uri="{BB962C8B-B14F-4D97-AF65-F5344CB8AC3E}">
        <p14:creationId xmlns:p14="http://schemas.microsoft.com/office/powerpoint/2010/main" val="1093722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474" y="1361511"/>
            <a:ext cx="8608813" cy="4653750"/>
          </a:xfrm>
          <a:prstGeom prst="rect">
            <a:avLst/>
          </a:prstGeom>
        </p:spPr>
      </p:pic>
      <p:sp>
        <p:nvSpPr>
          <p:cNvPr id="5" name="Rectangle 4"/>
          <p:cNvSpPr/>
          <p:nvPr/>
        </p:nvSpPr>
        <p:spPr>
          <a:xfrm>
            <a:off x="6840492" y="3443040"/>
            <a:ext cx="768159" cy="369332"/>
          </a:xfrm>
          <a:prstGeom prst="rect">
            <a:avLst/>
          </a:prstGeom>
        </p:spPr>
        <p:txBody>
          <a:bodyPr wrap="none">
            <a:spAutoFit/>
          </a:bodyPr>
          <a:lstStyle/>
          <a:p>
            <a:r>
              <a:rPr lang="en-US" b="1" dirty="0">
                <a:solidFill>
                  <a:srgbClr val="FF0000"/>
                </a:solidFill>
              </a:rPr>
              <a:t>HRSA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053" y="176772"/>
            <a:ext cx="2824656" cy="6532536"/>
          </a:xfrm>
          <a:prstGeom prst="rect">
            <a:avLst/>
          </a:prstGeom>
        </p:spPr>
      </p:pic>
    </p:spTree>
    <p:extLst>
      <p:ext uri="{BB962C8B-B14F-4D97-AF65-F5344CB8AC3E}">
        <p14:creationId xmlns:p14="http://schemas.microsoft.com/office/powerpoint/2010/main" val="6667017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3436" y="1031439"/>
            <a:ext cx="8180805" cy="4011857"/>
          </a:xfrm>
          <a:prstGeom prst="rect">
            <a:avLst/>
          </a:prstGeom>
        </p:spPr>
      </p:pic>
      <p:sp>
        <p:nvSpPr>
          <p:cNvPr id="5" name="Rectangle 4"/>
          <p:cNvSpPr/>
          <p:nvPr/>
        </p:nvSpPr>
        <p:spPr>
          <a:xfrm>
            <a:off x="6008970" y="2040116"/>
            <a:ext cx="1348446" cy="646331"/>
          </a:xfrm>
          <a:prstGeom prst="rect">
            <a:avLst/>
          </a:prstGeom>
        </p:spPr>
        <p:txBody>
          <a:bodyPr wrap="none">
            <a:spAutoFit/>
          </a:bodyPr>
          <a:lstStyle/>
          <a:p>
            <a:r>
              <a:rPr lang="en-US" sz="3600" b="1" dirty="0">
                <a:solidFill>
                  <a:srgbClr val="FF0000"/>
                </a:solidFill>
              </a:rPr>
              <a:t>HRSA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063" y="139485"/>
            <a:ext cx="2774395" cy="6416298"/>
          </a:xfrm>
          <a:prstGeom prst="rect">
            <a:avLst/>
          </a:prstGeom>
        </p:spPr>
      </p:pic>
    </p:spTree>
    <p:extLst>
      <p:ext uri="{BB962C8B-B14F-4D97-AF65-F5344CB8AC3E}">
        <p14:creationId xmlns:p14="http://schemas.microsoft.com/office/powerpoint/2010/main" val="3900813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6856" y="1240932"/>
            <a:ext cx="8558690" cy="3999266"/>
          </a:xfrm>
          <a:prstGeom prst="rect">
            <a:avLst/>
          </a:prstGeom>
        </p:spPr>
      </p:pic>
      <p:sp>
        <p:nvSpPr>
          <p:cNvPr id="5" name="Rectangle 4"/>
          <p:cNvSpPr/>
          <p:nvPr/>
        </p:nvSpPr>
        <p:spPr>
          <a:xfrm>
            <a:off x="6779237" y="1972588"/>
            <a:ext cx="1604927" cy="769441"/>
          </a:xfrm>
          <a:prstGeom prst="rect">
            <a:avLst/>
          </a:prstGeom>
        </p:spPr>
        <p:txBody>
          <a:bodyPr wrap="none">
            <a:spAutoFit/>
          </a:bodyPr>
          <a:lstStyle/>
          <a:p>
            <a:r>
              <a:rPr lang="en-US" sz="4400" b="1" dirty="0">
                <a:solidFill>
                  <a:srgbClr val="FF0000"/>
                </a:solidFill>
              </a:rPr>
              <a:t>HRSA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238" y="147233"/>
            <a:ext cx="2781966" cy="6433806"/>
          </a:xfrm>
          <a:prstGeom prst="rect">
            <a:avLst/>
          </a:prstGeom>
        </p:spPr>
      </p:pic>
    </p:spTree>
    <p:extLst>
      <p:ext uri="{BB962C8B-B14F-4D97-AF65-F5344CB8AC3E}">
        <p14:creationId xmlns:p14="http://schemas.microsoft.com/office/powerpoint/2010/main" val="1721983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5495" y="372291"/>
            <a:ext cx="9031545" cy="5587082"/>
          </a:xfrm>
          <a:prstGeom prst="rect">
            <a:avLst/>
          </a:prstGeom>
        </p:spPr>
      </p:pic>
      <p:sp>
        <p:nvSpPr>
          <p:cNvPr id="5" name="Rectangle 4"/>
          <p:cNvSpPr/>
          <p:nvPr/>
        </p:nvSpPr>
        <p:spPr>
          <a:xfrm>
            <a:off x="7162582" y="2123439"/>
            <a:ext cx="1604927" cy="769441"/>
          </a:xfrm>
          <a:prstGeom prst="rect">
            <a:avLst/>
          </a:prstGeom>
        </p:spPr>
        <p:txBody>
          <a:bodyPr wrap="none">
            <a:spAutoFit/>
          </a:bodyPr>
          <a:lstStyle/>
          <a:p>
            <a:r>
              <a:rPr lang="en-US" sz="4400" b="1" dirty="0">
                <a:solidFill>
                  <a:srgbClr val="C00000"/>
                </a:solidFill>
              </a:rPr>
              <a:t>HRSA</a:t>
            </a:r>
          </a:p>
        </p:txBody>
      </p:sp>
      <p:pic>
        <p:nvPicPr>
          <p:cNvPr id="3" name="Picture 2"/>
          <p:cNvPicPr>
            <a:picLocks noChangeAspect="1"/>
          </p:cNvPicPr>
          <p:nvPr/>
        </p:nvPicPr>
        <p:blipFill>
          <a:blip r:embed="rId3"/>
          <a:stretch>
            <a:fillRect/>
          </a:stretch>
        </p:blipFill>
        <p:spPr>
          <a:xfrm>
            <a:off x="9337040" y="353038"/>
            <a:ext cx="2286334" cy="5587082"/>
          </a:xfrm>
          <a:prstGeom prst="rect">
            <a:avLst/>
          </a:prstGeom>
        </p:spPr>
      </p:pic>
    </p:spTree>
    <p:extLst>
      <p:ext uri="{BB962C8B-B14F-4D97-AF65-F5344CB8AC3E}">
        <p14:creationId xmlns:p14="http://schemas.microsoft.com/office/powerpoint/2010/main" val="37902951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6044" y="1247810"/>
            <a:ext cx="8523231" cy="3722496"/>
          </a:xfrm>
          <a:prstGeom prst="rect">
            <a:avLst/>
          </a:prstGeom>
        </p:spPr>
      </p:pic>
      <p:sp>
        <p:nvSpPr>
          <p:cNvPr id="5" name="Rectangle 4"/>
          <p:cNvSpPr/>
          <p:nvPr/>
        </p:nvSpPr>
        <p:spPr>
          <a:xfrm>
            <a:off x="6613328" y="2104325"/>
            <a:ext cx="1736373" cy="830997"/>
          </a:xfrm>
          <a:prstGeom prst="rect">
            <a:avLst/>
          </a:prstGeom>
        </p:spPr>
        <p:txBody>
          <a:bodyPr wrap="none">
            <a:spAutoFit/>
          </a:bodyPr>
          <a:lstStyle/>
          <a:p>
            <a:r>
              <a:rPr lang="en-US" sz="4800" b="1" dirty="0">
                <a:solidFill>
                  <a:srgbClr val="FF0000"/>
                </a:solidFill>
              </a:rPr>
              <a:t>HRSA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811" y="201477"/>
            <a:ext cx="2774395" cy="6416299"/>
          </a:xfrm>
          <a:prstGeom prst="rect">
            <a:avLst/>
          </a:prstGeom>
        </p:spPr>
      </p:pic>
    </p:spTree>
    <p:extLst>
      <p:ext uri="{BB962C8B-B14F-4D97-AF65-F5344CB8AC3E}">
        <p14:creationId xmlns:p14="http://schemas.microsoft.com/office/powerpoint/2010/main" val="30892748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039" y="357051"/>
            <a:ext cx="11596151" cy="5007429"/>
          </a:xfrm>
          <a:prstGeom prst="rect">
            <a:avLst/>
          </a:prstGeom>
        </p:spPr>
      </p:pic>
      <p:sp>
        <p:nvSpPr>
          <p:cNvPr id="5" name="Rectangle 4"/>
          <p:cNvSpPr/>
          <p:nvPr/>
        </p:nvSpPr>
        <p:spPr>
          <a:xfrm>
            <a:off x="9709154" y="5994399"/>
            <a:ext cx="1736373" cy="830997"/>
          </a:xfrm>
          <a:prstGeom prst="rect">
            <a:avLst/>
          </a:prstGeom>
        </p:spPr>
        <p:txBody>
          <a:bodyPr wrap="none">
            <a:spAutoFit/>
          </a:bodyPr>
          <a:lstStyle/>
          <a:p>
            <a:r>
              <a:rPr lang="en-US" sz="4800" b="1" dirty="0"/>
              <a:t>HRSA</a:t>
            </a:r>
          </a:p>
        </p:txBody>
      </p:sp>
    </p:spTree>
    <p:extLst>
      <p:ext uri="{BB962C8B-B14F-4D97-AF65-F5344CB8AC3E}">
        <p14:creationId xmlns:p14="http://schemas.microsoft.com/office/powerpoint/2010/main" val="14778907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0" y="888999"/>
            <a:ext cx="8913812" cy="5456333"/>
          </a:xfrm>
          <a:prstGeom prst="rect">
            <a:avLst/>
          </a:prstGeom>
        </p:spPr>
      </p:pic>
      <p:sp>
        <p:nvSpPr>
          <p:cNvPr id="5" name="Rectangle 4"/>
          <p:cNvSpPr/>
          <p:nvPr/>
        </p:nvSpPr>
        <p:spPr>
          <a:xfrm>
            <a:off x="304800" y="86352"/>
            <a:ext cx="1478290" cy="707886"/>
          </a:xfrm>
          <a:prstGeom prst="rect">
            <a:avLst/>
          </a:prstGeom>
        </p:spPr>
        <p:txBody>
          <a:bodyPr wrap="none">
            <a:spAutoFit/>
          </a:bodyPr>
          <a:lstStyle/>
          <a:p>
            <a:r>
              <a:rPr lang="en-US" sz="4000" b="1" dirty="0">
                <a:solidFill>
                  <a:srgbClr val="C00000"/>
                </a:solidFill>
              </a:rPr>
              <a:t>HRSA</a:t>
            </a:r>
          </a:p>
        </p:txBody>
      </p:sp>
      <p:pic>
        <p:nvPicPr>
          <p:cNvPr id="3" name="Picture 2"/>
          <p:cNvPicPr>
            <a:picLocks noChangeAspect="1"/>
          </p:cNvPicPr>
          <p:nvPr/>
        </p:nvPicPr>
        <p:blipFill>
          <a:blip r:embed="rId3"/>
          <a:stretch>
            <a:fillRect/>
          </a:stretch>
        </p:blipFill>
        <p:spPr>
          <a:xfrm>
            <a:off x="9218612" y="888998"/>
            <a:ext cx="2232829" cy="5456333"/>
          </a:xfrm>
          <a:prstGeom prst="rect">
            <a:avLst/>
          </a:prstGeom>
        </p:spPr>
      </p:pic>
    </p:spTree>
    <p:extLst>
      <p:ext uri="{BB962C8B-B14F-4D97-AF65-F5344CB8AC3E}">
        <p14:creationId xmlns:p14="http://schemas.microsoft.com/office/powerpoint/2010/main" val="2691198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062" y="4831394"/>
            <a:ext cx="3147559" cy="1507067"/>
          </a:xfrm>
        </p:spPr>
        <p:txBody>
          <a:bodyPr>
            <a:normAutofit/>
          </a:bodyPr>
          <a:lstStyle/>
          <a:p>
            <a:r>
              <a:rPr lang="en-US" sz="8000" b="1" dirty="0"/>
              <a:t>HRSA</a:t>
            </a:r>
          </a:p>
        </p:txBody>
      </p:sp>
      <p:pic>
        <p:nvPicPr>
          <p:cNvPr id="4" name="Content Placeholder 3"/>
          <p:cNvPicPr>
            <a:picLocks noGrp="1" noChangeAspect="1"/>
          </p:cNvPicPr>
          <p:nvPr>
            <p:ph idx="1"/>
          </p:nvPr>
        </p:nvPicPr>
        <p:blipFill>
          <a:blip r:embed="rId2"/>
          <a:stretch>
            <a:fillRect/>
          </a:stretch>
        </p:blipFill>
        <p:spPr>
          <a:xfrm>
            <a:off x="503695" y="1465835"/>
            <a:ext cx="8149571" cy="31022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855" y="84894"/>
            <a:ext cx="2801350" cy="6478637"/>
          </a:xfrm>
          <a:prstGeom prst="rect">
            <a:avLst/>
          </a:prstGeom>
        </p:spPr>
      </p:pic>
    </p:spTree>
    <p:extLst>
      <p:ext uri="{BB962C8B-B14F-4D97-AF65-F5344CB8AC3E}">
        <p14:creationId xmlns:p14="http://schemas.microsoft.com/office/powerpoint/2010/main" val="53347050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8420</TotalTime>
  <Words>1386</Words>
  <Application>Microsoft Macintosh PowerPoint</Application>
  <PresentationFormat>Panorámica</PresentationFormat>
  <Paragraphs>222</Paragraphs>
  <Slides>122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122</vt:i4>
      </vt:variant>
    </vt:vector>
  </HeadingPairs>
  <TitlesOfParts>
    <vt:vector size="128" baseType="lpstr">
      <vt:lpstr>Arial</vt:lpstr>
      <vt:lpstr>Calibri</vt:lpstr>
      <vt:lpstr>Century Gothic</vt:lpstr>
      <vt:lpstr>open_sansregular</vt:lpstr>
      <vt:lpstr>Wingdings 3</vt:lpstr>
      <vt:lpstr>Slice</vt:lpstr>
      <vt:lpstr>MODULE three:  MEDICAL ADMINISTRATION  AND SERVICE Delivery STRUCTURES IN COMMUNITY  HEALTH SETTINGS </vt:lpstr>
      <vt:lpstr>Presentación de PowerPoint</vt:lpstr>
      <vt:lpstr>UNIT OBJECTIVE</vt:lpstr>
      <vt:lpstr> federally Qualified  Health Centers (FQHC)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LARGER LOCAL HEALTH DEPARTMENTS PLAY A GREATER ROLE IN THESE TYPES OF HEALTH SERVICES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HRSA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HRSA</vt:lpstr>
      <vt:lpstr> HRSA </vt:lpstr>
      <vt:lpstr> HRSA </vt:lpstr>
      <vt:lpstr>  Performance Measures </vt:lpstr>
      <vt:lpstr> Goal 1: Improve access to quality health care and services Performance Measures  </vt:lpstr>
      <vt:lpstr>Goal 1: Improve access to quality health care and services Performance Measures</vt:lpstr>
      <vt:lpstr>Goal 1: Improve access to quality health care and services Performance Measures</vt:lpstr>
      <vt:lpstr>Goal 2: Strengthen the Health Workforce Performance Measures </vt:lpstr>
      <vt:lpstr>Goal 3: Build Healthy Communities Performance Measures </vt:lpstr>
      <vt:lpstr>Goal 4: Improve Health Equity Performance Measures  </vt:lpstr>
      <vt:lpstr>Goal 5: Strengthen HRSA Program Management and Operations Performance Measures</vt:lpstr>
      <vt:lpstr>Overview of Principal Programs </vt:lpstr>
      <vt:lpstr>Health center program Bureau of Primary Health Care </vt:lpstr>
      <vt:lpstr> Overview of Principal Programs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Victor Brooks</dc:creator>
  <cp:keywords/>
  <dc:description/>
  <cp:lastModifiedBy>Dr. Juan Manuel Junco Carrera</cp:lastModifiedBy>
  <cp:revision>50</cp:revision>
  <cp:lastPrinted>2018-01-08T19:21:02Z</cp:lastPrinted>
  <dcterms:created xsi:type="dcterms:W3CDTF">2017-11-27T19:02:08Z</dcterms:created>
  <dcterms:modified xsi:type="dcterms:W3CDTF">2022-06-30T19:52:15Z</dcterms:modified>
  <cp:category/>
</cp:coreProperties>
</file>