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2" r:id="rId5"/>
    <p:sldId id="259" r:id="rId6"/>
    <p:sldId id="264" r:id="rId7"/>
    <p:sldId id="263" r:id="rId8"/>
    <p:sldId id="265" r:id="rId9"/>
    <p:sldId id="267" r:id="rId10"/>
    <p:sldId id="266" r:id="rId11"/>
    <p:sldId id="268" r:id="rId12"/>
    <p:sldId id="260" r:id="rId13"/>
    <p:sldId id="270" r:id="rId14"/>
    <p:sldId id="271" r:id="rId15"/>
    <p:sldId id="272" r:id="rId16"/>
    <p:sldId id="273" r:id="rId17"/>
    <p:sldId id="274" r:id="rId18"/>
    <p:sldId id="275" r:id="rId19"/>
    <p:sldId id="276" r:id="rId20"/>
    <p:sldId id="269" r:id="rId21"/>
    <p:sldId id="278" r:id="rId22"/>
    <p:sldId id="277" r:id="rId23"/>
    <p:sldId id="279" r:id="rId24"/>
    <p:sldId id="280" r:id="rId25"/>
    <p:sldId id="281" r:id="rId26"/>
    <p:sldId id="284" r:id="rId27"/>
    <p:sldId id="282" r:id="rId28"/>
    <p:sldId id="285" r:id="rId29"/>
    <p:sldId id="283" r:id="rId30"/>
    <p:sldId id="286"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23" d="100"/>
          <a:sy n="123" d="100"/>
        </p:scale>
        <p:origin x="114" y="33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1/17/2018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oogle2.fda.gov/search?q=Drug+approvals&amp;client=FDAgov&amp;site=FDAgov&amp;lr=&amp;proxystylesheet=FDAgov&amp;requiredfields=-archive:Yes&amp;output=xml_no_dtd&amp;getfiel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oogle2.fda.gov/search?q=Vaccines+blood+products+and+biologics&amp;client=FDAgov&amp;site=FDAgov&amp;lr=&amp;proxystylesheet=FDAgov&amp;requiredfields=-archive:Yes&amp;output=xml_no_dtd&amp;getfield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oogle2.fda.gov/search?q=Emergency+preparedness&amp;client=FDAgov&amp;site=FDAgov&amp;lr=&amp;proxystylesheet=FDAgov&amp;requiredfields=-archive:Yes&amp;output=xml_no_dtd&amp;getfield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oogle2.fda.gov/search?q=Drug+approvals&amp;client=FDAgov&amp;site=FDAgov&amp;lr=&amp;proxystylesheet=FDAgov&amp;requiredfields=-archive:Yes&amp;output=xml_no_dtd&amp;getfiel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1333531" cy="6243588"/>
          </a:xfrm>
        </p:spPr>
        <p:txBody>
          <a:bodyPr>
            <a:normAutofit/>
          </a:bodyPr>
          <a:lstStyle/>
          <a:p>
            <a:r>
              <a:rPr lang="en-US" sz="6000" b="1" dirty="0" smtClean="0"/>
              <a:t>MODULE six:</a:t>
            </a:r>
            <a:br>
              <a:rPr lang="en-US" sz="6000" b="1" dirty="0" smtClean="0"/>
            </a:br>
            <a:r>
              <a:rPr lang="en-US" sz="6000" b="1" dirty="0"/>
              <a:t/>
            </a:r>
            <a:br>
              <a:rPr lang="en-US" sz="6000" b="1" dirty="0"/>
            </a:br>
            <a:r>
              <a:rPr lang="en-US" sz="6000" b="1" dirty="0" smtClean="0"/>
              <a:t>pharmacology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9123680" y="248919"/>
            <a:ext cx="2859087" cy="6358433"/>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44" y="5164262"/>
            <a:ext cx="8045573" cy="1507067"/>
          </a:xfrm>
        </p:spPr>
        <p:txBody>
          <a:bodyPr/>
          <a:lstStyle/>
          <a:p>
            <a:r>
              <a:rPr lang="en-US" dirty="0" smtClean="0"/>
              <a:t/>
            </a:r>
            <a:br>
              <a:rPr lang="en-US" dirty="0" smtClean="0"/>
            </a:br>
            <a:r>
              <a:rPr lang="en-US" b="1" dirty="0" smtClean="0"/>
              <a:t>Drug </a:t>
            </a:r>
            <a:r>
              <a:rPr lang="en-US" b="1" dirty="0"/>
              <a:t>approvals from the fda</a:t>
            </a:r>
          </a:p>
        </p:txBody>
      </p:sp>
      <p:pic>
        <p:nvPicPr>
          <p:cNvPr id="4" name="Content Placeholder 3"/>
          <p:cNvPicPr>
            <a:picLocks noGrp="1" noChangeAspect="1"/>
          </p:cNvPicPr>
          <p:nvPr>
            <p:ph idx="1"/>
          </p:nvPr>
        </p:nvPicPr>
        <p:blipFill>
          <a:blip r:embed="rId2"/>
          <a:stretch>
            <a:fillRect/>
          </a:stretch>
        </p:blipFill>
        <p:spPr>
          <a:xfrm>
            <a:off x="1516143" y="382954"/>
            <a:ext cx="6110607" cy="4781308"/>
          </a:xfrm>
          <a:prstGeom prst="rect">
            <a:avLst/>
          </a:prstGeom>
        </p:spPr>
      </p:pic>
      <p:sp>
        <p:nvSpPr>
          <p:cNvPr id="5" name="Rectangle 4"/>
          <p:cNvSpPr/>
          <p:nvPr/>
        </p:nvSpPr>
        <p:spPr>
          <a:xfrm>
            <a:off x="1530750" y="5164262"/>
            <a:ext cx="6096000" cy="646331"/>
          </a:xfrm>
          <a:prstGeom prst="rect">
            <a:avLst/>
          </a:prstGeom>
        </p:spPr>
        <p:txBody>
          <a:bodyPr>
            <a:spAutoFit/>
          </a:bodyPr>
          <a:lstStyle/>
          <a:p>
            <a:r>
              <a:rPr lang="en-US" b="1" dirty="0"/>
              <a:t>Only one in 1000 of the compounds that enter laboratory testing will ever make it to human testing</a:t>
            </a:r>
            <a:r>
              <a:rPr lang="en-US" dirty="0"/>
              <a:t>.</a:t>
            </a:r>
          </a:p>
        </p:txBody>
      </p:sp>
      <p:pic>
        <p:nvPicPr>
          <p:cNvPr id="3" name="Picture 2"/>
          <p:cNvPicPr>
            <a:picLocks noChangeAspect="1"/>
          </p:cNvPicPr>
          <p:nvPr/>
        </p:nvPicPr>
        <p:blipFill>
          <a:blip r:embed="rId3"/>
          <a:stretch>
            <a:fillRect/>
          </a:stretch>
        </p:blipFill>
        <p:spPr>
          <a:xfrm>
            <a:off x="8926512" y="274321"/>
            <a:ext cx="2792704" cy="6210800"/>
          </a:xfrm>
          <a:prstGeom prst="rect">
            <a:avLst/>
          </a:prstGeom>
        </p:spPr>
      </p:pic>
    </p:spTree>
    <p:extLst>
      <p:ext uri="{BB962C8B-B14F-4D97-AF65-F5344CB8AC3E}">
        <p14:creationId xmlns:p14="http://schemas.microsoft.com/office/powerpoint/2010/main" val="4225810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145650"/>
            <a:ext cx="8534400" cy="1507067"/>
          </a:xfrm>
        </p:spPr>
        <p:txBody>
          <a:bodyPr>
            <a:noAutofit/>
          </a:bodyPr>
          <a:lstStyle/>
          <a:p>
            <a:r>
              <a:rPr lang="en-US" sz="6600" b="1" dirty="0"/>
              <a:t>Drug approvals </a:t>
            </a:r>
            <a:r>
              <a:rPr lang="en-US" sz="6600" b="1" dirty="0" smtClean="0"/>
              <a:t/>
            </a:r>
            <a:br>
              <a:rPr lang="en-US" sz="6600" b="1" dirty="0" smtClean="0"/>
            </a:br>
            <a:r>
              <a:rPr lang="en-US" sz="6600" b="1" dirty="0" smtClean="0"/>
              <a:t>from </a:t>
            </a:r>
            <a:r>
              <a:rPr lang="en-US" sz="6600" b="1" dirty="0"/>
              <a:t>the fda</a:t>
            </a:r>
          </a:p>
        </p:txBody>
      </p:sp>
      <p:pic>
        <p:nvPicPr>
          <p:cNvPr id="4" name="Content Placeholder 3"/>
          <p:cNvPicPr>
            <a:picLocks noGrp="1" noChangeAspect="1"/>
          </p:cNvPicPr>
          <p:nvPr>
            <p:ph idx="1"/>
          </p:nvPr>
        </p:nvPicPr>
        <p:blipFill>
          <a:blip r:embed="rId2"/>
          <a:stretch>
            <a:fillRect/>
          </a:stretch>
        </p:blipFill>
        <p:spPr>
          <a:xfrm>
            <a:off x="127926" y="1152342"/>
            <a:ext cx="8912454" cy="2236990"/>
          </a:xfrm>
          <a:prstGeom prst="rect">
            <a:avLst/>
          </a:prstGeom>
        </p:spPr>
      </p:pic>
      <p:pic>
        <p:nvPicPr>
          <p:cNvPr id="3" name="Picture 2"/>
          <p:cNvPicPr>
            <a:picLocks noChangeAspect="1"/>
          </p:cNvPicPr>
          <p:nvPr/>
        </p:nvPicPr>
        <p:blipFill>
          <a:blip r:embed="rId3"/>
          <a:stretch>
            <a:fillRect/>
          </a:stretch>
        </p:blipFill>
        <p:spPr>
          <a:xfrm>
            <a:off x="9288083" y="305411"/>
            <a:ext cx="2773387" cy="6167841"/>
          </a:xfrm>
          <a:prstGeom prst="rect">
            <a:avLst/>
          </a:prstGeom>
        </p:spPr>
      </p:pic>
    </p:spTree>
    <p:extLst>
      <p:ext uri="{BB962C8B-B14F-4D97-AF65-F5344CB8AC3E}">
        <p14:creationId xmlns:p14="http://schemas.microsoft.com/office/powerpoint/2010/main" val="3643140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LINKS FOR INFORMATION/RESOURCES</a:t>
            </a:r>
          </a:p>
        </p:txBody>
      </p:sp>
      <p:sp>
        <p:nvSpPr>
          <p:cNvPr id="3" name="Content Placeholder 2"/>
          <p:cNvSpPr>
            <a:spLocks noGrp="1"/>
          </p:cNvSpPr>
          <p:nvPr>
            <p:ph idx="1"/>
          </p:nvPr>
        </p:nvSpPr>
        <p:spPr>
          <a:xfrm>
            <a:off x="338772" y="665480"/>
            <a:ext cx="8534400" cy="3615267"/>
          </a:xfrm>
        </p:spPr>
        <p:txBody>
          <a:bodyPr/>
          <a:lstStyle/>
          <a:p>
            <a:pPr marL="0" indent="0">
              <a:buNone/>
            </a:pPr>
            <a:r>
              <a:rPr lang="en-US" sz="2800" dirty="0" smtClean="0">
                <a:solidFill>
                  <a:schemeClr val="bg1"/>
                </a:solidFill>
              </a:rPr>
              <a:t>Drugs not approved </a:t>
            </a:r>
          </a:p>
          <a:p>
            <a:pPr marL="0" indent="0">
              <a:buNone/>
            </a:pPr>
            <a:r>
              <a:rPr lang="en-US" sz="2800" dirty="0">
                <a:hlinkClick r:id="rId2"/>
              </a:rPr>
              <a:t>https://google2.fda.gov/search?q=Drug+approvals&amp;client=FDAgov&amp;site=FDAgov&amp;lr=&amp;proxystylesheet=FDAgov&amp;requiredfields=-archive%3AYes&amp;output=xml_no_dtd&amp;getfields</a:t>
            </a:r>
            <a:r>
              <a:rPr lang="en-US" sz="2800" dirty="0" smtClean="0">
                <a:hlinkClick r:id="rId2"/>
              </a:rPr>
              <a:t>=*</a:t>
            </a:r>
            <a:r>
              <a:rPr lang="en-US" sz="2800" dirty="0" smtClean="0"/>
              <a:t> </a:t>
            </a:r>
          </a:p>
          <a:p>
            <a:endParaRPr lang="en-US" dirty="0"/>
          </a:p>
        </p:txBody>
      </p:sp>
      <p:pic>
        <p:nvPicPr>
          <p:cNvPr id="4" name="Picture 3"/>
          <p:cNvPicPr>
            <a:picLocks noChangeAspect="1"/>
          </p:cNvPicPr>
          <p:nvPr/>
        </p:nvPicPr>
        <p:blipFill>
          <a:blip r:embed="rId3"/>
          <a:stretch>
            <a:fillRect/>
          </a:stretch>
        </p:blipFill>
        <p:spPr>
          <a:xfrm>
            <a:off x="9218612" y="279400"/>
            <a:ext cx="2713355" cy="6034334"/>
          </a:xfrm>
          <a:prstGeom prst="rect">
            <a:avLst/>
          </a:prstGeom>
        </p:spPr>
      </p:pic>
    </p:spTree>
    <p:extLst>
      <p:ext uri="{BB962C8B-B14F-4D97-AF65-F5344CB8AC3E}">
        <p14:creationId xmlns:p14="http://schemas.microsoft.com/office/powerpoint/2010/main" val="2902127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960" y="5693152"/>
            <a:ext cx="8534400" cy="864460"/>
          </a:xfrm>
        </p:spPr>
        <p:txBody>
          <a:bodyPr/>
          <a:lstStyle/>
          <a:p>
            <a:r>
              <a:rPr lang="en-US" b="1" dirty="0"/>
              <a:t>Drugs not approved by the fda</a:t>
            </a:r>
          </a:p>
        </p:txBody>
      </p:sp>
      <p:sp>
        <p:nvSpPr>
          <p:cNvPr id="3" name="Content Placeholder 2"/>
          <p:cNvSpPr>
            <a:spLocks noGrp="1"/>
          </p:cNvSpPr>
          <p:nvPr>
            <p:ph idx="1"/>
          </p:nvPr>
        </p:nvSpPr>
        <p:spPr>
          <a:xfrm>
            <a:off x="308292" y="123986"/>
            <a:ext cx="8534400" cy="5672380"/>
          </a:xfrm>
        </p:spPr>
        <p:txBody>
          <a:bodyPr>
            <a:normAutofit/>
          </a:bodyPr>
          <a:lstStyle/>
          <a:p>
            <a:pPr>
              <a:buFont typeface="Arial" panose="020B0604020202020204" pitchFamily="34" charset="0"/>
              <a:buChar char="•"/>
            </a:pPr>
            <a:r>
              <a:rPr lang="en-US" sz="3200" dirty="0">
                <a:solidFill>
                  <a:schemeClr val="bg1"/>
                </a:solidFill>
              </a:rPr>
              <a:t>The original Federal Food and </a:t>
            </a:r>
            <a:r>
              <a:rPr lang="en-US" sz="3200" b="1" dirty="0">
                <a:solidFill>
                  <a:schemeClr val="bg1"/>
                </a:solidFill>
              </a:rPr>
              <a:t>Drugs</a:t>
            </a:r>
            <a:r>
              <a:rPr lang="en-US" sz="3200" dirty="0">
                <a:solidFill>
                  <a:schemeClr val="bg1"/>
                </a:solidFill>
              </a:rPr>
              <a:t> Act of 1906 brought </a:t>
            </a:r>
            <a:r>
              <a:rPr lang="en-US" sz="3200" b="1" dirty="0">
                <a:solidFill>
                  <a:schemeClr val="bg1"/>
                </a:solidFill>
              </a:rPr>
              <a:t>drug</a:t>
            </a:r>
            <a:r>
              <a:rPr lang="en-US" sz="3200" dirty="0">
                <a:solidFill>
                  <a:schemeClr val="bg1"/>
                </a:solidFill>
              </a:rPr>
              <a:t> regulation under federal law. </a:t>
            </a:r>
            <a:endParaRPr lang="en-US" sz="3200" dirty="0" smtClean="0">
              <a:solidFill>
                <a:schemeClr val="bg1"/>
              </a:solidFill>
            </a:endParaRPr>
          </a:p>
          <a:p>
            <a:pPr>
              <a:buFont typeface="Arial" panose="020B0604020202020204" pitchFamily="34" charset="0"/>
              <a:buChar char="•"/>
            </a:pPr>
            <a:r>
              <a:rPr lang="en-US" sz="3200" dirty="0" smtClean="0">
                <a:solidFill>
                  <a:schemeClr val="bg1"/>
                </a:solidFill>
              </a:rPr>
              <a:t>That </a:t>
            </a:r>
            <a:r>
              <a:rPr lang="en-US" sz="3200" dirty="0">
                <a:solidFill>
                  <a:schemeClr val="bg1"/>
                </a:solidFill>
              </a:rPr>
              <a:t>Act prohibited the sale of adulterated or misbranded </a:t>
            </a:r>
            <a:r>
              <a:rPr lang="en-US" sz="3200" b="1" dirty="0">
                <a:solidFill>
                  <a:schemeClr val="bg1"/>
                </a:solidFill>
              </a:rPr>
              <a:t>drugs</a:t>
            </a:r>
            <a:r>
              <a:rPr lang="en-US" sz="3200" dirty="0">
                <a:solidFill>
                  <a:schemeClr val="bg1"/>
                </a:solidFill>
              </a:rPr>
              <a:t>, but did not require that </a:t>
            </a:r>
            <a:r>
              <a:rPr lang="en-US" sz="3200" b="1" dirty="0">
                <a:solidFill>
                  <a:schemeClr val="bg1"/>
                </a:solidFill>
              </a:rPr>
              <a:t>drugs</a:t>
            </a:r>
            <a:r>
              <a:rPr lang="en-US" sz="3200" dirty="0">
                <a:solidFill>
                  <a:schemeClr val="bg1"/>
                </a:solidFill>
              </a:rPr>
              <a:t> be </a:t>
            </a:r>
            <a:r>
              <a:rPr lang="en-US" sz="3200" b="1" dirty="0">
                <a:solidFill>
                  <a:schemeClr val="bg1"/>
                </a:solidFill>
              </a:rPr>
              <a:t>approved</a:t>
            </a:r>
            <a:r>
              <a:rPr lang="en-US" sz="3200" dirty="0">
                <a:solidFill>
                  <a:schemeClr val="bg1"/>
                </a:solidFill>
              </a:rPr>
              <a:t> by </a:t>
            </a:r>
            <a:r>
              <a:rPr lang="en-US" sz="3200" b="1" dirty="0">
                <a:solidFill>
                  <a:schemeClr val="bg1"/>
                </a:solidFill>
              </a:rPr>
              <a:t>FDA</a:t>
            </a:r>
            <a:r>
              <a:rPr lang="en-US" sz="3200" dirty="0">
                <a:solidFill>
                  <a:schemeClr val="bg1"/>
                </a:solidFill>
              </a:rPr>
              <a:t>. </a:t>
            </a:r>
            <a:endParaRPr lang="en-US" sz="3200" dirty="0" smtClean="0">
              <a:solidFill>
                <a:schemeClr val="bg1"/>
              </a:solidFill>
            </a:endParaRPr>
          </a:p>
          <a:p>
            <a:pPr>
              <a:buFont typeface="Arial" panose="020B0604020202020204" pitchFamily="34" charset="0"/>
              <a:buChar char="•"/>
            </a:pPr>
            <a:r>
              <a:rPr lang="en-US" sz="3200" dirty="0" smtClean="0">
                <a:solidFill>
                  <a:schemeClr val="bg1"/>
                </a:solidFill>
              </a:rPr>
              <a:t>In </a:t>
            </a:r>
            <a:r>
              <a:rPr lang="en-US" sz="3200" dirty="0">
                <a:solidFill>
                  <a:schemeClr val="bg1"/>
                </a:solidFill>
              </a:rPr>
              <a:t>1938, Congress required that new </a:t>
            </a:r>
            <a:r>
              <a:rPr lang="en-US" sz="3200" b="1" dirty="0">
                <a:solidFill>
                  <a:schemeClr val="bg1"/>
                </a:solidFill>
              </a:rPr>
              <a:t>drugs</a:t>
            </a:r>
            <a:r>
              <a:rPr lang="en-US" sz="3200" dirty="0">
                <a:solidFill>
                  <a:schemeClr val="bg1"/>
                </a:solidFill>
              </a:rPr>
              <a:t> be </a:t>
            </a:r>
            <a:r>
              <a:rPr lang="en-US" sz="3200" b="1" dirty="0">
                <a:solidFill>
                  <a:schemeClr val="bg1"/>
                </a:solidFill>
              </a:rPr>
              <a:t>approved</a:t>
            </a:r>
            <a:r>
              <a:rPr lang="en-US" sz="3200" dirty="0">
                <a:solidFill>
                  <a:schemeClr val="bg1"/>
                </a:solidFill>
              </a:rPr>
              <a:t> for safety</a:t>
            </a:r>
            <a:r>
              <a:rPr lang="en-US" sz="3200" dirty="0" smtClean="0">
                <a:solidFill>
                  <a:schemeClr val="bg1"/>
                </a:solidFill>
              </a:rPr>
              <a:t>.</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9103360" y="289560"/>
            <a:ext cx="2818447" cy="6268052"/>
          </a:xfrm>
          <a:prstGeom prst="rect">
            <a:avLst/>
          </a:prstGeom>
        </p:spPr>
      </p:pic>
    </p:spTree>
    <p:extLst>
      <p:ext uri="{BB962C8B-B14F-4D97-AF65-F5344CB8AC3E}">
        <p14:creationId xmlns:p14="http://schemas.microsoft.com/office/powerpoint/2010/main" val="173268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46" y="4727556"/>
            <a:ext cx="8534400" cy="1507067"/>
          </a:xfrm>
        </p:spPr>
        <p:txBody>
          <a:bodyPr/>
          <a:lstStyle/>
          <a:p>
            <a:r>
              <a:rPr lang="en-US" b="1" dirty="0"/>
              <a:t>Drugs not approved by the fda</a:t>
            </a:r>
          </a:p>
        </p:txBody>
      </p:sp>
      <p:sp>
        <p:nvSpPr>
          <p:cNvPr id="3" name="Content Placeholder 2"/>
          <p:cNvSpPr>
            <a:spLocks noGrp="1"/>
          </p:cNvSpPr>
          <p:nvPr>
            <p:ph idx="1"/>
          </p:nvPr>
        </p:nvSpPr>
        <p:spPr>
          <a:xfrm>
            <a:off x="389572" y="726440"/>
            <a:ext cx="8534400" cy="3615267"/>
          </a:xfrm>
        </p:spPr>
        <p:txBody>
          <a:bodyPr>
            <a:noAutofit/>
          </a:bodyPr>
          <a:lstStyle/>
          <a:p>
            <a:pPr marL="0" indent="0">
              <a:buNone/>
            </a:pPr>
            <a:r>
              <a:rPr lang="en-US" sz="2800" b="1" dirty="0">
                <a:solidFill>
                  <a:schemeClr val="bg1"/>
                </a:solidFill>
              </a:rPr>
              <a:t>Unapproved</a:t>
            </a:r>
            <a:r>
              <a:rPr lang="en-US" sz="2800" dirty="0">
                <a:solidFill>
                  <a:schemeClr val="bg1"/>
                </a:solidFill>
              </a:rPr>
              <a:t> </a:t>
            </a:r>
            <a:r>
              <a:rPr lang="en-US" sz="2800" b="1" dirty="0">
                <a:solidFill>
                  <a:schemeClr val="bg1"/>
                </a:solidFill>
              </a:rPr>
              <a:t>Drugs</a:t>
            </a:r>
            <a:r>
              <a:rPr lang="en-US" sz="2800" dirty="0">
                <a:solidFill>
                  <a:schemeClr val="bg1"/>
                </a:solidFill>
              </a:rPr>
              <a:t> Initiative</a:t>
            </a:r>
            <a:r>
              <a:rPr lang="en-US" sz="2800" dirty="0" smtClean="0">
                <a:solidFill>
                  <a:schemeClr val="bg1"/>
                </a:solidFill>
              </a:rPr>
              <a:t>.</a:t>
            </a:r>
          </a:p>
          <a:p>
            <a:pPr marL="0" indent="0">
              <a:buNone/>
            </a:pPr>
            <a:r>
              <a:rPr lang="en-US" sz="2800" dirty="0" smtClean="0">
                <a:solidFill>
                  <a:schemeClr val="bg1"/>
                </a:solidFill>
              </a:rPr>
              <a:t>In </a:t>
            </a:r>
            <a:r>
              <a:rPr lang="en-US" sz="2800" dirty="0">
                <a:solidFill>
                  <a:schemeClr val="bg1"/>
                </a:solidFill>
              </a:rPr>
              <a:t>June 2006, the </a:t>
            </a:r>
            <a:r>
              <a:rPr lang="en-US" sz="2800" b="1" dirty="0">
                <a:solidFill>
                  <a:schemeClr val="bg1"/>
                </a:solidFill>
              </a:rPr>
              <a:t>FDA</a:t>
            </a:r>
            <a:r>
              <a:rPr lang="en-US" sz="2800" dirty="0">
                <a:solidFill>
                  <a:schemeClr val="bg1"/>
                </a:solidFill>
              </a:rPr>
              <a:t> announced a new </a:t>
            </a:r>
            <a:r>
              <a:rPr lang="en-US" sz="2800" b="1" dirty="0">
                <a:solidFill>
                  <a:schemeClr val="bg1"/>
                </a:solidFill>
              </a:rPr>
              <a:t>drug</a:t>
            </a:r>
            <a:r>
              <a:rPr lang="en-US" sz="2800" dirty="0">
                <a:solidFill>
                  <a:schemeClr val="bg1"/>
                </a:solidFill>
              </a:rPr>
              <a:t> safety initiative to remove </a:t>
            </a:r>
            <a:r>
              <a:rPr lang="en-US" sz="2800" b="1" dirty="0">
                <a:solidFill>
                  <a:schemeClr val="bg1"/>
                </a:solidFill>
              </a:rPr>
              <a:t>unapproved</a:t>
            </a:r>
            <a:r>
              <a:rPr lang="en-US" sz="2800" dirty="0">
                <a:solidFill>
                  <a:schemeClr val="bg1"/>
                </a:solidFill>
              </a:rPr>
              <a:t> </a:t>
            </a:r>
            <a:r>
              <a:rPr lang="en-US" sz="2800" b="1" dirty="0">
                <a:solidFill>
                  <a:schemeClr val="bg1"/>
                </a:solidFill>
              </a:rPr>
              <a:t>drugs</a:t>
            </a:r>
            <a:r>
              <a:rPr lang="en-US" sz="2800" dirty="0">
                <a:solidFill>
                  <a:schemeClr val="bg1"/>
                </a:solidFill>
              </a:rPr>
              <a:t> from the market, including a final guidance entitled "Marketed </a:t>
            </a:r>
            <a:r>
              <a:rPr lang="en-US" sz="2800" b="1" dirty="0">
                <a:solidFill>
                  <a:schemeClr val="bg1"/>
                </a:solidFill>
              </a:rPr>
              <a:t>Unapproved</a:t>
            </a:r>
            <a:r>
              <a:rPr lang="en-US" sz="2800" dirty="0">
                <a:solidFill>
                  <a:schemeClr val="bg1"/>
                </a:solidFill>
              </a:rPr>
              <a:t> </a:t>
            </a:r>
            <a:r>
              <a:rPr lang="en-US" sz="2800" b="1" dirty="0">
                <a:solidFill>
                  <a:schemeClr val="bg1"/>
                </a:solidFill>
              </a:rPr>
              <a:t>Drugs</a:t>
            </a:r>
            <a:r>
              <a:rPr lang="en-US" sz="2800" dirty="0">
                <a:solidFill>
                  <a:schemeClr val="bg1"/>
                </a:solidFill>
              </a:rPr>
              <a:t>-Compliance Policy Guide (CPG)," outlining its enforcement policies aimed at efficiently and rationally bringing all such </a:t>
            </a:r>
            <a:r>
              <a:rPr lang="en-US" sz="2800" b="1" dirty="0">
                <a:solidFill>
                  <a:schemeClr val="bg1"/>
                </a:solidFill>
              </a:rPr>
              <a:t>drugs</a:t>
            </a:r>
            <a:r>
              <a:rPr lang="en-US" sz="2800" dirty="0">
                <a:solidFill>
                  <a:schemeClr val="bg1"/>
                </a:solidFill>
              </a:rPr>
              <a:t> into the approval process.</a:t>
            </a:r>
          </a:p>
        </p:txBody>
      </p:sp>
      <p:pic>
        <p:nvPicPr>
          <p:cNvPr id="4" name="Picture 3"/>
          <p:cNvPicPr>
            <a:picLocks noChangeAspect="1"/>
          </p:cNvPicPr>
          <p:nvPr/>
        </p:nvPicPr>
        <p:blipFill>
          <a:blip r:embed="rId2"/>
          <a:stretch>
            <a:fillRect/>
          </a:stretch>
        </p:blipFill>
        <p:spPr>
          <a:xfrm>
            <a:off x="9072880" y="259080"/>
            <a:ext cx="2838767" cy="6313242"/>
          </a:xfrm>
          <a:prstGeom prst="rect">
            <a:avLst/>
          </a:prstGeom>
        </p:spPr>
      </p:pic>
    </p:spTree>
    <p:extLst>
      <p:ext uri="{BB962C8B-B14F-4D97-AF65-F5344CB8AC3E}">
        <p14:creationId xmlns:p14="http://schemas.microsoft.com/office/powerpoint/2010/main" val="950842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07" y="5350933"/>
            <a:ext cx="8534400" cy="1507067"/>
          </a:xfrm>
        </p:spPr>
        <p:txBody>
          <a:bodyPr/>
          <a:lstStyle/>
          <a:p>
            <a:r>
              <a:rPr lang="en-US" b="1" dirty="0"/>
              <a:t>Drugs not approved by the fda</a:t>
            </a:r>
          </a:p>
        </p:txBody>
      </p:sp>
      <p:pic>
        <p:nvPicPr>
          <p:cNvPr id="4" name="Content Placeholder 3"/>
          <p:cNvPicPr>
            <a:picLocks noGrp="1" noChangeAspect="1"/>
          </p:cNvPicPr>
          <p:nvPr>
            <p:ph idx="1"/>
          </p:nvPr>
        </p:nvPicPr>
        <p:blipFill>
          <a:blip r:embed="rId2"/>
          <a:stretch>
            <a:fillRect/>
          </a:stretch>
        </p:blipFill>
        <p:spPr>
          <a:xfrm>
            <a:off x="179753" y="117641"/>
            <a:ext cx="6759301" cy="4579730"/>
          </a:xfrm>
          <a:prstGeom prst="rect">
            <a:avLst/>
          </a:prstGeom>
        </p:spPr>
      </p:pic>
      <p:pic>
        <p:nvPicPr>
          <p:cNvPr id="5" name="Picture 4"/>
          <p:cNvPicPr>
            <a:picLocks noChangeAspect="1"/>
          </p:cNvPicPr>
          <p:nvPr/>
        </p:nvPicPr>
        <p:blipFill>
          <a:blip r:embed="rId3"/>
          <a:stretch>
            <a:fillRect/>
          </a:stretch>
        </p:blipFill>
        <p:spPr>
          <a:xfrm>
            <a:off x="7108788" y="117642"/>
            <a:ext cx="4970020" cy="4579730"/>
          </a:xfrm>
          <a:prstGeom prst="rect">
            <a:avLst/>
          </a:prstGeom>
        </p:spPr>
      </p:pic>
    </p:spTree>
    <p:extLst>
      <p:ext uri="{BB962C8B-B14F-4D97-AF65-F5344CB8AC3E}">
        <p14:creationId xmlns:p14="http://schemas.microsoft.com/office/powerpoint/2010/main" val="10624937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175085"/>
            <a:ext cx="8534400" cy="1507067"/>
          </a:xfrm>
        </p:spPr>
        <p:txBody>
          <a:bodyPr/>
          <a:lstStyle/>
          <a:p>
            <a:r>
              <a:rPr lang="en-US" b="1" dirty="0" smtClean="0"/>
              <a:t>Drugs not approved by the fda</a:t>
            </a:r>
            <a:endParaRPr lang="en-US" b="1" dirty="0"/>
          </a:p>
        </p:txBody>
      </p:sp>
      <p:pic>
        <p:nvPicPr>
          <p:cNvPr id="4" name="Content Placeholder 3"/>
          <p:cNvPicPr>
            <a:picLocks noGrp="1" noChangeAspect="1"/>
          </p:cNvPicPr>
          <p:nvPr>
            <p:ph idx="1"/>
          </p:nvPr>
        </p:nvPicPr>
        <p:blipFill>
          <a:blip r:embed="rId2"/>
          <a:stretch>
            <a:fillRect/>
          </a:stretch>
        </p:blipFill>
        <p:spPr>
          <a:xfrm>
            <a:off x="684212" y="408734"/>
            <a:ext cx="4090431" cy="4078598"/>
          </a:xfrm>
          <a:prstGeom prst="rect">
            <a:avLst/>
          </a:prstGeom>
        </p:spPr>
      </p:pic>
      <p:pic>
        <p:nvPicPr>
          <p:cNvPr id="5" name="Picture 4"/>
          <p:cNvPicPr>
            <a:picLocks noChangeAspect="1"/>
          </p:cNvPicPr>
          <p:nvPr/>
        </p:nvPicPr>
        <p:blipFill>
          <a:blip r:embed="rId3"/>
          <a:stretch>
            <a:fillRect/>
          </a:stretch>
        </p:blipFill>
        <p:spPr>
          <a:xfrm>
            <a:off x="5142521" y="362729"/>
            <a:ext cx="6748585" cy="3734852"/>
          </a:xfrm>
          <a:prstGeom prst="rect">
            <a:avLst/>
          </a:prstGeom>
        </p:spPr>
      </p:pic>
    </p:spTree>
    <p:extLst>
      <p:ext uri="{BB962C8B-B14F-4D97-AF65-F5344CB8AC3E}">
        <p14:creationId xmlns:p14="http://schemas.microsoft.com/office/powerpoint/2010/main" val="3356602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6548" y="201868"/>
            <a:ext cx="4256948" cy="5149065"/>
          </a:xfrm>
          <a:prstGeom prst="rect">
            <a:avLst/>
          </a:prstGeom>
        </p:spPr>
      </p:pic>
      <p:sp>
        <p:nvSpPr>
          <p:cNvPr id="2" name="Title 1"/>
          <p:cNvSpPr>
            <a:spLocks noGrp="1"/>
          </p:cNvSpPr>
          <p:nvPr>
            <p:ph type="title"/>
          </p:nvPr>
        </p:nvSpPr>
        <p:spPr>
          <a:xfrm>
            <a:off x="598243" y="5350933"/>
            <a:ext cx="8534400" cy="1507067"/>
          </a:xfrm>
        </p:spPr>
        <p:txBody>
          <a:bodyPr/>
          <a:lstStyle/>
          <a:p>
            <a:r>
              <a:rPr lang="en-US" b="1" dirty="0"/>
              <a:t>Drugs not approved by the fda</a:t>
            </a:r>
          </a:p>
        </p:txBody>
      </p:sp>
      <p:pic>
        <p:nvPicPr>
          <p:cNvPr id="6" name="Content Placeholder 5"/>
          <p:cNvPicPr>
            <a:picLocks noGrp="1" noChangeAspect="1"/>
          </p:cNvPicPr>
          <p:nvPr>
            <p:ph idx="1"/>
          </p:nvPr>
        </p:nvPicPr>
        <p:blipFill>
          <a:blip r:embed="rId3"/>
          <a:stretch>
            <a:fillRect/>
          </a:stretch>
        </p:blipFill>
        <p:spPr>
          <a:xfrm>
            <a:off x="4704861" y="224122"/>
            <a:ext cx="6729983" cy="5126811"/>
          </a:xfrm>
          <a:prstGeom prst="rect">
            <a:avLst/>
          </a:prstGeom>
        </p:spPr>
      </p:pic>
      <p:pic>
        <p:nvPicPr>
          <p:cNvPr id="7" name="Picture 6"/>
          <p:cNvPicPr>
            <a:picLocks noChangeAspect="1"/>
          </p:cNvPicPr>
          <p:nvPr/>
        </p:nvPicPr>
        <p:blipFill>
          <a:blip r:embed="rId4"/>
          <a:stretch>
            <a:fillRect/>
          </a:stretch>
        </p:blipFill>
        <p:spPr>
          <a:xfrm>
            <a:off x="4735772" y="1065152"/>
            <a:ext cx="6699072" cy="1562827"/>
          </a:xfrm>
          <a:prstGeom prst="rect">
            <a:avLst/>
          </a:prstGeom>
        </p:spPr>
      </p:pic>
    </p:spTree>
    <p:extLst>
      <p:ext uri="{BB962C8B-B14F-4D97-AF65-F5344CB8AC3E}">
        <p14:creationId xmlns:p14="http://schemas.microsoft.com/office/powerpoint/2010/main" val="4189157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14714"/>
            <a:ext cx="3274646" cy="2343286"/>
          </a:xfrm>
        </p:spPr>
        <p:txBody>
          <a:bodyPr>
            <a:normAutofit/>
          </a:bodyPr>
          <a:lstStyle/>
          <a:p>
            <a:r>
              <a:rPr lang="en-US" b="1" dirty="0"/>
              <a:t>Drugs not approved </a:t>
            </a:r>
            <a:r>
              <a:rPr lang="en-US" b="1" dirty="0" smtClean="0"/>
              <a:t/>
            </a:r>
            <a:br>
              <a:rPr lang="en-US" b="1" dirty="0" smtClean="0"/>
            </a:br>
            <a:r>
              <a:rPr lang="en-US" b="1" dirty="0" smtClean="0"/>
              <a:t>by </a:t>
            </a:r>
            <a:r>
              <a:rPr lang="en-US" b="1" dirty="0"/>
              <a:t>the fda</a:t>
            </a:r>
          </a:p>
        </p:txBody>
      </p:sp>
      <p:pic>
        <p:nvPicPr>
          <p:cNvPr id="4" name="Content Placeholder 3"/>
          <p:cNvPicPr>
            <a:picLocks noGrp="1" noChangeAspect="1"/>
          </p:cNvPicPr>
          <p:nvPr>
            <p:ph idx="1"/>
          </p:nvPr>
        </p:nvPicPr>
        <p:blipFill>
          <a:blip r:embed="rId2"/>
          <a:stretch>
            <a:fillRect/>
          </a:stretch>
        </p:blipFill>
        <p:spPr>
          <a:xfrm>
            <a:off x="129142" y="912303"/>
            <a:ext cx="5706332" cy="3556121"/>
          </a:xfrm>
          <a:prstGeom prst="rect">
            <a:avLst/>
          </a:prstGeom>
        </p:spPr>
      </p:pic>
      <p:pic>
        <p:nvPicPr>
          <p:cNvPr id="5" name="Picture 4"/>
          <p:cNvPicPr>
            <a:picLocks noChangeAspect="1"/>
          </p:cNvPicPr>
          <p:nvPr/>
        </p:nvPicPr>
        <p:blipFill>
          <a:blip r:embed="rId3"/>
          <a:stretch>
            <a:fillRect/>
          </a:stretch>
        </p:blipFill>
        <p:spPr>
          <a:xfrm>
            <a:off x="5835473" y="112479"/>
            <a:ext cx="6156721" cy="6546229"/>
          </a:xfrm>
          <a:prstGeom prst="rect">
            <a:avLst/>
          </a:prstGeom>
        </p:spPr>
      </p:pic>
      <p:pic>
        <p:nvPicPr>
          <p:cNvPr id="6" name="Picture 5"/>
          <p:cNvPicPr>
            <a:picLocks noChangeAspect="1"/>
          </p:cNvPicPr>
          <p:nvPr/>
        </p:nvPicPr>
        <p:blipFill>
          <a:blip r:embed="rId4"/>
          <a:stretch>
            <a:fillRect/>
          </a:stretch>
        </p:blipFill>
        <p:spPr>
          <a:xfrm>
            <a:off x="129141" y="112479"/>
            <a:ext cx="5706332" cy="812596"/>
          </a:xfrm>
          <a:prstGeom prst="rect">
            <a:avLst/>
          </a:prstGeom>
        </p:spPr>
      </p:pic>
      <p:pic>
        <p:nvPicPr>
          <p:cNvPr id="7" name="Picture 6"/>
          <p:cNvPicPr>
            <a:picLocks noChangeAspect="1"/>
          </p:cNvPicPr>
          <p:nvPr/>
        </p:nvPicPr>
        <p:blipFill>
          <a:blip r:embed="rId5"/>
          <a:stretch>
            <a:fillRect/>
          </a:stretch>
        </p:blipFill>
        <p:spPr>
          <a:xfrm>
            <a:off x="2809629" y="5165970"/>
            <a:ext cx="2767050" cy="1065827"/>
          </a:xfrm>
          <a:prstGeom prst="rect">
            <a:avLst/>
          </a:prstGeom>
        </p:spPr>
      </p:pic>
    </p:spTree>
    <p:extLst>
      <p:ext uri="{BB962C8B-B14F-4D97-AF65-F5344CB8AC3E}">
        <p14:creationId xmlns:p14="http://schemas.microsoft.com/office/powerpoint/2010/main" val="1544947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1" y="5783385"/>
            <a:ext cx="11390557" cy="1074615"/>
          </a:xfrm>
        </p:spPr>
        <p:txBody>
          <a:bodyPr>
            <a:normAutofit fontScale="90000"/>
          </a:bodyPr>
          <a:lstStyle/>
          <a:p>
            <a:r>
              <a:rPr lang="en-US" dirty="0"/>
              <a:t> </a:t>
            </a:r>
            <a:r>
              <a:rPr lang="en-US" dirty="0" smtClean="0"/>
              <a:t>                                                     </a:t>
            </a:r>
            <a:r>
              <a:rPr lang="en-US" b="1" dirty="0" smtClean="0"/>
              <a:t>Take </a:t>
            </a:r>
            <a:r>
              <a:rPr lang="en-US" b="1" dirty="0"/>
              <a:t>home message </a:t>
            </a:r>
            <a:r>
              <a:rPr lang="en-US" b="1" dirty="0" smtClean="0"/>
              <a:t/>
            </a:r>
            <a:br>
              <a:rPr lang="en-US" b="1" dirty="0" smtClean="0"/>
            </a:br>
            <a:r>
              <a:rPr lang="en-US" b="1" dirty="0" smtClean="0"/>
              <a:t>need fda approval to legally endorse medicines</a:t>
            </a:r>
            <a:endParaRPr lang="en-US" b="1" dirty="0"/>
          </a:p>
        </p:txBody>
      </p:sp>
      <p:pic>
        <p:nvPicPr>
          <p:cNvPr id="5" name="Content Placeholder 4"/>
          <p:cNvPicPr>
            <a:picLocks noGrp="1" noChangeAspect="1"/>
          </p:cNvPicPr>
          <p:nvPr>
            <p:ph idx="1"/>
          </p:nvPr>
        </p:nvPicPr>
        <p:blipFill>
          <a:blip r:embed="rId2"/>
          <a:stretch>
            <a:fillRect/>
          </a:stretch>
        </p:blipFill>
        <p:spPr>
          <a:xfrm>
            <a:off x="238736" y="228752"/>
            <a:ext cx="8534400" cy="1355786"/>
          </a:xfrm>
          <a:prstGeom prst="rect">
            <a:avLst/>
          </a:prstGeom>
        </p:spPr>
      </p:pic>
      <p:pic>
        <p:nvPicPr>
          <p:cNvPr id="6" name="Picture 5"/>
          <p:cNvPicPr>
            <a:picLocks noChangeAspect="1"/>
          </p:cNvPicPr>
          <p:nvPr/>
        </p:nvPicPr>
        <p:blipFill>
          <a:blip r:embed="rId3"/>
          <a:stretch>
            <a:fillRect/>
          </a:stretch>
        </p:blipFill>
        <p:spPr>
          <a:xfrm>
            <a:off x="6915638" y="738022"/>
            <a:ext cx="4887302" cy="3942050"/>
          </a:xfrm>
          <a:prstGeom prst="rect">
            <a:avLst/>
          </a:prstGeom>
        </p:spPr>
      </p:pic>
      <p:pic>
        <p:nvPicPr>
          <p:cNvPr id="7" name="Picture 6"/>
          <p:cNvPicPr>
            <a:picLocks noChangeAspect="1"/>
          </p:cNvPicPr>
          <p:nvPr/>
        </p:nvPicPr>
        <p:blipFill>
          <a:blip r:embed="rId4"/>
          <a:stretch>
            <a:fillRect/>
          </a:stretch>
        </p:blipFill>
        <p:spPr>
          <a:xfrm>
            <a:off x="238735" y="1672100"/>
            <a:ext cx="5529875" cy="4423899"/>
          </a:xfrm>
          <a:prstGeom prst="rect">
            <a:avLst/>
          </a:prstGeom>
        </p:spPr>
      </p:pic>
    </p:spTree>
    <p:extLst>
      <p:ext uri="{BB962C8B-B14F-4D97-AF65-F5344CB8AC3E}">
        <p14:creationId xmlns:p14="http://schemas.microsoft.com/office/powerpoint/2010/main" val="355425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323" y="157212"/>
            <a:ext cx="11996677" cy="4454305"/>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six:   </a:t>
            </a:r>
            <a:br>
              <a:rPr lang="en-US" sz="6000" b="1" dirty="0" smtClean="0"/>
            </a:br>
            <a:endParaRPr lang="en-US" sz="6000" b="1" dirty="0" smtClean="0"/>
          </a:p>
          <a:p>
            <a:r>
              <a:rPr lang="en-US" b="1" dirty="0" smtClean="0"/>
              <a:t>SECTION two:</a:t>
            </a:r>
          </a:p>
          <a:p>
            <a:r>
              <a:rPr lang="en-US" b="1" dirty="0" smtClean="0"/>
              <a:t>Medication: Fda - and </a:t>
            </a:r>
          </a:p>
          <a:p>
            <a:r>
              <a:rPr lang="en-US" b="1" dirty="0" smtClean="0"/>
              <a:t>not fda -approved</a:t>
            </a:r>
            <a:endParaRPr lang="en-US" b="1" dirty="0"/>
          </a:p>
        </p:txBody>
      </p:sp>
      <p:pic>
        <p:nvPicPr>
          <p:cNvPr id="2" name="Picture 1"/>
          <p:cNvPicPr>
            <a:picLocks noChangeAspect="1"/>
          </p:cNvPicPr>
          <p:nvPr/>
        </p:nvPicPr>
        <p:blipFill>
          <a:blip r:embed="rId2"/>
          <a:stretch>
            <a:fillRect/>
          </a:stretch>
        </p:blipFill>
        <p:spPr>
          <a:xfrm>
            <a:off x="9133840" y="320040"/>
            <a:ext cx="2787967" cy="6200266"/>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LINKS FOR INFORMATION/RESOURCES</a:t>
            </a:r>
          </a:p>
        </p:txBody>
      </p:sp>
      <p:sp>
        <p:nvSpPr>
          <p:cNvPr id="3" name="Content Placeholder 2"/>
          <p:cNvSpPr>
            <a:spLocks noGrp="1"/>
          </p:cNvSpPr>
          <p:nvPr>
            <p:ph idx="1"/>
          </p:nvPr>
        </p:nvSpPr>
        <p:spPr>
          <a:xfrm>
            <a:off x="460692" y="716280"/>
            <a:ext cx="8534400" cy="3615267"/>
          </a:xfrm>
        </p:spPr>
        <p:txBody>
          <a:bodyPr>
            <a:normAutofit/>
          </a:bodyPr>
          <a:lstStyle/>
          <a:p>
            <a:pPr marL="0" indent="0">
              <a:buNone/>
            </a:pPr>
            <a:r>
              <a:rPr lang="en-US" sz="2800" dirty="0" smtClean="0"/>
              <a:t>Vaccines blood products and biologics </a:t>
            </a:r>
          </a:p>
          <a:p>
            <a:pPr marL="0" indent="0">
              <a:buNone/>
            </a:pPr>
            <a:r>
              <a:rPr lang="en-US" sz="2800" dirty="0">
                <a:hlinkClick r:id="rId2"/>
              </a:rPr>
              <a:t>https://google2.fda.gov/search?q=Vaccines+blood+products+and+biologics&amp;client=FDAgov&amp;site=FDAgov&amp;lr=&amp;proxystylesheet=FDAgov&amp;requiredfields=-archive%3AYes&amp;output=xml_no_dtd&amp;getfields</a:t>
            </a:r>
            <a:r>
              <a:rPr lang="en-US" sz="2800" dirty="0" smtClean="0">
                <a:hlinkClick r:id="rId2"/>
              </a:rPr>
              <a:t>=*</a:t>
            </a:r>
            <a:r>
              <a:rPr lang="en-US" sz="2800" dirty="0" smtClean="0"/>
              <a:t> </a:t>
            </a:r>
            <a:endParaRPr lang="en-US" sz="2800" dirty="0"/>
          </a:p>
        </p:txBody>
      </p:sp>
      <p:pic>
        <p:nvPicPr>
          <p:cNvPr id="4" name="Picture 3"/>
          <p:cNvPicPr>
            <a:picLocks noChangeAspect="1"/>
          </p:cNvPicPr>
          <p:nvPr/>
        </p:nvPicPr>
        <p:blipFill>
          <a:blip r:embed="rId3"/>
          <a:stretch>
            <a:fillRect/>
          </a:stretch>
        </p:blipFill>
        <p:spPr>
          <a:xfrm>
            <a:off x="9310052" y="350520"/>
            <a:ext cx="2733675" cy="6079524"/>
          </a:xfrm>
          <a:prstGeom prst="rect">
            <a:avLst/>
          </a:prstGeom>
        </p:spPr>
      </p:pic>
    </p:spTree>
    <p:extLst>
      <p:ext uri="{BB962C8B-B14F-4D97-AF65-F5344CB8AC3E}">
        <p14:creationId xmlns:p14="http://schemas.microsoft.com/office/powerpoint/2010/main" val="594256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770" y="164124"/>
            <a:ext cx="5494214" cy="1289538"/>
          </a:xfrm>
        </p:spPr>
        <p:txBody>
          <a:bodyPr/>
          <a:lstStyle/>
          <a:p>
            <a:r>
              <a:rPr lang="en-US" b="1" dirty="0" smtClean="0"/>
              <a:t>vaccines</a:t>
            </a:r>
            <a:endParaRPr lang="en-US" b="1" dirty="0"/>
          </a:p>
        </p:txBody>
      </p:sp>
      <p:sp>
        <p:nvSpPr>
          <p:cNvPr id="3" name="Content Placeholder 2"/>
          <p:cNvSpPr>
            <a:spLocks noGrp="1"/>
          </p:cNvSpPr>
          <p:nvPr>
            <p:ph idx="1"/>
          </p:nvPr>
        </p:nvSpPr>
        <p:spPr>
          <a:xfrm>
            <a:off x="171939" y="1098061"/>
            <a:ext cx="5162061" cy="5666154"/>
          </a:xfrm>
        </p:spPr>
        <p:txBody>
          <a:bodyPr>
            <a:normAutofit fontScale="92500" lnSpcReduction="10000"/>
          </a:bodyPr>
          <a:lstStyle/>
          <a:p>
            <a:pPr marL="0" indent="0">
              <a:buNone/>
            </a:pPr>
            <a:r>
              <a:rPr lang="en-US" sz="4000" b="1" dirty="0">
                <a:solidFill>
                  <a:schemeClr val="bg1"/>
                </a:solidFill>
              </a:rPr>
              <a:t>The Center for Biologics Evaluation and Research (CBER) regulates vaccine products. </a:t>
            </a:r>
            <a:endParaRPr lang="en-US" sz="4000" b="1" dirty="0" smtClean="0">
              <a:solidFill>
                <a:schemeClr val="bg1"/>
              </a:solidFill>
            </a:endParaRPr>
          </a:p>
          <a:p>
            <a:pPr marL="0" indent="0">
              <a:buNone/>
            </a:pPr>
            <a:r>
              <a:rPr lang="en-US" sz="4000" b="1" dirty="0" smtClean="0">
                <a:solidFill>
                  <a:schemeClr val="bg1"/>
                </a:solidFill>
              </a:rPr>
              <a:t>General </a:t>
            </a:r>
            <a:r>
              <a:rPr lang="en-US" sz="4000" b="1" dirty="0">
                <a:solidFill>
                  <a:schemeClr val="bg1"/>
                </a:solidFill>
              </a:rPr>
              <a:t>and specific information about vaccines can be found in the following links.</a:t>
            </a:r>
          </a:p>
        </p:txBody>
      </p:sp>
      <p:pic>
        <p:nvPicPr>
          <p:cNvPr id="4" name="Picture 3"/>
          <p:cNvPicPr>
            <a:picLocks noChangeAspect="1"/>
          </p:cNvPicPr>
          <p:nvPr/>
        </p:nvPicPr>
        <p:blipFill>
          <a:blip r:embed="rId2"/>
          <a:stretch>
            <a:fillRect/>
          </a:stretch>
        </p:blipFill>
        <p:spPr>
          <a:xfrm>
            <a:off x="5316609" y="274320"/>
            <a:ext cx="3759959" cy="6187440"/>
          </a:xfrm>
          <a:prstGeom prst="rect">
            <a:avLst/>
          </a:prstGeom>
        </p:spPr>
      </p:pic>
      <p:pic>
        <p:nvPicPr>
          <p:cNvPr id="5" name="Picture 4"/>
          <p:cNvPicPr>
            <a:picLocks noChangeAspect="1"/>
          </p:cNvPicPr>
          <p:nvPr/>
        </p:nvPicPr>
        <p:blipFill>
          <a:blip r:embed="rId3"/>
          <a:stretch>
            <a:fillRect/>
          </a:stretch>
        </p:blipFill>
        <p:spPr>
          <a:xfrm>
            <a:off x="9026351" y="274319"/>
            <a:ext cx="2789729" cy="6204185"/>
          </a:xfrm>
          <a:prstGeom prst="rect">
            <a:avLst/>
          </a:prstGeom>
        </p:spPr>
      </p:pic>
    </p:spTree>
    <p:extLst>
      <p:ext uri="{BB962C8B-B14F-4D97-AF65-F5344CB8AC3E}">
        <p14:creationId xmlns:p14="http://schemas.microsoft.com/office/powerpoint/2010/main" val="8561719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5350933"/>
            <a:ext cx="10569942" cy="1507067"/>
          </a:xfrm>
        </p:spPr>
        <p:txBody>
          <a:bodyPr/>
          <a:lstStyle/>
          <a:p>
            <a:r>
              <a:rPr lang="en-US" b="1" dirty="0" smtClean="0"/>
              <a:t>Fda and blood related applications</a:t>
            </a:r>
            <a:endParaRPr lang="en-US" b="1" dirty="0"/>
          </a:p>
        </p:txBody>
      </p:sp>
      <p:sp>
        <p:nvSpPr>
          <p:cNvPr id="3" name="Content Placeholder 2"/>
          <p:cNvSpPr>
            <a:spLocks noGrp="1"/>
          </p:cNvSpPr>
          <p:nvPr>
            <p:ph idx="1"/>
          </p:nvPr>
        </p:nvSpPr>
        <p:spPr>
          <a:xfrm>
            <a:off x="343877" y="389465"/>
            <a:ext cx="11543323" cy="5284504"/>
          </a:xfrm>
        </p:spPr>
        <p:txBody>
          <a:bodyPr>
            <a:normAutofit/>
          </a:bodyPr>
          <a:lstStyle/>
          <a:p>
            <a:pPr>
              <a:buFont typeface="Arial" panose="020B0604020202020204" pitchFamily="34" charset="0"/>
              <a:buChar char="•"/>
            </a:pPr>
            <a:r>
              <a:rPr lang="en-US" b="1" dirty="0">
                <a:solidFill>
                  <a:schemeClr val="bg1"/>
                </a:solidFill>
              </a:rPr>
              <a:t>FDA is responsible for ensuring the safety of the Nation's blood supply. While a blood supply with zero risk of transmitting infectious disease may not be possible, there are several measures taken by FDA to protect and enhance the safety of blood products.</a:t>
            </a:r>
          </a:p>
          <a:p>
            <a:pPr>
              <a:buFont typeface="Arial" panose="020B0604020202020204" pitchFamily="34" charset="0"/>
              <a:buChar char="•"/>
            </a:pPr>
            <a:r>
              <a:rPr lang="en-US" b="1" dirty="0">
                <a:solidFill>
                  <a:schemeClr val="bg1"/>
                </a:solidFill>
              </a:rPr>
              <a:t>The blood safety system established by FDA is dependent upon: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1</a:t>
            </a:r>
            <a:r>
              <a:rPr lang="en-US" b="1" dirty="0">
                <a:solidFill>
                  <a:schemeClr val="bg1"/>
                </a:solidFill>
              </a:rPr>
              <a:t>) accurate and complete educational material for donors so that they can assess their risk;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2</a:t>
            </a:r>
            <a:r>
              <a:rPr lang="en-US" b="1" dirty="0">
                <a:solidFill>
                  <a:schemeClr val="bg1"/>
                </a:solidFill>
              </a:rPr>
              <a:t>) sensitive communication of the donor screening questions;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3</a:t>
            </a:r>
            <a:r>
              <a:rPr lang="en-US" b="1" dirty="0">
                <a:solidFill>
                  <a:schemeClr val="bg1"/>
                </a:solidFill>
              </a:rPr>
              <a:t>) donor understanding and honesty;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4</a:t>
            </a:r>
            <a:r>
              <a:rPr lang="en-US" b="1" dirty="0">
                <a:solidFill>
                  <a:schemeClr val="bg1"/>
                </a:solidFill>
              </a:rPr>
              <a:t>) quality controlled infectious marker testing procedures; and </a:t>
            </a:r>
            <a:endParaRPr lang="en-US" b="1" dirty="0" smtClean="0">
              <a:solidFill>
                <a:schemeClr val="bg1"/>
              </a:solidFill>
            </a:endParaRPr>
          </a:p>
          <a:p>
            <a:pPr>
              <a:buFont typeface="Arial" panose="020B0604020202020204" pitchFamily="34" charset="0"/>
              <a:buChar char="•"/>
            </a:pPr>
            <a:r>
              <a:rPr lang="en-US" b="1" dirty="0" smtClean="0">
                <a:solidFill>
                  <a:schemeClr val="bg1"/>
                </a:solidFill>
              </a:rPr>
              <a:t>5</a:t>
            </a:r>
            <a:r>
              <a:rPr lang="en-US" b="1" dirty="0">
                <a:solidFill>
                  <a:schemeClr val="bg1"/>
                </a:solidFill>
              </a:rPr>
              <a:t>) appropriate handling and distribution of blood and blood products for patient use. Because of the improvements in donor screening procedures and the use of a variety of new tests in the last few years, the blood supply is safer from infectious diseases than it has been at any other time.</a:t>
            </a:r>
          </a:p>
          <a:p>
            <a:endParaRPr lang="en-US" dirty="0"/>
          </a:p>
        </p:txBody>
      </p:sp>
    </p:spTree>
    <p:extLst>
      <p:ext uri="{BB962C8B-B14F-4D97-AF65-F5344CB8AC3E}">
        <p14:creationId xmlns:p14="http://schemas.microsoft.com/office/powerpoint/2010/main" val="29310356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196" y="5935851"/>
            <a:ext cx="3021672" cy="922149"/>
          </a:xfrm>
        </p:spPr>
        <p:txBody>
          <a:bodyPr/>
          <a:lstStyle/>
          <a:p>
            <a:r>
              <a:rPr lang="en-US" b="1" dirty="0" smtClean="0"/>
              <a:t>biologics</a:t>
            </a:r>
            <a:endParaRPr lang="en-US" b="1" dirty="0"/>
          </a:p>
        </p:txBody>
      </p:sp>
      <p:sp>
        <p:nvSpPr>
          <p:cNvPr id="3" name="Content Placeholder 2"/>
          <p:cNvSpPr>
            <a:spLocks noGrp="1"/>
          </p:cNvSpPr>
          <p:nvPr>
            <p:ph idx="1"/>
          </p:nvPr>
        </p:nvSpPr>
        <p:spPr>
          <a:xfrm>
            <a:off x="131736" y="234462"/>
            <a:ext cx="11661679" cy="5548923"/>
          </a:xfrm>
        </p:spPr>
        <p:txBody>
          <a:bodyPr>
            <a:normAutofit/>
          </a:bodyPr>
          <a:lstStyle/>
          <a:p>
            <a:pPr>
              <a:buFont typeface="Arial" panose="020B0604020202020204" pitchFamily="34" charset="0"/>
              <a:buChar char="•"/>
            </a:pPr>
            <a:r>
              <a:rPr lang="en-US" b="1" dirty="0">
                <a:solidFill>
                  <a:schemeClr val="bg1"/>
                </a:solidFill>
              </a:rPr>
              <a:t>Biological products include a wide range of products such as vaccines, blood and blood components, allergenics, somatic cells, gene therapy, tissues, and recombinant therapeutic proteins. The Center for Biologics Evaluation and Research (CBER) is responsible for ensuring the safety and efficacy of the biological products.</a:t>
            </a:r>
          </a:p>
          <a:p>
            <a:pPr>
              <a:buFont typeface="Arial" panose="020B0604020202020204" pitchFamily="34" charset="0"/>
              <a:buChar char="•"/>
            </a:pPr>
            <a:r>
              <a:rPr lang="en-US" b="1" dirty="0">
                <a:solidFill>
                  <a:schemeClr val="bg1"/>
                </a:solidFill>
              </a:rPr>
              <a:t>An Investigational New Drug Application (IND) is a request for authorization from the Food and Drug Administration (FDA) to administer an investigational drug or biological product to humans. Such authorization must be secured prior to interstate shipment and administration of any new drug or biological product that is not the subject of an approved New Drug Application or Biologics/Product License Application. In rare instances a physician may request an Emergency Use IND for a patient. Contact information for Emergency Use IND Requests:</a:t>
            </a:r>
          </a:p>
          <a:p>
            <a:pPr>
              <a:buFont typeface="Arial" panose="020B0604020202020204" pitchFamily="34" charset="0"/>
              <a:buChar char="•"/>
            </a:pPr>
            <a:r>
              <a:rPr lang="en-US" b="1" dirty="0">
                <a:solidFill>
                  <a:schemeClr val="bg1"/>
                </a:solidFill>
              </a:rPr>
              <a:t>For investigational biological products regulated by CBER, call 240-402-7800</a:t>
            </a:r>
          </a:p>
          <a:p>
            <a:pPr>
              <a:buFont typeface="Arial" panose="020B0604020202020204" pitchFamily="34" charset="0"/>
              <a:buChar char="•"/>
            </a:pPr>
            <a:r>
              <a:rPr lang="en-US" b="1" dirty="0">
                <a:solidFill>
                  <a:schemeClr val="bg1"/>
                </a:solidFill>
              </a:rPr>
              <a:t>For all other investigational drugs, call 301-796-3400 or 1-855-543-3784</a:t>
            </a:r>
          </a:p>
          <a:p>
            <a:pPr>
              <a:buFont typeface="Arial" panose="020B0604020202020204" pitchFamily="34" charset="0"/>
              <a:buChar char="•"/>
            </a:pPr>
            <a:r>
              <a:rPr lang="en-US" b="1" dirty="0">
                <a:solidFill>
                  <a:schemeClr val="bg1"/>
                </a:solidFill>
              </a:rPr>
              <a:t>After working hours, call FDA's Office of Emergency Operations at 301-796-8240</a:t>
            </a:r>
          </a:p>
          <a:p>
            <a:pPr>
              <a:buFont typeface="Arial" panose="020B0604020202020204" pitchFamily="34" charset="0"/>
              <a:buChar char="•"/>
            </a:pPr>
            <a:endParaRPr lang="en-US" b="1" dirty="0">
              <a:solidFill>
                <a:schemeClr val="bg1"/>
              </a:solidFill>
            </a:endParaRPr>
          </a:p>
        </p:txBody>
      </p:sp>
    </p:spTree>
    <p:extLst>
      <p:ext uri="{BB962C8B-B14F-4D97-AF65-F5344CB8AC3E}">
        <p14:creationId xmlns:p14="http://schemas.microsoft.com/office/powerpoint/2010/main" val="10907772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525264"/>
            <a:ext cx="11136888" cy="2205415"/>
          </a:xfrm>
        </p:spPr>
        <p:txBody>
          <a:bodyPr>
            <a:normAutofit fontScale="90000"/>
          </a:bodyPr>
          <a:lstStyle/>
          <a:p>
            <a:pPr lvl="0" defTabSz="914400">
              <a:spcBef>
                <a:spcPts val="0"/>
              </a:spcBef>
            </a:pPr>
            <a:r>
              <a:rPr lang="en-US" dirty="0" smtClean="0"/>
              <a:t/>
            </a:r>
            <a:br>
              <a:rPr lang="en-US" dirty="0" smtClean="0"/>
            </a:br>
            <a:r>
              <a:rPr lang="en-US" b="1" dirty="0" smtClean="0"/>
              <a:t>Take home message </a:t>
            </a:r>
            <a:br>
              <a:rPr lang="en-US" b="1" dirty="0" smtClean="0"/>
            </a:br>
            <a:r>
              <a:rPr lang="en-US" b="1" dirty="0" smtClean="0"/>
              <a:t>this fda information should be used for background information or as a potential future resource</a:t>
            </a:r>
            <a:br>
              <a:rPr lang="en-US" b="1" dirty="0" smtClean="0"/>
            </a:br>
            <a:r>
              <a:rPr lang="en-US" dirty="0" smtClean="0"/>
              <a:t>					</a:t>
            </a:r>
            <a:r>
              <a:rPr lang="en-US" sz="1800" cap="none" dirty="0" smtClean="0">
                <a:ln>
                  <a:noFill/>
                </a:ln>
                <a:solidFill>
                  <a:prstClr val="white"/>
                </a:solidFill>
                <a:ea typeface="+mn-ea"/>
                <a:cs typeface="+mn-cs"/>
              </a:rPr>
              <a:t>QUESTION </a:t>
            </a:r>
            <a:r>
              <a:rPr lang="en-US" sz="1800" cap="none" dirty="0">
                <a:ln>
                  <a:noFill/>
                </a:ln>
                <a:solidFill>
                  <a:prstClr val="white"/>
                </a:solidFill>
                <a:ea typeface="+mn-ea"/>
                <a:cs typeface="+mn-cs"/>
              </a:rPr>
              <a:t>TO FOLLOW</a:t>
            </a:r>
            <a:br>
              <a:rPr lang="en-US" sz="1800" cap="none" dirty="0">
                <a:ln>
                  <a:noFill/>
                </a:ln>
                <a:solidFill>
                  <a:prstClr val="white"/>
                </a:solidFill>
                <a:ea typeface="+mn-ea"/>
                <a:cs typeface="+mn-cs"/>
              </a:rPr>
            </a:br>
            <a:endParaRPr lang="en-US" dirty="0"/>
          </a:p>
        </p:txBody>
      </p:sp>
      <p:sp>
        <p:nvSpPr>
          <p:cNvPr id="3" name="Content Placeholder 2"/>
          <p:cNvSpPr>
            <a:spLocks noGrp="1"/>
          </p:cNvSpPr>
          <p:nvPr>
            <p:ph idx="1"/>
          </p:nvPr>
        </p:nvSpPr>
        <p:spPr>
          <a:xfrm>
            <a:off x="684211" y="685800"/>
            <a:ext cx="10194803" cy="3615267"/>
          </a:xfrm>
        </p:spPr>
        <p:txBody>
          <a:bodyPr>
            <a:normAutofit/>
          </a:bodyPr>
          <a:lstStyle/>
          <a:p>
            <a:pPr marL="0" indent="0">
              <a:buNone/>
            </a:pPr>
            <a:r>
              <a:rPr lang="en-US" sz="3200" b="1" dirty="0" smtClean="0">
                <a:solidFill>
                  <a:schemeClr val="bg1"/>
                </a:solidFill>
              </a:rPr>
              <a:t>This information from the FDA would rarely be utilized in your clinical practice, but is presented for background information and as a resource just in case some particular technical question comes up, in which case, these links may be a valuable resource. </a:t>
            </a:r>
            <a:endParaRPr lang="en-US" sz="3200" b="1" dirty="0">
              <a:solidFill>
                <a:schemeClr val="bg1"/>
              </a:solidFill>
            </a:endParaRPr>
          </a:p>
        </p:txBody>
      </p:sp>
    </p:spTree>
    <p:extLst>
      <p:ext uri="{BB962C8B-B14F-4D97-AF65-F5344CB8AC3E}">
        <p14:creationId xmlns:p14="http://schemas.microsoft.com/office/powerpoint/2010/main" val="20580577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25" y="414214"/>
            <a:ext cx="10894645" cy="5386090"/>
          </a:xfrm>
          <a:prstGeom prst="rect">
            <a:avLst/>
          </a:prstGeom>
          <a:noFill/>
        </p:spPr>
        <p:txBody>
          <a:bodyPr wrap="square" rtlCol="0">
            <a:spAutoFit/>
          </a:bodyPr>
          <a:lstStyle/>
          <a:p>
            <a:r>
              <a:rPr lang="en-US" sz="4000" dirty="0" smtClean="0"/>
              <a:t>1. If the FDA gives the green light to an investigative trial the drug will enter three phases. How many patients are usually involved in phase three trials and over what time course? </a:t>
            </a:r>
          </a:p>
          <a:p>
            <a:endParaRPr lang="en-US" sz="3600" dirty="0"/>
          </a:p>
          <a:p>
            <a:pPr marL="742950" indent="-742950">
              <a:buAutoNum type="alphaLcPeriod"/>
            </a:pPr>
            <a:r>
              <a:rPr lang="en-US" sz="3600" dirty="0" smtClean="0"/>
              <a:t>80 patients over one year</a:t>
            </a:r>
            <a:endParaRPr lang="en-US" sz="3600" dirty="0"/>
          </a:p>
          <a:p>
            <a:pPr marL="742950" indent="-742950">
              <a:buAutoNum type="alphaLcPeriod"/>
            </a:pPr>
            <a:r>
              <a:rPr lang="en-US" sz="3600" dirty="0" smtClean="0"/>
              <a:t>200 patients over two years</a:t>
            </a:r>
          </a:p>
          <a:p>
            <a:pPr marL="742950" indent="-742950">
              <a:buAutoNum type="alphaLcPeriod"/>
            </a:pPr>
            <a:r>
              <a:rPr lang="en-US" sz="3600" dirty="0" smtClean="0"/>
              <a:t>1000-3000 patients over  three years</a:t>
            </a:r>
          </a:p>
        </p:txBody>
      </p:sp>
    </p:spTree>
    <p:extLst>
      <p:ext uri="{BB962C8B-B14F-4D97-AF65-F5344CB8AC3E}">
        <p14:creationId xmlns:p14="http://schemas.microsoft.com/office/powerpoint/2010/main" val="6055835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25" y="414214"/>
            <a:ext cx="10894645" cy="5386090"/>
          </a:xfrm>
          <a:prstGeom prst="rect">
            <a:avLst/>
          </a:prstGeom>
          <a:noFill/>
        </p:spPr>
        <p:txBody>
          <a:bodyPr wrap="square" rtlCol="0">
            <a:spAutoFit/>
          </a:bodyPr>
          <a:lstStyle/>
          <a:p>
            <a:r>
              <a:rPr lang="en-US" sz="4000" dirty="0" smtClean="0"/>
              <a:t>1. If the FDA gives the green light to an investigative trial the drug will enter three phases. How many patients are usually involved in phase three trials and over what time course? </a:t>
            </a:r>
          </a:p>
          <a:p>
            <a:endParaRPr lang="en-US" sz="3600" dirty="0"/>
          </a:p>
          <a:p>
            <a:pPr marL="742950" indent="-742950">
              <a:buAutoNum type="alphaLcPeriod"/>
            </a:pPr>
            <a:r>
              <a:rPr lang="en-US" sz="3600" dirty="0" smtClean="0"/>
              <a:t>80 patients over one year</a:t>
            </a:r>
            <a:endParaRPr lang="en-US" sz="3600" dirty="0"/>
          </a:p>
          <a:p>
            <a:pPr marL="742950" indent="-742950">
              <a:buAutoNum type="alphaLcPeriod"/>
            </a:pPr>
            <a:r>
              <a:rPr lang="en-US" sz="3600" dirty="0" smtClean="0"/>
              <a:t>200 patients over two years</a:t>
            </a:r>
          </a:p>
          <a:p>
            <a:pPr marL="742950" indent="-742950">
              <a:buAutoNum type="alphaLcPeriod"/>
            </a:pPr>
            <a:r>
              <a:rPr lang="en-US" sz="3600" dirty="0" smtClean="0">
                <a:solidFill>
                  <a:srgbClr val="C00000"/>
                </a:solidFill>
              </a:rPr>
              <a:t>1000-3000 patients over  three years</a:t>
            </a:r>
          </a:p>
        </p:txBody>
      </p:sp>
    </p:spTree>
    <p:extLst>
      <p:ext uri="{BB962C8B-B14F-4D97-AF65-F5344CB8AC3E}">
        <p14:creationId xmlns:p14="http://schemas.microsoft.com/office/powerpoint/2010/main" val="369824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672" y="1097121"/>
            <a:ext cx="10894645" cy="4093428"/>
          </a:xfrm>
          <a:prstGeom prst="rect">
            <a:avLst/>
          </a:prstGeom>
          <a:noFill/>
        </p:spPr>
        <p:txBody>
          <a:bodyPr wrap="square" rtlCol="0">
            <a:spAutoFit/>
          </a:bodyPr>
          <a:lstStyle/>
          <a:p>
            <a:r>
              <a:rPr lang="en-US" sz="4000" dirty="0" smtClean="0"/>
              <a:t>2. What is the average cost to get a new drug approved by the FDA</a:t>
            </a:r>
          </a:p>
          <a:p>
            <a:endParaRPr lang="en-US" sz="3600" dirty="0"/>
          </a:p>
          <a:p>
            <a:pPr marL="742950" indent="-742950">
              <a:buAutoNum type="alphaLcPeriod"/>
            </a:pPr>
            <a:r>
              <a:rPr lang="en-US" sz="3600" dirty="0" smtClean="0"/>
              <a:t>Less than one million</a:t>
            </a:r>
          </a:p>
          <a:p>
            <a:pPr marL="742950" indent="-742950">
              <a:buAutoNum type="alphaLcPeriod"/>
            </a:pPr>
            <a:r>
              <a:rPr lang="en-US" sz="3600" dirty="0" smtClean="0"/>
              <a:t>One-three million</a:t>
            </a:r>
          </a:p>
          <a:p>
            <a:pPr marL="742950" indent="-742950">
              <a:buAutoNum type="alphaLcPeriod"/>
            </a:pPr>
            <a:r>
              <a:rPr lang="en-US" sz="3600" dirty="0" smtClean="0"/>
              <a:t>Three to ten million</a:t>
            </a:r>
          </a:p>
          <a:p>
            <a:pPr marL="742950" indent="-742950">
              <a:buAutoNum type="alphaLcPeriod"/>
            </a:pPr>
            <a:r>
              <a:rPr lang="en-US" sz="3600" dirty="0" smtClean="0"/>
              <a:t>Over two hundred million</a:t>
            </a:r>
          </a:p>
        </p:txBody>
      </p:sp>
    </p:spTree>
    <p:extLst>
      <p:ext uri="{BB962C8B-B14F-4D97-AF65-F5344CB8AC3E}">
        <p14:creationId xmlns:p14="http://schemas.microsoft.com/office/powerpoint/2010/main" val="22166171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4672" y="1097121"/>
            <a:ext cx="10894645" cy="4093428"/>
          </a:xfrm>
          <a:prstGeom prst="rect">
            <a:avLst/>
          </a:prstGeom>
          <a:noFill/>
        </p:spPr>
        <p:txBody>
          <a:bodyPr wrap="square" rtlCol="0">
            <a:spAutoFit/>
          </a:bodyPr>
          <a:lstStyle/>
          <a:p>
            <a:r>
              <a:rPr lang="en-US" sz="4000" dirty="0" smtClean="0"/>
              <a:t>2. What is the average cost to get a new drug approved by the FDA</a:t>
            </a:r>
          </a:p>
          <a:p>
            <a:endParaRPr lang="en-US" sz="3600" dirty="0"/>
          </a:p>
          <a:p>
            <a:pPr marL="742950" indent="-742950">
              <a:buAutoNum type="alphaLcPeriod"/>
            </a:pPr>
            <a:r>
              <a:rPr lang="en-US" sz="3600" dirty="0" smtClean="0"/>
              <a:t>Less than one million</a:t>
            </a:r>
          </a:p>
          <a:p>
            <a:pPr marL="742950" indent="-742950">
              <a:buAutoNum type="alphaLcPeriod"/>
            </a:pPr>
            <a:r>
              <a:rPr lang="en-US" sz="3600" dirty="0" smtClean="0"/>
              <a:t>One-three million</a:t>
            </a:r>
          </a:p>
          <a:p>
            <a:pPr marL="742950" indent="-742950">
              <a:buAutoNum type="alphaLcPeriod"/>
            </a:pPr>
            <a:r>
              <a:rPr lang="en-US" sz="3600" dirty="0" smtClean="0">
                <a:solidFill>
                  <a:srgbClr val="C00000"/>
                </a:solidFill>
              </a:rPr>
              <a:t>Three to ten million</a:t>
            </a:r>
          </a:p>
          <a:p>
            <a:pPr marL="742950" indent="-742950">
              <a:buAutoNum type="alphaLcPeriod"/>
            </a:pPr>
            <a:r>
              <a:rPr lang="en-US" sz="3600" dirty="0" smtClean="0"/>
              <a:t>Over two hundred million</a:t>
            </a:r>
          </a:p>
        </p:txBody>
      </p:sp>
    </p:spTree>
    <p:extLst>
      <p:ext uri="{BB962C8B-B14F-4D97-AF65-F5344CB8AC3E}">
        <p14:creationId xmlns:p14="http://schemas.microsoft.com/office/powerpoint/2010/main" val="95970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074" y="946650"/>
            <a:ext cx="10894645" cy="3785652"/>
          </a:xfrm>
          <a:prstGeom prst="rect">
            <a:avLst/>
          </a:prstGeom>
          <a:noFill/>
        </p:spPr>
        <p:txBody>
          <a:bodyPr wrap="square" rtlCol="0">
            <a:spAutoFit/>
          </a:bodyPr>
          <a:lstStyle/>
          <a:p>
            <a:r>
              <a:rPr lang="en-US" sz="4000" dirty="0" smtClean="0"/>
              <a:t>3. How long does it take for a new drug to be approved by the FDA on average?</a:t>
            </a:r>
          </a:p>
          <a:p>
            <a:endParaRPr lang="en-US" sz="4000" dirty="0"/>
          </a:p>
          <a:p>
            <a:pPr marL="742950" indent="-742950">
              <a:buAutoNum type="alphaLcPeriod"/>
            </a:pPr>
            <a:r>
              <a:rPr lang="en-US" sz="4000" dirty="0" smtClean="0"/>
              <a:t>Two years</a:t>
            </a:r>
          </a:p>
          <a:p>
            <a:pPr marL="742950" indent="-742950">
              <a:buAutoNum type="alphaLcPeriod"/>
            </a:pPr>
            <a:r>
              <a:rPr lang="en-US" sz="4000" dirty="0" smtClean="0"/>
              <a:t>Five years</a:t>
            </a:r>
          </a:p>
          <a:p>
            <a:pPr marL="742950" indent="-742950">
              <a:buAutoNum type="alphaLcPeriod"/>
            </a:pPr>
            <a:r>
              <a:rPr lang="en-US" sz="4000" dirty="0" smtClean="0"/>
              <a:t>Over ten years </a:t>
            </a:r>
            <a:endParaRPr lang="en-US" sz="3600" dirty="0" smtClean="0"/>
          </a:p>
        </p:txBody>
      </p:sp>
    </p:spTree>
    <p:extLst>
      <p:ext uri="{BB962C8B-B14F-4D97-AF65-F5344CB8AC3E}">
        <p14:creationId xmlns:p14="http://schemas.microsoft.com/office/powerpoint/2010/main" val="2086040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10116650" cy="1507067"/>
          </a:xfrm>
        </p:spPr>
        <p:txBody>
          <a:bodyPr>
            <a:normAutofit/>
          </a:bodyPr>
          <a:lstStyle/>
          <a:p>
            <a:r>
              <a:rPr lang="en-US" b="1" dirty="0" smtClean="0"/>
              <a:t>UNIT </a:t>
            </a:r>
            <a:r>
              <a:rPr lang="en-US" b="1" dirty="0" smtClean="0"/>
              <a:t>Objective </a:t>
            </a:r>
            <a:r>
              <a:rPr lang="en-US" b="1" dirty="0" smtClean="0"/>
              <a:t/>
            </a:r>
            <a:br>
              <a:rPr lang="en-US" b="1" dirty="0" smtClean="0"/>
            </a:br>
            <a:endParaRPr lang="en-US" b="1" dirty="0"/>
          </a:p>
        </p:txBody>
      </p:sp>
      <p:sp>
        <p:nvSpPr>
          <p:cNvPr id="3" name="Content Placeholder 2"/>
          <p:cNvSpPr>
            <a:spLocks noGrp="1"/>
          </p:cNvSpPr>
          <p:nvPr>
            <p:ph idx="1"/>
          </p:nvPr>
        </p:nvSpPr>
        <p:spPr>
          <a:xfrm>
            <a:off x="684213" y="631093"/>
            <a:ext cx="8551228" cy="3615267"/>
          </a:xfrm>
        </p:spPr>
        <p:txBody>
          <a:bodyPr>
            <a:normAutofit fontScale="92500" lnSpcReduction="10000"/>
          </a:bodyPr>
          <a:lstStyle/>
          <a:p>
            <a:pPr marL="0" indent="0">
              <a:buNone/>
            </a:pPr>
            <a:r>
              <a:rPr lang="en-US" sz="4400" b="1" dirty="0" smtClean="0">
                <a:solidFill>
                  <a:schemeClr val="bg1"/>
                </a:solidFill>
              </a:rPr>
              <a:t>To become familiar with resources available to research the medications and other products that are  approved and not approved by the FDA in the United States</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9235442" y="259080"/>
            <a:ext cx="2716846" cy="6042098"/>
          </a:xfrm>
          <a:prstGeom prst="rect">
            <a:avLst/>
          </a:prstGeom>
        </p:spPr>
      </p:pic>
    </p:spTree>
    <p:extLst>
      <p:ext uri="{BB962C8B-B14F-4D97-AF65-F5344CB8AC3E}">
        <p14:creationId xmlns:p14="http://schemas.microsoft.com/office/powerpoint/2010/main" val="151249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074" y="946650"/>
            <a:ext cx="10894645" cy="3785652"/>
          </a:xfrm>
          <a:prstGeom prst="rect">
            <a:avLst/>
          </a:prstGeom>
          <a:noFill/>
        </p:spPr>
        <p:txBody>
          <a:bodyPr wrap="square" rtlCol="0">
            <a:spAutoFit/>
          </a:bodyPr>
          <a:lstStyle/>
          <a:p>
            <a:r>
              <a:rPr lang="en-US" sz="4000" dirty="0" smtClean="0"/>
              <a:t>3. How long does it take for a new drug to be approved by the FDA on average?</a:t>
            </a:r>
          </a:p>
          <a:p>
            <a:endParaRPr lang="en-US" sz="4000" dirty="0"/>
          </a:p>
          <a:p>
            <a:pPr marL="742950" indent="-742950">
              <a:buAutoNum type="alphaLcPeriod"/>
            </a:pPr>
            <a:r>
              <a:rPr lang="en-US" sz="4000" dirty="0" smtClean="0"/>
              <a:t>Two years</a:t>
            </a:r>
          </a:p>
          <a:p>
            <a:pPr marL="742950" indent="-742950">
              <a:buAutoNum type="alphaLcPeriod"/>
            </a:pPr>
            <a:r>
              <a:rPr lang="en-US" sz="4000" dirty="0" smtClean="0"/>
              <a:t>Five years</a:t>
            </a:r>
          </a:p>
          <a:p>
            <a:pPr marL="742950" indent="-742950">
              <a:buAutoNum type="alphaLcPeriod"/>
            </a:pPr>
            <a:r>
              <a:rPr lang="en-US" sz="4000" dirty="0" smtClean="0">
                <a:solidFill>
                  <a:srgbClr val="C00000"/>
                </a:solidFill>
              </a:rPr>
              <a:t>Over ten years </a:t>
            </a:r>
            <a:endParaRPr lang="en-US" sz="3600" dirty="0" smtClean="0">
              <a:solidFill>
                <a:srgbClr val="C00000"/>
              </a:solidFill>
            </a:endParaRPr>
          </a:p>
        </p:txBody>
      </p:sp>
    </p:spTree>
    <p:extLst>
      <p:ext uri="{BB962C8B-B14F-4D97-AF65-F5344CB8AC3E}">
        <p14:creationId xmlns:p14="http://schemas.microsoft.com/office/powerpoint/2010/main" val="246193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25" y="715156"/>
            <a:ext cx="10894645" cy="5201424"/>
          </a:xfrm>
          <a:prstGeom prst="rect">
            <a:avLst/>
          </a:prstGeom>
          <a:noFill/>
        </p:spPr>
        <p:txBody>
          <a:bodyPr wrap="square" rtlCol="0">
            <a:spAutoFit/>
          </a:bodyPr>
          <a:lstStyle/>
          <a:p>
            <a:r>
              <a:rPr lang="en-US" sz="4000" dirty="0" smtClean="0"/>
              <a:t>4. The FDA is not involved in which of the following activities:</a:t>
            </a:r>
          </a:p>
          <a:p>
            <a:endParaRPr lang="en-US" sz="3600" dirty="0"/>
          </a:p>
          <a:p>
            <a:pPr marL="742950" indent="-742950">
              <a:buAutoNum type="alphaLcPeriod"/>
            </a:pPr>
            <a:r>
              <a:rPr lang="en-US" sz="3600" dirty="0" smtClean="0"/>
              <a:t>Political verbal threats</a:t>
            </a:r>
          </a:p>
          <a:p>
            <a:pPr marL="742950" indent="-742950">
              <a:buAutoNum type="alphaLcPeriod"/>
            </a:pPr>
            <a:r>
              <a:rPr lang="en-US" sz="3600" dirty="0" smtClean="0"/>
              <a:t>Chemical threats</a:t>
            </a:r>
          </a:p>
          <a:p>
            <a:pPr marL="742950" indent="-742950">
              <a:buAutoNum type="alphaLcPeriod"/>
            </a:pPr>
            <a:r>
              <a:rPr lang="en-US" sz="3600" dirty="0" smtClean="0"/>
              <a:t>Biological threats</a:t>
            </a:r>
          </a:p>
          <a:p>
            <a:pPr marL="742950" indent="-742950">
              <a:buAutoNum type="alphaLcPeriod"/>
            </a:pPr>
            <a:r>
              <a:rPr lang="en-US" sz="3600" dirty="0" smtClean="0"/>
              <a:t>Radiologic threats</a:t>
            </a:r>
          </a:p>
          <a:p>
            <a:pPr marL="742950" indent="-742950">
              <a:buAutoNum type="alphaLcPeriod"/>
            </a:pPr>
            <a:r>
              <a:rPr lang="en-US" sz="3600" dirty="0" smtClean="0"/>
              <a:t>Nuclear threats</a:t>
            </a:r>
          </a:p>
          <a:p>
            <a:pPr marL="742950" indent="-742950">
              <a:buAutoNum type="alphaLcPeriod"/>
            </a:pPr>
            <a:r>
              <a:rPr lang="en-US" sz="3600" dirty="0" smtClean="0"/>
              <a:t>Infectious disease threats</a:t>
            </a:r>
          </a:p>
        </p:txBody>
      </p:sp>
    </p:spTree>
    <p:extLst>
      <p:ext uri="{BB962C8B-B14F-4D97-AF65-F5344CB8AC3E}">
        <p14:creationId xmlns:p14="http://schemas.microsoft.com/office/powerpoint/2010/main" val="150175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8925" y="715156"/>
            <a:ext cx="10894645" cy="5201424"/>
          </a:xfrm>
          <a:prstGeom prst="rect">
            <a:avLst/>
          </a:prstGeom>
          <a:noFill/>
        </p:spPr>
        <p:txBody>
          <a:bodyPr wrap="square" rtlCol="0">
            <a:spAutoFit/>
          </a:bodyPr>
          <a:lstStyle/>
          <a:p>
            <a:r>
              <a:rPr lang="en-US" sz="4000" dirty="0" smtClean="0"/>
              <a:t>4. The FDA is not involved in which of the following activities:</a:t>
            </a:r>
          </a:p>
          <a:p>
            <a:endParaRPr lang="en-US" sz="3600" dirty="0"/>
          </a:p>
          <a:p>
            <a:pPr marL="742950" indent="-742950">
              <a:buAutoNum type="alphaLcPeriod"/>
            </a:pPr>
            <a:r>
              <a:rPr lang="en-US" sz="3600" dirty="0" smtClean="0">
                <a:solidFill>
                  <a:srgbClr val="C00000"/>
                </a:solidFill>
              </a:rPr>
              <a:t>Political verbal threats</a:t>
            </a:r>
          </a:p>
          <a:p>
            <a:pPr marL="742950" indent="-742950">
              <a:buAutoNum type="alphaLcPeriod"/>
            </a:pPr>
            <a:r>
              <a:rPr lang="en-US" sz="3600" dirty="0" smtClean="0"/>
              <a:t>Chemical threats</a:t>
            </a:r>
          </a:p>
          <a:p>
            <a:pPr marL="742950" indent="-742950">
              <a:buAutoNum type="alphaLcPeriod"/>
            </a:pPr>
            <a:r>
              <a:rPr lang="en-US" sz="3600" dirty="0" smtClean="0"/>
              <a:t>Biological threats</a:t>
            </a:r>
          </a:p>
          <a:p>
            <a:pPr marL="742950" indent="-742950">
              <a:buAutoNum type="alphaLcPeriod"/>
            </a:pPr>
            <a:r>
              <a:rPr lang="en-US" sz="3600" dirty="0" smtClean="0"/>
              <a:t>Radiologic threats</a:t>
            </a:r>
          </a:p>
          <a:p>
            <a:pPr marL="742950" indent="-742950">
              <a:buAutoNum type="alphaLcPeriod"/>
            </a:pPr>
            <a:r>
              <a:rPr lang="en-US" sz="3600" dirty="0" smtClean="0"/>
              <a:t>Nuclear threats</a:t>
            </a:r>
          </a:p>
          <a:p>
            <a:pPr marL="742950" indent="-742950">
              <a:buAutoNum type="alphaLcPeriod"/>
            </a:pPr>
            <a:r>
              <a:rPr lang="en-US" sz="3600" dirty="0" smtClean="0"/>
              <a:t>Infectious disease threats</a:t>
            </a:r>
          </a:p>
        </p:txBody>
      </p:sp>
    </p:spTree>
    <p:extLst>
      <p:ext uri="{BB962C8B-B14F-4D97-AF65-F5344CB8AC3E}">
        <p14:creationId xmlns:p14="http://schemas.microsoft.com/office/powerpoint/2010/main" val="151080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125" y="1125414"/>
            <a:ext cx="10894645" cy="3600986"/>
          </a:xfrm>
          <a:prstGeom prst="rect">
            <a:avLst/>
          </a:prstGeom>
          <a:noFill/>
        </p:spPr>
        <p:txBody>
          <a:bodyPr wrap="square" rtlCol="0">
            <a:spAutoFit/>
          </a:bodyPr>
          <a:lstStyle/>
          <a:p>
            <a:r>
              <a:rPr lang="en-US" sz="4000" dirty="0" smtClean="0"/>
              <a:t>5. Only one in 1,000 </a:t>
            </a:r>
            <a:r>
              <a:rPr lang="en-US" sz="4000" dirty="0"/>
              <a:t>o</a:t>
            </a:r>
            <a:r>
              <a:rPr lang="en-US" sz="4000" dirty="0" smtClean="0"/>
              <a:t>f the components that enter laboratory testing will ever make it to human testing  </a:t>
            </a:r>
          </a:p>
          <a:p>
            <a:endParaRPr lang="en-US" sz="3600" dirty="0"/>
          </a:p>
          <a:p>
            <a:pPr marL="742950" indent="-742950">
              <a:buAutoNum type="alphaLcPeriod"/>
            </a:pPr>
            <a:r>
              <a:rPr lang="en-US" sz="3600" dirty="0" smtClean="0"/>
              <a:t>True</a:t>
            </a:r>
          </a:p>
          <a:p>
            <a:pPr marL="742950" indent="-742950">
              <a:buAutoNum type="alphaLcPeriod"/>
            </a:pPr>
            <a:r>
              <a:rPr lang="en-US" sz="3600" dirty="0" smtClean="0"/>
              <a:t>False</a:t>
            </a:r>
          </a:p>
        </p:txBody>
      </p:sp>
    </p:spTree>
    <p:extLst>
      <p:ext uri="{BB962C8B-B14F-4D97-AF65-F5344CB8AC3E}">
        <p14:creationId xmlns:p14="http://schemas.microsoft.com/office/powerpoint/2010/main" val="10581295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125" y="1125414"/>
            <a:ext cx="10894645" cy="3600986"/>
          </a:xfrm>
          <a:prstGeom prst="rect">
            <a:avLst/>
          </a:prstGeom>
          <a:noFill/>
        </p:spPr>
        <p:txBody>
          <a:bodyPr wrap="square" rtlCol="0">
            <a:spAutoFit/>
          </a:bodyPr>
          <a:lstStyle/>
          <a:p>
            <a:r>
              <a:rPr lang="en-US" sz="4000" dirty="0" smtClean="0"/>
              <a:t>5. Only one in 1,000 </a:t>
            </a:r>
            <a:r>
              <a:rPr lang="en-US" sz="4000" dirty="0"/>
              <a:t>o</a:t>
            </a:r>
            <a:r>
              <a:rPr lang="en-US" sz="4000" dirty="0" smtClean="0"/>
              <a:t>f the components that enter laboratory testing will ever make it to human testing  </a:t>
            </a:r>
          </a:p>
          <a:p>
            <a:endParaRPr lang="en-US" sz="3600" dirty="0"/>
          </a:p>
          <a:p>
            <a:pPr marL="742950" indent="-742950">
              <a:buAutoNum type="alphaLcPeriod"/>
            </a:pPr>
            <a:r>
              <a:rPr lang="en-US" sz="3600" dirty="0" smtClean="0">
                <a:solidFill>
                  <a:srgbClr val="C00000"/>
                </a:solidFill>
              </a:rPr>
              <a:t>True</a:t>
            </a:r>
          </a:p>
          <a:p>
            <a:pPr marL="742950" indent="-742950">
              <a:buAutoNum type="alphaLcPeriod"/>
            </a:pPr>
            <a:r>
              <a:rPr lang="en-US" sz="3600" dirty="0" smtClean="0"/>
              <a:t>False</a:t>
            </a:r>
          </a:p>
        </p:txBody>
      </p:sp>
    </p:spTree>
    <p:extLst>
      <p:ext uri="{BB962C8B-B14F-4D97-AF65-F5344CB8AC3E}">
        <p14:creationId xmlns:p14="http://schemas.microsoft.com/office/powerpoint/2010/main" val="387524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859" y="1345547"/>
            <a:ext cx="10894645" cy="2985433"/>
          </a:xfrm>
          <a:prstGeom prst="rect">
            <a:avLst/>
          </a:prstGeom>
          <a:noFill/>
        </p:spPr>
        <p:txBody>
          <a:bodyPr wrap="square" rtlCol="0">
            <a:spAutoFit/>
          </a:bodyPr>
          <a:lstStyle/>
          <a:p>
            <a:r>
              <a:rPr lang="en-US" sz="4000" dirty="0" smtClean="0"/>
              <a:t>6. The FDA is involved in enforcement of unapproved drugs or dietary supplements.</a:t>
            </a:r>
          </a:p>
          <a:p>
            <a:endParaRPr lang="en-US" sz="3600" dirty="0"/>
          </a:p>
          <a:p>
            <a:pPr marL="742950" indent="-742950">
              <a:buAutoNum type="alphaLcPeriod"/>
            </a:pPr>
            <a:r>
              <a:rPr lang="en-US" sz="3600" dirty="0" smtClean="0"/>
              <a:t>True</a:t>
            </a:r>
          </a:p>
          <a:p>
            <a:pPr marL="742950" indent="-742950">
              <a:buAutoNum type="alphaLcPeriod"/>
            </a:pPr>
            <a:r>
              <a:rPr lang="en-US" sz="3600" dirty="0" smtClean="0"/>
              <a:t>False</a:t>
            </a:r>
          </a:p>
        </p:txBody>
      </p:sp>
    </p:spTree>
    <p:extLst>
      <p:ext uri="{BB962C8B-B14F-4D97-AF65-F5344CB8AC3E}">
        <p14:creationId xmlns:p14="http://schemas.microsoft.com/office/powerpoint/2010/main" val="38336756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5859" y="1345547"/>
            <a:ext cx="10894645" cy="2985433"/>
          </a:xfrm>
          <a:prstGeom prst="rect">
            <a:avLst/>
          </a:prstGeom>
          <a:noFill/>
        </p:spPr>
        <p:txBody>
          <a:bodyPr wrap="square" rtlCol="0">
            <a:spAutoFit/>
          </a:bodyPr>
          <a:lstStyle/>
          <a:p>
            <a:r>
              <a:rPr lang="en-US" sz="4000" smtClean="0"/>
              <a:t>6. The </a:t>
            </a:r>
            <a:r>
              <a:rPr lang="en-US" sz="4000" dirty="0" smtClean="0"/>
              <a:t>FDA is involved in enforcement of unapproved drugs or dietary supplements.</a:t>
            </a:r>
          </a:p>
          <a:p>
            <a:endParaRPr lang="en-US" sz="3600" dirty="0"/>
          </a:p>
          <a:p>
            <a:pPr marL="742950" indent="-742950">
              <a:buAutoNum type="alphaLcPeriod"/>
            </a:pPr>
            <a:r>
              <a:rPr lang="en-US" sz="3600" dirty="0" smtClean="0">
                <a:solidFill>
                  <a:srgbClr val="C00000"/>
                </a:solidFill>
              </a:rPr>
              <a:t>True</a:t>
            </a:r>
          </a:p>
          <a:p>
            <a:pPr marL="742950" indent="-742950">
              <a:buAutoNum type="alphaLcPeriod"/>
            </a:pPr>
            <a:r>
              <a:rPr lang="en-US" sz="3600" dirty="0" smtClean="0"/>
              <a:t>False</a:t>
            </a:r>
          </a:p>
        </p:txBody>
      </p:sp>
    </p:spTree>
    <p:extLst>
      <p:ext uri="{BB962C8B-B14F-4D97-AF65-F5344CB8AC3E}">
        <p14:creationId xmlns:p14="http://schemas.microsoft.com/office/powerpoint/2010/main" val="355150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Medication: </a:t>
            </a:r>
            <a:r>
              <a:rPr lang="en-US" b="1" dirty="0" err="1" smtClean="0"/>
              <a:t>fda</a:t>
            </a:r>
            <a:r>
              <a:rPr lang="en-US" b="1" dirty="0"/>
              <a:t>-</a:t>
            </a:r>
            <a:r>
              <a:rPr lang="en-US" b="1" dirty="0" smtClean="0"/>
              <a:t>approved and not </a:t>
            </a:r>
            <a:r>
              <a:rPr lang="en-US" b="1" dirty="0" err="1" smtClean="0"/>
              <a:t>fda</a:t>
            </a:r>
            <a:r>
              <a:rPr lang="en-US" b="1" dirty="0" smtClean="0"/>
              <a:t>-approved </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3200" b="1" dirty="0" smtClean="0">
                <a:solidFill>
                  <a:schemeClr val="bg1"/>
                </a:solidFill>
              </a:rPr>
              <a:t>Emergency preparedness</a:t>
            </a:r>
          </a:p>
          <a:p>
            <a:pPr>
              <a:buFont typeface="Arial" panose="020B0604020202020204" pitchFamily="34" charset="0"/>
              <a:buChar char="•"/>
            </a:pPr>
            <a:r>
              <a:rPr lang="en-US" sz="3200" b="1" dirty="0" smtClean="0">
                <a:solidFill>
                  <a:schemeClr val="bg1"/>
                </a:solidFill>
              </a:rPr>
              <a:t>Drug approvals</a:t>
            </a:r>
          </a:p>
          <a:p>
            <a:pPr>
              <a:buFont typeface="Arial" panose="020B0604020202020204" pitchFamily="34" charset="0"/>
              <a:buChar char="•"/>
            </a:pPr>
            <a:r>
              <a:rPr lang="en-US" sz="3200" b="1" dirty="0" smtClean="0">
                <a:solidFill>
                  <a:schemeClr val="bg1"/>
                </a:solidFill>
              </a:rPr>
              <a:t>Drugs not approved</a:t>
            </a:r>
          </a:p>
          <a:p>
            <a:pPr>
              <a:buFont typeface="Arial" panose="020B0604020202020204" pitchFamily="34" charset="0"/>
              <a:buChar char="•"/>
            </a:pPr>
            <a:r>
              <a:rPr lang="en-US" sz="3200" b="1" dirty="0" smtClean="0">
                <a:solidFill>
                  <a:schemeClr val="bg1"/>
                </a:solidFill>
              </a:rPr>
              <a:t>Vaccines, blood products and biologics</a:t>
            </a:r>
            <a:endParaRPr lang="en-US" sz="3200" b="1" dirty="0">
              <a:solidFill>
                <a:schemeClr val="bg1"/>
              </a:solidFill>
            </a:endParaRPr>
          </a:p>
        </p:txBody>
      </p:sp>
      <p:pic>
        <p:nvPicPr>
          <p:cNvPr id="4" name="Picture 3"/>
          <p:cNvPicPr>
            <a:picLocks noChangeAspect="1"/>
          </p:cNvPicPr>
          <p:nvPr/>
        </p:nvPicPr>
        <p:blipFill>
          <a:blip r:embed="rId2"/>
          <a:stretch>
            <a:fillRect/>
          </a:stretch>
        </p:blipFill>
        <p:spPr>
          <a:xfrm>
            <a:off x="9042400" y="386079"/>
            <a:ext cx="2775267" cy="6172022"/>
          </a:xfrm>
          <a:prstGeom prst="rect">
            <a:avLst/>
          </a:prstGeom>
        </p:spPr>
      </p:pic>
    </p:spTree>
    <p:extLst>
      <p:ext uri="{BB962C8B-B14F-4D97-AF65-F5344CB8AC3E}">
        <p14:creationId xmlns:p14="http://schemas.microsoft.com/office/powerpoint/2010/main" val="2724402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FDA LINKS FOR INFORMATION/RESOURCES</a:t>
            </a:r>
          </a:p>
        </p:txBody>
      </p:sp>
      <p:sp>
        <p:nvSpPr>
          <p:cNvPr id="3" name="Content Placeholder 2"/>
          <p:cNvSpPr>
            <a:spLocks noGrp="1"/>
          </p:cNvSpPr>
          <p:nvPr>
            <p:ph idx="1"/>
          </p:nvPr>
        </p:nvSpPr>
        <p:spPr>
          <a:xfrm>
            <a:off x="369252" y="636692"/>
            <a:ext cx="8534400" cy="3615267"/>
          </a:xfrm>
        </p:spPr>
        <p:txBody>
          <a:bodyPr>
            <a:normAutofit/>
          </a:bodyPr>
          <a:lstStyle/>
          <a:p>
            <a:pPr marL="0" indent="0">
              <a:buNone/>
            </a:pPr>
            <a:r>
              <a:rPr lang="en-US" sz="2800" dirty="0"/>
              <a:t>Emergency preparedness </a:t>
            </a:r>
            <a:r>
              <a:rPr lang="en-US" sz="2800" dirty="0">
                <a:hlinkClick r:id="rId2"/>
              </a:rPr>
              <a:t>https://google2.fda.gov/search?q=Emergency+preparedness&amp;client=FDAgov&amp;site=FDAgov&amp;lr=&amp;proxystylesheet=FDAgov&amp;requiredfields=-archive%3AYes&amp;output=xml_no_dtd&amp;getfields</a:t>
            </a:r>
            <a:r>
              <a:rPr lang="en-US" sz="2800" dirty="0" smtClean="0">
                <a:hlinkClick r:id="rId2"/>
              </a:rPr>
              <a:t>=*</a:t>
            </a:r>
            <a:r>
              <a:rPr lang="en-US" sz="2800" dirty="0" smtClean="0"/>
              <a:t> </a:t>
            </a:r>
          </a:p>
        </p:txBody>
      </p:sp>
      <p:pic>
        <p:nvPicPr>
          <p:cNvPr id="4" name="Picture 3"/>
          <p:cNvPicPr>
            <a:picLocks noChangeAspect="1"/>
          </p:cNvPicPr>
          <p:nvPr/>
        </p:nvPicPr>
        <p:blipFill>
          <a:blip r:embed="rId3"/>
          <a:stretch>
            <a:fillRect/>
          </a:stretch>
        </p:blipFill>
        <p:spPr>
          <a:xfrm>
            <a:off x="9218612" y="401319"/>
            <a:ext cx="2753995" cy="6124715"/>
          </a:xfrm>
          <a:prstGeom prst="rect">
            <a:avLst/>
          </a:prstGeom>
        </p:spPr>
      </p:pic>
    </p:spTree>
    <p:extLst>
      <p:ext uri="{BB962C8B-B14F-4D97-AF65-F5344CB8AC3E}">
        <p14:creationId xmlns:p14="http://schemas.microsoft.com/office/powerpoint/2010/main" val="27882876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510" y="4456853"/>
            <a:ext cx="6895930" cy="1507067"/>
          </a:xfrm>
        </p:spPr>
        <p:txBody>
          <a:bodyPr/>
          <a:lstStyle/>
          <a:p>
            <a:r>
              <a:rPr lang="en-US" b="1" dirty="0" smtClean="0"/>
              <a:t>Emergency preparedness </a:t>
            </a:r>
            <a:br>
              <a:rPr lang="en-US" b="1" dirty="0" smtClean="0"/>
            </a:br>
            <a:r>
              <a:rPr lang="en-US" b="1" dirty="0" smtClean="0"/>
              <a:t>and response</a:t>
            </a:r>
            <a:endParaRPr lang="en-US" b="1" dirty="0"/>
          </a:p>
        </p:txBody>
      </p:sp>
      <p:pic>
        <p:nvPicPr>
          <p:cNvPr id="5" name="Content Placeholder 4"/>
          <p:cNvPicPr>
            <a:picLocks noGrp="1" noChangeAspect="1"/>
          </p:cNvPicPr>
          <p:nvPr>
            <p:ph idx="1"/>
          </p:nvPr>
        </p:nvPicPr>
        <p:blipFill>
          <a:blip r:embed="rId2"/>
          <a:stretch>
            <a:fillRect/>
          </a:stretch>
        </p:blipFill>
        <p:spPr>
          <a:xfrm>
            <a:off x="526942" y="1221301"/>
            <a:ext cx="8479982" cy="3080130"/>
          </a:xfrm>
          <a:prstGeom prst="rect">
            <a:avLst/>
          </a:prstGeom>
        </p:spPr>
      </p:pic>
      <p:pic>
        <p:nvPicPr>
          <p:cNvPr id="3" name="Picture 2"/>
          <p:cNvPicPr>
            <a:picLocks noChangeAspect="1"/>
          </p:cNvPicPr>
          <p:nvPr/>
        </p:nvPicPr>
        <p:blipFill>
          <a:blip r:embed="rId3"/>
          <a:stretch>
            <a:fillRect/>
          </a:stretch>
        </p:blipFill>
        <p:spPr>
          <a:xfrm>
            <a:off x="9220035" y="246149"/>
            <a:ext cx="2833661" cy="6301885"/>
          </a:xfrm>
          <a:prstGeom prst="rect">
            <a:avLst/>
          </a:prstGeom>
        </p:spPr>
      </p:pic>
    </p:spTree>
    <p:extLst>
      <p:ext uri="{BB962C8B-B14F-4D97-AF65-F5344CB8AC3E}">
        <p14:creationId xmlns:p14="http://schemas.microsoft.com/office/powerpoint/2010/main" val="31953658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FDA LINKS FOR INFORMATION/RESOURCES</a:t>
            </a:r>
          </a:p>
        </p:txBody>
      </p:sp>
      <p:sp>
        <p:nvSpPr>
          <p:cNvPr id="3" name="Content Placeholder 2"/>
          <p:cNvSpPr>
            <a:spLocks noGrp="1"/>
          </p:cNvSpPr>
          <p:nvPr>
            <p:ph idx="1"/>
          </p:nvPr>
        </p:nvSpPr>
        <p:spPr/>
        <p:txBody>
          <a:bodyPr>
            <a:normAutofit/>
          </a:bodyPr>
          <a:lstStyle/>
          <a:p>
            <a:pPr marL="0" indent="0">
              <a:buNone/>
            </a:pPr>
            <a:r>
              <a:rPr lang="en-US" sz="2800" dirty="0" smtClean="0"/>
              <a:t>Drug approvals</a:t>
            </a:r>
          </a:p>
          <a:p>
            <a:pPr marL="0" indent="0">
              <a:buNone/>
            </a:pPr>
            <a:r>
              <a:rPr lang="en-US" sz="2800" dirty="0">
                <a:hlinkClick r:id="rId2"/>
              </a:rPr>
              <a:t>https://google2.fda.gov/search?q=Drug+approvals&amp;client=FDAgov&amp;site=FDAgov&amp;lr=&amp;proxystylesheet=FDAgov&amp;requiredfields=-archive%3AYes&amp;output=xml_no_dtd&amp;getfields</a:t>
            </a:r>
            <a:r>
              <a:rPr lang="en-US" sz="2800" dirty="0" smtClean="0">
                <a:hlinkClick r:id="rId2"/>
              </a:rPr>
              <a:t>=*</a:t>
            </a:r>
            <a:r>
              <a:rPr lang="en-US" sz="2800" dirty="0" smtClean="0"/>
              <a:t> </a:t>
            </a:r>
            <a:endParaRPr lang="en-US" sz="2800" dirty="0"/>
          </a:p>
        </p:txBody>
      </p:sp>
      <p:pic>
        <p:nvPicPr>
          <p:cNvPr id="4" name="Picture 3"/>
          <p:cNvPicPr>
            <a:picLocks noChangeAspect="1"/>
          </p:cNvPicPr>
          <p:nvPr/>
        </p:nvPicPr>
        <p:blipFill>
          <a:blip r:embed="rId3"/>
          <a:stretch>
            <a:fillRect/>
          </a:stretch>
        </p:blipFill>
        <p:spPr>
          <a:xfrm>
            <a:off x="9353232" y="507999"/>
            <a:ext cx="2466975" cy="5486400"/>
          </a:xfrm>
          <a:prstGeom prst="rect">
            <a:avLst/>
          </a:prstGeom>
        </p:spPr>
      </p:pic>
    </p:spTree>
    <p:extLst>
      <p:ext uri="{BB962C8B-B14F-4D97-AF65-F5344CB8AC3E}">
        <p14:creationId xmlns:p14="http://schemas.microsoft.com/office/powerpoint/2010/main" val="705819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94" y="5350933"/>
            <a:ext cx="8534400" cy="1507067"/>
          </a:xfrm>
        </p:spPr>
        <p:txBody>
          <a:bodyPr/>
          <a:lstStyle/>
          <a:p>
            <a:r>
              <a:rPr lang="en-US" b="1" dirty="0" smtClean="0"/>
              <a:t>Drug approvals from the fda</a:t>
            </a:r>
            <a:endParaRPr lang="en-US" b="1" dirty="0"/>
          </a:p>
        </p:txBody>
      </p:sp>
      <p:sp>
        <p:nvSpPr>
          <p:cNvPr id="3" name="Content Placeholder 2"/>
          <p:cNvSpPr>
            <a:spLocks noGrp="1"/>
          </p:cNvSpPr>
          <p:nvPr>
            <p:ph idx="1"/>
          </p:nvPr>
        </p:nvSpPr>
        <p:spPr>
          <a:xfrm>
            <a:off x="440372" y="341922"/>
            <a:ext cx="8677422" cy="5296877"/>
          </a:xfrm>
        </p:spPr>
        <p:txBody>
          <a:bodyPr>
            <a:normAutofit/>
          </a:bodyPr>
          <a:lstStyle/>
          <a:p>
            <a:pPr marL="0" indent="0">
              <a:buNone/>
            </a:pPr>
            <a:r>
              <a:rPr lang="en-US" sz="4400" b="1" dirty="0">
                <a:solidFill>
                  <a:schemeClr val="bg1"/>
                </a:solidFill>
              </a:rPr>
              <a:t>FDA Approvals.</a:t>
            </a:r>
            <a:r>
              <a:rPr lang="en-US" sz="4400" dirty="0">
                <a:solidFill>
                  <a:schemeClr val="bg1"/>
                </a:solidFill>
              </a:rPr>
              <a:t> </a:t>
            </a:r>
            <a:endParaRPr lang="en-US" sz="4400" dirty="0" smtClean="0">
              <a:solidFill>
                <a:schemeClr val="bg1"/>
              </a:solidFill>
            </a:endParaRPr>
          </a:p>
          <a:p>
            <a:pPr marL="0" indent="0">
              <a:buNone/>
            </a:pPr>
            <a:r>
              <a:rPr lang="en-US" sz="2800" b="1" dirty="0" smtClean="0">
                <a:solidFill>
                  <a:schemeClr val="bg1"/>
                </a:solidFill>
              </a:rPr>
              <a:t>It </a:t>
            </a:r>
            <a:r>
              <a:rPr lang="en-US" sz="2800" b="1" dirty="0">
                <a:solidFill>
                  <a:schemeClr val="bg1"/>
                </a:solidFill>
              </a:rPr>
              <a:t>takes on average 12 years and over </a:t>
            </a:r>
            <a:r>
              <a:rPr lang="en-US" sz="2800" b="1" dirty="0" smtClean="0">
                <a:solidFill>
                  <a:schemeClr val="bg1"/>
                </a:solidFill>
              </a:rPr>
              <a:t>US $</a:t>
            </a:r>
            <a:r>
              <a:rPr lang="en-US" sz="2800" b="1" dirty="0">
                <a:solidFill>
                  <a:schemeClr val="bg1"/>
                </a:solidFill>
              </a:rPr>
              <a:t>350 million to get a new drug from the laboratory onto the pharmacy shelf. Once a company develops a drug, it undergoes around three and a half years of laboratory testing, before an application is made to the U.S. Food and Drug Administration (FDA) to begin testing the drug in humans.</a:t>
            </a:r>
          </a:p>
        </p:txBody>
      </p:sp>
      <p:pic>
        <p:nvPicPr>
          <p:cNvPr id="4" name="Picture 3"/>
          <p:cNvPicPr>
            <a:picLocks noChangeAspect="1"/>
          </p:cNvPicPr>
          <p:nvPr/>
        </p:nvPicPr>
        <p:blipFill>
          <a:blip r:embed="rId2"/>
          <a:stretch>
            <a:fillRect/>
          </a:stretch>
        </p:blipFill>
        <p:spPr>
          <a:xfrm>
            <a:off x="9260816" y="152399"/>
            <a:ext cx="2732111" cy="6076046"/>
          </a:xfrm>
          <a:prstGeom prst="rect">
            <a:avLst/>
          </a:prstGeom>
        </p:spPr>
      </p:pic>
    </p:spTree>
    <p:extLst>
      <p:ext uri="{BB962C8B-B14F-4D97-AF65-F5344CB8AC3E}">
        <p14:creationId xmlns:p14="http://schemas.microsoft.com/office/powerpoint/2010/main" val="1791753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24" y="5350933"/>
            <a:ext cx="8534400" cy="1507067"/>
          </a:xfrm>
        </p:spPr>
        <p:txBody>
          <a:bodyPr/>
          <a:lstStyle/>
          <a:p>
            <a:r>
              <a:rPr lang="en-US" b="1" dirty="0"/>
              <a:t>Drug approvals from the fda</a:t>
            </a:r>
          </a:p>
        </p:txBody>
      </p:sp>
      <p:pic>
        <p:nvPicPr>
          <p:cNvPr id="4" name="Content Placeholder 3"/>
          <p:cNvPicPr>
            <a:picLocks noGrp="1" noChangeAspect="1"/>
          </p:cNvPicPr>
          <p:nvPr>
            <p:ph idx="1"/>
          </p:nvPr>
        </p:nvPicPr>
        <p:blipFill>
          <a:blip r:embed="rId2"/>
          <a:stretch>
            <a:fillRect/>
          </a:stretch>
        </p:blipFill>
        <p:spPr>
          <a:xfrm>
            <a:off x="1200754" y="743919"/>
            <a:ext cx="6820710" cy="4297048"/>
          </a:xfrm>
          <a:prstGeom prst="rect">
            <a:avLst/>
          </a:prstGeom>
        </p:spPr>
      </p:pic>
      <p:pic>
        <p:nvPicPr>
          <p:cNvPr id="3" name="Picture 2"/>
          <p:cNvPicPr>
            <a:picLocks noChangeAspect="1"/>
          </p:cNvPicPr>
          <p:nvPr/>
        </p:nvPicPr>
        <p:blipFill>
          <a:blip r:embed="rId3"/>
          <a:stretch>
            <a:fillRect/>
          </a:stretch>
        </p:blipFill>
        <p:spPr>
          <a:xfrm>
            <a:off x="8649146" y="278556"/>
            <a:ext cx="2791014" cy="6207043"/>
          </a:xfrm>
          <a:prstGeom prst="rect">
            <a:avLst/>
          </a:prstGeom>
        </p:spPr>
      </p:pic>
    </p:spTree>
    <p:extLst>
      <p:ext uri="{BB962C8B-B14F-4D97-AF65-F5344CB8AC3E}">
        <p14:creationId xmlns:p14="http://schemas.microsoft.com/office/powerpoint/2010/main" val="917083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1379</TotalTime>
  <Words>1125</Words>
  <Application>Microsoft Office PowerPoint</Application>
  <PresentationFormat>Widescreen</PresentationFormat>
  <Paragraphs>126</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Century Gothic</vt:lpstr>
      <vt:lpstr>Wingdings 3</vt:lpstr>
      <vt:lpstr>Slice</vt:lpstr>
      <vt:lpstr>MODULE six:  pharmacology     </vt:lpstr>
      <vt:lpstr>PowerPoint Presentation</vt:lpstr>
      <vt:lpstr>UNIT Objective  </vt:lpstr>
      <vt:lpstr>Medication: fda-approved and not fda-approved </vt:lpstr>
      <vt:lpstr>FDA LINKS FOR INFORMATION/RESOURCES</vt:lpstr>
      <vt:lpstr>Emergency preparedness  and response</vt:lpstr>
      <vt:lpstr>FDA LINKS FOR INFORMATION/RESOURCES</vt:lpstr>
      <vt:lpstr>Drug approvals from the fda</vt:lpstr>
      <vt:lpstr>Drug approvals from the fda</vt:lpstr>
      <vt:lpstr> Drug approvals from the fda</vt:lpstr>
      <vt:lpstr>Drug approvals  from the fda</vt:lpstr>
      <vt:lpstr>FDA LINKS FOR INFORMATION/RESOURCES</vt:lpstr>
      <vt:lpstr>Drugs not approved by the fda</vt:lpstr>
      <vt:lpstr>Drugs not approved by the fda</vt:lpstr>
      <vt:lpstr>Drugs not approved by the fda</vt:lpstr>
      <vt:lpstr>Drugs not approved by the fda</vt:lpstr>
      <vt:lpstr>Drugs not approved by the fda</vt:lpstr>
      <vt:lpstr>Drugs not approved  by the fda</vt:lpstr>
      <vt:lpstr>                                                      Take home message  need fda approval to legally endorse medicines</vt:lpstr>
      <vt:lpstr>FDA LINKS FOR INFORMATION/RESOURCES</vt:lpstr>
      <vt:lpstr>vaccines</vt:lpstr>
      <vt:lpstr>Fda and blood related applications</vt:lpstr>
      <vt:lpstr>biologics</vt:lpstr>
      <vt:lpstr> Take home message  this fda information should be used for background information or as a potential future resource      QUESTION TO FOLLOW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35</cp:revision>
  <dcterms:created xsi:type="dcterms:W3CDTF">2017-11-27T19:02:08Z</dcterms:created>
  <dcterms:modified xsi:type="dcterms:W3CDTF">2018-01-18T00:51:18Z</dcterms:modified>
</cp:coreProperties>
</file>