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417" r:id="rId4"/>
    <p:sldId id="418" r:id="rId5"/>
    <p:sldId id="423" r:id="rId6"/>
    <p:sldId id="259" r:id="rId7"/>
    <p:sldId id="413" r:id="rId8"/>
    <p:sldId id="261" r:id="rId9"/>
    <p:sldId id="412"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416" r:id="rId49"/>
    <p:sldId id="300" r:id="rId50"/>
    <p:sldId id="301" r:id="rId51"/>
    <p:sldId id="304" r:id="rId52"/>
    <p:sldId id="305" r:id="rId53"/>
    <p:sldId id="306" r:id="rId54"/>
    <p:sldId id="307" r:id="rId55"/>
    <p:sldId id="308" r:id="rId56"/>
    <p:sldId id="309" r:id="rId57"/>
    <p:sldId id="310" r:id="rId58"/>
    <p:sldId id="311" r:id="rId59"/>
    <p:sldId id="312" r:id="rId60"/>
    <p:sldId id="313" r:id="rId61"/>
    <p:sldId id="314" r:id="rId62"/>
    <p:sldId id="414" r:id="rId63"/>
    <p:sldId id="315" r:id="rId64"/>
    <p:sldId id="316" r:id="rId65"/>
    <p:sldId id="317" r:id="rId66"/>
    <p:sldId id="318" r:id="rId67"/>
    <p:sldId id="319" r:id="rId68"/>
    <p:sldId id="320" r:id="rId69"/>
    <p:sldId id="321" r:id="rId70"/>
    <p:sldId id="322" r:id="rId71"/>
    <p:sldId id="323" r:id="rId72"/>
    <p:sldId id="415" r:id="rId73"/>
    <p:sldId id="325" r:id="rId74"/>
    <p:sldId id="326" r:id="rId75"/>
    <p:sldId id="327" r:id="rId76"/>
    <p:sldId id="328" r:id="rId77"/>
    <p:sldId id="329" r:id="rId78"/>
    <p:sldId id="330" r:id="rId79"/>
    <p:sldId id="331" r:id="rId80"/>
    <p:sldId id="411" r:id="rId81"/>
    <p:sldId id="333" r:id="rId82"/>
    <p:sldId id="334" r:id="rId83"/>
    <p:sldId id="335" r:id="rId84"/>
    <p:sldId id="336" r:id="rId85"/>
    <p:sldId id="337" r:id="rId86"/>
    <p:sldId id="410" r:id="rId87"/>
    <p:sldId id="339" r:id="rId88"/>
    <p:sldId id="340" r:id="rId89"/>
    <p:sldId id="341" r:id="rId90"/>
    <p:sldId id="342" r:id="rId91"/>
    <p:sldId id="409"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419" r:id="rId116"/>
    <p:sldId id="420" r:id="rId117"/>
    <p:sldId id="421" r:id="rId118"/>
    <p:sldId id="422"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25" r:id="rId159"/>
    <p:sldId id="426" r:id="rId160"/>
    <p:sldId id="427" r:id="rId161"/>
    <p:sldId id="428" r:id="rId162"/>
    <p:sldId id="430" r:id="rId163"/>
    <p:sldId id="431" r:id="rId164"/>
    <p:sldId id="433" r:id="rId165"/>
    <p:sldId id="434" r:id="rId166"/>
    <p:sldId id="436" r:id="rId167"/>
    <p:sldId id="437" r:id="rId16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23" d="100"/>
          <a:sy n="123" d="100"/>
        </p:scale>
        <p:origin x="114" y="33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ink/ink1.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56.72083" units="1/cm"/>
          <inkml:channelProperty channel="Y" name="resolution" value="28.34646" units="1/cm"/>
          <inkml:channelProperty channel="T" name="resolution" value="1" units="1/dev"/>
        </inkml:channelProperties>
      </inkml:inkSource>
      <inkml:timestamp xml:id="ts0" timeString="2018-01-04T15:56:27.351"/>
    </inkml:context>
    <inkml:brush xml:id="br0">
      <inkml:brushProperty name="width" value="0.05292" units="cm"/>
      <inkml:brushProperty name="height" value="0.05292" units="cm"/>
      <inkml:brushProperty name="color" value="#FF0000"/>
    </inkml:brush>
  </inkml:definitions>
  <inkml:trace contextRef="#ctx0" brushRef="#br0">4974 18521 0</inkml:trace>
</inkml:ink>
</file>

<file path=ppt/ink/ink2.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56.72083" units="1/cm"/>
          <inkml:channelProperty channel="Y" name="resolution" value="28.34646" units="1/cm"/>
          <inkml:channelProperty channel="T" name="resolution" value="1" units="1/dev"/>
        </inkml:channelProperties>
      </inkml:inkSource>
      <inkml:timestamp xml:id="ts0" timeString="2018-01-10T16:53:46.647"/>
    </inkml:context>
    <inkml:brush xml:id="br0">
      <inkml:brushProperty name="width" value="0.05292" units="cm"/>
      <inkml:brushProperty name="height" value="0.05292" units="cm"/>
      <inkml:brushProperty name="color" value="#FF0000"/>
    </inkml:brush>
  </inkml:definitions>
  <inkml:trace contextRef="#ctx0" brushRef="#br0">6985 18380 0,'0'0'16</inkml:trace>
  <inkml:trace contextRef="#ctx0" brushRef="#br0" timeOffset="688.4">4957 18697 0</inkml:trace>
</inkml:ink>
</file>

<file path=ppt/ink/ink3.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56.72083" units="1/cm"/>
          <inkml:channelProperty channel="Y" name="resolution" value="28.34646" units="1/cm"/>
          <inkml:channelProperty channel="T" name="resolution" value="1" units="1/dev"/>
        </inkml:channelProperties>
      </inkml:inkSource>
      <inkml:timestamp xml:id="ts0" timeString="2018-01-10T16:57:45.098"/>
    </inkml:context>
    <inkml:brush xml:id="br0">
      <inkml:brushProperty name="width" value="0.05292" units="cm"/>
      <inkml:brushProperty name="height" value="0.05292" units="cm"/>
      <inkml:brushProperty name="color" value="#FF0000"/>
    </inkml:brush>
  </inkml:definitions>
  <inkml:trace contextRef="#ctx0" brushRef="#br0">6209 18397 0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4054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36DA1D87-DB08-476F-80BE-531EA1156205}" type="datetimeFigureOut">
              <a:rPr lang="en-US" smtClean="0"/>
              <a:t>1/18/2018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1433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888425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00348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34010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57040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4036444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93577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847672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597499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173838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DA1D87-DB08-476F-80BE-531EA1156205}"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415601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DA1D87-DB08-476F-80BE-531EA1156205}" type="datetimeFigureOut">
              <a:rPr lang="en-US" smtClean="0"/>
              <a:t>1/18/2018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39030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DA1D87-DB08-476F-80BE-531EA1156205}" type="datetimeFigureOut">
              <a:rPr lang="en-US" smtClean="0"/>
              <a:t>1/18/2018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857120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A1D87-DB08-476F-80BE-531EA1156205}" type="datetimeFigureOut">
              <a:rPr lang="en-US" smtClean="0"/>
              <a:t>1/18/2018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0670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A1D87-DB08-476F-80BE-531EA1156205}"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879248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A1D87-DB08-476F-80BE-531EA1156205}"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88195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6DA1D87-DB08-476F-80BE-531EA1156205}" type="datetimeFigureOut">
              <a:rPr lang="en-US" smtClean="0"/>
              <a:t>1/18/2018</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8B55C5A-35D9-4247-946D-FD88F0C5F562}" type="slidenum">
              <a:rPr lang="en-US" smtClean="0"/>
              <a:t>‹#›</a:t>
            </a:fld>
            <a:endParaRPr lang="en-US"/>
          </a:p>
        </p:txBody>
      </p:sp>
    </p:spTree>
    <p:extLst>
      <p:ext uri="{BB962C8B-B14F-4D97-AF65-F5344CB8AC3E}">
        <p14:creationId xmlns:p14="http://schemas.microsoft.com/office/powerpoint/2010/main" val="6753341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image" Target="../media/image171.png"/></Relationships>
</file>

<file path=ppt/slides/_rels/slide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customXml" Target="../ink/ink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customXml" Target="../ink/ink3.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5.png"/></Relationships>
</file>

<file path=ppt/slides/_rels/slide6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8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24.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23" y="144855"/>
            <a:ext cx="8156197" cy="6342442"/>
          </a:xfrm>
        </p:spPr>
        <p:txBody>
          <a:bodyPr>
            <a:normAutofit/>
          </a:bodyPr>
          <a:lstStyle/>
          <a:p>
            <a:r>
              <a:rPr lang="en-US" sz="6000" b="1" dirty="0" smtClean="0"/>
              <a:t>MODULE five: </a:t>
            </a:r>
            <a:br>
              <a:rPr lang="en-US" sz="6000" b="1" dirty="0" smtClean="0"/>
            </a:br>
            <a:r>
              <a:rPr lang="en-US" sz="6000" b="1" dirty="0"/>
              <a:t/>
            </a:r>
            <a:br>
              <a:rPr lang="en-US" sz="6000" b="1" dirty="0"/>
            </a:br>
            <a:r>
              <a:rPr lang="en-US" sz="5400" b="1" dirty="0"/>
              <a:t>PROFESSIONALISM, </a:t>
            </a:r>
            <a:r>
              <a:rPr lang="en-US" sz="5400" b="1" dirty="0" smtClean="0"/>
              <a:t/>
            </a:r>
            <a:br>
              <a:rPr lang="en-US" sz="5400" b="1" dirty="0" smtClean="0"/>
            </a:br>
            <a:r>
              <a:rPr lang="en-US" sz="5400" b="1" dirty="0" smtClean="0"/>
              <a:t>ETHICS</a:t>
            </a:r>
            <a:r>
              <a:rPr lang="en-US" sz="5400" b="1" dirty="0"/>
              <a:t>, AND BIOETHICS</a:t>
            </a:r>
            <a:r>
              <a:rPr lang="en-US" sz="6000" b="1" dirty="0" smtClean="0"/>
              <a:t>  </a:t>
            </a:r>
            <a:br>
              <a:rPr lang="en-US" sz="6000" b="1" dirty="0" smtClean="0"/>
            </a:br>
            <a:r>
              <a:rPr lang="en-US" sz="6000" b="1" dirty="0" smtClean="0"/>
              <a:t/>
            </a:r>
            <a:br>
              <a:rPr lang="en-US" sz="6000" b="1" dirty="0" smtClean="0"/>
            </a:br>
            <a:endParaRPr lang="en-US" sz="6000" b="1" dirty="0"/>
          </a:p>
        </p:txBody>
      </p:sp>
      <p:pic>
        <p:nvPicPr>
          <p:cNvPr id="5" name="Picture 4"/>
          <p:cNvPicPr>
            <a:picLocks noChangeAspect="1"/>
          </p:cNvPicPr>
          <p:nvPr/>
        </p:nvPicPr>
        <p:blipFill>
          <a:blip r:embed="rId2"/>
          <a:stretch>
            <a:fillRect/>
          </a:stretch>
        </p:blipFill>
        <p:spPr>
          <a:xfrm>
            <a:off x="9118432" y="441960"/>
            <a:ext cx="2661135" cy="5918200"/>
          </a:xfrm>
          <a:prstGeom prst="rect">
            <a:avLst/>
          </a:prstGeom>
        </p:spPr>
      </p:pic>
    </p:spTree>
    <p:extLst>
      <p:ext uri="{BB962C8B-B14F-4D97-AF65-F5344CB8AC3E}">
        <p14:creationId xmlns:p14="http://schemas.microsoft.com/office/powerpoint/2010/main" val="3492454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0243" y="1251159"/>
            <a:ext cx="8774237" cy="5315103"/>
          </a:xfrm>
          <a:prstGeom prst="rect">
            <a:avLst/>
          </a:prstGeom>
        </p:spPr>
      </p:pic>
      <p:pic>
        <p:nvPicPr>
          <p:cNvPr id="2" name="Picture 1"/>
          <p:cNvPicPr>
            <a:picLocks noChangeAspect="1"/>
          </p:cNvPicPr>
          <p:nvPr/>
        </p:nvPicPr>
        <p:blipFill>
          <a:blip r:embed="rId3"/>
          <a:stretch>
            <a:fillRect/>
          </a:stretch>
        </p:blipFill>
        <p:spPr>
          <a:xfrm>
            <a:off x="9174480" y="1251158"/>
            <a:ext cx="2389951" cy="5315103"/>
          </a:xfrm>
          <a:prstGeom prst="rect">
            <a:avLst/>
          </a:prstGeom>
        </p:spPr>
      </p:pic>
    </p:spTree>
    <p:extLst>
      <p:ext uri="{BB962C8B-B14F-4D97-AF65-F5344CB8AC3E}">
        <p14:creationId xmlns:p14="http://schemas.microsoft.com/office/powerpoint/2010/main" val="93160580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1694" y="372292"/>
            <a:ext cx="8813540" cy="6002382"/>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5234" y="372292"/>
            <a:ext cx="2595419" cy="6002382"/>
          </a:xfrm>
          <a:prstGeom prst="rect">
            <a:avLst/>
          </a:prstGeom>
        </p:spPr>
      </p:pic>
    </p:spTree>
    <p:extLst>
      <p:ext uri="{BB962C8B-B14F-4D97-AF65-F5344CB8AC3E}">
        <p14:creationId xmlns:p14="http://schemas.microsoft.com/office/powerpoint/2010/main" val="94576470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3682" y="640560"/>
            <a:ext cx="9401226" cy="579337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2578" y="743918"/>
            <a:ext cx="2460353" cy="5690018"/>
          </a:xfrm>
          <a:prstGeom prst="rect">
            <a:avLst/>
          </a:prstGeom>
        </p:spPr>
      </p:pic>
    </p:spTree>
    <p:extLst>
      <p:ext uri="{BB962C8B-B14F-4D97-AF65-F5344CB8AC3E}">
        <p14:creationId xmlns:p14="http://schemas.microsoft.com/office/powerpoint/2010/main" val="324290283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6595" y="914400"/>
            <a:ext cx="8651167" cy="5729502"/>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7761" y="914400"/>
            <a:ext cx="2481241" cy="5738327"/>
          </a:xfrm>
          <a:prstGeom prst="rect">
            <a:avLst/>
          </a:prstGeom>
        </p:spPr>
      </p:pic>
    </p:spTree>
    <p:extLst>
      <p:ext uri="{BB962C8B-B14F-4D97-AF65-F5344CB8AC3E}">
        <p14:creationId xmlns:p14="http://schemas.microsoft.com/office/powerpoint/2010/main" val="365985066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60998" y="894420"/>
            <a:ext cx="8890751" cy="564984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749" y="894419"/>
            <a:ext cx="2442984" cy="5649849"/>
          </a:xfrm>
          <a:prstGeom prst="rect">
            <a:avLst/>
          </a:prstGeom>
        </p:spPr>
      </p:pic>
    </p:spTree>
    <p:extLst>
      <p:ext uri="{BB962C8B-B14F-4D97-AF65-F5344CB8AC3E}">
        <p14:creationId xmlns:p14="http://schemas.microsoft.com/office/powerpoint/2010/main" val="62553582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5694" y="1139125"/>
            <a:ext cx="8345174" cy="546197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0867" y="1139125"/>
            <a:ext cx="2371159" cy="5483740"/>
          </a:xfrm>
          <a:prstGeom prst="rect">
            <a:avLst/>
          </a:prstGeom>
        </p:spPr>
      </p:pic>
    </p:spTree>
    <p:extLst>
      <p:ext uri="{BB962C8B-B14F-4D97-AF65-F5344CB8AC3E}">
        <p14:creationId xmlns:p14="http://schemas.microsoft.com/office/powerpoint/2010/main" val="422745146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0296" y="953730"/>
            <a:ext cx="8334254" cy="555819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4550" y="953730"/>
            <a:ext cx="2410008" cy="5573586"/>
          </a:xfrm>
          <a:prstGeom prst="rect">
            <a:avLst/>
          </a:prstGeom>
        </p:spPr>
      </p:pic>
    </p:spTree>
    <p:extLst>
      <p:ext uri="{BB962C8B-B14F-4D97-AF65-F5344CB8AC3E}">
        <p14:creationId xmlns:p14="http://schemas.microsoft.com/office/powerpoint/2010/main" val="242081848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1911" y="494211"/>
            <a:ext cx="8646880" cy="571499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8791" y="494210"/>
            <a:ext cx="2483202" cy="5742861"/>
          </a:xfrm>
          <a:prstGeom prst="rect">
            <a:avLst/>
          </a:prstGeom>
        </p:spPr>
      </p:pic>
    </p:spTree>
    <p:extLst>
      <p:ext uri="{BB962C8B-B14F-4D97-AF65-F5344CB8AC3E}">
        <p14:creationId xmlns:p14="http://schemas.microsoft.com/office/powerpoint/2010/main" val="77941875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0933" y="979532"/>
            <a:ext cx="8198376" cy="549964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9309" y="957866"/>
            <a:ext cx="2394488" cy="5537694"/>
          </a:xfrm>
          <a:prstGeom prst="rect">
            <a:avLst/>
          </a:prstGeom>
        </p:spPr>
      </p:pic>
    </p:spTree>
    <p:extLst>
      <p:ext uri="{BB962C8B-B14F-4D97-AF65-F5344CB8AC3E}">
        <p14:creationId xmlns:p14="http://schemas.microsoft.com/office/powerpoint/2010/main" val="419091844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59589" y="612183"/>
            <a:ext cx="8562917" cy="576824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2505" y="612182"/>
            <a:ext cx="2501223" cy="5784537"/>
          </a:xfrm>
          <a:prstGeom prst="rect">
            <a:avLst/>
          </a:prstGeom>
        </p:spPr>
      </p:pic>
    </p:spTree>
    <p:extLst>
      <p:ext uri="{BB962C8B-B14F-4D97-AF65-F5344CB8AC3E}">
        <p14:creationId xmlns:p14="http://schemas.microsoft.com/office/powerpoint/2010/main" val="422510225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6757" y="997919"/>
            <a:ext cx="8401779" cy="540326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8536" y="997919"/>
            <a:ext cx="2340244" cy="5412244"/>
          </a:xfrm>
          <a:prstGeom prst="rect">
            <a:avLst/>
          </a:prstGeom>
        </p:spPr>
      </p:pic>
    </p:spTree>
    <p:extLst>
      <p:ext uri="{BB962C8B-B14F-4D97-AF65-F5344CB8AC3E}">
        <p14:creationId xmlns:p14="http://schemas.microsoft.com/office/powerpoint/2010/main" val="25979904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7413" y="961147"/>
            <a:ext cx="8827227" cy="5509322"/>
          </a:xfrm>
          <a:prstGeom prst="rect">
            <a:avLst/>
          </a:prstGeom>
        </p:spPr>
      </p:pic>
      <p:pic>
        <p:nvPicPr>
          <p:cNvPr id="2" name="Picture 1"/>
          <p:cNvPicPr>
            <a:picLocks noChangeAspect="1"/>
          </p:cNvPicPr>
          <p:nvPr/>
        </p:nvPicPr>
        <p:blipFill>
          <a:blip r:embed="rId3"/>
          <a:stretch>
            <a:fillRect/>
          </a:stretch>
        </p:blipFill>
        <p:spPr>
          <a:xfrm>
            <a:off x="9184640" y="961147"/>
            <a:ext cx="2466975" cy="5486400"/>
          </a:xfrm>
          <a:prstGeom prst="rect">
            <a:avLst/>
          </a:prstGeom>
        </p:spPr>
      </p:pic>
    </p:spTree>
    <p:extLst>
      <p:ext uri="{BB962C8B-B14F-4D97-AF65-F5344CB8AC3E}">
        <p14:creationId xmlns:p14="http://schemas.microsoft.com/office/powerpoint/2010/main" val="148876129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6836" y="1054883"/>
            <a:ext cx="8507680" cy="554343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4516" y="1054882"/>
            <a:ext cx="2396973" cy="5543439"/>
          </a:xfrm>
          <a:prstGeom prst="rect">
            <a:avLst/>
          </a:prstGeom>
        </p:spPr>
      </p:pic>
    </p:spTree>
    <p:extLst>
      <p:ext uri="{BB962C8B-B14F-4D97-AF65-F5344CB8AC3E}">
        <p14:creationId xmlns:p14="http://schemas.microsoft.com/office/powerpoint/2010/main" val="344119544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8938" y="433250"/>
            <a:ext cx="11117088" cy="6028509"/>
          </a:xfrm>
          <a:prstGeom prst="rect">
            <a:avLst/>
          </a:prstGeom>
        </p:spPr>
      </p:pic>
    </p:spTree>
    <p:extLst>
      <p:ext uri="{BB962C8B-B14F-4D97-AF65-F5344CB8AC3E}">
        <p14:creationId xmlns:p14="http://schemas.microsoft.com/office/powerpoint/2010/main" val="338308662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1902" y="1029766"/>
            <a:ext cx="8251652" cy="543199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3554" y="1029766"/>
            <a:ext cx="2355741" cy="5448085"/>
          </a:xfrm>
          <a:prstGeom prst="rect">
            <a:avLst/>
          </a:prstGeom>
        </p:spPr>
      </p:pic>
    </p:spTree>
    <p:extLst>
      <p:ext uri="{BB962C8B-B14F-4D97-AF65-F5344CB8AC3E}">
        <p14:creationId xmlns:p14="http://schemas.microsoft.com/office/powerpoint/2010/main" val="39302971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6344" y="328747"/>
            <a:ext cx="10604187" cy="6124303"/>
          </a:xfrm>
          <a:prstGeom prst="rect">
            <a:avLst/>
          </a:prstGeom>
        </p:spPr>
      </p:pic>
    </p:spTree>
    <p:extLst>
      <p:ext uri="{BB962C8B-B14F-4D97-AF65-F5344CB8AC3E}">
        <p14:creationId xmlns:p14="http://schemas.microsoft.com/office/powerpoint/2010/main" val="259562826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12316" y="336340"/>
            <a:ext cx="10833181" cy="6246453"/>
          </a:xfrm>
          <a:prstGeom prst="rect">
            <a:avLst/>
          </a:prstGeom>
        </p:spPr>
      </p:pic>
    </p:spTree>
    <p:extLst>
      <p:ext uri="{BB962C8B-B14F-4D97-AF65-F5344CB8AC3E}">
        <p14:creationId xmlns:p14="http://schemas.microsoft.com/office/powerpoint/2010/main" val="249165530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5416658"/>
            <a:ext cx="11009259" cy="577741"/>
          </a:xfrm>
        </p:spPr>
        <p:txBody>
          <a:bodyPr>
            <a:noAutofit/>
          </a:bodyPr>
          <a:lstStyle/>
          <a:p>
            <a:r>
              <a:rPr lang="en-US" sz="4000" dirty="0" smtClean="0"/>
              <a:t>Physician license application process</a:t>
            </a:r>
            <a:endParaRPr lang="en-US" sz="4000" dirty="0"/>
          </a:p>
        </p:txBody>
      </p:sp>
      <p:pic>
        <p:nvPicPr>
          <p:cNvPr id="4" name="Content Placeholder 3"/>
          <p:cNvPicPr>
            <a:picLocks noGrp="1" noChangeAspect="1"/>
          </p:cNvPicPr>
          <p:nvPr>
            <p:ph idx="1"/>
          </p:nvPr>
        </p:nvPicPr>
        <p:blipFill>
          <a:blip r:embed="rId2"/>
          <a:stretch>
            <a:fillRect/>
          </a:stretch>
        </p:blipFill>
        <p:spPr>
          <a:xfrm>
            <a:off x="490482" y="375834"/>
            <a:ext cx="11405736" cy="4831597"/>
          </a:xfrm>
          <a:prstGeom prst="rect">
            <a:avLst/>
          </a:prstGeom>
        </p:spPr>
      </p:pic>
    </p:spTree>
    <p:extLst>
      <p:ext uri="{BB962C8B-B14F-4D97-AF65-F5344CB8AC3E}">
        <p14:creationId xmlns:p14="http://schemas.microsoft.com/office/powerpoint/2010/main" val="81323194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51325" y="227350"/>
            <a:ext cx="10963386" cy="6134704"/>
          </a:xfrm>
          <a:prstGeom prst="rect">
            <a:avLst/>
          </a:prstGeom>
        </p:spPr>
      </p:pic>
    </p:spTree>
    <p:extLst>
      <p:ext uri="{BB962C8B-B14F-4D97-AF65-F5344CB8AC3E}">
        <p14:creationId xmlns:p14="http://schemas.microsoft.com/office/powerpoint/2010/main" val="209485177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74028" y="235476"/>
            <a:ext cx="11049670" cy="6343554"/>
          </a:xfrm>
          <a:prstGeom prst="rect">
            <a:avLst/>
          </a:prstGeom>
        </p:spPr>
      </p:pic>
    </p:spTree>
    <p:extLst>
      <p:ext uri="{BB962C8B-B14F-4D97-AF65-F5344CB8AC3E}">
        <p14:creationId xmlns:p14="http://schemas.microsoft.com/office/powerpoint/2010/main" val="290677485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751" y="6059836"/>
            <a:ext cx="11574947" cy="635431"/>
          </a:xfrm>
        </p:spPr>
        <p:txBody>
          <a:bodyPr>
            <a:normAutofit fontScale="90000"/>
          </a:bodyPr>
          <a:lstStyle/>
          <a:p>
            <a:r>
              <a:rPr lang="en-US" dirty="0" smtClean="0"/>
              <a:t/>
            </a:r>
            <a:br>
              <a:rPr lang="en-US" dirty="0" smtClean="0"/>
            </a:br>
            <a:r>
              <a:rPr lang="en-US" dirty="0" smtClean="0"/>
              <a:t>Continuing </a:t>
            </a:r>
            <a:r>
              <a:rPr lang="en-US" dirty="0"/>
              <a:t>Medical Education - Options Available</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280760" y="182104"/>
            <a:ext cx="11510046" cy="5877732"/>
          </a:xfrm>
          <a:prstGeom prst="rect">
            <a:avLst/>
          </a:prstGeom>
        </p:spPr>
      </p:pic>
    </p:spTree>
    <p:extLst>
      <p:ext uri="{BB962C8B-B14F-4D97-AF65-F5344CB8AC3E}">
        <p14:creationId xmlns:p14="http://schemas.microsoft.com/office/powerpoint/2010/main" val="187601567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20663" y="459376"/>
            <a:ext cx="8323094" cy="6002383"/>
          </a:xfrm>
          <a:prstGeom prst="rect">
            <a:avLst/>
          </a:prstGeom>
        </p:spPr>
      </p:pic>
      <p:pic>
        <p:nvPicPr>
          <p:cNvPr id="2" name="Picture 1"/>
          <p:cNvPicPr>
            <a:picLocks noChangeAspect="1"/>
          </p:cNvPicPr>
          <p:nvPr/>
        </p:nvPicPr>
        <p:blipFill>
          <a:blip r:embed="rId3"/>
          <a:stretch>
            <a:fillRect/>
          </a:stretch>
        </p:blipFill>
        <p:spPr>
          <a:xfrm>
            <a:off x="8843757" y="459376"/>
            <a:ext cx="2667523" cy="5932406"/>
          </a:xfrm>
          <a:prstGeom prst="rect">
            <a:avLst/>
          </a:prstGeom>
        </p:spPr>
      </p:pic>
    </p:spTree>
    <p:extLst>
      <p:ext uri="{BB962C8B-B14F-4D97-AF65-F5344CB8AC3E}">
        <p14:creationId xmlns:p14="http://schemas.microsoft.com/office/powerpoint/2010/main" val="15000810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1081" y="720768"/>
            <a:ext cx="8396360" cy="5836786"/>
          </a:xfrm>
          <a:prstGeom prst="rect">
            <a:avLst/>
          </a:prstGeom>
        </p:spPr>
      </p:pic>
      <p:pic>
        <p:nvPicPr>
          <p:cNvPr id="2" name="Picture 1"/>
          <p:cNvPicPr>
            <a:picLocks noChangeAspect="1"/>
          </p:cNvPicPr>
          <p:nvPr/>
        </p:nvPicPr>
        <p:blipFill>
          <a:blip r:embed="rId3"/>
          <a:stretch>
            <a:fillRect/>
          </a:stretch>
        </p:blipFill>
        <p:spPr>
          <a:xfrm>
            <a:off x="8727441" y="720767"/>
            <a:ext cx="2621279" cy="5829563"/>
          </a:xfrm>
          <a:prstGeom prst="rect">
            <a:avLst/>
          </a:prstGeom>
        </p:spPr>
      </p:pic>
    </p:spTree>
    <p:extLst>
      <p:ext uri="{BB962C8B-B14F-4D97-AF65-F5344CB8AC3E}">
        <p14:creationId xmlns:p14="http://schemas.microsoft.com/office/powerpoint/2010/main" val="102432063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2415" y="346166"/>
            <a:ext cx="8214435" cy="6115594"/>
          </a:xfrm>
          <a:prstGeom prst="rect">
            <a:avLst/>
          </a:prstGeom>
        </p:spPr>
      </p:pic>
      <p:pic>
        <p:nvPicPr>
          <p:cNvPr id="2" name="Picture 1"/>
          <p:cNvPicPr>
            <a:picLocks noChangeAspect="1"/>
          </p:cNvPicPr>
          <p:nvPr/>
        </p:nvPicPr>
        <p:blipFill>
          <a:blip r:embed="rId3"/>
          <a:stretch>
            <a:fillRect/>
          </a:stretch>
        </p:blipFill>
        <p:spPr>
          <a:xfrm>
            <a:off x="8656850" y="346166"/>
            <a:ext cx="2749894" cy="6115594"/>
          </a:xfrm>
          <a:prstGeom prst="rect">
            <a:avLst/>
          </a:prstGeom>
        </p:spPr>
      </p:pic>
    </p:spTree>
    <p:extLst>
      <p:ext uri="{BB962C8B-B14F-4D97-AF65-F5344CB8AC3E}">
        <p14:creationId xmlns:p14="http://schemas.microsoft.com/office/powerpoint/2010/main" val="128172204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19974" y="1270860"/>
            <a:ext cx="8219813" cy="515606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9787" y="1270860"/>
            <a:ext cx="2229472" cy="5156065"/>
          </a:xfrm>
          <a:prstGeom prst="rect">
            <a:avLst/>
          </a:prstGeom>
        </p:spPr>
      </p:pic>
    </p:spTree>
    <p:extLst>
      <p:ext uri="{BB962C8B-B14F-4D97-AF65-F5344CB8AC3E}">
        <p14:creationId xmlns:p14="http://schemas.microsoft.com/office/powerpoint/2010/main" val="232413365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5974" y="415834"/>
            <a:ext cx="8655280" cy="5767252"/>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1253" y="415834"/>
            <a:ext cx="2493749" cy="5767252"/>
          </a:xfrm>
          <a:prstGeom prst="rect">
            <a:avLst/>
          </a:prstGeom>
        </p:spPr>
      </p:pic>
    </p:spTree>
    <p:extLst>
      <p:ext uri="{BB962C8B-B14F-4D97-AF65-F5344CB8AC3E}">
        <p14:creationId xmlns:p14="http://schemas.microsoft.com/office/powerpoint/2010/main" val="234059487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76894" y="468086"/>
            <a:ext cx="8518461" cy="608946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5355" y="468086"/>
            <a:ext cx="2633074" cy="6089468"/>
          </a:xfrm>
          <a:prstGeom prst="rect">
            <a:avLst/>
          </a:prstGeom>
        </p:spPr>
      </p:pic>
    </p:spTree>
    <p:extLst>
      <p:ext uri="{BB962C8B-B14F-4D97-AF65-F5344CB8AC3E}">
        <p14:creationId xmlns:p14="http://schemas.microsoft.com/office/powerpoint/2010/main" val="33348578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1519" y="372290"/>
            <a:ext cx="9102491" cy="618526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4010" y="372289"/>
            <a:ext cx="2674496" cy="6185263"/>
          </a:xfrm>
          <a:prstGeom prst="rect">
            <a:avLst/>
          </a:prstGeom>
        </p:spPr>
      </p:pic>
    </p:spTree>
    <p:extLst>
      <p:ext uri="{BB962C8B-B14F-4D97-AF65-F5344CB8AC3E}">
        <p14:creationId xmlns:p14="http://schemas.microsoft.com/office/powerpoint/2010/main" val="423036134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2889" y="1100380"/>
            <a:ext cx="8288273" cy="544846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1162" y="1100380"/>
            <a:ext cx="2355906" cy="5448466"/>
          </a:xfrm>
          <a:prstGeom prst="rect">
            <a:avLst/>
          </a:prstGeom>
        </p:spPr>
      </p:pic>
    </p:spTree>
    <p:extLst>
      <p:ext uri="{BB962C8B-B14F-4D97-AF65-F5344CB8AC3E}">
        <p14:creationId xmlns:p14="http://schemas.microsoft.com/office/powerpoint/2010/main" val="252029133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3101" y="599197"/>
            <a:ext cx="9177617" cy="587175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0717" y="599197"/>
            <a:ext cx="2538935" cy="5871754"/>
          </a:xfrm>
          <a:prstGeom prst="rect">
            <a:avLst/>
          </a:prstGeom>
        </p:spPr>
      </p:pic>
    </p:spTree>
    <p:extLst>
      <p:ext uri="{BB962C8B-B14F-4D97-AF65-F5344CB8AC3E}">
        <p14:creationId xmlns:p14="http://schemas.microsoft.com/office/powerpoint/2010/main" val="62551809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834" y="599820"/>
            <a:ext cx="8830225" cy="581950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9059" y="599820"/>
            <a:ext cx="2516342" cy="5819504"/>
          </a:xfrm>
          <a:prstGeom prst="rect">
            <a:avLst/>
          </a:prstGeom>
        </p:spPr>
      </p:pic>
    </p:spTree>
    <p:extLst>
      <p:ext uri="{BB962C8B-B14F-4D97-AF65-F5344CB8AC3E}">
        <p14:creationId xmlns:p14="http://schemas.microsoft.com/office/powerpoint/2010/main" val="131041125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4129" y="433252"/>
            <a:ext cx="7686431" cy="594802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0560" y="433252"/>
            <a:ext cx="2571913" cy="5948020"/>
          </a:xfrm>
          <a:prstGeom prst="rect">
            <a:avLst/>
          </a:prstGeom>
        </p:spPr>
      </p:pic>
    </p:spTree>
    <p:extLst>
      <p:ext uri="{BB962C8B-B14F-4D97-AF65-F5344CB8AC3E}">
        <p14:creationId xmlns:p14="http://schemas.microsoft.com/office/powerpoint/2010/main" val="316367668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9310" y="320039"/>
            <a:ext cx="7974793" cy="612294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4103" y="320039"/>
            <a:ext cx="2647547" cy="6122940"/>
          </a:xfrm>
          <a:prstGeom prst="rect">
            <a:avLst/>
          </a:prstGeom>
        </p:spPr>
      </p:pic>
    </p:spTree>
    <p:extLst>
      <p:ext uri="{BB962C8B-B14F-4D97-AF65-F5344CB8AC3E}">
        <p14:creationId xmlns:p14="http://schemas.microsoft.com/office/powerpoint/2010/main" val="10281336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0513" y="859570"/>
            <a:ext cx="8398527" cy="5490429"/>
          </a:xfrm>
          <a:prstGeom prst="rect">
            <a:avLst/>
          </a:prstGeom>
        </p:spPr>
      </p:pic>
      <p:pic>
        <p:nvPicPr>
          <p:cNvPr id="2" name="Picture 1"/>
          <p:cNvPicPr>
            <a:picLocks noChangeAspect="1"/>
          </p:cNvPicPr>
          <p:nvPr/>
        </p:nvPicPr>
        <p:blipFill>
          <a:blip r:embed="rId3"/>
          <a:stretch>
            <a:fillRect/>
          </a:stretch>
        </p:blipFill>
        <p:spPr>
          <a:xfrm>
            <a:off x="8829040" y="859570"/>
            <a:ext cx="2466975" cy="5486400"/>
          </a:xfrm>
          <a:prstGeom prst="rect">
            <a:avLst/>
          </a:prstGeom>
        </p:spPr>
      </p:pic>
    </p:spTree>
    <p:extLst>
      <p:ext uri="{BB962C8B-B14F-4D97-AF65-F5344CB8AC3E}">
        <p14:creationId xmlns:p14="http://schemas.microsoft.com/office/powerpoint/2010/main" val="162088075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8880" y="372291"/>
            <a:ext cx="8719724" cy="614171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8604" y="372290"/>
            <a:ext cx="2655668" cy="6141719"/>
          </a:xfrm>
          <a:prstGeom prst="rect">
            <a:avLst/>
          </a:prstGeom>
        </p:spPr>
      </p:pic>
    </p:spTree>
    <p:extLst>
      <p:ext uri="{BB962C8B-B14F-4D97-AF65-F5344CB8AC3E}">
        <p14:creationId xmlns:p14="http://schemas.microsoft.com/office/powerpoint/2010/main" val="346326777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5823" y="444942"/>
            <a:ext cx="11434939" cy="6028509"/>
          </a:xfrm>
          <a:prstGeom prst="rect">
            <a:avLst/>
          </a:prstGeom>
        </p:spPr>
      </p:pic>
      <p:pic>
        <p:nvPicPr>
          <p:cNvPr id="2" name="Picture 1"/>
          <p:cNvPicPr>
            <a:picLocks noChangeAspect="1"/>
          </p:cNvPicPr>
          <p:nvPr/>
        </p:nvPicPr>
        <p:blipFill>
          <a:blip r:embed="rId3"/>
          <a:stretch>
            <a:fillRect/>
          </a:stretch>
        </p:blipFill>
        <p:spPr>
          <a:xfrm>
            <a:off x="4148782" y="524924"/>
            <a:ext cx="314325" cy="104775"/>
          </a:xfrm>
          <a:prstGeom prst="rect">
            <a:avLst/>
          </a:prstGeom>
        </p:spPr>
      </p:pic>
      <p:pic>
        <p:nvPicPr>
          <p:cNvPr id="3" name="Picture 2"/>
          <p:cNvPicPr>
            <a:picLocks noChangeAspect="1"/>
          </p:cNvPicPr>
          <p:nvPr/>
        </p:nvPicPr>
        <p:blipFill>
          <a:blip r:embed="rId3"/>
          <a:stretch>
            <a:fillRect/>
          </a:stretch>
        </p:blipFill>
        <p:spPr>
          <a:xfrm>
            <a:off x="3714830" y="524924"/>
            <a:ext cx="314325" cy="104775"/>
          </a:xfrm>
          <a:prstGeom prst="rect">
            <a:avLst/>
          </a:prstGeom>
        </p:spPr>
      </p:pic>
      <p:pic>
        <p:nvPicPr>
          <p:cNvPr id="5" name="Picture 4"/>
          <p:cNvPicPr>
            <a:picLocks noChangeAspect="1"/>
          </p:cNvPicPr>
          <p:nvPr/>
        </p:nvPicPr>
        <p:blipFill>
          <a:blip r:embed="rId3"/>
          <a:stretch>
            <a:fillRect/>
          </a:stretch>
        </p:blipFill>
        <p:spPr>
          <a:xfrm>
            <a:off x="2226993" y="524924"/>
            <a:ext cx="314325" cy="104775"/>
          </a:xfrm>
          <a:prstGeom prst="rect">
            <a:avLst/>
          </a:prstGeom>
        </p:spPr>
      </p:pic>
      <p:pic>
        <p:nvPicPr>
          <p:cNvPr id="6" name="Picture 5"/>
          <p:cNvPicPr>
            <a:picLocks noChangeAspect="1"/>
          </p:cNvPicPr>
          <p:nvPr/>
        </p:nvPicPr>
        <p:blipFill>
          <a:blip r:embed="rId3"/>
          <a:stretch>
            <a:fillRect/>
          </a:stretch>
        </p:blipFill>
        <p:spPr>
          <a:xfrm flipV="1">
            <a:off x="11215224" y="423564"/>
            <a:ext cx="314325" cy="202720"/>
          </a:xfrm>
          <a:prstGeom prst="rect">
            <a:avLst/>
          </a:prstGeom>
        </p:spPr>
      </p:pic>
      <p:pic>
        <p:nvPicPr>
          <p:cNvPr id="7" name="Picture 6"/>
          <p:cNvPicPr>
            <a:picLocks noChangeAspect="1"/>
          </p:cNvPicPr>
          <p:nvPr/>
        </p:nvPicPr>
        <p:blipFill>
          <a:blip r:embed="rId3"/>
          <a:stretch>
            <a:fillRect/>
          </a:stretch>
        </p:blipFill>
        <p:spPr>
          <a:xfrm>
            <a:off x="305823" y="427333"/>
            <a:ext cx="314325" cy="104775"/>
          </a:xfrm>
          <a:prstGeom prst="rect">
            <a:avLst/>
          </a:prstGeom>
        </p:spPr>
      </p:pic>
      <p:pic>
        <p:nvPicPr>
          <p:cNvPr id="8" name="Picture 7"/>
          <p:cNvPicPr>
            <a:picLocks noChangeAspect="1"/>
          </p:cNvPicPr>
          <p:nvPr/>
        </p:nvPicPr>
        <p:blipFill>
          <a:blip r:embed="rId3"/>
          <a:stretch>
            <a:fillRect/>
          </a:stretch>
        </p:blipFill>
        <p:spPr>
          <a:xfrm>
            <a:off x="398585" y="472536"/>
            <a:ext cx="314325" cy="104775"/>
          </a:xfrm>
          <a:prstGeom prst="rect">
            <a:avLst/>
          </a:prstGeom>
        </p:spPr>
      </p:pic>
      <p:pic>
        <p:nvPicPr>
          <p:cNvPr id="9" name="Picture 8"/>
          <p:cNvPicPr>
            <a:picLocks noChangeAspect="1"/>
          </p:cNvPicPr>
          <p:nvPr/>
        </p:nvPicPr>
        <p:blipFill>
          <a:blip r:embed="rId3"/>
          <a:stretch>
            <a:fillRect/>
          </a:stretch>
        </p:blipFill>
        <p:spPr>
          <a:xfrm>
            <a:off x="655544" y="444942"/>
            <a:ext cx="562703" cy="149387"/>
          </a:xfrm>
          <a:prstGeom prst="rect">
            <a:avLst/>
          </a:prstGeom>
        </p:spPr>
      </p:pic>
      <p:pic>
        <p:nvPicPr>
          <p:cNvPr id="10" name="Picture 9"/>
          <p:cNvPicPr>
            <a:picLocks noChangeAspect="1"/>
          </p:cNvPicPr>
          <p:nvPr/>
        </p:nvPicPr>
        <p:blipFill>
          <a:blip r:embed="rId3"/>
          <a:stretch>
            <a:fillRect/>
          </a:stretch>
        </p:blipFill>
        <p:spPr>
          <a:xfrm>
            <a:off x="3280878" y="532108"/>
            <a:ext cx="314325" cy="104775"/>
          </a:xfrm>
          <a:prstGeom prst="rect">
            <a:avLst/>
          </a:prstGeom>
        </p:spPr>
      </p:pic>
      <p:pic>
        <p:nvPicPr>
          <p:cNvPr id="11" name="Picture 10"/>
          <p:cNvPicPr>
            <a:picLocks noChangeAspect="1"/>
          </p:cNvPicPr>
          <p:nvPr/>
        </p:nvPicPr>
        <p:blipFill>
          <a:blip r:embed="rId3"/>
          <a:stretch>
            <a:fillRect/>
          </a:stretch>
        </p:blipFill>
        <p:spPr>
          <a:xfrm>
            <a:off x="3530802" y="479720"/>
            <a:ext cx="314325" cy="104775"/>
          </a:xfrm>
          <a:prstGeom prst="rect">
            <a:avLst/>
          </a:prstGeom>
        </p:spPr>
      </p:pic>
      <p:pic>
        <p:nvPicPr>
          <p:cNvPr id="12" name="Picture 11"/>
          <p:cNvPicPr>
            <a:picLocks noChangeAspect="1"/>
          </p:cNvPicPr>
          <p:nvPr/>
        </p:nvPicPr>
        <p:blipFill>
          <a:blip r:embed="rId3"/>
          <a:stretch>
            <a:fillRect/>
          </a:stretch>
        </p:blipFill>
        <p:spPr>
          <a:xfrm>
            <a:off x="2471811" y="519636"/>
            <a:ext cx="314325" cy="129718"/>
          </a:xfrm>
          <a:prstGeom prst="rect">
            <a:avLst/>
          </a:prstGeom>
        </p:spPr>
      </p:pic>
      <p:pic>
        <p:nvPicPr>
          <p:cNvPr id="13" name="Picture 12"/>
          <p:cNvPicPr>
            <a:picLocks noChangeAspect="1"/>
          </p:cNvPicPr>
          <p:nvPr/>
        </p:nvPicPr>
        <p:blipFill>
          <a:blip r:embed="rId3"/>
          <a:stretch>
            <a:fillRect/>
          </a:stretch>
        </p:blipFill>
        <p:spPr>
          <a:xfrm>
            <a:off x="1977069" y="491908"/>
            <a:ext cx="191951" cy="63984"/>
          </a:xfrm>
          <a:prstGeom prst="rect">
            <a:avLst/>
          </a:prstGeom>
        </p:spPr>
      </p:pic>
      <p:pic>
        <p:nvPicPr>
          <p:cNvPr id="14" name="Picture 13"/>
          <p:cNvPicPr>
            <a:picLocks noChangeAspect="1"/>
          </p:cNvPicPr>
          <p:nvPr/>
        </p:nvPicPr>
        <p:blipFill>
          <a:blip r:embed="rId3"/>
          <a:stretch>
            <a:fillRect/>
          </a:stretch>
        </p:blipFill>
        <p:spPr>
          <a:xfrm>
            <a:off x="1688516" y="512262"/>
            <a:ext cx="137157" cy="45719"/>
          </a:xfrm>
          <a:prstGeom prst="rect">
            <a:avLst/>
          </a:prstGeom>
        </p:spPr>
      </p:pic>
      <p:pic>
        <p:nvPicPr>
          <p:cNvPr id="15" name="Picture 14"/>
          <p:cNvPicPr>
            <a:picLocks noChangeAspect="1"/>
          </p:cNvPicPr>
          <p:nvPr/>
        </p:nvPicPr>
        <p:blipFill>
          <a:blip r:embed="rId3"/>
          <a:stretch>
            <a:fillRect/>
          </a:stretch>
        </p:blipFill>
        <p:spPr>
          <a:xfrm flipV="1">
            <a:off x="1655307" y="512705"/>
            <a:ext cx="157162" cy="52387"/>
          </a:xfrm>
          <a:prstGeom prst="rect">
            <a:avLst/>
          </a:prstGeom>
        </p:spPr>
      </p:pic>
      <p:pic>
        <p:nvPicPr>
          <p:cNvPr id="16" name="Picture 15"/>
          <p:cNvPicPr>
            <a:picLocks noChangeAspect="1"/>
          </p:cNvPicPr>
          <p:nvPr/>
        </p:nvPicPr>
        <p:blipFill>
          <a:blip r:embed="rId3"/>
          <a:stretch>
            <a:fillRect/>
          </a:stretch>
        </p:blipFill>
        <p:spPr>
          <a:xfrm>
            <a:off x="1315459" y="546957"/>
            <a:ext cx="142117" cy="47372"/>
          </a:xfrm>
          <a:prstGeom prst="rect">
            <a:avLst/>
          </a:prstGeom>
        </p:spPr>
      </p:pic>
      <p:pic>
        <p:nvPicPr>
          <p:cNvPr id="17" name="Picture 16"/>
          <p:cNvPicPr>
            <a:picLocks noChangeAspect="1"/>
          </p:cNvPicPr>
          <p:nvPr/>
        </p:nvPicPr>
        <p:blipFill>
          <a:blip r:embed="rId3"/>
          <a:stretch>
            <a:fillRect/>
          </a:stretch>
        </p:blipFill>
        <p:spPr>
          <a:xfrm>
            <a:off x="1971301" y="503505"/>
            <a:ext cx="196855" cy="65618"/>
          </a:xfrm>
          <a:prstGeom prst="rect">
            <a:avLst/>
          </a:prstGeom>
        </p:spPr>
      </p:pic>
      <p:pic>
        <p:nvPicPr>
          <p:cNvPr id="18" name="Picture 17"/>
          <p:cNvPicPr>
            <a:picLocks noChangeAspect="1"/>
          </p:cNvPicPr>
          <p:nvPr/>
        </p:nvPicPr>
        <p:blipFill>
          <a:blip r:embed="rId3"/>
          <a:stretch>
            <a:fillRect/>
          </a:stretch>
        </p:blipFill>
        <p:spPr>
          <a:xfrm>
            <a:off x="2677256" y="519635"/>
            <a:ext cx="314325" cy="104775"/>
          </a:xfrm>
          <a:prstGeom prst="rect">
            <a:avLst/>
          </a:prstGeom>
        </p:spPr>
      </p:pic>
      <p:pic>
        <p:nvPicPr>
          <p:cNvPr id="19" name="Picture 18"/>
          <p:cNvPicPr>
            <a:picLocks noChangeAspect="1"/>
          </p:cNvPicPr>
          <p:nvPr/>
        </p:nvPicPr>
        <p:blipFill>
          <a:blip r:embed="rId3"/>
          <a:stretch>
            <a:fillRect/>
          </a:stretch>
        </p:blipFill>
        <p:spPr>
          <a:xfrm>
            <a:off x="9972205" y="519635"/>
            <a:ext cx="314325" cy="104775"/>
          </a:xfrm>
          <a:prstGeom prst="rect">
            <a:avLst/>
          </a:prstGeom>
        </p:spPr>
      </p:pic>
      <p:pic>
        <p:nvPicPr>
          <p:cNvPr id="20" name="Picture 19"/>
          <p:cNvPicPr>
            <a:picLocks noChangeAspect="1"/>
          </p:cNvPicPr>
          <p:nvPr/>
        </p:nvPicPr>
        <p:blipFill>
          <a:blip r:embed="rId3"/>
          <a:stretch>
            <a:fillRect/>
          </a:stretch>
        </p:blipFill>
        <p:spPr>
          <a:xfrm>
            <a:off x="10275860" y="519634"/>
            <a:ext cx="314325" cy="104775"/>
          </a:xfrm>
          <a:prstGeom prst="rect">
            <a:avLst/>
          </a:prstGeom>
        </p:spPr>
      </p:pic>
      <p:pic>
        <p:nvPicPr>
          <p:cNvPr id="21" name="Picture 20"/>
          <p:cNvPicPr>
            <a:picLocks noChangeAspect="1"/>
          </p:cNvPicPr>
          <p:nvPr/>
        </p:nvPicPr>
        <p:blipFill>
          <a:blip r:embed="rId3"/>
          <a:stretch>
            <a:fillRect/>
          </a:stretch>
        </p:blipFill>
        <p:spPr>
          <a:xfrm>
            <a:off x="10552649" y="519633"/>
            <a:ext cx="314325" cy="104775"/>
          </a:xfrm>
          <a:prstGeom prst="rect">
            <a:avLst/>
          </a:prstGeom>
        </p:spPr>
      </p:pic>
      <p:pic>
        <p:nvPicPr>
          <p:cNvPr id="22" name="Picture 21"/>
          <p:cNvPicPr>
            <a:picLocks noChangeAspect="1"/>
          </p:cNvPicPr>
          <p:nvPr/>
        </p:nvPicPr>
        <p:blipFill>
          <a:blip r:embed="rId3"/>
          <a:stretch>
            <a:fillRect/>
          </a:stretch>
        </p:blipFill>
        <p:spPr>
          <a:xfrm>
            <a:off x="10818768" y="519633"/>
            <a:ext cx="314325" cy="104775"/>
          </a:xfrm>
          <a:prstGeom prst="rect">
            <a:avLst/>
          </a:prstGeom>
        </p:spPr>
      </p:pic>
      <p:pic>
        <p:nvPicPr>
          <p:cNvPr id="23" name="Picture 22"/>
          <p:cNvPicPr>
            <a:picLocks noChangeAspect="1"/>
          </p:cNvPicPr>
          <p:nvPr/>
        </p:nvPicPr>
        <p:blipFill>
          <a:blip r:embed="rId3"/>
          <a:stretch>
            <a:fillRect/>
          </a:stretch>
        </p:blipFill>
        <p:spPr>
          <a:xfrm>
            <a:off x="10938394" y="546957"/>
            <a:ext cx="314325" cy="104775"/>
          </a:xfrm>
          <a:prstGeom prst="rect">
            <a:avLst/>
          </a:prstGeom>
        </p:spPr>
      </p:pic>
      <p:pic>
        <p:nvPicPr>
          <p:cNvPr id="24" name="Picture 23"/>
          <p:cNvPicPr>
            <a:picLocks noChangeAspect="1"/>
          </p:cNvPicPr>
          <p:nvPr/>
        </p:nvPicPr>
        <p:blipFill>
          <a:blip r:embed="rId3"/>
          <a:stretch>
            <a:fillRect/>
          </a:stretch>
        </p:blipFill>
        <p:spPr>
          <a:xfrm>
            <a:off x="4748991" y="512262"/>
            <a:ext cx="314325" cy="104775"/>
          </a:xfrm>
          <a:prstGeom prst="rect">
            <a:avLst/>
          </a:prstGeom>
        </p:spPr>
      </p:pic>
      <p:pic>
        <p:nvPicPr>
          <p:cNvPr id="25" name="Picture 24"/>
          <p:cNvPicPr>
            <a:picLocks noChangeAspect="1"/>
          </p:cNvPicPr>
          <p:nvPr/>
        </p:nvPicPr>
        <p:blipFill>
          <a:blip r:embed="rId3"/>
          <a:stretch>
            <a:fillRect/>
          </a:stretch>
        </p:blipFill>
        <p:spPr>
          <a:xfrm>
            <a:off x="4517036" y="541942"/>
            <a:ext cx="137158" cy="45719"/>
          </a:xfrm>
          <a:prstGeom prst="rect">
            <a:avLst/>
          </a:prstGeom>
        </p:spPr>
      </p:pic>
      <p:pic>
        <p:nvPicPr>
          <p:cNvPr id="26" name="Picture 25"/>
          <p:cNvPicPr>
            <a:picLocks noChangeAspect="1"/>
          </p:cNvPicPr>
          <p:nvPr/>
        </p:nvPicPr>
        <p:blipFill>
          <a:blip r:embed="rId3"/>
          <a:stretch>
            <a:fillRect/>
          </a:stretch>
        </p:blipFill>
        <p:spPr>
          <a:xfrm flipV="1">
            <a:off x="8905225" y="524097"/>
            <a:ext cx="137157" cy="45719"/>
          </a:xfrm>
          <a:prstGeom prst="rect">
            <a:avLst/>
          </a:prstGeom>
        </p:spPr>
      </p:pic>
      <p:pic>
        <p:nvPicPr>
          <p:cNvPr id="27" name="Picture 26"/>
          <p:cNvPicPr>
            <a:picLocks noChangeAspect="1"/>
          </p:cNvPicPr>
          <p:nvPr/>
        </p:nvPicPr>
        <p:blipFill>
          <a:blip r:embed="rId4"/>
          <a:stretch>
            <a:fillRect/>
          </a:stretch>
        </p:blipFill>
        <p:spPr>
          <a:xfrm>
            <a:off x="4997959" y="546956"/>
            <a:ext cx="1736603" cy="128865"/>
          </a:xfrm>
          <a:prstGeom prst="rect">
            <a:avLst/>
          </a:prstGeom>
        </p:spPr>
      </p:pic>
      <p:pic>
        <p:nvPicPr>
          <p:cNvPr id="28" name="Picture 27"/>
          <p:cNvPicPr>
            <a:picLocks noChangeAspect="1"/>
          </p:cNvPicPr>
          <p:nvPr/>
        </p:nvPicPr>
        <p:blipFill>
          <a:blip r:embed="rId4"/>
          <a:stretch>
            <a:fillRect/>
          </a:stretch>
        </p:blipFill>
        <p:spPr>
          <a:xfrm>
            <a:off x="6708759" y="467830"/>
            <a:ext cx="1892811" cy="140456"/>
          </a:xfrm>
          <a:prstGeom prst="rect">
            <a:avLst/>
          </a:prstGeom>
        </p:spPr>
      </p:pic>
      <p:pic>
        <p:nvPicPr>
          <p:cNvPr id="29" name="Picture 28"/>
          <p:cNvPicPr>
            <a:picLocks noChangeAspect="1"/>
          </p:cNvPicPr>
          <p:nvPr/>
        </p:nvPicPr>
        <p:blipFill>
          <a:blip r:embed="rId4"/>
          <a:stretch>
            <a:fillRect/>
          </a:stretch>
        </p:blipFill>
        <p:spPr>
          <a:xfrm>
            <a:off x="9176102" y="531512"/>
            <a:ext cx="616119" cy="45719"/>
          </a:xfrm>
          <a:prstGeom prst="rect">
            <a:avLst/>
          </a:prstGeom>
        </p:spPr>
      </p:pic>
      <p:pic>
        <p:nvPicPr>
          <p:cNvPr id="30" name="Picture 29"/>
          <p:cNvPicPr>
            <a:picLocks noChangeAspect="1"/>
          </p:cNvPicPr>
          <p:nvPr/>
        </p:nvPicPr>
        <p:blipFill>
          <a:blip r:embed="rId4"/>
          <a:stretch>
            <a:fillRect/>
          </a:stretch>
        </p:blipFill>
        <p:spPr>
          <a:xfrm flipV="1">
            <a:off x="7353154" y="524484"/>
            <a:ext cx="1437780" cy="106690"/>
          </a:xfrm>
          <a:prstGeom prst="rect">
            <a:avLst/>
          </a:prstGeom>
        </p:spPr>
      </p:pic>
    </p:spTree>
    <p:extLst>
      <p:ext uri="{BB962C8B-B14F-4D97-AF65-F5344CB8AC3E}">
        <p14:creationId xmlns:p14="http://schemas.microsoft.com/office/powerpoint/2010/main" val="229416085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66244" y="855638"/>
            <a:ext cx="8640663" cy="559150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907" y="855639"/>
            <a:ext cx="2417757" cy="5591507"/>
          </a:xfrm>
          <a:prstGeom prst="rect">
            <a:avLst/>
          </a:prstGeom>
        </p:spPr>
      </p:pic>
    </p:spTree>
    <p:extLst>
      <p:ext uri="{BB962C8B-B14F-4D97-AF65-F5344CB8AC3E}">
        <p14:creationId xmlns:p14="http://schemas.microsoft.com/office/powerpoint/2010/main" val="289101702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2218" y="1247683"/>
            <a:ext cx="11114306" cy="4307351"/>
          </a:xfrm>
          <a:prstGeom prst="rect">
            <a:avLst/>
          </a:prstGeom>
        </p:spPr>
      </p:pic>
      <p:pic>
        <p:nvPicPr>
          <p:cNvPr id="2" name="Picture 1"/>
          <p:cNvPicPr>
            <a:picLocks noChangeAspect="1"/>
          </p:cNvPicPr>
          <p:nvPr/>
        </p:nvPicPr>
        <p:blipFill>
          <a:blip r:embed="rId3"/>
          <a:stretch>
            <a:fillRect/>
          </a:stretch>
        </p:blipFill>
        <p:spPr>
          <a:xfrm>
            <a:off x="10531098" y="3393089"/>
            <a:ext cx="1025426" cy="210579"/>
          </a:xfrm>
          <a:prstGeom prst="rect">
            <a:avLst/>
          </a:prstGeom>
        </p:spPr>
      </p:pic>
      <p:pic>
        <p:nvPicPr>
          <p:cNvPr id="6" name="Picture 5"/>
          <p:cNvPicPr>
            <a:picLocks noChangeAspect="1"/>
          </p:cNvPicPr>
          <p:nvPr/>
        </p:nvPicPr>
        <p:blipFill>
          <a:blip r:embed="rId4"/>
          <a:stretch>
            <a:fillRect/>
          </a:stretch>
        </p:blipFill>
        <p:spPr>
          <a:xfrm>
            <a:off x="6973314" y="3486800"/>
            <a:ext cx="179154" cy="1254076"/>
          </a:xfrm>
          <a:prstGeom prst="rect">
            <a:avLst/>
          </a:prstGeom>
        </p:spPr>
      </p:pic>
      <p:pic>
        <p:nvPicPr>
          <p:cNvPr id="7" name="Picture 6"/>
          <p:cNvPicPr>
            <a:picLocks noChangeAspect="1"/>
          </p:cNvPicPr>
          <p:nvPr/>
        </p:nvPicPr>
        <p:blipFill>
          <a:blip r:embed="rId4"/>
          <a:stretch>
            <a:fillRect/>
          </a:stretch>
        </p:blipFill>
        <p:spPr>
          <a:xfrm flipH="1">
            <a:off x="6998014" y="4996277"/>
            <a:ext cx="79822" cy="558757"/>
          </a:xfrm>
          <a:prstGeom prst="rect">
            <a:avLst/>
          </a:prstGeom>
        </p:spPr>
      </p:pic>
      <p:pic>
        <p:nvPicPr>
          <p:cNvPr id="8" name="Picture 7"/>
          <p:cNvPicPr>
            <a:picLocks noChangeAspect="1"/>
          </p:cNvPicPr>
          <p:nvPr/>
        </p:nvPicPr>
        <p:blipFill>
          <a:blip r:embed="rId4"/>
          <a:stretch>
            <a:fillRect/>
          </a:stretch>
        </p:blipFill>
        <p:spPr>
          <a:xfrm flipH="1">
            <a:off x="7010149" y="4345155"/>
            <a:ext cx="45719" cy="320033"/>
          </a:xfrm>
          <a:prstGeom prst="rect">
            <a:avLst/>
          </a:prstGeom>
        </p:spPr>
      </p:pic>
      <p:pic>
        <p:nvPicPr>
          <p:cNvPr id="9" name="Picture 8"/>
          <p:cNvPicPr>
            <a:picLocks noChangeAspect="1"/>
          </p:cNvPicPr>
          <p:nvPr/>
        </p:nvPicPr>
        <p:blipFill>
          <a:blip r:embed="rId5"/>
          <a:stretch>
            <a:fillRect/>
          </a:stretch>
        </p:blipFill>
        <p:spPr>
          <a:xfrm>
            <a:off x="9081153" y="3289343"/>
            <a:ext cx="200025" cy="314325"/>
          </a:xfrm>
          <a:prstGeom prst="rect">
            <a:avLst/>
          </a:prstGeom>
        </p:spPr>
      </p:pic>
      <p:pic>
        <p:nvPicPr>
          <p:cNvPr id="10" name="Picture 9"/>
          <p:cNvPicPr>
            <a:picLocks noChangeAspect="1"/>
          </p:cNvPicPr>
          <p:nvPr/>
        </p:nvPicPr>
        <p:blipFill>
          <a:blip r:embed="rId5"/>
          <a:stretch>
            <a:fillRect/>
          </a:stretch>
        </p:blipFill>
        <p:spPr>
          <a:xfrm>
            <a:off x="7463344" y="3392049"/>
            <a:ext cx="200025" cy="193073"/>
          </a:xfrm>
          <a:prstGeom prst="rect">
            <a:avLst/>
          </a:prstGeom>
        </p:spPr>
      </p:pic>
      <p:pic>
        <p:nvPicPr>
          <p:cNvPr id="11" name="Picture 10"/>
          <p:cNvPicPr>
            <a:picLocks noChangeAspect="1"/>
          </p:cNvPicPr>
          <p:nvPr/>
        </p:nvPicPr>
        <p:blipFill>
          <a:blip r:embed="rId5"/>
          <a:stretch>
            <a:fillRect/>
          </a:stretch>
        </p:blipFill>
        <p:spPr>
          <a:xfrm>
            <a:off x="8480980" y="3062663"/>
            <a:ext cx="150452" cy="453359"/>
          </a:xfrm>
          <a:prstGeom prst="rect">
            <a:avLst/>
          </a:prstGeom>
        </p:spPr>
      </p:pic>
    </p:spTree>
    <p:extLst>
      <p:ext uri="{BB962C8B-B14F-4D97-AF65-F5344CB8AC3E}">
        <p14:creationId xmlns:p14="http://schemas.microsoft.com/office/powerpoint/2010/main" val="24708704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0902" y="759648"/>
            <a:ext cx="8485383" cy="576594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6285" y="759648"/>
            <a:ext cx="2493186" cy="5765949"/>
          </a:xfrm>
          <a:prstGeom prst="rect">
            <a:avLst/>
          </a:prstGeom>
        </p:spPr>
      </p:pic>
    </p:spTree>
    <p:extLst>
      <p:ext uri="{BB962C8B-B14F-4D97-AF65-F5344CB8AC3E}">
        <p14:creationId xmlns:p14="http://schemas.microsoft.com/office/powerpoint/2010/main" val="347946417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17896" y="611167"/>
            <a:ext cx="8456003" cy="576343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144" y="621856"/>
            <a:ext cx="2487476" cy="5752745"/>
          </a:xfrm>
          <a:prstGeom prst="rect">
            <a:avLst/>
          </a:prstGeom>
        </p:spPr>
      </p:pic>
    </p:spTree>
    <p:extLst>
      <p:ext uri="{BB962C8B-B14F-4D97-AF65-F5344CB8AC3E}">
        <p14:creationId xmlns:p14="http://schemas.microsoft.com/office/powerpoint/2010/main" val="32912353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33102" y="322844"/>
            <a:ext cx="8329627" cy="615042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48" y="322844"/>
            <a:ext cx="2652892" cy="6135301"/>
          </a:xfrm>
          <a:prstGeom prst="rect">
            <a:avLst/>
          </a:prstGeom>
        </p:spPr>
      </p:pic>
    </p:spTree>
    <p:extLst>
      <p:ext uri="{BB962C8B-B14F-4D97-AF65-F5344CB8AC3E}">
        <p14:creationId xmlns:p14="http://schemas.microsoft.com/office/powerpoint/2010/main" val="387599479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37176" y="298638"/>
            <a:ext cx="8371626" cy="608946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639" y="298638"/>
            <a:ext cx="2633074" cy="6089468"/>
          </a:xfrm>
          <a:prstGeom prst="rect">
            <a:avLst/>
          </a:prstGeom>
        </p:spPr>
      </p:pic>
    </p:spTree>
    <p:extLst>
      <p:ext uri="{BB962C8B-B14F-4D97-AF65-F5344CB8AC3E}">
        <p14:creationId xmlns:p14="http://schemas.microsoft.com/office/powerpoint/2010/main" val="374302343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04098" y="380041"/>
            <a:ext cx="8821323" cy="587698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686" y="371658"/>
            <a:ext cx="2544823" cy="5885371"/>
          </a:xfrm>
          <a:prstGeom prst="rect">
            <a:avLst/>
          </a:prstGeom>
        </p:spPr>
      </p:pic>
    </p:spTree>
    <p:extLst>
      <p:ext uri="{BB962C8B-B14F-4D97-AF65-F5344CB8AC3E}">
        <p14:creationId xmlns:p14="http://schemas.microsoft.com/office/powerpoint/2010/main" val="239228555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51709" y="411997"/>
            <a:ext cx="8278418" cy="592400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441" y="414589"/>
            <a:ext cx="2560408" cy="5921414"/>
          </a:xfrm>
          <a:prstGeom prst="rect">
            <a:avLst/>
          </a:prstGeom>
        </p:spPr>
      </p:pic>
    </p:spTree>
    <p:extLst>
      <p:ext uri="{BB962C8B-B14F-4D97-AF65-F5344CB8AC3E}">
        <p14:creationId xmlns:p14="http://schemas.microsoft.com/office/powerpoint/2010/main" val="19319686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0224" y="299719"/>
            <a:ext cx="9184804" cy="6185263"/>
          </a:xfrm>
          <a:prstGeom prst="rect">
            <a:avLst/>
          </a:prstGeom>
        </p:spPr>
      </p:pic>
      <p:pic>
        <p:nvPicPr>
          <p:cNvPr id="2" name="Picture 1"/>
          <p:cNvPicPr>
            <a:picLocks noChangeAspect="1"/>
          </p:cNvPicPr>
          <p:nvPr/>
        </p:nvPicPr>
        <p:blipFill>
          <a:blip r:embed="rId3"/>
          <a:stretch>
            <a:fillRect/>
          </a:stretch>
        </p:blipFill>
        <p:spPr>
          <a:xfrm>
            <a:off x="8818880" y="299719"/>
            <a:ext cx="2787967" cy="6200266"/>
          </a:xfrm>
          <a:prstGeom prst="rect">
            <a:avLst/>
          </a:prstGeom>
        </p:spPr>
      </p:pic>
    </p:spTree>
    <p:extLst>
      <p:ext uri="{BB962C8B-B14F-4D97-AF65-F5344CB8AC3E}">
        <p14:creationId xmlns:p14="http://schemas.microsoft.com/office/powerpoint/2010/main" val="128530817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43596" y="485502"/>
            <a:ext cx="8780246" cy="6011092"/>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3842" y="485502"/>
            <a:ext cx="2599184" cy="6011092"/>
          </a:xfrm>
          <a:prstGeom prst="rect">
            <a:avLst/>
          </a:prstGeom>
        </p:spPr>
      </p:pic>
    </p:spTree>
    <p:extLst>
      <p:ext uri="{BB962C8B-B14F-4D97-AF65-F5344CB8AC3E}">
        <p14:creationId xmlns:p14="http://schemas.microsoft.com/office/powerpoint/2010/main" val="155977716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87860" y="1162374"/>
            <a:ext cx="7699133" cy="489746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6993" y="1162374"/>
            <a:ext cx="2117654" cy="4897464"/>
          </a:xfrm>
          <a:prstGeom prst="rect">
            <a:avLst/>
          </a:prstGeom>
        </p:spPr>
      </p:pic>
    </p:spTree>
    <p:extLst>
      <p:ext uri="{BB962C8B-B14F-4D97-AF65-F5344CB8AC3E}">
        <p14:creationId xmlns:p14="http://schemas.microsoft.com/office/powerpoint/2010/main" val="112533661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64270" y="398416"/>
            <a:ext cx="8610518" cy="594142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4788" y="398416"/>
            <a:ext cx="2569060" cy="5941423"/>
          </a:xfrm>
          <a:prstGeom prst="rect">
            <a:avLst/>
          </a:prstGeom>
        </p:spPr>
      </p:pic>
    </p:spTree>
    <p:extLst>
      <p:ext uri="{BB962C8B-B14F-4D97-AF65-F5344CB8AC3E}">
        <p14:creationId xmlns:p14="http://schemas.microsoft.com/office/powerpoint/2010/main" val="337475444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11946" y="359746"/>
            <a:ext cx="9521214" cy="615042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644" y="359746"/>
            <a:ext cx="2657981" cy="6147069"/>
          </a:xfrm>
          <a:prstGeom prst="rect">
            <a:avLst/>
          </a:prstGeom>
        </p:spPr>
      </p:pic>
    </p:spTree>
    <p:extLst>
      <p:ext uri="{BB962C8B-B14F-4D97-AF65-F5344CB8AC3E}">
        <p14:creationId xmlns:p14="http://schemas.microsoft.com/office/powerpoint/2010/main" val="7580680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14768" y="465669"/>
            <a:ext cx="9269316" cy="615913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400" y="465669"/>
            <a:ext cx="2663199" cy="6159137"/>
          </a:xfrm>
          <a:prstGeom prst="rect">
            <a:avLst/>
          </a:prstGeom>
        </p:spPr>
      </p:pic>
    </p:spTree>
    <p:extLst>
      <p:ext uri="{BB962C8B-B14F-4D97-AF65-F5344CB8AC3E}">
        <p14:creationId xmlns:p14="http://schemas.microsoft.com/office/powerpoint/2010/main" val="396788903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61149" y="558307"/>
            <a:ext cx="8520946" cy="588964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675" y="551780"/>
            <a:ext cx="2549492" cy="5896169"/>
          </a:xfrm>
          <a:prstGeom prst="rect">
            <a:avLst/>
          </a:prstGeom>
        </p:spPr>
      </p:pic>
    </p:spTree>
    <p:extLst>
      <p:ext uri="{BB962C8B-B14F-4D97-AF65-F5344CB8AC3E}">
        <p14:creationId xmlns:p14="http://schemas.microsoft.com/office/powerpoint/2010/main" val="126983411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76860" y="537753"/>
            <a:ext cx="9109512" cy="596754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5990" y="537753"/>
            <a:ext cx="2580357" cy="5967549"/>
          </a:xfrm>
          <a:prstGeom prst="rect">
            <a:avLst/>
          </a:prstGeom>
        </p:spPr>
      </p:pic>
    </p:spTree>
    <p:extLst>
      <p:ext uri="{BB962C8B-B14F-4D97-AF65-F5344CB8AC3E}">
        <p14:creationId xmlns:p14="http://schemas.microsoft.com/office/powerpoint/2010/main" val="97664193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8783" y="433251"/>
            <a:ext cx="9243699" cy="597625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8754" y="433251"/>
            <a:ext cx="2584122" cy="5976258"/>
          </a:xfrm>
          <a:prstGeom prst="rect">
            <a:avLst/>
          </a:prstGeom>
        </p:spPr>
      </p:pic>
    </p:spTree>
    <p:extLst>
      <p:ext uri="{BB962C8B-B14F-4D97-AF65-F5344CB8AC3E}">
        <p14:creationId xmlns:p14="http://schemas.microsoft.com/office/powerpoint/2010/main" val="259426294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4140" y="533990"/>
            <a:ext cx="9140485" cy="5889172"/>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3518" y="533990"/>
            <a:ext cx="2549471" cy="5896120"/>
          </a:xfrm>
          <a:prstGeom prst="rect">
            <a:avLst/>
          </a:prstGeom>
        </p:spPr>
      </p:pic>
    </p:spTree>
    <p:extLst>
      <p:ext uri="{BB962C8B-B14F-4D97-AF65-F5344CB8AC3E}">
        <p14:creationId xmlns:p14="http://schemas.microsoft.com/office/powerpoint/2010/main" val="398852621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4377" y="407125"/>
            <a:ext cx="8648981" cy="582821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5968" y="407125"/>
            <a:ext cx="2519530" cy="5826876"/>
          </a:xfrm>
          <a:prstGeom prst="rect">
            <a:avLst/>
          </a:prstGeom>
        </p:spPr>
      </p:pic>
    </p:spTree>
    <p:extLst>
      <p:ext uri="{BB962C8B-B14F-4D97-AF65-F5344CB8AC3E}">
        <p14:creationId xmlns:p14="http://schemas.microsoft.com/office/powerpoint/2010/main" val="28507675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72893" y="71544"/>
            <a:ext cx="11450836" cy="4518821"/>
          </a:xfrm>
          <a:prstGeom prst="rect">
            <a:avLst/>
          </a:prstGeom>
        </p:spPr>
      </p:pic>
      <p:pic>
        <p:nvPicPr>
          <p:cNvPr id="7" name="Picture 6"/>
          <p:cNvPicPr>
            <a:picLocks noChangeAspect="1"/>
          </p:cNvPicPr>
          <p:nvPr/>
        </p:nvPicPr>
        <p:blipFill>
          <a:blip r:embed="rId3"/>
          <a:stretch>
            <a:fillRect/>
          </a:stretch>
        </p:blipFill>
        <p:spPr>
          <a:xfrm>
            <a:off x="172893" y="4590365"/>
            <a:ext cx="11450836" cy="2157593"/>
          </a:xfrm>
          <a:prstGeom prst="rect">
            <a:avLst/>
          </a:prstGeom>
        </p:spPr>
      </p:pic>
      <p:pic>
        <p:nvPicPr>
          <p:cNvPr id="2" name="Picture 1"/>
          <p:cNvPicPr>
            <a:picLocks noChangeAspect="1"/>
          </p:cNvPicPr>
          <p:nvPr/>
        </p:nvPicPr>
        <p:blipFill>
          <a:blip r:embed="rId4"/>
          <a:stretch>
            <a:fillRect/>
          </a:stretch>
        </p:blipFill>
        <p:spPr>
          <a:xfrm>
            <a:off x="10499408" y="71544"/>
            <a:ext cx="1124321" cy="1851823"/>
          </a:xfrm>
          <a:prstGeom prst="rect">
            <a:avLst/>
          </a:prstGeom>
        </p:spPr>
      </p:pic>
    </p:spTree>
    <p:extLst>
      <p:ext uri="{BB962C8B-B14F-4D97-AF65-F5344CB8AC3E}">
        <p14:creationId xmlns:p14="http://schemas.microsoft.com/office/powerpoint/2010/main" val="99054417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22628" y="459377"/>
            <a:ext cx="8378952" cy="598496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8270" y="459377"/>
            <a:ext cx="2590510" cy="5991030"/>
          </a:xfrm>
          <a:prstGeom prst="rect">
            <a:avLst/>
          </a:prstGeom>
        </p:spPr>
      </p:pic>
    </p:spTree>
    <p:extLst>
      <p:ext uri="{BB962C8B-B14F-4D97-AF65-F5344CB8AC3E}">
        <p14:creationId xmlns:p14="http://schemas.microsoft.com/office/powerpoint/2010/main" val="100327680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3575" y="433250"/>
            <a:ext cx="8613420" cy="600238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1409" y="433249"/>
            <a:ext cx="2597852" cy="6008011"/>
          </a:xfrm>
          <a:prstGeom prst="rect">
            <a:avLst/>
          </a:prstGeom>
        </p:spPr>
      </p:pic>
    </p:spTree>
    <p:extLst>
      <p:ext uri="{BB962C8B-B14F-4D97-AF65-F5344CB8AC3E}">
        <p14:creationId xmlns:p14="http://schemas.microsoft.com/office/powerpoint/2010/main" val="146291806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21391" y="354873"/>
            <a:ext cx="8077567" cy="599367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2847" y="354873"/>
            <a:ext cx="2595967" cy="6003651"/>
          </a:xfrm>
          <a:prstGeom prst="rect">
            <a:avLst/>
          </a:prstGeom>
        </p:spPr>
      </p:pic>
    </p:spTree>
    <p:extLst>
      <p:ext uri="{BB962C8B-B14F-4D97-AF65-F5344CB8AC3E}">
        <p14:creationId xmlns:p14="http://schemas.microsoft.com/office/powerpoint/2010/main" val="412556019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22690" y="1193813"/>
            <a:ext cx="7548521" cy="5198754"/>
          </a:xfrm>
          <a:prstGeom prst="rect">
            <a:avLst/>
          </a:prstGeom>
        </p:spPr>
      </p:pic>
      <p:sp>
        <p:nvSpPr>
          <p:cNvPr id="5" name="Rectangle 4"/>
          <p:cNvSpPr/>
          <p:nvPr/>
        </p:nvSpPr>
        <p:spPr>
          <a:xfrm>
            <a:off x="3933164" y="1257886"/>
            <a:ext cx="4076054" cy="584775"/>
          </a:xfrm>
          <a:prstGeom prst="rect">
            <a:avLst/>
          </a:prstGeom>
        </p:spPr>
        <p:txBody>
          <a:bodyPr wrap="square">
            <a:spAutoFit/>
          </a:bodyPr>
          <a:lstStyle/>
          <a:p>
            <a:r>
              <a:rPr lang="en-US" sz="3200" b="1" dirty="0" smtClean="0">
                <a:solidFill>
                  <a:srgbClr val="FF0000"/>
                </a:solidFill>
              </a:rPr>
              <a:t>WHAT NOT </a:t>
            </a:r>
            <a:r>
              <a:rPr lang="en-US" sz="3200" b="1" dirty="0">
                <a:solidFill>
                  <a:srgbClr val="FF0000"/>
                </a:solidFill>
              </a:rPr>
              <a:t>TO DO</a:t>
            </a:r>
            <a:endParaRPr lang="en-US" sz="32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1211" y="1193813"/>
            <a:ext cx="2250660" cy="5205065"/>
          </a:xfrm>
          <a:prstGeom prst="rect">
            <a:avLst/>
          </a:prstGeom>
        </p:spPr>
      </p:pic>
    </p:spTree>
    <p:extLst>
      <p:ext uri="{BB962C8B-B14F-4D97-AF65-F5344CB8AC3E}">
        <p14:creationId xmlns:p14="http://schemas.microsoft.com/office/powerpoint/2010/main" val="317403665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5683" y="1045955"/>
            <a:ext cx="8276615" cy="525609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2298" y="1045955"/>
            <a:ext cx="2270502" cy="5250954"/>
          </a:xfrm>
          <a:prstGeom prst="rect">
            <a:avLst/>
          </a:prstGeom>
        </p:spPr>
      </p:pic>
    </p:spTree>
    <p:extLst>
      <p:ext uri="{BB962C8B-B14F-4D97-AF65-F5344CB8AC3E}">
        <p14:creationId xmlns:p14="http://schemas.microsoft.com/office/powerpoint/2010/main" val="371987948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7931" y="424541"/>
            <a:ext cx="8655636" cy="590658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3566" y="424541"/>
            <a:ext cx="2553997" cy="5906589"/>
          </a:xfrm>
          <a:prstGeom prst="rect">
            <a:avLst/>
          </a:prstGeom>
        </p:spPr>
      </p:pic>
    </p:spTree>
    <p:extLst>
      <p:ext uri="{BB962C8B-B14F-4D97-AF65-F5344CB8AC3E}">
        <p14:creationId xmlns:p14="http://schemas.microsoft.com/office/powerpoint/2010/main" val="285282851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8976" y="459377"/>
            <a:ext cx="7839158" cy="5715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5097" y="459377"/>
            <a:ext cx="2471981" cy="5716910"/>
          </a:xfrm>
          <a:prstGeom prst="rect">
            <a:avLst/>
          </a:prstGeom>
        </p:spPr>
      </p:pic>
    </p:spTree>
    <p:extLst>
      <p:ext uri="{BB962C8B-B14F-4D97-AF65-F5344CB8AC3E}">
        <p14:creationId xmlns:p14="http://schemas.microsoft.com/office/powerpoint/2010/main" val="60833112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3980" y="408085"/>
            <a:ext cx="9061610" cy="602562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3470" y="408085"/>
            <a:ext cx="2605468" cy="6025624"/>
          </a:xfrm>
          <a:prstGeom prst="rect">
            <a:avLst/>
          </a:prstGeom>
        </p:spPr>
      </p:pic>
    </p:spTree>
    <p:extLst>
      <p:ext uri="{BB962C8B-B14F-4D97-AF65-F5344CB8AC3E}">
        <p14:creationId xmlns:p14="http://schemas.microsoft.com/office/powerpoint/2010/main" val="273286166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0177" y="967592"/>
            <a:ext cx="7972647" cy="4093428"/>
          </a:xfrm>
          <a:prstGeom prst="rect">
            <a:avLst/>
          </a:prstGeom>
          <a:noFill/>
        </p:spPr>
        <p:txBody>
          <a:bodyPr wrap="square" rtlCol="0">
            <a:spAutoFit/>
          </a:bodyPr>
          <a:lstStyle/>
          <a:p>
            <a:r>
              <a:rPr lang="en-US" sz="4000" dirty="0" smtClean="0"/>
              <a:t>1. Which of the following best defines of altruism?</a:t>
            </a:r>
          </a:p>
          <a:p>
            <a:endParaRPr lang="en-US" sz="3600" dirty="0"/>
          </a:p>
          <a:p>
            <a:pPr marL="742950" indent="-742950">
              <a:buAutoNum type="alphaLcPeriod"/>
            </a:pPr>
            <a:r>
              <a:rPr lang="en-US" sz="3600" dirty="0" smtClean="0"/>
              <a:t>Independence </a:t>
            </a:r>
          </a:p>
          <a:p>
            <a:pPr marL="742950" indent="-742950">
              <a:buAutoNum type="alphaLcPeriod"/>
            </a:pPr>
            <a:r>
              <a:rPr lang="en-US" sz="3600" dirty="0" smtClean="0"/>
              <a:t>Selflessness</a:t>
            </a:r>
          </a:p>
          <a:p>
            <a:pPr marL="742950" indent="-742950">
              <a:buAutoNum type="alphaLcPeriod"/>
            </a:pPr>
            <a:r>
              <a:rPr lang="en-US" sz="3600" dirty="0" smtClean="0"/>
              <a:t>Compassionate </a:t>
            </a:r>
          </a:p>
          <a:p>
            <a:pPr marL="742950" indent="-742950">
              <a:buAutoNum type="alphaLcPeriod"/>
            </a:pPr>
            <a:r>
              <a:rPr lang="en-US" sz="3600" dirty="0" smtClean="0"/>
              <a:t>Respectful </a:t>
            </a:r>
          </a:p>
        </p:txBody>
      </p:sp>
      <p:pic>
        <p:nvPicPr>
          <p:cNvPr id="2" name="Picture 1"/>
          <p:cNvPicPr>
            <a:picLocks noChangeAspect="1"/>
          </p:cNvPicPr>
          <p:nvPr/>
        </p:nvPicPr>
        <p:blipFill>
          <a:blip r:embed="rId2"/>
          <a:stretch>
            <a:fillRect/>
          </a:stretch>
        </p:blipFill>
        <p:spPr>
          <a:xfrm>
            <a:off x="9534629" y="380244"/>
            <a:ext cx="2287257" cy="6176484"/>
          </a:xfrm>
          <a:prstGeom prst="rect">
            <a:avLst/>
          </a:prstGeom>
        </p:spPr>
      </p:pic>
    </p:spTree>
    <p:extLst>
      <p:ext uri="{BB962C8B-B14F-4D97-AF65-F5344CB8AC3E}">
        <p14:creationId xmlns:p14="http://schemas.microsoft.com/office/powerpoint/2010/main" val="150717208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0177" y="967592"/>
            <a:ext cx="7972647" cy="4093428"/>
          </a:xfrm>
          <a:prstGeom prst="rect">
            <a:avLst/>
          </a:prstGeom>
          <a:noFill/>
        </p:spPr>
        <p:txBody>
          <a:bodyPr wrap="square" rtlCol="0">
            <a:spAutoFit/>
          </a:bodyPr>
          <a:lstStyle/>
          <a:p>
            <a:r>
              <a:rPr lang="en-US" sz="4000" dirty="0" smtClean="0"/>
              <a:t>1. Which of the following best defines of altruism?</a:t>
            </a:r>
          </a:p>
          <a:p>
            <a:endParaRPr lang="en-US" sz="3600" dirty="0"/>
          </a:p>
          <a:p>
            <a:pPr marL="742950" indent="-742950">
              <a:buAutoNum type="alphaLcPeriod"/>
            </a:pPr>
            <a:r>
              <a:rPr lang="en-US" sz="3600" dirty="0" smtClean="0"/>
              <a:t>Independence </a:t>
            </a:r>
          </a:p>
          <a:p>
            <a:pPr marL="742950" indent="-742950">
              <a:buAutoNum type="alphaLcPeriod"/>
            </a:pPr>
            <a:r>
              <a:rPr lang="en-US" sz="3600" b="1" dirty="0" smtClean="0">
                <a:solidFill>
                  <a:srgbClr val="C00000"/>
                </a:solidFill>
              </a:rPr>
              <a:t>Selflessness</a:t>
            </a:r>
          </a:p>
          <a:p>
            <a:pPr marL="742950" indent="-742950">
              <a:buAutoNum type="alphaLcPeriod"/>
            </a:pPr>
            <a:r>
              <a:rPr lang="en-US" sz="3600" dirty="0" smtClean="0"/>
              <a:t>Compassionate </a:t>
            </a:r>
          </a:p>
          <a:p>
            <a:pPr marL="742950" indent="-742950">
              <a:buAutoNum type="alphaLcPeriod"/>
            </a:pPr>
            <a:r>
              <a:rPr lang="en-US" sz="3600" dirty="0" smtClean="0"/>
              <a:t>Respectful </a:t>
            </a:r>
          </a:p>
        </p:txBody>
      </p:sp>
      <p:pic>
        <p:nvPicPr>
          <p:cNvPr id="2" name="Picture 1"/>
          <p:cNvPicPr>
            <a:picLocks noChangeAspect="1"/>
          </p:cNvPicPr>
          <p:nvPr/>
        </p:nvPicPr>
        <p:blipFill>
          <a:blip r:embed="rId2"/>
          <a:stretch>
            <a:fillRect/>
          </a:stretch>
        </p:blipFill>
        <p:spPr>
          <a:xfrm>
            <a:off x="9534629" y="380244"/>
            <a:ext cx="2287257" cy="6176484"/>
          </a:xfrm>
          <a:prstGeom prst="rect">
            <a:avLst/>
          </a:prstGeom>
        </p:spPr>
      </p:pic>
    </p:spTree>
    <p:extLst>
      <p:ext uri="{BB962C8B-B14F-4D97-AF65-F5344CB8AC3E}">
        <p14:creationId xmlns:p14="http://schemas.microsoft.com/office/powerpoint/2010/main" val="185518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334" y="5532437"/>
            <a:ext cx="10515600" cy="1325563"/>
          </a:xfrm>
        </p:spPr>
        <p:txBody>
          <a:bodyPr>
            <a:normAutofit/>
          </a:bodyPr>
          <a:lstStyle/>
          <a:p>
            <a:r>
              <a:rPr lang="en-US" sz="7200" dirty="0" smtClean="0"/>
              <a:t>PROFESSIONALISM</a:t>
            </a:r>
            <a:endParaRPr lang="en-US" sz="7200" dirty="0"/>
          </a:p>
        </p:txBody>
      </p:sp>
      <p:pic>
        <p:nvPicPr>
          <p:cNvPr id="4" name="Content Placeholder 3"/>
          <p:cNvPicPr>
            <a:picLocks noGrp="1" noChangeAspect="1"/>
          </p:cNvPicPr>
          <p:nvPr>
            <p:ph idx="1"/>
          </p:nvPr>
        </p:nvPicPr>
        <p:blipFill>
          <a:blip r:embed="rId2"/>
          <a:stretch>
            <a:fillRect/>
          </a:stretch>
        </p:blipFill>
        <p:spPr>
          <a:xfrm>
            <a:off x="505290" y="308982"/>
            <a:ext cx="8351991" cy="5223456"/>
          </a:xfrm>
          <a:prstGeom prst="rect">
            <a:avLst/>
          </a:prstGeom>
        </p:spPr>
      </p:pic>
      <p:pic>
        <p:nvPicPr>
          <p:cNvPr id="8" name="Picture 7"/>
          <p:cNvPicPr>
            <a:picLocks noChangeAspect="1"/>
          </p:cNvPicPr>
          <p:nvPr/>
        </p:nvPicPr>
        <p:blipFill>
          <a:blip r:embed="rId3"/>
          <a:stretch>
            <a:fillRect/>
          </a:stretch>
        </p:blipFill>
        <p:spPr>
          <a:xfrm>
            <a:off x="9130309" y="308982"/>
            <a:ext cx="2735451" cy="6326236"/>
          </a:xfrm>
          <a:prstGeom prst="rect">
            <a:avLst/>
          </a:prstGeom>
        </p:spPr>
      </p:pic>
    </p:spTree>
    <p:extLst>
      <p:ext uri="{BB962C8B-B14F-4D97-AF65-F5344CB8AC3E}">
        <p14:creationId xmlns:p14="http://schemas.microsoft.com/office/powerpoint/2010/main" val="360422448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516" y="380244"/>
            <a:ext cx="8513823" cy="5493812"/>
          </a:xfrm>
          <a:prstGeom prst="rect">
            <a:avLst/>
          </a:prstGeom>
          <a:noFill/>
        </p:spPr>
        <p:txBody>
          <a:bodyPr wrap="square" rtlCol="0">
            <a:spAutoFit/>
          </a:bodyPr>
          <a:lstStyle/>
          <a:p>
            <a:r>
              <a:rPr lang="en-US" sz="4000" dirty="0"/>
              <a:t>2</a:t>
            </a:r>
            <a:r>
              <a:rPr lang="en-US" sz="4000" dirty="0" smtClean="0"/>
              <a:t>. Social justice in the health care system is best reflected by:</a:t>
            </a:r>
          </a:p>
          <a:p>
            <a:endParaRPr lang="en-US" sz="1500" dirty="0"/>
          </a:p>
          <a:p>
            <a:pPr marL="514350" indent="-514350">
              <a:buAutoNum type="alphaLcParenR"/>
            </a:pPr>
            <a:r>
              <a:rPr lang="en-US" sz="3200" dirty="0" smtClean="0"/>
              <a:t>Latinos are less likely than whites to receive care for depression an even likely to receive quality depression care</a:t>
            </a:r>
          </a:p>
          <a:p>
            <a:pPr marL="457200" indent="-457200"/>
            <a:r>
              <a:rPr lang="en-US" sz="3200" dirty="0" smtClean="0"/>
              <a:t>b)Of Hmong Americans, who have the highest poverty rate and the highest proportion of linguistic isolation of all Asian Americans more than 90 percent have health insurance </a:t>
            </a:r>
          </a:p>
        </p:txBody>
      </p:sp>
      <p:pic>
        <p:nvPicPr>
          <p:cNvPr id="2" name="Picture 1"/>
          <p:cNvPicPr>
            <a:picLocks noChangeAspect="1"/>
          </p:cNvPicPr>
          <p:nvPr/>
        </p:nvPicPr>
        <p:blipFill>
          <a:blip r:embed="rId2"/>
          <a:stretch>
            <a:fillRect/>
          </a:stretch>
        </p:blipFill>
        <p:spPr>
          <a:xfrm>
            <a:off x="9534629" y="380244"/>
            <a:ext cx="2287257" cy="6176484"/>
          </a:xfrm>
          <a:prstGeom prst="rect">
            <a:avLst/>
          </a:prstGeom>
        </p:spPr>
      </p:pic>
    </p:spTree>
    <p:extLst>
      <p:ext uri="{BB962C8B-B14F-4D97-AF65-F5344CB8AC3E}">
        <p14:creationId xmlns:p14="http://schemas.microsoft.com/office/powerpoint/2010/main" val="112494573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516" y="380244"/>
            <a:ext cx="8513823" cy="5493812"/>
          </a:xfrm>
          <a:prstGeom prst="rect">
            <a:avLst/>
          </a:prstGeom>
          <a:noFill/>
        </p:spPr>
        <p:txBody>
          <a:bodyPr wrap="square" rtlCol="0">
            <a:spAutoFit/>
          </a:bodyPr>
          <a:lstStyle/>
          <a:p>
            <a:r>
              <a:rPr lang="en-US" sz="4000" dirty="0"/>
              <a:t>2</a:t>
            </a:r>
            <a:r>
              <a:rPr lang="en-US" sz="4000" dirty="0" smtClean="0"/>
              <a:t>. Social justice in the health care system is best reflected by:</a:t>
            </a:r>
          </a:p>
          <a:p>
            <a:endParaRPr lang="en-US" sz="1500" dirty="0"/>
          </a:p>
          <a:p>
            <a:pPr marL="514350" indent="-514350">
              <a:buAutoNum type="alphaLcParenR"/>
            </a:pPr>
            <a:r>
              <a:rPr lang="en-US" sz="3200" dirty="0" smtClean="0"/>
              <a:t>Latinos are less likely than whites to receive care for depression an even likely to receive quality depression care</a:t>
            </a:r>
          </a:p>
          <a:p>
            <a:pPr marL="457200" indent="-457200"/>
            <a:r>
              <a:rPr lang="en-US" sz="3200" b="1" dirty="0" smtClean="0">
                <a:solidFill>
                  <a:srgbClr val="C00000"/>
                </a:solidFill>
              </a:rPr>
              <a:t>b)Of Hmong Americans, who have the highest poverty rate and the highest proportion of linguistic isolation of all Asian Americans more than 90 percent have health insurance </a:t>
            </a:r>
          </a:p>
        </p:txBody>
      </p:sp>
      <p:pic>
        <p:nvPicPr>
          <p:cNvPr id="2" name="Picture 1"/>
          <p:cNvPicPr>
            <a:picLocks noChangeAspect="1"/>
          </p:cNvPicPr>
          <p:nvPr/>
        </p:nvPicPr>
        <p:blipFill>
          <a:blip r:embed="rId2"/>
          <a:stretch>
            <a:fillRect/>
          </a:stretch>
        </p:blipFill>
        <p:spPr>
          <a:xfrm>
            <a:off x="9534629" y="380244"/>
            <a:ext cx="2287257" cy="6176484"/>
          </a:xfrm>
          <a:prstGeom prst="rect">
            <a:avLst/>
          </a:prstGeom>
        </p:spPr>
      </p:pic>
    </p:spTree>
    <p:extLst>
      <p:ext uri="{BB962C8B-B14F-4D97-AF65-F5344CB8AC3E}">
        <p14:creationId xmlns:p14="http://schemas.microsoft.com/office/powerpoint/2010/main" val="381948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5903" y="467664"/>
            <a:ext cx="9032032" cy="6001643"/>
          </a:xfrm>
          <a:prstGeom prst="rect">
            <a:avLst/>
          </a:prstGeom>
          <a:noFill/>
        </p:spPr>
        <p:txBody>
          <a:bodyPr wrap="square" rtlCol="0">
            <a:spAutoFit/>
          </a:bodyPr>
          <a:lstStyle/>
          <a:p>
            <a:r>
              <a:rPr lang="en-US" sz="3200" dirty="0"/>
              <a:t>3</a:t>
            </a:r>
            <a:r>
              <a:rPr lang="en-US" sz="3200" dirty="0" smtClean="0"/>
              <a:t>. Dr. S. in the postoperative discussion of surgery with the patient’s family apologizes for misdiagnosing the patient’s condition and explains the alternative surgery that was performed. This is an example of which professional responsibility</a:t>
            </a:r>
          </a:p>
          <a:p>
            <a:endParaRPr lang="en-US" sz="3200" dirty="0"/>
          </a:p>
          <a:p>
            <a:pPr marL="514350" indent="-514350">
              <a:buAutoNum type="alphaLcParenR"/>
            </a:pPr>
            <a:r>
              <a:rPr lang="en-US" sz="3200" dirty="0" smtClean="0"/>
              <a:t>Commitment of professional competence</a:t>
            </a:r>
          </a:p>
          <a:p>
            <a:pPr marL="514350" indent="-514350">
              <a:buAutoNum type="alphaLcParenR"/>
            </a:pPr>
            <a:r>
              <a:rPr lang="en-US" sz="3200" dirty="0" smtClean="0"/>
              <a:t>Commitment to patient confidentiality </a:t>
            </a:r>
          </a:p>
          <a:p>
            <a:pPr marL="514350" indent="-514350">
              <a:buAutoNum type="alphaLcParenR"/>
            </a:pPr>
            <a:r>
              <a:rPr lang="en-US" sz="3200" dirty="0" smtClean="0"/>
              <a:t>Commitment to honesty with patients </a:t>
            </a:r>
          </a:p>
          <a:p>
            <a:pPr marL="514350" indent="-514350">
              <a:buAutoNum type="alphaLcParenR"/>
            </a:pPr>
            <a:endParaRPr lang="en-US" sz="3200" dirty="0" smtClean="0"/>
          </a:p>
          <a:p>
            <a:pPr marL="742950" indent="-742950">
              <a:buAutoNum type="alphaLcPeriod"/>
            </a:pPr>
            <a:endParaRPr lang="en-US" sz="3200" dirty="0" smtClean="0"/>
          </a:p>
        </p:txBody>
      </p:sp>
      <p:pic>
        <p:nvPicPr>
          <p:cNvPr id="2" name="Picture 1"/>
          <p:cNvPicPr>
            <a:picLocks noChangeAspect="1"/>
          </p:cNvPicPr>
          <p:nvPr/>
        </p:nvPicPr>
        <p:blipFill>
          <a:blip r:embed="rId2"/>
          <a:stretch>
            <a:fillRect/>
          </a:stretch>
        </p:blipFill>
        <p:spPr>
          <a:xfrm>
            <a:off x="9534629" y="380244"/>
            <a:ext cx="2287257" cy="6176484"/>
          </a:xfrm>
          <a:prstGeom prst="rect">
            <a:avLst/>
          </a:prstGeom>
        </p:spPr>
      </p:pic>
    </p:spTree>
    <p:extLst>
      <p:ext uri="{BB962C8B-B14F-4D97-AF65-F5344CB8AC3E}">
        <p14:creationId xmlns:p14="http://schemas.microsoft.com/office/powerpoint/2010/main" val="71941957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5903" y="467664"/>
            <a:ext cx="9032032" cy="6001643"/>
          </a:xfrm>
          <a:prstGeom prst="rect">
            <a:avLst/>
          </a:prstGeom>
          <a:noFill/>
        </p:spPr>
        <p:txBody>
          <a:bodyPr wrap="square" rtlCol="0">
            <a:spAutoFit/>
          </a:bodyPr>
          <a:lstStyle/>
          <a:p>
            <a:r>
              <a:rPr lang="en-US" sz="3200" dirty="0"/>
              <a:t>3</a:t>
            </a:r>
            <a:r>
              <a:rPr lang="en-US" sz="3200" dirty="0" smtClean="0"/>
              <a:t>. Dr. S. in the postoperative discussion of surgery with the patient’s family apologizes for misdiagnosing the patient’s condition and explains the alternative surgery that was performed. This is an example of which professional responsibility</a:t>
            </a:r>
          </a:p>
          <a:p>
            <a:endParaRPr lang="en-US" sz="3200" dirty="0"/>
          </a:p>
          <a:p>
            <a:pPr marL="514350" indent="-514350">
              <a:buAutoNum type="alphaLcParenR"/>
            </a:pPr>
            <a:r>
              <a:rPr lang="en-US" sz="3200" dirty="0" smtClean="0"/>
              <a:t>Commitment of professional competence</a:t>
            </a:r>
          </a:p>
          <a:p>
            <a:pPr marL="514350" indent="-514350">
              <a:buAutoNum type="alphaLcParenR"/>
            </a:pPr>
            <a:r>
              <a:rPr lang="en-US" sz="3200" dirty="0" smtClean="0"/>
              <a:t>Commitment to patient confidentiality </a:t>
            </a:r>
          </a:p>
          <a:p>
            <a:pPr marL="514350" indent="-514350">
              <a:buAutoNum type="alphaLcParenR"/>
            </a:pPr>
            <a:r>
              <a:rPr lang="en-US" sz="3200" b="1" dirty="0" smtClean="0">
                <a:solidFill>
                  <a:srgbClr val="C00000"/>
                </a:solidFill>
              </a:rPr>
              <a:t>Commitment to honesty with patients </a:t>
            </a:r>
          </a:p>
          <a:p>
            <a:pPr marL="514350" indent="-514350">
              <a:buAutoNum type="alphaLcParenR"/>
            </a:pPr>
            <a:endParaRPr lang="en-US" sz="3200" dirty="0" smtClean="0"/>
          </a:p>
          <a:p>
            <a:pPr marL="742950" indent="-742950">
              <a:buAutoNum type="alphaLcPeriod"/>
            </a:pPr>
            <a:endParaRPr lang="en-US" sz="3200" dirty="0" smtClean="0"/>
          </a:p>
        </p:txBody>
      </p:sp>
      <p:pic>
        <p:nvPicPr>
          <p:cNvPr id="2" name="Picture 1"/>
          <p:cNvPicPr>
            <a:picLocks noChangeAspect="1"/>
          </p:cNvPicPr>
          <p:nvPr/>
        </p:nvPicPr>
        <p:blipFill>
          <a:blip r:embed="rId2"/>
          <a:stretch>
            <a:fillRect/>
          </a:stretch>
        </p:blipFill>
        <p:spPr>
          <a:xfrm>
            <a:off x="9534629" y="380244"/>
            <a:ext cx="2287257" cy="6176484"/>
          </a:xfrm>
          <a:prstGeom prst="rect">
            <a:avLst/>
          </a:prstGeom>
        </p:spPr>
      </p:pic>
    </p:spTree>
    <p:extLst>
      <p:ext uri="{BB962C8B-B14F-4D97-AF65-F5344CB8AC3E}">
        <p14:creationId xmlns:p14="http://schemas.microsoft.com/office/powerpoint/2010/main" val="421968313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4863" y="559997"/>
            <a:ext cx="8541815" cy="5816977"/>
          </a:xfrm>
          <a:prstGeom prst="rect">
            <a:avLst/>
          </a:prstGeom>
          <a:noFill/>
        </p:spPr>
        <p:txBody>
          <a:bodyPr wrap="square" rtlCol="0">
            <a:spAutoFit/>
          </a:bodyPr>
          <a:lstStyle/>
          <a:p>
            <a:r>
              <a:rPr lang="en-US" sz="4000" dirty="0"/>
              <a:t>4</a:t>
            </a:r>
            <a:r>
              <a:rPr lang="en-US" sz="4000" dirty="0" smtClean="0"/>
              <a:t>. Major professionalism lapses include all of the following except:</a:t>
            </a:r>
          </a:p>
          <a:p>
            <a:endParaRPr lang="en-US" sz="3600" dirty="0"/>
          </a:p>
          <a:p>
            <a:pPr marL="742950" indent="-742950">
              <a:buAutoNum type="alphaLcParenR"/>
            </a:pPr>
            <a:r>
              <a:rPr lang="en-US" sz="3600" dirty="0" smtClean="0"/>
              <a:t>Altruism and kindness to patients</a:t>
            </a:r>
          </a:p>
          <a:p>
            <a:pPr marL="742950" indent="-742950">
              <a:buAutoNum type="alphaLcParenR"/>
            </a:pPr>
            <a:r>
              <a:rPr lang="en-US" sz="3600" dirty="0" smtClean="0"/>
              <a:t>Distressed/disruptive behaviors</a:t>
            </a:r>
          </a:p>
          <a:p>
            <a:pPr marL="742950" indent="-742950">
              <a:buAutoNum type="alphaLcParenR"/>
            </a:pPr>
            <a:r>
              <a:rPr lang="en-US" sz="3600" dirty="0" smtClean="0"/>
              <a:t>Boundary violations</a:t>
            </a:r>
          </a:p>
          <a:p>
            <a:pPr marL="742950" indent="-742950">
              <a:buAutoNum type="alphaLcParenR"/>
            </a:pPr>
            <a:r>
              <a:rPr lang="en-US" sz="3600" dirty="0" smtClean="0"/>
              <a:t>Improper prescribing narcotics</a:t>
            </a:r>
          </a:p>
          <a:p>
            <a:pPr marL="742950" indent="-742950">
              <a:buAutoNum type="alphaLcParenR"/>
            </a:pPr>
            <a:r>
              <a:rPr lang="en-US" sz="3600" dirty="0" smtClean="0"/>
              <a:t>Impairment due to medical or mental health or drug abuse </a:t>
            </a:r>
          </a:p>
        </p:txBody>
      </p:sp>
      <p:pic>
        <p:nvPicPr>
          <p:cNvPr id="2" name="Picture 1"/>
          <p:cNvPicPr>
            <a:picLocks noChangeAspect="1"/>
          </p:cNvPicPr>
          <p:nvPr/>
        </p:nvPicPr>
        <p:blipFill>
          <a:blip r:embed="rId2"/>
          <a:stretch>
            <a:fillRect/>
          </a:stretch>
        </p:blipFill>
        <p:spPr>
          <a:xfrm>
            <a:off x="9534629" y="380244"/>
            <a:ext cx="2287257" cy="6176484"/>
          </a:xfrm>
          <a:prstGeom prst="rect">
            <a:avLst/>
          </a:prstGeom>
        </p:spPr>
      </p:pic>
    </p:spTree>
    <p:extLst>
      <p:ext uri="{BB962C8B-B14F-4D97-AF65-F5344CB8AC3E}">
        <p14:creationId xmlns:p14="http://schemas.microsoft.com/office/powerpoint/2010/main" val="189237461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4863" y="559997"/>
            <a:ext cx="8541815" cy="5816977"/>
          </a:xfrm>
          <a:prstGeom prst="rect">
            <a:avLst/>
          </a:prstGeom>
          <a:noFill/>
        </p:spPr>
        <p:txBody>
          <a:bodyPr wrap="square" rtlCol="0">
            <a:spAutoFit/>
          </a:bodyPr>
          <a:lstStyle/>
          <a:p>
            <a:r>
              <a:rPr lang="en-US" sz="4000" dirty="0"/>
              <a:t>4</a:t>
            </a:r>
            <a:r>
              <a:rPr lang="en-US" sz="4000" dirty="0" smtClean="0"/>
              <a:t>. Major professionalism lapses include all of the following except:</a:t>
            </a:r>
          </a:p>
          <a:p>
            <a:endParaRPr lang="en-US" sz="3600" dirty="0"/>
          </a:p>
          <a:p>
            <a:pPr marL="742950" indent="-742950">
              <a:buAutoNum type="alphaLcParenR"/>
            </a:pPr>
            <a:r>
              <a:rPr lang="en-US" sz="3600" b="1" dirty="0" smtClean="0">
                <a:solidFill>
                  <a:srgbClr val="FF0000"/>
                </a:solidFill>
              </a:rPr>
              <a:t>Altruism and kindness to patients</a:t>
            </a:r>
          </a:p>
          <a:p>
            <a:pPr marL="742950" indent="-742950">
              <a:buAutoNum type="alphaLcParenR"/>
            </a:pPr>
            <a:r>
              <a:rPr lang="en-US" sz="3600" dirty="0" smtClean="0"/>
              <a:t>Distressed/disruptive behaviors</a:t>
            </a:r>
          </a:p>
          <a:p>
            <a:pPr marL="742950" indent="-742950">
              <a:buAutoNum type="alphaLcParenR"/>
            </a:pPr>
            <a:r>
              <a:rPr lang="en-US" sz="3600" dirty="0" smtClean="0"/>
              <a:t>Boundary violations</a:t>
            </a:r>
          </a:p>
          <a:p>
            <a:pPr marL="742950" indent="-742950">
              <a:buAutoNum type="alphaLcParenR"/>
            </a:pPr>
            <a:r>
              <a:rPr lang="en-US" sz="3600" dirty="0" smtClean="0"/>
              <a:t>Improper prescribing narcotics</a:t>
            </a:r>
          </a:p>
          <a:p>
            <a:pPr marL="742950" indent="-742950">
              <a:buAutoNum type="alphaLcParenR"/>
            </a:pPr>
            <a:r>
              <a:rPr lang="en-US" sz="3600" dirty="0" smtClean="0"/>
              <a:t>Impairment due to medical or mental health or drug abuse </a:t>
            </a:r>
          </a:p>
        </p:txBody>
      </p:sp>
      <p:pic>
        <p:nvPicPr>
          <p:cNvPr id="2" name="Picture 1"/>
          <p:cNvPicPr>
            <a:picLocks noChangeAspect="1"/>
          </p:cNvPicPr>
          <p:nvPr/>
        </p:nvPicPr>
        <p:blipFill>
          <a:blip r:embed="rId2"/>
          <a:stretch>
            <a:fillRect/>
          </a:stretch>
        </p:blipFill>
        <p:spPr>
          <a:xfrm>
            <a:off x="9534629" y="380244"/>
            <a:ext cx="2287257" cy="6176484"/>
          </a:xfrm>
          <a:prstGeom prst="rect">
            <a:avLst/>
          </a:prstGeom>
        </p:spPr>
      </p:pic>
    </p:spTree>
    <p:extLst>
      <p:ext uri="{BB962C8B-B14F-4D97-AF65-F5344CB8AC3E}">
        <p14:creationId xmlns:p14="http://schemas.microsoft.com/office/powerpoint/2010/main" val="383404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fade">
                                      <p:cBhvr>
                                        <p:cTn id="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1598" y="178101"/>
            <a:ext cx="9082990" cy="6432530"/>
          </a:xfrm>
          <a:prstGeom prst="rect">
            <a:avLst/>
          </a:prstGeom>
          <a:noFill/>
        </p:spPr>
        <p:txBody>
          <a:bodyPr wrap="square" rtlCol="0">
            <a:spAutoFit/>
          </a:bodyPr>
          <a:lstStyle/>
          <a:p>
            <a:r>
              <a:rPr lang="en-US" sz="4000" dirty="0"/>
              <a:t>5</a:t>
            </a:r>
            <a:r>
              <a:rPr lang="en-US" sz="4000" dirty="0" smtClean="0"/>
              <a:t>. To preserve the quality of their performance, physicians have a responsibility to maintain their health and wellness, construed broadly as preventing or treating acute or chronic diseases, including mental illness, disabilities, and occupational stress </a:t>
            </a:r>
          </a:p>
          <a:p>
            <a:endParaRPr lang="en-US" sz="2000" dirty="0"/>
          </a:p>
          <a:p>
            <a:pPr marL="742950" indent="-742950">
              <a:buAutoNum type="alphaLcPeriod"/>
            </a:pPr>
            <a:r>
              <a:rPr lang="en-US" sz="3600" dirty="0" smtClean="0"/>
              <a:t>True</a:t>
            </a:r>
          </a:p>
          <a:p>
            <a:pPr marL="742950" indent="-742950">
              <a:buAutoNum type="alphaLcPeriod"/>
            </a:pPr>
            <a:r>
              <a:rPr lang="en-US" sz="3600" dirty="0" smtClean="0"/>
              <a:t>False </a:t>
            </a:r>
          </a:p>
        </p:txBody>
      </p:sp>
      <p:pic>
        <p:nvPicPr>
          <p:cNvPr id="2" name="Picture 1"/>
          <p:cNvPicPr>
            <a:picLocks noChangeAspect="1"/>
          </p:cNvPicPr>
          <p:nvPr/>
        </p:nvPicPr>
        <p:blipFill>
          <a:blip r:embed="rId2"/>
          <a:stretch>
            <a:fillRect/>
          </a:stretch>
        </p:blipFill>
        <p:spPr>
          <a:xfrm>
            <a:off x="9534629" y="380244"/>
            <a:ext cx="2287257" cy="6176484"/>
          </a:xfrm>
          <a:prstGeom prst="rect">
            <a:avLst/>
          </a:prstGeom>
        </p:spPr>
      </p:pic>
    </p:spTree>
    <p:extLst>
      <p:ext uri="{BB962C8B-B14F-4D97-AF65-F5344CB8AC3E}">
        <p14:creationId xmlns:p14="http://schemas.microsoft.com/office/powerpoint/2010/main" val="17765682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1598" y="178101"/>
            <a:ext cx="9082990" cy="6432530"/>
          </a:xfrm>
          <a:prstGeom prst="rect">
            <a:avLst/>
          </a:prstGeom>
          <a:noFill/>
        </p:spPr>
        <p:txBody>
          <a:bodyPr wrap="square" rtlCol="0">
            <a:spAutoFit/>
          </a:bodyPr>
          <a:lstStyle/>
          <a:p>
            <a:r>
              <a:rPr lang="en-US" sz="4000" dirty="0"/>
              <a:t>5</a:t>
            </a:r>
            <a:r>
              <a:rPr lang="en-US" sz="4000" dirty="0" smtClean="0"/>
              <a:t>. To preserve the quality of their performance, physicians have a responsibility to maintain their health and wellness, construed broadly as preventing or treating acute or chronic diseases, including mental illness, disabilities, and occupational stress </a:t>
            </a:r>
          </a:p>
          <a:p>
            <a:endParaRPr lang="en-US" sz="2000" dirty="0"/>
          </a:p>
          <a:p>
            <a:pPr marL="742950" indent="-742950">
              <a:buAutoNum type="alphaLcPeriod"/>
            </a:pPr>
            <a:r>
              <a:rPr lang="en-US" sz="3600" dirty="0" smtClean="0">
                <a:solidFill>
                  <a:srgbClr val="C00000"/>
                </a:solidFill>
              </a:rPr>
              <a:t>True</a:t>
            </a:r>
          </a:p>
          <a:p>
            <a:pPr marL="742950" indent="-742950">
              <a:buAutoNum type="alphaLcPeriod"/>
            </a:pPr>
            <a:r>
              <a:rPr lang="en-US" sz="3600" dirty="0" smtClean="0"/>
              <a:t>False </a:t>
            </a:r>
          </a:p>
        </p:txBody>
      </p:sp>
      <p:pic>
        <p:nvPicPr>
          <p:cNvPr id="2" name="Picture 1"/>
          <p:cNvPicPr>
            <a:picLocks noChangeAspect="1"/>
          </p:cNvPicPr>
          <p:nvPr/>
        </p:nvPicPr>
        <p:blipFill>
          <a:blip r:embed="rId2"/>
          <a:stretch>
            <a:fillRect/>
          </a:stretch>
        </p:blipFill>
        <p:spPr>
          <a:xfrm>
            <a:off x="9534629" y="380244"/>
            <a:ext cx="2287257" cy="6176484"/>
          </a:xfrm>
          <a:prstGeom prst="rect">
            <a:avLst/>
          </a:prstGeom>
        </p:spPr>
      </p:pic>
    </p:spTree>
    <p:extLst>
      <p:ext uri="{BB962C8B-B14F-4D97-AF65-F5344CB8AC3E}">
        <p14:creationId xmlns:p14="http://schemas.microsoft.com/office/powerpoint/2010/main" val="237273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74176" y="472698"/>
            <a:ext cx="10883650" cy="2019765"/>
          </a:xfrm>
          <a:prstGeom prst="rect">
            <a:avLst/>
          </a:prstGeom>
        </p:spPr>
      </p:pic>
      <p:pic>
        <p:nvPicPr>
          <p:cNvPr id="5" name="Picture 4"/>
          <p:cNvPicPr>
            <a:picLocks noChangeAspect="1"/>
          </p:cNvPicPr>
          <p:nvPr/>
        </p:nvPicPr>
        <p:blipFill>
          <a:blip r:embed="rId3"/>
          <a:stretch>
            <a:fillRect/>
          </a:stretch>
        </p:blipFill>
        <p:spPr>
          <a:xfrm>
            <a:off x="674175" y="2492463"/>
            <a:ext cx="10873571" cy="2110534"/>
          </a:xfrm>
          <a:prstGeom prst="rect">
            <a:avLst/>
          </a:prstGeom>
        </p:spPr>
      </p:pic>
      <p:pic>
        <p:nvPicPr>
          <p:cNvPr id="6" name="Picture 5"/>
          <p:cNvPicPr>
            <a:picLocks noChangeAspect="1"/>
          </p:cNvPicPr>
          <p:nvPr/>
        </p:nvPicPr>
        <p:blipFill>
          <a:blip r:embed="rId4"/>
          <a:stretch>
            <a:fillRect/>
          </a:stretch>
        </p:blipFill>
        <p:spPr>
          <a:xfrm>
            <a:off x="665749" y="4145797"/>
            <a:ext cx="10881997" cy="2252240"/>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1784520" y="6616800"/>
              <a:ext cx="730440" cy="114480"/>
            </p14:xfrm>
          </p:contentPart>
        </mc:Choice>
        <mc:Fallback xmlns="">
          <p:pic>
            <p:nvPicPr>
              <p:cNvPr id="2" name="Ink 1"/>
              <p:cNvPicPr/>
              <p:nvPr/>
            </p:nvPicPr>
            <p:blipFill>
              <a:blip r:embed="rId6"/>
              <a:stretch>
                <a:fillRect/>
              </a:stretch>
            </p:blipFill>
            <p:spPr>
              <a:xfrm>
                <a:off x="1775160" y="6607440"/>
                <a:ext cx="749160" cy="133200"/>
              </a:xfrm>
              <a:prstGeom prst="rect">
                <a:avLst/>
              </a:prstGeom>
            </p:spPr>
          </p:pic>
        </mc:Fallback>
      </mc:AlternateContent>
    </p:spTree>
    <p:extLst>
      <p:ext uri="{BB962C8B-B14F-4D97-AF65-F5344CB8AC3E}">
        <p14:creationId xmlns:p14="http://schemas.microsoft.com/office/powerpoint/2010/main" val="31919189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2220" y="1006079"/>
            <a:ext cx="9030220" cy="2062584"/>
          </a:xfrm>
          <a:prstGeom prst="rect">
            <a:avLst/>
          </a:prstGeom>
        </p:spPr>
      </p:pic>
      <p:pic>
        <p:nvPicPr>
          <p:cNvPr id="5" name="Picture 4"/>
          <p:cNvPicPr>
            <a:picLocks noChangeAspect="1"/>
          </p:cNvPicPr>
          <p:nvPr/>
        </p:nvPicPr>
        <p:blipFill>
          <a:blip r:embed="rId3"/>
          <a:stretch>
            <a:fillRect/>
          </a:stretch>
        </p:blipFill>
        <p:spPr>
          <a:xfrm>
            <a:off x="292220" y="2843937"/>
            <a:ext cx="9030220" cy="3544119"/>
          </a:xfrm>
          <a:prstGeom prst="rect">
            <a:avLst/>
          </a:prstGeom>
        </p:spPr>
      </p:pic>
      <p:pic>
        <p:nvPicPr>
          <p:cNvPr id="2" name="Picture 1"/>
          <p:cNvPicPr>
            <a:picLocks noChangeAspect="1"/>
          </p:cNvPicPr>
          <p:nvPr/>
        </p:nvPicPr>
        <p:blipFill>
          <a:blip r:embed="rId4"/>
          <a:stretch>
            <a:fillRect/>
          </a:stretch>
        </p:blipFill>
        <p:spPr>
          <a:xfrm>
            <a:off x="9322441" y="1006078"/>
            <a:ext cx="2327156" cy="5381977"/>
          </a:xfrm>
          <a:prstGeom prst="rect">
            <a:avLst/>
          </a:prstGeom>
        </p:spPr>
      </p:pic>
    </p:spTree>
    <p:extLst>
      <p:ext uri="{BB962C8B-B14F-4D97-AF65-F5344CB8AC3E}">
        <p14:creationId xmlns:p14="http://schemas.microsoft.com/office/powerpoint/2010/main" val="10559832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58675" y="823266"/>
            <a:ext cx="10562028" cy="2799706"/>
          </a:xfrm>
          <a:prstGeom prst="rect">
            <a:avLst/>
          </a:prstGeom>
        </p:spPr>
      </p:pic>
      <p:pic>
        <p:nvPicPr>
          <p:cNvPr id="5" name="Picture 4"/>
          <p:cNvPicPr>
            <a:picLocks noChangeAspect="1"/>
          </p:cNvPicPr>
          <p:nvPr/>
        </p:nvPicPr>
        <p:blipFill>
          <a:blip r:embed="rId3"/>
          <a:stretch>
            <a:fillRect/>
          </a:stretch>
        </p:blipFill>
        <p:spPr>
          <a:xfrm>
            <a:off x="658676" y="3422106"/>
            <a:ext cx="10562027" cy="1524416"/>
          </a:xfrm>
          <a:prstGeom prst="rect">
            <a:avLst/>
          </a:prstGeom>
        </p:spPr>
      </p:pic>
      <p:pic>
        <p:nvPicPr>
          <p:cNvPr id="6" name="Picture 5"/>
          <p:cNvPicPr>
            <a:picLocks noChangeAspect="1"/>
          </p:cNvPicPr>
          <p:nvPr/>
        </p:nvPicPr>
        <p:blipFill>
          <a:blip r:embed="rId4"/>
          <a:stretch>
            <a:fillRect/>
          </a:stretch>
        </p:blipFill>
        <p:spPr>
          <a:xfrm>
            <a:off x="658677" y="4814787"/>
            <a:ext cx="10562027" cy="1802989"/>
          </a:xfrm>
          <a:prstGeom prst="rect">
            <a:avLst/>
          </a:prstGeom>
        </p:spPr>
      </p:pic>
    </p:spTree>
    <p:extLst>
      <p:ext uri="{BB962C8B-B14F-4D97-AF65-F5344CB8AC3E}">
        <p14:creationId xmlns:p14="http://schemas.microsoft.com/office/powerpoint/2010/main" val="13092173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5323" y="144855"/>
            <a:ext cx="5799077" cy="4454305"/>
          </a:xfrm>
          <a:prstGeom prst="rect">
            <a:avLst/>
          </a:prstGeom>
          <a:effectLst/>
        </p:spPr>
        <p:txBody>
          <a:bodyPr vert="horz" lIns="91440" tIns="45720" rIns="91440" bIns="45720" rtlCol="0" anchor="b">
            <a:normAutofit fontScale="92500" lnSpcReduction="2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1" dirty="0" smtClean="0"/>
              <a:t>MODULE five:   </a:t>
            </a:r>
            <a:br>
              <a:rPr lang="en-US" sz="6000" b="1" dirty="0" smtClean="0"/>
            </a:br>
            <a:endParaRPr lang="en-US" sz="6000" b="1" dirty="0" smtClean="0"/>
          </a:p>
          <a:p>
            <a:r>
              <a:rPr lang="en-US" b="1" dirty="0" smtClean="0"/>
              <a:t>SECTION </a:t>
            </a:r>
            <a:r>
              <a:rPr lang="en-US" b="1" dirty="0"/>
              <a:t>one: </a:t>
            </a:r>
            <a:endParaRPr lang="en-US" b="1" dirty="0" smtClean="0"/>
          </a:p>
          <a:p>
            <a:r>
              <a:rPr lang="en-US" b="1" dirty="0" smtClean="0"/>
              <a:t>Physician </a:t>
            </a:r>
          </a:p>
          <a:p>
            <a:r>
              <a:rPr lang="en-US" b="1" dirty="0" smtClean="0"/>
              <a:t>Professionalism </a:t>
            </a:r>
          </a:p>
          <a:p>
            <a:r>
              <a:rPr lang="en-US" b="1" dirty="0" smtClean="0"/>
              <a:t>and </a:t>
            </a:r>
          </a:p>
          <a:p>
            <a:r>
              <a:rPr lang="en-US" b="1" dirty="0" smtClean="0"/>
              <a:t>Responsibilities </a:t>
            </a:r>
            <a:endParaRPr lang="en-US" b="1" dirty="0"/>
          </a:p>
        </p:txBody>
      </p:sp>
      <p:pic>
        <p:nvPicPr>
          <p:cNvPr id="2" name="Picture 1"/>
          <p:cNvPicPr>
            <a:picLocks noChangeAspect="1"/>
          </p:cNvPicPr>
          <p:nvPr/>
        </p:nvPicPr>
        <p:blipFill>
          <a:blip r:embed="rId2"/>
          <a:stretch>
            <a:fillRect/>
          </a:stretch>
        </p:blipFill>
        <p:spPr>
          <a:xfrm>
            <a:off x="9133840" y="299720"/>
            <a:ext cx="2787967" cy="6200266"/>
          </a:xfrm>
          <a:prstGeom prst="rect">
            <a:avLst/>
          </a:prstGeom>
        </p:spPr>
      </p:pic>
    </p:spTree>
    <p:extLst>
      <p:ext uri="{BB962C8B-B14F-4D97-AF65-F5344CB8AC3E}">
        <p14:creationId xmlns:p14="http://schemas.microsoft.com/office/powerpoint/2010/main" val="1771342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55300" y="685799"/>
            <a:ext cx="7898165" cy="5684004"/>
          </a:xfrm>
          <a:prstGeom prst="rect">
            <a:avLst/>
          </a:prstGeom>
        </p:spPr>
      </p:pic>
      <p:pic>
        <p:nvPicPr>
          <p:cNvPr id="2" name="Picture 1"/>
          <p:cNvPicPr>
            <a:picLocks noChangeAspect="1"/>
          </p:cNvPicPr>
          <p:nvPr/>
        </p:nvPicPr>
        <p:blipFill>
          <a:blip r:embed="rId3"/>
          <a:stretch>
            <a:fillRect/>
          </a:stretch>
        </p:blipFill>
        <p:spPr>
          <a:xfrm>
            <a:off x="8453465" y="685799"/>
            <a:ext cx="2457752" cy="5684004"/>
          </a:xfrm>
          <a:prstGeom prst="rect">
            <a:avLst/>
          </a:prstGeom>
        </p:spPr>
      </p:pic>
    </p:spTree>
    <p:extLst>
      <p:ext uri="{BB962C8B-B14F-4D97-AF65-F5344CB8AC3E}">
        <p14:creationId xmlns:p14="http://schemas.microsoft.com/office/powerpoint/2010/main" val="2204107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6504" y="685799"/>
            <a:ext cx="8000182" cy="5629759"/>
          </a:xfrm>
          <a:prstGeom prst="rect">
            <a:avLst/>
          </a:prstGeom>
        </p:spPr>
      </p:pic>
      <p:pic>
        <p:nvPicPr>
          <p:cNvPr id="2" name="Picture 1"/>
          <p:cNvPicPr>
            <a:picLocks noChangeAspect="1"/>
          </p:cNvPicPr>
          <p:nvPr/>
        </p:nvPicPr>
        <p:blipFill>
          <a:blip r:embed="rId3"/>
          <a:stretch>
            <a:fillRect/>
          </a:stretch>
        </p:blipFill>
        <p:spPr>
          <a:xfrm>
            <a:off x="8256170" y="685799"/>
            <a:ext cx="2434296" cy="5629759"/>
          </a:xfrm>
          <a:prstGeom prst="rect">
            <a:avLst/>
          </a:prstGeom>
        </p:spPr>
      </p:pic>
    </p:spTree>
    <p:extLst>
      <p:ext uri="{BB962C8B-B14F-4D97-AF65-F5344CB8AC3E}">
        <p14:creationId xmlns:p14="http://schemas.microsoft.com/office/powerpoint/2010/main" val="33348372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5084" y="685799"/>
            <a:ext cx="8115559" cy="5745998"/>
          </a:xfrm>
          <a:prstGeom prst="rect">
            <a:avLst/>
          </a:prstGeom>
        </p:spPr>
      </p:pic>
      <p:pic>
        <p:nvPicPr>
          <p:cNvPr id="2" name="Picture 1"/>
          <p:cNvPicPr>
            <a:picLocks noChangeAspect="1"/>
          </p:cNvPicPr>
          <p:nvPr/>
        </p:nvPicPr>
        <p:blipFill>
          <a:blip r:embed="rId3"/>
          <a:stretch>
            <a:fillRect/>
          </a:stretch>
        </p:blipFill>
        <p:spPr>
          <a:xfrm>
            <a:off x="8390643" y="685799"/>
            <a:ext cx="2489167" cy="5756657"/>
          </a:xfrm>
          <a:prstGeom prst="rect">
            <a:avLst/>
          </a:prstGeom>
        </p:spPr>
      </p:pic>
    </p:spTree>
    <p:extLst>
      <p:ext uri="{BB962C8B-B14F-4D97-AF65-F5344CB8AC3E}">
        <p14:creationId xmlns:p14="http://schemas.microsoft.com/office/powerpoint/2010/main" val="31255485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6915" y="685799"/>
            <a:ext cx="7965033" cy="5684003"/>
          </a:xfrm>
          <a:prstGeom prst="rect">
            <a:avLst/>
          </a:prstGeom>
        </p:spPr>
      </p:pic>
      <p:pic>
        <p:nvPicPr>
          <p:cNvPr id="2" name="Picture 1"/>
          <p:cNvPicPr>
            <a:picLocks noChangeAspect="1"/>
          </p:cNvPicPr>
          <p:nvPr/>
        </p:nvPicPr>
        <p:blipFill>
          <a:blip r:embed="rId3"/>
          <a:stretch>
            <a:fillRect/>
          </a:stretch>
        </p:blipFill>
        <p:spPr>
          <a:xfrm>
            <a:off x="8341948" y="685799"/>
            <a:ext cx="2457752" cy="5684003"/>
          </a:xfrm>
          <a:prstGeom prst="rect">
            <a:avLst/>
          </a:prstGeom>
        </p:spPr>
      </p:pic>
    </p:spTree>
    <p:extLst>
      <p:ext uri="{BB962C8B-B14F-4D97-AF65-F5344CB8AC3E}">
        <p14:creationId xmlns:p14="http://schemas.microsoft.com/office/powerpoint/2010/main" val="34930212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44719" y="1061635"/>
            <a:ext cx="7511497" cy="5331416"/>
          </a:xfrm>
          <a:prstGeom prst="rect">
            <a:avLst/>
          </a:prstGeom>
        </p:spPr>
      </p:pic>
      <p:pic>
        <p:nvPicPr>
          <p:cNvPr id="2" name="Picture 1"/>
          <p:cNvPicPr>
            <a:picLocks noChangeAspect="1"/>
          </p:cNvPicPr>
          <p:nvPr/>
        </p:nvPicPr>
        <p:blipFill>
          <a:blip r:embed="rId3"/>
          <a:stretch>
            <a:fillRect/>
          </a:stretch>
        </p:blipFill>
        <p:spPr>
          <a:xfrm>
            <a:off x="8056215" y="1061635"/>
            <a:ext cx="2305293" cy="5331416"/>
          </a:xfrm>
          <a:prstGeom prst="rect">
            <a:avLst/>
          </a:prstGeom>
        </p:spPr>
      </p:pic>
    </p:spTree>
    <p:extLst>
      <p:ext uri="{BB962C8B-B14F-4D97-AF65-F5344CB8AC3E}">
        <p14:creationId xmlns:p14="http://schemas.microsoft.com/office/powerpoint/2010/main" val="35279946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7781" y="685799"/>
            <a:ext cx="8017809" cy="5722749"/>
          </a:xfrm>
          <a:prstGeom prst="rect">
            <a:avLst/>
          </a:prstGeom>
        </p:spPr>
      </p:pic>
      <p:pic>
        <p:nvPicPr>
          <p:cNvPr id="2" name="Picture 1"/>
          <p:cNvPicPr>
            <a:picLocks noChangeAspect="1"/>
          </p:cNvPicPr>
          <p:nvPr/>
        </p:nvPicPr>
        <p:blipFill>
          <a:blip r:embed="rId3"/>
          <a:stretch>
            <a:fillRect/>
          </a:stretch>
        </p:blipFill>
        <p:spPr>
          <a:xfrm>
            <a:off x="8395590" y="685798"/>
            <a:ext cx="2474505" cy="5722749"/>
          </a:xfrm>
          <a:prstGeom prst="rect">
            <a:avLst/>
          </a:prstGeom>
        </p:spPr>
      </p:pic>
    </p:spTree>
    <p:extLst>
      <p:ext uri="{BB962C8B-B14F-4D97-AF65-F5344CB8AC3E}">
        <p14:creationId xmlns:p14="http://schemas.microsoft.com/office/powerpoint/2010/main" val="559985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95423" y="995766"/>
            <a:ext cx="7369414" cy="5242302"/>
          </a:xfrm>
          <a:prstGeom prst="rect">
            <a:avLst/>
          </a:prstGeom>
        </p:spPr>
      </p:pic>
      <p:pic>
        <p:nvPicPr>
          <p:cNvPr id="2" name="Picture 1"/>
          <p:cNvPicPr>
            <a:picLocks noChangeAspect="1"/>
          </p:cNvPicPr>
          <p:nvPr/>
        </p:nvPicPr>
        <p:blipFill>
          <a:blip r:embed="rId3"/>
          <a:stretch>
            <a:fillRect/>
          </a:stretch>
        </p:blipFill>
        <p:spPr>
          <a:xfrm>
            <a:off x="7964837" y="995766"/>
            <a:ext cx="2266761" cy="5242302"/>
          </a:xfrm>
          <a:prstGeom prst="rect">
            <a:avLst/>
          </a:prstGeom>
        </p:spPr>
      </p:pic>
    </p:spTree>
    <p:extLst>
      <p:ext uri="{BB962C8B-B14F-4D97-AF65-F5344CB8AC3E}">
        <p14:creationId xmlns:p14="http://schemas.microsoft.com/office/powerpoint/2010/main" val="2266133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4367" y="824768"/>
            <a:ext cx="7864236" cy="5622528"/>
          </a:xfrm>
          <a:prstGeom prst="rect">
            <a:avLst/>
          </a:prstGeom>
        </p:spPr>
      </p:pic>
      <p:pic>
        <p:nvPicPr>
          <p:cNvPr id="2" name="Picture 1"/>
          <p:cNvPicPr>
            <a:picLocks noChangeAspect="1"/>
          </p:cNvPicPr>
          <p:nvPr/>
        </p:nvPicPr>
        <p:blipFill>
          <a:blip r:embed="rId3"/>
          <a:stretch>
            <a:fillRect/>
          </a:stretch>
        </p:blipFill>
        <p:spPr>
          <a:xfrm>
            <a:off x="8198603" y="824768"/>
            <a:ext cx="2431169" cy="5622528"/>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2235240" y="6622920"/>
              <a:ext cx="360" cy="360"/>
            </p14:xfrm>
          </p:contentPart>
        </mc:Choice>
        <mc:Fallback xmlns="">
          <p:pic>
            <p:nvPicPr>
              <p:cNvPr id="3" name="Ink 2"/>
              <p:cNvPicPr/>
              <p:nvPr/>
            </p:nvPicPr>
            <p:blipFill>
              <a:blip r:embed="rId5"/>
              <a:stretch>
                <a:fillRect/>
              </a:stretch>
            </p:blipFill>
            <p:spPr>
              <a:xfrm>
                <a:off x="2225880" y="6613560"/>
                <a:ext cx="19080" cy="19080"/>
              </a:xfrm>
              <a:prstGeom prst="rect">
                <a:avLst/>
              </a:prstGeom>
            </p:spPr>
          </p:pic>
        </mc:Fallback>
      </mc:AlternateContent>
    </p:spTree>
    <p:extLst>
      <p:ext uri="{BB962C8B-B14F-4D97-AF65-F5344CB8AC3E}">
        <p14:creationId xmlns:p14="http://schemas.microsoft.com/office/powerpoint/2010/main" val="26703804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9987" y="874051"/>
            <a:ext cx="7871125" cy="5627487"/>
          </a:xfrm>
          <a:prstGeom prst="rect">
            <a:avLst/>
          </a:prstGeom>
        </p:spPr>
      </p:pic>
      <p:pic>
        <p:nvPicPr>
          <p:cNvPr id="2" name="Picture 1"/>
          <p:cNvPicPr>
            <a:picLocks noChangeAspect="1"/>
          </p:cNvPicPr>
          <p:nvPr/>
        </p:nvPicPr>
        <p:blipFill>
          <a:blip r:embed="rId3"/>
          <a:stretch>
            <a:fillRect/>
          </a:stretch>
        </p:blipFill>
        <p:spPr>
          <a:xfrm>
            <a:off x="8121112" y="874051"/>
            <a:ext cx="2433314" cy="5627487"/>
          </a:xfrm>
          <a:prstGeom prst="rect">
            <a:avLst/>
          </a:prstGeom>
        </p:spPr>
      </p:pic>
    </p:spTree>
    <p:extLst>
      <p:ext uri="{BB962C8B-B14F-4D97-AF65-F5344CB8AC3E}">
        <p14:creationId xmlns:p14="http://schemas.microsoft.com/office/powerpoint/2010/main" val="6925655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6692" y="768424"/>
            <a:ext cx="8041396" cy="5810606"/>
          </a:xfrm>
          <a:prstGeom prst="rect">
            <a:avLst/>
          </a:prstGeom>
        </p:spPr>
      </p:pic>
      <p:pic>
        <p:nvPicPr>
          <p:cNvPr id="2" name="Picture 1"/>
          <p:cNvPicPr>
            <a:picLocks noChangeAspect="1"/>
          </p:cNvPicPr>
          <p:nvPr/>
        </p:nvPicPr>
        <p:blipFill>
          <a:blip r:embed="rId3"/>
          <a:stretch>
            <a:fillRect/>
          </a:stretch>
        </p:blipFill>
        <p:spPr>
          <a:xfrm>
            <a:off x="8338088" y="768424"/>
            <a:ext cx="2510726" cy="5806516"/>
          </a:xfrm>
          <a:prstGeom prst="rect">
            <a:avLst/>
          </a:prstGeom>
        </p:spPr>
      </p:pic>
    </p:spTree>
    <p:extLst>
      <p:ext uri="{BB962C8B-B14F-4D97-AF65-F5344CB8AC3E}">
        <p14:creationId xmlns:p14="http://schemas.microsoft.com/office/powerpoint/2010/main" val="555139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704" y="5350933"/>
            <a:ext cx="8534400" cy="1507067"/>
          </a:xfrm>
        </p:spPr>
        <p:txBody>
          <a:bodyPr/>
          <a:lstStyle/>
          <a:p>
            <a:r>
              <a:rPr lang="en-US" dirty="0" smtClean="0"/>
              <a:t>UNIT OBJECTIVES</a:t>
            </a:r>
            <a:endParaRPr lang="en-US" dirty="0"/>
          </a:p>
        </p:txBody>
      </p:sp>
      <p:sp>
        <p:nvSpPr>
          <p:cNvPr id="3" name="Content Placeholder 2"/>
          <p:cNvSpPr>
            <a:spLocks noGrp="1"/>
          </p:cNvSpPr>
          <p:nvPr>
            <p:ph idx="1"/>
          </p:nvPr>
        </p:nvSpPr>
        <p:spPr>
          <a:xfrm>
            <a:off x="684212" y="685800"/>
            <a:ext cx="8534400" cy="4281407"/>
          </a:xfrm>
        </p:spPr>
        <p:txBody>
          <a:bodyPr>
            <a:noAutofit/>
          </a:bodyPr>
          <a:lstStyle/>
          <a:p>
            <a:pPr>
              <a:buFont typeface="Arial" panose="020B0604020202020204" pitchFamily="34" charset="0"/>
              <a:buChar char="•"/>
            </a:pPr>
            <a:r>
              <a:rPr lang="en-US" sz="2800" b="1" dirty="0">
                <a:solidFill>
                  <a:schemeClr val="bg1"/>
                </a:solidFill>
              </a:rPr>
              <a:t>To reaffirm the principles, fundamentals and universal values of professionalism. These remain ideals to be achieved by all doctors </a:t>
            </a:r>
            <a:endParaRPr lang="en-US" sz="2800" b="1" dirty="0" smtClean="0">
              <a:solidFill>
                <a:schemeClr val="bg1"/>
              </a:solidFill>
            </a:endParaRPr>
          </a:p>
          <a:p>
            <a:pPr>
              <a:buFont typeface="Arial" panose="020B0604020202020204" pitchFamily="34" charset="0"/>
              <a:buChar char="•"/>
            </a:pPr>
            <a:r>
              <a:rPr lang="en-US" sz="2800" b="1" dirty="0">
                <a:solidFill>
                  <a:schemeClr val="bg1"/>
                </a:solidFill>
              </a:rPr>
              <a:t>To learn the concepts of responsibility, professional responsibility and professional responsibility of the physician; iatrogenic and iatrogeny; mal Badly medical practice; and the importance of the clinical record as a legal document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8612" y="329339"/>
            <a:ext cx="2668847" cy="6172200"/>
          </a:xfrm>
          <a:prstGeom prst="rect">
            <a:avLst/>
          </a:prstGeom>
        </p:spPr>
      </p:pic>
    </p:spTree>
    <p:extLst>
      <p:ext uri="{BB962C8B-B14F-4D97-AF65-F5344CB8AC3E}">
        <p14:creationId xmlns:p14="http://schemas.microsoft.com/office/powerpoint/2010/main" val="29381757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0276" y="705012"/>
            <a:ext cx="8109290" cy="5811784"/>
          </a:xfrm>
          <a:prstGeom prst="rect">
            <a:avLst/>
          </a:prstGeom>
        </p:spPr>
      </p:pic>
      <p:pic>
        <p:nvPicPr>
          <p:cNvPr id="2" name="Picture 1"/>
          <p:cNvPicPr>
            <a:picLocks noChangeAspect="1"/>
          </p:cNvPicPr>
          <p:nvPr/>
        </p:nvPicPr>
        <p:blipFill>
          <a:blip r:embed="rId3"/>
          <a:stretch>
            <a:fillRect/>
          </a:stretch>
        </p:blipFill>
        <p:spPr>
          <a:xfrm>
            <a:off x="8539566" y="705012"/>
            <a:ext cx="2513003" cy="5811784"/>
          </a:xfrm>
          <a:prstGeom prst="rect">
            <a:avLst/>
          </a:prstGeom>
        </p:spPr>
      </p:pic>
    </p:spTree>
    <p:extLst>
      <p:ext uri="{BB962C8B-B14F-4D97-AF65-F5344CB8AC3E}">
        <p14:creationId xmlns:p14="http://schemas.microsoft.com/office/powerpoint/2010/main" val="39024116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6480" y="891153"/>
            <a:ext cx="8012774" cy="5726623"/>
          </a:xfrm>
          <a:prstGeom prst="rect">
            <a:avLst/>
          </a:prstGeom>
        </p:spPr>
      </p:pic>
      <p:pic>
        <p:nvPicPr>
          <p:cNvPr id="2" name="Picture 1"/>
          <p:cNvPicPr>
            <a:picLocks noChangeAspect="1"/>
          </p:cNvPicPr>
          <p:nvPr/>
        </p:nvPicPr>
        <p:blipFill>
          <a:blip r:embed="rId3"/>
          <a:stretch>
            <a:fillRect/>
          </a:stretch>
        </p:blipFill>
        <p:spPr>
          <a:xfrm>
            <a:off x="8229254" y="891152"/>
            <a:ext cx="2480075" cy="5735631"/>
          </a:xfrm>
          <a:prstGeom prst="rect">
            <a:avLst/>
          </a:prstGeom>
        </p:spPr>
      </p:pic>
    </p:spTree>
    <p:extLst>
      <p:ext uri="{BB962C8B-B14F-4D97-AF65-F5344CB8AC3E}">
        <p14:creationId xmlns:p14="http://schemas.microsoft.com/office/powerpoint/2010/main" val="29039251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7732" y="643982"/>
            <a:ext cx="8114858" cy="5829946"/>
          </a:xfrm>
          <a:prstGeom prst="rect">
            <a:avLst/>
          </a:prstGeom>
        </p:spPr>
      </p:pic>
      <p:pic>
        <p:nvPicPr>
          <p:cNvPr id="2" name="Picture 1"/>
          <p:cNvPicPr>
            <a:picLocks noChangeAspect="1"/>
          </p:cNvPicPr>
          <p:nvPr/>
        </p:nvPicPr>
        <p:blipFill>
          <a:blip r:embed="rId3"/>
          <a:stretch>
            <a:fillRect/>
          </a:stretch>
        </p:blipFill>
        <p:spPr>
          <a:xfrm>
            <a:off x="8322589" y="643982"/>
            <a:ext cx="2520857" cy="5829946"/>
          </a:xfrm>
          <a:prstGeom prst="rect">
            <a:avLst/>
          </a:prstGeom>
        </p:spPr>
      </p:pic>
    </p:spTree>
    <p:extLst>
      <p:ext uri="{BB962C8B-B14F-4D97-AF65-F5344CB8AC3E}">
        <p14:creationId xmlns:p14="http://schemas.microsoft.com/office/powerpoint/2010/main" val="18034084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9408" y="685799"/>
            <a:ext cx="8096831" cy="5783451"/>
          </a:xfrm>
          <a:prstGeom prst="rect">
            <a:avLst/>
          </a:prstGeom>
        </p:spPr>
      </p:pic>
      <p:pic>
        <p:nvPicPr>
          <p:cNvPr id="2" name="Picture 1"/>
          <p:cNvPicPr>
            <a:picLocks noChangeAspect="1"/>
          </p:cNvPicPr>
          <p:nvPr/>
        </p:nvPicPr>
        <p:blipFill>
          <a:blip r:embed="rId3"/>
          <a:stretch>
            <a:fillRect/>
          </a:stretch>
        </p:blipFill>
        <p:spPr>
          <a:xfrm>
            <a:off x="8306239" y="685799"/>
            <a:ext cx="2500752" cy="5783451"/>
          </a:xfrm>
          <a:prstGeom prst="rect">
            <a:avLst/>
          </a:prstGeom>
        </p:spPr>
      </p:pic>
    </p:spTree>
    <p:extLst>
      <p:ext uri="{BB962C8B-B14F-4D97-AF65-F5344CB8AC3E}">
        <p14:creationId xmlns:p14="http://schemas.microsoft.com/office/powerpoint/2010/main" val="7319707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2336" y="601015"/>
            <a:ext cx="8091677" cy="5776538"/>
          </a:xfrm>
          <a:prstGeom prst="rect">
            <a:avLst/>
          </a:prstGeom>
        </p:spPr>
      </p:pic>
      <p:pic>
        <p:nvPicPr>
          <p:cNvPr id="2" name="Picture 1"/>
          <p:cNvPicPr>
            <a:picLocks noChangeAspect="1"/>
          </p:cNvPicPr>
          <p:nvPr/>
        </p:nvPicPr>
        <p:blipFill>
          <a:blip r:embed="rId3"/>
          <a:stretch>
            <a:fillRect/>
          </a:stretch>
        </p:blipFill>
        <p:spPr>
          <a:xfrm>
            <a:off x="8304013" y="601014"/>
            <a:ext cx="2497763" cy="5776538"/>
          </a:xfrm>
          <a:prstGeom prst="rect">
            <a:avLst/>
          </a:prstGeom>
        </p:spPr>
      </p:pic>
    </p:spTree>
    <p:extLst>
      <p:ext uri="{BB962C8B-B14F-4D97-AF65-F5344CB8AC3E}">
        <p14:creationId xmlns:p14="http://schemas.microsoft.com/office/powerpoint/2010/main" val="32460963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3633" y="953574"/>
            <a:ext cx="7855228" cy="5648703"/>
          </a:xfrm>
          <a:prstGeom prst="rect">
            <a:avLst/>
          </a:prstGeom>
        </p:spPr>
      </p:pic>
      <p:pic>
        <p:nvPicPr>
          <p:cNvPr id="2" name="Picture 1"/>
          <p:cNvPicPr>
            <a:picLocks noChangeAspect="1"/>
          </p:cNvPicPr>
          <p:nvPr/>
        </p:nvPicPr>
        <p:blipFill>
          <a:blip r:embed="rId3"/>
          <a:stretch>
            <a:fillRect/>
          </a:stretch>
        </p:blipFill>
        <p:spPr>
          <a:xfrm>
            <a:off x="8128861" y="953574"/>
            <a:ext cx="2440983" cy="5645224"/>
          </a:xfrm>
          <a:prstGeom prst="rect">
            <a:avLst/>
          </a:prstGeom>
        </p:spPr>
      </p:pic>
    </p:spTree>
    <p:extLst>
      <p:ext uri="{BB962C8B-B14F-4D97-AF65-F5344CB8AC3E}">
        <p14:creationId xmlns:p14="http://schemas.microsoft.com/office/powerpoint/2010/main" val="29172229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43919" y="438268"/>
            <a:ext cx="10271840" cy="3071411"/>
          </a:xfrm>
          <a:prstGeom prst="rect">
            <a:avLst/>
          </a:prstGeom>
        </p:spPr>
      </p:pic>
      <p:pic>
        <p:nvPicPr>
          <p:cNvPr id="5" name="Picture 4"/>
          <p:cNvPicPr>
            <a:picLocks noChangeAspect="1"/>
          </p:cNvPicPr>
          <p:nvPr/>
        </p:nvPicPr>
        <p:blipFill>
          <a:blip r:embed="rId3"/>
          <a:stretch>
            <a:fillRect/>
          </a:stretch>
        </p:blipFill>
        <p:spPr>
          <a:xfrm>
            <a:off x="754028" y="3509679"/>
            <a:ext cx="10261731" cy="2635399"/>
          </a:xfrm>
          <a:prstGeom prst="rect">
            <a:avLst/>
          </a:prstGeom>
        </p:spPr>
      </p:pic>
    </p:spTree>
    <p:extLst>
      <p:ext uri="{BB962C8B-B14F-4D97-AF65-F5344CB8AC3E}">
        <p14:creationId xmlns:p14="http://schemas.microsoft.com/office/powerpoint/2010/main" val="42552210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571" y="4932096"/>
            <a:ext cx="7981627" cy="1925904"/>
          </a:xfrm>
        </p:spPr>
        <p:txBody>
          <a:bodyPr>
            <a:normAutofit/>
          </a:bodyPr>
          <a:lstStyle/>
          <a:p>
            <a:r>
              <a:rPr lang="en-US" sz="4800" dirty="0" smtClean="0"/>
              <a:t>CHARACTERISTICS OF </a:t>
            </a:r>
            <a:br>
              <a:rPr lang="en-US" sz="4800" dirty="0" smtClean="0"/>
            </a:br>
            <a:r>
              <a:rPr lang="en-US" sz="4800" dirty="0" smtClean="0"/>
              <a:t>PROFESSIONAL CONDUCT</a:t>
            </a:r>
            <a:endParaRPr lang="en-US" sz="4800" dirty="0"/>
          </a:p>
        </p:txBody>
      </p:sp>
      <p:pic>
        <p:nvPicPr>
          <p:cNvPr id="4" name="Content Placeholder 3"/>
          <p:cNvPicPr>
            <a:picLocks noGrp="1" noChangeAspect="1"/>
          </p:cNvPicPr>
          <p:nvPr>
            <p:ph idx="1"/>
          </p:nvPr>
        </p:nvPicPr>
        <p:blipFill>
          <a:blip r:embed="rId2"/>
          <a:stretch>
            <a:fillRect/>
          </a:stretch>
        </p:blipFill>
        <p:spPr>
          <a:xfrm>
            <a:off x="436872" y="575438"/>
            <a:ext cx="7633024" cy="1560387"/>
          </a:xfrm>
          <a:prstGeom prst="rect">
            <a:avLst/>
          </a:prstGeom>
        </p:spPr>
      </p:pic>
      <p:pic>
        <p:nvPicPr>
          <p:cNvPr id="5" name="Picture 4"/>
          <p:cNvPicPr>
            <a:picLocks noChangeAspect="1"/>
          </p:cNvPicPr>
          <p:nvPr/>
        </p:nvPicPr>
        <p:blipFill>
          <a:blip r:embed="rId3"/>
          <a:stretch>
            <a:fillRect/>
          </a:stretch>
        </p:blipFill>
        <p:spPr>
          <a:xfrm>
            <a:off x="436872" y="2065224"/>
            <a:ext cx="7633024" cy="1628490"/>
          </a:xfrm>
          <a:prstGeom prst="rect">
            <a:avLst/>
          </a:prstGeom>
        </p:spPr>
      </p:pic>
      <p:pic>
        <p:nvPicPr>
          <p:cNvPr id="6" name="Picture 5"/>
          <p:cNvPicPr>
            <a:picLocks noChangeAspect="1"/>
          </p:cNvPicPr>
          <p:nvPr/>
        </p:nvPicPr>
        <p:blipFill>
          <a:blip r:embed="rId4"/>
          <a:stretch>
            <a:fillRect/>
          </a:stretch>
        </p:blipFill>
        <p:spPr>
          <a:xfrm>
            <a:off x="436872" y="3625611"/>
            <a:ext cx="7633024" cy="1561070"/>
          </a:xfrm>
          <a:prstGeom prst="rect">
            <a:avLst/>
          </a:prstGeom>
        </p:spPr>
      </p:pic>
      <p:pic>
        <p:nvPicPr>
          <p:cNvPr id="3" name="Picture 2"/>
          <p:cNvPicPr>
            <a:picLocks noChangeAspect="1"/>
          </p:cNvPicPr>
          <p:nvPr/>
        </p:nvPicPr>
        <p:blipFill>
          <a:blip r:embed="rId5"/>
          <a:stretch>
            <a:fillRect/>
          </a:stretch>
        </p:blipFill>
        <p:spPr>
          <a:xfrm>
            <a:off x="8069896" y="575438"/>
            <a:ext cx="2600687" cy="6014568"/>
          </a:xfrm>
          <a:prstGeom prst="rect">
            <a:avLst/>
          </a:prstGeom>
        </p:spPr>
      </p:pic>
    </p:spTree>
    <p:extLst>
      <p:ext uri="{BB962C8B-B14F-4D97-AF65-F5344CB8AC3E}">
        <p14:creationId xmlns:p14="http://schemas.microsoft.com/office/powerpoint/2010/main" val="20435541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160" y="5081162"/>
            <a:ext cx="6610027" cy="1342039"/>
          </a:xfrm>
        </p:spPr>
        <p:txBody>
          <a:bodyPr/>
          <a:lstStyle/>
          <a:p>
            <a:r>
              <a:rPr lang="en-US" dirty="0" smtClean="0"/>
              <a:t>CHARACTERISTICS OF </a:t>
            </a:r>
            <a:br>
              <a:rPr lang="en-US" dirty="0" smtClean="0"/>
            </a:br>
            <a:r>
              <a:rPr lang="en-US" dirty="0" smtClean="0"/>
              <a:t>PROFESSIONAL CONDUCT </a:t>
            </a:r>
            <a:endParaRPr lang="en-US" dirty="0"/>
          </a:p>
        </p:txBody>
      </p:sp>
      <p:pic>
        <p:nvPicPr>
          <p:cNvPr id="4" name="Content Placeholder 3"/>
          <p:cNvPicPr>
            <a:picLocks noGrp="1" noChangeAspect="1"/>
          </p:cNvPicPr>
          <p:nvPr>
            <p:ph idx="1"/>
          </p:nvPr>
        </p:nvPicPr>
        <p:blipFill>
          <a:blip r:embed="rId2"/>
          <a:stretch>
            <a:fillRect/>
          </a:stretch>
        </p:blipFill>
        <p:spPr>
          <a:xfrm>
            <a:off x="351001" y="572290"/>
            <a:ext cx="8025834" cy="2214324"/>
          </a:xfrm>
          <a:prstGeom prst="rect">
            <a:avLst/>
          </a:prstGeom>
        </p:spPr>
      </p:pic>
      <p:pic>
        <p:nvPicPr>
          <p:cNvPr id="5" name="Picture 4"/>
          <p:cNvPicPr>
            <a:picLocks noChangeAspect="1"/>
          </p:cNvPicPr>
          <p:nvPr/>
        </p:nvPicPr>
        <p:blipFill>
          <a:blip r:embed="rId3"/>
          <a:stretch>
            <a:fillRect/>
          </a:stretch>
        </p:blipFill>
        <p:spPr>
          <a:xfrm>
            <a:off x="351001" y="2786614"/>
            <a:ext cx="8025834" cy="2098537"/>
          </a:xfrm>
          <a:prstGeom prst="rect">
            <a:avLst/>
          </a:prstGeom>
        </p:spPr>
      </p:pic>
      <p:pic>
        <p:nvPicPr>
          <p:cNvPr id="3" name="Picture 2"/>
          <p:cNvPicPr>
            <a:picLocks noChangeAspect="1"/>
          </p:cNvPicPr>
          <p:nvPr/>
        </p:nvPicPr>
        <p:blipFill>
          <a:blip r:embed="rId4"/>
          <a:stretch>
            <a:fillRect/>
          </a:stretch>
        </p:blipFill>
        <p:spPr>
          <a:xfrm>
            <a:off x="8299343" y="572290"/>
            <a:ext cx="2614677" cy="6046922"/>
          </a:xfrm>
          <a:prstGeom prst="rect">
            <a:avLst/>
          </a:prstGeom>
        </p:spPr>
      </p:pic>
    </p:spTree>
    <p:extLst>
      <p:ext uri="{BB962C8B-B14F-4D97-AF65-F5344CB8AC3E}">
        <p14:creationId xmlns:p14="http://schemas.microsoft.com/office/powerpoint/2010/main" val="36145783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20671" y="285955"/>
            <a:ext cx="8185204" cy="3247819"/>
          </a:xfrm>
          <a:prstGeom prst="rect">
            <a:avLst/>
          </a:prstGeom>
        </p:spPr>
      </p:pic>
      <p:pic>
        <p:nvPicPr>
          <p:cNvPr id="5" name="Picture 4"/>
          <p:cNvPicPr>
            <a:picLocks noChangeAspect="1"/>
          </p:cNvPicPr>
          <p:nvPr/>
        </p:nvPicPr>
        <p:blipFill>
          <a:blip r:embed="rId3"/>
          <a:stretch>
            <a:fillRect/>
          </a:stretch>
        </p:blipFill>
        <p:spPr>
          <a:xfrm>
            <a:off x="726668" y="3533774"/>
            <a:ext cx="8173210" cy="2767020"/>
          </a:xfrm>
          <a:prstGeom prst="rect">
            <a:avLst/>
          </a:prstGeom>
        </p:spPr>
      </p:pic>
      <p:pic>
        <p:nvPicPr>
          <p:cNvPr id="2" name="Picture 1"/>
          <p:cNvPicPr>
            <a:picLocks noChangeAspect="1"/>
          </p:cNvPicPr>
          <p:nvPr/>
        </p:nvPicPr>
        <p:blipFill>
          <a:blip r:embed="rId4"/>
          <a:stretch>
            <a:fillRect/>
          </a:stretch>
        </p:blipFill>
        <p:spPr>
          <a:xfrm>
            <a:off x="8899878" y="285955"/>
            <a:ext cx="2600804" cy="6014839"/>
          </a:xfrm>
          <a:prstGeom prst="rect">
            <a:avLst/>
          </a:prstGeom>
        </p:spPr>
      </p:pic>
      <p:pic>
        <p:nvPicPr>
          <p:cNvPr id="3" name="Picture 2"/>
          <p:cNvPicPr>
            <a:picLocks noChangeAspect="1"/>
          </p:cNvPicPr>
          <p:nvPr/>
        </p:nvPicPr>
        <p:blipFill>
          <a:blip r:embed="rId5"/>
          <a:stretch>
            <a:fillRect/>
          </a:stretch>
        </p:blipFill>
        <p:spPr>
          <a:xfrm>
            <a:off x="7794978" y="285955"/>
            <a:ext cx="1104900" cy="1133475"/>
          </a:xfrm>
          <a:prstGeom prst="rect">
            <a:avLst/>
          </a:prstGeom>
        </p:spPr>
      </p:pic>
    </p:spTree>
    <p:extLst>
      <p:ext uri="{BB962C8B-B14F-4D97-AF65-F5344CB8AC3E}">
        <p14:creationId xmlns:p14="http://schemas.microsoft.com/office/powerpoint/2010/main" val="10928141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425" y="4572000"/>
            <a:ext cx="8260597" cy="1301858"/>
          </a:xfrm>
        </p:spPr>
        <p:txBody>
          <a:bodyPr>
            <a:normAutofit fontScale="90000"/>
          </a:bodyPr>
          <a:lstStyle/>
          <a:p>
            <a:r>
              <a:rPr lang="en-US" sz="2800" dirty="0" smtClean="0"/>
              <a:t/>
            </a:r>
            <a:br>
              <a:rPr lang="en-US" sz="2800" dirty="0" smtClean="0"/>
            </a:br>
            <a:r>
              <a:rPr lang="en-US" sz="4400" b="1" dirty="0" smtClean="0"/>
              <a:t>Physician Professionalism and Responsibilities </a:t>
            </a:r>
            <a:r>
              <a:rPr lang="en-US" sz="2800" b="1" dirty="0"/>
              <a:t/>
            </a:r>
            <a:br>
              <a:rPr lang="en-US" sz="2800" b="1" dirty="0"/>
            </a:br>
            <a:endParaRPr lang="en-US" sz="2800" b="1" dirty="0"/>
          </a:p>
        </p:txBody>
      </p:sp>
      <p:sp>
        <p:nvSpPr>
          <p:cNvPr id="3" name="Content Placeholder 2"/>
          <p:cNvSpPr>
            <a:spLocks noGrp="1"/>
          </p:cNvSpPr>
          <p:nvPr>
            <p:ph idx="1"/>
          </p:nvPr>
        </p:nvSpPr>
        <p:spPr>
          <a:xfrm>
            <a:off x="210864" y="61994"/>
            <a:ext cx="8097864" cy="4720956"/>
          </a:xfrm>
        </p:spPr>
        <p:txBody>
          <a:bodyPr>
            <a:normAutofit/>
          </a:bodyPr>
          <a:lstStyle/>
          <a:p>
            <a:pPr lvl="0"/>
            <a:endParaRPr lang="en-US" dirty="0" smtClean="0"/>
          </a:p>
          <a:p>
            <a:pPr lvl="0">
              <a:buFont typeface="Arial" panose="020B0604020202020204" pitchFamily="34" charset="0"/>
              <a:buChar char="•"/>
            </a:pPr>
            <a:r>
              <a:rPr lang="en-US" sz="3200" b="1" dirty="0" smtClean="0">
                <a:solidFill>
                  <a:schemeClr val="bg1"/>
                </a:solidFill>
              </a:rPr>
              <a:t>FUNDAMENTAL </a:t>
            </a:r>
            <a:r>
              <a:rPr lang="en-US" sz="3200" b="1" dirty="0">
                <a:solidFill>
                  <a:schemeClr val="bg1"/>
                </a:solidFill>
              </a:rPr>
              <a:t>PRINCIPLES:</a:t>
            </a:r>
          </a:p>
          <a:p>
            <a:pPr lvl="1">
              <a:buFont typeface="Arial" panose="020B0604020202020204" pitchFamily="34" charset="0"/>
              <a:buChar char="•"/>
            </a:pPr>
            <a:r>
              <a:rPr lang="en-US" sz="3200" b="1" dirty="0">
                <a:solidFill>
                  <a:schemeClr val="bg1"/>
                </a:solidFill>
              </a:rPr>
              <a:t>Principle of predominance of patient welfare</a:t>
            </a:r>
          </a:p>
          <a:p>
            <a:pPr lvl="1">
              <a:buFont typeface="Arial" panose="020B0604020202020204" pitchFamily="34" charset="0"/>
              <a:buChar char="•"/>
            </a:pPr>
            <a:r>
              <a:rPr lang="en-US" sz="3200" b="1" dirty="0">
                <a:solidFill>
                  <a:schemeClr val="bg1"/>
                </a:solidFill>
              </a:rPr>
              <a:t>Principle of patient autonomy</a:t>
            </a:r>
          </a:p>
          <a:p>
            <a:pPr lvl="1">
              <a:buFont typeface="Arial" panose="020B0604020202020204" pitchFamily="34" charset="0"/>
              <a:buChar char="•"/>
            </a:pPr>
            <a:r>
              <a:rPr lang="en-US" sz="3200" b="1" dirty="0">
                <a:solidFill>
                  <a:schemeClr val="bg1"/>
                </a:solidFill>
              </a:rPr>
              <a:t>Principle of social </a:t>
            </a:r>
            <a:r>
              <a:rPr lang="en-US" sz="3200" b="1" dirty="0" smtClean="0">
                <a:solidFill>
                  <a:schemeClr val="bg1"/>
                </a:solidFill>
              </a:rPr>
              <a:t>justice</a:t>
            </a:r>
            <a:endParaRPr lang="en-US" sz="3200" b="1"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2876" y="178230"/>
            <a:ext cx="2814604" cy="6509288"/>
          </a:xfrm>
          <a:prstGeom prst="rect">
            <a:avLst/>
          </a:prstGeom>
        </p:spPr>
      </p:pic>
    </p:spTree>
    <p:extLst>
      <p:ext uri="{BB962C8B-B14F-4D97-AF65-F5344CB8AC3E}">
        <p14:creationId xmlns:p14="http://schemas.microsoft.com/office/powerpoint/2010/main" val="14737251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5766" y="1034821"/>
            <a:ext cx="8512693" cy="5471161"/>
          </a:xfrm>
          <a:prstGeom prst="rect">
            <a:avLst/>
          </a:prstGeom>
        </p:spPr>
      </p:pic>
      <p:pic>
        <p:nvPicPr>
          <p:cNvPr id="2" name="Picture 1"/>
          <p:cNvPicPr>
            <a:picLocks noChangeAspect="1"/>
          </p:cNvPicPr>
          <p:nvPr/>
        </p:nvPicPr>
        <p:blipFill>
          <a:blip r:embed="rId3"/>
          <a:stretch>
            <a:fillRect/>
          </a:stretch>
        </p:blipFill>
        <p:spPr>
          <a:xfrm>
            <a:off x="7733559" y="1034821"/>
            <a:ext cx="1104900" cy="1133475"/>
          </a:xfrm>
          <a:prstGeom prst="rect">
            <a:avLst/>
          </a:prstGeom>
        </p:spPr>
      </p:pic>
      <p:pic>
        <p:nvPicPr>
          <p:cNvPr id="3" name="Picture 2"/>
          <p:cNvPicPr>
            <a:picLocks noChangeAspect="1"/>
          </p:cNvPicPr>
          <p:nvPr/>
        </p:nvPicPr>
        <p:blipFill>
          <a:blip r:embed="rId3"/>
          <a:stretch>
            <a:fillRect/>
          </a:stretch>
        </p:blipFill>
        <p:spPr>
          <a:xfrm>
            <a:off x="8195602" y="1783261"/>
            <a:ext cx="642857" cy="65948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8459" y="1034820"/>
            <a:ext cx="2366816" cy="5473697"/>
          </a:xfrm>
          <a:prstGeom prst="rect">
            <a:avLst/>
          </a:prstGeom>
        </p:spPr>
      </p:pic>
    </p:spTree>
    <p:extLst>
      <p:ext uri="{BB962C8B-B14F-4D97-AF65-F5344CB8AC3E}">
        <p14:creationId xmlns:p14="http://schemas.microsoft.com/office/powerpoint/2010/main" val="39407106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8077" y="679158"/>
            <a:ext cx="8975968" cy="5880462"/>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4045" y="679158"/>
            <a:ext cx="2542700" cy="5880462"/>
          </a:xfrm>
          <a:prstGeom prst="rect">
            <a:avLst/>
          </a:prstGeom>
        </p:spPr>
      </p:pic>
      <p:pic>
        <p:nvPicPr>
          <p:cNvPr id="3" name="Picture 2"/>
          <p:cNvPicPr>
            <a:picLocks noChangeAspect="1"/>
          </p:cNvPicPr>
          <p:nvPr/>
        </p:nvPicPr>
        <p:blipFill>
          <a:blip r:embed="rId4"/>
          <a:stretch>
            <a:fillRect/>
          </a:stretch>
        </p:blipFill>
        <p:spPr>
          <a:xfrm>
            <a:off x="8560620" y="679158"/>
            <a:ext cx="733425" cy="1704975"/>
          </a:xfrm>
          <a:prstGeom prst="rect">
            <a:avLst/>
          </a:prstGeom>
        </p:spPr>
      </p:pic>
    </p:spTree>
    <p:extLst>
      <p:ext uri="{BB962C8B-B14F-4D97-AF65-F5344CB8AC3E}">
        <p14:creationId xmlns:p14="http://schemas.microsoft.com/office/powerpoint/2010/main" val="28404766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5888" y="1008534"/>
            <a:ext cx="9451114" cy="553211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3016" y="1008533"/>
            <a:ext cx="2392078" cy="5532119"/>
          </a:xfrm>
          <a:prstGeom prst="rect">
            <a:avLst/>
          </a:prstGeom>
        </p:spPr>
      </p:pic>
      <p:pic>
        <p:nvPicPr>
          <p:cNvPr id="11" name="Picture 10"/>
          <p:cNvPicPr>
            <a:picLocks noChangeAspect="1"/>
          </p:cNvPicPr>
          <p:nvPr/>
        </p:nvPicPr>
        <p:blipFill>
          <a:blip r:embed="rId4"/>
          <a:stretch>
            <a:fillRect/>
          </a:stretch>
        </p:blipFill>
        <p:spPr>
          <a:xfrm>
            <a:off x="8714352" y="1008532"/>
            <a:ext cx="878664" cy="1517692"/>
          </a:xfrm>
          <a:prstGeom prst="rect">
            <a:avLst/>
          </a:prstGeom>
        </p:spPr>
      </p:pic>
    </p:spTree>
    <p:extLst>
      <p:ext uri="{BB962C8B-B14F-4D97-AF65-F5344CB8AC3E}">
        <p14:creationId xmlns:p14="http://schemas.microsoft.com/office/powerpoint/2010/main" val="41954898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76292" y="984143"/>
            <a:ext cx="9726064" cy="510669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2935" y="984143"/>
            <a:ext cx="2208509" cy="5107582"/>
          </a:xfrm>
          <a:prstGeom prst="rect">
            <a:avLst/>
          </a:prstGeom>
        </p:spPr>
      </p:pic>
      <p:pic>
        <p:nvPicPr>
          <p:cNvPr id="10" name="Picture 9"/>
          <p:cNvPicPr>
            <a:picLocks noChangeAspect="1"/>
          </p:cNvPicPr>
          <p:nvPr/>
        </p:nvPicPr>
        <p:blipFill>
          <a:blip r:embed="rId4"/>
          <a:stretch>
            <a:fillRect/>
          </a:stretch>
        </p:blipFill>
        <p:spPr>
          <a:xfrm>
            <a:off x="8831137" y="983253"/>
            <a:ext cx="901798" cy="1356991"/>
          </a:xfrm>
          <a:prstGeom prst="rect">
            <a:avLst/>
          </a:prstGeom>
        </p:spPr>
      </p:pic>
    </p:spTree>
    <p:extLst>
      <p:ext uri="{BB962C8B-B14F-4D97-AF65-F5344CB8AC3E}">
        <p14:creationId xmlns:p14="http://schemas.microsoft.com/office/powerpoint/2010/main" val="40799248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0065" y="1305023"/>
            <a:ext cx="8404227" cy="513452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4292" y="1305023"/>
            <a:ext cx="2220158" cy="5134523"/>
          </a:xfrm>
          <a:prstGeom prst="rect">
            <a:avLst/>
          </a:prstGeom>
        </p:spPr>
      </p:pic>
      <p:pic>
        <p:nvPicPr>
          <p:cNvPr id="3" name="Picture 2"/>
          <p:cNvPicPr>
            <a:picLocks noChangeAspect="1"/>
          </p:cNvPicPr>
          <p:nvPr/>
        </p:nvPicPr>
        <p:blipFill>
          <a:blip r:embed="rId4"/>
          <a:stretch>
            <a:fillRect/>
          </a:stretch>
        </p:blipFill>
        <p:spPr>
          <a:xfrm>
            <a:off x="7981627" y="1305023"/>
            <a:ext cx="782664" cy="1087033"/>
          </a:xfrm>
          <a:prstGeom prst="rect">
            <a:avLst/>
          </a:prstGeom>
        </p:spPr>
      </p:pic>
    </p:spTree>
    <p:extLst>
      <p:ext uri="{BB962C8B-B14F-4D97-AF65-F5344CB8AC3E}">
        <p14:creationId xmlns:p14="http://schemas.microsoft.com/office/powerpoint/2010/main" val="21067428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2872" y="871778"/>
            <a:ext cx="8416804" cy="571500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7934" y="871778"/>
            <a:ext cx="2471156" cy="5715001"/>
          </a:xfrm>
          <a:prstGeom prst="rect">
            <a:avLst/>
          </a:prstGeom>
        </p:spPr>
      </p:pic>
    </p:spTree>
    <p:extLst>
      <p:ext uri="{BB962C8B-B14F-4D97-AF65-F5344CB8AC3E}">
        <p14:creationId xmlns:p14="http://schemas.microsoft.com/office/powerpoint/2010/main" val="2565645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6205" y="879528"/>
            <a:ext cx="9165951" cy="561426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2156" y="879528"/>
            <a:ext cx="2420542" cy="5597948"/>
          </a:xfrm>
          <a:prstGeom prst="rect">
            <a:avLst/>
          </a:prstGeom>
        </p:spPr>
      </p:pic>
      <p:pic>
        <p:nvPicPr>
          <p:cNvPr id="3" name="Picture 2"/>
          <p:cNvPicPr>
            <a:picLocks noChangeAspect="1"/>
          </p:cNvPicPr>
          <p:nvPr/>
        </p:nvPicPr>
        <p:blipFill>
          <a:blip r:embed="rId4"/>
          <a:stretch>
            <a:fillRect/>
          </a:stretch>
        </p:blipFill>
        <p:spPr>
          <a:xfrm>
            <a:off x="8667971" y="879528"/>
            <a:ext cx="814185" cy="1204994"/>
          </a:xfrm>
          <a:prstGeom prst="rect">
            <a:avLst/>
          </a:prstGeom>
        </p:spPr>
      </p:pic>
      <p:pic>
        <p:nvPicPr>
          <p:cNvPr id="9" name="Picture 8"/>
          <p:cNvPicPr>
            <a:picLocks noChangeAspect="1"/>
          </p:cNvPicPr>
          <p:nvPr/>
        </p:nvPicPr>
        <p:blipFill>
          <a:blip r:embed="rId4"/>
          <a:stretch>
            <a:fillRect/>
          </a:stretch>
        </p:blipFill>
        <p:spPr>
          <a:xfrm>
            <a:off x="8767781" y="1482025"/>
            <a:ext cx="714375" cy="1057275"/>
          </a:xfrm>
          <a:prstGeom prst="rect">
            <a:avLst/>
          </a:prstGeom>
        </p:spPr>
      </p:pic>
    </p:spTree>
    <p:extLst>
      <p:ext uri="{BB962C8B-B14F-4D97-AF65-F5344CB8AC3E}">
        <p14:creationId xmlns:p14="http://schemas.microsoft.com/office/powerpoint/2010/main" val="6282686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435422" y="685799"/>
            <a:ext cx="8751750" cy="581574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7172" y="685799"/>
            <a:ext cx="2514714" cy="5815740"/>
          </a:xfrm>
          <a:prstGeom prst="rect">
            <a:avLst/>
          </a:prstGeom>
        </p:spPr>
      </p:pic>
      <p:pic>
        <p:nvPicPr>
          <p:cNvPr id="4" name="Picture 3"/>
          <p:cNvPicPr>
            <a:picLocks noChangeAspect="1"/>
          </p:cNvPicPr>
          <p:nvPr/>
        </p:nvPicPr>
        <p:blipFill>
          <a:blip r:embed="rId4"/>
          <a:stretch>
            <a:fillRect/>
          </a:stretch>
        </p:blipFill>
        <p:spPr>
          <a:xfrm>
            <a:off x="7567922" y="685799"/>
            <a:ext cx="1619250" cy="2333625"/>
          </a:xfrm>
          <a:prstGeom prst="rect">
            <a:avLst/>
          </a:prstGeom>
        </p:spPr>
      </p:pic>
    </p:spTree>
    <p:extLst>
      <p:ext uri="{BB962C8B-B14F-4D97-AF65-F5344CB8AC3E}">
        <p14:creationId xmlns:p14="http://schemas.microsoft.com/office/powerpoint/2010/main" val="39291846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48084" y="1115875"/>
            <a:ext cx="8696623" cy="395981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9756" y="1115876"/>
            <a:ext cx="2281839" cy="5277173"/>
          </a:xfrm>
          <a:prstGeom prst="rect">
            <a:avLst/>
          </a:prstGeom>
        </p:spPr>
      </p:pic>
      <p:pic>
        <p:nvPicPr>
          <p:cNvPr id="3" name="Picture 2"/>
          <p:cNvPicPr>
            <a:picLocks noChangeAspect="1"/>
          </p:cNvPicPr>
          <p:nvPr/>
        </p:nvPicPr>
        <p:blipFill>
          <a:blip r:embed="rId4"/>
          <a:stretch>
            <a:fillRect/>
          </a:stretch>
        </p:blipFill>
        <p:spPr>
          <a:xfrm>
            <a:off x="8182679" y="1115874"/>
            <a:ext cx="1017077" cy="1084384"/>
          </a:xfrm>
          <a:prstGeom prst="rect">
            <a:avLst/>
          </a:prstGeom>
        </p:spPr>
      </p:pic>
      <p:sp>
        <p:nvSpPr>
          <p:cNvPr id="5" name="TextBox 4"/>
          <p:cNvSpPr txBox="1"/>
          <p:nvPr/>
        </p:nvSpPr>
        <p:spPr>
          <a:xfrm>
            <a:off x="4393769" y="5318873"/>
            <a:ext cx="1907895" cy="830997"/>
          </a:xfrm>
          <a:prstGeom prst="rect">
            <a:avLst/>
          </a:prstGeom>
          <a:noFill/>
        </p:spPr>
        <p:txBody>
          <a:bodyPr wrap="none" rtlCol="0">
            <a:spAutoFit/>
          </a:bodyPr>
          <a:lstStyle/>
          <a:p>
            <a:r>
              <a:rPr lang="en-US" sz="4800" b="1" dirty="0" smtClean="0"/>
              <a:t>?????</a:t>
            </a:r>
            <a:endParaRPr lang="en-US" sz="4800" b="1" dirty="0"/>
          </a:p>
        </p:txBody>
      </p:sp>
    </p:spTree>
    <p:extLst>
      <p:ext uri="{BB962C8B-B14F-4D97-AF65-F5344CB8AC3E}">
        <p14:creationId xmlns:p14="http://schemas.microsoft.com/office/powerpoint/2010/main" val="35441656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4303" y="4875801"/>
            <a:ext cx="2366315" cy="1325563"/>
          </a:xfrm>
        </p:spPr>
        <p:txBody>
          <a:bodyPr>
            <a:noAutofit/>
          </a:bodyPr>
          <a:lstStyle/>
          <a:p>
            <a:r>
              <a:rPr lang="en-US" sz="9600" b="1" dirty="0" smtClean="0"/>
              <a:t>YES</a:t>
            </a:r>
            <a:endParaRPr lang="en-US" sz="9600" b="1" dirty="0"/>
          </a:p>
        </p:txBody>
      </p:sp>
      <p:pic>
        <p:nvPicPr>
          <p:cNvPr id="4" name="Content Placeholder 3"/>
          <p:cNvPicPr>
            <a:picLocks noGrp="1" noChangeAspect="1"/>
          </p:cNvPicPr>
          <p:nvPr>
            <p:ph idx="1"/>
          </p:nvPr>
        </p:nvPicPr>
        <p:blipFill>
          <a:blip r:embed="rId2"/>
          <a:stretch>
            <a:fillRect/>
          </a:stretch>
        </p:blipFill>
        <p:spPr>
          <a:xfrm>
            <a:off x="548085" y="1115876"/>
            <a:ext cx="7938750" cy="36147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6835" y="1115876"/>
            <a:ext cx="2281839" cy="5277173"/>
          </a:xfrm>
          <a:prstGeom prst="rect">
            <a:avLst/>
          </a:prstGeom>
        </p:spPr>
      </p:pic>
      <p:pic>
        <p:nvPicPr>
          <p:cNvPr id="7" name="Picture 6"/>
          <p:cNvPicPr>
            <a:picLocks noChangeAspect="1"/>
          </p:cNvPicPr>
          <p:nvPr/>
        </p:nvPicPr>
        <p:blipFill>
          <a:blip r:embed="rId4"/>
          <a:stretch>
            <a:fillRect/>
          </a:stretch>
        </p:blipFill>
        <p:spPr>
          <a:xfrm>
            <a:off x="7361695" y="1115876"/>
            <a:ext cx="1125140" cy="1199598"/>
          </a:xfrm>
          <a:prstGeom prst="rect">
            <a:avLst/>
          </a:prstGeom>
        </p:spPr>
      </p:pic>
    </p:spTree>
    <p:extLst>
      <p:ext uri="{BB962C8B-B14F-4D97-AF65-F5344CB8AC3E}">
        <p14:creationId xmlns:p14="http://schemas.microsoft.com/office/powerpoint/2010/main" val="12218451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951" y="6195018"/>
            <a:ext cx="8260597" cy="662982"/>
          </a:xfrm>
        </p:spPr>
        <p:txBody>
          <a:bodyPr>
            <a:normAutofit fontScale="90000"/>
          </a:bodyPr>
          <a:lstStyle/>
          <a:p>
            <a:r>
              <a:rPr lang="en-US" sz="2800" dirty="0" smtClean="0"/>
              <a:t/>
            </a:r>
            <a:br>
              <a:rPr lang="en-US" sz="2800" dirty="0" smtClean="0"/>
            </a:br>
            <a:r>
              <a:rPr lang="en-US" sz="2800" b="1" dirty="0" smtClean="0"/>
              <a:t>Physician Professionalism and Responsibilities </a:t>
            </a:r>
            <a:r>
              <a:rPr lang="en-US" sz="2800" b="1" dirty="0"/>
              <a:t/>
            </a:r>
            <a:br>
              <a:rPr lang="en-US" sz="2800" b="1" dirty="0"/>
            </a:br>
            <a:endParaRPr lang="en-US" sz="2800" b="1" dirty="0"/>
          </a:p>
        </p:txBody>
      </p:sp>
      <p:sp>
        <p:nvSpPr>
          <p:cNvPr id="3" name="Content Placeholder 2"/>
          <p:cNvSpPr>
            <a:spLocks noGrp="1"/>
          </p:cNvSpPr>
          <p:nvPr>
            <p:ph idx="1"/>
          </p:nvPr>
        </p:nvSpPr>
        <p:spPr>
          <a:xfrm>
            <a:off x="0" y="1"/>
            <a:ext cx="8097864" cy="6424046"/>
          </a:xfrm>
        </p:spPr>
        <p:txBody>
          <a:bodyPr>
            <a:normAutofit fontScale="85000" lnSpcReduction="20000"/>
          </a:bodyPr>
          <a:lstStyle/>
          <a:p>
            <a:pPr lvl="0"/>
            <a:endParaRPr lang="en-US" dirty="0" smtClean="0"/>
          </a:p>
          <a:p>
            <a:pPr lvl="0">
              <a:buFont typeface="Arial" panose="020B0604020202020204" pitchFamily="34" charset="0"/>
              <a:buChar char="•"/>
            </a:pPr>
            <a:r>
              <a:rPr lang="en-US" b="1" dirty="0" smtClean="0">
                <a:solidFill>
                  <a:schemeClr val="bg1"/>
                </a:solidFill>
              </a:rPr>
              <a:t>PROFESSIONAL </a:t>
            </a:r>
            <a:r>
              <a:rPr lang="en-US" b="1" dirty="0">
                <a:solidFill>
                  <a:schemeClr val="bg1"/>
                </a:solidFill>
              </a:rPr>
              <a:t>RESPONSIBILITIES:</a:t>
            </a:r>
          </a:p>
          <a:p>
            <a:pPr lvl="1">
              <a:buFont typeface="Arial" panose="020B0604020202020204" pitchFamily="34" charset="0"/>
              <a:buChar char="•"/>
            </a:pPr>
            <a:r>
              <a:rPr lang="en-US" b="1" dirty="0">
                <a:solidFill>
                  <a:schemeClr val="bg1"/>
                </a:solidFill>
              </a:rPr>
              <a:t>Commitment to professional competence</a:t>
            </a:r>
          </a:p>
          <a:p>
            <a:pPr lvl="1">
              <a:buFont typeface="Arial" panose="020B0604020202020204" pitchFamily="34" charset="0"/>
              <a:buChar char="•"/>
            </a:pPr>
            <a:r>
              <a:rPr lang="en-US" b="1" dirty="0">
                <a:solidFill>
                  <a:schemeClr val="bg1"/>
                </a:solidFill>
              </a:rPr>
              <a:t>Commitment to be honest to patients</a:t>
            </a:r>
          </a:p>
          <a:p>
            <a:pPr lvl="1">
              <a:buFont typeface="Arial" panose="020B0604020202020204" pitchFamily="34" charset="0"/>
              <a:buChar char="•"/>
            </a:pPr>
            <a:r>
              <a:rPr lang="en-US" b="1" dirty="0">
                <a:solidFill>
                  <a:schemeClr val="bg1"/>
                </a:solidFill>
              </a:rPr>
              <a:t>Commitment to protect patient confidentiality</a:t>
            </a:r>
          </a:p>
          <a:p>
            <a:pPr lvl="1">
              <a:buFont typeface="Arial" panose="020B0604020202020204" pitchFamily="34" charset="0"/>
              <a:buChar char="•"/>
            </a:pPr>
            <a:r>
              <a:rPr lang="en-US" b="1" dirty="0">
                <a:solidFill>
                  <a:schemeClr val="bg1"/>
                </a:solidFill>
              </a:rPr>
              <a:t>Commitment to maintain appropriate relationships with patients</a:t>
            </a:r>
          </a:p>
          <a:p>
            <a:pPr lvl="1">
              <a:buFont typeface="Arial" panose="020B0604020202020204" pitchFamily="34" charset="0"/>
              <a:buChar char="•"/>
            </a:pPr>
            <a:r>
              <a:rPr lang="en-US" b="1" dirty="0">
                <a:solidFill>
                  <a:schemeClr val="bg1"/>
                </a:solidFill>
              </a:rPr>
              <a:t>Commitment to improve the quality of care</a:t>
            </a:r>
          </a:p>
          <a:p>
            <a:pPr lvl="1">
              <a:buFont typeface="Arial" panose="020B0604020202020204" pitchFamily="34" charset="0"/>
              <a:buChar char="•"/>
            </a:pPr>
            <a:r>
              <a:rPr lang="en-US" b="1" dirty="0">
                <a:solidFill>
                  <a:schemeClr val="bg1"/>
                </a:solidFill>
              </a:rPr>
              <a:t>Commitment on improving access to care</a:t>
            </a:r>
          </a:p>
          <a:p>
            <a:pPr lvl="1">
              <a:buFont typeface="Arial" panose="020B0604020202020204" pitchFamily="34" charset="0"/>
              <a:buChar char="•"/>
            </a:pPr>
            <a:r>
              <a:rPr lang="en-US" b="1" dirty="0">
                <a:solidFill>
                  <a:schemeClr val="bg1"/>
                </a:solidFill>
              </a:rPr>
              <a:t>Commitment for a fair distribution of limited resources</a:t>
            </a:r>
          </a:p>
          <a:p>
            <a:pPr lvl="1">
              <a:buFont typeface="Arial" panose="020B0604020202020204" pitchFamily="34" charset="0"/>
              <a:buChar char="•"/>
            </a:pPr>
            <a:r>
              <a:rPr lang="en-US" b="1" dirty="0">
                <a:solidFill>
                  <a:schemeClr val="bg1"/>
                </a:solidFill>
              </a:rPr>
              <a:t>Commitment to scientific knowledge and continuing education</a:t>
            </a:r>
          </a:p>
          <a:p>
            <a:pPr lvl="1">
              <a:buFont typeface="Arial" panose="020B0604020202020204" pitchFamily="34" charset="0"/>
              <a:buChar char="•"/>
            </a:pPr>
            <a:r>
              <a:rPr lang="en-US" b="1" dirty="0">
                <a:solidFill>
                  <a:schemeClr val="bg1"/>
                </a:solidFill>
              </a:rPr>
              <a:t>Commitment to disclose potential conflicts of interest</a:t>
            </a:r>
          </a:p>
          <a:p>
            <a:pPr lvl="1">
              <a:buFont typeface="Arial" panose="020B0604020202020204" pitchFamily="34" charset="0"/>
              <a:buChar char="•"/>
            </a:pPr>
            <a:r>
              <a:rPr lang="en-US" b="1" dirty="0">
                <a:solidFill>
                  <a:schemeClr val="bg1"/>
                </a:solidFill>
              </a:rPr>
              <a:t>Commitment with professional </a:t>
            </a:r>
            <a:r>
              <a:rPr lang="en-US" b="1" dirty="0" smtClean="0">
                <a:solidFill>
                  <a:schemeClr val="bg1"/>
                </a:solidFill>
              </a:rPr>
              <a:t>responsibilities</a:t>
            </a:r>
          </a:p>
          <a:p>
            <a:pPr lvl="1">
              <a:buFont typeface="Arial" panose="020B0604020202020204" pitchFamily="34" charset="0"/>
              <a:buChar char="•"/>
            </a:pPr>
            <a:r>
              <a:rPr lang="en-US" b="1" dirty="0">
                <a:solidFill>
                  <a:schemeClr val="bg1"/>
                </a:solidFill>
              </a:rPr>
              <a:t>Professional responsibility</a:t>
            </a:r>
          </a:p>
          <a:p>
            <a:pPr lvl="1">
              <a:buFont typeface="Arial" panose="020B0604020202020204" pitchFamily="34" charset="0"/>
              <a:buChar char="•"/>
            </a:pPr>
            <a:r>
              <a:rPr lang="en-US" b="1" dirty="0">
                <a:solidFill>
                  <a:schemeClr val="bg1"/>
                </a:solidFill>
              </a:rPr>
              <a:t>Licensing</a:t>
            </a:r>
          </a:p>
          <a:p>
            <a:pPr lvl="1">
              <a:buFont typeface="Arial" panose="020B0604020202020204" pitchFamily="34" charset="0"/>
              <a:buChar char="•"/>
            </a:pPr>
            <a:r>
              <a:rPr lang="en-US" b="1" dirty="0">
                <a:solidFill>
                  <a:schemeClr val="bg1"/>
                </a:solidFill>
              </a:rPr>
              <a:t>CME requirements</a:t>
            </a:r>
          </a:p>
          <a:p>
            <a:pPr lvl="1">
              <a:buFont typeface="Arial" panose="020B0604020202020204" pitchFamily="34" charset="0"/>
              <a:buChar char="•"/>
            </a:pPr>
            <a:r>
              <a:rPr lang="en-US" b="1" dirty="0">
                <a:solidFill>
                  <a:schemeClr val="bg1"/>
                </a:solidFill>
              </a:rPr>
              <a:t>Liability</a:t>
            </a:r>
          </a:p>
          <a:p>
            <a:pPr lvl="1">
              <a:buFont typeface="Arial" panose="020B0604020202020204" pitchFamily="34" charset="0"/>
              <a:buChar char="•"/>
            </a:pPr>
            <a:r>
              <a:rPr lang="en-US" b="1" dirty="0">
                <a:solidFill>
                  <a:schemeClr val="bg1"/>
                </a:solidFill>
              </a:rPr>
              <a:t>Quality of care</a:t>
            </a:r>
          </a:p>
          <a:p>
            <a:pPr lvl="1">
              <a:buFont typeface="Arial" panose="020B0604020202020204" pitchFamily="34" charset="0"/>
              <a:buChar char="•"/>
            </a:pPr>
            <a:r>
              <a:rPr lang="en-US" b="1" dirty="0">
                <a:solidFill>
                  <a:schemeClr val="bg1"/>
                </a:solidFill>
              </a:rPr>
              <a:t>Malpractice suits</a:t>
            </a:r>
          </a:p>
          <a:p>
            <a:pPr lvl="1">
              <a:buFont typeface="Arial" panose="020B0604020202020204" pitchFamily="34" charset="0"/>
              <a:buChar char="•"/>
            </a:pPr>
            <a:r>
              <a:rPr lang="en-US" b="1" dirty="0">
                <a:solidFill>
                  <a:schemeClr val="bg1"/>
                </a:solidFill>
              </a:rPr>
              <a:t>Malpractice insurance</a:t>
            </a:r>
          </a:p>
          <a:p>
            <a:pPr lvl="1">
              <a:buFont typeface="Arial" panose="020B0604020202020204" pitchFamily="34" charset="0"/>
              <a:buChar char="•"/>
            </a:pPr>
            <a:r>
              <a:rPr lang="en-US" b="1" dirty="0">
                <a:solidFill>
                  <a:schemeClr val="bg1"/>
                </a:solidFill>
              </a:rPr>
              <a:t>Physician-patient relationship </a:t>
            </a:r>
            <a:endParaRPr lang="en-US" b="1" dirty="0" smtClean="0">
              <a:solidFill>
                <a:schemeClr val="bg1"/>
              </a:solidFill>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2876" y="178230"/>
            <a:ext cx="2814604" cy="6509288"/>
          </a:xfrm>
          <a:prstGeom prst="rect">
            <a:avLst/>
          </a:prstGeom>
        </p:spPr>
      </p:pic>
    </p:spTree>
    <p:extLst>
      <p:ext uri="{BB962C8B-B14F-4D97-AF65-F5344CB8AC3E}">
        <p14:creationId xmlns:p14="http://schemas.microsoft.com/office/powerpoint/2010/main" val="41000799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49685" y="458127"/>
            <a:ext cx="10473855" cy="5646582"/>
          </a:xfrm>
          <a:prstGeom prst="rect">
            <a:avLst/>
          </a:prstGeom>
        </p:spPr>
      </p:pic>
      <p:pic>
        <p:nvPicPr>
          <p:cNvPr id="5" name="Picture 4"/>
          <p:cNvPicPr>
            <a:picLocks noChangeAspect="1"/>
          </p:cNvPicPr>
          <p:nvPr/>
        </p:nvPicPr>
        <p:blipFill>
          <a:blip r:embed="rId3"/>
          <a:stretch>
            <a:fillRect/>
          </a:stretch>
        </p:blipFill>
        <p:spPr>
          <a:xfrm>
            <a:off x="-28770" y="6497904"/>
            <a:ext cx="12220769" cy="360096"/>
          </a:xfrm>
          <a:prstGeom prst="rect">
            <a:avLst/>
          </a:prstGeom>
        </p:spPr>
      </p:pic>
      <p:pic>
        <p:nvPicPr>
          <p:cNvPr id="6" name="Picture 5"/>
          <p:cNvPicPr>
            <a:picLocks noChangeAspect="1"/>
          </p:cNvPicPr>
          <p:nvPr/>
        </p:nvPicPr>
        <p:blipFill>
          <a:blip r:embed="rId4"/>
          <a:stretch>
            <a:fillRect/>
          </a:stretch>
        </p:blipFill>
        <p:spPr>
          <a:xfrm>
            <a:off x="9684629" y="458127"/>
            <a:ext cx="1438911" cy="1546159"/>
          </a:xfrm>
          <a:prstGeom prst="rect">
            <a:avLst/>
          </a:prstGeom>
        </p:spPr>
      </p:pic>
    </p:spTree>
    <p:extLst>
      <p:ext uri="{BB962C8B-B14F-4D97-AF65-F5344CB8AC3E}">
        <p14:creationId xmlns:p14="http://schemas.microsoft.com/office/powerpoint/2010/main" val="28794961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9438" y="360680"/>
            <a:ext cx="8365603" cy="6223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5041" y="360680"/>
            <a:ext cx="2690813" cy="6223000"/>
          </a:xfrm>
          <a:prstGeom prst="rect">
            <a:avLst/>
          </a:prstGeom>
        </p:spPr>
      </p:pic>
    </p:spTree>
    <p:extLst>
      <p:ext uri="{BB962C8B-B14F-4D97-AF65-F5344CB8AC3E}">
        <p14:creationId xmlns:p14="http://schemas.microsoft.com/office/powerpoint/2010/main" val="18917750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40072" y="825136"/>
            <a:ext cx="10752880" cy="5331823"/>
          </a:xfrm>
          <a:prstGeom prst="rect">
            <a:avLst/>
          </a:prstGeom>
        </p:spPr>
      </p:pic>
    </p:spTree>
    <p:extLst>
      <p:ext uri="{BB962C8B-B14F-4D97-AF65-F5344CB8AC3E}">
        <p14:creationId xmlns:p14="http://schemas.microsoft.com/office/powerpoint/2010/main" val="3954356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5308" y="485666"/>
            <a:ext cx="8907114" cy="606686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2422" y="485666"/>
            <a:ext cx="2623300" cy="6066864"/>
          </a:xfrm>
          <a:prstGeom prst="rect">
            <a:avLst/>
          </a:prstGeom>
        </p:spPr>
      </p:pic>
    </p:spTree>
    <p:extLst>
      <p:ext uri="{BB962C8B-B14F-4D97-AF65-F5344CB8AC3E}">
        <p14:creationId xmlns:p14="http://schemas.microsoft.com/office/powerpoint/2010/main" val="215239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5264" y="440974"/>
            <a:ext cx="7821712" cy="596351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976" y="440974"/>
            <a:ext cx="2578612" cy="5963515"/>
          </a:xfrm>
          <a:prstGeom prst="rect">
            <a:avLst/>
          </a:prstGeom>
        </p:spPr>
      </p:pic>
    </p:spTree>
    <p:extLst>
      <p:ext uri="{BB962C8B-B14F-4D97-AF65-F5344CB8AC3E}">
        <p14:creationId xmlns:p14="http://schemas.microsoft.com/office/powerpoint/2010/main" val="11594969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03414" y="375048"/>
            <a:ext cx="10780830" cy="6334612"/>
          </a:xfrm>
          <a:prstGeom prst="rect">
            <a:avLst/>
          </a:prstGeom>
        </p:spPr>
      </p:pic>
    </p:spTree>
    <p:extLst>
      <p:ext uri="{BB962C8B-B14F-4D97-AF65-F5344CB8AC3E}">
        <p14:creationId xmlns:p14="http://schemas.microsoft.com/office/powerpoint/2010/main" val="37815450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43179" y="638811"/>
            <a:ext cx="7849893" cy="587822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3072" y="638810"/>
            <a:ext cx="2541733" cy="5878225"/>
          </a:xfrm>
          <a:prstGeom prst="rect">
            <a:avLst/>
          </a:prstGeom>
        </p:spPr>
      </p:pic>
    </p:spTree>
    <p:extLst>
      <p:ext uri="{BB962C8B-B14F-4D97-AF65-F5344CB8AC3E}">
        <p14:creationId xmlns:p14="http://schemas.microsoft.com/office/powerpoint/2010/main" val="26168427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8934" y="734735"/>
            <a:ext cx="10045911" cy="580458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2804" y="734735"/>
            <a:ext cx="2509893" cy="5804589"/>
          </a:xfrm>
          <a:prstGeom prst="rect">
            <a:avLst/>
          </a:prstGeom>
        </p:spPr>
      </p:pic>
    </p:spTree>
    <p:extLst>
      <p:ext uri="{BB962C8B-B14F-4D97-AF65-F5344CB8AC3E}">
        <p14:creationId xmlns:p14="http://schemas.microsoft.com/office/powerpoint/2010/main" val="18129623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22302" y="852407"/>
            <a:ext cx="8517221" cy="553097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3832" y="852407"/>
            <a:ext cx="2391583" cy="5530976"/>
          </a:xfrm>
          <a:prstGeom prst="rect">
            <a:avLst/>
          </a:prstGeom>
        </p:spPr>
      </p:pic>
    </p:spTree>
    <p:extLst>
      <p:ext uri="{BB962C8B-B14F-4D97-AF65-F5344CB8AC3E}">
        <p14:creationId xmlns:p14="http://schemas.microsoft.com/office/powerpoint/2010/main" val="42612754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4959" y="641335"/>
            <a:ext cx="9109426" cy="589788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4384" y="641335"/>
            <a:ext cx="2550231" cy="5897880"/>
          </a:xfrm>
          <a:prstGeom prst="rect">
            <a:avLst/>
          </a:prstGeom>
        </p:spPr>
      </p:pic>
    </p:spTree>
    <p:extLst>
      <p:ext uri="{BB962C8B-B14F-4D97-AF65-F5344CB8AC3E}">
        <p14:creationId xmlns:p14="http://schemas.microsoft.com/office/powerpoint/2010/main" val="41809116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5807"/>
            <a:ext cx="9133840" cy="1325563"/>
          </a:xfrm>
        </p:spPr>
        <p:txBody>
          <a:bodyPr/>
          <a:lstStyle/>
          <a:p>
            <a:r>
              <a:rPr lang="en-US" b="1" dirty="0" smtClean="0"/>
              <a:t>PROFESSIONALISM AND RESPONSIBILITIES</a:t>
            </a:r>
            <a:endParaRPr lang="en-US" b="1" dirty="0"/>
          </a:p>
        </p:txBody>
      </p:sp>
      <p:pic>
        <p:nvPicPr>
          <p:cNvPr id="4" name="Content Placeholder 3"/>
          <p:cNvPicPr>
            <a:picLocks noGrp="1" noChangeAspect="1"/>
          </p:cNvPicPr>
          <p:nvPr>
            <p:ph idx="1"/>
          </p:nvPr>
        </p:nvPicPr>
        <p:blipFill>
          <a:blip r:embed="rId2"/>
          <a:stretch>
            <a:fillRect/>
          </a:stretch>
        </p:blipFill>
        <p:spPr>
          <a:xfrm>
            <a:off x="904808" y="1309904"/>
            <a:ext cx="7232004" cy="5427627"/>
          </a:xfrm>
          <a:prstGeom prst="rect">
            <a:avLst/>
          </a:prstGeom>
        </p:spPr>
      </p:pic>
      <p:pic>
        <p:nvPicPr>
          <p:cNvPr id="3" name="Picture 2"/>
          <p:cNvPicPr>
            <a:picLocks noChangeAspect="1"/>
          </p:cNvPicPr>
          <p:nvPr/>
        </p:nvPicPr>
        <p:blipFill>
          <a:blip r:embed="rId3"/>
          <a:stretch>
            <a:fillRect/>
          </a:stretch>
        </p:blipFill>
        <p:spPr>
          <a:xfrm>
            <a:off x="8136813" y="1309903"/>
            <a:ext cx="2440548" cy="5427627"/>
          </a:xfrm>
          <a:prstGeom prst="rect">
            <a:avLst/>
          </a:prstGeom>
        </p:spPr>
      </p:pic>
      <p:sp>
        <p:nvSpPr>
          <p:cNvPr id="5" name="TextBox 4"/>
          <p:cNvSpPr txBox="1"/>
          <p:nvPr/>
        </p:nvSpPr>
        <p:spPr>
          <a:xfrm>
            <a:off x="1780855" y="168858"/>
            <a:ext cx="5876930" cy="369332"/>
          </a:xfrm>
          <a:prstGeom prst="rect">
            <a:avLst/>
          </a:prstGeom>
          <a:noFill/>
        </p:spPr>
        <p:txBody>
          <a:bodyPr wrap="none" rtlCol="0">
            <a:spAutoFit/>
          </a:bodyPr>
          <a:lstStyle/>
          <a:p>
            <a:r>
              <a:rPr lang="en-US" b="1" dirty="0" smtClean="0"/>
              <a:t>LAWYERS ARE EXAMPLES OF OTHER PROFESSIONALS</a:t>
            </a:r>
            <a:endParaRPr lang="en-US" b="1" dirty="0"/>
          </a:p>
        </p:txBody>
      </p:sp>
    </p:spTree>
    <p:extLst>
      <p:ext uri="{BB962C8B-B14F-4D97-AF65-F5344CB8AC3E}">
        <p14:creationId xmlns:p14="http://schemas.microsoft.com/office/powerpoint/2010/main" val="315163880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9353" y="441960"/>
            <a:ext cx="8804316" cy="599956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3669" y="441960"/>
            <a:ext cx="2594201" cy="5999566"/>
          </a:xfrm>
          <a:prstGeom prst="rect">
            <a:avLst/>
          </a:prstGeom>
        </p:spPr>
      </p:pic>
    </p:spTree>
    <p:extLst>
      <p:ext uri="{BB962C8B-B14F-4D97-AF65-F5344CB8AC3E}">
        <p14:creationId xmlns:p14="http://schemas.microsoft.com/office/powerpoint/2010/main" val="3268905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3910" y="346166"/>
            <a:ext cx="8267641" cy="620268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1550" y="346166"/>
            <a:ext cx="2682027" cy="6202680"/>
          </a:xfrm>
          <a:prstGeom prst="rect">
            <a:avLst/>
          </a:prstGeom>
        </p:spPr>
      </p:pic>
    </p:spTree>
    <p:extLst>
      <p:ext uri="{BB962C8B-B14F-4D97-AF65-F5344CB8AC3E}">
        <p14:creationId xmlns:p14="http://schemas.microsoft.com/office/powerpoint/2010/main" val="1131966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46598" y="1052991"/>
            <a:ext cx="7992229" cy="536301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8827" y="1052991"/>
            <a:ext cx="2316997" cy="5358480"/>
          </a:xfrm>
          <a:prstGeom prst="rect">
            <a:avLst/>
          </a:prstGeom>
        </p:spPr>
      </p:pic>
    </p:spTree>
    <p:extLst>
      <p:ext uri="{BB962C8B-B14F-4D97-AF65-F5344CB8AC3E}">
        <p14:creationId xmlns:p14="http://schemas.microsoft.com/office/powerpoint/2010/main" val="33237460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8454" y="457601"/>
            <a:ext cx="8283845" cy="618548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2299" y="457601"/>
            <a:ext cx="2674589" cy="6185480"/>
          </a:xfrm>
          <a:prstGeom prst="rect">
            <a:avLst/>
          </a:prstGeom>
        </p:spPr>
      </p:pic>
    </p:spTree>
    <p:extLst>
      <p:ext uri="{BB962C8B-B14F-4D97-AF65-F5344CB8AC3E}">
        <p14:creationId xmlns:p14="http://schemas.microsoft.com/office/powerpoint/2010/main" val="5705949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7458" y="937638"/>
            <a:ext cx="8722792" cy="531312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0251" y="937638"/>
            <a:ext cx="2304252" cy="5329007"/>
          </a:xfrm>
          <a:prstGeom prst="rect">
            <a:avLst/>
          </a:prstGeom>
        </p:spPr>
      </p:pic>
    </p:spTree>
    <p:extLst>
      <p:ext uri="{BB962C8B-B14F-4D97-AF65-F5344CB8AC3E}">
        <p14:creationId xmlns:p14="http://schemas.microsoft.com/office/powerpoint/2010/main" val="15782192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1478" y="1479969"/>
            <a:ext cx="9283485" cy="5021641"/>
          </a:xfrm>
          <a:prstGeom prst="rect">
            <a:avLst/>
          </a:prstGeom>
        </p:spPr>
      </p:pic>
      <p:pic>
        <p:nvPicPr>
          <p:cNvPr id="2" name="Picture 1"/>
          <p:cNvPicPr>
            <a:picLocks noChangeAspect="1"/>
          </p:cNvPicPr>
          <p:nvPr/>
        </p:nvPicPr>
        <p:blipFill>
          <a:blip r:embed="rId3"/>
          <a:stretch>
            <a:fillRect/>
          </a:stretch>
        </p:blipFill>
        <p:spPr>
          <a:xfrm>
            <a:off x="5331417" y="1745108"/>
            <a:ext cx="294468" cy="17668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8759" y="1479969"/>
            <a:ext cx="2177511" cy="5035894"/>
          </a:xfrm>
          <a:prstGeom prst="rect">
            <a:avLst/>
          </a:prstGeom>
        </p:spPr>
      </p:pic>
      <p:pic>
        <p:nvPicPr>
          <p:cNvPr id="5" name="Picture 4"/>
          <p:cNvPicPr>
            <a:picLocks noChangeAspect="1"/>
          </p:cNvPicPr>
          <p:nvPr/>
        </p:nvPicPr>
        <p:blipFill>
          <a:blip r:embed="rId5"/>
          <a:stretch>
            <a:fillRect/>
          </a:stretch>
        </p:blipFill>
        <p:spPr>
          <a:xfrm>
            <a:off x="5197260" y="1921789"/>
            <a:ext cx="857250" cy="76200"/>
          </a:xfrm>
          <a:prstGeom prst="rect">
            <a:avLst/>
          </a:prstGeom>
        </p:spPr>
      </p:pic>
      <p:pic>
        <p:nvPicPr>
          <p:cNvPr id="6" name="Picture 5"/>
          <p:cNvPicPr>
            <a:picLocks noChangeAspect="1"/>
          </p:cNvPicPr>
          <p:nvPr/>
        </p:nvPicPr>
        <p:blipFill>
          <a:blip r:embed="rId5"/>
          <a:stretch>
            <a:fillRect/>
          </a:stretch>
        </p:blipFill>
        <p:spPr>
          <a:xfrm>
            <a:off x="4843220" y="1906056"/>
            <a:ext cx="1244037" cy="45719"/>
          </a:xfrm>
          <a:prstGeom prst="rect">
            <a:avLst/>
          </a:prstGeom>
        </p:spPr>
      </p:pic>
      <p:pic>
        <p:nvPicPr>
          <p:cNvPr id="7" name="Picture 6"/>
          <p:cNvPicPr>
            <a:picLocks noChangeAspect="1"/>
          </p:cNvPicPr>
          <p:nvPr/>
        </p:nvPicPr>
        <p:blipFill>
          <a:blip r:embed="rId5"/>
          <a:stretch>
            <a:fillRect/>
          </a:stretch>
        </p:blipFill>
        <p:spPr>
          <a:xfrm>
            <a:off x="3918892" y="1906056"/>
            <a:ext cx="857250" cy="76200"/>
          </a:xfrm>
          <a:prstGeom prst="rect">
            <a:avLst/>
          </a:prstGeom>
        </p:spPr>
      </p:pic>
    </p:spTree>
    <p:extLst>
      <p:ext uri="{BB962C8B-B14F-4D97-AF65-F5344CB8AC3E}">
        <p14:creationId xmlns:p14="http://schemas.microsoft.com/office/powerpoint/2010/main" val="19499521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1384" y="429608"/>
            <a:ext cx="10497785" cy="1424979"/>
          </a:xfrm>
          <a:prstGeom prst="rect">
            <a:avLst/>
          </a:prstGeom>
        </p:spPr>
      </p:pic>
      <p:pic>
        <p:nvPicPr>
          <p:cNvPr id="5" name="Content Placeholder 4"/>
          <p:cNvPicPr>
            <a:picLocks noGrp="1" noChangeAspect="1"/>
          </p:cNvPicPr>
          <p:nvPr>
            <p:ph idx="1"/>
          </p:nvPr>
        </p:nvPicPr>
        <p:blipFill>
          <a:blip r:embed="rId3"/>
          <a:stretch>
            <a:fillRect/>
          </a:stretch>
        </p:blipFill>
        <p:spPr>
          <a:xfrm>
            <a:off x="541384" y="1953089"/>
            <a:ext cx="6920804" cy="4640751"/>
          </a:xfrm>
          <a:prstGeom prst="rect">
            <a:avLst/>
          </a:prstGeom>
        </p:spPr>
      </p:pic>
      <p:pic>
        <p:nvPicPr>
          <p:cNvPr id="6" name="Picture 5"/>
          <p:cNvPicPr>
            <a:picLocks noChangeAspect="1"/>
          </p:cNvPicPr>
          <p:nvPr/>
        </p:nvPicPr>
        <p:blipFill>
          <a:blip r:embed="rId4"/>
          <a:stretch>
            <a:fillRect/>
          </a:stretch>
        </p:blipFill>
        <p:spPr>
          <a:xfrm>
            <a:off x="7907383" y="1953089"/>
            <a:ext cx="3233582" cy="2367088"/>
          </a:xfrm>
          <a:prstGeom prst="rect">
            <a:avLst/>
          </a:prstGeom>
        </p:spPr>
      </p:pic>
      <p:pic>
        <p:nvPicPr>
          <p:cNvPr id="7" name="Picture 6"/>
          <p:cNvPicPr>
            <a:picLocks noChangeAspect="1"/>
          </p:cNvPicPr>
          <p:nvPr/>
        </p:nvPicPr>
        <p:blipFill>
          <a:blip r:embed="rId5"/>
          <a:stretch>
            <a:fillRect/>
          </a:stretch>
        </p:blipFill>
        <p:spPr>
          <a:xfrm>
            <a:off x="7839698" y="4418679"/>
            <a:ext cx="3301267" cy="2175161"/>
          </a:xfrm>
          <a:prstGeom prst="rect">
            <a:avLst/>
          </a:prstGeom>
        </p:spPr>
      </p:pic>
    </p:spTree>
    <p:extLst>
      <p:ext uri="{BB962C8B-B14F-4D97-AF65-F5344CB8AC3E}">
        <p14:creationId xmlns:p14="http://schemas.microsoft.com/office/powerpoint/2010/main" val="16570070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7348" y="685799"/>
            <a:ext cx="9396925" cy="522680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7379" y="685799"/>
            <a:ext cx="2260060" cy="5226804"/>
          </a:xfrm>
          <a:prstGeom prst="rect">
            <a:avLst/>
          </a:prstGeom>
        </p:spPr>
      </p:pic>
    </p:spTree>
    <p:extLst>
      <p:ext uri="{BB962C8B-B14F-4D97-AF65-F5344CB8AC3E}">
        <p14:creationId xmlns:p14="http://schemas.microsoft.com/office/powerpoint/2010/main" val="14413258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85745" y="3395430"/>
            <a:ext cx="6555231" cy="2612493"/>
          </a:xfrm>
          <a:prstGeom prst="rect">
            <a:avLst/>
          </a:prstGeom>
        </p:spPr>
      </p:pic>
      <p:pic>
        <p:nvPicPr>
          <p:cNvPr id="5" name="Picture 4"/>
          <p:cNvPicPr>
            <a:picLocks noChangeAspect="1"/>
          </p:cNvPicPr>
          <p:nvPr/>
        </p:nvPicPr>
        <p:blipFill>
          <a:blip r:embed="rId3"/>
          <a:stretch>
            <a:fillRect/>
          </a:stretch>
        </p:blipFill>
        <p:spPr>
          <a:xfrm>
            <a:off x="974380" y="537468"/>
            <a:ext cx="6566596" cy="2857962"/>
          </a:xfrm>
          <a:prstGeom prst="rect">
            <a:avLst/>
          </a:prstGeom>
        </p:spPr>
      </p:pic>
      <p:pic>
        <p:nvPicPr>
          <p:cNvPr id="6" name="Picture 5"/>
          <p:cNvPicPr>
            <a:picLocks noChangeAspect="1"/>
          </p:cNvPicPr>
          <p:nvPr/>
        </p:nvPicPr>
        <p:blipFill>
          <a:blip r:embed="rId4"/>
          <a:stretch>
            <a:fillRect/>
          </a:stretch>
        </p:blipFill>
        <p:spPr>
          <a:xfrm>
            <a:off x="6805981" y="3395430"/>
            <a:ext cx="734995" cy="91453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0975" y="537468"/>
            <a:ext cx="2362441" cy="5463579"/>
          </a:xfrm>
          <a:prstGeom prst="rect">
            <a:avLst/>
          </a:prstGeom>
        </p:spPr>
      </p:pic>
    </p:spTree>
    <p:extLst>
      <p:ext uri="{BB962C8B-B14F-4D97-AF65-F5344CB8AC3E}">
        <p14:creationId xmlns:p14="http://schemas.microsoft.com/office/powerpoint/2010/main" val="18003779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2198" y="267787"/>
            <a:ext cx="11654617" cy="6054635"/>
          </a:xfrm>
          <a:prstGeom prst="rect">
            <a:avLst/>
          </a:prstGeom>
        </p:spPr>
      </p:pic>
    </p:spTree>
    <p:extLst>
      <p:ext uri="{BB962C8B-B14F-4D97-AF65-F5344CB8AC3E}">
        <p14:creationId xmlns:p14="http://schemas.microsoft.com/office/powerpoint/2010/main" val="34368235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031" y="5633635"/>
            <a:ext cx="11250443" cy="976393"/>
          </a:xfrm>
        </p:spPr>
        <p:txBody>
          <a:bodyPr>
            <a:normAutofit fontScale="90000"/>
          </a:bodyPr>
          <a:lstStyle/>
          <a:p>
            <a:r>
              <a:rPr lang="en-US" sz="6000" b="1" dirty="0" smtClean="0"/>
              <a:t>Professionalism - physician </a:t>
            </a:r>
            <a:endParaRPr lang="en-US" sz="6000" b="1" dirty="0"/>
          </a:p>
        </p:txBody>
      </p:sp>
      <p:pic>
        <p:nvPicPr>
          <p:cNvPr id="4" name="Content Placeholder 3"/>
          <p:cNvPicPr>
            <a:picLocks noGrp="1" noChangeAspect="1"/>
          </p:cNvPicPr>
          <p:nvPr>
            <p:ph idx="1"/>
          </p:nvPr>
        </p:nvPicPr>
        <p:blipFill>
          <a:blip r:embed="rId2"/>
          <a:stretch>
            <a:fillRect/>
          </a:stretch>
        </p:blipFill>
        <p:spPr>
          <a:xfrm>
            <a:off x="6434692" y="452119"/>
            <a:ext cx="3302186" cy="4577081"/>
          </a:xfrm>
          <a:prstGeom prst="rect">
            <a:avLst/>
          </a:prstGeom>
        </p:spPr>
      </p:pic>
      <p:sp>
        <p:nvSpPr>
          <p:cNvPr id="5" name="TextBox 4"/>
          <p:cNvSpPr txBox="1"/>
          <p:nvPr/>
        </p:nvSpPr>
        <p:spPr>
          <a:xfrm>
            <a:off x="263914" y="109169"/>
            <a:ext cx="6320971" cy="5262979"/>
          </a:xfrm>
          <a:prstGeom prst="rect">
            <a:avLst/>
          </a:prstGeom>
          <a:noFill/>
        </p:spPr>
        <p:txBody>
          <a:bodyPr wrap="square" rtlCol="0">
            <a:spAutoFit/>
          </a:bodyPr>
          <a:lstStyle/>
          <a:p>
            <a:r>
              <a:rPr lang="en-US" sz="2800" b="1" dirty="0" smtClean="0"/>
              <a:t>AMA Code of Ethics 1847</a:t>
            </a:r>
          </a:p>
          <a:p>
            <a:endParaRPr lang="en-US" sz="2800" b="1" dirty="0" smtClean="0"/>
          </a:p>
          <a:p>
            <a:r>
              <a:rPr lang="en-US" sz="2800" b="1" dirty="0" smtClean="0"/>
              <a:t>ACP Ethics Manual 2005</a:t>
            </a:r>
          </a:p>
          <a:p>
            <a:endParaRPr lang="en-US" sz="2800" b="1" dirty="0" smtClean="0"/>
          </a:p>
          <a:p>
            <a:r>
              <a:rPr lang="en-US" sz="2800" b="1" dirty="0" smtClean="0"/>
              <a:t>A Physician Charter:  ABIM, ACP</a:t>
            </a:r>
          </a:p>
          <a:p>
            <a:r>
              <a:rPr lang="en-US" sz="2800" b="1" dirty="0" smtClean="0"/>
              <a:t>European Federation of Internal</a:t>
            </a:r>
          </a:p>
          <a:p>
            <a:r>
              <a:rPr lang="en-US" sz="2800" b="1" dirty="0" smtClean="0"/>
              <a:t>Medicine 2007</a:t>
            </a:r>
          </a:p>
          <a:p>
            <a:endParaRPr lang="en-US" sz="2800" b="1" dirty="0" smtClean="0"/>
          </a:p>
          <a:p>
            <a:r>
              <a:rPr lang="en-US" sz="2800" b="1" dirty="0" smtClean="0"/>
              <a:t>Stern’s professionalism model</a:t>
            </a:r>
          </a:p>
          <a:p>
            <a:endParaRPr lang="en-US" sz="2800" b="1" dirty="0" smtClean="0"/>
          </a:p>
          <a:p>
            <a:r>
              <a:rPr lang="en-US" sz="2800" b="1" dirty="0" smtClean="0"/>
              <a:t>Institutional codes of conduct and policies</a:t>
            </a:r>
            <a:endParaRPr lang="en-US" sz="2800" b="1" dirty="0"/>
          </a:p>
        </p:txBody>
      </p:sp>
      <p:pic>
        <p:nvPicPr>
          <p:cNvPr id="3" name="Picture 2"/>
          <p:cNvPicPr>
            <a:picLocks noChangeAspect="1"/>
          </p:cNvPicPr>
          <p:nvPr/>
        </p:nvPicPr>
        <p:blipFill>
          <a:blip r:embed="rId3"/>
          <a:stretch>
            <a:fillRect/>
          </a:stretch>
        </p:blipFill>
        <p:spPr>
          <a:xfrm>
            <a:off x="9922856" y="452119"/>
            <a:ext cx="2058098" cy="4577081"/>
          </a:xfrm>
          <a:prstGeom prst="rect">
            <a:avLst/>
          </a:prstGeom>
        </p:spPr>
      </p:pic>
    </p:spTree>
    <p:extLst>
      <p:ext uri="{BB962C8B-B14F-4D97-AF65-F5344CB8AC3E}">
        <p14:creationId xmlns:p14="http://schemas.microsoft.com/office/powerpoint/2010/main" val="35977693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6489" y="1309607"/>
            <a:ext cx="8058415" cy="512602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4904" y="1309606"/>
            <a:ext cx="2216676" cy="5126471"/>
          </a:xfrm>
          <a:prstGeom prst="rect">
            <a:avLst/>
          </a:prstGeom>
        </p:spPr>
      </p:pic>
    </p:spTree>
    <p:extLst>
      <p:ext uri="{BB962C8B-B14F-4D97-AF65-F5344CB8AC3E}">
        <p14:creationId xmlns:p14="http://schemas.microsoft.com/office/powerpoint/2010/main" val="424747803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7521" y="526679"/>
            <a:ext cx="7416800" cy="3095087"/>
          </a:xfrm>
          <a:prstGeom prst="rect">
            <a:avLst/>
          </a:prstGeom>
        </p:spPr>
      </p:pic>
      <p:pic>
        <p:nvPicPr>
          <p:cNvPr id="5" name="Picture 4"/>
          <p:cNvPicPr>
            <a:picLocks noChangeAspect="1"/>
          </p:cNvPicPr>
          <p:nvPr/>
        </p:nvPicPr>
        <p:blipFill>
          <a:blip r:embed="rId3"/>
          <a:stretch>
            <a:fillRect/>
          </a:stretch>
        </p:blipFill>
        <p:spPr>
          <a:xfrm>
            <a:off x="457521" y="3621766"/>
            <a:ext cx="7416800" cy="291246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4320" y="526679"/>
            <a:ext cx="2602533" cy="6018835"/>
          </a:xfrm>
          <a:prstGeom prst="rect">
            <a:avLst/>
          </a:prstGeom>
        </p:spPr>
      </p:pic>
    </p:spTree>
    <p:extLst>
      <p:ext uri="{BB962C8B-B14F-4D97-AF65-F5344CB8AC3E}">
        <p14:creationId xmlns:p14="http://schemas.microsoft.com/office/powerpoint/2010/main" val="42266917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704" y="5110770"/>
            <a:ext cx="11237822" cy="1507067"/>
          </a:xfrm>
        </p:spPr>
        <p:txBody>
          <a:bodyPr>
            <a:normAutofit/>
          </a:bodyPr>
          <a:lstStyle/>
          <a:p>
            <a:r>
              <a:rPr lang="en-US" sz="4400" b="1" dirty="0" smtClean="0"/>
              <a:t>Professional verses unprofessional</a:t>
            </a:r>
            <a:endParaRPr lang="en-US" sz="4400" b="1"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92325" y="399579"/>
            <a:ext cx="11450581" cy="4424970"/>
          </a:xfrm>
          <a:prstGeom prst="rect">
            <a:avLst/>
          </a:prstGeom>
        </p:spPr>
      </p:pic>
    </p:spTree>
    <p:extLst>
      <p:ext uri="{BB962C8B-B14F-4D97-AF65-F5344CB8AC3E}">
        <p14:creationId xmlns:p14="http://schemas.microsoft.com/office/powerpoint/2010/main" val="21174864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1485" y="340335"/>
            <a:ext cx="11243166" cy="5854337"/>
          </a:xfrm>
          <a:prstGeom prst="rect">
            <a:avLst/>
          </a:prstGeom>
        </p:spPr>
      </p:pic>
      <p:sp>
        <p:nvSpPr>
          <p:cNvPr id="2" name="TextBox 1"/>
          <p:cNvSpPr txBox="1"/>
          <p:nvPr/>
        </p:nvSpPr>
        <p:spPr>
          <a:xfrm>
            <a:off x="815440" y="2030278"/>
            <a:ext cx="10535256" cy="461665"/>
          </a:xfrm>
          <a:prstGeom prst="rect">
            <a:avLst/>
          </a:prstGeom>
          <a:noFill/>
        </p:spPr>
        <p:txBody>
          <a:bodyPr wrap="none" rtlCol="0">
            <a:spAutoFit/>
          </a:bodyPr>
          <a:lstStyle/>
          <a:p>
            <a:r>
              <a:rPr lang="en-US" sz="2400" b="1" dirty="0" smtClean="0">
                <a:solidFill>
                  <a:schemeClr val="bg1"/>
                </a:solidFill>
              </a:rPr>
              <a:t>TELEVISION PROGRAMS THAT SHOW CASE UNPROFESSIONAL BEHAVIOR</a:t>
            </a:r>
            <a:endParaRPr lang="en-US" sz="2400" b="1" dirty="0">
              <a:solidFill>
                <a:schemeClr val="bg1"/>
              </a:solidFill>
            </a:endParaRPr>
          </a:p>
        </p:txBody>
      </p:sp>
    </p:spTree>
    <p:extLst>
      <p:ext uri="{BB962C8B-B14F-4D97-AF65-F5344CB8AC3E}">
        <p14:creationId xmlns:p14="http://schemas.microsoft.com/office/powerpoint/2010/main" val="44289599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6317" y="311330"/>
            <a:ext cx="11199541" cy="5749835"/>
          </a:xfrm>
          <a:prstGeom prst="rect">
            <a:avLst/>
          </a:prstGeom>
        </p:spPr>
      </p:pic>
    </p:spTree>
    <p:extLst>
      <p:ext uri="{BB962C8B-B14F-4D97-AF65-F5344CB8AC3E}">
        <p14:creationId xmlns:p14="http://schemas.microsoft.com/office/powerpoint/2010/main" val="84131669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82197" y="441959"/>
            <a:ext cx="10676625" cy="5488577"/>
          </a:xfrm>
          <a:prstGeom prst="rect">
            <a:avLst/>
          </a:prstGeom>
        </p:spPr>
      </p:pic>
    </p:spTree>
    <p:extLst>
      <p:ext uri="{BB962C8B-B14F-4D97-AF65-F5344CB8AC3E}">
        <p14:creationId xmlns:p14="http://schemas.microsoft.com/office/powerpoint/2010/main" val="137647318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15779" y="1295315"/>
            <a:ext cx="8039285" cy="493131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5064" y="1295315"/>
            <a:ext cx="2131017" cy="4928368"/>
          </a:xfrm>
          <a:prstGeom prst="rect">
            <a:avLst/>
          </a:prstGeom>
        </p:spPr>
      </p:pic>
    </p:spTree>
    <p:extLst>
      <p:ext uri="{BB962C8B-B14F-4D97-AF65-F5344CB8AC3E}">
        <p14:creationId xmlns:p14="http://schemas.microsoft.com/office/powerpoint/2010/main" val="14315902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4215" y="415833"/>
            <a:ext cx="10847606" cy="6141721"/>
          </a:xfrm>
          <a:prstGeom prst="rect">
            <a:avLst/>
          </a:prstGeom>
        </p:spPr>
      </p:pic>
    </p:spTree>
    <p:extLst>
      <p:ext uri="{BB962C8B-B14F-4D97-AF65-F5344CB8AC3E}">
        <p14:creationId xmlns:p14="http://schemas.microsoft.com/office/powerpoint/2010/main" val="87810394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7393" y="1303894"/>
            <a:ext cx="8498892" cy="515786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6285" y="1303894"/>
            <a:ext cx="2231756" cy="5161346"/>
          </a:xfrm>
          <a:prstGeom prst="rect">
            <a:avLst/>
          </a:prstGeom>
        </p:spPr>
      </p:pic>
    </p:spTree>
    <p:extLst>
      <p:ext uri="{BB962C8B-B14F-4D97-AF65-F5344CB8AC3E}">
        <p14:creationId xmlns:p14="http://schemas.microsoft.com/office/powerpoint/2010/main" val="35346610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8895" y="659674"/>
            <a:ext cx="11312372" cy="5445034"/>
          </a:xfrm>
          <a:prstGeom prst="rect">
            <a:avLst/>
          </a:prstGeom>
        </p:spPr>
      </p:pic>
    </p:spTree>
    <p:extLst>
      <p:ext uri="{BB962C8B-B14F-4D97-AF65-F5344CB8AC3E}">
        <p14:creationId xmlns:p14="http://schemas.microsoft.com/office/powerpoint/2010/main" val="42322230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8813" y="450668"/>
            <a:ext cx="11322341" cy="5950131"/>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790640" y="6667560"/>
              <a:ext cx="360" cy="360"/>
            </p14:xfrm>
          </p:contentPart>
        </mc:Choice>
        <mc:Fallback xmlns="">
          <p:pic>
            <p:nvPicPr>
              <p:cNvPr id="2" name="Ink 1"/>
              <p:cNvPicPr/>
              <p:nvPr/>
            </p:nvPicPr>
            <p:blipFill>
              <a:blip r:embed="rId4"/>
              <a:stretch>
                <a:fillRect/>
              </a:stretch>
            </p:blipFill>
            <p:spPr>
              <a:xfrm>
                <a:off x="1781280" y="6658200"/>
                <a:ext cx="19080" cy="19080"/>
              </a:xfrm>
              <a:prstGeom prst="rect">
                <a:avLst/>
              </a:prstGeom>
            </p:spPr>
          </p:pic>
        </mc:Fallback>
      </mc:AlternateContent>
    </p:spTree>
    <p:extLst>
      <p:ext uri="{BB962C8B-B14F-4D97-AF65-F5344CB8AC3E}">
        <p14:creationId xmlns:p14="http://schemas.microsoft.com/office/powerpoint/2010/main" val="37221986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237" y="5279812"/>
            <a:ext cx="9102375" cy="1507067"/>
          </a:xfrm>
        </p:spPr>
        <p:txBody>
          <a:bodyPr>
            <a:normAutofit/>
          </a:bodyPr>
          <a:lstStyle/>
          <a:p>
            <a:r>
              <a:rPr lang="en-US" sz="4000" b="1" dirty="0" smtClean="0"/>
              <a:t>Distressed/disruptive behaviors</a:t>
            </a:r>
            <a:endParaRPr lang="en-US" sz="4000" b="1" dirty="0"/>
          </a:p>
        </p:txBody>
      </p:sp>
      <p:pic>
        <p:nvPicPr>
          <p:cNvPr id="4" name="Picture 3"/>
          <p:cNvPicPr>
            <a:picLocks noChangeAspect="1"/>
          </p:cNvPicPr>
          <p:nvPr/>
        </p:nvPicPr>
        <p:blipFill>
          <a:blip r:embed="rId2"/>
          <a:stretch>
            <a:fillRect/>
          </a:stretch>
        </p:blipFill>
        <p:spPr>
          <a:xfrm>
            <a:off x="233199" y="182093"/>
            <a:ext cx="3585657" cy="4786358"/>
          </a:xfrm>
          <a:prstGeom prst="rect">
            <a:avLst/>
          </a:prstGeom>
        </p:spPr>
      </p:pic>
      <p:pic>
        <p:nvPicPr>
          <p:cNvPr id="3" name="Picture 2"/>
          <p:cNvPicPr>
            <a:picLocks noChangeAspect="1"/>
          </p:cNvPicPr>
          <p:nvPr/>
        </p:nvPicPr>
        <p:blipFill>
          <a:blip r:embed="rId3"/>
          <a:stretch>
            <a:fillRect/>
          </a:stretch>
        </p:blipFill>
        <p:spPr>
          <a:xfrm>
            <a:off x="9218612" y="182093"/>
            <a:ext cx="2864377" cy="6370197"/>
          </a:xfrm>
          <a:prstGeom prst="rect">
            <a:avLst/>
          </a:prstGeom>
        </p:spPr>
      </p:pic>
      <p:pic>
        <p:nvPicPr>
          <p:cNvPr id="5" name="Picture 4"/>
          <p:cNvPicPr>
            <a:picLocks noChangeAspect="1"/>
          </p:cNvPicPr>
          <p:nvPr/>
        </p:nvPicPr>
        <p:blipFill>
          <a:blip r:embed="rId4"/>
          <a:stretch>
            <a:fillRect/>
          </a:stretch>
        </p:blipFill>
        <p:spPr>
          <a:xfrm>
            <a:off x="4182562" y="3153475"/>
            <a:ext cx="4825532" cy="1814976"/>
          </a:xfrm>
          <a:prstGeom prst="rect">
            <a:avLst/>
          </a:prstGeom>
        </p:spPr>
      </p:pic>
      <p:pic>
        <p:nvPicPr>
          <p:cNvPr id="6" name="Picture 5"/>
          <p:cNvPicPr>
            <a:picLocks noChangeAspect="1"/>
          </p:cNvPicPr>
          <p:nvPr/>
        </p:nvPicPr>
        <p:blipFill>
          <a:blip r:embed="rId5"/>
          <a:stretch>
            <a:fillRect/>
          </a:stretch>
        </p:blipFill>
        <p:spPr>
          <a:xfrm>
            <a:off x="4182562" y="182093"/>
            <a:ext cx="4825532" cy="2499675"/>
          </a:xfrm>
          <a:prstGeom prst="rect">
            <a:avLst/>
          </a:prstGeom>
        </p:spPr>
      </p:pic>
    </p:spTree>
    <p:extLst>
      <p:ext uri="{BB962C8B-B14F-4D97-AF65-F5344CB8AC3E}">
        <p14:creationId xmlns:p14="http://schemas.microsoft.com/office/powerpoint/2010/main" val="228774902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0263" y="733608"/>
            <a:ext cx="10424160" cy="3771309"/>
          </a:xfrm>
          <a:prstGeom prst="rect">
            <a:avLst/>
          </a:prstGeom>
        </p:spPr>
      </p:pic>
      <p:pic>
        <p:nvPicPr>
          <p:cNvPr id="5" name="Content Placeholder 4"/>
          <p:cNvPicPr>
            <a:picLocks noGrp="1" noChangeAspect="1"/>
          </p:cNvPicPr>
          <p:nvPr>
            <p:ph idx="1"/>
          </p:nvPr>
        </p:nvPicPr>
        <p:blipFill>
          <a:blip r:embed="rId3"/>
          <a:stretch>
            <a:fillRect/>
          </a:stretch>
        </p:blipFill>
        <p:spPr>
          <a:xfrm>
            <a:off x="470263" y="5020663"/>
            <a:ext cx="10424160" cy="450238"/>
          </a:xfrm>
          <a:prstGeom prst="rect">
            <a:avLst/>
          </a:prstGeom>
        </p:spPr>
      </p:pic>
    </p:spTree>
    <p:extLst>
      <p:ext uri="{BB962C8B-B14F-4D97-AF65-F5344CB8AC3E}">
        <p14:creationId xmlns:p14="http://schemas.microsoft.com/office/powerpoint/2010/main" val="2812488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0923" y="911208"/>
            <a:ext cx="8201892" cy="536767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2816" y="911208"/>
            <a:ext cx="2320970" cy="5367671"/>
          </a:xfrm>
          <a:prstGeom prst="rect">
            <a:avLst/>
          </a:prstGeom>
        </p:spPr>
      </p:pic>
    </p:spTree>
    <p:extLst>
      <p:ext uri="{BB962C8B-B14F-4D97-AF65-F5344CB8AC3E}">
        <p14:creationId xmlns:p14="http://schemas.microsoft.com/office/powerpoint/2010/main" val="309919522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2103" y="311330"/>
            <a:ext cx="8862172" cy="575854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4275" y="311329"/>
            <a:ext cx="2489983" cy="5758543"/>
          </a:xfrm>
          <a:prstGeom prst="rect">
            <a:avLst/>
          </a:prstGeom>
        </p:spPr>
      </p:pic>
    </p:spTree>
    <p:extLst>
      <p:ext uri="{BB962C8B-B14F-4D97-AF65-F5344CB8AC3E}">
        <p14:creationId xmlns:p14="http://schemas.microsoft.com/office/powerpoint/2010/main" val="287145368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7751" y="718833"/>
            <a:ext cx="8586764" cy="561115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4515" y="718833"/>
            <a:ext cx="2433234" cy="5627300"/>
          </a:xfrm>
          <a:prstGeom prst="rect">
            <a:avLst/>
          </a:prstGeom>
        </p:spPr>
      </p:pic>
    </p:spTree>
    <p:extLst>
      <p:ext uri="{BB962C8B-B14F-4D97-AF65-F5344CB8AC3E}">
        <p14:creationId xmlns:p14="http://schemas.microsoft.com/office/powerpoint/2010/main" val="376699734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0112" y="1108078"/>
            <a:ext cx="8422925" cy="526659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3037" y="1108078"/>
            <a:ext cx="2270502" cy="5250953"/>
          </a:xfrm>
          <a:prstGeom prst="rect">
            <a:avLst/>
          </a:prstGeom>
        </p:spPr>
      </p:pic>
    </p:spTree>
    <p:extLst>
      <p:ext uri="{BB962C8B-B14F-4D97-AF65-F5344CB8AC3E}">
        <p14:creationId xmlns:p14="http://schemas.microsoft.com/office/powerpoint/2010/main" val="110635970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8" y="5350933"/>
            <a:ext cx="11834948" cy="1507067"/>
          </a:xfrm>
        </p:spPr>
        <p:txBody>
          <a:bodyPr>
            <a:noAutofit/>
          </a:bodyPr>
          <a:lstStyle/>
          <a:p>
            <a:r>
              <a:rPr lang="en-US" sz="5400" dirty="0" smtClean="0"/>
              <a:t>Physician boundary violations</a:t>
            </a:r>
            <a:endParaRPr lang="en-US" sz="5400" dirty="0"/>
          </a:p>
        </p:txBody>
      </p:sp>
      <p:pic>
        <p:nvPicPr>
          <p:cNvPr id="4" name="Content Placeholder 3"/>
          <p:cNvPicPr>
            <a:picLocks noGrp="1" noChangeAspect="1"/>
          </p:cNvPicPr>
          <p:nvPr>
            <p:ph idx="1"/>
          </p:nvPr>
        </p:nvPicPr>
        <p:blipFill>
          <a:blip r:embed="rId2"/>
          <a:stretch>
            <a:fillRect/>
          </a:stretch>
        </p:blipFill>
        <p:spPr>
          <a:xfrm>
            <a:off x="1078874" y="252344"/>
            <a:ext cx="7281353" cy="4976159"/>
          </a:xfrm>
          <a:prstGeom prst="rect">
            <a:avLst/>
          </a:prstGeom>
        </p:spPr>
      </p:pic>
      <p:pic>
        <p:nvPicPr>
          <p:cNvPr id="3" name="Picture 2"/>
          <p:cNvPicPr>
            <a:picLocks noChangeAspect="1"/>
          </p:cNvPicPr>
          <p:nvPr/>
        </p:nvPicPr>
        <p:blipFill>
          <a:blip r:embed="rId3"/>
          <a:stretch>
            <a:fillRect/>
          </a:stretch>
        </p:blipFill>
        <p:spPr>
          <a:xfrm>
            <a:off x="9519920" y="252344"/>
            <a:ext cx="2239327" cy="4980124"/>
          </a:xfrm>
          <a:prstGeom prst="rect">
            <a:avLst/>
          </a:prstGeom>
        </p:spPr>
      </p:pic>
    </p:spTree>
    <p:extLst>
      <p:ext uri="{BB962C8B-B14F-4D97-AF65-F5344CB8AC3E}">
        <p14:creationId xmlns:p14="http://schemas.microsoft.com/office/powerpoint/2010/main" val="299654822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1096" y="337458"/>
            <a:ext cx="11286736" cy="6002382"/>
          </a:xfrm>
          <a:prstGeom prst="rect">
            <a:avLst/>
          </a:prstGeom>
        </p:spPr>
      </p:pic>
    </p:spTree>
    <p:extLst>
      <p:ext uri="{BB962C8B-B14F-4D97-AF65-F5344CB8AC3E}">
        <p14:creationId xmlns:p14="http://schemas.microsoft.com/office/powerpoint/2010/main" val="411373247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0905" y="363582"/>
            <a:ext cx="9028226" cy="5868665"/>
          </a:xfrm>
          <a:prstGeom prst="rect">
            <a:avLst/>
          </a:prstGeom>
        </p:spPr>
      </p:pic>
      <p:pic>
        <p:nvPicPr>
          <p:cNvPr id="2" name="Picture 1"/>
          <p:cNvPicPr>
            <a:picLocks noChangeAspect="1"/>
          </p:cNvPicPr>
          <p:nvPr/>
        </p:nvPicPr>
        <p:blipFill>
          <a:blip r:embed="rId3"/>
          <a:stretch>
            <a:fillRect/>
          </a:stretch>
        </p:blipFill>
        <p:spPr>
          <a:xfrm>
            <a:off x="9379131" y="363581"/>
            <a:ext cx="2660469" cy="5916719"/>
          </a:xfrm>
          <a:prstGeom prst="rect">
            <a:avLst/>
          </a:prstGeom>
        </p:spPr>
      </p:pic>
    </p:spTree>
    <p:extLst>
      <p:ext uri="{BB962C8B-B14F-4D97-AF65-F5344CB8AC3E}">
        <p14:creationId xmlns:p14="http://schemas.microsoft.com/office/powerpoint/2010/main" val="296084929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2010" y="526944"/>
            <a:ext cx="8919857" cy="5811328"/>
          </a:xfrm>
          <a:prstGeom prst="rect">
            <a:avLst/>
          </a:prstGeom>
        </p:spPr>
      </p:pic>
      <p:pic>
        <p:nvPicPr>
          <p:cNvPr id="5" name="Picture 4"/>
          <p:cNvPicPr>
            <a:picLocks noChangeAspect="1"/>
          </p:cNvPicPr>
          <p:nvPr/>
        </p:nvPicPr>
        <p:blipFill>
          <a:blip r:embed="rId3"/>
          <a:stretch>
            <a:fillRect/>
          </a:stretch>
        </p:blipFill>
        <p:spPr>
          <a:xfrm>
            <a:off x="452010" y="526944"/>
            <a:ext cx="1875548" cy="1046480"/>
          </a:xfrm>
          <a:prstGeom prst="rect">
            <a:avLst/>
          </a:prstGeom>
        </p:spPr>
      </p:pic>
      <p:pic>
        <p:nvPicPr>
          <p:cNvPr id="2" name="Picture 1"/>
          <p:cNvPicPr>
            <a:picLocks noChangeAspect="1"/>
          </p:cNvPicPr>
          <p:nvPr/>
        </p:nvPicPr>
        <p:blipFill>
          <a:blip r:embed="rId4"/>
          <a:stretch>
            <a:fillRect/>
          </a:stretch>
        </p:blipFill>
        <p:spPr>
          <a:xfrm>
            <a:off x="9113590" y="526944"/>
            <a:ext cx="2613080" cy="5811328"/>
          </a:xfrm>
          <a:prstGeom prst="rect">
            <a:avLst/>
          </a:prstGeom>
        </p:spPr>
      </p:pic>
    </p:spTree>
    <p:extLst>
      <p:ext uri="{BB962C8B-B14F-4D97-AF65-F5344CB8AC3E}">
        <p14:creationId xmlns:p14="http://schemas.microsoft.com/office/powerpoint/2010/main" val="39276234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875" y="5184017"/>
            <a:ext cx="9861868" cy="1507067"/>
          </a:xfrm>
        </p:spPr>
        <p:txBody>
          <a:bodyPr>
            <a:noAutofit/>
          </a:bodyPr>
          <a:lstStyle/>
          <a:p>
            <a:r>
              <a:rPr lang="en-US" sz="8000" b="1" dirty="0" smtClean="0"/>
              <a:t>professionalism</a:t>
            </a:r>
            <a:endParaRPr lang="en-US" sz="8000" b="1" dirty="0"/>
          </a:p>
        </p:txBody>
      </p:sp>
      <p:pic>
        <p:nvPicPr>
          <p:cNvPr id="4" name="Content Placeholder 3"/>
          <p:cNvPicPr>
            <a:picLocks noGrp="1" noChangeAspect="1"/>
          </p:cNvPicPr>
          <p:nvPr>
            <p:ph idx="1"/>
          </p:nvPr>
        </p:nvPicPr>
        <p:blipFill>
          <a:blip r:embed="rId2"/>
          <a:stretch>
            <a:fillRect/>
          </a:stretch>
        </p:blipFill>
        <p:spPr>
          <a:xfrm>
            <a:off x="631637" y="345359"/>
            <a:ext cx="8373026" cy="4908326"/>
          </a:xfrm>
          <a:prstGeom prst="rect">
            <a:avLst/>
          </a:prstGeom>
        </p:spPr>
      </p:pic>
      <p:pic>
        <p:nvPicPr>
          <p:cNvPr id="5" name="Picture 4"/>
          <p:cNvPicPr>
            <a:picLocks noChangeAspect="1"/>
          </p:cNvPicPr>
          <p:nvPr/>
        </p:nvPicPr>
        <p:blipFill>
          <a:blip r:embed="rId3"/>
          <a:stretch>
            <a:fillRect/>
          </a:stretch>
        </p:blipFill>
        <p:spPr>
          <a:xfrm>
            <a:off x="9239794" y="740230"/>
            <a:ext cx="2665013" cy="1976302"/>
          </a:xfrm>
          <a:prstGeom prst="rect">
            <a:avLst/>
          </a:prstGeom>
        </p:spPr>
      </p:pic>
      <p:pic>
        <p:nvPicPr>
          <p:cNvPr id="3" name="Picture 2"/>
          <p:cNvPicPr>
            <a:picLocks noChangeAspect="1"/>
          </p:cNvPicPr>
          <p:nvPr/>
        </p:nvPicPr>
        <p:blipFill>
          <a:blip r:embed="rId4"/>
          <a:stretch>
            <a:fillRect/>
          </a:stretch>
        </p:blipFill>
        <p:spPr>
          <a:xfrm>
            <a:off x="10139523" y="2987040"/>
            <a:ext cx="1628660" cy="3622040"/>
          </a:xfrm>
          <a:prstGeom prst="rect">
            <a:avLst/>
          </a:prstGeom>
        </p:spPr>
      </p:pic>
    </p:spTree>
    <p:extLst>
      <p:ext uri="{BB962C8B-B14F-4D97-AF65-F5344CB8AC3E}">
        <p14:creationId xmlns:p14="http://schemas.microsoft.com/office/powerpoint/2010/main" val="320040653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51840" y="1727200"/>
            <a:ext cx="8804037" cy="4856095"/>
          </a:xfrm>
          <a:prstGeom prst="rect">
            <a:avLst/>
          </a:prstGeom>
        </p:spPr>
      </p:pic>
      <p:pic>
        <p:nvPicPr>
          <p:cNvPr id="6" name="Picture 5"/>
          <p:cNvPicPr>
            <a:picLocks noChangeAspect="1"/>
          </p:cNvPicPr>
          <p:nvPr/>
        </p:nvPicPr>
        <p:blipFill>
          <a:blip r:embed="rId3"/>
          <a:stretch>
            <a:fillRect/>
          </a:stretch>
        </p:blipFill>
        <p:spPr>
          <a:xfrm>
            <a:off x="751840" y="147010"/>
            <a:ext cx="11196320" cy="1587075"/>
          </a:xfrm>
          <a:prstGeom prst="rect">
            <a:avLst/>
          </a:prstGeom>
        </p:spPr>
      </p:pic>
      <p:pic>
        <p:nvPicPr>
          <p:cNvPr id="7" name="Picture 6"/>
          <p:cNvPicPr>
            <a:picLocks noChangeAspect="1"/>
          </p:cNvPicPr>
          <p:nvPr/>
        </p:nvPicPr>
        <p:blipFill>
          <a:blip r:embed="rId4"/>
          <a:stretch>
            <a:fillRect/>
          </a:stretch>
        </p:blipFill>
        <p:spPr>
          <a:xfrm>
            <a:off x="7314195" y="1520229"/>
            <a:ext cx="2156936" cy="1474607"/>
          </a:xfrm>
          <a:prstGeom prst="rect">
            <a:avLst/>
          </a:prstGeom>
        </p:spPr>
      </p:pic>
      <p:pic>
        <p:nvPicPr>
          <p:cNvPr id="2" name="Picture 1"/>
          <p:cNvPicPr>
            <a:picLocks noChangeAspect="1"/>
          </p:cNvPicPr>
          <p:nvPr/>
        </p:nvPicPr>
        <p:blipFill>
          <a:blip r:embed="rId5"/>
          <a:stretch>
            <a:fillRect/>
          </a:stretch>
        </p:blipFill>
        <p:spPr>
          <a:xfrm>
            <a:off x="9471131" y="1076959"/>
            <a:ext cx="2477029" cy="5508759"/>
          </a:xfrm>
          <a:prstGeom prst="rect">
            <a:avLst/>
          </a:prstGeom>
        </p:spPr>
      </p:pic>
    </p:spTree>
    <p:extLst>
      <p:ext uri="{BB962C8B-B14F-4D97-AF65-F5344CB8AC3E}">
        <p14:creationId xmlns:p14="http://schemas.microsoft.com/office/powerpoint/2010/main" val="73910531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240" y="5350933"/>
            <a:ext cx="9914119" cy="1507067"/>
          </a:xfrm>
        </p:spPr>
        <p:txBody>
          <a:bodyPr>
            <a:noAutofit/>
          </a:bodyPr>
          <a:lstStyle/>
          <a:p>
            <a:r>
              <a:rPr lang="en-US" sz="6000" dirty="0" smtClean="0"/>
              <a:t>Physician impairment</a:t>
            </a:r>
            <a:endParaRPr lang="en-US" sz="6000" dirty="0"/>
          </a:p>
        </p:txBody>
      </p:sp>
      <p:pic>
        <p:nvPicPr>
          <p:cNvPr id="4" name="Content Placeholder 3"/>
          <p:cNvPicPr>
            <a:picLocks noGrp="1" noChangeAspect="1"/>
          </p:cNvPicPr>
          <p:nvPr>
            <p:ph idx="1"/>
          </p:nvPr>
        </p:nvPicPr>
        <p:blipFill>
          <a:blip r:embed="rId2"/>
          <a:stretch>
            <a:fillRect/>
          </a:stretch>
        </p:blipFill>
        <p:spPr>
          <a:xfrm>
            <a:off x="769893" y="407124"/>
            <a:ext cx="7864807" cy="4943809"/>
          </a:xfrm>
          <a:prstGeom prst="rect">
            <a:avLst/>
          </a:prstGeom>
        </p:spPr>
      </p:pic>
      <p:pic>
        <p:nvPicPr>
          <p:cNvPr id="3" name="Picture 2"/>
          <p:cNvPicPr>
            <a:picLocks noChangeAspect="1"/>
          </p:cNvPicPr>
          <p:nvPr/>
        </p:nvPicPr>
        <p:blipFill>
          <a:blip r:embed="rId3"/>
          <a:stretch>
            <a:fillRect/>
          </a:stretch>
        </p:blipFill>
        <p:spPr>
          <a:xfrm>
            <a:off x="9118073" y="407124"/>
            <a:ext cx="2819927" cy="6271343"/>
          </a:xfrm>
          <a:prstGeom prst="rect">
            <a:avLst/>
          </a:prstGeom>
        </p:spPr>
      </p:pic>
    </p:spTree>
    <p:extLst>
      <p:ext uri="{BB962C8B-B14F-4D97-AF65-F5344CB8AC3E}">
        <p14:creationId xmlns:p14="http://schemas.microsoft.com/office/powerpoint/2010/main" val="174673291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41738" y="407125"/>
            <a:ext cx="8802617" cy="6002384"/>
          </a:xfrm>
          <a:prstGeom prst="rect">
            <a:avLst/>
          </a:prstGeom>
        </p:spPr>
      </p:pic>
      <p:pic>
        <p:nvPicPr>
          <p:cNvPr id="2" name="Picture 1"/>
          <p:cNvPicPr>
            <a:picLocks noChangeAspect="1"/>
          </p:cNvPicPr>
          <p:nvPr/>
        </p:nvPicPr>
        <p:blipFill>
          <a:blip r:embed="rId3"/>
          <a:stretch>
            <a:fillRect/>
          </a:stretch>
        </p:blipFill>
        <p:spPr>
          <a:xfrm>
            <a:off x="9344355" y="407125"/>
            <a:ext cx="2698989" cy="6002384"/>
          </a:xfrm>
          <a:prstGeom prst="rect">
            <a:avLst/>
          </a:prstGeom>
        </p:spPr>
      </p:pic>
    </p:spTree>
    <p:extLst>
      <p:ext uri="{BB962C8B-B14F-4D97-AF65-F5344CB8AC3E}">
        <p14:creationId xmlns:p14="http://schemas.microsoft.com/office/powerpoint/2010/main" val="360611903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3211" y="320039"/>
            <a:ext cx="11039852" cy="5811289"/>
          </a:xfrm>
          <a:prstGeom prst="rect">
            <a:avLst/>
          </a:prstGeom>
        </p:spPr>
      </p:pic>
    </p:spTree>
    <p:extLst>
      <p:ext uri="{BB962C8B-B14F-4D97-AF65-F5344CB8AC3E}">
        <p14:creationId xmlns:p14="http://schemas.microsoft.com/office/powerpoint/2010/main" val="192013952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80065" y="459376"/>
            <a:ext cx="11113424" cy="5053149"/>
          </a:xfrm>
          <a:prstGeom prst="rect">
            <a:avLst/>
          </a:prstGeom>
        </p:spPr>
      </p:pic>
      <p:sp>
        <p:nvSpPr>
          <p:cNvPr id="2" name="TextBox 1"/>
          <p:cNvSpPr txBox="1"/>
          <p:nvPr/>
        </p:nvSpPr>
        <p:spPr>
          <a:xfrm>
            <a:off x="999641" y="5858359"/>
            <a:ext cx="9919703" cy="646331"/>
          </a:xfrm>
          <a:prstGeom prst="rect">
            <a:avLst/>
          </a:prstGeom>
          <a:noFill/>
        </p:spPr>
        <p:txBody>
          <a:bodyPr wrap="none" rtlCol="0">
            <a:spAutoFit/>
          </a:bodyPr>
          <a:lstStyle/>
          <a:p>
            <a:r>
              <a:rPr lang="en-US" sz="3600" dirty="0" smtClean="0"/>
              <a:t>PREVENTION OF PROFESSIONAL LAPSE IS KEY</a:t>
            </a:r>
            <a:endParaRPr lang="en-US" sz="3600" dirty="0"/>
          </a:p>
        </p:txBody>
      </p:sp>
    </p:spTree>
    <p:extLst>
      <p:ext uri="{BB962C8B-B14F-4D97-AF65-F5344CB8AC3E}">
        <p14:creationId xmlns:p14="http://schemas.microsoft.com/office/powerpoint/2010/main" val="43541294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2217" y="826043"/>
            <a:ext cx="8991632" cy="565999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3849" y="826042"/>
            <a:ext cx="2447372" cy="5659997"/>
          </a:xfrm>
          <a:prstGeom prst="rect">
            <a:avLst/>
          </a:prstGeom>
        </p:spPr>
      </p:pic>
    </p:spTree>
    <p:extLst>
      <p:ext uri="{BB962C8B-B14F-4D97-AF65-F5344CB8AC3E}">
        <p14:creationId xmlns:p14="http://schemas.microsoft.com/office/powerpoint/2010/main" val="179538382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3383" y="999594"/>
            <a:ext cx="8003451" cy="5278262"/>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6834" y="999594"/>
            <a:ext cx="2282311" cy="5278262"/>
          </a:xfrm>
          <a:prstGeom prst="rect">
            <a:avLst/>
          </a:prstGeom>
        </p:spPr>
      </p:pic>
    </p:spTree>
    <p:extLst>
      <p:ext uri="{BB962C8B-B14F-4D97-AF65-F5344CB8AC3E}">
        <p14:creationId xmlns:p14="http://schemas.microsoft.com/office/powerpoint/2010/main" val="424971112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6158" y="1129148"/>
            <a:ext cx="8288391" cy="539357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4549" y="1129148"/>
            <a:ext cx="2340244" cy="5412244"/>
          </a:xfrm>
          <a:prstGeom prst="rect">
            <a:avLst/>
          </a:prstGeom>
        </p:spPr>
      </p:pic>
    </p:spTree>
    <p:extLst>
      <p:ext uri="{BB962C8B-B14F-4D97-AF65-F5344CB8AC3E}">
        <p14:creationId xmlns:p14="http://schemas.microsoft.com/office/powerpoint/2010/main" val="175812956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8256" y="1118646"/>
            <a:ext cx="8430638" cy="544503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8894" y="1118646"/>
            <a:ext cx="2354422" cy="5445034"/>
          </a:xfrm>
          <a:prstGeom prst="rect">
            <a:avLst/>
          </a:prstGeom>
        </p:spPr>
      </p:pic>
    </p:spTree>
    <p:extLst>
      <p:ext uri="{BB962C8B-B14F-4D97-AF65-F5344CB8AC3E}">
        <p14:creationId xmlns:p14="http://schemas.microsoft.com/office/powerpoint/2010/main" val="36761697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9063" y="535983"/>
            <a:ext cx="8851172" cy="594597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0235" y="535982"/>
            <a:ext cx="2569989" cy="5943571"/>
          </a:xfrm>
          <a:prstGeom prst="rect">
            <a:avLst/>
          </a:prstGeom>
        </p:spPr>
      </p:pic>
    </p:spTree>
    <p:extLst>
      <p:ext uri="{BB962C8B-B14F-4D97-AF65-F5344CB8AC3E}">
        <p14:creationId xmlns:p14="http://schemas.microsoft.com/office/powerpoint/2010/main" val="867724916"/>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490</TotalTime>
  <Words>653</Words>
  <Application>Microsoft Office PowerPoint</Application>
  <PresentationFormat>Widescreen</PresentationFormat>
  <Paragraphs>118</Paragraphs>
  <Slides>167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167</vt:i4>
      </vt:variant>
    </vt:vector>
  </HeadingPairs>
  <TitlesOfParts>
    <vt:vector size="171" baseType="lpstr">
      <vt:lpstr>Arial</vt:lpstr>
      <vt:lpstr>Century Gothic</vt:lpstr>
      <vt:lpstr>Wingdings 3</vt:lpstr>
      <vt:lpstr>Slice</vt:lpstr>
      <vt:lpstr>MODULE five:   PROFESSIONALISM,  ETHICS, AND BIOETHICS    </vt:lpstr>
      <vt:lpstr>PowerPoint Presentation</vt:lpstr>
      <vt:lpstr>UNIT OBJECTIVES</vt:lpstr>
      <vt:lpstr> Physician Professionalism and Responsibilities  </vt:lpstr>
      <vt:lpstr> Physician Professionalism and Responsibilities  </vt:lpstr>
      <vt:lpstr>PROFESSIONALISM AND RESPONSIBILITIES</vt:lpstr>
      <vt:lpstr>Professionalism - physician </vt:lpstr>
      <vt:lpstr>PowerPoint Presentation</vt:lpstr>
      <vt:lpstr>professionalism</vt:lpstr>
      <vt:lpstr>PowerPoint Presentation</vt:lpstr>
      <vt:lpstr>PowerPoint Presentation</vt:lpstr>
      <vt:lpstr>PowerPoint Presentation</vt:lpstr>
      <vt:lpstr>PowerPoint Presentation</vt:lpstr>
      <vt:lpstr>PowerPoint Presentation</vt:lpstr>
      <vt:lpstr>PowerPoint Presentation</vt:lpstr>
      <vt:lpstr>PROFESSIONALISM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CHARACTERISTICS OF  PROFESSIONAL CONDUCT</vt:lpstr>
      <vt:lpstr>CHARACTERISTICS OF  PROFESSIONAL CONDUCT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Professional verses unprofessional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Distressed/disruptive behaviors</vt:lpstr>
      <vt:lpstr>PowerPoint Presentation</vt:lpstr>
      <vt:lpstr>PowerPoint Presentation</vt:lpstr>
      <vt:lpstr>PowerPoint Presentation</vt:lpstr>
      <vt:lpstr>PowerPoint Presentation</vt:lpstr>
      <vt:lpstr>PowerPoint Presentation</vt:lpstr>
      <vt:lpstr>Physician boundary violations</vt:lpstr>
      <vt:lpstr>PowerPoint Presentation</vt:lpstr>
      <vt:lpstr>PowerPoint Presentation</vt:lpstr>
      <vt:lpstr>PowerPoint Presentation</vt:lpstr>
      <vt:lpstr>PowerPoint Presentation</vt:lpstr>
      <vt:lpstr>Physician impairment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Physician license application process</vt:lpstr>
      <vt:lpstr>PowerPoint Presentation</vt:lpstr>
      <vt:lpstr>PowerPoint Presentation</vt:lpstr>
      <vt:lpstr> Continuing Medical Education - Options Available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 Brooks</dc:creator>
  <cp:lastModifiedBy>Victor Brooks</cp:lastModifiedBy>
  <cp:revision>55</cp:revision>
  <cp:lastPrinted>2018-01-17T23:49:42Z</cp:lastPrinted>
  <dcterms:created xsi:type="dcterms:W3CDTF">2017-11-27T19:02:08Z</dcterms:created>
  <dcterms:modified xsi:type="dcterms:W3CDTF">2018-01-18T17:01:49Z</dcterms:modified>
</cp:coreProperties>
</file>