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7" r:id="rId2"/>
    <p:sldId id="258" r:id="rId3"/>
    <p:sldId id="259" r:id="rId4"/>
    <p:sldId id="260" r:id="rId5"/>
    <p:sldId id="261" r:id="rId6"/>
    <p:sldId id="37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72" r:id="rId35"/>
    <p:sldId id="289" r:id="rId36"/>
    <p:sldId id="291" r:id="rId37"/>
    <p:sldId id="292" r:id="rId38"/>
    <p:sldId id="294" r:id="rId39"/>
    <p:sldId id="295" r:id="rId40"/>
    <p:sldId id="296" r:id="rId41"/>
    <p:sldId id="297" r:id="rId42"/>
    <p:sldId id="300" r:id="rId43"/>
    <p:sldId id="301" r:id="rId44"/>
    <p:sldId id="302" r:id="rId45"/>
    <p:sldId id="303" r:id="rId46"/>
    <p:sldId id="304" r:id="rId47"/>
    <p:sldId id="306" r:id="rId48"/>
    <p:sldId id="307" r:id="rId49"/>
    <p:sldId id="308" r:id="rId50"/>
    <p:sldId id="309" r:id="rId51"/>
    <p:sldId id="315" r:id="rId52"/>
    <p:sldId id="420" r:id="rId53"/>
    <p:sldId id="311" r:id="rId54"/>
    <p:sldId id="312" r:id="rId55"/>
    <p:sldId id="313" r:id="rId56"/>
    <p:sldId id="316" r:id="rId57"/>
    <p:sldId id="317" r:id="rId58"/>
    <p:sldId id="318" r:id="rId59"/>
    <p:sldId id="319" r:id="rId60"/>
    <p:sldId id="320" r:id="rId61"/>
    <p:sldId id="321" r:id="rId62"/>
    <p:sldId id="322" r:id="rId63"/>
    <p:sldId id="323" r:id="rId64"/>
    <p:sldId id="324" r:id="rId65"/>
    <p:sldId id="325" r:id="rId66"/>
    <p:sldId id="326" r:id="rId67"/>
    <p:sldId id="328" r:id="rId68"/>
    <p:sldId id="329" r:id="rId69"/>
    <p:sldId id="330" r:id="rId70"/>
    <p:sldId id="331" r:id="rId71"/>
    <p:sldId id="332" r:id="rId72"/>
    <p:sldId id="333" r:id="rId73"/>
    <p:sldId id="334" r:id="rId74"/>
    <p:sldId id="335" r:id="rId75"/>
    <p:sldId id="336" r:id="rId76"/>
    <p:sldId id="337" r:id="rId77"/>
    <p:sldId id="338" r:id="rId78"/>
    <p:sldId id="340" r:id="rId79"/>
    <p:sldId id="341" r:id="rId80"/>
    <p:sldId id="342" r:id="rId81"/>
    <p:sldId id="343" r:id="rId82"/>
    <p:sldId id="344" r:id="rId83"/>
    <p:sldId id="345" r:id="rId84"/>
    <p:sldId id="346" r:id="rId85"/>
    <p:sldId id="347" r:id="rId86"/>
    <p:sldId id="348" r:id="rId87"/>
    <p:sldId id="349" r:id="rId88"/>
    <p:sldId id="293" r:id="rId89"/>
    <p:sldId id="374" r:id="rId90"/>
    <p:sldId id="375" r:id="rId91"/>
    <p:sldId id="350" r:id="rId92"/>
    <p:sldId id="351" r:id="rId93"/>
    <p:sldId id="352" r:id="rId94"/>
    <p:sldId id="353" r:id="rId95"/>
    <p:sldId id="354" r:id="rId96"/>
    <p:sldId id="355" r:id="rId97"/>
    <p:sldId id="356" r:id="rId98"/>
    <p:sldId id="357" r:id="rId99"/>
    <p:sldId id="373"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7" r:id="rId114"/>
    <p:sldId id="421" r:id="rId115"/>
    <p:sldId id="379" r:id="rId116"/>
    <p:sldId id="422" r:id="rId117"/>
    <p:sldId id="403" r:id="rId118"/>
    <p:sldId id="405" r:id="rId119"/>
    <p:sldId id="407" r:id="rId120"/>
    <p:sldId id="423" r:id="rId121"/>
    <p:sldId id="414" r:id="rId122"/>
    <p:sldId id="424" r:id="rId123"/>
    <p:sldId id="425" r:id="rId124"/>
    <p:sldId id="426"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MSM</c:v>
                </c:pt>
                <c:pt idx="1">
                  <c:v>MSM/IDU</c:v>
                </c:pt>
                <c:pt idx="2">
                  <c:v>IDU</c:v>
                </c:pt>
                <c:pt idx="3">
                  <c:v>HET</c:v>
                </c:pt>
              </c:strCache>
            </c:strRef>
          </c:cat>
          <c:val>
            <c:numRef>
              <c:f>Sheet1!$B$2:$B$5</c:f>
              <c:numCache>
                <c:formatCode>0.00%</c:formatCode>
                <c:ptCount val="4"/>
                <c:pt idx="0">
                  <c:v>0.79200000000000004</c:v>
                </c:pt>
                <c:pt idx="1">
                  <c:v>3.9E-2</c:v>
                </c:pt>
                <c:pt idx="2">
                  <c:v>0.05</c:v>
                </c:pt>
                <c:pt idx="3">
                  <c:v>0.11899999999999999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Hisp/Lat</c:v>
                </c:pt>
                <c:pt idx="1">
                  <c:v>White</c:v>
                </c:pt>
                <c:pt idx="2">
                  <c:v>Black</c:v>
                </c:pt>
                <c:pt idx="3">
                  <c:v>Asian</c:v>
                </c:pt>
                <c:pt idx="4">
                  <c:v>MultiRace</c:v>
                </c:pt>
              </c:strCache>
            </c:strRef>
          </c:cat>
          <c:val>
            <c:numRef>
              <c:f>Sheet1!$B$2:$B$6</c:f>
              <c:numCache>
                <c:formatCode>0.00%</c:formatCode>
                <c:ptCount val="5"/>
                <c:pt idx="0">
                  <c:v>0.439</c:v>
                </c:pt>
                <c:pt idx="1">
                  <c:v>0.23699999999999999</c:v>
                </c:pt>
                <c:pt idx="2">
                  <c:v>0.14799999999999999</c:v>
                </c:pt>
                <c:pt idx="3">
                  <c:v>6.3E-2</c:v>
                </c:pt>
                <c:pt idx="4">
                  <c:v>1.7000000000000001E-2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Chlamydia and Gonorrhea among Women by Age Group, California, 2015</a:t>
            </a:r>
          </a:p>
        </c:rich>
      </c:tx>
      <c:layout>
        <c:manualLayout>
          <c:xMode val="edge"/>
          <c:yMode val="edge"/>
          <c:x val="0.10049448313257243"/>
          <c:y val="1.52307344914630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
          <c:y val="0.13896645345803785"/>
          <c:w val="0.96868743300270599"/>
          <c:h val="0.73619409714841511"/>
        </c:manualLayout>
      </c:layout>
      <c:barChart>
        <c:barDir val="col"/>
        <c:grouping val="clustered"/>
        <c:varyColors val="0"/>
        <c:ser>
          <c:idx val="0"/>
          <c:order val="0"/>
          <c:tx>
            <c:strRef>
              <c:f>Sheet1!$B$1</c:f>
              <c:strCache>
                <c:ptCount val="1"/>
                <c:pt idx="0">
                  <c:v>Chlamydia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0-14</c:v>
                </c:pt>
                <c:pt idx="1">
                  <c:v>15-19</c:v>
                </c:pt>
                <c:pt idx="2">
                  <c:v>20-24</c:v>
                </c:pt>
                <c:pt idx="3">
                  <c:v>25-29</c:v>
                </c:pt>
                <c:pt idx="4">
                  <c:v>30-34</c:v>
                </c:pt>
                <c:pt idx="5">
                  <c:v>35-39</c:v>
                </c:pt>
                <c:pt idx="6">
                  <c:v>40+</c:v>
                </c:pt>
              </c:strCache>
            </c:strRef>
          </c:cat>
          <c:val>
            <c:numRef>
              <c:f>Sheet1!$B$2:$B$8</c:f>
              <c:numCache>
                <c:formatCode>General</c:formatCode>
                <c:ptCount val="7"/>
                <c:pt idx="0">
                  <c:v>663</c:v>
                </c:pt>
                <c:pt idx="1">
                  <c:v>26047</c:v>
                </c:pt>
                <c:pt idx="2">
                  <c:v>46822</c:v>
                </c:pt>
                <c:pt idx="3">
                  <c:v>23087</c:v>
                </c:pt>
                <c:pt idx="4">
                  <c:v>10103</c:v>
                </c:pt>
                <c:pt idx="5">
                  <c:v>4965</c:v>
                </c:pt>
                <c:pt idx="6">
                  <c:v>5366</c:v>
                </c:pt>
              </c:numCache>
            </c:numRef>
          </c:val>
        </c:ser>
        <c:ser>
          <c:idx val="1"/>
          <c:order val="1"/>
          <c:tx>
            <c:strRef>
              <c:f>Sheet1!$C$1</c:f>
              <c:strCache>
                <c:ptCount val="1"/>
                <c:pt idx="0">
                  <c:v>Gonorrhea</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0-14</c:v>
                </c:pt>
                <c:pt idx="1">
                  <c:v>15-19</c:v>
                </c:pt>
                <c:pt idx="2">
                  <c:v>20-24</c:v>
                </c:pt>
                <c:pt idx="3">
                  <c:v>25-29</c:v>
                </c:pt>
                <c:pt idx="4">
                  <c:v>30-34</c:v>
                </c:pt>
                <c:pt idx="5">
                  <c:v>35-39</c:v>
                </c:pt>
                <c:pt idx="6">
                  <c:v>40+</c:v>
                </c:pt>
              </c:strCache>
            </c:strRef>
          </c:cat>
          <c:val>
            <c:numRef>
              <c:f>Sheet1!$C$2:$C$8</c:f>
              <c:numCache>
                <c:formatCode>General</c:formatCode>
                <c:ptCount val="7"/>
                <c:pt idx="0">
                  <c:v>146</c:v>
                </c:pt>
                <c:pt idx="1">
                  <c:v>3601</c:v>
                </c:pt>
                <c:pt idx="2">
                  <c:v>5802</c:v>
                </c:pt>
                <c:pt idx="3">
                  <c:v>3759</c:v>
                </c:pt>
                <c:pt idx="4">
                  <c:v>2196</c:v>
                </c:pt>
                <c:pt idx="5">
                  <c:v>1261</c:v>
                </c:pt>
                <c:pt idx="6">
                  <c:v>1573</c:v>
                </c:pt>
              </c:numCache>
            </c:numRef>
          </c:val>
        </c:ser>
        <c:dLbls>
          <c:dLblPos val="inEnd"/>
          <c:showLegendKey val="0"/>
          <c:showVal val="1"/>
          <c:showCatName val="0"/>
          <c:showSerName val="0"/>
          <c:showPercent val="0"/>
          <c:showBubbleSize val="0"/>
        </c:dLbls>
        <c:gapWidth val="65"/>
        <c:axId val="456734416"/>
        <c:axId val="456734976"/>
      </c:barChart>
      <c:catAx>
        <c:axId val="456734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6734976"/>
        <c:crosses val="autoZero"/>
        <c:auto val="1"/>
        <c:lblAlgn val="ctr"/>
        <c:lblOffset val="100"/>
        <c:noMultiLvlLbl val="0"/>
      </c:catAx>
      <c:valAx>
        <c:axId val="456734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56734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872563483474845"/>
          <c:y val="1.2629690512914604E-2"/>
        </c:manualLayout>
      </c:layout>
      <c:overlay val="0"/>
    </c:title>
    <c:autoTitleDeleted val="0"/>
    <c:plotArea>
      <c:layout/>
      <c:pieChart>
        <c:varyColors val="1"/>
        <c:ser>
          <c:idx val="0"/>
          <c:order val="0"/>
          <c:tx>
            <c:strRef>
              <c:f>Sheet1!$B$1</c:f>
              <c:strCache>
                <c:ptCount val="1"/>
                <c:pt idx="0">
                  <c:v>TB Cases by Race/Ethnicity, California, 2015</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Asian</c:v>
                </c:pt>
                <c:pt idx="1">
                  <c:v>Black</c:v>
                </c:pt>
                <c:pt idx="2">
                  <c:v>MultiRace</c:v>
                </c:pt>
                <c:pt idx="3">
                  <c:v>White</c:v>
                </c:pt>
                <c:pt idx="4">
                  <c:v>Hisp/Lat</c:v>
                </c:pt>
              </c:strCache>
            </c:strRef>
          </c:cat>
          <c:val>
            <c:numRef>
              <c:f>Sheet1!$B$2:$B$6</c:f>
              <c:numCache>
                <c:formatCode>0.00%</c:formatCode>
                <c:ptCount val="5"/>
                <c:pt idx="0">
                  <c:v>0.47499999999999998</c:v>
                </c:pt>
                <c:pt idx="1">
                  <c:v>4.5999999999999999E-2</c:v>
                </c:pt>
                <c:pt idx="2">
                  <c:v>5.3999999999999999E-2</c:v>
                </c:pt>
                <c:pt idx="3">
                  <c:v>6.2E-2</c:v>
                </c:pt>
                <c:pt idx="4">
                  <c:v>0.35599999999999998</c:v>
                </c:pt>
              </c:numCache>
            </c:numRef>
          </c:val>
        </c:ser>
        <c:dLbls>
          <c:showLegendKey val="0"/>
          <c:showVal val="0"/>
          <c:showCatName val="0"/>
          <c:showSerName val="0"/>
          <c:showPercent val="1"/>
          <c:showBubbleSize val="0"/>
          <c:showLeaderLines val="1"/>
        </c:dLbls>
        <c:firstSliceAng val="288"/>
      </c:pieChart>
    </c:plotArea>
    <c:legend>
      <c:legendPos val="r"/>
      <c:layout>
        <c:manualLayout>
          <c:xMode val="edge"/>
          <c:yMode val="edge"/>
          <c:x val="0.71888036712034964"/>
          <c:y val="0.17302526833120019"/>
          <c:w val="0.14617535971517032"/>
          <c:h val="0.286593699541320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7-12-22T22:20:56.911"/>
    </inkml:context>
    <inkml:brush xml:id="br0">
      <inkml:brushProperty name="width" value="0.05292" units="cm"/>
      <inkml:brushProperty name="height" value="0.05292" units="cm"/>
      <inkml:brushProperty name="color" value="#FF0000"/>
    </inkml:brush>
  </inkml:definitions>
  <inkml:trace contextRef="#ctx0" brushRef="#br0">28840 6597 0</inkml:trace>
  <inkml:trace contextRef="#ctx0" brushRef="#br0" timeOffset="4274.4">4762 18785 0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C52E-1862-4DDB-A744-E596FD86E259}"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09DA-8BD0-4255-AB37-2582EAB97ABD}" type="slidenum">
              <a:rPr lang="en-US" smtClean="0"/>
              <a:t>‹#›</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36811-DB6F-4ADE-AF16-F28545BBB2F2}" type="slidenum">
              <a:rPr lang="en-US" smtClean="0"/>
              <a:t>11</a:t>
            </a:fld>
            <a:endParaRPr lang="en-US"/>
          </a:p>
        </p:txBody>
      </p:sp>
    </p:spTree>
    <p:extLst>
      <p:ext uri="{BB962C8B-B14F-4D97-AF65-F5344CB8AC3E}">
        <p14:creationId xmlns:p14="http://schemas.microsoft.com/office/powerpoint/2010/main" val="270392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16</a:t>
            </a:fld>
            <a:endParaRPr lang="en-US"/>
          </a:p>
        </p:txBody>
      </p:sp>
    </p:spTree>
    <p:extLst>
      <p:ext uri="{BB962C8B-B14F-4D97-AF65-F5344CB8AC3E}">
        <p14:creationId xmlns:p14="http://schemas.microsoft.com/office/powerpoint/2010/main" val="362917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105</a:t>
            </a:fld>
            <a:endParaRPr lang="en-US"/>
          </a:p>
        </p:txBody>
      </p:sp>
    </p:spTree>
    <p:extLst>
      <p:ext uri="{BB962C8B-B14F-4D97-AF65-F5344CB8AC3E}">
        <p14:creationId xmlns:p14="http://schemas.microsoft.com/office/powerpoint/2010/main" val="72781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6/12/2018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ph.ca.gov/Programs/DO/letstalkcannabis/Pages/pregnantbreastfeedingwomen.aspx#collapse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hyperlink" Target="https://www.cdph.ca.gov/Programs/DO/letstalkcannabis/Pages/pregnantbreastfeedingwomen.aspx#collapse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ph.ca.gov/Programs/DO/letstalkcannabis/Pages/pregnantbreastfeedingwomen.aspx#collapse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safestates.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healthpolicy.ucla.edu/publications/search/Pages/Search.aspx?k=migration%20and%20health&amp;t=keyword"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kchi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4" y="144855"/>
            <a:ext cx="7198254" cy="4454305"/>
          </a:xfrm>
        </p:spPr>
        <p:txBody>
          <a:bodyPr>
            <a:normAutofit fontScale="90000"/>
          </a:bodyPr>
          <a:lstStyle/>
          <a:p>
            <a:r>
              <a:rPr lang="en-US" sz="6000" b="1" dirty="0" smtClean="0"/>
              <a:t>MODULE ONE:   </a:t>
            </a:r>
            <a:br>
              <a:rPr lang="en-US" sz="6000" b="1" dirty="0" smtClean="0"/>
            </a:br>
            <a:r>
              <a:rPr lang="en-US" sz="6000" b="1" dirty="0" smtClean="0"/>
              <a:t/>
            </a:r>
            <a:br>
              <a:rPr lang="en-US" sz="6000" b="1" dirty="0" smtClean="0"/>
            </a:br>
            <a:r>
              <a:rPr lang="en-US" sz="6000" b="1" dirty="0" smtClean="0"/>
              <a:t>HEALTH PROFILE OF CALIFORNIA’S </a:t>
            </a:r>
            <a:br>
              <a:rPr lang="en-US" sz="6000" b="1" dirty="0" smtClean="0"/>
            </a:br>
            <a:r>
              <a:rPr lang="en-US" sz="6000" b="1" dirty="0" smtClean="0"/>
              <a:t>POPULATION</a:t>
            </a:r>
            <a:endParaRPr lang="en-US" sz="6000" b="1" dirty="0"/>
          </a:p>
        </p:txBody>
      </p:sp>
      <p:pic>
        <p:nvPicPr>
          <p:cNvPr id="3" name="Picture 2"/>
          <p:cNvPicPr>
            <a:picLocks noChangeAspect="1"/>
          </p:cNvPicPr>
          <p:nvPr/>
        </p:nvPicPr>
        <p:blipFill>
          <a:blip r:embed="rId2"/>
          <a:stretch>
            <a:fillRect/>
          </a:stretch>
        </p:blipFill>
        <p:spPr>
          <a:xfrm>
            <a:off x="8709932" y="367393"/>
            <a:ext cx="2609850" cy="621030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HIV/AIDS Epidemic</a:t>
            </a:r>
            <a:endParaRPr lang="en-US" sz="4400" b="1"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4000" dirty="0"/>
              <a:t>W</a:t>
            </a:r>
            <a:r>
              <a:rPr lang="en-US" sz="4000" dirty="0" smtClean="0"/>
              <a:t>hat group is affected less than 20% of those affected by HIV infection in the state of california?</a:t>
            </a:r>
          </a:p>
          <a:p>
            <a:pPr>
              <a:buFont typeface="Arial" panose="020B0604020202020204" pitchFamily="34" charset="0"/>
              <a:buChar char="•"/>
            </a:pPr>
            <a:r>
              <a:rPr lang="en-US" sz="4000" dirty="0" smtClean="0">
                <a:solidFill>
                  <a:srgbClr val="FFC000"/>
                </a:solidFill>
              </a:rPr>
              <a:t>Answer:  Heterosexual transmission of HIV</a:t>
            </a:r>
            <a:endParaRPr lang="en-US" sz="4000" dirty="0">
              <a:solidFill>
                <a:srgbClr val="FFC000"/>
              </a:solidFill>
            </a:endParaRPr>
          </a:p>
          <a:p>
            <a:endParaRPr lang="en-US" dirty="0"/>
          </a:p>
        </p:txBody>
      </p:sp>
    </p:spTree>
    <p:extLst>
      <p:ext uri="{BB962C8B-B14F-4D97-AF65-F5344CB8AC3E}">
        <p14:creationId xmlns:p14="http://schemas.microsoft.com/office/powerpoint/2010/main" val="31516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4229100"/>
            <a:ext cx="7531918" cy="2263140"/>
          </a:xfrm>
        </p:spPr>
        <p:txBody>
          <a:bodyPr>
            <a:normAutofit fontScale="90000"/>
          </a:bodyPr>
          <a:lstStyle/>
          <a:p>
            <a:r>
              <a:rPr lang="en-US" cap="none" dirty="0">
                <a:solidFill>
                  <a:srgbClr val="FFFF00"/>
                </a:solidFill>
              </a:rPr>
              <a:t>A</a:t>
            </a:r>
            <a:r>
              <a:rPr lang="en-US" cap="none" dirty="0" smtClean="0">
                <a:solidFill>
                  <a:srgbClr val="FFFF00"/>
                </a:solidFill>
              </a:rPr>
              <a:t>nswer: improve access to quality health care thus reducing the health care disparity that this group currently faces</a:t>
            </a:r>
            <a:endParaRPr lang="en-US" cap="none" dirty="0">
              <a:solidFill>
                <a:srgbClr val="FFFF00"/>
              </a:solidFill>
            </a:endParaRPr>
          </a:p>
        </p:txBody>
      </p:sp>
      <p:sp>
        <p:nvSpPr>
          <p:cNvPr id="3" name="Content Placeholder 2"/>
          <p:cNvSpPr>
            <a:spLocks noGrp="1"/>
          </p:cNvSpPr>
          <p:nvPr>
            <p:ph idx="1"/>
          </p:nvPr>
        </p:nvSpPr>
        <p:spPr>
          <a:xfrm>
            <a:off x="838200" y="820093"/>
            <a:ext cx="7592878" cy="3276599"/>
          </a:xfrm>
        </p:spPr>
        <p:txBody>
          <a:bodyPr>
            <a:normAutofit fontScale="92500" lnSpcReduction="20000"/>
          </a:bodyPr>
          <a:lstStyle/>
          <a:p>
            <a:pPr marL="0" indent="0">
              <a:buNone/>
            </a:pPr>
            <a:r>
              <a:rPr lang="en-US" sz="4400" dirty="0">
                <a:solidFill>
                  <a:schemeClr val="tx1"/>
                </a:solidFill>
              </a:rPr>
              <a:t>W</a:t>
            </a:r>
            <a:r>
              <a:rPr lang="en-US" sz="4400" dirty="0" smtClean="0">
                <a:solidFill>
                  <a:schemeClr val="tx1"/>
                </a:solidFill>
              </a:rPr>
              <a:t>hat will you be able to do as a physician working in a community health center to help assist in one of the goals of the farmworker justice program?</a:t>
            </a:r>
            <a:endParaRPr lang="en-US" sz="4400" dirty="0">
              <a:solidFill>
                <a:schemeClr val="tx1"/>
              </a:solidFill>
            </a:endParaRPr>
          </a:p>
        </p:txBody>
      </p:sp>
      <p:pic>
        <p:nvPicPr>
          <p:cNvPr id="4" name="Picture 3"/>
          <p:cNvPicPr>
            <a:picLocks noChangeAspect="1"/>
          </p:cNvPicPr>
          <p:nvPr/>
        </p:nvPicPr>
        <p:blipFill>
          <a:blip r:embed="rId2"/>
          <a:stretch>
            <a:fillRect/>
          </a:stretch>
        </p:blipFill>
        <p:spPr>
          <a:xfrm>
            <a:off x="9423592" y="208498"/>
            <a:ext cx="2609850" cy="6210300"/>
          </a:xfrm>
          <a:prstGeom prst="rect">
            <a:avLst/>
          </a:prstGeom>
        </p:spPr>
      </p:pic>
    </p:spTree>
    <p:extLst>
      <p:ext uri="{BB962C8B-B14F-4D97-AF65-F5344CB8AC3E}">
        <p14:creationId xmlns:p14="http://schemas.microsoft.com/office/powerpoint/2010/main" val="41062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84791" y="210992"/>
            <a:ext cx="6759804" cy="5219165"/>
          </a:xfrm>
          <a:prstGeom prst="rect">
            <a:avLst/>
          </a:prstGeom>
        </p:spPr>
      </p:pic>
      <p:sp>
        <p:nvSpPr>
          <p:cNvPr id="5" name="TextBox 4"/>
          <p:cNvSpPr txBox="1"/>
          <p:nvPr/>
        </p:nvSpPr>
        <p:spPr>
          <a:xfrm>
            <a:off x="2784791" y="5619880"/>
            <a:ext cx="2740065" cy="923330"/>
          </a:xfrm>
          <a:prstGeom prst="rect">
            <a:avLst/>
          </a:prstGeom>
          <a:noFill/>
        </p:spPr>
        <p:txBody>
          <a:bodyPr wrap="square" rtlCol="0">
            <a:spAutoFit/>
          </a:bodyPr>
          <a:lstStyle/>
          <a:p>
            <a:r>
              <a:rPr lang="en-US" dirty="0"/>
              <a:t>W</a:t>
            </a:r>
            <a:r>
              <a:rPr lang="en-US" dirty="0" smtClean="0"/>
              <a:t>hat significance does this bar graph have?</a:t>
            </a:r>
            <a:endParaRPr lang="en-US" dirty="0"/>
          </a:p>
        </p:txBody>
      </p:sp>
      <p:sp>
        <p:nvSpPr>
          <p:cNvPr id="10" name="TextBox 9"/>
          <p:cNvSpPr txBox="1"/>
          <p:nvPr/>
        </p:nvSpPr>
        <p:spPr>
          <a:xfrm>
            <a:off x="5705925" y="5481380"/>
            <a:ext cx="4019739" cy="1200329"/>
          </a:xfrm>
          <a:prstGeom prst="rect">
            <a:avLst/>
          </a:prstGeom>
          <a:noFill/>
        </p:spPr>
        <p:txBody>
          <a:bodyPr wrap="square" rtlCol="0">
            <a:spAutoFit/>
          </a:bodyPr>
          <a:lstStyle/>
          <a:p>
            <a:r>
              <a:rPr lang="en-US" dirty="0"/>
              <a:t>A</a:t>
            </a:r>
            <a:r>
              <a:rPr lang="en-US" dirty="0" smtClean="0"/>
              <a:t>nswer:  </a:t>
            </a:r>
            <a:r>
              <a:rPr lang="en-US" dirty="0"/>
              <a:t>L</a:t>
            </a:r>
            <a:r>
              <a:rPr lang="en-US" dirty="0" smtClean="0"/>
              <a:t>atinos as an ethnic group are more likely to receive care at a community health center</a:t>
            </a:r>
            <a:endParaRPr lang="en-US" dirty="0"/>
          </a:p>
        </p:txBody>
      </p:sp>
      <p:pic>
        <p:nvPicPr>
          <p:cNvPr id="2" name="Picture 1"/>
          <p:cNvPicPr>
            <a:picLocks noChangeAspect="1"/>
          </p:cNvPicPr>
          <p:nvPr/>
        </p:nvPicPr>
        <p:blipFill>
          <a:blip r:embed="rId3"/>
          <a:stretch>
            <a:fillRect/>
          </a:stretch>
        </p:blipFill>
        <p:spPr>
          <a:xfrm>
            <a:off x="9457510" y="210992"/>
            <a:ext cx="2193330" cy="5219165"/>
          </a:xfrm>
          <a:prstGeom prst="rect">
            <a:avLst/>
          </a:prstGeom>
        </p:spPr>
      </p:pic>
      <p:pic>
        <p:nvPicPr>
          <p:cNvPr id="3" name="Picture 2"/>
          <p:cNvPicPr>
            <a:picLocks noChangeAspect="1"/>
          </p:cNvPicPr>
          <p:nvPr/>
        </p:nvPicPr>
        <p:blipFill>
          <a:blip r:embed="rId4"/>
          <a:stretch>
            <a:fillRect/>
          </a:stretch>
        </p:blipFill>
        <p:spPr>
          <a:xfrm>
            <a:off x="400594" y="210991"/>
            <a:ext cx="2384197" cy="5201883"/>
          </a:xfrm>
          <a:prstGeom prst="rect">
            <a:avLst/>
          </a:prstGeom>
        </p:spPr>
      </p:pic>
    </p:spTree>
    <p:extLst>
      <p:ext uri="{BB962C8B-B14F-4D97-AF65-F5344CB8AC3E}">
        <p14:creationId xmlns:p14="http://schemas.microsoft.com/office/powerpoint/2010/main" val="34997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29394" y="487679"/>
            <a:ext cx="6758797" cy="5218388"/>
          </a:xfrm>
          <a:prstGeom prst="rect">
            <a:avLst/>
          </a:prstGeom>
        </p:spPr>
      </p:pic>
      <p:sp>
        <p:nvSpPr>
          <p:cNvPr id="5" name="TextBox 4"/>
          <p:cNvSpPr txBox="1"/>
          <p:nvPr/>
        </p:nvSpPr>
        <p:spPr>
          <a:xfrm>
            <a:off x="6009861" y="2860618"/>
            <a:ext cx="2805576" cy="646331"/>
          </a:xfrm>
          <a:prstGeom prst="rect">
            <a:avLst/>
          </a:prstGeom>
          <a:noFill/>
        </p:spPr>
        <p:txBody>
          <a:bodyPr wrap="none" rtlCol="0">
            <a:spAutoFit/>
          </a:bodyPr>
          <a:lstStyle/>
          <a:p>
            <a:r>
              <a:rPr lang="en-US" dirty="0">
                <a:solidFill>
                  <a:srgbClr val="C00000"/>
                </a:solidFill>
              </a:rPr>
              <a:t>W</a:t>
            </a:r>
            <a:r>
              <a:rPr lang="en-US" dirty="0" smtClean="0">
                <a:solidFill>
                  <a:srgbClr val="C00000"/>
                </a:solidFill>
              </a:rPr>
              <a:t>hat significance does</a:t>
            </a:r>
          </a:p>
          <a:p>
            <a:r>
              <a:rPr lang="en-US" dirty="0" smtClean="0">
                <a:solidFill>
                  <a:srgbClr val="C00000"/>
                </a:solidFill>
              </a:rPr>
              <a:t> this bar graph have?</a:t>
            </a:r>
            <a:endParaRPr lang="en-US" dirty="0">
              <a:solidFill>
                <a:srgbClr val="C00000"/>
              </a:solidFill>
            </a:endParaRPr>
          </a:p>
        </p:txBody>
      </p:sp>
      <p:sp>
        <p:nvSpPr>
          <p:cNvPr id="9" name="TextBox 8"/>
          <p:cNvSpPr txBox="1"/>
          <p:nvPr/>
        </p:nvSpPr>
        <p:spPr>
          <a:xfrm>
            <a:off x="5677856" y="3787454"/>
            <a:ext cx="3310335" cy="1477328"/>
          </a:xfrm>
          <a:prstGeom prst="rect">
            <a:avLst/>
          </a:prstGeom>
          <a:noFill/>
        </p:spPr>
        <p:txBody>
          <a:bodyPr wrap="square" rtlCol="0">
            <a:spAutoFit/>
          </a:bodyPr>
          <a:lstStyle/>
          <a:p>
            <a:r>
              <a:rPr lang="en-US" dirty="0">
                <a:solidFill>
                  <a:srgbClr val="FF0000"/>
                </a:solidFill>
              </a:rPr>
              <a:t>L</a:t>
            </a:r>
            <a:r>
              <a:rPr lang="en-US" dirty="0" smtClean="0">
                <a:solidFill>
                  <a:srgbClr val="FF0000"/>
                </a:solidFill>
              </a:rPr>
              <a:t>atinos as an ethnic group are</a:t>
            </a:r>
          </a:p>
          <a:p>
            <a:r>
              <a:rPr lang="en-US" dirty="0" smtClean="0">
                <a:solidFill>
                  <a:srgbClr val="FF0000"/>
                </a:solidFill>
              </a:rPr>
              <a:t> more likely to receive care at</a:t>
            </a:r>
          </a:p>
          <a:p>
            <a:r>
              <a:rPr lang="en-US" dirty="0" smtClean="0">
                <a:solidFill>
                  <a:srgbClr val="FF0000"/>
                </a:solidFill>
              </a:rPr>
              <a:t> a community health center</a:t>
            </a:r>
            <a:endParaRPr lang="en-US" dirty="0">
              <a:solidFill>
                <a:srgbClr val="FF0000"/>
              </a:solidFill>
            </a:endParaRPr>
          </a:p>
        </p:txBody>
      </p:sp>
      <p:pic>
        <p:nvPicPr>
          <p:cNvPr id="2" name="Picture 1"/>
          <p:cNvPicPr>
            <a:picLocks noChangeAspect="1"/>
          </p:cNvPicPr>
          <p:nvPr/>
        </p:nvPicPr>
        <p:blipFill>
          <a:blip r:embed="rId3"/>
          <a:stretch>
            <a:fillRect/>
          </a:stretch>
        </p:blipFill>
        <p:spPr>
          <a:xfrm>
            <a:off x="8988191" y="487679"/>
            <a:ext cx="2391761" cy="5218388"/>
          </a:xfrm>
          <a:prstGeom prst="rect">
            <a:avLst/>
          </a:prstGeom>
        </p:spPr>
      </p:pic>
      <p:pic>
        <p:nvPicPr>
          <p:cNvPr id="3" name="Picture 2"/>
          <p:cNvPicPr>
            <a:picLocks noChangeAspect="1"/>
          </p:cNvPicPr>
          <p:nvPr/>
        </p:nvPicPr>
        <p:blipFill>
          <a:blip r:embed="rId4"/>
          <a:stretch>
            <a:fillRect/>
          </a:stretch>
        </p:blipFill>
        <p:spPr>
          <a:xfrm>
            <a:off x="49362" y="487679"/>
            <a:ext cx="2180032" cy="5187521"/>
          </a:xfrm>
          <a:prstGeom prst="rect">
            <a:avLst/>
          </a:prstGeom>
        </p:spPr>
      </p:pic>
    </p:spTree>
    <p:extLst>
      <p:ext uri="{BB962C8B-B14F-4D97-AF65-F5344CB8AC3E}">
        <p14:creationId xmlns:p14="http://schemas.microsoft.com/office/powerpoint/2010/main" val="7888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19737" y="514019"/>
            <a:ext cx="7098732" cy="5521237"/>
          </a:xfrm>
          <a:prstGeom prst="rect">
            <a:avLst/>
          </a:prstGeom>
        </p:spPr>
      </p:pic>
      <p:sp>
        <p:nvSpPr>
          <p:cNvPr id="5" name="Rectangle 4"/>
          <p:cNvSpPr/>
          <p:nvPr/>
        </p:nvSpPr>
        <p:spPr>
          <a:xfrm>
            <a:off x="6034615" y="4095486"/>
            <a:ext cx="3205179" cy="646331"/>
          </a:xfrm>
          <a:prstGeom prst="rect">
            <a:avLst/>
          </a:prstGeom>
        </p:spPr>
        <p:txBody>
          <a:bodyPr wrap="square">
            <a:spAutoFit/>
          </a:bodyPr>
          <a:lstStyle/>
          <a:p>
            <a:r>
              <a:rPr lang="en-US" dirty="0" smtClean="0">
                <a:solidFill>
                  <a:srgbClr val="C00000"/>
                </a:solidFill>
              </a:rPr>
              <a:t>What significance does this            have?</a:t>
            </a:r>
            <a:endParaRPr lang="en-US" dirty="0">
              <a:solidFill>
                <a:srgbClr val="C00000"/>
              </a:solidFill>
            </a:endParaRPr>
          </a:p>
        </p:txBody>
      </p:sp>
      <p:pic>
        <p:nvPicPr>
          <p:cNvPr id="2" name="Picture 1"/>
          <p:cNvPicPr>
            <a:picLocks noChangeAspect="1"/>
          </p:cNvPicPr>
          <p:nvPr/>
        </p:nvPicPr>
        <p:blipFill>
          <a:blip r:embed="rId3"/>
          <a:stretch>
            <a:fillRect/>
          </a:stretch>
        </p:blipFill>
        <p:spPr>
          <a:xfrm>
            <a:off x="99461" y="514019"/>
            <a:ext cx="2320275" cy="5521238"/>
          </a:xfrm>
          <a:prstGeom prst="rect">
            <a:avLst/>
          </a:prstGeom>
        </p:spPr>
      </p:pic>
      <p:pic>
        <p:nvPicPr>
          <p:cNvPr id="6" name="Picture 5"/>
          <p:cNvPicPr>
            <a:picLocks noChangeAspect="1"/>
          </p:cNvPicPr>
          <p:nvPr/>
        </p:nvPicPr>
        <p:blipFill>
          <a:blip r:embed="rId4"/>
          <a:stretch>
            <a:fillRect/>
          </a:stretch>
        </p:blipFill>
        <p:spPr>
          <a:xfrm>
            <a:off x="9518469" y="514018"/>
            <a:ext cx="2530568" cy="5521238"/>
          </a:xfrm>
          <a:prstGeom prst="rect">
            <a:avLst/>
          </a:prstGeom>
        </p:spPr>
      </p:pic>
    </p:spTree>
    <p:extLst>
      <p:ext uri="{BB962C8B-B14F-4D97-AF65-F5344CB8AC3E}">
        <p14:creationId xmlns:p14="http://schemas.microsoft.com/office/powerpoint/2010/main" val="41478636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7380" y="426128"/>
            <a:ext cx="7730222" cy="5948039"/>
          </a:xfrm>
          <a:prstGeom prst="rect">
            <a:avLst/>
          </a:prstGeom>
        </p:spPr>
      </p:pic>
      <p:sp>
        <p:nvSpPr>
          <p:cNvPr id="2" name="TextBox 1"/>
          <p:cNvSpPr txBox="1"/>
          <p:nvPr/>
        </p:nvSpPr>
        <p:spPr>
          <a:xfrm>
            <a:off x="5042178" y="4033188"/>
            <a:ext cx="3105338" cy="646331"/>
          </a:xfrm>
          <a:prstGeom prst="rect">
            <a:avLst/>
          </a:prstGeom>
          <a:noFill/>
        </p:spPr>
        <p:txBody>
          <a:bodyPr wrap="square" rtlCol="0">
            <a:spAutoFit/>
          </a:bodyPr>
          <a:lstStyle/>
          <a:p>
            <a:r>
              <a:rPr lang="en-US" dirty="0">
                <a:solidFill>
                  <a:srgbClr val="C00000"/>
                </a:solidFill>
              </a:rPr>
              <a:t>W</a:t>
            </a:r>
            <a:r>
              <a:rPr lang="en-US" dirty="0" smtClean="0">
                <a:solidFill>
                  <a:srgbClr val="C00000"/>
                </a:solidFill>
              </a:rPr>
              <a:t>hat significance does this graph have?</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237602" y="426128"/>
            <a:ext cx="2735198" cy="5967705"/>
          </a:xfrm>
          <a:prstGeom prst="rect">
            <a:avLst/>
          </a:prstGeom>
        </p:spPr>
      </p:pic>
    </p:spTree>
    <p:extLst>
      <p:ext uri="{BB962C8B-B14F-4D97-AF65-F5344CB8AC3E}">
        <p14:creationId xmlns:p14="http://schemas.microsoft.com/office/powerpoint/2010/main" val="23587910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20986" y="587891"/>
            <a:ext cx="7664619" cy="5726097"/>
          </a:xfrm>
          <a:prstGeom prst="rect">
            <a:avLst/>
          </a:prstGeom>
        </p:spPr>
      </p:pic>
      <p:sp>
        <p:nvSpPr>
          <p:cNvPr id="2" name="TextBox 1"/>
          <p:cNvSpPr txBox="1"/>
          <p:nvPr/>
        </p:nvSpPr>
        <p:spPr>
          <a:xfrm>
            <a:off x="1844039" y="2523308"/>
            <a:ext cx="2823755" cy="1200329"/>
          </a:xfrm>
          <a:prstGeom prst="rect">
            <a:avLst/>
          </a:prstGeom>
          <a:noFill/>
        </p:spPr>
        <p:txBody>
          <a:bodyPr wrap="square" rtlCol="0">
            <a:spAutoFit/>
          </a:bodyPr>
          <a:lstStyle/>
          <a:p>
            <a:r>
              <a:rPr lang="en-US" dirty="0">
                <a:solidFill>
                  <a:srgbClr val="C00000"/>
                </a:solidFill>
              </a:rPr>
              <a:t>T</a:t>
            </a:r>
            <a:r>
              <a:rPr lang="en-US" dirty="0" smtClean="0">
                <a:solidFill>
                  <a:srgbClr val="C00000"/>
                </a:solidFill>
              </a:rPr>
              <a:t>he poorer the </a:t>
            </a:r>
          </a:p>
          <a:p>
            <a:r>
              <a:rPr lang="en-US" dirty="0" smtClean="0">
                <a:solidFill>
                  <a:srgbClr val="C00000"/>
                </a:solidFill>
              </a:rPr>
              <a:t>the health the more</a:t>
            </a:r>
          </a:p>
          <a:p>
            <a:r>
              <a:rPr lang="en-US" dirty="0" smtClean="0">
                <a:solidFill>
                  <a:srgbClr val="C00000"/>
                </a:solidFill>
              </a:rPr>
              <a:t>difficulty in obtaining </a:t>
            </a:r>
          </a:p>
          <a:p>
            <a:r>
              <a:rPr lang="en-US" dirty="0" smtClean="0">
                <a:solidFill>
                  <a:srgbClr val="C00000"/>
                </a:solidFill>
              </a:rPr>
              <a:t>health care</a:t>
            </a:r>
            <a:endParaRPr lang="en-US" dirty="0">
              <a:solidFill>
                <a:srgbClr val="C00000"/>
              </a:solidFill>
            </a:endParaRPr>
          </a:p>
        </p:txBody>
      </p:sp>
      <p:pic>
        <p:nvPicPr>
          <p:cNvPr id="3" name="Picture 2"/>
          <p:cNvPicPr>
            <a:picLocks noChangeAspect="1"/>
          </p:cNvPicPr>
          <p:nvPr/>
        </p:nvPicPr>
        <p:blipFill>
          <a:blip r:embed="rId4"/>
          <a:stretch>
            <a:fillRect/>
          </a:stretch>
        </p:blipFill>
        <p:spPr>
          <a:xfrm>
            <a:off x="8385605" y="587890"/>
            <a:ext cx="2624461" cy="5726097"/>
          </a:xfrm>
          <a:prstGeom prst="rect">
            <a:avLst/>
          </a:prstGeom>
        </p:spPr>
      </p:pic>
    </p:spTree>
    <p:extLst>
      <p:ext uri="{BB962C8B-B14F-4D97-AF65-F5344CB8AC3E}">
        <p14:creationId xmlns:p14="http://schemas.microsoft.com/office/powerpoint/2010/main" val="16445746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188" y="558935"/>
            <a:ext cx="7503758" cy="5655433"/>
          </a:xfrm>
          <a:prstGeom prst="rect">
            <a:avLst/>
          </a:prstGeom>
        </p:spPr>
      </p:pic>
      <p:sp>
        <p:nvSpPr>
          <p:cNvPr id="2" name="TextBox 1"/>
          <p:cNvSpPr txBox="1"/>
          <p:nvPr/>
        </p:nvSpPr>
        <p:spPr>
          <a:xfrm>
            <a:off x="5266509" y="4639491"/>
            <a:ext cx="2640466" cy="923330"/>
          </a:xfrm>
          <a:prstGeom prst="rect">
            <a:avLst/>
          </a:prstGeom>
          <a:noFill/>
        </p:spPr>
        <p:txBody>
          <a:bodyPr wrap="none" rtlCol="0">
            <a:spAutoFit/>
          </a:bodyPr>
          <a:lstStyle/>
          <a:p>
            <a:r>
              <a:rPr lang="en-US" dirty="0">
                <a:solidFill>
                  <a:srgbClr val="C00000"/>
                </a:solidFill>
              </a:rPr>
              <a:t>L</a:t>
            </a:r>
            <a:r>
              <a:rPr lang="en-US" dirty="0" smtClean="0">
                <a:solidFill>
                  <a:srgbClr val="C00000"/>
                </a:solidFill>
              </a:rPr>
              <a:t>atinos are more likely</a:t>
            </a:r>
          </a:p>
          <a:p>
            <a:r>
              <a:rPr lang="en-US" dirty="0" smtClean="0">
                <a:solidFill>
                  <a:srgbClr val="C00000"/>
                </a:solidFill>
              </a:rPr>
              <a:t>to delay health care</a:t>
            </a:r>
          </a:p>
          <a:p>
            <a:r>
              <a:rPr lang="en-US" dirty="0" smtClean="0">
                <a:solidFill>
                  <a:srgbClr val="C00000"/>
                </a:solidFill>
              </a:rPr>
              <a:t>due to costs</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131946" y="558935"/>
            <a:ext cx="2592073" cy="5655433"/>
          </a:xfrm>
          <a:prstGeom prst="rect">
            <a:avLst/>
          </a:prstGeom>
        </p:spPr>
      </p:pic>
    </p:spTree>
    <p:extLst>
      <p:ext uri="{BB962C8B-B14F-4D97-AF65-F5344CB8AC3E}">
        <p14:creationId xmlns:p14="http://schemas.microsoft.com/office/powerpoint/2010/main" val="27609207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7565" y="497150"/>
            <a:ext cx="7726807" cy="5734975"/>
          </a:xfrm>
          <a:prstGeom prst="rect">
            <a:avLst/>
          </a:prstGeom>
        </p:spPr>
      </p:pic>
      <p:sp>
        <p:nvSpPr>
          <p:cNvPr id="2" name="TextBox 1"/>
          <p:cNvSpPr txBox="1"/>
          <p:nvPr/>
        </p:nvSpPr>
        <p:spPr>
          <a:xfrm>
            <a:off x="2503081" y="4497977"/>
            <a:ext cx="2117887" cy="646331"/>
          </a:xfrm>
          <a:prstGeom prst="rect">
            <a:avLst/>
          </a:prstGeom>
          <a:noFill/>
        </p:spPr>
        <p:txBody>
          <a:bodyPr wrap="none" rtlCol="0">
            <a:spAutoFit/>
          </a:bodyPr>
          <a:lstStyle/>
          <a:p>
            <a:r>
              <a:rPr lang="en-US" dirty="0" smtClean="0">
                <a:solidFill>
                  <a:srgbClr val="C00000"/>
                </a:solidFill>
              </a:rPr>
              <a:t>DEMOGRAPHICS </a:t>
            </a:r>
          </a:p>
          <a:p>
            <a:r>
              <a:rPr lang="en-US" dirty="0" smtClean="0">
                <a:solidFill>
                  <a:srgbClr val="C00000"/>
                </a:solidFill>
              </a:rPr>
              <a:t>OF RESPONDENTS</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484372" y="497150"/>
            <a:ext cx="2628531" cy="5734975"/>
          </a:xfrm>
          <a:prstGeom prst="rect">
            <a:avLst/>
          </a:prstGeom>
        </p:spPr>
      </p:pic>
    </p:spTree>
    <p:extLst>
      <p:ext uri="{BB962C8B-B14F-4D97-AF65-F5344CB8AC3E}">
        <p14:creationId xmlns:p14="http://schemas.microsoft.com/office/powerpoint/2010/main" val="31186267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3816" y="320723"/>
            <a:ext cx="7893438" cy="6132268"/>
          </a:xfrm>
          <a:prstGeom prst="rect">
            <a:avLst/>
          </a:prstGeom>
        </p:spPr>
      </p:pic>
      <p:sp>
        <p:nvSpPr>
          <p:cNvPr id="2" name="TextBox 1"/>
          <p:cNvSpPr txBox="1"/>
          <p:nvPr/>
        </p:nvSpPr>
        <p:spPr>
          <a:xfrm>
            <a:off x="6106885" y="4735285"/>
            <a:ext cx="1773242" cy="923330"/>
          </a:xfrm>
          <a:prstGeom prst="rect">
            <a:avLst/>
          </a:prstGeom>
          <a:noFill/>
        </p:spPr>
        <p:txBody>
          <a:bodyPr wrap="none" rtlCol="0">
            <a:spAutoFit/>
          </a:bodyPr>
          <a:lstStyle/>
          <a:p>
            <a:r>
              <a:rPr lang="en-US" dirty="0" smtClean="0">
                <a:solidFill>
                  <a:srgbClr val="C00000"/>
                </a:solidFill>
              </a:rPr>
              <a:t>DELAY OF </a:t>
            </a:r>
          </a:p>
          <a:p>
            <a:r>
              <a:rPr lang="en-US" dirty="0" smtClean="0">
                <a:solidFill>
                  <a:srgbClr val="C00000"/>
                </a:solidFill>
              </a:rPr>
              <a:t>HEALTH CARE</a:t>
            </a:r>
          </a:p>
          <a:p>
            <a:r>
              <a:rPr lang="en-US" dirty="0" smtClean="0">
                <a:solidFill>
                  <a:srgbClr val="C00000"/>
                </a:solidFill>
              </a:rPr>
              <a:t>DUE TO COSTS</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327254" y="320723"/>
            <a:ext cx="2810623" cy="6132268"/>
          </a:xfrm>
          <a:prstGeom prst="rect">
            <a:avLst/>
          </a:prstGeom>
        </p:spPr>
      </p:pic>
    </p:spTree>
    <p:extLst>
      <p:ext uri="{BB962C8B-B14F-4D97-AF65-F5344CB8AC3E}">
        <p14:creationId xmlns:p14="http://schemas.microsoft.com/office/powerpoint/2010/main" val="16444089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7456" y="514906"/>
            <a:ext cx="8461766" cy="5956916"/>
          </a:xfrm>
          <a:prstGeom prst="rect">
            <a:avLst/>
          </a:prstGeom>
        </p:spPr>
      </p:pic>
      <p:sp>
        <p:nvSpPr>
          <p:cNvPr id="2" name="TextBox 1"/>
          <p:cNvSpPr txBox="1"/>
          <p:nvPr/>
        </p:nvSpPr>
        <p:spPr>
          <a:xfrm>
            <a:off x="5968637" y="4039689"/>
            <a:ext cx="2743200" cy="1200329"/>
          </a:xfrm>
          <a:prstGeom prst="rect">
            <a:avLst/>
          </a:prstGeom>
          <a:noFill/>
        </p:spPr>
        <p:txBody>
          <a:bodyPr wrap="square" rtlCol="0">
            <a:spAutoFit/>
          </a:bodyPr>
          <a:lstStyle/>
          <a:p>
            <a:r>
              <a:rPr lang="en-US" dirty="0" smtClean="0">
                <a:solidFill>
                  <a:srgbClr val="C00000"/>
                </a:solidFill>
              </a:rPr>
              <a:t>DIFFICULTY IN ACCESS TO HEALTH CARE</a:t>
            </a:r>
          </a:p>
          <a:p>
            <a:r>
              <a:rPr lang="en-US" dirty="0" smtClean="0">
                <a:solidFill>
                  <a:srgbClr val="C00000"/>
                </a:solidFill>
              </a:rPr>
              <a:t>GREATEST IF</a:t>
            </a:r>
          </a:p>
          <a:p>
            <a:r>
              <a:rPr lang="en-US" dirty="0" smtClean="0">
                <a:solidFill>
                  <a:srgbClr val="C00000"/>
                </a:solidFill>
              </a:rPr>
              <a:t>PATIENT HAS MEDI-CAL</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819222" y="514906"/>
            <a:ext cx="2730254" cy="5956916"/>
          </a:xfrm>
          <a:prstGeom prst="rect">
            <a:avLst/>
          </a:prstGeom>
        </p:spPr>
      </p:pic>
    </p:spTree>
    <p:extLst>
      <p:ext uri="{BB962C8B-B14F-4D97-AF65-F5344CB8AC3E}">
        <p14:creationId xmlns:p14="http://schemas.microsoft.com/office/powerpoint/2010/main" val="231627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smtClean="0"/>
              <a:t>Estimated adults and adolescents diagnosed with HIV, by race/ethnicity, CA 2015</a:t>
            </a:r>
            <a:endParaRPr lang="en-US" b="1" cap="none" dirty="0"/>
          </a:p>
        </p:txBody>
      </p:sp>
      <p:sp>
        <p:nvSpPr>
          <p:cNvPr id="4" name="Text Placeholder 3"/>
          <p:cNvSpPr>
            <a:spLocks noGrp="1"/>
          </p:cNvSpPr>
          <p:nvPr>
            <p:ph type="body" sz="half" idx="2"/>
          </p:nvPr>
        </p:nvSpPr>
        <p:spPr>
          <a:xfrm>
            <a:off x="4722812" y="2777066"/>
            <a:ext cx="6021388" cy="2887565"/>
          </a:xfrm>
        </p:spPr>
        <p:txBody>
          <a:bodyPr>
            <a:noAutofit/>
          </a:bodyPr>
          <a:lstStyle/>
          <a:p>
            <a:r>
              <a:rPr lang="en-US" b="1" dirty="0" smtClean="0">
                <a:solidFill>
                  <a:schemeClr val="bg1"/>
                </a:solidFill>
              </a:rPr>
              <a:t>*AI/AN; American Indian/Alaska Native; </a:t>
            </a:r>
          </a:p>
          <a:p>
            <a:r>
              <a:rPr lang="en-US" b="1" dirty="0" smtClean="0">
                <a:solidFill>
                  <a:schemeClr val="bg1"/>
                </a:solidFill>
              </a:rPr>
              <a:t>Black; Black/African American; </a:t>
            </a:r>
          </a:p>
          <a:p>
            <a:r>
              <a:rPr lang="en-US" b="1" dirty="0" smtClean="0">
                <a:solidFill>
                  <a:schemeClr val="bg1"/>
                </a:solidFill>
              </a:rPr>
              <a:t>Hisp/</a:t>
            </a:r>
            <a:r>
              <a:rPr lang="en-US" b="1" dirty="0" err="1" smtClean="0">
                <a:solidFill>
                  <a:schemeClr val="bg1"/>
                </a:solidFill>
              </a:rPr>
              <a:t>Lat</a:t>
            </a:r>
            <a:r>
              <a:rPr lang="en-US" b="1" dirty="0" smtClean="0">
                <a:solidFill>
                  <a:schemeClr val="bg1"/>
                </a:solidFill>
              </a:rPr>
              <a:t>; Hispanic/Latino; </a:t>
            </a:r>
          </a:p>
          <a:p>
            <a:r>
              <a:rPr lang="en-US" b="1" dirty="0" smtClean="0">
                <a:solidFill>
                  <a:schemeClr val="bg1"/>
                </a:solidFill>
              </a:rPr>
              <a:t>MultRace; Multiple Races; </a:t>
            </a:r>
          </a:p>
          <a:p>
            <a:r>
              <a:rPr lang="en-US" b="1" dirty="0" smtClean="0">
                <a:solidFill>
                  <a:schemeClr val="bg1"/>
                </a:solidFill>
              </a:rPr>
              <a:t>Native Hawaiian/Other  Pacific Islander;</a:t>
            </a:r>
          </a:p>
          <a:p>
            <a:r>
              <a:rPr lang="en-US" b="1" dirty="0" smtClean="0">
                <a:solidFill>
                  <a:schemeClr val="bg1"/>
                </a:solidFill>
              </a:rPr>
              <a:t>Unk; Unknown </a:t>
            </a:r>
          </a:p>
          <a:p>
            <a:r>
              <a:rPr lang="en-US" b="1" dirty="0" smtClean="0">
                <a:solidFill>
                  <a:schemeClr val="bg1"/>
                </a:solidFill>
              </a:rPr>
              <a:t>**AI/AN; &lt;0.61%</a:t>
            </a:r>
            <a:endParaRPr lang="en-US" b="1" dirty="0">
              <a:solidFill>
                <a:schemeClr val="bg1"/>
              </a:solidFill>
            </a:endParaRPr>
          </a:p>
        </p:txBody>
      </p:sp>
      <p:graphicFrame>
        <p:nvGraphicFramePr>
          <p:cNvPr id="9" name="Picture Placeholder 8"/>
          <p:cNvGraphicFramePr>
            <a:graphicFrameLocks noGrp="1"/>
          </p:cNvGraphicFramePr>
          <p:nvPr>
            <p:ph type="pic" idx="1"/>
            <p:extLst/>
          </p:nvPr>
        </p:nvGraphicFramePr>
        <p:xfrm>
          <a:off x="989013" y="914400"/>
          <a:ext cx="328136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9"/>
          <p:cNvSpPr>
            <a:spLocks noGrp="1"/>
          </p:cNvSpPr>
          <p:nvPr>
            <p:ph type="ftr" sz="quarter" idx="11"/>
          </p:nvPr>
        </p:nvSpPr>
        <p:spPr/>
        <p:txBody>
          <a:bodyPr/>
          <a:lstStyle/>
          <a:p>
            <a:r>
              <a:rPr lang="en-US" b="1" dirty="0" smtClean="0">
                <a:solidFill>
                  <a:schemeClr val="tx1"/>
                </a:solidFill>
              </a:rPr>
              <a:t>CDC 2016</a:t>
            </a:r>
            <a:endParaRPr lang="en-US" b="1" dirty="0">
              <a:solidFill>
                <a:schemeClr val="tx1"/>
              </a:solidFill>
            </a:endParaRPr>
          </a:p>
        </p:txBody>
      </p:sp>
      <p:sp>
        <p:nvSpPr>
          <p:cNvPr id="3" name="TextBox 2"/>
          <p:cNvSpPr txBox="1"/>
          <p:nvPr/>
        </p:nvSpPr>
        <p:spPr>
          <a:xfrm>
            <a:off x="10348111" y="5920966"/>
            <a:ext cx="731290" cy="369332"/>
          </a:xfrm>
          <a:prstGeom prst="rect">
            <a:avLst/>
          </a:prstGeom>
          <a:noFill/>
        </p:spPr>
        <p:txBody>
          <a:bodyPr wrap="none" rtlCol="0">
            <a:spAutoFit/>
          </a:bodyPr>
          <a:lstStyle/>
          <a:p>
            <a:r>
              <a:rPr lang="en-US" b="1" dirty="0" smtClean="0"/>
              <a:t>CDC</a:t>
            </a:r>
            <a:endParaRPr lang="en-US" b="1" dirty="0"/>
          </a:p>
        </p:txBody>
      </p:sp>
    </p:spTree>
    <p:extLst>
      <p:ext uri="{BB962C8B-B14F-4D97-AF65-F5344CB8AC3E}">
        <p14:creationId xmlns:p14="http://schemas.microsoft.com/office/powerpoint/2010/main" val="19837148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9131" y="470517"/>
            <a:ext cx="7950908" cy="5965793"/>
          </a:xfrm>
          <a:prstGeom prst="rect">
            <a:avLst/>
          </a:prstGeom>
        </p:spPr>
      </p:pic>
      <p:sp>
        <p:nvSpPr>
          <p:cNvPr id="2" name="TextBox 1"/>
          <p:cNvSpPr txBox="1"/>
          <p:nvPr/>
        </p:nvSpPr>
        <p:spPr>
          <a:xfrm>
            <a:off x="1194163" y="2375263"/>
            <a:ext cx="2377574" cy="1200329"/>
          </a:xfrm>
          <a:prstGeom prst="rect">
            <a:avLst/>
          </a:prstGeom>
          <a:noFill/>
        </p:spPr>
        <p:txBody>
          <a:bodyPr wrap="none" rtlCol="0">
            <a:spAutoFit/>
          </a:bodyPr>
          <a:lstStyle/>
          <a:p>
            <a:r>
              <a:rPr lang="en-US" dirty="0" smtClean="0">
                <a:solidFill>
                  <a:srgbClr val="C00000"/>
                </a:solidFill>
              </a:rPr>
              <a:t>POOREST HEALTH</a:t>
            </a:r>
          </a:p>
          <a:p>
            <a:r>
              <a:rPr lang="en-US" dirty="0" smtClean="0">
                <a:solidFill>
                  <a:srgbClr val="C00000"/>
                </a:solidFill>
              </a:rPr>
              <a:t>HAVE GREATEST </a:t>
            </a:r>
          </a:p>
          <a:p>
            <a:r>
              <a:rPr lang="en-US" dirty="0" smtClean="0">
                <a:solidFill>
                  <a:srgbClr val="C00000"/>
                </a:solidFill>
              </a:rPr>
              <a:t>DIFFICULTY GETTING</a:t>
            </a:r>
          </a:p>
          <a:p>
            <a:r>
              <a:rPr lang="en-US" dirty="0" smtClean="0">
                <a:solidFill>
                  <a:srgbClr val="C00000"/>
                </a:solidFill>
              </a:rPr>
              <a:t>HEALTH CARE</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8550039" y="470516"/>
            <a:ext cx="2734322" cy="5965793"/>
          </a:xfrm>
          <a:prstGeom prst="rect">
            <a:avLst/>
          </a:prstGeom>
        </p:spPr>
      </p:pic>
    </p:spTree>
    <p:extLst>
      <p:ext uri="{BB962C8B-B14F-4D97-AF65-F5344CB8AC3E}">
        <p14:creationId xmlns:p14="http://schemas.microsoft.com/office/powerpoint/2010/main" val="659015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37895" cy="3369731"/>
          </a:xfrm>
        </p:spPr>
        <p:txBody>
          <a:bodyPr/>
          <a:lstStyle/>
          <a:p>
            <a:r>
              <a:rPr lang="en-US" cap="none" dirty="0"/>
              <a:t>W</a:t>
            </a:r>
            <a:r>
              <a:rPr lang="en-US" cap="none" dirty="0" smtClean="0"/>
              <a:t>hat trends were you able to identify in the previous graphs and or charts?</a:t>
            </a:r>
            <a:endParaRPr lang="en-US" cap="none" dirty="0"/>
          </a:p>
        </p:txBody>
      </p:sp>
      <p:sp>
        <p:nvSpPr>
          <p:cNvPr id="3" name="Content Placeholder 2"/>
          <p:cNvSpPr>
            <a:spLocks noGrp="1"/>
          </p:cNvSpPr>
          <p:nvPr>
            <p:ph idx="1"/>
          </p:nvPr>
        </p:nvSpPr>
        <p:spPr>
          <a:xfrm>
            <a:off x="735136" y="2926732"/>
            <a:ext cx="8176389" cy="3556000"/>
          </a:xfrm>
        </p:spPr>
        <p:txBody>
          <a:bodyPr>
            <a:normAutofit/>
          </a:bodyPr>
          <a:lstStyle/>
          <a:p>
            <a:pPr marL="0" indent="0">
              <a:buNone/>
            </a:pPr>
            <a:r>
              <a:rPr lang="en-US" sz="3200" b="1" dirty="0">
                <a:solidFill>
                  <a:srgbClr val="FFFF00"/>
                </a:solidFill>
              </a:rPr>
              <a:t>A</a:t>
            </a:r>
            <a:r>
              <a:rPr lang="en-US" sz="3200" b="1" dirty="0" smtClean="0">
                <a:solidFill>
                  <a:srgbClr val="FFFF00"/>
                </a:solidFill>
              </a:rPr>
              <a:t>nswer: Patients who are underserved have the greatest difficulty in obtaining health care including patients with poor health, low income, Latino ethnicity, self pay, medi-cal recipient status.</a:t>
            </a:r>
          </a:p>
        </p:txBody>
      </p:sp>
      <p:pic>
        <p:nvPicPr>
          <p:cNvPr id="4" name="Picture 3"/>
          <p:cNvPicPr>
            <a:picLocks noChangeAspect="1"/>
          </p:cNvPicPr>
          <p:nvPr/>
        </p:nvPicPr>
        <p:blipFill>
          <a:blip r:embed="rId2"/>
          <a:stretch>
            <a:fillRect/>
          </a:stretch>
        </p:blipFill>
        <p:spPr>
          <a:xfrm>
            <a:off x="9412674" y="154254"/>
            <a:ext cx="2659514" cy="6328478"/>
          </a:xfrm>
          <a:prstGeom prst="rect">
            <a:avLst/>
          </a:prstGeom>
        </p:spPr>
      </p:pic>
    </p:spTree>
    <p:extLst>
      <p:ext uri="{BB962C8B-B14F-4D97-AF65-F5344CB8AC3E}">
        <p14:creationId xmlns:p14="http://schemas.microsoft.com/office/powerpoint/2010/main" val="166433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59" y="4489601"/>
            <a:ext cx="6753516" cy="1503306"/>
          </a:xfrm>
        </p:spPr>
        <p:txBody>
          <a:bodyPr>
            <a:normAutofit fontScale="90000"/>
          </a:bodyPr>
          <a:lstStyle/>
          <a:p>
            <a:r>
              <a:rPr lang="en-US" cap="none" dirty="0">
                <a:solidFill>
                  <a:srgbClr val="FFFF00"/>
                </a:solidFill>
              </a:rPr>
              <a:t>A</a:t>
            </a:r>
            <a:r>
              <a:rPr lang="en-US" cap="none" dirty="0" smtClean="0">
                <a:solidFill>
                  <a:srgbClr val="FFFF00"/>
                </a:solidFill>
              </a:rPr>
              <a:t>nswer:  By improving access to care for </a:t>
            </a:r>
            <a:br>
              <a:rPr lang="en-US" cap="none" dirty="0" smtClean="0">
                <a:solidFill>
                  <a:srgbClr val="FFFF00"/>
                </a:solidFill>
              </a:rPr>
            </a:br>
            <a:r>
              <a:rPr lang="en-US" cap="none" dirty="0" smtClean="0">
                <a:solidFill>
                  <a:srgbClr val="FFFF00"/>
                </a:solidFill>
              </a:rPr>
              <a:t>those patients who are currently in underserved groups</a:t>
            </a:r>
            <a:endParaRPr lang="en-US" cap="none" dirty="0">
              <a:solidFill>
                <a:srgbClr val="FFFF00"/>
              </a:solidFill>
            </a:endParaRPr>
          </a:p>
        </p:txBody>
      </p:sp>
      <p:sp>
        <p:nvSpPr>
          <p:cNvPr id="3" name="Content Placeholder 2"/>
          <p:cNvSpPr>
            <a:spLocks noGrp="1"/>
          </p:cNvSpPr>
          <p:nvPr>
            <p:ph idx="1"/>
          </p:nvPr>
        </p:nvSpPr>
        <p:spPr>
          <a:xfrm>
            <a:off x="1047205" y="929639"/>
            <a:ext cx="6066518" cy="2193345"/>
          </a:xfrm>
        </p:spPr>
        <p:txBody>
          <a:bodyPr>
            <a:normAutofit fontScale="70000" lnSpcReduction="20000"/>
          </a:bodyPr>
          <a:lstStyle/>
          <a:p>
            <a:pPr marL="0" indent="0">
              <a:buNone/>
            </a:pPr>
            <a:endParaRPr lang="en-US" dirty="0" smtClean="0"/>
          </a:p>
          <a:p>
            <a:pPr marL="0" indent="0">
              <a:buNone/>
            </a:pPr>
            <a:r>
              <a:rPr lang="en-US" sz="4400" dirty="0">
                <a:solidFill>
                  <a:schemeClr val="tx1"/>
                </a:solidFill>
              </a:rPr>
              <a:t>H</a:t>
            </a:r>
            <a:r>
              <a:rPr lang="en-US" sz="4400" dirty="0" smtClean="0">
                <a:solidFill>
                  <a:schemeClr val="tx1"/>
                </a:solidFill>
              </a:rPr>
              <a:t>ow will you as a physician be able to have an impact in altering some of these health care disparities in the future?</a:t>
            </a:r>
            <a:endParaRPr lang="en-US" sz="4400" dirty="0">
              <a:solidFill>
                <a:schemeClr val="tx1"/>
              </a:solidFill>
            </a:endParaRPr>
          </a:p>
        </p:txBody>
      </p:sp>
      <p:pic>
        <p:nvPicPr>
          <p:cNvPr id="4" name="Picture 3"/>
          <p:cNvPicPr>
            <a:picLocks noChangeAspect="1"/>
          </p:cNvPicPr>
          <p:nvPr/>
        </p:nvPicPr>
        <p:blipFill>
          <a:blip r:embed="rId2"/>
          <a:stretch>
            <a:fillRect/>
          </a:stretch>
        </p:blipFill>
        <p:spPr>
          <a:xfrm>
            <a:off x="9307354" y="162003"/>
            <a:ext cx="2609850" cy="6210300"/>
          </a:xfrm>
          <a:prstGeom prst="rect">
            <a:avLst/>
          </a:prstGeom>
        </p:spPr>
      </p:pic>
    </p:spTree>
    <p:extLst>
      <p:ext uri="{BB962C8B-B14F-4D97-AF65-F5344CB8AC3E}">
        <p14:creationId xmlns:p14="http://schemas.microsoft.com/office/powerpoint/2010/main" val="23508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562" y="509286"/>
            <a:ext cx="11285317" cy="6771084"/>
          </a:xfrm>
          <a:prstGeom prst="rect">
            <a:avLst/>
          </a:prstGeom>
          <a:noFill/>
        </p:spPr>
        <p:txBody>
          <a:bodyPr wrap="square" rtlCol="0">
            <a:spAutoFit/>
          </a:bodyPr>
          <a:lstStyle/>
          <a:p>
            <a:r>
              <a:rPr lang="en-US" sz="4000" dirty="0" smtClean="0">
                <a:latin typeface="Century Gothic" panose="020B0502020202020204" pitchFamily="34" charset="0"/>
              </a:rPr>
              <a:t>1. In the United States in the year 2015 over 39,000 people were diagnosed with HIV virus that causes AIDS. How many people in the state of California were diagnosed with the HIV virus?</a:t>
            </a:r>
          </a:p>
          <a:p>
            <a:endParaRPr lang="en-US" dirty="0">
              <a:latin typeface="Century Gothic" panose="020B0502020202020204" pitchFamily="34" charset="0"/>
            </a:endParaRPr>
          </a:p>
          <a:p>
            <a:r>
              <a:rPr lang="en-US" sz="3600" dirty="0" smtClean="0">
                <a:latin typeface="Century Gothic" panose="020B0502020202020204" pitchFamily="34" charset="0"/>
              </a:rPr>
              <a:t>a) 100 to1,000</a:t>
            </a:r>
          </a:p>
          <a:p>
            <a:r>
              <a:rPr lang="en-US" sz="3600" dirty="0" smtClean="0">
                <a:latin typeface="Century Gothic" panose="020B0502020202020204" pitchFamily="34" charset="0"/>
              </a:rPr>
              <a:t>b) 1,001 to 2,000</a:t>
            </a:r>
          </a:p>
          <a:p>
            <a:r>
              <a:rPr lang="en-US" sz="3600" dirty="0" smtClean="0">
                <a:latin typeface="Century Gothic" panose="020B0502020202020204" pitchFamily="34" charset="0"/>
              </a:rPr>
              <a:t>c) 2,001 to 3,000</a:t>
            </a:r>
          </a:p>
          <a:p>
            <a:r>
              <a:rPr lang="en-US" sz="3600" dirty="0" smtClean="0">
                <a:latin typeface="Century Gothic" panose="020B0502020202020204" pitchFamily="34" charset="0"/>
              </a:rPr>
              <a:t>d) Over 4,000</a:t>
            </a:r>
          </a:p>
          <a:p>
            <a:endParaRPr lang="en-US" sz="3600" dirty="0" smtClean="0">
              <a:latin typeface="Century Gothic" panose="020B0502020202020204" pitchFamily="34" charset="0"/>
            </a:endParaRP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7688808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562" y="509286"/>
            <a:ext cx="11285317" cy="6771084"/>
          </a:xfrm>
          <a:prstGeom prst="rect">
            <a:avLst/>
          </a:prstGeom>
          <a:noFill/>
        </p:spPr>
        <p:txBody>
          <a:bodyPr wrap="square" rtlCol="0">
            <a:spAutoFit/>
          </a:bodyPr>
          <a:lstStyle/>
          <a:p>
            <a:pPr marL="742950" indent="-742950">
              <a:buFont typeface="+mj-lt"/>
              <a:buAutoNum type="arabicPeriod"/>
            </a:pPr>
            <a:r>
              <a:rPr lang="en-US" sz="4000" dirty="0" smtClean="0">
                <a:latin typeface="Century Gothic" panose="020B0502020202020204" pitchFamily="34" charset="0"/>
              </a:rPr>
              <a:t>In the United States in the year 2015 over 39,000 people were diagnosed with HIV virus that causes AIDS. How many people in the state of California were diagnosed with the HIV virus?</a:t>
            </a:r>
          </a:p>
          <a:p>
            <a:endParaRPr lang="en-US" dirty="0">
              <a:latin typeface="Century Gothic" panose="020B0502020202020204" pitchFamily="34" charset="0"/>
            </a:endParaRPr>
          </a:p>
          <a:p>
            <a:r>
              <a:rPr lang="en-US" sz="3600" dirty="0" smtClean="0">
                <a:latin typeface="Century Gothic" panose="020B0502020202020204" pitchFamily="34" charset="0"/>
              </a:rPr>
              <a:t>a) 100 to1,000</a:t>
            </a:r>
          </a:p>
          <a:p>
            <a:r>
              <a:rPr lang="en-US" sz="3600" dirty="0" smtClean="0">
                <a:latin typeface="Century Gothic" panose="020B0502020202020204" pitchFamily="34" charset="0"/>
              </a:rPr>
              <a:t>b) 1,001 to 2,000</a:t>
            </a:r>
          </a:p>
          <a:p>
            <a:r>
              <a:rPr lang="en-US" sz="3600" dirty="0" smtClean="0">
                <a:latin typeface="Century Gothic" panose="020B0502020202020204" pitchFamily="34" charset="0"/>
              </a:rPr>
              <a:t>c) 2,001 to 3,000</a:t>
            </a:r>
          </a:p>
          <a:p>
            <a:r>
              <a:rPr lang="en-US" sz="3600" dirty="0" smtClean="0">
                <a:solidFill>
                  <a:srgbClr val="C00000"/>
                </a:solidFill>
                <a:latin typeface="Century Gothic" panose="020B0502020202020204" pitchFamily="34" charset="0"/>
              </a:rPr>
              <a:t>d) Over 4,000</a:t>
            </a:r>
          </a:p>
          <a:p>
            <a:endParaRPr lang="en-US" sz="3600" dirty="0" smtClean="0">
              <a:latin typeface="Century Gothic" panose="020B0502020202020204" pitchFamily="34" charset="0"/>
            </a:endParaRP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4310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941" y="494675"/>
            <a:ext cx="11285317" cy="6617196"/>
          </a:xfrm>
          <a:prstGeom prst="rect">
            <a:avLst/>
          </a:prstGeom>
          <a:noFill/>
        </p:spPr>
        <p:txBody>
          <a:bodyPr wrap="square" rtlCol="0">
            <a:spAutoFit/>
          </a:bodyPr>
          <a:lstStyle/>
          <a:p>
            <a:pPr marL="514350" indent="-514350">
              <a:buFont typeface="+mj-lt"/>
              <a:buAutoNum type="arabicPeriod" startAt="2"/>
            </a:pPr>
            <a:r>
              <a:rPr lang="en-US" sz="3200" dirty="0" smtClean="0">
                <a:latin typeface="Century Gothic" panose="020B0502020202020204" pitchFamily="34" charset="0"/>
              </a:rPr>
              <a:t>Please choose the best answer regarding adolescents in the state of California for which 26% of tenth graders had sexual relations in 2015.</a:t>
            </a:r>
          </a:p>
          <a:p>
            <a:endParaRPr lang="en-US" sz="3200" dirty="0">
              <a:latin typeface="Century Gothic" panose="020B0502020202020204" pitchFamily="34" charset="0"/>
            </a:endParaRPr>
          </a:p>
          <a:p>
            <a:pPr marL="511175" indent="-511175"/>
            <a:r>
              <a:rPr lang="en-US" sz="3200" dirty="0" smtClean="0">
                <a:latin typeface="Century Gothic" panose="020B0502020202020204" pitchFamily="34" charset="0"/>
              </a:rPr>
              <a:t>a) Sexual risk behaviors place adolescents at risk </a:t>
            </a:r>
            <a:r>
              <a:rPr lang="en-US" sz="3200" dirty="0">
                <a:latin typeface="Century Gothic" panose="020B0502020202020204" pitchFamily="34" charset="0"/>
              </a:rPr>
              <a:t> </a:t>
            </a:r>
            <a:r>
              <a:rPr lang="en-US" sz="3200" dirty="0" smtClean="0">
                <a:latin typeface="Century Gothic" panose="020B0502020202020204" pitchFamily="34" charset="0"/>
              </a:rPr>
              <a:t>  for HIV infection</a:t>
            </a:r>
          </a:p>
          <a:p>
            <a:pPr marL="511175" indent="-511175"/>
            <a:r>
              <a:rPr lang="en-US" sz="3200" dirty="0" smtClean="0">
                <a:latin typeface="Century Gothic" panose="020B0502020202020204" pitchFamily="34" charset="0"/>
              </a:rPr>
              <a:t>b) Sexual risk behaviors place adolescents at risk for unintended pregnancy</a:t>
            </a:r>
          </a:p>
          <a:p>
            <a:pPr marL="511175" indent="-511175"/>
            <a:r>
              <a:rPr lang="en-US" sz="3200" dirty="0" smtClean="0">
                <a:latin typeface="Century Gothic" panose="020B0502020202020204" pitchFamily="34" charset="0"/>
              </a:rPr>
              <a:t>c) Sexual risk behaviors place adolescents at risk for other sexually transmitted diseases</a:t>
            </a:r>
          </a:p>
          <a:p>
            <a:r>
              <a:rPr lang="en-US" sz="3200" dirty="0" smtClean="0">
                <a:latin typeface="Century Gothic" panose="020B0502020202020204" pitchFamily="34" charset="0"/>
              </a:rPr>
              <a:t>d) All of the above</a:t>
            </a:r>
          </a:p>
          <a:p>
            <a:endParaRPr lang="en-US" sz="3600" dirty="0" smtClean="0">
              <a:latin typeface="Century Gothic" panose="020B0502020202020204" pitchFamily="34" charset="0"/>
            </a:endParaRP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31454583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941" y="494675"/>
            <a:ext cx="11285317" cy="6617196"/>
          </a:xfrm>
          <a:prstGeom prst="rect">
            <a:avLst/>
          </a:prstGeom>
          <a:noFill/>
        </p:spPr>
        <p:txBody>
          <a:bodyPr wrap="square" rtlCol="0">
            <a:spAutoFit/>
          </a:bodyPr>
          <a:lstStyle/>
          <a:p>
            <a:r>
              <a:rPr lang="en-US" sz="3200" dirty="0" smtClean="0">
                <a:latin typeface="Century Gothic" panose="020B0502020202020204" pitchFamily="34" charset="0"/>
              </a:rPr>
              <a:t>2. Please choose the best answer regarding adolescents in the state of California for which 26% of tenth graders had sexual relations in 2015.</a:t>
            </a:r>
          </a:p>
          <a:p>
            <a:endParaRPr lang="en-US" sz="3200" dirty="0">
              <a:latin typeface="Century Gothic" panose="020B0502020202020204" pitchFamily="34" charset="0"/>
            </a:endParaRPr>
          </a:p>
          <a:p>
            <a:pPr marL="511175" indent="-511175"/>
            <a:r>
              <a:rPr lang="en-US" sz="3200" dirty="0" smtClean="0">
                <a:latin typeface="Century Gothic" panose="020B0502020202020204" pitchFamily="34" charset="0"/>
              </a:rPr>
              <a:t>a) Sexual risk behaviors place adolescents at risk </a:t>
            </a:r>
            <a:r>
              <a:rPr lang="en-US" sz="3200" dirty="0">
                <a:latin typeface="Century Gothic" panose="020B0502020202020204" pitchFamily="34" charset="0"/>
              </a:rPr>
              <a:t> </a:t>
            </a:r>
            <a:r>
              <a:rPr lang="en-US" sz="3200" dirty="0" smtClean="0">
                <a:latin typeface="Century Gothic" panose="020B0502020202020204" pitchFamily="34" charset="0"/>
              </a:rPr>
              <a:t>  for HIV infection</a:t>
            </a:r>
          </a:p>
          <a:p>
            <a:pPr marL="511175" indent="-511175"/>
            <a:r>
              <a:rPr lang="en-US" sz="3200" dirty="0" smtClean="0">
                <a:latin typeface="Century Gothic" panose="020B0502020202020204" pitchFamily="34" charset="0"/>
              </a:rPr>
              <a:t>b) Sexual risk behaviors place adolescents at risk for unintended pregnancy</a:t>
            </a:r>
          </a:p>
          <a:p>
            <a:pPr marL="511175" indent="-511175"/>
            <a:r>
              <a:rPr lang="en-US" sz="3200" dirty="0" smtClean="0">
                <a:latin typeface="Century Gothic" panose="020B0502020202020204" pitchFamily="34" charset="0"/>
              </a:rPr>
              <a:t>c) Sexual risk behaviors place adolescents at risk for other sexually transmitted diseases</a:t>
            </a:r>
          </a:p>
          <a:p>
            <a:r>
              <a:rPr lang="en-US" sz="3200" dirty="0" smtClean="0">
                <a:solidFill>
                  <a:srgbClr val="C00000"/>
                </a:solidFill>
                <a:latin typeface="Century Gothic" panose="020B0502020202020204" pitchFamily="34" charset="0"/>
              </a:rPr>
              <a:t>d) All of the above</a:t>
            </a:r>
          </a:p>
          <a:p>
            <a:endParaRPr lang="en-US" sz="3600" dirty="0" smtClean="0">
              <a:latin typeface="Century Gothic" panose="020B0502020202020204" pitchFamily="34" charset="0"/>
            </a:endParaRP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7984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9124"/>
            <a:ext cx="11821886" cy="6500113"/>
          </a:xfrm>
          <a:prstGeom prst="rect">
            <a:avLst/>
          </a:prstGeom>
        </p:spPr>
        <p:txBody>
          <a:bodyPr wrap="square">
            <a:spAutoFit/>
          </a:bodyPr>
          <a:lstStyle/>
          <a:p>
            <a:pPr>
              <a:lnSpc>
                <a:spcPct val="107000"/>
              </a:lnSpc>
              <a:spcAft>
                <a:spcPts val="800"/>
              </a:spcAft>
            </a:pPr>
            <a:r>
              <a:rPr lang="en-US" sz="2600" dirty="0" smtClean="0">
                <a:latin typeface="+mj-lt"/>
                <a:ea typeface="Calibri" panose="020F0502020204030204" pitchFamily="34" charset="0"/>
                <a:cs typeface="Times New Roman" panose="02020603050405020304" pitchFamily="18" charset="0"/>
              </a:rPr>
              <a:t>3. In </a:t>
            </a:r>
            <a:r>
              <a:rPr lang="en-US" sz="2600" dirty="0">
                <a:latin typeface="+mj-lt"/>
                <a:ea typeface="Calibri" panose="020F0502020204030204" pitchFamily="34" charset="0"/>
                <a:cs typeface="Times New Roman" panose="02020603050405020304" pitchFamily="18" charset="0"/>
              </a:rPr>
              <a:t>the year 2016, over 5,000 new cases of “Valley Fever” (Coccidiodomycosis) were reported to the California Public Health Department which is a large increase compared to the previous year. This condition is most commonly reported in the Southern Central Valley and the Central Coast. Which of the following answers is the best response</a:t>
            </a:r>
            <a:r>
              <a:rPr lang="en-US" sz="26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1000" dirty="0">
              <a:latin typeface="+mj-lt"/>
              <a:ea typeface="Calibri" panose="020F0502020204030204" pitchFamily="34" charset="0"/>
              <a:cs typeface="Times New Roman" panose="02020603050405020304" pitchFamily="18" charset="0"/>
            </a:endParaRP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a) People </a:t>
            </a:r>
            <a:r>
              <a:rPr lang="en-US" sz="2400" dirty="0">
                <a:latin typeface="+mj-lt"/>
                <a:ea typeface="Calibri" panose="020F0502020204030204" pitchFamily="34" charset="0"/>
                <a:cs typeface="Times New Roman" panose="02020603050405020304" pitchFamily="18" charset="0"/>
              </a:rPr>
              <a:t>get infected by breathing in spores present in dust that gets into the air when it is windy or when soil is disturbed, especially if they work outdoors.</a:t>
            </a: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b)</a:t>
            </a:r>
            <a:r>
              <a:rPr lang="en-US" sz="2400" dirty="0">
                <a:latin typeface="+mj-lt"/>
                <a:ea typeface="Calibri" panose="020F0502020204030204" pitchFamily="34" charset="0"/>
                <a:cs typeface="Times New Roman" panose="02020603050405020304" pitchFamily="18" charset="0"/>
              </a:rPr>
              <a:t>	The incidence of Valley Fever depends on a variety of environmental factors and types of human activity in areas where the fungus is present.</a:t>
            </a: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c)</a:t>
            </a:r>
            <a:r>
              <a:rPr lang="en-US" sz="2400" dirty="0">
                <a:latin typeface="+mj-lt"/>
                <a:ea typeface="Calibri" panose="020F0502020204030204" pitchFamily="34" charset="0"/>
                <a:cs typeface="Times New Roman" panose="02020603050405020304" pitchFamily="18" charset="0"/>
              </a:rPr>
              <a:t>	While most infected people will not show signs of illness—some may develop more severe complications of Valley Fever which may include pneumonia, or infection of the brain, joints, bone, skin, or other organs.</a:t>
            </a: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d)</a:t>
            </a:r>
            <a:r>
              <a:rPr lang="en-US" sz="2400" dirty="0">
                <a:latin typeface="+mj-lt"/>
                <a:ea typeface="Calibri" panose="020F0502020204030204" pitchFamily="34" charset="0"/>
                <a:cs typeface="Times New Roman" panose="02020603050405020304" pitchFamily="18" charset="0"/>
              </a:rPr>
              <a:t>	All of the above.</a:t>
            </a:r>
          </a:p>
        </p:txBody>
      </p:sp>
    </p:spTree>
    <p:extLst>
      <p:ext uri="{BB962C8B-B14F-4D97-AF65-F5344CB8AC3E}">
        <p14:creationId xmlns:p14="http://schemas.microsoft.com/office/powerpoint/2010/main" val="9820253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9124"/>
            <a:ext cx="11821886" cy="6500113"/>
          </a:xfrm>
          <a:prstGeom prst="rect">
            <a:avLst/>
          </a:prstGeom>
        </p:spPr>
        <p:txBody>
          <a:bodyPr wrap="square">
            <a:spAutoFit/>
          </a:bodyPr>
          <a:lstStyle/>
          <a:p>
            <a:pPr>
              <a:lnSpc>
                <a:spcPct val="107000"/>
              </a:lnSpc>
              <a:spcAft>
                <a:spcPts val="800"/>
              </a:spcAft>
            </a:pPr>
            <a:r>
              <a:rPr lang="en-US" sz="2600" dirty="0" smtClean="0">
                <a:latin typeface="+mj-lt"/>
                <a:ea typeface="Calibri" panose="020F0502020204030204" pitchFamily="34" charset="0"/>
                <a:cs typeface="Times New Roman" panose="02020603050405020304" pitchFamily="18" charset="0"/>
              </a:rPr>
              <a:t>3. In </a:t>
            </a:r>
            <a:r>
              <a:rPr lang="en-US" sz="2600" dirty="0">
                <a:latin typeface="+mj-lt"/>
                <a:ea typeface="Calibri" panose="020F0502020204030204" pitchFamily="34" charset="0"/>
                <a:cs typeface="Times New Roman" panose="02020603050405020304" pitchFamily="18" charset="0"/>
              </a:rPr>
              <a:t>the year 2016, over 5,000 new cases of “Valley Fever” (Coccidiodomycosis) were reported to the California Public Health Department which is a large increase compared to the previous year. This condition is most commonly reported in the Southern Central Valley and the Central Coast. Which of the following answers is the best response</a:t>
            </a:r>
            <a:r>
              <a:rPr lang="en-US" sz="2600" dirty="0" smtClean="0">
                <a:latin typeface="+mj-lt"/>
                <a:ea typeface="Calibri" panose="020F0502020204030204" pitchFamily="34" charset="0"/>
                <a:cs typeface="Times New Roman" panose="02020603050405020304" pitchFamily="18" charset="0"/>
              </a:rPr>
              <a:t>?</a:t>
            </a:r>
          </a:p>
          <a:p>
            <a:pPr>
              <a:lnSpc>
                <a:spcPct val="107000"/>
              </a:lnSpc>
              <a:spcAft>
                <a:spcPts val="800"/>
              </a:spcAft>
            </a:pPr>
            <a:endParaRPr lang="en-US" sz="1000" dirty="0">
              <a:latin typeface="+mj-lt"/>
              <a:ea typeface="Calibri" panose="020F0502020204030204" pitchFamily="34" charset="0"/>
              <a:cs typeface="Times New Roman" panose="02020603050405020304" pitchFamily="18" charset="0"/>
            </a:endParaRP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a) People </a:t>
            </a:r>
            <a:r>
              <a:rPr lang="en-US" sz="2400" dirty="0">
                <a:latin typeface="+mj-lt"/>
                <a:ea typeface="Calibri" panose="020F0502020204030204" pitchFamily="34" charset="0"/>
                <a:cs typeface="Times New Roman" panose="02020603050405020304" pitchFamily="18" charset="0"/>
              </a:rPr>
              <a:t>get infected by breathing in spores present in dust that gets into the air when it is windy or when soil is disturbed, especially if they work outdoors.</a:t>
            </a: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b)</a:t>
            </a:r>
            <a:r>
              <a:rPr lang="en-US" sz="2400" dirty="0">
                <a:latin typeface="+mj-lt"/>
                <a:ea typeface="Calibri" panose="020F0502020204030204" pitchFamily="34" charset="0"/>
                <a:cs typeface="Times New Roman" panose="02020603050405020304" pitchFamily="18" charset="0"/>
              </a:rPr>
              <a:t>	The incidence of Valley Fever depends on a variety of environmental factors and types of human activity in areas where the fungus is present.</a:t>
            </a:r>
          </a:p>
          <a:p>
            <a:pPr marL="347663" indent="-347663">
              <a:lnSpc>
                <a:spcPct val="107000"/>
              </a:lnSpc>
              <a:spcAft>
                <a:spcPts val="800"/>
              </a:spcAft>
            </a:pPr>
            <a:r>
              <a:rPr lang="en-US" sz="2400" dirty="0" smtClean="0">
                <a:latin typeface="+mj-lt"/>
                <a:ea typeface="Calibri" panose="020F0502020204030204" pitchFamily="34" charset="0"/>
                <a:cs typeface="Times New Roman" panose="02020603050405020304" pitchFamily="18" charset="0"/>
              </a:rPr>
              <a:t>c)</a:t>
            </a:r>
            <a:r>
              <a:rPr lang="en-US" sz="2400" dirty="0">
                <a:latin typeface="+mj-lt"/>
                <a:ea typeface="Calibri" panose="020F0502020204030204" pitchFamily="34" charset="0"/>
                <a:cs typeface="Times New Roman" panose="02020603050405020304" pitchFamily="18" charset="0"/>
              </a:rPr>
              <a:t>	While most infected people will not show signs of illness—some may develop more severe complications of Valley Fever which may include pneumonia, or infection of the brain, joints, bone, skin, or other organs.</a:t>
            </a:r>
          </a:p>
          <a:p>
            <a:pPr marL="347663" indent="-347663">
              <a:lnSpc>
                <a:spcPct val="107000"/>
              </a:lnSpc>
              <a:spcAft>
                <a:spcPts val="800"/>
              </a:spcAft>
            </a:pPr>
            <a:r>
              <a:rPr lang="en-US" sz="2400" dirty="0" smtClean="0">
                <a:solidFill>
                  <a:srgbClr val="C00000"/>
                </a:solidFill>
                <a:latin typeface="+mj-lt"/>
                <a:ea typeface="Calibri" panose="020F0502020204030204" pitchFamily="34" charset="0"/>
                <a:cs typeface="Times New Roman" panose="02020603050405020304" pitchFamily="18" charset="0"/>
              </a:rPr>
              <a:t>d)</a:t>
            </a:r>
            <a:r>
              <a:rPr lang="en-US" sz="2400" dirty="0">
                <a:solidFill>
                  <a:srgbClr val="C00000"/>
                </a:solidFill>
                <a:latin typeface="+mj-lt"/>
                <a:ea typeface="Calibri" panose="020F0502020204030204" pitchFamily="34" charset="0"/>
                <a:cs typeface="Times New Roman" panose="02020603050405020304" pitchFamily="18" charset="0"/>
              </a:rPr>
              <a:t>	All of the above.</a:t>
            </a:r>
          </a:p>
        </p:txBody>
      </p:sp>
    </p:spTree>
    <p:extLst>
      <p:ext uri="{BB962C8B-B14F-4D97-AF65-F5344CB8AC3E}">
        <p14:creationId xmlns:p14="http://schemas.microsoft.com/office/powerpoint/2010/main" val="39193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29" y="110059"/>
            <a:ext cx="11745685" cy="6795130"/>
          </a:xfrm>
          <a:prstGeom prst="rect">
            <a:avLst/>
          </a:prstGeom>
        </p:spPr>
        <p:txBody>
          <a:bodyPr wrap="square">
            <a:spAutoFit/>
          </a:bodyPr>
          <a:lstStyle/>
          <a:p>
            <a:pPr>
              <a:lnSpc>
                <a:spcPct val="107000"/>
              </a:lnSpc>
              <a:spcAft>
                <a:spcPts val="800"/>
              </a:spcAft>
            </a:pPr>
            <a:r>
              <a:rPr lang="en-US" sz="2500" dirty="0" smtClean="0">
                <a:ea typeface="Calibri" panose="020F0502020204030204" pitchFamily="34" charset="0"/>
                <a:cs typeface="Times New Roman" panose="02020603050405020304" pitchFamily="18" charset="0"/>
              </a:rPr>
              <a:t>4. “West </a:t>
            </a:r>
            <a:r>
              <a:rPr lang="en-US" sz="2500" dirty="0">
                <a:ea typeface="Calibri" panose="020F0502020204030204" pitchFamily="34" charset="0"/>
                <a:cs typeface="Times New Roman" panose="02020603050405020304" pitchFamily="18" charset="0"/>
              </a:rPr>
              <a:t>Nile Virus” (WNV) can cause a deadly infection in humans and in 2017 caused multiple deaths as a result of complications such as encephalitis or meningitis in California --- although the risk to most people of a serious illness is low. Which of the following responses is the best answer</a:t>
            </a:r>
            <a:r>
              <a:rPr lang="en-US" sz="25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1000" dirty="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mj-lt"/>
              <a:buAutoNum type="alphaLcParenR"/>
            </a:pPr>
            <a:r>
              <a:rPr lang="en-US" sz="2400" dirty="0" smtClean="0">
                <a:ea typeface="Calibri" panose="020F0502020204030204" pitchFamily="34" charset="0"/>
                <a:cs typeface="Times New Roman" panose="02020603050405020304" pitchFamily="18" charset="0"/>
              </a:rPr>
              <a:t>West </a:t>
            </a:r>
            <a:r>
              <a:rPr lang="en-US" sz="2400" dirty="0">
                <a:ea typeface="Calibri" panose="020F0502020204030204" pitchFamily="34" charset="0"/>
                <a:cs typeface="Times New Roman" panose="02020603050405020304" pitchFamily="18" charset="0"/>
              </a:rPr>
              <a:t>Nile virus is influenced by many factors, including climate, the number </a:t>
            </a:r>
            <a:r>
              <a:rPr lang="en-US" sz="2400" dirty="0" smtClean="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and </a:t>
            </a:r>
            <a:r>
              <a:rPr lang="en-US" sz="2400" dirty="0">
                <a:ea typeface="Calibri" panose="020F0502020204030204" pitchFamily="34" charset="0"/>
                <a:cs typeface="Times New Roman" panose="02020603050405020304" pitchFamily="18" charset="0"/>
              </a:rPr>
              <a:t>types of birds and mosquitoes in an area, and the level of WNV immunity in </a:t>
            </a:r>
            <a:r>
              <a:rPr lang="en-US" sz="2400" dirty="0" smtClean="0">
                <a:ea typeface="Calibri" panose="020F0502020204030204" pitchFamily="34" charset="0"/>
                <a:cs typeface="Times New Roman" panose="02020603050405020304" pitchFamily="18" charset="0"/>
              </a:rPr>
              <a:t>birds.</a:t>
            </a:r>
          </a:p>
          <a:p>
            <a:pPr marR="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b) West </a:t>
            </a:r>
            <a:r>
              <a:rPr lang="en-US" sz="2400" dirty="0">
                <a:ea typeface="Calibri" panose="020F0502020204030204" pitchFamily="34" charset="0"/>
                <a:cs typeface="Times New Roman" panose="02020603050405020304" pitchFamily="18" charset="0"/>
              </a:rPr>
              <a:t>Nile virus is transmitted to humans and animals by the bite of </a:t>
            </a:r>
            <a:r>
              <a:rPr lang="en-US" sz="2400" dirty="0" smtClean="0">
                <a:ea typeface="Calibri" panose="020F0502020204030204" pitchFamily="34" charset="0"/>
                <a:cs typeface="Times New Roman" panose="02020603050405020304" pitchFamily="18" charset="0"/>
              </a:rPr>
              <a:t>an</a:t>
            </a:r>
          </a:p>
          <a:p>
            <a:pPr marL="228600" marR="0" indent="22860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infected </a:t>
            </a:r>
            <a:r>
              <a:rPr lang="en-US" sz="2400" dirty="0">
                <a:ea typeface="Calibri" panose="020F0502020204030204" pitchFamily="34" charset="0"/>
                <a:cs typeface="Times New Roman" panose="02020603050405020304" pitchFamily="18" charset="0"/>
              </a:rPr>
              <a:t>mosquito.</a:t>
            </a:r>
          </a:p>
          <a:p>
            <a:pPr marL="228600" marR="0" indent="-22860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c) People </a:t>
            </a:r>
            <a:r>
              <a:rPr lang="en-US" sz="2400" dirty="0">
                <a:ea typeface="Calibri" panose="020F0502020204030204" pitchFamily="34" charset="0"/>
                <a:cs typeface="Times New Roman" panose="02020603050405020304" pitchFamily="18" charset="0"/>
              </a:rPr>
              <a:t>50 years of age and older and individuals with diabetes </a:t>
            </a:r>
            <a:r>
              <a:rPr lang="en-US" sz="2400" dirty="0" smtClean="0">
                <a:ea typeface="Calibri" panose="020F0502020204030204" pitchFamily="34" charset="0"/>
                <a:cs typeface="Times New Roman" panose="02020603050405020304" pitchFamily="18" charset="0"/>
              </a:rPr>
              <a:t>or</a:t>
            </a:r>
          </a:p>
          <a:p>
            <a:pPr marL="228600" marR="0" indent="174625">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hypertension </a:t>
            </a:r>
            <a:r>
              <a:rPr lang="en-US" sz="2400" dirty="0">
                <a:ea typeface="Calibri" panose="020F0502020204030204" pitchFamily="34" charset="0"/>
                <a:cs typeface="Times New Roman" panose="02020603050405020304" pitchFamily="18" charset="0"/>
              </a:rPr>
              <a:t>have a higher chance of getting sick, and are more likely </a:t>
            </a:r>
            <a:r>
              <a:rPr lang="en-US" sz="2400" dirty="0" smtClean="0">
                <a:ea typeface="Calibri" panose="020F0502020204030204" pitchFamily="34" charset="0"/>
                <a:cs typeface="Times New Roman" panose="02020603050405020304" pitchFamily="18" charset="0"/>
              </a:rPr>
              <a:t>to</a:t>
            </a:r>
          </a:p>
          <a:p>
            <a:pPr marL="228600" marR="0" indent="174625">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develop </a:t>
            </a:r>
            <a:r>
              <a:rPr lang="en-US" sz="2400" dirty="0">
                <a:ea typeface="Calibri" panose="020F0502020204030204" pitchFamily="34" charset="0"/>
                <a:cs typeface="Times New Roman" panose="02020603050405020304" pitchFamily="18" charset="0"/>
              </a:rPr>
              <a:t>complications.</a:t>
            </a:r>
          </a:p>
          <a:p>
            <a:pPr marL="228600" marR="0" indent="-22860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d) All </a:t>
            </a:r>
            <a:r>
              <a:rPr lang="en-US" sz="2400" dirty="0">
                <a:ea typeface="Calibri" panose="020F0502020204030204" pitchFamily="34" charset="0"/>
                <a:cs typeface="Times New Roman" panose="02020603050405020304" pitchFamily="18" charset="0"/>
              </a:rPr>
              <a:t>of the above</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381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HIV/AIDS Epidemic</a:t>
            </a:r>
            <a:endParaRPr lang="en-US" sz="4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a:t>W</a:t>
            </a:r>
            <a:r>
              <a:rPr lang="en-US" sz="3600" dirty="0" smtClean="0"/>
              <a:t>hat is the largest ethnic group affected by HIV infection in the state of california at over 40%?</a:t>
            </a:r>
          </a:p>
          <a:p>
            <a:pPr>
              <a:buFont typeface="Arial" panose="020B0604020202020204" pitchFamily="34" charset="0"/>
              <a:buChar char="•"/>
            </a:pPr>
            <a:r>
              <a:rPr lang="en-US" sz="3600" dirty="0" smtClean="0">
                <a:solidFill>
                  <a:srgbClr val="FFC000"/>
                </a:solidFill>
              </a:rPr>
              <a:t>Answer:  Hispanic/Latino</a:t>
            </a:r>
            <a:endParaRPr lang="en-US" sz="3600" dirty="0">
              <a:solidFill>
                <a:srgbClr val="FFC000"/>
              </a:solidFill>
            </a:endParaRPr>
          </a:p>
        </p:txBody>
      </p:sp>
    </p:spTree>
    <p:extLst>
      <p:ext uri="{BB962C8B-B14F-4D97-AF65-F5344CB8AC3E}">
        <p14:creationId xmlns:p14="http://schemas.microsoft.com/office/powerpoint/2010/main" val="5410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29" y="110059"/>
            <a:ext cx="11745685" cy="6795130"/>
          </a:xfrm>
          <a:prstGeom prst="rect">
            <a:avLst/>
          </a:prstGeom>
        </p:spPr>
        <p:txBody>
          <a:bodyPr wrap="square">
            <a:spAutoFit/>
          </a:bodyPr>
          <a:lstStyle/>
          <a:p>
            <a:pPr>
              <a:lnSpc>
                <a:spcPct val="107000"/>
              </a:lnSpc>
              <a:spcAft>
                <a:spcPts val="800"/>
              </a:spcAft>
            </a:pPr>
            <a:r>
              <a:rPr lang="en-US" sz="2500" dirty="0" smtClean="0">
                <a:ea typeface="Calibri" panose="020F0502020204030204" pitchFamily="34" charset="0"/>
                <a:cs typeface="Times New Roman" panose="02020603050405020304" pitchFamily="18" charset="0"/>
              </a:rPr>
              <a:t>4. “West </a:t>
            </a:r>
            <a:r>
              <a:rPr lang="en-US" sz="2500" dirty="0">
                <a:ea typeface="Calibri" panose="020F0502020204030204" pitchFamily="34" charset="0"/>
                <a:cs typeface="Times New Roman" panose="02020603050405020304" pitchFamily="18" charset="0"/>
              </a:rPr>
              <a:t>Nile Virus” (WNV) can cause a deadly infection in humans and in 2017 caused multiple deaths as a result of complications such as encephalitis or meningitis in California --- although the risk to most people of a serious illness is low. Which of the following responses is the best answer</a:t>
            </a:r>
            <a:r>
              <a:rPr lang="en-US" sz="25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1000" dirty="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mj-lt"/>
              <a:buAutoNum type="alphaLcParenR"/>
            </a:pPr>
            <a:r>
              <a:rPr lang="en-US" sz="2400" dirty="0" smtClean="0">
                <a:ea typeface="Calibri" panose="020F0502020204030204" pitchFamily="34" charset="0"/>
                <a:cs typeface="Times New Roman" panose="02020603050405020304" pitchFamily="18" charset="0"/>
              </a:rPr>
              <a:t>West </a:t>
            </a:r>
            <a:r>
              <a:rPr lang="en-US" sz="2400" dirty="0">
                <a:ea typeface="Calibri" panose="020F0502020204030204" pitchFamily="34" charset="0"/>
                <a:cs typeface="Times New Roman" panose="02020603050405020304" pitchFamily="18" charset="0"/>
              </a:rPr>
              <a:t>Nile virus is influenced by many factors, including climate, the number </a:t>
            </a:r>
            <a:r>
              <a:rPr lang="en-US" sz="2400" dirty="0" smtClean="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and </a:t>
            </a:r>
            <a:r>
              <a:rPr lang="en-US" sz="2400" dirty="0">
                <a:ea typeface="Calibri" panose="020F0502020204030204" pitchFamily="34" charset="0"/>
                <a:cs typeface="Times New Roman" panose="02020603050405020304" pitchFamily="18" charset="0"/>
              </a:rPr>
              <a:t>types of birds and mosquitoes in an area, and the level of WNV immunity in </a:t>
            </a:r>
            <a:r>
              <a:rPr lang="en-US" sz="2400" dirty="0" smtClean="0">
                <a:ea typeface="Calibri" panose="020F0502020204030204" pitchFamily="34" charset="0"/>
                <a:cs typeface="Times New Roman" panose="02020603050405020304" pitchFamily="18" charset="0"/>
              </a:rPr>
              <a:t>birds.</a:t>
            </a:r>
          </a:p>
          <a:p>
            <a:pPr marR="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b) West </a:t>
            </a:r>
            <a:r>
              <a:rPr lang="en-US" sz="2400" dirty="0">
                <a:ea typeface="Calibri" panose="020F0502020204030204" pitchFamily="34" charset="0"/>
                <a:cs typeface="Times New Roman" panose="02020603050405020304" pitchFamily="18" charset="0"/>
              </a:rPr>
              <a:t>Nile virus is transmitted to humans and animals by the bite of </a:t>
            </a:r>
            <a:r>
              <a:rPr lang="en-US" sz="2400" dirty="0" smtClean="0">
                <a:ea typeface="Calibri" panose="020F0502020204030204" pitchFamily="34" charset="0"/>
                <a:cs typeface="Times New Roman" panose="02020603050405020304" pitchFamily="18" charset="0"/>
              </a:rPr>
              <a:t>an</a:t>
            </a:r>
          </a:p>
          <a:p>
            <a:pPr marL="228600" marR="0" indent="22860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infected </a:t>
            </a:r>
            <a:r>
              <a:rPr lang="en-US" sz="2400" dirty="0">
                <a:ea typeface="Calibri" panose="020F0502020204030204" pitchFamily="34" charset="0"/>
                <a:cs typeface="Times New Roman" panose="02020603050405020304" pitchFamily="18" charset="0"/>
              </a:rPr>
              <a:t>mosquito.</a:t>
            </a:r>
          </a:p>
          <a:p>
            <a:pPr marL="228600" marR="0" indent="-228600">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c) People </a:t>
            </a:r>
            <a:r>
              <a:rPr lang="en-US" sz="2400" dirty="0">
                <a:ea typeface="Calibri" panose="020F0502020204030204" pitchFamily="34" charset="0"/>
                <a:cs typeface="Times New Roman" panose="02020603050405020304" pitchFamily="18" charset="0"/>
              </a:rPr>
              <a:t>50 years of age and older and individuals with diabetes </a:t>
            </a:r>
            <a:r>
              <a:rPr lang="en-US" sz="2400" dirty="0" smtClean="0">
                <a:ea typeface="Calibri" panose="020F0502020204030204" pitchFamily="34" charset="0"/>
                <a:cs typeface="Times New Roman" panose="02020603050405020304" pitchFamily="18" charset="0"/>
              </a:rPr>
              <a:t>or</a:t>
            </a:r>
          </a:p>
          <a:p>
            <a:pPr marL="228600" marR="0" indent="174625">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hypertension </a:t>
            </a:r>
            <a:r>
              <a:rPr lang="en-US" sz="2400" dirty="0">
                <a:ea typeface="Calibri" panose="020F0502020204030204" pitchFamily="34" charset="0"/>
                <a:cs typeface="Times New Roman" panose="02020603050405020304" pitchFamily="18" charset="0"/>
              </a:rPr>
              <a:t>have a higher chance of getting sick, and are more likely </a:t>
            </a:r>
            <a:r>
              <a:rPr lang="en-US" sz="2400" dirty="0" smtClean="0">
                <a:ea typeface="Calibri" panose="020F0502020204030204" pitchFamily="34" charset="0"/>
                <a:cs typeface="Times New Roman" panose="02020603050405020304" pitchFamily="18" charset="0"/>
              </a:rPr>
              <a:t>to</a:t>
            </a:r>
          </a:p>
          <a:p>
            <a:pPr marL="228600" marR="0" indent="174625">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develop </a:t>
            </a:r>
            <a:r>
              <a:rPr lang="en-US" sz="2400" dirty="0">
                <a:ea typeface="Calibri" panose="020F0502020204030204" pitchFamily="34" charset="0"/>
                <a:cs typeface="Times New Roman" panose="02020603050405020304" pitchFamily="18" charset="0"/>
              </a:rPr>
              <a:t>complications.</a:t>
            </a:r>
          </a:p>
          <a:p>
            <a:pPr marL="228600" marR="0" indent="-228600">
              <a:lnSpc>
                <a:spcPct val="107000"/>
              </a:lnSpc>
              <a:spcBef>
                <a:spcPts val="0"/>
              </a:spcBef>
              <a:spcAft>
                <a:spcPts val="800"/>
              </a:spcAft>
            </a:pPr>
            <a:r>
              <a:rPr lang="en-US" sz="2400" dirty="0" smtClean="0">
                <a:solidFill>
                  <a:srgbClr val="C00000"/>
                </a:solidFill>
                <a:ea typeface="Calibri" panose="020F0502020204030204" pitchFamily="34" charset="0"/>
                <a:cs typeface="Times New Roman" panose="02020603050405020304" pitchFamily="18" charset="0"/>
              </a:rPr>
              <a:t>d) All </a:t>
            </a:r>
            <a:r>
              <a:rPr lang="en-US" sz="2400" dirty="0">
                <a:solidFill>
                  <a:srgbClr val="C00000"/>
                </a:solidFill>
                <a:ea typeface="Calibri" panose="020F0502020204030204" pitchFamily="34" charset="0"/>
                <a:cs typeface="Times New Roman" panose="02020603050405020304" pitchFamily="18" charset="0"/>
              </a:rPr>
              <a:t>of the above</a:t>
            </a:r>
            <a:endParaRPr lang="en-US" sz="24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39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43" y="214018"/>
            <a:ext cx="11919857" cy="6502421"/>
          </a:xfrm>
          <a:prstGeom prst="rect">
            <a:avLst/>
          </a:prstGeom>
        </p:spPr>
        <p:txBody>
          <a:bodyPr wrap="square">
            <a:spAutoFit/>
          </a:bodyPr>
          <a:lstStyle/>
          <a:p>
            <a:pPr>
              <a:lnSpc>
                <a:spcPct val="107000"/>
              </a:lnSpc>
              <a:spcAft>
                <a:spcPts val="800"/>
              </a:spcAft>
            </a:pPr>
            <a:r>
              <a:rPr lang="en-US" sz="2400" dirty="0" smtClean="0">
                <a:ea typeface="Calibri" panose="020F0502020204030204" pitchFamily="34" charset="0"/>
                <a:cs typeface="Times New Roman" panose="02020603050405020304" pitchFamily="18" charset="0"/>
              </a:rPr>
              <a:t>5. The </a:t>
            </a:r>
            <a:r>
              <a:rPr lang="en-US" sz="2400" dirty="0">
                <a:ea typeface="Calibri" panose="020F0502020204030204" pitchFamily="34" charset="0"/>
                <a:cs typeface="Times New Roman" panose="02020603050405020304" pitchFamily="18" charset="0"/>
              </a:rPr>
              <a:t>UCLA Center for Health Policy Research through health disparity research has generated the following information. Which of the following answers is false according to the UCLA Center for Health Policy Research</a:t>
            </a:r>
            <a:r>
              <a:rPr lang="en-US" sz="24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a</a:t>
            </a:r>
            <a:r>
              <a:rPr lang="en-US" sz="2400" dirty="0">
                <a:ea typeface="Calibri" panose="020F0502020204030204" pitchFamily="34" charset="0"/>
                <a:cs typeface="Times New Roman" panose="02020603050405020304" pitchFamily="18" charset="0"/>
              </a:rPr>
              <a:t>)</a:t>
            </a:r>
            <a:r>
              <a:rPr lang="en-US" sz="2400" b="1" dirty="0" smtClean="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Immigrants</a:t>
            </a:r>
            <a:r>
              <a:rPr lang="en-US" sz="2400" dirty="0">
                <a:ea typeface="Calibri" panose="020F0502020204030204" pitchFamily="34" charset="0"/>
                <a:cs typeface="Times New Roman" panose="02020603050405020304" pitchFamily="18" charset="0"/>
              </a:rPr>
              <a:t>, particularly the undocumented place a much greater burden on the U. S. health care systems than citizens with regard to utilization of hospitals, medical clinics and emergency </a:t>
            </a:r>
            <a:r>
              <a:rPr lang="en-US" sz="2400" dirty="0" smtClean="0">
                <a:ea typeface="Calibri" panose="020F0502020204030204" pitchFamily="34" charset="0"/>
                <a:cs typeface="Times New Roman" panose="02020603050405020304" pitchFamily="18" charset="0"/>
              </a:rPr>
              <a:t>rooms</a:t>
            </a: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b) Immigrant </a:t>
            </a:r>
            <a:r>
              <a:rPr lang="en-US" sz="2400" dirty="0">
                <a:ea typeface="Calibri" panose="020F0502020204030204" pitchFamily="34" charset="0"/>
                <a:cs typeface="Times New Roman" panose="02020603050405020304" pitchFamily="18" charset="0"/>
              </a:rPr>
              <a:t>access to quality health care is often impeded by a variety of linguistic, socio-economic and even environmental </a:t>
            </a:r>
            <a:r>
              <a:rPr lang="en-US" sz="2400" dirty="0" smtClean="0">
                <a:ea typeface="Calibri" panose="020F0502020204030204" pitchFamily="34" charset="0"/>
                <a:cs typeface="Times New Roman" panose="02020603050405020304" pitchFamily="18" charset="0"/>
              </a:rPr>
              <a:t>obstacles</a:t>
            </a: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c</a:t>
            </a:r>
            <a:r>
              <a:rPr lang="en-US" sz="2400" dirty="0">
                <a:ea typeface="Calibri" panose="020F0502020204030204" pitchFamily="34" charset="0"/>
                <a:cs typeface="Times New Roman" panose="02020603050405020304" pitchFamily="18" charset="0"/>
              </a:rPr>
              <a:t>)</a:t>
            </a:r>
            <a:r>
              <a:rPr lang="en-US" sz="2400" dirty="0" smtClean="0">
                <a:ea typeface="Calibri" panose="020F0502020204030204" pitchFamily="34" charset="0"/>
                <a:cs typeface="Times New Roman" panose="02020603050405020304" pitchFamily="18" charset="0"/>
              </a:rPr>
              <a:t> The </a:t>
            </a:r>
            <a:r>
              <a:rPr lang="en-US" sz="2400" dirty="0">
                <a:ea typeface="Calibri" panose="020F0502020204030204" pitchFamily="34" charset="0"/>
                <a:cs typeface="Times New Roman" panose="02020603050405020304" pitchFamily="18" charset="0"/>
              </a:rPr>
              <a:t>UCLA Center conducts the California Health Interview Survey (CHIS), the nation’s largest state health survey and the only health survey to ask questions in five Asian languages, as well as, English and </a:t>
            </a:r>
            <a:r>
              <a:rPr lang="en-US" sz="2400" dirty="0" smtClean="0">
                <a:ea typeface="Calibri" panose="020F0502020204030204" pitchFamily="34" charset="0"/>
                <a:cs typeface="Times New Roman" panose="02020603050405020304" pitchFamily="18" charset="0"/>
              </a:rPr>
              <a:t>Spanish</a:t>
            </a: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d)</a:t>
            </a:r>
            <a:r>
              <a:rPr lang="en-US" sz="2400" dirty="0">
                <a:ea typeface="Calibri" panose="020F0502020204030204" pitchFamily="34" charset="0"/>
                <a:cs typeface="Times New Roman" panose="02020603050405020304" pitchFamily="18" charset="0"/>
              </a:rPr>
              <a:t>	The Center’s Health Disparities Program is a leading source of quantitative analysis on the consequences of providing health care to this controversial population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9576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43" y="214018"/>
            <a:ext cx="11919857" cy="6502421"/>
          </a:xfrm>
          <a:prstGeom prst="rect">
            <a:avLst/>
          </a:prstGeom>
        </p:spPr>
        <p:txBody>
          <a:bodyPr wrap="square">
            <a:spAutoFit/>
          </a:bodyPr>
          <a:lstStyle/>
          <a:p>
            <a:pPr>
              <a:lnSpc>
                <a:spcPct val="107000"/>
              </a:lnSpc>
              <a:spcAft>
                <a:spcPts val="800"/>
              </a:spcAft>
            </a:pPr>
            <a:r>
              <a:rPr lang="en-US" sz="2400" dirty="0" smtClean="0">
                <a:ea typeface="Calibri" panose="020F0502020204030204" pitchFamily="34" charset="0"/>
                <a:cs typeface="Times New Roman" panose="02020603050405020304" pitchFamily="18" charset="0"/>
              </a:rPr>
              <a:t>5. The </a:t>
            </a:r>
            <a:r>
              <a:rPr lang="en-US" sz="2400" dirty="0">
                <a:ea typeface="Calibri" panose="020F0502020204030204" pitchFamily="34" charset="0"/>
                <a:cs typeface="Times New Roman" panose="02020603050405020304" pitchFamily="18" charset="0"/>
              </a:rPr>
              <a:t>UCLA Center for Health Policy Research through health disparity research has generated the following information. Which of the following answers is false according to the UCLA Center for Health Policy Research</a:t>
            </a:r>
            <a:r>
              <a:rPr lang="en-US" sz="2400" dirty="0" smtClean="0">
                <a:ea typeface="Calibri" panose="020F0502020204030204" pitchFamily="34" charset="0"/>
                <a:cs typeface="Times New Roman" panose="02020603050405020304" pitchFamily="18" charset="0"/>
              </a:rPr>
              <a:t>?</a:t>
            </a:r>
          </a:p>
          <a:p>
            <a:pPr>
              <a:lnSpc>
                <a:spcPct val="107000"/>
              </a:lnSpc>
              <a:spcAft>
                <a:spcPts val="800"/>
              </a:spcAft>
            </a:pP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solidFill>
                  <a:srgbClr val="C00000"/>
                </a:solidFill>
                <a:ea typeface="Calibri" panose="020F0502020204030204" pitchFamily="34" charset="0"/>
                <a:cs typeface="Times New Roman" panose="02020603050405020304" pitchFamily="18" charset="0"/>
              </a:rPr>
              <a:t>a</a:t>
            </a:r>
            <a:r>
              <a:rPr lang="en-US" sz="2400" dirty="0">
                <a:solidFill>
                  <a:srgbClr val="C00000"/>
                </a:solidFill>
                <a:ea typeface="Calibri" panose="020F0502020204030204" pitchFamily="34" charset="0"/>
                <a:cs typeface="Times New Roman" panose="02020603050405020304" pitchFamily="18" charset="0"/>
              </a:rPr>
              <a:t>)</a:t>
            </a:r>
            <a:r>
              <a:rPr lang="en-US" sz="2400" b="1" dirty="0" smtClean="0">
                <a:solidFill>
                  <a:srgbClr val="C00000"/>
                </a:solidFill>
                <a:ea typeface="Calibri" panose="020F0502020204030204" pitchFamily="34" charset="0"/>
                <a:cs typeface="Times New Roman" panose="02020603050405020304" pitchFamily="18" charset="0"/>
              </a:rPr>
              <a:t> </a:t>
            </a:r>
            <a:r>
              <a:rPr lang="en-US" sz="2400" dirty="0" smtClean="0">
                <a:solidFill>
                  <a:srgbClr val="C00000"/>
                </a:solidFill>
                <a:ea typeface="Calibri" panose="020F0502020204030204" pitchFamily="34" charset="0"/>
                <a:cs typeface="Times New Roman" panose="02020603050405020304" pitchFamily="18" charset="0"/>
              </a:rPr>
              <a:t>Immigrants</a:t>
            </a:r>
            <a:r>
              <a:rPr lang="en-US" sz="2400" dirty="0">
                <a:solidFill>
                  <a:srgbClr val="C00000"/>
                </a:solidFill>
                <a:ea typeface="Calibri" panose="020F0502020204030204" pitchFamily="34" charset="0"/>
                <a:cs typeface="Times New Roman" panose="02020603050405020304" pitchFamily="18" charset="0"/>
              </a:rPr>
              <a:t>, particularly the undocumented place a much greater burden on the U. S. health care systems than citizens with regard to utilization of hospitals, medical clinics and emergency </a:t>
            </a:r>
            <a:r>
              <a:rPr lang="en-US" sz="2400" dirty="0" smtClean="0">
                <a:solidFill>
                  <a:srgbClr val="C00000"/>
                </a:solidFill>
                <a:ea typeface="Calibri" panose="020F0502020204030204" pitchFamily="34" charset="0"/>
                <a:cs typeface="Times New Roman" panose="02020603050405020304" pitchFamily="18" charset="0"/>
              </a:rPr>
              <a:t>rooms</a:t>
            </a:r>
            <a:endParaRPr lang="en-US" sz="2400" dirty="0">
              <a:solidFill>
                <a:srgbClr val="C00000"/>
              </a:solidFill>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b) Immigrant </a:t>
            </a:r>
            <a:r>
              <a:rPr lang="en-US" sz="2400" dirty="0">
                <a:ea typeface="Calibri" panose="020F0502020204030204" pitchFamily="34" charset="0"/>
                <a:cs typeface="Times New Roman" panose="02020603050405020304" pitchFamily="18" charset="0"/>
              </a:rPr>
              <a:t>access to quality health care is often impeded by a variety of linguistic, socio-economic and even environmental </a:t>
            </a:r>
            <a:r>
              <a:rPr lang="en-US" sz="2400" dirty="0" smtClean="0">
                <a:ea typeface="Calibri" panose="020F0502020204030204" pitchFamily="34" charset="0"/>
                <a:cs typeface="Times New Roman" panose="02020603050405020304" pitchFamily="18" charset="0"/>
              </a:rPr>
              <a:t>obstacles</a:t>
            </a: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c</a:t>
            </a:r>
            <a:r>
              <a:rPr lang="en-US" sz="2400" dirty="0">
                <a:ea typeface="Calibri" panose="020F0502020204030204" pitchFamily="34" charset="0"/>
                <a:cs typeface="Times New Roman" panose="02020603050405020304" pitchFamily="18" charset="0"/>
              </a:rPr>
              <a:t>)</a:t>
            </a:r>
            <a:r>
              <a:rPr lang="en-US" sz="2400" dirty="0" smtClean="0">
                <a:ea typeface="Calibri" panose="020F0502020204030204" pitchFamily="34" charset="0"/>
                <a:cs typeface="Times New Roman" panose="02020603050405020304" pitchFamily="18" charset="0"/>
              </a:rPr>
              <a:t> The </a:t>
            </a:r>
            <a:r>
              <a:rPr lang="en-US" sz="2400" dirty="0">
                <a:ea typeface="Calibri" panose="020F0502020204030204" pitchFamily="34" charset="0"/>
                <a:cs typeface="Times New Roman" panose="02020603050405020304" pitchFamily="18" charset="0"/>
              </a:rPr>
              <a:t>UCLA Center conducts the California Health Interview Survey (CHIS), the nation’s largest state health survey and the only health survey to ask questions in five Asian languages, as well as, English and </a:t>
            </a:r>
            <a:r>
              <a:rPr lang="en-US" sz="2400" dirty="0" smtClean="0">
                <a:ea typeface="Calibri" panose="020F0502020204030204" pitchFamily="34" charset="0"/>
                <a:cs typeface="Times New Roman" panose="02020603050405020304" pitchFamily="18" charset="0"/>
              </a:rPr>
              <a:t>Spanish</a:t>
            </a:r>
            <a:endParaRPr lang="en-US" sz="2400" dirty="0">
              <a:ea typeface="Calibri" panose="020F0502020204030204" pitchFamily="34" charset="0"/>
              <a:cs typeface="Times New Roman" panose="02020603050405020304" pitchFamily="18" charset="0"/>
            </a:endParaRPr>
          </a:p>
          <a:p>
            <a:pPr marL="347663" marR="0" indent="-347663">
              <a:lnSpc>
                <a:spcPct val="107000"/>
              </a:lnSpc>
              <a:spcBef>
                <a:spcPts val="0"/>
              </a:spcBef>
              <a:spcAft>
                <a:spcPts val="800"/>
              </a:spcAft>
            </a:pPr>
            <a:r>
              <a:rPr lang="en-US" sz="2400" dirty="0" smtClean="0">
                <a:ea typeface="Calibri" panose="020F0502020204030204" pitchFamily="34" charset="0"/>
                <a:cs typeface="Times New Roman" panose="02020603050405020304" pitchFamily="18" charset="0"/>
              </a:rPr>
              <a:t>d)</a:t>
            </a:r>
            <a:r>
              <a:rPr lang="en-US" sz="2400" dirty="0">
                <a:ea typeface="Calibri" panose="020F0502020204030204" pitchFamily="34" charset="0"/>
                <a:cs typeface="Times New Roman" panose="02020603050405020304" pitchFamily="18" charset="0"/>
              </a:rPr>
              <a:t>	The Center’s Health Disparities Program is a leading source of quantitative analysis on the consequences of providing health care to this controversial population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2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27" y="62567"/>
            <a:ext cx="10141354" cy="836336"/>
          </a:xfrm>
        </p:spPr>
        <p:txBody>
          <a:bodyPr/>
          <a:lstStyle/>
          <a:p>
            <a:r>
              <a:rPr lang="en-US" b="1" dirty="0" smtClean="0"/>
              <a:t>Conceptual HIGHER learning </a:t>
            </a:r>
            <a:endParaRPr lang="en-US" b="1" dirty="0"/>
          </a:p>
        </p:txBody>
      </p:sp>
      <p:sp>
        <p:nvSpPr>
          <p:cNvPr id="3" name="Content Placeholder 2"/>
          <p:cNvSpPr>
            <a:spLocks noGrp="1"/>
          </p:cNvSpPr>
          <p:nvPr>
            <p:ph idx="1"/>
          </p:nvPr>
        </p:nvSpPr>
        <p:spPr>
          <a:xfrm>
            <a:off x="449451" y="1565329"/>
            <a:ext cx="11174278" cy="5238427"/>
          </a:xfrm>
        </p:spPr>
        <p:txBody>
          <a:bodyPr>
            <a:normAutofit fontScale="85000" lnSpcReduction="10000"/>
          </a:bodyPr>
          <a:lstStyle/>
          <a:p>
            <a:pPr marL="0" indent="0">
              <a:buNone/>
            </a:pPr>
            <a:r>
              <a:rPr lang="en-US" b="1" dirty="0" smtClean="0">
                <a:solidFill>
                  <a:schemeClr val="bg1"/>
                </a:solidFill>
              </a:rPr>
              <a:t>How will you be able to understand </a:t>
            </a:r>
            <a:r>
              <a:rPr lang="en-US" b="1" dirty="0">
                <a:solidFill>
                  <a:schemeClr val="bg1"/>
                </a:solidFill>
              </a:rPr>
              <a:t>the main risks to the health of California’s population by regions and ethnic groups then to use that information to apply, analyze, and synthesize that information  to better care for </a:t>
            </a:r>
            <a:r>
              <a:rPr lang="en-US" b="1" dirty="0" smtClean="0">
                <a:solidFill>
                  <a:schemeClr val="bg1"/>
                </a:solidFill>
              </a:rPr>
              <a:t>patients? Please select all answers that apply.</a:t>
            </a:r>
          </a:p>
          <a:p>
            <a:pPr marL="457200" indent="-457200">
              <a:buFont typeface="+mj-lt"/>
              <a:buAutoNum type="alphaLcParenR"/>
            </a:pPr>
            <a:r>
              <a:rPr lang="en-US" b="1" dirty="0" smtClean="0">
                <a:solidFill>
                  <a:schemeClr val="bg1"/>
                </a:solidFill>
              </a:rPr>
              <a:t>By having an appropriately higher level of clinical awareness so as to analyze, and synthesize the disease relationship concerns based of many different demographics including sexual preference and risk of having HIV infection for example, then applying those concepts into my clinical practice.</a:t>
            </a:r>
          </a:p>
          <a:p>
            <a:pPr marL="457200" indent="-457200">
              <a:buFont typeface="+mj-lt"/>
              <a:buAutoNum type="alphaLcParenR"/>
            </a:pPr>
            <a:r>
              <a:rPr lang="en-US" b="1" dirty="0" smtClean="0">
                <a:solidFill>
                  <a:schemeClr val="bg1"/>
                </a:solidFill>
              </a:rPr>
              <a:t>By understanding the many different relationships between the demographics of vulnerable populations with regard to many other disease processes such as tuberculosis, Hepatitis A, B, C, Valley Fever, West Nile to improve clinical skills of detection and appropriate treatment resources.</a:t>
            </a:r>
          </a:p>
          <a:p>
            <a:pPr marL="457200" indent="-457200">
              <a:buFont typeface="+mj-lt"/>
              <a:buAutoNum type="alphaLcParenR"/>
            </a:pPr>
            <a:r>
              <a:rPr lang="en-US" b="1" dirty="0" smtClean="0">
                <a:solidFill>
                  <a:schemeClr val="bg1"/>
                </a:solidFill>
              </a:rPr>
              <a:t>By developing conceptual thought patterns that incorporates the role of public health, population medicine, to address the tremendous health care challenges while at the same time optimally utilizing the scarce resources to stretch the health care dollar.</a:t>
            </a:r>
          </a:p>
          <a:p>
            <a:pPr marL="457200" indent="-457200">
              <a:buFont typeface="+mj-lt"/>
              <a:buAutoNum type="alphaLcParenR"/>
            </a:pPr>
            <a:r>
              <a:rPr lang="en-US" b="1" dirty="0" smtClean="0">
                <a:solidFill>
                  <a:schemeClr val="bg1"/>
                </a:solidFill>
              </a:rPr>
              <a:t>Comparing the conceptual thought processes and resources to identify and address such insidious problems such as domestic violence and how it may be viewed differently in the US as compared to Mexico.</a:t>
            </a:r>
          </a:p>
          <a:p>
            <a:pPr marL="457200" indent="-457200">
              <a:buFont typeface="+mj-lt"/>
              <a:buAutoNum type="alphaLcParenR"/>
            </a:pPr>
            <a:r>
              <a:rPr lang="en-US" b="1" dirty="0" smtClean="0">
                <a:solidFill>
                  <a:schemeClr val="bg1"/>
                </a:solidFill>
              </a:rPr>
              <a:t>Conceptual understanding of the health related institutional opinions regarding such substances as cannabis and how to apply those conceptual ideas to advise my patients accordingly.</a:t>
            </a: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endParaRPr lang="en-US" dirty="0"/>
          </a:p>
        </p:txBody>
      </p:sp>
    </p:spTree>
    <p:extLst>
      <p:ext uri="{BB962C8B-B14F-4D97-AF65-F5344CB8AC3E}">
        <p14:creationId xmlns:p14="http://schemas.microsoft.com/office/powerpoint/2010/main" val="30305671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27" y="62567"/>
            <a:ext cx="10141354" cy="836336"/>
          </a:xfrm>
        </p:spPr>
        <p:txBody>
          <a:bodyPr/>
          <a:lstStyle/>
          <a:p>
            <a:r>
              <a:rPr lang="en-US" b="1" dirty="0" smtClean="0"/>
              <a:t>Conceptual HIGHER learning </a:t>
            </a:r>
            <a:endParaRPr lang="en-US" b="1" dirty="0"/>
          </a:p>
        </p:txBody>
      </p:sp>
      <p:sp>
        <p:nvSpPr>
          <p:cNvPr id="3" name="Content Placeholder 2"/>
          <p:cNvSpPr>
            <a:spLocks noGrp="1"/>
          </p:cNvSpPr>
          <p:nvPr>
            <p:ph idx="1"/>
          </p:nvPr>
        </p:nvSpPr>
        <p:spPr>
          <a:xfrm>
            <a:off x="449451" y="1565329"/>
            <a:ext cx="11174278" cy="5238427"/>
          </a:xfrm>
        </p:spPr>
        <p:txBody>
          <a:bodyPr>
            <a:normAutofit fontScale="85000" lnSpcReduction="10000"/>
          </a:bodyPr>
          <a:lstStyle/>
          <a:p>
            <a:pPr marL="0" indent="0">
              <a:buNone/>
            </a:pPr>
            <a:r>
              <a:rPr lang="en-US" b="1" dirty="0" smtClean="0">
                <a:solidFill>
                  <a:schemeClr val="bg1"/>
                </a:solidFill>
              </a:rPr>
              <a:t>How will you be able to understand </a:t>
            </a:r>
            <a:r>
              <a:rPr lang="en-US" b="1" dirty="0">
                <a:solidFill>
                  <a:schemeClr val="bg1"/>
                </a:solidFill>
              </a:rPr>
              <a:t>the main risks to the health of California’s population by regions and ethnic groups then to use that information to apply, analyze, and synthesize that information  to better care for </a:t>
            </a:r>
            <a:r>
              <a:rPr lang="en-US" b="1" dirty="0" smtClean="0">
                <a:solidFill>
                  <a:schemeClr val="bg1"/>
                </a:solidFill>
              </a:rPr>
              <a:t>patients? Please select all answers that apply.</a:t>
            </a:r>
          </a:p>
          <a:p>
            <a:pPr marL="457200" indent="-457200">
              <a:buFont typeface="+mj-lt"/>
              <a:buAutoNum type="alphaLcParenR"/>
            </a:pPr>
            <a:r>
              <a:rPr lang="en-US" b="1" dirty="0" smtClean="0">
                <a:solidFill>
                  <a:srgbClr val="FF0000"/>
                </a:solidFill>
              </a:rPr>
              <a:t>By having an appropriately higher level of clinical awareness so as to analyze, and synthesize the disease relationship concerns based of many different demographics including sexual preference and risk of having HIV infection for example, then applying those concepts into my clinical practice.</a:t>
            </a:r>
          </a:p>
          <a:p>
            <a:pPr marL="457200" indent="-457200">
              <a:buFont typeface="+mj-lt"/>
              <a:buAutoNum type="alphaLcParenR"/>
            </a:pPr>
            <a:r>
              <a:rPr lang="en-US" b="1" dirty="0" smtClean="0">
                <a:solidFill>
                  <a:srgbClr val="FF0000"/>
                </a:solidFill>
              </a:rPr>
              <a:t>By understanding the many different relationships between the demographics of vulnerable populations with regard to many other disease processes such as tuberculosis, Hepatitis A, B, C, Valley Fever, West Nile to improve clinical skills of detection and appropriate treatment resources.</a:t>
            </a:r>
          </a:p>
          <a:p>
            <a:pPr marL="457200" indent="-457200">
              <a:buFont typeface="+mj-lt"/>
              <a:buAutoNum type="alphaLcParenR"/>
            </a:pPr>
            <a:r>
              <a:rPr lang="en-US" b="1" dirty="0" smtClean="0">
                <a:solidFill>
                  <a:srgbClr val="FF0000"/>
                </a:solidFill>
              </a:rPr>
              <a:t>By developing conceptual thought patterns that incorporates the role of public health, population medicine, to address the tremendous health care challenges while at the same time optimally utilizing the scarce resources to stretch the health care dollar.</a:t>
            </a:r>
          </a:p>
          <a:p>
            <a:pPr marL="457200" indent="-457200">
              <a:buFont typeface="+mj-lt"/>
              <a:buAutoNum type="alphaLcParenR"/>
            </a:pPr>
            <a:r>
              <a:rPr lang="en-US" b="1" dirty="0" smtClean="0">
                <a:solidFill>
                  <a:srgbClr val="FF0000"/>
                </a:solidFill>
              </a:rPr>
              <a:t>Comparing the conceptual thought processes and resources to identify and address such insidious problems such as domestic violence and how it may be viewed differently in the US as compared to Mexico.</a:t>
            </a:r>
          </a:p>
          <a:p>
            <a:pPr marL="457200" indent="-457200">
              <a:buFont typeface="+mj-lt"/>
              <a:buAutoNum type="alphaLcParenR"/>
            </a:pPr>
            <a:r>
              <a:rPr lang="en-US" b="1" dirty="0" smtClean="0">
                <a:solidFill>
                  <a:srgbClr val="FF0000"/>
                </a:solidFill>
              </a:rPr>
              <a:t>Conceptual understanding of the health related institutional opinions regarding such substances as cannabis and how to apply those conceptual ideas to advise my patients accordingly.</a:t>
            </a: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endParaRPr lang="en-US" dirty="0"/>
          </a:p>
        </p:txBody>
      </p:sp>
    </p:spTree>
    <p:extLst>
      <p:ext uri="{BB962C8B-B14F-4D97-AF65-F5344CB8AC3E}">
        <p14:creationId xmlns:p14="http://schemas.microsoft.com/office/powerpoint/2010/main" val="767185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68" y="5350933"/>
            <a:ext cx="8534400" cy="1507067"/>
          </a:xfrm>
        </p:spPr>
        <p:txBody>
          <a:bodyPr/>
          <a:lstStyle/>
          <a:p>
            <a:pPr algn="ctr"/>
            <a:r>
              <a:rPr lang="en-US" b="1" dirty="0" smtClean="0"/>
              <a:t>Adolescent and School Health</a:t>
            </a:r>
            <a:endParaRPr lang="en-US" b="1"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400" b="1" dirty="0" smtClean="0">
                <a:solidFill>
                  <a:schemeClr val="bg1"/>
                </a:solidFill>
              </a:rPr>
              <a:t>Many young people engage in sexual risk behaviors that can result in unintended health outcomes. Sexual risk behaviors place adolescents at risk for HIV infection, other sexually transmitted diseases, and unintended pregnancy.</a:t>
            </a:r>
          </a:p>
          <a:p>
            <a:pPr>
              <a:buFont typeface="Arial" panose="020B0604020202020204" pitchFamily="34" charset="0"/>
              <a:buChar char="•"/>
            </a:pPr>
            <a:r>
              <a:rPr lang="en-US" sz="2400" b="1" dirty="0" smtClean="0">
                <a:solidFill>
                  <a:schemeClr val="bg1"/>
                </a:solidFill>
              </a:rPr>
              <a:t> However, there has been a nationwide decrease in the percentage of adolescents who have ever had sex; in 2015 among high school students in California: </a:t>
            </a:r>
          </a:p>
          <a:p>
            <a:pPr>
              <a:buFont typeface="Arial" panose="020B0604020202020204" pitchFamily="34" charset="0"/>
              <a:buChar char="•"/>
            </a:pPr>
            <a:r>
              <a:rPr lang="en-US" sz="2400" b="1" dirty="0" smtClean="0">
                <a:solidFill>
                  <a:schemeClr val="bg1"/>
                </a:solidFill>
              </a:rPr>
              <a:t> 14.9% of 9th graders had ever had sexual intercourse. </a:t>
            </a:r>
          </a:p>
          <a:p>
            <a:pPr>
              <a:buFont typeface="Arial" panose="020B0604020202020204" pitchFamily="34" charset="0"/>
              <a:buChar char="•"/>
            </a:pPr>
            <a:r>
              <a:rPr lang="en-US" sz="2400" b="1" dirty="0" smtClean="0">
                <a:solidFill>
                  <a:schemeClr val="bg1"/>
                </a:solidFill>
              </a:rPr>
              <a:t> 26% of 10th graders had ever had sexual intercourse.</a:t>
            </a:r>
            <a:endParaRPr lang="en-US" sz="2400" b="1" dirty="0">
              <a:solidFill>
                <a:schemeClr val="bg1"/>
              </a:solidFill>
            </a:endParaRPr>
          </a:p>
        </p:txBody>
      </p:sp>
      <p:pic>
        <p:nvPicPr>
          <p:cNvPr id="4" name="Picture 3"/>
          <p:cNvPicPr>
            <a:picLocks noChangeAspect="1"/>
          </p:cNvPicPr>
          <p:nvPr/>
        </p:nvPicPr>
        <p:blipFill>
          <a:blip r:embed="rId2"/>
          <a:stretch>
            <a:fillRect/>
          </a:stretch>
        </p:blipFill>
        <p:spPr>
          <a:xfrm>
            <a:off x="9319532" y="341267"/>
            <a:ext cx="2609850" cy="6210300"/>
          </a:xfrm>
          <a:prstGeom prst="rect">
            <a:avLst/>
          </a:prstGeom>
        </p:spPr>
      </p:pic>
    </p:spTree>
    <p:extLst>
      <p:ext uri="{BB962C8B-B14F-4D97-AF65-F5344CB8AC3E}">
        <p14:creationId xmlns:p14="http://schemas.microsoft.com/office/powerpoint/2010/main" val="56752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HIV/AIDS EPIDEMIC</a:t>
            </a:r>
            <a:endParaRPr lang="en-US" sz="4400" b="1" dirty="0"/>
          </a:p>
        </p:txBody>
      </p:sp>
      <p:sp>
        <p:nvSpPr>
          <p:cNvPr id="3" name="Content Placeholder 2"/>
          <p:cNvSpPr>
            <a:spLocks noGrp="1"/>
          </p:cNvSpPr>
          <p:nvPr>
            <p:ph idx="1"/>
          </p:nvPr>
        </p:nvSpPr>
        <p:spPr>
          <a:xfrm>
            <a:off x="746735" y="693616"/>
            <a:ext cx="8534400" cy="3615267"/>
          </a:xfrm>
        </p:spPr>
        <p:txBody>
          <a:bodyPr/>
          <a:lstStyle/>
          <a:p>
            <a:pPr>
              <a:buFont typeface="Arial" panose="020B0604020202020204" pitchFamily="34" charset="0"/>
              <a:buChar char="•"/>
            </a:pPr>
            <a:r>
              <a:rPr lang="en-US" sz="3200" dirty="0"/>
              <a:t>W</a:t>
            </a:r>
            <a:r>
              <a:rPr lang="en-US" sz="3200" dirty="0" smtClean="0"/>
              <a:t>hat risk factors does this place adolescents at risk for by having sexual relations?</a:t>
            </a:r>
          </a:p>
          <a:p>
            <a:pPr>
              <a:buFont typeface="Arial" panose="020B0604020202020204" pitchFamily="34" charset="0"/>
              <a:buChar char="•"/>
            </a:pPr>
            <a:r>
              <a:rPr lang="en-US" sz="3200" dirty="0" smtClean="0">
                <a:solidFill>
                  <a:srgbClr val="FFC000"/>
                </a:solidFill>
              </a:rPr>
              <a:t>Answer:  HIV infection, other sexually transmitted diseases and unintended pregnancy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066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HIV/AIDS EPIDEMIC</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a:t>H</a:t>
            </a:r>
            <a:r>
              <a:rPr lang="en-US" sz="4000" dirty="0" smtClean="0"/>
              <a:t>ow frequently do adolescents have sexual relations?</a:t>
            </a:r>
          </a:p>
          <a:p>
            <a:pPr>
              <a:buFont typeface="Arial" panose="020B0604020202020204" pitchFamily="34" charset="0"/>
              <a:buChar char="•"/>
            </a:pPr>
            <a:r>
              <a:rPr lang="en-US" sz="4000" dirty="0" smtClean="0">
                <a:solidFill>
                  <a:srgbClr val="FFC000"/>
                </a:solidFill>
              </a:rPr>
              <a:t>Answer:  14.9% of 9</a:t>
            </a:r>
            <a:r>
              <a:rPr lang="en-US" sz="4000" baseline="30000" dirty="0" smtClean="0">
                <a:solidFill>
                  <a:srgbClr val="FFC000"/>
                </a:solidFill>
              </a:rPr>
              <a:t>th</a:t>
            </a:r>
            <a:r>
              <a:rPr lang="en-US" sz="4000" dirty="0" smtClean="0">
                <a:solidFill>
                  <a:srgbClr val="FFC000"/>
                </a:solidFill>
              </a:rPr>
              <a:t> graders . and 26 % of 10</a:t>
            </a:r>
            <a:r>
              <a:rPr lang="en-US" sz="4000" baseline="30000" dirty="0" smtClean="0">
                <a:solidFill>
                  <a:srgbClr val="FFC000"/>
                </a:solidFill>
              </a:rPr>
              <a:t>th</a:t>
            </a:r>
            <a:r>
              <a:rPr lang="en-US" sz="4000" dirty="0" smtClean="0">
                <a:solidFill>
                  <a:srgbClr val="FFC000"/>
                </a:solidFill>
              </a:rPr>
              <a:t> graders  </a:t>
            </a:r>
            <a:r>
              <a:rPr lang="en-US" sz="4000" dirty="0">
                <a:solidFill>
                  <a:srgbClr val="FFC000"/>
                </a:solidFill>
              </a:rPr>
              <a:t>have ever had sexual </a:t>
            </a:r>
            <a:r>
              <a:rPr lang="en-US" sz="4000" dirty="0" smtClean="0">
                <a:solidFill>
                  <a:srgbClr val="FFC000"/>
                </a:solidFill>
              </a:rPr>
              <a:t>intercourse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846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Sexually Transmitted Diseases (STDs)</a:t>
            </a:r>
            <a:endParaRPr lang="en-US" b="1" dirty="0"/>
          </a:p>
        </p:txBody>
      </p:sp>
      <p:sp>
        <p:nvSpPr>
          <p:cNvPr id="3" name="Content Placeholder 2"/>
          <p:cNvSpPr>
            <a:spLocks noGrp="1"/>
          </p:cNvSpPr>
          <p:nvPr>
            <p:ph idx="1"/>
          </p:nvPr>
        </p:nvSpPr>
        <p:spPr/>
        <p:txBody>
          <a:bodyPr anchor="ctr">
            <a:normAutofit/>
          </a:bodyPr>
          <a:lstStyle/>
          <a:p>
            <a:pPr>
              <a:buFont typeface="Arial" panose="020B0604020202020204" pitchFamily="34" charset="0"/>
              <a:buChar char="•"/>
            </a:pPr>
            <a:r>
              <a:rPr lang="en-US" sz="5400" b="1" dirty="0" smtClean="0">
                <a:solidFill>
                  <a:schemeClr val="bg1"/>
                </a:solidFill>
              </a:rPr>
              <a:t>Syphilis</a:t>
            </a:r>
            <a:endParaRPr lang="en-US" sz="5400" b="1" dirty="0">
              <a:solidFill>
                <a:schemeClr val="bg1"/>
              </a:solidFill>
            </a:endParaRPr>
          </a:p>
          <a:p>
            <a:pPr>
              <a:buFont typeface="Arial" panose="020B0604020202020204" pitchFamily="34" charset="0"/>
              <a:buChar char="•"/>
            </a:pPr>
            <a:r>
              <a:rPr lang="en-US" sz="5400" b="1" dirty="0" smtClean="0">
                <a:solidFill>
                  <a:schemeClr val="bg1"/>
                </a:solidFill>
              </a:rPr>
              <a:t>Chlamydia  </a:t>
            </a:r>
          </a:p>
          <a:p>
            <a:pPr>
              <a:buFont typeface="Arial" panose="020B0604020202020204" pitchFamily="34" charset="0"/>
              <a:buChar char="•"/>
            </a:pPr>
            <a:r>
              <a:rPr lang="en-US" sz="5400" b="1" dirty="0" smtClean="0">
                <a:solidFill>
                  <a:schemeClr val="bg1"/>
                </a:solidFill>
              </a:rPr>
              <a:t>Gonorrhea </a:t>
            </a:r>
            <a:endParaRPr lang="en-US" sz="5400" b="1" dirty="0">
              <a:solidFill>
                <a:schemeClr val="bg1"/>
              </a:solidFill>
            </a:endParaRPr>
          </a:p>
        </p:txBody>
      </p:sp>
      <p:pic>
        <p:nvPicPr>
          <p:cNvPr id="4" name="Picture 3"/>
          <p:cNvPicPr>
            <a:picLocks noChangeAspect="1"/>
          </p:cNvPicPr>
          <p:nvPr/>
        </p:nvPicPr>
        <p:blipFill>
          <a:blip r:embed="rId3"/>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717410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a:bodyPr>
          <a:lstStyle/>
          <a:p>
            <a:pPr algn="ctr"/>
            <a:r>
              <a:rPr lang="en-US" sz="6600" b="1" dirty="0" smtClean="0"/>
              <a:t>Syphilis</a:t>
            </a:r>
            <a:endParaRPr lang="en-US" sz="66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sz="3600" b="1" dirty="0" smtClean="0">
                <a:solidFill>
                  <a:schemeClr val="bg1"/>
                </a:solidFill>
              </a:rPr>
              <a:t>Primary and secondary (P&amp;S) syphilis (the stages in which syphilis is most infectious) remains a health problem, primarily among men who have sex with men, but congenital transmission of syphilis from infected mothers to their unborn children persists in many areas of the country. </a:t>
            </a:r>
          </a:p>
          <a:p>
            <a:pPr marL="0" indent="0">
              <a:buNone/>
            </a:pPr>
            <a:r>
              <a:rPr lang="en-US" b="1" dirty="0" smtClean="0">
                <a:solidFill>
                  <a:schemeClr val="bg1"/>
                </a:solidFill>
              </a:rPr>
              <a:t>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28240" y="323850"/>
            <a:ext cx="2609850" cy="6210300"/>
          </a:xfrm>
          <a:prstGeom prst="rect">
            <a:avLst/>
          </a:prstGeom>
        </p:spPr>
      </p:pic>
    </p:spTree>
    <p:extLst>
      <p:ext uri="{BB962C8B-B14F-4D97-AF65-F5344CB8AC3E}">
        <p14:creationId xmlns:p14="http://schemas.microsoft.com/office/powerpoint/2010/main" val="1951516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Syphilis</a:t>
            </a:r>
            <a:endParaRPr lang="en-US" sz="5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b="1" dirty="0" smtClean="0">
                <a:solidFill>
                  <a:schemeClr val="bg1"/>
                </a:solidFill>
              </a:rPr>
              <a:t>In California, the rate of primary and secondary syphilis was 6.5 per 100,000 in 2011 and 12.6 per 100,000 in 2015. California now ranks 3rd in rates of P&amp;S syphilis among 50 states. </a:t>
            </a:r>
          </a:p>
          <a:p>
            <a:pPr>
              <a:buFont typeface="Arial" panose="020B0604020202020204" pitchFamily="34" charset="0"/>
              <a:buChar char="•"/>
            </a:pPr>
            <a:r>
              <a:rPr lang="en-US" sz="2800" b="1" dirty="0" smtClean="0">
                <a:solidFill>
                  <a:schemeClr val="bg1"/>
                </a:solidFill>
              </a:rPr>
              <a:t> There were 376 cases of congenital syphilis from 2011 through 2015.</a:t>
            </a:r>
            <a:endParaRPr lang="en-US" sz="2800" b="1" dirty="0">
              <a:solidFill>
                <a:schemeClr val="bg1"/>
              </a:solidFill>
            </a:endParaRPr>
          </a:p>
        </p:txBody>
      </p:sp>
      <p:pic>
        <p:nvPicPr>
          <p:cNvPr id="4" name="Picture 3"/>
          <p:cNvPicPr>
            <a:picLocks noChangeAspect="1"/>
          </p:cNvPicPr>
          <p:nvPr/>
        </p:nvPicPr>
        <p:blipFill>
          <a:blip r:embed="rId2"/>
          <a:stretch>
            <a:fillRect/>
          </a:stretch>
        </p:blipFill>
        <p:spPr>
          <a:xfrm>
            <a:off x="9218612" y="297725"/>
            <a:ext cx="2609850" cy="6210300"/>
          </a:xfrm>
          <a:prstGeom prst="rect">
            <a:avLst/>
          </a:prstGeom>
        </p:spPr>
      </p:pic>
    </p:spTree>
    <p:extLst>
      <p:ext uri="{BB962C8B-B14F-4D97-AF65-F5344CB8AC3E}">
        <p14:creationId xmlns:p14="http://schemas.microsoft.com/office/powerpoint/2010/main" val="339731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21979"/>
            <a:ext cx="8534400" cy="1507067"/>
          </a:xfrm>
        </p:spPr>
        <p:txBody>
          <a:bodyPr>
            <a:normAutofit/>
          </a:bodyPr>
          <a:lstStyle/>
          <a:p>
            <a:r>
              <a:rPr lang="en-US" cap="none" dirty="0" smtClean="0"/>
              <a:t>Sexually </a:t>
            </a:r>
            <a:r>
              <a:rPr lang="en-US" cap="none" dirty="0"/>
              <a:t>Transmitted Diseases (STDs)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sz="4400" dirty="0"/>
              <a:t>I</a:t>
            </a:r>
            <a:r>
              <a:rPr lang="en-US" sz="4400" dirty="0" smtClean="0"/>
              <a:t>n california did the rate of syphilis rise or lower from 2011 to 2015? </a:t>
            </a:r>
          </a:p>
          <a:p>
            <a:pPr marL="0" indent="0">
              <a:buNone/>
            </a:pPr>
            <a:r>
              <a:rPr lang="en-US" sz="4400" dirty="0" smtClean="0">
                <a:solidFill>
                  <a:srgbClr val="FFC000"/>
                </a:solidFill>
              </a:rPr>
              <a:t>Answer: The rate of syphilis increases from 2011 to 2015</a:t>
            </a:r>
            <a:endParaRPr lang="en-US" sz="4400" dirty="0">
              <a:solidFill>
                <a:srgbClr val="FFC000"/>
              </a:solidFill>
            </a:endParaRPr>
          </a:p>
        </p:txBody>
      </p:sp>
      <p:pic>
        <p:nvPicPr>
          <p:cNvPr id="4" name="Picture 3"/>
          <p:cNvPicPr>
            <a:picLocks noChangeAspect="1"/>
          </p:cNvPicPr>
          <p:nvPr/>
        </p:nvPicPr>
        <p:blipFill>
          <a:blip r:embed="rId2"/>
          <a:stretch>
            <a:fillRect/>
          </a:stretch>
        </p:blipFill>
        <p:spPr>
          <a:xfrm>
            <a:off x="9218612" y="301488"/>
            <a:ext cx="2609850" cy="6210300"/>
          </a:xfrm>
          <a:prstGeom prst="rect">
            <a:avLst/>
          </a:prstGeom>
        </p:spPr>
      </p:pic>
    </p:spTree>
    <p:extLst>
      <p:ext uri="{BB962C8B-B14F-4D97-AF65-F5344CB8AC3E}">
        <p14:creationId xmlns:p14="http://schemas.microsoft.com/office/powerpoint/2010/main" val="22376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ONE:   </a:t>
            </a:r>
            <a:br>
              <a:rPr lang="en-US" sz="6000" b="1" dirty="0" smtClean="0"/>
            </a:br>
            <a:endParaRPr lang="en-US" sz="6000" b="1" dirty="0" smtClean="0"/>
          </a:p>
          <a:p>
            <a:r>
              <a:rPr lang="en-US" b="1" dirty="0" smtClean="0"/>
              <a:t>SECTION two: </a:t>
            </a:r>
          </a:p>
          <a:p>
            <a:r>
              <a:rPr lang="en-US" b="1" dirty="0" smtClean="0"/>
              <a:t>Epidemiological </a:t>
            </a:r>
          </a:p>
          <a:p>
            <a:r>
              <a:rPr lang="en-US" b="1" dirty="0" smtClean="0"/>
              <a:t>Profile of the </a:t>
            </a:r>
          </a:p>
          <a:p>
            <a:r>
              <a:rPr lang="en-US" b="1" dirty="0" smtClean="0"/>
              <a:t>populati0n </a:t>
            </a:r>
            <a:endParaRPr lang="en-US" b="1" dirty="0"/>
          </a:p>
        </p:txBody>
      </p:sp>
      <p:pic>
        <p:nvPicPr>
          <p:cNvPr id="2" name="Picture 1"/>
          <p:cNvPicPr>
            <a:picLocks noChangeAspect="1"/>
          </p:cNvPicPr>
          <p:nvPr/>
        </p:nvPicPr>
        <p:blipFill>
          <a:blip r:embed="rId2"/>
          <a:stretch>
            <a:fillRect/>
          </a:stretch>
        </p:blipFill>
        <p:spPr>
          <a:xfrm>
            <a:off x="8596721" y="410935"/>
            <a:ext cx="2609850" cy="6210300"/>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Sexually Transmitted Diseases (STDs)</a:t>
            </a:r>
            <a:endParaRPr lang="en-US" cap="none" dirty="0"/>
          </a:p>
        </p:txBody>
      </p:sp>
      <p:sp>
        <p:nvSpPr>
          <p:cNvPr id="3" name="Content Placeholder 2"/>
          <p:cNvSpPr>
            <a:spLocks noGrp="1"/>
          </p:cNvSpPr>
          <p:nvPr>
            <p:ph idx="1"/>
          </p:nvPr>
        </p:nvSpPr>
        <p:spPr/>
        <p:txBody>
          <a:bodyPr>
            <a:normAutofit/>
          </a:bodyPr>
          <a:lstStyle/>
          <a:p>
            <a:pPr marL="0" indent="0">
              <a:buNone/>
            </a:pPr>
            <a:r>
              <a:rPr lang="en-US" sz="4000" dirty="0"/>
              <a:t>H</a:t>
            </a:r>
            <a:r>
              <a:rPr lang="en-US" sz="4000" dirty="0" smtClean="0"/>
              <a:t>ow does california rank in terms of primary or secondary syphilis?</a:t>
            </a:r>
          </a:p>
          <a:p>
            <a:pPr marL="0" indent="0">
              <a:buNone/>
            </a:pPr>
            <a:r>
              <a:rPr lang="en-US" sz="4000" dirty="0" smtClean="0">
                <a:solidFill>
                  <a:srgbClr val="FFC000"/>
                </a:solidFill>
              </a:rPr>
              <a:t>ANSWER:  Third among the 50 states</a:t>
            </a:r>
            <a:endParaRPr lang="en-US" sz="4000" dirty="0">
              <a:solidFill>
                <a:srgbClr val="FFC000"/>
              </a:solidFill>
            </a:endParaRPr>
          </a:p>
        </p:txBody>
      </p:sp>
      <p:pic>
        <p:nvPicPr>
          <p:cNvPr id="4" name="Picture 3"/>
          <p:cNvPicPr>
            <a:picLocks noChangeAspect="1"/>
          </p:cNvPicPr>
          <p:nvPr/>
        </p:nvPicPr>
        <p:blipFill>
          <a:blip r:embed="rId2"/>
          <a:stretch>
            <a:fillRect/>
          </a:stretch>
        </p:blipFill>
        <p:spPr>
          <a:xfrm>
            <a:off x="9218612" y="340234"/>
            <a:ext cx="2609850" cy="6210300"/>
          </a:xfrm>
          <a:prstGeom prst="rect">
            <a:avLst/>
          </a:prstGeom>
        </p:spPr>
      </p:pic>
    </p:spTree>
    <p:extLst>
      <p:ext uri="{BB962C8B-B14F-4D97-AF65-F5344CB8AC3E}">
        <p14:creationId xmlns:p14="http://schemas.microsoft.com/office/powerpoint/2010/main" val="3691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Chlamydia and Gonorrhea </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bg1"/>
                </a:solidFill>
              </a:rPr>
              <a:t>Untreated STDs are a common cause of pelvic inflammatory disease, infertility and chronic pelvic pain. </a:t>
            </a:r>
          </a:p>
          <a:p>
            <a:pPr marL="0" indent="0">
              <a:buNone/>
            </a:pPr>
            <a:r>
              <a:rPr lang="en-US" sz="2800" b="1" dirty="0" smtClean="0">
                <a:solidFill>
                  <a:schemeClr val="bg1"/>
                </a:solidFill>
              </a:rPr>
              <a:t>In addition, they can increase the spread of HIV, and cause cancer. </a:t>
            </a:r>
          </a:p>
          <a:p>
            <a:pPr marL="0" indent="0">
              <a:buNone/>
            </a:pPr>
            <a:r>
              <a:rPr lang="en-US" sz="2800" b="1" dirty="0" smtClean="0">
                <a:solidFill>
                  <a:schemeClr val="bg1"/>
                </a:solidFill>
              </a:rPr>
              <a:t>Pregnant women and newborns are particularly vulnerable. </a:t>
            </a:r>
          </a:p>
        </p:txBody>
      </p:sp>
      <p:pic>
        <p:nvPicPr>
          <p:cNvPr id="4" name="Picture 3"/>
          <p:cNvPicPr>
            <a:picLocks noChangeAspect="1"/>
          </p:cNvPicPr>
          <p:nvPr/>
        </p:nvPicPr>
        <p:blipFill>
          <a:blip r:embed="rId2"/>
          <a:stretch>
            <a:fillRect/>
          </a:stretch>
        </p:blipFill>
        <p:spPr>
          <a:xfrm>
            <a:off x="9336949" y="376101"/>
            <a:ext cx="2609850" cy="6210300"/>
          </a:xfrm>
          <a:prstGeom prst="rect">
            <a:avLst/>
          </a:prstGeom>
        </p:spPr>
      </p:pic>
    </p:spTree>
    <p:extLst>
      <p:ext uri="{BB962C8B-B14F-4D97-AF65-F5344CB8AC3E}">
        <p14:creationId xmlns:p14="http://schemas.microsoft.com/office/powerpoint/2010/main" val="2612527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60" y="5238999"/>
            <a:ext cx="8534400" cy="1507067"/>
          </a:xfrm>
        </p:spPr>
        <p:txBody>
          <a:bodyPr/>
          <a:lstStyle/>
          <a:p>
            <a:r>
              <a:rPr lang="en-US" b="1" dirty="0" smtClean="0"/>
              <a:t>Chlamydia and Gonorrhea </a:t>
            </a:r>
            <a:endParaRPr lang="en-US" b="1" dirty="0"/>
          </a:p>
        </p:txBody>
      </p:sp>
      <p:sp>
        <p:nvSpPr>
          <p:cNvPr id="3" name="Content Placeholder 2"/>
          <p:cNvSpPr>
            <a:spLocks noGrp="1"/>
          </p:cNvSpPr>
          <p:nvPr>
            <p:ph idx="1"/>
          </p:nvPr>
        </p:nvSpPr>
        <p:spPr>
          <a:xfrm>
            <a:off x="684212" y="203200"/>
            <a:ext cx="8146280" cy="4470400"/>
          </a:xfrm>
        </p:spPr>
        <p:txBody>
          <a:bodyPr>
            <a:noAutofit/>
          </a:bodyPr>
          <a:lstStyle/>
          <a:p>
            <a:pPr>
              <a:buFont typeface="Arial" panose="020B0604020202020204" pitchFamily="34" charset="0"/>
              <a:buChar char="•"/>
            </a:pPr>
            <a:r>
              <a:rPr lang="en-US" sz="3600" b="1" dirty="0">
                <a:solidFill>
                  <a:schemeClr val="bg1"/>
                </a:solidFill>
              </a:rPr>
              <a:t>In 2015, California:</a:t>
            </a:r>
          </a:p>
          <a:p>
            <a:pPr>
              <a:buFont typeface="Arial" panose="020B0604020202020204" pitchFamily="34" charset="0"/>
              <a:buChar char="•"/>
            </a:pPr>
            <a:r>
              <a:rPr lang="en-US" sz="3600" b="1" dirty="0" smtClean="0">
                <a:solidFill>
                  <a:schemeClr val="bg1"/>
                </a:solidFill>
              </a:rPr>
              <a:t>Ranked 17th among 50 states in chlamydial infections (487.5 per 100,000 persons) and ranked 14th among 50 states in gonorrheal infections (139.5 per 100,000 persons). </a:t>
            </a:r>
            <a:endParaRPr lang="en-US" sz="3600" b="1" dirty="0">
              <a:solidFill>
                <a:schemeClr val="bg1"/>
              </a:solidFill>
            </a:endParaRPr>
          </a:p>
        </p:txBody>
      </p:sp>
      <p:pic>
        <p:nvPicPr>
          <p:cNvPr id="4" name="Picture 3"/>
          <p:cNvPicPr>
            <a:picLocks noChangeAspect="1"/>
          </p:cNvPicPr>
          <p:nvPr/>
        </p:nvPicPr>
        <p:blipFill>
          <a:blip r:embed="rId2"/>
          <a:stretch>
            <a:fillRect/>
          </a:stretch>
        </p:blipFill>
        <p:spPr>
          <a:xfrm>
            <a:off x="9145360" y="349975"/>
            <a:ext cx="2609850" cy="6210300"/>
          </a:xfrm>
          <a:prstGeom prst="rect">
            <a:avLst/>
          </a:prstGeom>
        </p:spPr>
      </p:pic>
    </p:spTree>
    <p:extLst>
      <p:ext uri="{BB962C8B-B14F-4D97-AF65-F5344CB8AC3E}">
        <p14:creationId xmlns:p14="http://schemas.microsoft.com/office/powerpoint/2010/main" val="925553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Chlamydia and Gonorrhea </a:t>
            </a:r>
            <a:endParaRPr lang="en-US" b="1" dirty="0"/>
          </a:p>
        </p:txBody>
      </p:sp>
      <p:sp>
        <p:nvSpPr>
          <p:cNvPr id="3" name="Content Placeholder 2"/>
          <p:cNvSpPr>
            <a:spLocks noGrp="1"/>
          </p:cNvSpPr>
          <p:nvPr>
            <p:ph idx="1"/>
          </p:nvPr>
        </p:nvSpPr>
        <p:spPr>
          <a:xfrm>
            <a:off x="684212" y="257908"/>
            <a:ext cx="7197045" cy="4043159"/>
          </a:xfrm>
        </p:spPr>
        <p:txBody>
          <a:bodyPr>
            <a:normAutofit/>
          </a:bodyPr>
          <a:lstStyle/>
          <a:p>
            <a:pPr marL="0" indent="0">
              <a:buNone/>
            </a:pPr>
            <a:r>
              <a:rPr lang="en-US" sz="3600" b="1" dirty="0" smtClean="0">
                <a:solidFill>
                  <a:schemeClr val="bg1"/>
                </a:solidFill>
              </a:rPr>
              <a:t>Reported rates of chlamydia among women (621.4 cases per 100,000) that were 1.8 times greater than those among men (350.2 cases per 100,000).</a:t>
            </a:r>
            <a:endParaRPr lang="en-US" sz="3600" b="1" dirty="0">
              <a:solidFill>
                <a:schemeClr val="bg1"/>
              </a:solidFill>
            </a:endParaRPr>
          </a:p>
        </p:txBody>
      </p:sp>
      <p:pic>
        <p:nvPicPr>
          <p:cNvPr id="4" name="Picture 3"/>
          <p:cNvPicPr>
            <a:picLocks noChangeAspect="1"/>
          </p:cNvPicPr>
          <p:nvPr/>
        </p:nvPicPr>
        <p:blipFill>
          <a:blip r:embed="rId2"/>
          <a:stretch>
            <a:fillRect/>
          </a:stretch>
        </p:blipFill>
        <p:spPr>
          <a:xfrm>
            <a:off x="9101818" y="323850"/>
            <a:ext cx="2609850" cy="6210300"/>
          </a:xfrm>
          <a:prstGeom prst="rect">
            <a:avLst/>
          </a:prstGeom>
        </p:spPr>
      </p:pic>
    </p:spTree>
    <p:extLst>
      <p:ext uri="{BB962C8B-B14F-4D97-AF65-F5344CB8AC3E}">
        <p14:creationId xmlns:p14="http://schemas.microsoft.com/office/powerpoint/2010/main" val="3087765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81326123"/>
              </p:ext>
            </p:extLst>
          </p:nvPr>
        </p:nvGraphicFramePr>
        <p:xfrm>
          <a:off x="110669" y="377025"/>
          <a:ext cx="8922935" cy="620988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nvSpPr>
        <p:spPr>
          <a:xfrm rot="16200000">
            <a:off x="-348439" y="3941073"/>
            <a:ext cx="1699749" cy="78153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smtClean="0"/>
              <a:t>Cases</a:t>
            </a:r>
            <a:endParaRPr lang="en-US" dirty="0"/>
          </a:p>
        </p:txBody>
      </p:sp>
      <p:sp>
        <p:nvSpPr>
          <p:cNvPr id="2" name="TextBox 1"/>
          <p:cNvSpPr txBox="1"/>
          <p:nvPr/>
        </p:nvSpPr>
        <p:spPr>
          <a:xfrm>
            <a:off x="8201575" y="6116834"/>
            <a:ext cx="731290" cy="369332"/>
          </a:xfrm>
          <a:prstGeom prst="rect">
            <a:avLst/>
          </a:prstGeom>
          <a:noFill/>
        </p:spPr>
        <p:txBody>
          <a:bodyPr wrap="none" rtlCol="0">
            <a:spAutoFit/>
          </a:bodyPr>
          <a:lstStyle/>
          <a:p>
            <a:r>
              <a:rPr lang="en-US" b="1" dirty="0" smtClean="0"/>
              <a:t>CDC</a:t>
            </a:r>
            <a:endParaRPr lang="en-US" b="1" dirty="0"/>
          </a:p>
        </p:txBody>
      </p:sp>
      <p:pic>
        <p:nvPicPr>
          <p:cNvPr id="7" name="Picture 6"/>
          <p:cNvPicPr>
            <a:picLocks noChangeAspect="1"/>
          </p:cNvPicPr>
          <p:nvPr/>
        </p:nvPicPr>
        <p:blipFill>
          <a:blip r:embed="rId3"/>
          <a:stretch>
            <a:fillRect/>
          </a:stretch>
        </p:blipFill>
        <p:spPr>
          <a:xfrm>
            <a:off x="9341105" y="154982"/>
            <a:ext cx="2742012" cy="6524787"/>
          </a:xfrm>
          <a:prstGeom prst="rect">
            <a:avLst/>
          </a:prstGeom>
        </p:spPr>
      </p:pic>
    </p:spTree>
    <p:extLst>
      <p:ext uri="{BB962C8B-B14F-4D97-AF65-F5344CB8AC3E}">
        <p14:creationId xmlns:p14="http://schemas.microsoft.com/office/powerpoint/2010/main" val="1622262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1720798"/>
            <a:ext cx="8105157" cy="1325563"/>
          </a:xfrm>
        </p:spPr>
        <p:txBody>
          <a:bodyPr>
            <a:normAutofit fontScale="90000"/>
          </a:bodyPr>
          <a:lstStyle/>
          <a:p>
            <a:r>
              <a:rPr lang="en-US" sz="4000" cap="none" dirty="0"/>
              <a:t>W</a:t>
            </a:r>
            <a:r>
              <a:rPr lang="en-US" sz="4000" cap="none" dirty="0" smtClean="0"/>
              <a:t>hat age group is the most common to acquire chlamydia or gonorrhea?</a:t>
            </a:r>
            <a:endParaRPr lang="en-US" sz="4000" cap="none" dirty="0"/>
          </a:p>
        </p:txBody>
      </p:sp>
      <p:sp>
        <p:nvSpPr>
          <p:cNvPr id="3" name="Content Placeholder 2"/>
          <p:cNvSpPr>
            <a:spLocks noGrp="1"/>
          </p:cNvSpPr>
          <p:nvPr>
            <p:ph idx="1"/>
          </p:nvPr>
        </p:nvSpPr>
        <p:spPr>
          <a:xfrm>
            <a:off x="745921" y="2804160"/>
            <a:ext cx="10174288" cy="3615267"/>
          </a:xfrm>
        </p:spPr>
        <p:txBody>
          <a:bodyPr>
            <a:normAutofit/>
          </a:bodyPr>
          <a:lstStyle/>
          <a:p>
            <a:pPr marL="0" indent="0">
              <a:buNone/>
            </a:pPr>
            <a:r>
              <a:rPr lang="en-US" sz="4400" dirty="0"/>
              <a:t>A</a:t>
            </a:r>
            <a:r>
              <a:rPr lang="en-US" sz="4400" dirty="0" smtClean="0"/>
              <a:t>nswer:  the 20-24 age group</a:t>
            </a:r>
          </a:p>
        </p:txBody>
      </p:sp>
      <p:pic>
        <p:nvPicPr>
          <p:cNvPr id="4" name="Picture 3"/>
          <p:cNvPicPr>
            <a:picLocks noChangeAspect="1"/>
          </p:cNvPicPr>
          <p:nvPr/>
        </p:nvPicPr>
        <p:blipFill>
          <a:blip r:embed="rId2"/>
          <a:stretch>
            <a:fillRect/>
          </a:stretch>
        </p:blipFill>
        <p:spPr>
          <a:xfrm>
            <a:off x="9275736" y="209127"/>
            <a:ext cx="2718960" cy="6469934"/>
          </a:xfrm>
          <a:prstGeom prst="rect">
            <a:avLst/>
          </a:prstGeom>
        </p:spPr>
      </p:pic>
    </p:spTree>
    <p:extLst>
      <p:ext uri="{BB962C8B-B14F-4D97-AF65-F5344CB8AC3E}">
        <p14:creationId xmlns:p14="http://schemas.microsoft.com/office/powerpoint/2010/main" val="20448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246" y="4103319"/>
            <a:ext cx="10515600" cy="1325563"/>
          </a:xfrm>
        </p:spPr>
        <p:txBody>
          <a:bodyPr>
            <a:normAutofit/>
          </a:bodyPr>
          <a:lstStyle/>
          <a:p>
            <a:r>
              <a:rPr lang="en-US" sz="4000" cap="none" dirty="0"/>
              <a:t>A</a:t>
            </a:r>
            <a:r>
              <a:rPr lang="en-US" sz="4000" cap="none" dirty="0" smtClean="0"/>
              <a:t>nswer:  Chlamydia</a:t>
            </a:r>
            <a:endParaRPr lang="en-US" sz="4000" cap="none" dirty="0"/>
          </a:p>
        </p:txBody>
      </p:sp>
      <p:sp>
        <p:nvSpPr>
          <p:cNvPr id="3" name="Content Placeholder 2"/>
          <p:cNvSpPr>
            <a:spLocks noGrp="1"/>
          </p:cNvSpPr>
          <p:nvPr>
            <p:ph idx="1"/>
          </p:nvPr>
        </p:nvSpPr>
        <p:spPr>
          <a:xfrm>
            <a:off x="1129689" y="216877"/>
            <a:ext cx="8534400" cy="3615267"/>
          </a:xfrm>
        </p:spPr>
        <p:txBody>
          <a:bodyPr>
            <a:normAutofit/>
          </a:bodyPr>
          <a:lstStyle/>
          <a:p>
            <a:pPr marL="0" indent="0">
              <a:buNone/>
            </a:pPr>
            <a:endParaRPr lang="en-US" sz="4400" dirty="0" smtClean="0"/>
          </a:p>
          <a:p>
            <a:pPr marL="0" indent="0">
              <a:buNone/>
            </a:pPr>
            <a:r>
              <a:rPr lang="en-US" sz="4400" dirty="0"/>
              <a:t>W</a:t>
            </a:r>
            <a:r>
              <a:rPr lang="en-US" sz="4400" dirty="0" smtClean="0"/>
              <a:t>hat sexually transmitted disease is more common gonorrhea or chlamydia?</a:t>
            </a:r>
            <a:endParaRPr lang="en-US" sz="4400" dirty="0"/>
          </a:p>
        </p:txBody>
      </p:sp>
      <p:pic>
        <p:nvPicPr>
          <p:cNvPr id="4" name="Picture 3"/>
          <p:cNvPicPr>
            <a:picLocks noChangeAspect="1"/>
          </p:cNvPicPr>
          <p:nvPr/>
        </p:nvPicPr>
        <p:blipFill>
          <a:blip r:embed="rId2"/>
          <a:stretch>
            <a:fillRect/>
          </a:stretch>
        </p:blipFill>
        <p:spPr>
          <a:xfrm>
            <a:off x="9205993" y="216876"/>
            <a:ext cx="2711211" cy="6451495"/>
          </a:xfrm>
          <a:prstGeom prst="rect">
            <a:avLst/>
          </a:prstGeom>
        </p:spPr>
      </p:pic>
    </p:spTree>
    <p:extLst>
      <p:ext uri="{BB962C8B-B14F-4D97-AF65-F5344CB8AC3E}">
        <p14:creationId xmlns:p14="http://schemas.microsoft.com/office/powerpoint/2010/main" val="3651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92" y="5350933"/>
            <a:ext cx="8534400" cy="1507067"/>
          </a:xfrm>
        </p:spPr>
        <p:txBody>
          <a:bodyPr/>
          <a:lstStyle/>
          <a:p>
            <a:pPr algn="ctr"/>
            <a:r>
              <a:rPr lang="en-US" b="1" dirty="0" smtClean="0"/>
              <a:t>Tuberculosis (TB) </a:t>
            </a:r>
            <a:endParaRPr lang="en-US" b="1" dirty="0"/>
          </a:p>
        </p:txBody>
      </p:sp>
      <p:sp>
        <p:nvSpPr>
          <p:cNvPr id="3" name="Content Placeholder 2"/>
          <p:cNvSpPr>
            <a:spLocks noGrp="1"/>
          </p:cNvSpPr>
          <p:nvPr>
            <p:ph idx="1"/>
          </p:nvPr>
        </p:nvSpPr>
        <p:spPr>
          <a:xfrm>
            <a:off x="684212" y="373380"/>
            <a:ext cx="8328052" cy="5120640"/>
          </a:xfrm>
        </p:spPr>
        <p:txBody>
          <a:bodyPr>
            <a:normAutofit/>
          </a:bodyPr>
          <a:lstStyle/>
          <a:p>
            <a:pPr>
              <a:buFont typeface="Arial" panose="020B0604020202020204" pitchFamily="34" charset="0"/>
              <a:buChar char="•"/>
            </a:pPr>
            <a:r>
              <a:rPr lang="en-US" sz="2800" b="1" dirty="0" smtClean="0">
                <a:solidFill>
                  <a:schemeClr val="bg1"/>
                </a:solidFill>
              </a:rPr>
              <a:t>Although the overall rate of TB in the United States has declined substantially since 1992, the rate of decrease among foreign-born persons has been much smaller than that for U.S.-born persons. In 2015, California: </a:t>
            </a:r>
          </a:p>
          <a:p>
            <a:pPr>
              <a:buFont typeface="Arial" panose="020B0604020202020204" pitchFamily="34" charset="0"/>
              <a:buChar char="•"/>
            </a:pPr>
            <a:r>
              <a:rPr lang="en-US" sz="2800" b="1" dirty="0" smtClean="0">
                <a:solidFill>
                  <a:schemeClr val="bg1"/>
                </a:solidFill>
              </a:rPr>
              <a:t> Ranked 3rd among the 50 states in TB rates (5.4 per 100,000 persons). </a:t>
            </a:r>
          </a:p>
          <a:p>
            <a:pPr>
              <a:buFont typeface="Arial" panose="020B0604020202020204" pitchFamily="34" charset="0"/>
              <a:buChar char="•"/>
            </a:pPr>
            <a:r>
              <a:rPr lang="en-US" sz="2800" b="1" dirty="0" smtClean="0">
                <a:solidFill>
                  <a:schemeClr val="bg1"/>
                </a:solidFill>
              </a:rPr>
              <a:t> 80.54% of TB cases occurred in foreign-born persons</a:t>
            </a:r>
            <a:r>
              <a:rPr lang="en-US" b="1" dirty="0" smtClean="0">
                <a:solidFill>
                  <a:schemeClr val="bg1"/>
                </a:solidFill>
              </a:rPr>
              <a:t>.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55772" y="154253"/>
            <a:ext cx="2685419" cy="6390121"/>
          </a:xfrm>
          <a:prstGeom prst="rect">
            <a:avLst/>
          </a:prstGeom>
        </p:spPr>
      </p:pic>
    </p:spTree>
    <p:extLst>
      <p:ext uri="{BB962C8B-B14F-4D97-AF65-F5344CB8AC3E}">
        <p14:creationId xmlns:p14="http://schemas.microsoft.com/office/powerpoint/2010/main" val="33051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34052012"/>
              </p:ext>
            </p:extLst>
          </p:nvPr>
        </p:nvGraphicFramePr>
        <p:xfrm>
          <a:off x="430052" y="501387"/>
          <a:ext cx="8679114" cy="603340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9406618" y="324489"/>
            <a:ext cx="2609850" cy="6210300"/>
          </a:xfrm>
          <a:prstGeom prst="rect">
            <a:avLst/>
          </a:prstGeom>
        </p:spPr>
      </p:pic>
      <p:sp>
        <p:nvSpPr>
          <p:cNvPr id="4" name="TextBox 3"/>
          <p:cNvSpPr txBox="1"/>
          <p:nvPr/>
        </p:nvSpPr>
        <p:spPr>
          <a:xfrm>
            <a:off x="6586780" y="5966847"/>
            <a:ext cx="731290" cy="369332"/>
          </a:xfrm>
          <a:prstGeom prst="rect">
            <a:avLst/>
          </a:prstGeom>
          <a:noFill/>
        </p:spPr>
        <p:txBody>
          <a:bodyPr wrap="none" rtlCol="0">
            <a:spAutoFit/>
          </a:bodyPr>
          <a:lstStyle/>
          <a:p>
            <a:r>
              <a:rPr lang="en-US" b="1" dirty="0" smtClean="0"/>
              <a:t>CDC</a:t>
            </a:r>
            <a:endParaRPr lang="en-US" b="1" dirty="0"/>
          </a:p>
        </p:txBody>
      </p:sp>
    </p:spTree>
    <p:extLst>
      <p:ext uri="{BB962C8B-B14F-4D97-AF65-F5344CB8AC3E}">
        <p14:creationId xmlns:p14="http://schemas.microsoft.com/office/powerpoint/2010/main" val="566250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770" y="1254003"/>
            <a:ext cx="7929515" cy="2594429"/>
          </a:xfrm>
        </p:spPr>
        <p:txBody>
          <a:bodyPr>
            <a:normAutofit fontScale="90000"/>
          </a:bodyPr>
          <a:lstStyle/>
          <a:p>
            <a:r>
              <a:rPr lang="en-US" sz="4000" cap="none" dirty="0"/>
              <a:t>W</a:t>
            </a:r>
            <a:r>
              <a:rPr lang="en-US" sz="4000" cap="none" dirty="0" smtClean="0"/>
              <a:t>as the incidence of TB more common in native born residents or in foreign born residents in california?</a:t>
            </a:r>
            <a:br>
              <a:rPr lang="en-US" sz="4000" cap="none" dirty="0" smtClean="0"/>
            </a:br>
            <a:r>
              <a:rPr lang="en-US" dirty="0"/>
              <a:t/>
            </a:r>
            <a:br>
              <a:rPr lang="en-US" dirty="0"/>
            </a:br>
            <a:endParaRPr lang="en-US" dirty="0"/>
          </a:p>
        </p:txBody>
      </p:sp>
      <p:sp>
        <p:nvSpPr>
          <p:cNvPr id="3" name="Content Placeholder 2"/>
          <p:cNvSpPr>
            <a:spLocks noGrp="1"/>
          </p:cNvSpPr>
          <p:nvPr>
            <p:ph idx="1"/>
          </p:nvPr>
        </p:nvSpPr>
        <p:spPr>
          <a:xfrm>
            <a:off x="1283234" y="5163206"/>
            <a:ext cx="8467280" cy="954157"/>
          </a:xfrm>
        </p:spPr>
        <p:txBody>
          <a:bodyPr>
            <a:normAutofit/>
          </a:bodyPr>
          <a:lstStyle/>
          <a:p>
            <a:endParaRPr lang="en-US" dirty="0" smtClean="0"/>
          </a:p>
          <a:p>
            <a:endParaRPr lang="en-US" dirty="0"/>
          </a:p>
          <a:p>
            <a:pPr marL="0" indent="0">
              <a:buNone/>
            </a:pPr>
            <a:endParaRPr lang="en-US" sz="4400" dirty="0" smtClean="0"/>
          </a:p>
        </p:txBody>
      </p:sp>
      <p:sp>
        <p:nvSpPr>
          <p:cNvPr id="4" name="TextBox 3"/>
          <p:cNvSpPr txBox="1"/>
          <p:nvPr/>
        </p:nvSpPr>
        <p:spPr>
          <a:xfrm>
            <a:off x="1689634" y="3601994"/>
            <a:ext cx="9067159" cy="646331"/>
          </a:xfrm>
          <a:prstGeom prst="rect">
            <a:avLst/>
          </a:prstGeom>
          <a:noFill/>
        </p:spPr>
        <p:txBody>
          <a:bodyPr wrap="square" rtlCol="0">
            <a:spAutoFit/>
          </a:bodyPr>
          <a:lstStyle/>
          <a:p>
            <a:r>
              <a:rPr lang="en-US" sz="3600" dirty="0"/>
              <a:t>A</a:t>
            </a:r>
            <a:r>
              <a:rPr lang="en-US" sz="3600" dirty="0" smtClean="0"/>
              <a:t>nswer: Foreign born residents</a:t>
            </a:r>
            <a:endParaRPr lang="en-US" sz="3600" dirty="0"/>
          </a:p>
        </p:txBody>
      </p:sp>
      <p:pic>
        <p:nvPicPr>
          <p:cNvPr id="5" name="Picture 4"/>
          <p:cNvPicPr>
            <a:picLocks noChangeAspect="1"/>
          </p:cNvPicPr>
          <p:nvPr/>
        </p:nvPicPr>
        <p:blipFill>
          <a:blip r:embed="rId2"/>
          <a:stretch>
            <a:fillRect/>
          </a:stretch>
        </p:blipFill>
        <p:spPr>
          <a:xfrm>
            <a:off x="9451868" y="169753"/>
            <a:ext cx="2609850" cy="6210300"/>
          </a:xfrm>
          <a:prstGeom prst="rect">
            <a:avLst/>
          </a:prstGeom>
        </p:spPr>
      </p:pic>
    </p:spTree>
    <p:extLst>
      <p:ext uri="{BB962C8B-B14F-4D97-AF65-F5344CB8AC3E}">
        <p14:creationId xmlns:p14="http://schemas.microsoft.com/office/powerpoint/2010/main" val="15162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Objective</a:t>
            </a:r>
          </a:p>
        </p:txBody>
      </p:sp>
      <p:sp>
        <p:nvSpPr>
          <p:cNvPr id="3" name="Content Placeholder 2"/>
          <p:cNvSpPr>
            <a:spLocks noGrp="1"/>
          </p:cNvSpPr>
          <p:nvPr>
            <p:ph idx="1"/>
          </p:nvPr>
        </p:nvSpPr>
        <p:spPr>
          <a:xfrm>
            <a:off x="684212" y="685800"/>
            <a:ext cx="7179628" cy="3615267"/>
          </a:xfrm>
        </p:spPr>
        <p:txBody>
          <a:bodyPr>
            <a:normAutofit fontScale="77500" lnSpcReduction="20000"/>
          </a:bodyPr>
          <a:lstStyle/>
          <a:p>
            <a:pPr marL="0" indent="0">
              <a:buNone/>
            </a:pPr>
            <a:r>
              <a:rPr lang="en-US" sz="4400" b="1" dirty="0" smtClean="0">
                <a:solidFill>
                  <a:schemeClr val="bg1"/>
                </a:solidFill>
              </a:rPr>
              <a:t>To understand the main risks to the health of California’s population by regions and ethnic groups then to use that information to apply, analyze, and synthesize that information  to better care for patients.</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8788310" y="428352"/>
            <a:ext cx="2609850" cy="6210300"/>
          </a:xfrm>
          <a:prstGeom prst="rect">
            <a:avLst/>
          </a:prstGeom>
        </p:spPr>
      </p:pic>
    </p:spTree>
    <p:extLst>
      <p:ext uri="{BB962C8B-B14F-4D97-AF65-F5344CB8AC3E}">
        <p14:creationId xmlns:p14="http://schemas.microsoft.com/office/powerpoint/2010/main" val="1777190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55" y="88288"/>
            <a:ext cx="11971090" cy="2579411"/>
          </a:xfrm>
        </p:spPr>
        <p:txBody>
          <a:bodyPr>
            <a:normAutofit/>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1359673" y="254577"/>
            <a:ext cx="7644842" cy="3005458"/>
          </a:xfrm>
        </p:spPr>
        <p:txBody>
          <a:bodyPr>
            <a:normAutofit fontScale="85000" lnSpcReduction="10000"/>
          </a:bodyPr>
          <a:lstStyle/>
          <a:p>
            <a:endParaRPr lang="en-US" dirty="0" smtClean="0"/>
          </a:p>
          <a:p>
            <a:endParaRPr lang="en-US" dirty="0"/>
          </a:p>
          <a:p>
            <a:pPr marL="0" indent="0">
              <a:buNone/>
            </a:pPr>
            <a:endParaRPr lang="en-US" sz="4400" dirty="0" smtClean="0"/>
          </a:p>
          <a:p>
            <a:pPr marL="0" indent="0">
              <a:buNone/>
            </a:pPr>
            <a:r>
              <a:rPr lang="en-US" sz="4400" dirty="0"/>
              <a:t>I</a:t>
            </a:r>
            <a:r>
              <a:rPr lang="en-US" sz="4400" dirty="0" smtClean="0"/>
              <a:t>n what ethnicity was the highest incidence of TB present?</a:t>
            </a:r>
            <a:endParaRPr lang="en-US" sz="4400" dirty="0"/>
          </a:p>
        </p:txBody>
      </p:sp>
      <p:sp>
        <p:nvSpPr>
          <p:cNvPr id="4" name="TextBox 3"/>
          <p:cNvSpPr txBox="1"/>
          <p:nvPr/>
        </p:nvSpPr>
        <p:spPr>
          <a:xfrm>
            <a:off x="1640575" y="4282144"/>
            <a:ext cx="6193331" cy="707886"/>
          </a:xfrm>
          <a:prstGeom prst="rect">
            <a:avLst/>
          </a:prstGeom>
          <a:noFill/>
        </p:spPr>
        <p:txBody>
          <a:bodyPr wrap="square" rtlCol="0">
            <a:spAutoFit/>
          </a:bodyPr>
          <a:lstStyle/>
          <a:p>
            <a:r>
              <a:rPr lang="en-US" sz="4000" dirty="0"/>
              <a:t>A</a:t>
            </a:r>
            <a:r>
              <a:rPr lang="en-US" sz="4000" dirty="0" smtClean="0"/>
              <a:t>nswer: Asian</a:t>
            </a:r>
            <a:endParaRPr lang="en-US" sz="4000" dirty="0"/>
          </a:p>
        </p:txBody>
      </p:sp>
      <p:pic>
        <p:nvPicPr>
          <p:cNvPr id="5" name="Picture 4"/>
          <p:cNvPicPr>
            <a:picLocks noChangeAspect="1"/>
          </p:cNvPicPr>
          <p:nvPr/>
        </p:nvPicPr>
        <p:blipFill>
          <a:blip r:embed="rId2"/>
          <a:stretch>
            <a:fillRect/>
          </a:stretch>
        </p:blipFill>
        <p:spPr>
          <a:xfrm>
            <a:off x="9426804" y="254577"/>
            <a:ext cx="2609850" cy="6210300"/>
          </a:xfrm>
          <a:prstGeom prst="rect">
            <a:avLst/>
          </a:prstGeom>
        </p:spPr>
      </p:pic>
    </p:spTree>
    <p:extLst>
      <p:ext uri="{BB962C8B-B14F-4D97-AF65-F5344CB8AC3E}">
        <p14:creationId xmlns:p14="http://schemas.microsoft.com/office/powerpoint/2010/main" val="37349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08" y="6166796"/>
            <a:ext cx="7755656" cy="411933"/>
          </a:xfrm>
        </p:spPr>
        <p:txBody>
          <a:bodyPr>
            <a:normAutofit fontScale="90000"/>
          </a:bodyPr>
          <a:lstStyle/>
          <a:p>
            <a:pPr algn="ctr"/>
            <a:r>
              <a:rPr lang="en-US" sz="2800" b="1" dirty="0" smtClean="0"/>
              <a:t>Hepatitis A, B, and C Virus (HAV, HBV, HCV)</a:t>
            </a:r>
            <a:endParaRPr lang="en-US" sz="2800" b="1" dirty="0"/>
          </a:p>
        </p:txBody>
      </p:sp>
      <p:sp>
        <p:nvSpPr>
          <p:cNvPr id="3" name="Content Placeholder 2"/>
          <p:cNvSpPr>
            <a:spLocks noGrp="1"/>
          </p:cNvSpPr>
          <p:nvPr>
            <p:ph idx="1"/>
          </p:nvPr>
        </p:nvSpPr>
        <p:spPr>
          <a:xfrm>
            <a:off x="117254" y="422373"/>
            <a:ext cx="9026746" cy="6156356"/>
          </a:xfrm>
        </p:spPr>
        <p:txBody>
          <a:bodyPr>
            <a:noAutofit/>
          </a:bodyPr>
          <a:lstStyle/>
          <a:p>
            <a:pPr>
              <a:buFont typeface="Arial" panose="020B0604020202020204" pitchFamily="34" charset="0"/>
              <a:buChar char="•"/>
            </a:pPr>
            <a:r>
              <a:rPr lang="en-US" sz="2800" b="1" dirty="0" smtClean="0">
                <a:solidFill>
                  <a:schemeClr val="bg1"/>
                </a:solidFill>
              </a:rPr>
              <a:t>While acute hepatitis A virus and acute hepatitis B virus (HBV) infections have generally been declining in incidence since 1990 mainly due to effective vaccination strategies, the number of cases increased in 2015 compared to 2014.</a:t>
            </a:r>
          </a:p>
          <a:p>
            <a:pPr>
              <a:buFont typeface="Arial" panose="020B0604020202020204" pitchFamily="34" charset="0"/>
              <a:buChar char="•"/>
            </a:pPr>
            <a:r>
              <a:rPr lang="en-US" sz="2800" b="1" dirty="0" smtClean="0">
                <a:solidFill>
                  <a:schemeClr val="bg1"/>
                </a:solidFill>
              </a:rPr>
              <a:t> Reported cases of acute hepatitis C virus (HCV) infection also continued to increase in 2015, more than 2.9-fold from 2011–2015. </a:t>
            </a:r>
          </a:p>
          <a:p>
            <a:pPr>
              <a:buFont typeface="Arial" panose="020B0604020202020204" pitchFamily="34" charset="0"/>
              <a:buChar char="•"/>
            </a:pPr>
            <a:r>
              <a:rPr lang="en-US" sz="2800" b="1" dirty="0" smtClean="0">
                <a:solidFill>
                  <a:schemeClr val="bg1"/>
                </a:solidFill>
              </a:rPr>
              <a:t>Approximately 4.4 million people are living with HBV and HCV infection; most do not know they are infected. </a:t>
            </a:r>
          </a:p>
        </p:txBody>
      </p:sp>
      <p:pic>
        <p:nvPicPr>
          <p:cNvPr id="4" name="Picture 3"/>
          <p:cNvPicPr>
            <a:picLocks noChangeAspect="1"/>
          </p:cNvPicPr>
          <p:nvPr/>
        </p:nvPicPr>
        <p:blipFill>
          <a:blip r:embed="rId2"/>
          <a:stretch>
            <a:fillRect/>
          </a:stretch>
        </p:blipFill>
        <p:spPr>
          <a:xfrm>
            <a:off x="9244836" y="248487"/>
            <a:ext cx="2733330" cy="6504129"/>
          </a:xfrm>
          <a:prstGeom prst="rect">
            <a:avLst/>
          </a:prstGeom>
        </p:spPr>
      </p:pic>
    </p:spTree>
    <p:extLst>
      <p:ext uri="{BB962C8B-B14F-4D97-AF65-F5344CB8AC3E}">
        <p14:creationId xmlns:p14="http://schemas.microsoft.com/office/powerpoint/2010/main" val="4048359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817" y="5596663"/>
            <a:ext cx="8329189" cy="411933"/>
          </a:xfrm>
        </p:spPr>
        <p:txBody>
          <a:bodyPr>
            <a:normAutofit fontScale="90000"/>
          </a:bodyPr>
          <a:lstStyle/>
          <a:p>
            <a:pPr algn="ctr"/>
            <a:r>
              <a:rPr lang="en-US" sz="2800" b="1" dirty="0" smtClean="0"/>
              <a:t>Hepatitis A, B, and C Virus (HAV, HBV, HCV)</a:t>
            </a:r>
            <a:endParaRPr lang="en-US" sz="2800" b="1" dirty="0"/>
          </a:p>
        </p:txBody>
      </p:sp>
      <p:sp>
        <p:nvSpPr>
          <p:cNvPr id="3" name="Content Placeholder 2"/>
          <p:cNvSpPr>
            <a:spLocks noGrp="1"/>
          </p:cNvSpPr>
          <p:nvPr>
            <p:ph idx="1"/>
          </p:nvPr>
        </p:nvSpPr>
        <p:spPr>
          <a:xfrm>
            <a:off x="0" y="0"/>
            <a:ext cx="9542352" cy="6156356"/>
          </a:xfrm>
        </p:spPr>
        <p:txBody>
          <a:bodyPr>
            <a:noAutofit/>
          </a:bodyPr>
          <a:lstStyle/>
          <a:p>
            <a:pPr>
              <a:buFont typeface="Arial" panose="020B0604020202020204" pitchFamily="34" charset="0"/>
              <a:buChar char="•"/>
            </a:pPr>
            <a:r>
              <a:rPr lang="en-US" sz="2800" b="1" dirty="0" smtClean="0">
                <a:solidFill>
                  <a:srgbClr val="C00000"/>
                </a:solidFill>
              </a:rPr>
              <a:t>Lifelong infections with HBV and HCV are shown to be major risk factors for liver cancer. </a:t>
            </a:r>
          </a:p>
          <a:p>
            <a:pPr>
              <a:buFont typeface="Arial" panose="020B0604020202020204" pitchFamily="34" charset="0"/>
              <a:buChar char="•"/>
            </a:pPr>
            <a:r>
              <a:rPr lang="en-US" sz="2800" b="1" dirty="0" smtClean="0">
                <a:solidFill>
                  <a:schemeClr val="bg1"/>
                </a:solidFill>
              </a:rPr>
              <a:t>In California, between 2011 and 2015: </a:t>
            </a:r>
          </a:p>
          <a:p>
            <a:pPr>
              <a:buFont typeface="Arial" panose="020B0604020202020204" pitchFamily="34" charset="0"/>
              <a:buChar char="•"/>
            </a:pPr>
            <a:r>
              <a:rPr lang="en-US" sz="2800" b="1" dirty="0" smtClean="0">
                <a:solidFill>
                  <a:schemeClr val="bg1"/>
                </a:solidFill>
              </a:rPr>
              <a:t> Reported rates of acute hepatitis A did not increase. </a:t>
            </a:r>
          </a:p>
          <a:p>
            <a:pPr>
              <a:buFont typeface="Arial" panose="020B0604020202020204" pitchFamily="34" charset="0"/>
              <a:buChar char="•"/>
            </a:pPr>
            <a:r>
              <a:rPr lang="en-US" sz="2800" b="1" dirty="0" smtClean="0">
                <a:solidFill>
                  <a:schemeClr val="bg1"/>
                </a:solidFill>
              </a:rPr>
              <a:t> Reported rates of acute hepatitis B did not increase. </a:t>
            </a:r>
          </a:p>
          <a:p>
            <a:pPr>
              <a:buFont typeface="Arial" panose="020B0604020202020204" pitchFamily="34" charset="0"/>
              <a:buChar char="•"/>
            </a:pPr>
            <a:r>
              <a:rPr lang="en-US" sz="2800" dirty="0" smtClean="0"/>
              <a:t> </a:t>
            </a:r>
            <a:r>
              <a:rPr lang="en-US" sz="2800" b="1" dirty="0" smtClean="0">
                <a:solidFill>
                  <a:srgbClr val="C00000"/>
                </a:solidFill>
              </a:rPr>
              <a:t>Reported rates of acute hepatitis C increased by 100%. </a:t>
            </a:r>
            <a:endParaRPr lang="en-US" sz="2800" b="1" dirty="0">
              <a:solidFill>
                <a:srgbClr val="C00000"/>
              </a:solidFill>
            </a:endParaRPr>
          </a:p>
        </p:txBody>
      </p:sp>
      <p:pic>
        <p:nvPicPr>
          <p:cNvPr id="4" name="Picture 3"/>
          <p:cNvPicPr>
            <a:picLocks noChangeAspect="1"/>
          </p:cNvPicPr>
          <p:nvPr/>
        </p:nvPicPr>
        <p:blipFill>
          <a:blip r:embed="rId2"/>
          <a:stretch>
            <a:fillRect/>
          </a:stretch>
        </p:blipFill>
        <p:spPr>
          <a:xfrm>
            <a:off x="9441042" y="251368"/>
            <a:ext cx="2613579" cy="6219174"/>
          </a:xfrm>
          <a:prstGeom prst="rect">
            <a:avLst/>
          </a:prstGeom>
        </p:spPr>
      </p:pic>
    </p:spTree>
    <p:extLst>
      <p:ext uri="{BB962C8B-B14F-4D97-AF65-F5344CB8AC3E}">
        <p14:creationId xmlns:p14="http://schemas.microsoft.com/office/powerpoint/2010/main" val="2480762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88" y="638320"/>
            <a:ext cx="7553706" cy="2881414"/>
          </a:xfrm>
        </p:spPr>
        <p:txBody>
          <a:bodyPr>
            <a:normAutofit/>
          </a:bodyPr>
          <a:lstStyle/>
          <a:p>
            <a:r>
              <a:rPr lang="en-US" cap="none" dirty="0"/>
              <a:t>H</a:t>
            </a:r>
            <a:r>
              <a:rPr lang="en-US" cap="none" dirty="0" smtClean="0"/>
              <a:t>ow much in percentage points did           reported cases of acute hepatitis C increase from 2011 to 2015 in California?</a:t>
            </a:r>
            <a:endParaRPr lang="en-US" cap="none" dirty="0"/>
          </a:p>
        </p:txBody>
      </p:sp>
      <p:sp>
        <p:nvSpPr>
          <p:cNvPr id="3" name="Content Placeholder 2"/>
          <p:cNvSpPr>
            <a:spLocks noGrp="1"/>
          </p:cNvSpPr>
          <p:nvPr>
            <p:ph idx="1"/>
          </p:nvPr>
        </p:nvSpPr>
        <p:spPr>
          <a:xfrm>
            <a:off x="931178" y="3205378"/>
            <a:ext cx="10699178" cy="3241560"/>
          </a:xfrm>
        </p:spPr>
        <p:txBody>
          <a:bodyPr/>
          <a:lstStyle/>
          <a:p>
            <a:pPr marL="0" indent="0">
              <a:buNone/>
            </a:pPr>
            <a:r>
              <a:rPr lang="en-US" dirty="0" smtClean="0"/>
              <a:t> </a:t>
            </a:r>
            <a:endParaRPr lang="en-US" sz="4400" dirty="0"/>
          </a:p>
        </p:txBody>
      </p:sp>
      <p:sp>
        <p:nvSpPr>
          <p:cNvPr id="4" name="TextBox 3"/>
          <p:cNvSpPr txBox="1"/>
          <p:nvPr/>
        </p:nvSpPr>
        <p:spPr>
          <a:xfrm>
            <a:off x="3706053" y="3707960"/>
            <a:ext cx="3957124" cy="707886"/>
          </a:xfrm>
          <a:prstGeom prst="rect">
            <a:avLst/>
          </a:prstGeom>
          <a:noFill/>
        </p:spPr>
        <p:txBody>
          <a:bodyPr wrap="square" rtlCol="0">
            <a:spAutoFit/>
          </a:bodyPr>
          <a:lstStyle/>
          <a:p>
            <a:r>
              <a:rPr lang="en-US" sz="4000" dirty="0"/>
              <a:t>A</a:t>
            </a:r>
            <a:r>
              <a:rPr lang="en-US" sz="4000" dirty="0" smtClean="0"/>
              <a:t>nswer: 100%</a:t>
            </a:r>
            <a:endParaRPr lang="en-US" sz="4000" dirty="0"/>
          </a:p>
        </p:txBody>
      </p:sp>
      <p:pic>
        <p:nvPicPr>
          <p:cNvPr id="5" name="Picture 4"/>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2747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795" y="3354401"/>
            <a:ext cx="7121770" cy="1596653"/>
          </a:xfrm>
        </p:spPr>
        <p:txBody>
          <a:bodyPr>
            <a:normAutofit/>
          </a:bodyPr>
          <a:lstStyle/>
          <a:p>
            <a:r>
              <a:rPr lang="en-US" sz="4400" cap="none" dirty="0"/>
              <a:t>A</a:t>
            </a:r>
            <a:r>
              <a:rPr lang="en-US" sz="4400" cap="none" dirty="0" smtClean="0"/>
              <a:t>nswer:  Liver </a:t>
            </a:r>
            <a:r>
              <a:rPr lang="en-US" sz="4400" cap="none" dirty="0"/>
              <a:t>C</a:t>
            </a:r>
            <a:r>
              <a:rPr lang="en-US" sz="4400" cap="none" dirty="0" smtClean="0"/>
              <a:t>ancer</a:t>
            </a:r>
            <a:endParaRPr lang="en-US" sz="4400" cap="none" dirty="0"/>
          </a:p>
        </p:txBody>
      </p:sp>
      <p:sp>
        <p:nvSpPr>
          <p:cNvPr id="3" name="Content Placeholder 2"/>
          <p:cNvSpPr>
            <a:spLocks noGrp="1"/>
          </p:cNvSpPr>
          <p:nvPr>
            <p:ph idx="1"/>
          </p:nvPr>
        </p:nvSpPr>
        <p:spPr>
          <a:xfrm>
            <a:off x="286114" y="435953"/>
            <a:ext cx="8323194" cy="3241560"/>
          </a:xfrm>
        </p:spPr>
        <p:txBody>
          <a:bodyPr/>
          <a:lstStyle/>
          <a:p>
            <a:pPr marL="0" indent="0">
              <a:buNone/>
            </a:pPr>
            <a:r>
              <a:rPr lang="en-US" sz="4400" dirty="0" smtClean="0"/>
              <a:t>What is the major risk factor for patients that have long term hepatitis B and C infections?</a:t>
            </a:r>
            <a:endParaRPr lang="en-US" sz="4400" dirty="0"/>
          </a:p>
        </p:txBody>
      </p:sp>
      <p:pic>
        <p:nvPicPr>
          <p:cNvPr id="4" name="Picture 3"/>
          <p:cNvPicPr>
            <a:picLocks noChangeAspect="1"/>
          </p:cNvPicPr>
          <p:nvPr/>
        </p:nvPicPr>
        <p:blipFill>
          <a:blip r:embed="rId2"/>
          <a:stretch>
            <a:fillRect/>
          </a:stretch>
        </p:blipFill>
        <p:spPr>
          <a:xfrm>
            <a:off x="9283485" y="138756"/>
            <a:ext cx="2718429" cy="6468670"/>
          </a:xfrm>
          <a:prstGeom prst="rect">
            <a:avLst/>
          </a:prstGeom>
        </p:spPr>
      </p:pic>
    </p:spTree>
    <p:extLst>
      <p:ext uri="{BB962C8B-B14F-4D97-AF65-F5344CB8AC3E}">
        <p14:creationId xmlns:p14="http://schemas.microsoft.com/office/powerpoint/2010/main" val="189060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25" y="5290972"/>
            <a:ext cx="9561757" cy="1507067"/>
          </a:xfrm>
        </p:spPr>
        <p:txBody>
          <a:bodyPr/>
          <a:lstStyle/>
          <a:p>
            <a:r>
              <a:rPr lang="en-US" b="1" dirty="0"/>
              <a:t>Program Initiatives Supported by CDC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1523285"/>
              </p:ext>
            </p:extLst>
          </p:nvPr>
        </p:nvGraphicFramePr>
        <p:xfrm>
          <a:off x="456303" y="281675"/>
          <a:ext cx="11160368" cy="5547620"/>
        </p:xfrm>
        <a:graphic>
          <a:graphicData uri="http://schemas.openxmlformats.org/drawingml/2006/table">
            <a:tbl>
              <a:tblPr firstRow="1" bandRow="1">
                <a:tableStyleId>{5C22544A-7EE6-4342-B048-85BDC9FD1C3A}</a:tableStyleId>
              </a:tblPr>
              <a:tblGrid>
                <a:gridCol w="5580184"/>
                <a:gridCol w="5580184"/>
              </a:tblGrid>
              <a:tr h="896164">
                <a:tc gridSpan="2">
                  <a:txBody>
                    <a:bodyPr/>
                    <a:lstStyle/>
                    <a:p>
                      <a:pPr algn="ctr"/>
                      <a:r>
                        <a:rPr lang="en-US" sz="4400" dirty="0" smtClean="0"/>
                        <a:t>CDC Funding</a:t>
                      </a:r>
                      <a:r>
                        <a:rPr lang="en-US" sz="4400" baseline="0" dirty="0" smtClean="0"/>
                        <a:t> to California, 2016</a:t>
                      </a:r>
                    </a:p>
                  </a:txBody>
                  <a:tcPr/>
                </a:tc>
                <a:tc hMerge="1">
                  <a:txBody>
                    <a:bodyPr/>
                    <a:lstStyle/>
                    <a:p>
                      <a:endParaRPr lang="en-US" dirty="0"/>
                    </a:p>
                  </a:txBody>
                  <a:tcPr/>
                </a:tc>
              </a:tr>
              <a:tr h="896164">
                <a:tc>
                  <a:txBody>
                    <a:bodyPr/>
                    <a:lstStyle/>
                    <a:p>
                      <a:r>
                        <a:rPr lang="en-US" sz="3200" b="1" dirty="0" smtClean="0"/>
                        <a:t>HIV/AIDS</a:t>
                      </a:r>
                    </a:p>
                  </a:txBody>
                  <a:tcPr/>
                </a:tc>
                <a:tc>
                  <a:txBody>
                    <a:bodyPr/>
                    <a:lstStyle/>
                    <a:p>
                      <a:r>
                        <a:rPr lang="en-US" dirty="0" smtClean="0"/>
                        <a:t>                                     </a:t>
                      </a:r>
                      <a:r>
                        <a:rPr lang="en-US" sz="3200" dirty="0" smtClean="0"/>
                        <a:t>$72,626,071</a:t>
                      </a:r>
                      <a:endParaRPr lang="en-US" sz="3200" dirty="0"/>
                    </a:p>
                  </a:txBody>
                  <a:tcPr/>
                </a:tc>
              </a:tr>
              <a:tr h="896164">
                <a:tc>
                  <a:txBody>
                    <a:bodyPr/>
                    <a:lstStyle/>
                    <a:p>
                      <a:r>
                        <a:rPr lang="en-US" sz="3200" b="1" dirty="0" smtClean="0"/>
                        <a:t>STDs</a:t>
                      </a:r>
                      <a:endParaRPr lang="en-US" sz="3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smtClean="0"/>
                        <a:t>                     $12,861,715</a:t>
                      </a:r>
                    </a:p>
                    <a:p>
                      <a:r>
                        <a:rPr lang="en-US" sz="3200" dirty="0" smtClean="0"/>
                        <a:t>              </a:t>
                      </a:r>
                      <a:endParaRPr lang="en-US" sz="3200" dirty="0"/>
                    </a:p>
                  </a:txBody>
                  <a:tcPr/>
                </a:tc>
              </a:tr>
              <a:tr h="896164">
                <a:tc>
                  <a:txBody>
                    <a:bodyPr/>
                    <a:lstStyle/>
                    <a:p>
                      <a:r>
                        <a:rPr lang="en-US" sz="3200" b="1" dirty="0" smtClean="0"/>
                        <a:t>TB</a:t>
                      </a:r>
                      <a:endParaRPr lang="en-US" sz="3200" b="1" dirty="0"/>
                    </a:p>
                  </a:txBody>
                  <a:tcPr/>
                </a:tc>
                <a:tc>
                  <a:txBody>
                    <a:bodyPr/>
                    <a:lstStyle/>
                    <a:p>
                      <a:r>
                        <a:rPr lang="en-US" dirty="0" smtClean="0"/>
                        <a:t>                                     </a:t>
                      </a:r>
                      <a:r>
                        <a:rPr lang="en-US" sz="3200" dirty="0" smtClean="0"/>
                        <a:t>$19,982,743</a:t>
                      </a:r>
                      <a:endParaRPr lang="en-US" sz="3200" dirty="0"/>
                    </a:p>
                  </a:txBody>
                  <a:tcPr/>
                </a:tc>
              </a:tr>
              <a:tr h="896164">
                <a:tc>
                  <a:txBody>
                    <a:bodyPr/>
                    <a:lstStyle/>
                    <a:p>
                      <a:r>
                        <a:rPr lang="en-US" sz="3200" b="1" dirty="0" smtClean="0"/>
                        <a:t>Viral</a:t>
                      </a:r>
                      <a:r>
                        <a:rPr lang="en-US" sz="3200" b="1" baseline="0" dirty="0" smtClean="0"/>
                        <a:t> Hepatitis</a:t>
                      </a:r>
                      <a:endParaRPr lang="en-US" sz="3200" b="1" dirty="0"/>
                    </a:p>
                  </a:txBody>
                  <a:tcPr/>
                </a:tc>
                <a:tc>
                  <a:txBody>
                    <a:bodyPr/>
                    <a:lstStyle/>
                    <a:p>
                      <a:r>
                        <a:rPr lang="en-US" sz="3200" dirty="0" smtClean="0"/>
                        <a:t>                       $1,070,389 </a:t>
                      </a:r>
                      <a:endParaRPr lang="en-US" sz="3200" dirty="0"/>
                    </a:p>
                  </a:txBody>
                  <a:tcPr/>
                </a:tc>
              </a:tr>
              <a:tr h="896164">
                <a:tc>
                  <a:txBody>
                    <a:bodyPr/>
                    <a:lstStyle/>
                    <a:p>
                      <a:r>
                        <a:rPr lang="en-US" dirty="0" smtClean="0"/>
                        <a:t>Includes direct assistance</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56544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26" y="1021495"/>
            <a:ext cx="8159586" cy="1325563"/>
          </a:xfrm>
        </p:spPr>
        <p:txBody>
          <a:bodyPr>
            <a:noAutofit/>
          </a:bodyPr>
          <a:lstStyle/>
          <a:p>
            <a:r>
              <a:rPr lang="en-US" sz="4000" cap="none" dirty="0"/>
              <a:t>W</a:t>
            </a:r>
            <a:r>
              <a:rPr lang="en-US" sz="4000" cap="none" dirty="0" smtClean="0"/>
              <a:t>hat level of funding did the CDC provide to California for treatment and or management of HIV infection in 2016?</a:t>
            </a:r>
            <a:endParaRPr lang="en-US" sz="4000" cap="none" dirty="0"/>
          </a:p>
        </p:txBody>
      </p:sp>
      <p:sp>
        <p:nvSpPr>
          <p:cNvPr id="3" name="Content Placeholder 2"/>
          <p:cNvSpPr>
            <a:spLocks noGrp="1"/>
          </p:cNvSpPr>
          <p:nvPr>
            <p:ph idx="1"/>
          </p:nvPr>
        </p:nvSpPr>
        <p:spPr>
          <a:xfrm>
            <a:off x="1051560" y="3535680"/>
            <a:ext cx="6403125" cy="1963102"/>
          </a:xfrm>
        </p:spPr>
        <p:txBody>
          <a:bodyPr/>
          <a:lstStyle/>
          <a:p>
            <a:pPr marL="0" indent="0">
              <a:buNone/>
            </a:pPr>
            <a:endParaRPr lang="en-US" dirty="0" smtClean="0"/>
          </a:p>
          <a:p>
            <a:pPr marL="0" indent="0">
              <a:buNone/>
            </a:pPr>
            <a:endParaRPr lang="en-US" dirty="0"/>
          </a:p>
        </p:txBody>
      </p:sp>
      <p:sp>
        <p:nvSpPr>
          <p:cNvPr id="5" name="TextBox 4"/>
          <p:cNvSpPr txBox="1"/>
          <p:nvPr/>
        </p:nvSpPr>
        <p:spPr>
          <a:xfrm>
            <a:off x="3407140" y="3416758"/>
            <a:ext cx="5016500" cy="1323439"/>
          </a:xfrm>
          <a:prstGeom prst="rect">
            <a:avLst/>
          </a:prstGeom>
          <a:noFill/>
        </p:spPr>
        <p:txBody>
          <a:bodyPr wrap="square" rtlCol="0">
            <a:spAutoFit/>
          </a:bodyPr>
          <a:lstStyle/>
          <a:p>
            <a:r>
              <a:rPr lang="en-US" sz="4000" dirty="0"/>
              <a:t>A</a:t>
            </a:r>
            <a:r>
              <a:rPr lang="en-US" sz="4000" dirty="0" smtClean="0"/>
              <a:t>nswer:  $72,626,071</a:t>
            </a:r>
            <a:endParaRPr lang="en-US" sz="4000" dirty="0"/>
          </a:p>
        </p:txBody>
      </p:sp>
      <p:pic>
        <p:nvPicPr>
          <p:cNvPr id="6" name="Picture 5"/>
          <p:cNvPicPr>
            <a:picLocks noChangeAspect="1"/>
          </p:cNvPicPr>
          <p:nvPr/>
        </p:nvPicPr>
        <p:blipFill>
          <a:blip r:embed="rId2"/>
          <a:stretch>
            <a:fillRect/>
          </a:stretch>
        </p:blipFill>
        <p:spPr>
          <a:xfrm>
            <a:off x="9236990" y="208498"/>
            <a:ext cx="2695712" cy="6414614"/>
          </a:xfrm>
          <a:prstGeom prst="rect">
            <a:avLst/>
          </a:prstGeom>
        </p:spPr>
      </p:pic>
    </p:spTree>
    <p:extLst>
      <p:ext uri="{BB962C8B-B14F-4D97-AF65-F5344CB8AC3E}">
        <p14:creationId xmlns:p14="http://schemas.microsoft.com/office/powerpoint/2010/main" val="35094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3990707"/>
            <a:ext cx="6988961" cy="1325563"/>
          </a:xfrm>
        </p:spPr>
        <p:txBody>
          <a:bodyPr>
            <a:normAutofit/>
          </a:bodyPr>
          <a:lstStyle/>
          <a:p>
            <a:r>
              <a:rPr lang="en-US" sz="4000" dirty="0" smtClean="0"/>
              <a:t>A</a:t>
            </a:r>
            <a:r>
              <a:rPr lang="en-US" sz="4000" cap="none" dirty="0" smtClean="0"/>
              <a:t>nswer</a:t>
            </a:r>
            <a:r>
              <a:rPr lang="en-US" sz="4000" dirty="0" smtClean="0"/>
              <a:t>: HIV, STDS, TB, V</a:t>
            </a:r>
            <a:r>
              <a:rPr lang="en-US" sz="4000" cap="none" dirty="0" smtClean="0"/>
              <a:t>iral</a:t>
            </a:r>
            <a:r>
              <a:rPr lang="en-US" sz="4000" dirty="0" smtClean="0"/>
              <a:t> </a:t>
            </a:r>
            <a:r>
              <a:rPr lang="en-US" sz="4000" cap="none" dirty="0"/>
              <a:t>H</a:t>
            </a:r>
            <a:r>
              <a:rPr lang="en-US" sz="4000" cap="none" dirty="0" smtClean="0"/>
              <a:t>epatitis</a:t>
            </a:r>
            <a:endParaRPr lang="en-US" sz="4000" cap="none" dirty="0"/>
          </a:p>
        </p:txBody>
      </p:sp>
      <p:sp>
        <p:nvSpPr>
          <p:cNvPr id="3" name="Content Placeholder 2"/>
          <p:cNvSpPr>
            <a:spLocks noGrp="1"/>
          </p:cNvSpPr>
          <p:nvPr>
            <p:ph idx="1"/>
          </p:nvPr>
        </p:nvSpPr>
        <p:spPr>
          <a:xfrm>
            <a:off x="1267996" y="134363"/>
            <a:ext cx="7635780" cy="3131759"/>
          </a:xfrm>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sz="4400" dirty="0">
                <a:solidFill>
                  <a:schemeClr val="tx1"/>
                </a:solidFill>
              </a:rPr>
              <a:t>W</a:t>
            </a:r>
            <a:r>
              <a:rPr lang="en-US" sz="4400" dirty="0" smtClean="0">
                <a:solidFill>
                  <a:schemeClr val="tx1"/>
                </a:solidFill>
              </a:rPr>
              <a:t>hat were the four top conditions funded in California by the CDC in 2016? </a:t>
            </a:r>
            <a:endParaRPr lang="en-US" sz="4400" dirty="0">
              <a:solidFill>
                <a:schemeClr val="tx1"/>
              </a:solidFill>
            </a:endParaRPr>
          </a:p>
        </p:txBody>
      </p:sp>
      <p:pic>
        <p:nvPicPr>
          <p:cNvPr id="4" name="Picture 3"/>
          <p:cNvPicPr>
            <a:picLocks noChangeAspect="1"/>
          </p:cNvPicPr>
          <p:nvPr/>
        </p:nvPicPr>
        <p:blipFill>
          <a:blip r:embed="rId2"/>
          <a:stretch>
            <a:fillRect/>
          </a:stretch>
        </p:blipFill>
        <p:spPr>
          <a:xfrm>
            <a:off x="9206616" y="301488"/>
            <a:ext cx="2609850" cy="6210300"/>
          </a:xfrm>
          <a:prstGeom prst="rect">
            <a:avLst/>
          </a:prstGeom>
        </p:spPr>
      </p:pic>
    </p:spTree>
    <p:extLst>
      <p:ext uri="{BB962C8B-B14F-4D97-AF65-F5344CB8AC3E}">
        <p14:creationId xmlns:p14="http://schemas.microsoft.com/office/powerpoint/2010/main" val="385236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67" y="5930537"/>
            <a:ext cx="8534400" cy="777965"/>
          </a:xfrm>
        </p:spPr>
        <p:txBody>
          <a:bodyPr/>
          <a:lstStyle/>
          <a:p>
            <a:pPr algn="ctr"/>
            <a:r>
              <a:rPr lang="en-US" b="1" dirty="0" smtClean="0"/>
              <a:t>HIV/AIDS</a:t>
            </a:r>
            <a:endParaRPr lang="en-US" b="1" dirty="0"/>
          </a:p>
        </p:txBody>
      </p:sp>
      <p:sp>
        <p:nvSpPr>
          <p:cNvPr id="3" name="Content Placeholder 2"/>
          <p:cNvSpPr>
            <a:spLocks noGrp="1"/>
          </p:cNvSpPr>
          <p:nvPr>
            <p:ph idx="1"/>
          </p:nvPr>
        </p:nvSpPr>
        <p:spPr>
          <a:xfrm>
            <a:off x="658086" y="398417"/>
            <a:ext cx="8183697" cy="5599427"/>
          </a:xfrm>
        </p:spPr>
        <p:txBody>
          <a:bodyPr>
            <a:normAutofit lnSpcReduction="10000"/>
          </a:bodyPr>
          <a:lstStyle/>
          <a:p>
            <a:pPr marL="0" indent="0">
              <a:buNone/>
            </a:pPr>
            <a:r>
              <a:rPr lang="en-US" dirty="0" smtClean="0"/>
              <a:t> </a:t>
            </a:r>
            <a:r>
              <a:rPr lang="en-US" b="1" dirty="0" smtClean="0">
                <a:solidFill>
                  <a:schemeClr val="bg1"/>
                </a:solidFill>
              </a:rPr>
              <a:t>CDC funds the California State health department, as well as two local health departments, to implement cost-effective and scalable programs and policies that will have the greatest impact on HIV prevention in the state’s most affected communities and regions.</a:t>
            </a:r>
          </a:p>
          <a:p>
            <a:pPr marL="0" indent="0">
              <a:buNone/>
            </a:pPr>
            <a:endParaRPr lang="en-US" b="1" dirty="0">
              <a:solidFill>
                <a:schemeClr val="bg1"/>
              </a:solidFill>
            </a:endParaRPr>
          </a:p>
          <a:p>
            <a:pPr marL="0" indent="0">
              <a:buNone/>
            </a:pPr>
            <a:r>
              <a:rPr lang="en-US" b="1" dirty="0" smtClean="0">
                <a:solidFill>
                  <a:schemeClr val="bg1"/>
                </a:solidFill>
              </a:rPr>
              <a:t> Funding supports science-based disease monitoring, service delivery, staff development, routine program evaluation, and research on preventing HIV. CDC also supports 24 community-based organizations, 8 capacity building assistance providers. </a:t>
            </a:r>
          </a:p>
          <a:p>
            <a:pPr marL="0" indent="0">
              <a:buNone/>
            </a:pPr>
            <a:endParaRPr lang="en-US" b="1" dirty="0">
              <a:solidFill>
                <a:schemeClr val="bg1"/>
              </a:solidFill>
            </a:endParaRPr>
          </a:p>
          <a:p>
            <a:pPr marL="0" indent="0">
              <a:buNone/>
            </a:pPr>
            <a:r>
              <a:rPr lang="en-US" b="1" dirty="0" smtClean="0">
                <a:solidFill>
                  <a:schemeClr val="bg1"/>
                </a:solidFill>
              </a:rPr>
              <a:t>CDC funds the California State education department and four local education agencies for HIV prevention activities, to assess adolescent health-risk behaviors, and to increase access to youth-friendly health services and effective education programs to delay sexual initiation and prevent HIV infection and other STDs.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68502" y="200749"/>
            <a:ext cx="2609850" cy="6210300"/>
          </a:xfrm>
          <a:prstGeom prst="rect">
            <a:avLst/>
          </a:prstGeom>
        </p:spPr>
      </p:pic>
    </p:spTree>
    <p:extLst>
      <p:ext uri="{BB962C8B-B14F-4D97-AF65-F5344CB8AC3E}">
        <p14:creationId xmlns:p14="http://schemas.microsoft.com/office/powerpoint/2010/main" val="2561196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1" y="0"/>
            <a:ext cx="6961369" cy="1797803"/>
          </a:xfrm>
        </p:spPr>
        <p:txBody>
          <a:bodyPr>
            <a:normAutofit fontScale="90000"/>
          </a:bodyPr>
          <a:lstStyle/>
          <a:p>
            <a:r>
              <a:rPr lang="en-US" dirty="0" smtClean="0"/>
              <a:t/>
            </a:r>
            <a:br>
              <a:rPr lang="en-US" dirty="0" smtClean="0"/>
            </a:br>
            <a:r>
              <a:rPr lang="en-US" cap="none" dirty="0"/>
              <a:t>W</a:t>
            </a:r>
            <a:r>
              <a:rPr lang="en-US" cap="none" dirty="0" smtClean="0"/>
              <a:t>hat types of programs does CDC funding pay for in California</a:t>
            </a:r>
            <a:r>
              <a:rPr lang="en-US" dirty="0" smtClean="0"/>
              <a:t>?</a:t>
            </a:r>
            <a:endParaRPr lang="en-US" dirty="0"/>
          </a:p>
        </p:txBody>
      </p:sp>
      <p:sp>
        <p:nvSpPr>
          <p:cNvPr id="3" name="Content Placeholder 2"/>
          <p:cNvSpPr>
            <a:spLocks noGrp="1"/>
          </p:cNvSpPr>
          <p:nvPr>
            <p:ph idx="1"/>
          </p:nvPr>
        </p:nvSpPr>
        <p:spPr>
          <a:xfrm>
            <a:off x="1029788" y="2973897"/>
            <a:ext cx="9525001" cy="3884103"/>
          </a:xfrm>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1173480" y="3171039"/>
            <a:ext cx="184731" cy="369332"/>
          </a:xfrm>
          <a:prstGeom prst="rect">
            <a:avLst/>
          </a:prstGeom>
          <a:noFill/>
        </p:spPr>
        <p:txBody>
          <a:bodyPr wrap="none" rtlCol="0">
            <a:spAutoFit/>
          </a:bodyPr>
          <a:lstStyle/>
          <a:p>
            <a:endParaRPr lang="en-US"/>
          </a:p>
        </p:txBody>
      </p:sp>
      <p:sp>
        <p:nvSpPr>
          <p:cNvPr id="5" name="TextBox 4"/>
          <p:cNvSpPr txBox="1"/>
          <p:nvPr/>
        </p:nvSpPr>
        <p:spPr>
          <a:xfrm>
            <a:off x="353831" y="2073746"/>
            <a:ext cx="7520515" cy="3754874"/>
          </a:xfrm>
          <a:prstGeom prst="rect">
            <a:avLst/>
          </a:prstGeom>
          <a:noFill/>
        </p:spPr>
        <p:txBody>
          <a:bodyPr wrap="square" rtlCol="0">
            <a:spAutoFit/>
          </a:bodyPr>
          <a:lstStyle/>
          <a:p>
            <a:r>
              <a:rPr lang="en-US" sz="2000" dirty="0" smtClean="0"/>
              <a:t>Answer:</a:t>
            </a:r>
          </a:p>
          <a:p>
            <a:endParaRPr lang="en-US" sz="2000" dirty="0" smtClean="0"/>
          </a:p>
          <a:p>
            <a:r>
              <a:rPr lang="en-US" sz="2000" dirty="0" smtClean="0"/>
              <a:t>In </a:t>
            </a:r>
            <a:r>
              <a:rPr lang="en-US" sz="2000" dirty="0"/>
              <a:t>California, CDC funds the State and three city health departments for TB prevention and </a:t>
            </a:r>
            <a:r>
              <a:rPr lang="en-US" sz="2000" dirty="0" smtClean="0"/>
              <a:t>control </a:t>
            </a:r>
            <a:r>
              <a:rPr lang="en-US" sz="2000" dirty="0"/>
              <a:t>activities. </a:t>
            </a:r>
          </a:p>
          <a:p>
            <a:endParaRPr lang="en-US" sz="2000" dirty="0"/>
          </a:p>
          <a:p>
            <a:r>
              <a:rPr lang="en-US" sz="2000" dirty="0"/>
              <a:t>These funds also support the identification and evaluation of persons exposed to TB, as well as laboratory services. </a:t>
            </a:r>
          </a:p>
          <a:p>
            <a:endParaRPr lang="en-US" sz="2000" dirty="0"/>
          </a:p>
          <a:p>
            <a:r>
              <a:rPr lang="en-US" sz="2000" dirty="0"/>
              <a:t>CDC also supports a regional medical consultation and training center for complex TB cases, and funds the State and a university for TB research. </a:t>
            </a:r>
          </a:p>
          <a:p>
            <a:endParaRPr lang="en-US" dirty="0"/>
          </a:p>
        </p:txBody>
      </p:sp>
      <p:pic>
        <p:nvPicPr>
          <p:cNvPr id="6" name="Picture 5"/>
          <p:cNvPicPr>
            <a:picLocks noChangeAspect="1"/>
          </p:cNvPicPr>
          <p:nvPr/>
        </p:nvPicPr>
        <p:blipFill>
          <a:blip r:embed="rId2"/>
          <a:stretch>
            <a:fillRect/>
          </a:stretch>
        </p:blipFill>
        <p:spPr>
          <a:xfrm>
            <a:off x="9244511" y="177501"/>
            <a:ext cx="2680443" cy="6378281"/>
          </a:xfrm>
          <a:prstGeom prst="rect">
            <a:avLst/>
          </a:prstGeom>
        </p:spPr>
      </p:pic>
    </p:spTree>
    <p:extLst>
      <p:ext uri="{BB962C8B-B14F-4D97-AF65-F5344CB8AC3E}">
        <p14:creationId xmlns:p14="http://schemas.microsoft.com/office/powerpoint/2010/main" val="218408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114169"/>
            <a:ext cx="8534400" cy="1507067"/>
          </a:xfrm>
        </p:spPr>
        <p:txBody>
          <a:bodyPr/>
          <a:lstStyle/>
          <a:p>
            <a:r>
              <a:rPr lang="en-US" b="1" dirty="0" smtClean="0"/>
              <a:t>epidemiological </a:t>
            </a:r>
            <a:br>
              <a:rPr lang="en-US" b="1" dirty="0" smtClean="0"/>
            </a:br>
            <a:r>
              <a:rPr lang="en-US" b="1" dirty="0" smtClean="0"/>
              <a:t>PROFILE </a:t>
            </a:r>
            <a:r>
              <a:rPr lang="en-US" b="1" dirty="0"/>
              <a:t>OF </a:t>
            </a:r>
            <a:r>
              <a:rPr lang="en-US" b="1" dirty="0" smtClean="0"/>
              <a:t>the POPULATION</a:t>
            </a:r>
            <a:endParaRPr lang="en-US" b="1" dirty="0"/>
          </a:p>
        </p:txBody>
      </p:sp>
      <p:sp>
        <p:nvSpPr>
          <p:cNvPr id="3" name="Content Placeholder 2"/>
          <p:cNvSpPr>
            <a:spLocks noGrp="1"/>
          </p:cNvSpPr>
          <p:nvPr>
            <p:ph idx="1"/>
          </p:nvPr>
        </p:nvSpPr>
        <p:spPr>
          <a:xfrm>
            <a:off x="684211" y="196913"/>
            <a:ext cx="7522141" cy="4995019"/>
          </a:xfrm>
        </p:spPr>
        <p:txBody>
          <a:bodyPr>
            <a:normAutofit fontScale="70000" lnSpcReduction="20000"/>
          </a:bodyPr>
          <a:lstStyle/>
          <a:p>
            <a:pPr marL="0" indent="0">
              <a:buNone/>
            </a:pPr>
            <a:endParaRPr lang="en-US" dirty="0" smtClean="0"/>
          </a:p>
          <a:p>
            <a:pPr marL="0" indent="0">
              <a:buNone/>
            </a:pPr>
            <a:endParaRPr lang="en-US" dirty="0"/>
          </a:p>
          <a:p>
            <a:pPr>
              <a:buFont typeface="Arial" panose="020B0604020202020204" pitchFamily="34" charset="0"/>
              <a:buChar char="•"/>
            </a:pPr>
            <a:r>
              <a:rPr lang="en-US" sz="4500" b="1" dirty="0" smtClean="0">
                <a:solidFill>
                  <a:schemeClr val="bg1"/>
                </a:solidFill>
              </a:rPr>
              <a:t>Morbidity</a:t>
            </a:r>
          </a:p>
          <a:p>
            <a:pPr>
              <a:buFont typeface="Arial" panose="020B0604020202020204" pitchFamily="34" charset="0"/>
              <a:buChar char="•"/>
            </a:pPr>
            <a:r>
              <a:rPr lang="en-US" sz="4500" b="1" dirty="0" smtClean="0">
                <a:solidFill>
                  <a:schemeClr val="bg1"/>
                </a:solidFill>
              </a:rPr>
              <a:t>Mortality</a:t>
            </a:r>
          </a:p>
          <a:p>
            <a:pPr>
              <a:buFont typeface="Arial" panose="020B0604020202020204" pitchFamily="34" charset="0"/>
              <a:buChar char="•"/>
            </a:pPr>
            <a:r>
              <a:rPr lang="en-US" sz="4500" b="1" dirty="0" smtClean="0">
                <a:solidFill>
                  <a:schemeClr val="bg1"/>
                </a:solidFill>
              </a:rPr>
              <a:t>Social determinants of health</a:t>
            </a:r>
          </a:p>
          <a:p>
            <a:pPr>
              <a:buFont typeface="Arial" panose="020B0604020202020204" pitchFamily="34" charset="0"/>
              <a:buChar char="•"/>
            </a:pPr>
            <a:r>
              <a:rPr lang="en-US" sz="4500" b="1" dirty="0" smtClean="0">
                <a:solidFill>
                  <a:schemeClr val="bg1"/>
                </a:solidFill>
              </a:rPr>
              <a:t>Most common causes for seeking consultations in health clinics</a:t>
            </a:r>
          </a:p>
          <a:p>
            <a:pPr>
              <a:buFont typeface="Arial" panose="020B0604020202020204" pitchFamily="34" charset="0"/>
              <a:buChar char="•"/>
            </a:pPr>
            <a:r>
              <a:rPr lang="en-US" sz="4500" b="1" dirty="0" smtClean="0">
                <a:solidFill>
                  <a:schemeClr val="bg1"/>
                </a:solidFill>
              </a:rPr>
              <a:t>Common diseases in vulnerable populations</a:t>
            </a:r>
          </a:p>
          <a:p>
            <a:pPr>
              <a:buFont typeface="Arial" panose="020B0604020202020204" pitchFamily="34" charset="0"/>
              <a:buChar char="•"/>
            </a:pPr>
            <a:r>
              <a:rPr lang="en-US" sz="4500" b="1" dirty="0" smtClean="0">
                <a:solidFill>
                  <a:schemeClr val="bg1"/>
                </a:solidFill>
              </a:rPr>
              <a:t>Urban/Rural setting differences</a:t>
            </a:r>
            <a:endParaRPr lang="en-US" sz="4500" b="1" dirty="0">
              <a:solidFill>
                <a:schemeClr val="bg1"/>
              </a:solidFill>
            </a:endParaRPr>
          </a:p>
          <a:p>
            <a:pPr>
              <a:buFont typeface="Arial" panose="020B0604020202020204" pitchFamily="34" charset="0"/>
              <a:buChar char="•"/>
            </a:pPr>
            <a:endParaRPr lang="en-US" sz="4500" b="1" dirty="0"/>
          </a:p>
        </p:txBody>
      </p:sp>
      <p:pic>
        <p:nvPicPr>
          <p:cNvPr id="4" name="Picture 3"/>
          <p:cNvPicPr>
            <a:picLocks noChangeAspect="1"/>
          </p:cNvPicPr>
          <p:nvPr/>
        </p:nvPicPr>
        <p:blipFill>
          <a:blip r:embed="rId2"/>
          <a:stretch>
            <a:fillRect/>
          </a:stretch>
        </p:blipFill>
        <p:spPr>
          <a:xfrm>
            <a:off x="8727349" y="410936"/>
            <a:ext cx="2609850" cy="6210300"/>
          </a:xfrm>
          <a:prstGeom prst="rect">
            <a:avLst/>
          </a:prstGeom>
        </p:spPr>
      </p:pic>
    </p:spTree>
    <p:extLst>
      <p:ext uri="{BB962C8B-B14F-4D97-AF65-F5344CB8AC3E}">
        <p14:creationId xmlns:p14="http://schemas.microsoft.com/office/powerpoint/2010/main" val="2952381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758" y="482820"/>
            <a:ext cx="10967906" cy="2805914"/>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1457552" y="592182"/>
            <a:ext cx="6229607" cy="1623724"/>
          </a:xfrm>
        </p:spPr>
        <p:txBody>
          <a:bodyPr>
            <a:normAutofit fontScale="3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7300" dirty="0"/>
              <a:t>D</a:t>
            </a:r>
            <a:r>
              <a:rPr lang="en-US" sz="7300" dirty="0" smtClean="0"/>
              <a:t>oes the CDC fund preventive care projects or only treatment based projects in california?</a:t>
            </a:r>
            <a:endParaRPr lang="en-US" sz="7300" dirty="0"/>
          </a:p>
        </p:txBody>
      </p:sp>
      <p:sp>
        <p:nvSpPr>
          <p:cNvPr id="4" name="TextBox 3"/>
          <p:cNvSpPr txBox="1"/>
          <p:nvPr/>
        </p:nvSpPr>
        <p:spPr>
          <a:xfrm>
            <a:off x="628392" y="2655011"/>
            <a:ext cx="7058767" cy="3970318"/>
          </a:xfrm>
          <a:prstGeom prst="rect">
            <a:avLst/>
          </a:prstGeom>
          <a:noFill/>
        </p:spPr>
        <p:txBody>
          <a:bodyPr wrap="square" rtlCol="0">
            <a:spAutoFit/>
          </a:bodyPr>
          <a:lstStyle/>
          <a:p>
            <a:r>
              <a:rPr lang="en-US" dirty="0" smtClean="0"/>
              <a:t>Answer:  </a:t>
            </a:r>
          </a:p>
          <a:p>
            <a:endParaRPr lang="en-US" dirty="0"/>
          </a:p>
          <a:p>
            <a:r>
              <a:rPr lang="en-US" dirty="0"/>
              <a:t>In California, CDC supports projects to improve the delivery of primary and secondary viral hepatitis prevention services in health-care settings and public health programs that serve at-risk adults and adolescents. </a:t>
            </a:r>
          </a:p>
          <a:p>
            <a:r>
              <a:rPr lang="en-US" dirty="0"/>
              <a:t>CDC supports community-based projects to improve the identification and care for chronic hepatitis B infection among people in the U.S. who were born in countries with intermediate to high prevalence. </a:t>
            </a:r>
          </a:p>
          <a:p>
            <a:r>
              <a:rPr lang="en-US" dirty="0"/>
              <a:t>Additionally, CDC supports enhanced, active surveillance projects to monitor the burden of acute and chronic viral hepatitis. </a:t>
            </a:r>
          </a:p>
          <a:p>
            <a:endParaRPr lang="en-US" dirty="0"/>
          </a:p>
        </p:txBody>
      </p:sp>
      <p:pic>
        <p:nvPicPr>
          <p:cNvPr id="5" name="Picture 4"/>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331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STD </a:t>
            </a:r>
            <a:endParaRPr lang="en-US"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solidFill>
                  <a:schemeClr val="bg1"/>
                </a:solidFill>
              </a:rPr>
              <a:t>In California, CDC funds the state and two local health departments to reduce STDs through science-based prevention and control services that are high impact, scalable, cost effective, and sustainable. </a:t>
            </a:r>
          </a:p>
          <a:p>
            <a:pPr>
              <a:buFont typeface="Arial" panose="020B0604020202020204" pitchFamily="34" charset="0"/>
              <a:buChar char="•"/>
            </a:pPr>
            <a:endParaRPr lang="en-US" b="1" dirty="0">
              <a:solidFill>
                <a:schemeClr val="bg1"/>
              </a:solidFill>
            </a:endParaRP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California is home to a participant in the National Network of STD/HIV Prevention Training Centers, which trains clinicians to effectively serve at-risk patients, and a network of STD programs that collect additional information to better and more quickly shed light on STD trends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437061"/>
            <a:ext cx="2609850" cy="6210300"/>
          </a:xfrm>
          <a:prstGeom prst="rect">
            <a:avLst/>
          </a:prstGeom>
        </p:spPr>
      </p:pic>
    </p:spTree>
    <p:extLst>
      <p:ext uri="{BB962C8B-B14F-4D97-AF65-F5344CB8AC3E}">
        <p14:creationId xmlns:p14="http://schemas.microsoft.com/office/powerpoint/2010/main" val="1802993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TB</a:t>
            </a:r>
            <a:endParaRPr lang="en-US" b="1" dirty="0"/>
          </a:p>
        </p:txBody>
      </p:sp>
      <p:sp>
        <p:nvSpPr>
          <p:cNvPr id="3" name="Content Placeholder 2"/>
          <p:cNvSpPr>
            <a:spLocks noGrp="1"/>
          </p:cNvSpPr>
          <p:nvPr>
            <p:ph idx="1"/>
          </p:nvPr>
        </p:nvSpPr>
        <p:spPr>
          <a:xfrm>
            <a:off x="684212" y="685800"/>
            <a:ext cx="7801110" cy="3615267"/>
          </a:xfrm>
        </p:spPr>
        <p:txBody>
          <a:bodyPr/>
          <a:lstStyle/>
          <a:p>
            <a:pPr>
              <a:buFont typeface="Arial" panose="020B0604020202020204" pitchFamily="34" charset="0"/>
              <a:buChar char="•"/>
            </a:pPr>
            <a:r>
              <a:rPr lang="en-US" b="1" dirty="0" smtClean="0">
                <a:solidFill>
                  <a:schemeClr val="bg1"/>
                </a:solidFill>
              </a:rPr>
              <a:t>In California, CDC funds the State and three city health departments for TB prevention and control activities. </a:t>
            </a: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These funds also support the identification and evaluation of persons exposed to TB, as well as laboratory services. </a:t>
            </a: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CDC also supports a regional medical consultation and training center for complex TB cases, and funds the State and a university for TB research.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347983"/>
            <a:ext cx="2609850" cy="6210300"/>
          </a:xfrm>
          <a:prstGeom prst="rect">
            <a:avLst/>
          </a:prstGeom>
        </p:spPr>
      </p:pic>
    </p:spTree>
    <p:extLst>
      <p:ext uri="{BB962C8B-B14F-4D97-AF65-F5344CB8AC3E}">
        <p14:creationId xmlns:p14="http://schemas.microsoft.com/office/powerpoint/2010/main" val="3977697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56" y="365125"/>
            <a:ext cx="6777949" cy="2520688"/>
          </a:xfrm>
        </p:spPr>
        <p:txBody>
          <a:bodyPr/>
          <a:lstStyle/>
          <a:p>
            <a:r>
              <a:rPr lang="en-US" cap="none" dirty="0"/>
              <a:t>D</a:t>
            </a:r>
            <a:r>
              <a:rPr lang="en-US" cap="none" dirty="0" smtClean="0"/>
              <a:t>oes the CDC funding for TB involve any efforts directed at research</a:t>
            </a:r>
            <a:r>
              <a:rPr lang="en-US" dirty="0" smtClean="0"/>
              <a:t>?</a:t>
            </a:r>
            <a:endParaRPr lang="en-US" dirty="0"/>
          </a:p>
        </p:txBody>
      </p:sp>
      <p:sp>
        <p:nvSpPr>
          <p:cNvPr id="3" name="Content Placeholder 2"/>
          <p:cNvSpPr>
            <a:spLocks noGrp="1"/>
          </p:cNvSpPr>
          <p:nvPr>
            <p:ph idx="1"/>
          </p:nvPr>
        </p:nvSpPr>
        <p:spPr>
          <a:xfrm>
            <a:off x="730980" y="3377504"/>
            <a:ext cx="6669461" cy="2407140"/>
          </a:xfrm>
        </p:spPr>
        <p:txBody>
          <a:bodyPr>
            <a:normAutofit/>
          </a:bodyPr>
          <a:lstStyle/>
          <a:p>
            <a:pPr marL="0" indent="0">
              <a:buNone/>
            </a:pPr>
            <a:r>
              <a:rPr lang="en-US" sz="3600" dirty="0" smtClean="0"/>
              <a:t>Answer:  Yes, CDC funds </a:t>
            </a:r>
            <a:r>
              <a:rPr lang="en-US" sz="3600" dirty="0"/>
              <a:t>the State and a university for TB research. </a:t>
            </a:r>
          </a:p>
          <a:p>
            <a:pPr marL="0" indent="0">
              <a:buNone/>
            </a:pPr>
            <a:endParaRPr lang="en-US" sz="4400" dirty="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9279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29" y="2900967"/>
            <a:ext cx="7036072" cy="2520688"/>
          </a:xfrm>
        </p:spPr>
        <p:txBody>
          <a:bodyPr/>
          <a:lstStyle/>
          <a:p>
            <a:r>
              <a:rPr lang="en-US" cap="none" dirty="0" smtClean="0"/>
              <a:t>Answer:  CDC supports a regional medical consultation and training center for complex TB cases</a:t>
            </a:r>
            <a:endParaRPr lang="en-US" cap="none" dirty="0"/>
          </a:p>
        </p:txBody>
      </p:sp>
      <p:sp>
        <p:nvSpPr>
          <p:cNvPr id="3" name="Content Placeholder 2"/>
          <p:cNvSpPr>
            <a:spLocks noGrp="1"/>
          </p:cNvSpPr>
          <p:nvPr>
            <p:ph idx="1"/>
          </p:nvPr>
        </p:nvSpPr>
        <p:spPr>
          <a:xfrm>
            <a:off x="586139" y="622784"/>
            <a:ext cx="7186262" cy="2278183"/>
          </a:xfrm>
        </p:spPr>
        <p:txBody>
          <a:bodyPr>
            <a:normAutofit fontScale="77500" lnSpcReduction="20000"/>
          </a:bodyPr>
          <a:lstStyle/>
          <a:p>
            <a:pPr marL="0" indent="0">
              <a:buNone/>
            </a:pPr>
            <a:r>
              <a:rPr lang="en-US" sz="4400" dirty="0"/>
              <a:t>D</a:t>
            </a:r>
            <a:r>
              <a:rPr lang="en-US" sz="4400" dirty="0" smtClean="0"/>
              <a:t>oes the CDC funding support the    evaluation and treatment for complex TB cases or is that left to other funding sources?</a:t>
            </a:r>
            <a:endParaRPr lang="en-US" sz="4400" dirty="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41232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Viral Hepatitis</a:t>
            </a:r>
            <a:endParaRPr lang="en-US"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solidFill>
                  <a:schemeClr val="bg1"/>
                </a:solidFill>
              </a:rPr>
              <a:t>In California, CDC supports projects to improve the delivery of primary and secondary viral hepatitis prevention services in health-care settings and public health programs that serve at-risk adults and adolescents. </a:t>
            </a:r>
          </a:p>
          <a:p>
            <a:pPr>
              <a:buFont typeface="Arial" panose="020B0604020202020204" pitchFamily="34" charset="0"/>
              <a:buChar char="•"/>
            </a:pPr>
            <a:r>
              <a:rPr lang="en-US" b="1" dirty="0" smtClean="0">
                <a:solidFill>
                  <a:schemeClr val="bg1"/>
                </a:solidFill>
              </a:rPr>
              <a:t>CDC supports community-based projects to improve the identification and care for chronic hepatitis B infection among people in the U.S. who were born in countries with intermediate to high prevalence. </a:t>
            </a:r>
          </a:p>
          <a:p>
            <a:pPr>
              <a:buFont typeface="Arial" panose="020B0604020202020204" pitchFamily="34" charset="0"/>
              <a:buChar char="•"/>
            </a:pPr>
            <a:r>
              <a:rPr lang="en-US" b="1" dirty="0" smtClean="0">
                <a:solidFill>
                  <a:schemeClr val="bg1"/>
                </a:solidFill>
              </a:rPr>
              <a:t>Additionally, CDC supports enhanced, active surveillance projects to monitor the burden of acute and chronic viral hepatitis.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63075" y="280307"/>
            <a:ext cx="2609850" cy="6210300"/>
          </a:xfrm>
          <a:prstGeom prst="rect">
            <a:avLst/>
          </a:prstGeom>
        </p:spPr>
      </p:pic>
    </p:spTree>
    <p:extLst>
      <p:ext uri="{BB962C8B-B14F-4D97-AF65-F5344CB8AC3E}">
        <p14:creationId xmlns:p14="http://schemas.microsoft.com/office/powerpoint/2010/main" val="1472057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79" y="1"/>
            <a:ext cx="6888416" cy="3389151"/>
          </a:xfrm>
        </p:spPr>
        <p:txBody>
          <a:bodyPr>
            <a:normAutofit/>
          </a:bodyPr>
          <a:lstStyle/>
          <a:p>
            <a:r>
              <a:rPr lang="en-US" cap="none" dirty="0"/>
              <a:t>D</a:t>
            </a:r>
            <a:r>
              <a:rPr lang="en-US" cap="none" dirty="0" smtClean="0"/>
              <a:t>oes the CDC funding in California support prevention in high risk groups</a:t>
            </a:r>
            <a:r>
              <a:rPr lang="en-US" dirty="0" smtClean="0"/>
              <a:t>? </a:t>
            </a:r>
            <a:endParaRPr lang="en-US" dirty="0"/>
          </a:p>
        </p:txBody>
      </p:sp>
      <p:sp>
        <p:nvSpPr>
          <p:cNvPr id="3" name="Content Placeholder 2"/>
          <p:cNvSpPr>
            <a:spLocks noGrp="1"/>
          </p:cNvSpPr>
          <p:nvPr>
            <p:ph idx="1"/>
          </p:nvPr>
        </p:nvSpPr>
        <p:spPr>
          <a:xfrm>
            <a:off x="930479" y="2795183"/>
            <a:ext cx="7043399" cy="3468847"/>
          </a:xfrm>
        </p:spPr>
        <p:txBody>
          <a:bodyPr>
            <a:normAutofit lnSpcReduction="10000"/>
          </a:bodyPr>
          <a:lstStyle/>
          <a:p>
            <a:pPr marL="0" indent="0">
              <a:buNone/>
            </a:pPr>
            <a:r>
              <a:rPr lang="en-US" sz="3200" dirty="0" smtClean="0"/>
              <a:t>Answer, yes the CDC </a:t>
            </a:r>
            <a:r>
              <a:rPr lang="en-US" sz="3200" dirty="0"/>
              <a:t>supports projects to improve the delivery of primary and secondary viral hepatitis prevention services in health-care settings and public health programs that serve at-risk adults and adolescents. </a:t>
            </a:r>
          </a:p>
          <a:p>
            <a:pPr marL="0" indent="0">
              <a:buNone/>
            </a:pPr>
            <a:endParaRPr lang="en-US" sz="3200" dirty="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14747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699" y="4645608"/>
            <a:ext cx="11623735" cy="1935574"/>
          </a:xfrm>
          <a:prstGeom prst="rect">
            <a:avLst/>
          </a:prstGeom>
        </p:spPr>
      </p:pic>
      <p:pic>
        <p:nvPicPr>
          <p:cNvPr id="5" name="Picture 4"/>
          <p:cNvPicPr>
            <a:picLocks noChangeAspect="1"/>
          </p:cNvPicPr>
          <p:nvPr/>
        </p:nvPicPr>
        <p:blipFill>
          <a:blip r:embed="rId3"/>
          <a:stretch>
            <a:fillRect/>
          </a:stretch>
        </p:blipFill>
        <p:spPr>
          <a:xfrm>
            <a:off x="933719" y="341259"/>
            <a:ext cx="9853068" cy="2362953"/>
          </a:xfrm>
          <a:prstGeom prst="rect">
            <a:avLst/>
          </a:prstGeom>
        </p:spPr>
      </p:pic>
    </p:spTree>
    <p:extLst>
      <p:ext uri="{BB962C8B-B14F-4D97-AF65-F5344CB8AC3E}">
        <p14:creationId xmlns:p14="http://schemas.microsoft.com/office/powerpoint/2010/main" val="2779255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Talk Cannabis</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b="1" dirty="0">
                <a:solidFill>
                  <a:schemeClr val="bg1"/>
                </a:solidFill>
              </a:rPr>
              <a:t>What's Legal for Adult Use</a:t>
            </a:r>
            <a:r>
              <a:rPr lang="en-US" b="1" dirty="0">
                <a:solidFill>
                  <a:schemeClr val="bg1"/>
                </a:solidFill>
              </a:rPr>
              <a:t>? </a:t>
            </a:r>
          </a:p>
          <a:p>
            <a:pPr>
              <a:buFont typeface="Arial" panose="020B0604020202020204" pitchFamily="34" charset="0"/>
              <a:buChar char="•"/>
            </a:pPr>
            <a:r>
              <a:rPr lang="en-US" b="1" dirty="0">
                <a:solidFill>
                  <a:schemeClr val="bg1"/>
                </a:solidFill>
              </a:rPr>
              <a:t>Under California law, adults 21 or older can use, carry, and grow cannabis (marijuana, weed, pot).</a:t>
            </a:r>
          </a:p>
          <a:p>
            <a:pPr>
              <a:buFont typeface="Arial" panose="020B0604020202020204" pitchFamily="34" charset="0"/>
              <a:buChar char="•"/>
            </a:pPr>
            <a:r>
              <a:rPr lang="en-US" b="1" dirty="0">
                <a:solidFill>
                  <a:schemeClr val="bg1"/>
                </a:solidFill>
              </a:rPr>
              <a:t>Buying cannabis (without a current physician’s recommendation or a county-issued medical marijuana identification card) </a:t>
            </a:r>
            <a:r>
              <a:rPr lang="en-US" b="1" dirty="0" smtClean="0">
                <a:solidFill>
                  <a:schemeClr val="bg1"/>
                </a:solidFill>
              </a:rPr>
              <a:t>has  </a:t>
            </a:r>
            <a:r>
              <a:rPr lang="en-US" b="1" dirty="0">
                <a:solidFill>
                  <a:schemeClr val="bg1"/>
                </a:solidFill>
              </a:rPr>
              <a:t>become legal for adults 21 or </a:t>
            </a:r>
            <a:r>
              <a:rPr lang="en-US" b="1" dirty="0" smtClean="0">
                <a:solidFill>
                  <a:schemeClr val="bg1"/>
                </a:solidFill>
              </a:rPr>
              <a:t>older as of </a:t>
            </a:r>
            <a:r>
              <a:rPr lang="en-US" b="1" dirty="0">
                <a:solidFill>
                  <a:schemeClr val="bg1"/>
                </a:solidFill>
              </a:rPr>
              <a:t>January 1, 2018.</a:t>
            </a:r>
          </a:p>
          <a:p>
            <a:pPr>
              <a:buFont typeface="Arial" panose="020B0604020202020204" pitchFamily="34" charset="0"/>
              <a:buChar char="•"/>
            </a:pPr>
            <a:r>
              <a:rPr lang="en-US" b="1" dirty="0">
                <a:solidFill>
                  <a:schemeClr val="bg1"/>
                </a:solidFill>
              </a:rPr>
              <a:t>Use of medicinal cannabis is legal if you have a current physician’s recommendation or a valid county-issued medical marijuana identification card</a:t>
            </a:r>
            <a:r>
              <a:rPr lang="en-US" b="1" dirty="0" smtClean="0">
                <a:solidFill>
                  <a:schemeClr val="bg1"/>
                </a:solidFill>
              </a:rPr>
              <a:t>.</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437062"/>
            <a:ext cx="2609850" cy="6210300"/>
          </a:xfrm>
          <a:prstGeom prst="rect">
            <a:avLst/>
          </a:prstGeom>
        </p:spPr>
      </p:pic>
    </p:spTree>
    <p:extLst>
      <p:ext uri="{BB962C8B-B14F-4D97-AF65-F5344CB8AC3E}">
        <p14:creationId xmlns:p14="http://schemas.microsoft.com/office/powerpoint/2010/main" val="1349063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Talk Cannabis</a:t>
            </a:r>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b="1" dirty="0">
                <a:solidFill>
                  <a:schemeClr val="bg1"/>
                </a:solidFill>
              </a:rPr>
              <a:t>What's Legal for Adult Use? </a:t>
            </a:r>
          </a:p>
          <a:p>
            <a:pPr>
              <a:buFont typeface="Arial" panose="020B0604020202020204" pitchFamily="34" charset="0"/>
              <a:buChar char="•"/>
            </a:pPr>
            <a:r>
              <a:rPr lang="en-US" b="1" dirty="0" smtClean="0">
                <a:solidFill>
                  <a:schemeClr val="bg1"/>
                </a:solidFill>
              </a:rPr>
              <a:t>To </a:t>
            </a:r>
            <a:r>
              <a:rPr lang="en-US" b="1" dirty="0">
                <a:solidFill>
                  <a:schemeClr val="bg1"/>
                </a:solidFill>
              </a:rPr>
              <a:t>buy medicinal cannabis, you must be 18 or older and have either have current physician’s recommendation, a valid county-issued medical marijuana identification card, or be a Primary Caregiver as defined in Health and Safety Code Section 11362.7(d).</a:t>
            </a:r>
          </a:p>
          <a:p>
            <a:pPr>
              <a:buFont typeface="Arial" panose="020B0604020202020204" pitchFamily="34" charset="0"/>
              <a:buChar char="•"/>
            </a:pPr>
            <a:r>
              <a:rPr lang="en-US" b="1" dirty="0">
                <a:solidFill>
                  <a:schemeClr val="bg1"/>
                </a:solidFill>
              </a:rPr>
              <a:t>You can consume cannabis on private property but you cannot consume, smoke, eat, or vape cannabis in public places.  Property owners and landlords may ban the use and possession of cannabis on their properties.</a:t>
            </a:r>
          </a:p>
          <a:p>
            <a:pPr>
              <a:buFont typeface="Arial" panose="020B0604020202020204" pitchFamily="34" charset="0"/>
              <a:buChar char="•"/>
            </a:pPr>
            <a:r>
              <a:rPr lang="en-US" b="1" dirty="0">
                <a:solidFill>
                  <a:schemeClr val="bg1"/>
                </a:solidFill>
              </a:rPr>
              <a:t>Even though it is legal under California law, you cannot consume or possess cannabis on federal lands like national parks, even if the park is in California.</a:t>
            </a:r>
          </a:p>
          <a:p>
            <a:pPr>
              <a:buFont typeface="Arial" panose="020B0604020202020204" pitchFamily="34" charset="0"/>
              <a:buChar char="•"/>
            </a:pPr>
            <a:r>
              <a:rPr lang="en-US" b="1" dirty="0">
                <a:solidFill>
                  <a:schemeClr val="bg1"/>
                </a:solidFill>
              </a:rPr>
              <a:t>It is illegal to take your cannabis across state lines, even if you are traveling to another state where cannabis is legal. </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415326" y="437061"/>
            <a:ext cx="2609850" cy="6210300"/>
          </a:xfrm>
          <a:prstGeom prst="rect">
            <a:avLst/>
          </a:prstGeom>
        </p:spPr>
      </p:pic>
    </p:spTree>
    <p:extLst>
      <p:ext uri="{BB962C8B-B14F-4D97-AF65-F5344CB8AC3E}">
        <p14:creationId xmlns:p14="http://schemas.microsoft.com/office/powerpoint/2010/main" val="273408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4997872"/>
            <a:ext cx="8534400" cy="1507067"/>
          </a:xfrm>
        </p:spPr>
        <p:txBody>
          <a:bodyPr>
            <a:normAutofit/>
          </a:bodyPr>
          <a:lstStyle/>
          <a:p>
            <a:pPr algn="ctr"/>
            <a:r>
              <a:rPr lang="en-US" sz="4800" b="1" dirty="0" smtClean="0"/>
              <a:t>HIV/AIDS Epidemic</a:t>
            </a:r>
            <a:endParaRPr lang="en-US" sz="4800" b="1"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smtClean="0">
                <a:solidFill>
                  <a:schemeClr val="bg1"/>
                </a:solidFill>
              </a:rPr>
              <a:t>In 2015, an estimated 39,393 people in the United States were diagnosed with HIV, the virus that causes AIDS. About 1 in 7 people with HIV in the United States do not know that they are infected. </a:t>
            </a:r>
          </a:p>
          <a:p>
            <a:pPr>
              <a:buFont typeface="Arial" panose="020B0604020202020204" pitchFamily="34" charset="0"/>
              <a:buChar char="•"/>
            </a:pPr>
            <a:r>
              <a:rPr lang="en-US" sz="2800" dirty="0" smtClean="0">
                <a:solidFill>
                  <a:srgbClr val="FFFF00"/>
                </a:solidFill>
              </a:rPr>
              <a:t>In </a:t>
            </a:r>
            <a:r>
              <a:rPr lang="en-US" sz="2800" b="1" dirty="0" smtClean="0">
                <a:solidFill>
                  <a:srgbClr val="FFFF00"/>
                </a:solidFill>
              </a:rPr>
              <a:t>2015, an estimated 4,720 adults and adolescents were diagnosed with HIV in California. California ranked 2nd among the 50 states in the number of HIV diagnoses in 2015. </a:t>
            </a:r>
            <a:endParaRPr lang="en-US" sz="2800" b="1" dirty="0">
              <a:solidFill>
                <a:srgbClr val="FFFF00"/>
              </a:solidFill>
            </a:endParaRPr>
          </a:p>
        </p:txBody>
      </p:sp>
      <p:sp>
        <p:nvSpPr>
          <p:cNvPr id="4" name="TextBox 3"/>
          <p:cNvSpPr txBox="1"/>
          <p:nvPr/>
        </p:nvSpPr>
        <p:spPr>
          <a:xfrm>
            <a:off x="3387634" y="6488668"/>
            <a:ext cx="3335383" cy="369332"/>
          </a:xfrm>
          <a:prstGeom prst="rect">
            <a:avLst/>
          </a:prstGeom>
          <a:noFill/>
        </p:spPr>
        <p:txBody>
          <a:bodyPr wrap="square" rtlCol="0">
            <a:spAutoFit/>
          </a:bodyPr>
          <a:lstStyle/>
          <a:p>
            <a:r>
              <a:rPr lang="en-US" dirty="0" smtClean="0"/>
              <a:t>QUESTION TO FOLLOW</a:t>
            </a:r>
            <a:endParaRPr lang="en-US" dirty="0"/>
          </a:p>
        </p:txBody>
      </p:sp>
      <p:pic>
        <p:nvPicPr>
          <p:cNvPr id="5" name="Picture 4"/>
          <p:cNvPicPr>
            <a:picLocks noChangeAspect="1"/>
          </p:cNvPicPr>
          <p:nvPr/>
        </p:nvPicPr>
        <p:blipFill>
          <a:blip r:embed="rId2"/>
          <a:stretch>
            <a:fillRect/>
          </a:stretch>
        </p:blipFill>
        <p:spPr>
          <a:xfrm>
            <a:off x="9218612" y="409815"/>
            <a:ext cx="2609850" cy="6210300"/>
          </a:xfrm>
          <a:prstGeom prst="rect">
            <a:avLst/>
          </a:prstGeom>
        </p:spPr>
      </p:pic>
    </p:spTree>
    <p:extLst>
      <p:ext uri="{BB962C8B-B14F-4D97-AF65-F5344CB8AC3E}">
        <p14:creationId xmlns:p14="http://schemas.microsoft.com/office/powerpoint/2010/main" val="1639178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1"/>
            <a:ext cx="6820593" cy="2141414"/>
          </a:xfrm>
        </p:spPr>
        <p:txBody>
          <a:bodyPr>
            <a:normAutofit fontScale="90000"/>
          </a:bodyPr>
          <a:lstStyle/>
          <a:p>
            <a:r>
              <a:rPr lang="en-US" b="1" cap="none" dirty="0"/>
              <a:t>W</a:t>
            </a:r>
            <a:r>
              <a:rPr lang="en-US" b="1" cap="none" dirty="0" smtClean="0"/>
              <a:t>hat are some basic restrictions on the use of cannabis by a patient in California</a:t>
            </a:r>
            <a:r>
              <a:rPr lang="en-US" b="1" dirty="0" smtClean="0"/>
              <a:t>?</a:t>
            </a:r>
            <a:endParaRPr lang="en-US" b="1" dirty="0"/>
          </a:p>
        </p:txBody>
      </p:sp>
      <p:sp>
        <p:nvSpPr>
          <p:cNvPr id="3" name="Content Placeholder 2"/>
          <p:cNvSpPr>
            <a:spLocks noGrp="1"/>
          </p:cNvSpPr>
          <p:nvPr>
            <p:ph idx="1"/>
          </p:nvPr>
        </p:nvSpPr>
        <p:spPr>
          <a:xfrm>
            <a:off x="905312" y="1930398"/>
            <a:ext cx="7107312" cy="3348893"/>
          </a:xfrm>
        </p:spPr>
        <p:txBody>
          <a:bodyPr>
            <a:normAutofit fontScale="77500" lnSpcReduction="20000"/>
          </a:bodyPr>
          <a:lstStyle/>
          <a:p>
            <a:pPr marL="0" indent="0">
              <a:buNone/>
            </a:pPr>
            <a:endParaRPr lang="en-US" sz="3200" dirty="0" smtClean="0"/>
          </a:p>
          <a:p>
            <a:pPr marL="0" indent="0">
              <a:buNone/>
            </a:pPr>
            <a:r>
              <a:rPr lang="en-US" sz="3200" dirty="0" smtClean="0">
                <a:solidFill>
                  <a:schemeClr val="bg1"/>
                </a:solidFill>
              </a:rPr>
              <a:t>Answer:</a:t>
            </a:r>
          </a:p>
          <a:p>
            <a:pPr marL="0" indent="0">
              <a:buNone/>
            </a:pPr>
            <a:r>
              <a:rPr lang="en-US" sz="3200" dirty="0" smtClean="0">
                <a:solidFill>
                  <a:schemeClr val="bg1"/>
                </a:solidFill>
              </a:rPr>
              <a:t>A patient in California </a:t>
            </a:r>
            <a:r>
              <a:rPr lang="en-US" sz="3200" dirty="0">
                <a:solidFill>
                  <a:schemeClr val="bg1"/>
                </a:solidFill>
              </a:rPr>
              <a:t>can </a:t>
            </a:r>
            <a:r>
              <a:rPr lang="en-US" sz="3200" dirty="0" smtClean="0">
                <a:solidFill>
                  <a:schemeClr val="bg1"/>
                </a:solidFill>
              </a:rPr>
              <a:t>use </a:t>
            </a:r>
            <a:r>
              <a:rPr lang="en-US" sz="3200" dirty="0">
                <a:solidFill>
                  <a:schemeClr val="bg1"/>
                </a:solidFill>
              </a:rPr>
              <a:t>cannabis on private </a:t>
            </a:r>
            <a:r>
              <a:rPr lang="en-US" sz="3200" dirty="0" smtClean="0">
                <a:solidFill>
                  <a:schemeClr val="bg1"/>
                </a:solidFill>
              </a:rPr>
              <a:t>property, </a:t>
            </a:r>
            <a:r>
              <a:rPr lang="en-US" sz="3200" dirty="0">
                <a:solidFill>
                  <a:schemeClr val="bg1"/>
                </a:solidFill>
              </a:rPr>
              <a:t>but </a:t>
            </a:r>
            <a:r>
              <a:rPr lang="en-US" sz="3200" dirty="0" smtClean="0">
                <a:solidFill>
                  <a:schemeClr val="bg1"/>
                </a:solidFill>
              </a:rPr>
              <a:t>restrictions apply to consuming, smoking, eating, </a:t>
            </a:r>
            <a:r>
              <a:rPr lang="en-US" sz="3200" dirty="0">
                <a:solidFill>
                  <a:schemeClr val="bg1"/>
                </a:solidFill>
              </a:rPr>
              <a:t>or </a:t>
            </a:r>
            <a:r>
              <a:rPr lang="en-US" sz="3200" dirty="0" smtClean="0">
                <a:solidFill>
                  <a:schemeClr val="bg1"/>
                </a:solidFill>
              </a:rPr>
              <a:t>vaping </a:t>
            </a:r>
            <a:r>
              <a:rPr lang="en-US" sz="3200" dirty="0">
                <a:solidFill>
                  <a:schemeClr val="bg1"/>
                </a:solidFill>
              </a:rPr>
              <a:t>cannabis in public </a:t>
            </a:r>
            <a:r>
              <a:rPr lang="en-US" sz="3200" dirty="0" smtClean="0">
                <a:solidFill>
                  <a:schemeClr val="bg1"/>
                </a:solidFill>
              </a:rPr>
              <a:t>places</a:t>
            </a:r>
            <a:r>
              <a:rPr lang="en-US" sz="3200" dirty="0">
                <a:solidFill>
                  <a:schemeClr val="bg1"/>
                </a:solidFill>
              </a:rPr>
              <a:t> on federal lands like national parks</a:t>
            </a:r>
            <a:r>
              <a:rPr lang="en-US" sz="3200" dirty="0" smtClean="0">
                <a:solidFill>
                  <a:schemeClr val="bg1"/>
                </a:solidFill>
              </a:rPr>
              <a:t>.</a:t>
            </a:r>
            <a:r>
              <a:rPr lang="en-US" sz="3200" dirty="0">
                <a:solidFill>
                  <a:schemeClr val="bg1"/>
                </a:solidFill>
              </a:rPr>
              <a:t>  Property owners and landlords may ban the use and possession of cannabis on their properties.</a:t>
            </a:r>
          </a:p>
          <a:p>
            <a:pPr marL="0" indent="0">
              <a:buNone/>
            </a:pPr>
            <a:endParaRPr lang="en-US" sz="4400" dirty="0">
              <a:solidFill>
                <a:schemeClr val="bg1"/>
              </a:solidFill>
            </a:endParaRPr>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6606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838" y="4772486"/>
            <a:ext cx="8206291" cy="1297124"/>
          </a:xfrm>
          <a:prstGeom prst="rect">
            <a:avLst/>
          </a:prstGeom>
        </p:spPr>
      </p:pic>
      <p:sp>
        <p:nvSpPr>
          <p:cNvPr id="3" name="Content Placeholder 2"/>
          <p:cNvSpPr>
            <a:spLocks noGrp="1"/>
          </p:cNvSpPr>
          <p:nvPr>
            <p:ph idx="1"/>
          </p:nvPr>
        </p:nvSpPr>
        <p:spPr>
          <a:xfrm>
            <a:off x="1231270" y="685800"/>
            <a:ext cx="8347296" cy="3587435"/>
          </a:xfrm>
        </p:spPr>
        <p:txBody>
          <a:bodyPr>
            <a:normAutofit/>
          </a:bodyPr>
          <a:lstStyle/>
          <a:p>
            <a:pPr>
              <a:buFont typeface="Arial" panose="020B0604020202020204" pitchFamily="34" charset="0"/>
              <a:buChar char="•"/>
            </a:pPr>
            <a:r>
              <a:rPr lang="en-US" sz="3200" b="1" dirty="0">
                <a:hlinkClick r:id="rId3"/>
              </a:rPr>
              <a:t>Can secondhand cannabis smoke affect nonsmokers and children?</a:t>
            </a:r>
            <a:endParaRPr lang="en-US" sz="3200" b="1" dirty="0"/>
          </a:p>
          <a:p>
            <a:endParaRPr lang="en-US" dirty="0"/>
          </a:p>
        </p:txBody>
      </p:sp>
      <p:pic>
        <p:nvPicPr>
          <p:cNvPr id="2" name="Picture 1"/>
          <p:cNvPicPr>
            <a:picLocks noChangeAspect="1"/>
          </p:cNvPicPr>
          <p:nvPr/>
        </p:nvPicPr>
        <p:blipFill>
          <a:blip r:embed="rId4"/>
          <a:stretch>
            <a:fillRect/>
          </a:stretch>
        </p:blipFill>
        <p:spPr>
          <a:xfrm>
            <a:off x="9273221" y="233843"/>
            <a:ext cx="2633970" cy="6267696"/>
          </a:xfrm>
          <a:prstGeom prst="rect">
            <a:avLst/>
          </a:prstGeom>
        </p:spPr>
      </p:pic>
    </p:spTree>
    <p:extLst>
      <p:ext uri="{BB962C8B-B14F-4D97-AF65-F5344CB8AC3E}">
        <p14:creationId xmlns:p14="http://schemas.microsoft.com/office/powerpoint/2010/main" val="2126646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838" y="4772486"/>
            <a:ext cx="8206291" cy="1297124"/>
          </a:xfrm>
          <a:prstGeom prst="rect">
            <a:avLst/>
          </a:prstGeom>
        </p:spPr>
      </p:pic>
      <p:sp>
        <p:nvSpPr>
          <p:cNvPr id="3" name="Content Placeholder 2"/>
          <p:cNvSpPr>
            <a:spLocks noGrp="1"/>
          </p:cNvSpPr>
          <p:nvPr>
            <p:ph idx="1"/>
          </p:nvPr>
        </p:nvSpPr>
        <p:spPr>
          <a:xfrm>
            <a:off x="479833" y="678051"/>
            <a:ext cx="8347296" cy="3587435"/>
          </a:xfrm>
        </p:spPr>
        <p:txBody>
          <a:bodyPr>
            <a:normAutofit fontScale="92500" lnSpcReduction="20000"/>
          </a:bodyPr>
          <a:lstStyle/>
          <a:p>
            <a:pPr>
              <a:buFont typeface="Arial" panose="020B0604020202020204" pitchFamily="34" charset="0"/>
              <a:buChar char="•"/>
            </a:pPr>
            <a:r>
              <a:rPr lang="en-US" sz="3200" b="1" dirty="0">
                <a:hlinkClick r:id="rId3"/>
              </a:rPr>
              <a:t>Can secondhand cannabis smoke affect nonsmokers and children?</a:t>
            </a:r>
            <a:endParaRPr lang="en-US" sz="3200" b="1" dirty="0"/>
          </a:p>
          <a:p>
            <a:pPr>
              <a:buFont typeface="Arial" panose="020B0604020202020204" pitchFamily="34" charset="0"/>
              <a:buChar char="•"/>
            </a:pPr>
            <a:r>
              <a:rPr lang="en-US" sz="3200" b="1" dirty="0">
                <a:solidFill>
                  <a:srgbClr val="FF0000"/>
                </a:solidFill>
              </a:rPr>
              <a:t>Yes. Secondhand cannabis smoke contains THC and many of the same toxins and chemicals found in tobacco smoke. These toxins can be harmful to those around you, especially babies and children.</a:t>
            </a:r>
          </a:p>
          <a:p>
            <a:endParaRPr lang="en-US" dirty="0"/>
          </a:p>
        </p:txBody>
      </p:sp>
      <p:pic>
        <p:nvPicPr>
          <p:cNvPr id="2" name="Picture 1"/>
          <p:cNvPicPr>
            <a:picLocks noChangeAspect="1"/>
          </p:cNvPicPr>
          <p:nvPr/>
        </p:nvPicPr>
        <p:blipFill>
          <a:blip r:embed="rId4"/>
          <a:stretch>
            <a:fillRect/>
          </a:stretch>
        </p:blipFill>
        <p:spPr>
          <a:xfrm>
            <a:off x="9332860" y="257090"/>
            <a:ext cx="2682819" cy="6383934"/>
          </a:xfrm>
          <a:prstGeom prst="rect">
            <a:avLst/>
          </a:prstGeom>
        </p:spPr>
      </p:pic>
    </p:spTree>
    <p:extLst>
      <p:ext uri="{BB962C8B-B14F-4D97-AF65-F5344CB8AC3E}">
        <p14:creationId xmlns:p14="http://schemas.microsoft.com/office/powerpoint/2010/main" val="5050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19" y="5350933"/>
            <a:ext cx="8534400" cy="1507067"/>
          </a:xfrm>
        </p:spPr>
        <p:txBody>
          <a:bodyPr>
            <a:normAutofit fontScale="90000"/>
          </a:bodyPr>
          <a:lstStyle/>
          <a:p>
            <a:r>
              <a:rPr lang="en-US" b="1" dirty="0"/>
              <a:t>Risks for Pregnant and Breastfeeding Women </a:t>
            </a:r>
            <a:br>
              <a:rPr lang="en-US" b="1" dirty="0"/>
            </a:br>
            <a:endParaRPr lang="en-US" dirty="0"/>
          </a:p>
        </p:txBody>
      </p:sp>
      <p:sp>
        <p:nvSpPr>
          <p:cNvPr id="3" name="Content Placeholder 2"/>
          <p:cNvSpPr>
            <a:spLocks noGrp="1"/>
          </p:cNvSpPr>
          <p:nvPr>
            <p:ph idx="1"/>
          </p:nvPr>
        </p:nvSpPr>
        <p:spPr>
          <a:xfrm>
            <a:off x="684212" y="0"/>
            <a:ext cx="8534400" cy="5428160"/>
          </a:xfrm>
        </p:spPr>
        <p:txBody>
          <a:bodyPr>
            <a:normAutofit fontScale="92500" lnSpcReduction="20000"/>
          </a:bodyPr>
          <a:lstStyle/>
          <a:p>
            <a:pPr>
              <a:buFont typeface="Arial" panose="020B0604020202020204" pitchFamily="34" charset="0"/>
              <a:buChar char="•"/>
            </a:pPr>
            <a:r>
              <a:rPr lang="en-US" b="1" dirty="0">
                <a:solidFill>
                  <a:schemeClr val="bg1"/>
                </a:solidFill>
              </a:rPr>
              <a:t>Consuming cannabis (marijuana, weed, pot) can affect the health of your baby and is not recommended for women who are pregnant or breastfeeding, or who plan to become pregnant soon. </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a:p>
            <a:pPr>
              <a:buFont typeface="Arial" panose="020B0604020202020204" pitchFamily="34" charset="0"/>
              <a:buChar char="•"/>
            </a:pPr>
            <a:r>
              <a:rPr lang="en-US" b="1" dirty="0">
                <a:solidFill>
                  <a:schemeClr val="bg1"/>
                </a:solidFill>
              </a:rPr>
              <a:t>Research shows that if you use cannabis while you are pregnant or breastfeeding,  your baby may be born with a lower birth weight, which means the baby is more likely to have health problems, especially in the first year of life.</a:t>
            </a:r>
          </a:p>
          <a:p>
            <a:pPr marL="0" indent="0">
              <a:buNone/>
            </a:pPr>
            <a:r>
              <a:rPr lang="en-US" b="1" dirty="0">
                <a:solidFill>
                  <a:schemeClr val="bg1"/>
                </a:solidFill>
              </a:rPr>
              <a:t> </a:t>
            </a:r>
          </a:p>
          <a:p>
            <a:pPr>
              <a:buFont typeface="Arial" panose="020B0604020202020204" pitchFamily="34" charset="0"/>
              <a:buChar char="•"/>
            </a:pPr>
            <a:r>
              <a:rPr lang="en-US" b="1" dirty="0">
                <a:solidFill>
                  <a:schemeClr val="bg1"/>
                </a:solidFill>
              </a:rPr>
              <a:t>No matter how you consume cannabis (smoking, vaping, eating, or drinking), the active ingredient in cannabis, THC (tetrahydrocannabinol), will reach your baby through your bloodstream and into the placenta, through your breast milk, and through secondhand smoke that enters the baby's lungs. </a:t>
            </a:r>
          </a:p>
          <a:p>
            <a:pPr marL="0" indent="0">
              <a:buNone/>
            </a:pPr>
            <a:r>
              <a:rPr lang="en-US" b="1" dirty="0">
                <a:solidFill>
                  <a:schemeClr val="bg1"/>
                </a:solidFill>
              </a:rPr>
              <a:t> </a:t>
            </a:r>
          </a:p>
          <a:p>
            <a:pPr>
              <a:buFont typeface="Arial" panose="020B0604020202020204" pitchFamily="34" charset="0"/>
              <a:buChar char="•"/>
            </a:pPr>
            <a:r>
              <a:rPr lang="en-US" b="1" dirty="0">
                <a:solidFill>
                  <a:schemeClr val="bg1"/>
                </a:solidFill>
              </a:rPr>
              <a:t>​​Because the health of your baby is important to you, check out the resources below and learn more about how cannabis use during pregnancy or while breastfeeding affects your baby. </a:t>
            </a:r>
          </a:p>
        </p:txBody>
      </p:sp>
      <p:pic>
        <p:nvPicPr>
          <p:cNvPr id="4" name="Picture 3"/>
          <p:cNvPicPr>
            <a:picLocks noChangeAspect="1"/>
          </p:cNvPicPr>
          <p:nvPr/>
        </p:nvPicPr>
        <p:blipFill>
          <a:blip r:embed="rId2"/>
          <a:stretch>
            <a:fillRect/>
          </a:stretch>
        </p:blipFill>
        <p:spPr>
          <a:xfrm>
            <a:off x="9365603" y="247972"/>
            <a:ext cx="2637802" cy="6276814"/>
          </a:xfrm>
          <a:prstGeom prst="rect">
            <a:avLst/>
          </a:prstGeom>
        </p:spPr>
      </p:pic>
    </p:spTree>
    <p:extLst>
      <p:ext uri="{BB962C8B-B14F-4D97-AF65-F5344CB8AC3E}">
        <p14:creationId xmlns:p14="http://schemas.microsoft.com/office/powerpoint/2010/main" val="1731966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Risks for Pregnant and Breastfeeding Women </a:t>
            </a:r>
            <a:br>
              <a:rPr lang="en-US" b="1"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hlinkClick r:id="rId2"/>
              </a:rPr>
              <a:t>If I am pregnant, can I use cannabis to relieve nausea?</a:t>
            </a:r>
            <a:endParaRPr lang="en-US" b="1" dirty="0"/>
          </a:p>
          <a:p>
            <a:pPr>
              <a:buFont typeface="Arial" panose="020B0604020202020204" pitchFamily="34" charset="0"/>
              <a:buChar char="•"/>
            </a:pPr>
            <a:r>
              <a:rPr lang="en-US" dirty="0">
                <a:solidFill>
                  <a:schemeClr val="bg1"/>
                </a:solidFill>
              </a:rPr>
              <a:t>No. Using any form of cannabis is not recommended for women who are pregnant or who plan to be pregnant soon. If you already use cannabis for medicinal purposes, ask your doctor for an alternative treatment shown to be safe during pregnancy. </a:t>
            </a:r>
          </a:p>
        </p:txBody>
      </p:sp>
      <p:pic>
        <p:nvPicPr>
          <p:cNvPr id="4" name="Picture 3"/>
          <p:cNvPicPr>
            <a:picLocks noChangeAspect="1"/>
          </p:cNvPicPr>
          <p:nvPr/>
        </p:nvPicPr>
        <p:blipFill>
          <a:blip r:embed="rId3"/>
          <a:stretch>
            <a:fillRect/>
          </a:stretch>
        </p:blipFill>
        <p:spPr>
          <a:xfrm>
            <a:off x="9218612" y="191735"/>
            <a:ext cx="2741177" cy="6522800"/>
          </a:xfrm>
          <a:prstGeom prst="rect">
            <a:avLst/>
          </a:prstGeom>
        </p:spPr>
      </p:pic>
    </p:spTree>
    <p:extLst>
      <p:ext uri="{BB962C8B-B14F-4D97-AF65-F5344CB8AC3E}">
        <p14:creationId xmlns:p14="http://schemas.microsoft.com/office/powerpoint/2010/main" val="858022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28" y="0"/>
            <a:ext cx="6934199" cy="3171037"/>
          </a:xfrm>
        </p:spPr>
        <p:txBody>
          <a:bodyPr>
            <a:normAutofit/>
          </a:bodyPr>
          <a:lstStyle/>
          <a:p>
            <a:r>
              <a:rPr lang="en-US" cap="none" dirty="0"/>
              <a:t>W</a:t>
            </a:r>
            <a:r>
              <a:rPr lang="en-US" cap="none" dirty="0" smtClean="0"/>
              <a:t>hat should you tell patients who are pregnant or are planning to become pregnant with regard to cannabis usage?</a:t>
            </a:r>
            <a:endParaRPr lang="en-US" cap="none" dirty="0"/>
          </a:p>
        </p:txBody>
      </p:sp>
      <p:sp>
        <p:nvSpPr>
          <p:cNvPr id="3" name="Content Placeholder 2"/>
          <p:cNvSpPr>
            <a:spLocks noGrp="1"/>
          </p:cNvSpPr>
          <p:nvPr>
            <p:ph idx="1"/>
          </p:nvPr>
        </p:nvSpPr>
        <p:spPr>
          <a:xfrm>
            <a:off x="517769" y="2657231"/>
            <a:ext cx="6929167" cy="1949937"/>
          </a:xfrm>
        </p:spPr>
        <p:txBody>
          <a:bodyPr>
            <a:normAutofit/>
          </a:bodyPr>
          <a:lstStyle/>
          <a:p>
            <a:pPr marL="0" indent="0">
              <a:buNone/>
            </a:pPr>
            <a:r>
              <a:rPr lang="en-US" sz="3200" dirty="0" smtClean="0"/>
              <a:t>Answer:  Advise against cannabis usage and encourage other safer therapeutic options.</a:t>
            </a:r>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20834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Valley </a:t>
            </a:r>
            <a:r>
              <a:rPr lang="en-US" dirty="0" smtClean="0"/>
              <a:t>Fever Cases increased in 2016 in CAL</a:t>
            </a:r>
            <a:endParaRPr lang="en-US" dirty="0"/>
          </a:p>
        </p:txBody>
      </p:sp>
      <p:sp>
        <p:nvSpPr>
          <p:cNvPr id="3" name="Content Placeholder 2"/>
          <p:cNvSpPr>
            <a:spLocks noGrp="1"/>
          </p:cNvSpPr>
          <p:nvPr>
            <p:ph idx="1"/>
          </p:nvPr>
        </p:nvSpPr>
        <p:spPr>
          <a:xfrm>
            <a:off x="496463" y="553183"/>
            <a:ext cx="8658965" cy="550459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buFont typeface="Arial" panose="020B0604020202020204" pitchFamily="34" charset="0"/>
              <a:buChar char="•"/>
            </a:pPr>
            <a:r>
              <a:rPr lang="en-US" sz="8000" b="1" dirty="0" smtClean="0">
                <a:solidFill>
                  <a:schemeClr val="bg1"/>
                </a:solidFill>
              </a:rPr>
              <a:t>Most commonly reported in the Southern Central Valley and the Central Coast of California</a:t>
            </a:r>
          </a:p>
          <a:p>
            <a:pPr>
              <a:buFont typeface="Arial" panose="020B0604020202020204" pitchFamily="34" charset="0"/>
              <a:buChar char="•"/>
            </a:pPr>
            <a:r>
              <a:rPr lang="en-US" sz="8000" b="1" dirty="0" smtClean="0">
                <a:solidFill>
                  <a:schemeClr val="bg1"/>
                </a:solidFill>
              </a:rPr>
              <a:t>In the year 2016, over 5,000 new cases of “Valley Fever” (Coccidioidomycosis) were reported to the California Public Health Department</a:t>
            </a:r>
          </a:p>
          <a:p>
            <a:pPr>
              <a:buFont typeface="Arial" panose="020B0604020202020204" pitchFamily="34" charset="0"/>
              <a:buChar char="•"/>
            </a:pPr>
            <a:r>
              <a:rPr lang="en-US" sz="8000" b="1" dirty="0" smtClean="0">
                <a:solidFill>
                  <a:schemeClr val="bg1"/>
                </a:solidFill>
              </a:rPr>
              <a:t>People get infected by breathing in spores present in dust that gets into the air when it is windy or when soil is disturbed, especially if the individuals work outdoors.</a:t>
            </a:r>
          </a:p>
          <a:p>
            <a:pPr>
              <a:buFont typeface="Arial" panose="020B0604020202020204" pitchFamily="34" charset="0"/>
              <a:buChar char="•"/>
            </a:pPr>
            <a:r>
              <a:rPr lang="en-US" sz="8000" b="1" dirty="0" smtClean="0">
                <a:solidFill>
                  <a:schemeClr val="bg1"/>
                </a:solidFill>
              </a:rPr>
              <a:t>The incidence of Valley Fever depends on a variety of environmental factors and types of human activities in areas where the fungus is present.</a:t>
            </a:r>
          </a:p>
          <a:p>
            <a:pPr>
              <a:buFont typeface="Arial" panose="020B0604020202020204" pitchFamily="34" charset="0"/>
              <a:buChar char="•"/>
            </a:pPr>
            <a:r>
              <a:rPr lang="en-US" sz="8000" b="1" dirty="0" smtClean="0">
                <a:solidFill>
                  <a:schemeClr val="bg1"/>
                </a:solidFill>
              </a:rPr>
              <a:t>While most infected people will not show signs of illness—some may develop more severe complications of Valley Fever which may include pneumonia, or infection of the brain, joints, bone, skin, or other organs.</a:t>
            </a:r>
          </a:p>
          <a:p>
            <a:pPr>
              <a:buFont typeface="Arial" panose="020B0604020202020204" pitchFamily="34" charset="0"/>
              <a:buChar char="•"/>
            </a:pPr>
            <a:endParaRPr lang="en-US" sz="8000"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endParaRPr lang="en-US" dirty="0"/>
          </a:p>
          <a:p>
            <a:pPr>
              <a:buFont typeface="Arial" panose="020B0604020202020204" pitchFamily="34" charset="0"/>
              <a:buChar char="•"/>
            </a:pPr>
            <a:endParaRPr lang="en-US" b="1" i="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endParaRPr lang="en-US" dirty="0"/>
          </a:p>
          <a:p>
            <a:endParaRPr lang="en-US" dirty="0"/>
          </a:p>
          <a:p>
            <a:endParaRPr lang="en-US" dirty="0"/>
          </a:p>
          <a:p>
            <a:endParaRPr lang="en-US" dirty="0"/>
          </a:p>
        </p:txBody>
      </p:sp>
      <p:sp>
        <p:nvSpPr>
          <p:cNvPr id="4" name="TextBox 3"/>
          <p:cNvSpPr txBox="1"/>
          <p:nvPr/>
        </p:nvSpPr>
        <p:spPr>
          <a:xfrm>
            <a:off x="9218612" y="6057773"/>
            <a:ext cx="2851843" cy="369332"/>
          </a:xfrm>
          <a:prstGeom prst="rect">
            <a:avLst/>
          </a:prstGeom>
          <a:noFill/>
        </p:spPr>
        <p:txBody>
          <a:bodyPr wrap="square" rtlCol="0">
            <a:spAutoFit/>
          </a:bodyPr>
          <a:lstStyle/>
          <a:p>
            <a:r>
              <a:rPr lang="en-US" dirty="0" smtClean="0"/>
              <a:t>QUESTION TO FOLLOW</a:t>
            </a:r>
            <a:endParaRPr lang="en-US" dirty="0"/>
          </a:p>
        </p:txBody>
      </p:sp>
      <p:pic>
        <p:nvPicPr>
          <p:cNvPr id="5" name="Picture 4"/>
          <p:cNvPicPr>
            <a:picLocks noChangeAspect="1"/>
          </p:cNvPicPr>
          <p:nvPr/>
        </p:nvPicPr>
        <p:blipFill>
          <a:blip r:embed="rId2"/>
          <a:stretch>
            <a:fillRect/>
          </a:stretch>
        </p:blipFill>
        <p:spPr>
          <a:xfrm>
            <a:off x="9218612" y="289712"/>
            <a:ext cx="2609850" cy="6210300"/>
          </a:xfrm>
          <a:prstGeom prst="rect">
            <a:avLst/>
          </a:prstGeom>
        </p:spPr>
      </p:pic>
    </p:spTree>
    <p:extLst>
      <p:ext uri="{BB962C8B-B14F-4D97-AF65-F5344CB8AC3E}">
        <p14:creationId xmlns:p14="http://schemas.microsoft.com/office/powerpoint/2010/main" val="3999256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346" y="1"/>
            <a:ext cx="6634057" cy="2130803"/>
          </a:xfrm>
        </p:spPr>
        <p:txBody>
          <a:bodyPr/>
          <a:lstStyle/>
          <a:p>
            <a:r>
              <a:rPr lang="en-US" cap="none" dirty="0"/>
              <a:t>H</a:t>
            </a:r>
            <a:r>
              <a:rPr lang="en-US" cap="none" dirty="0" smtClean="0"/>
              <a:t>ow many new cases of valley fever were reported in 2016? </a:t>
            </a:r>
            <a:endParaRPr lang="en-US" cap="none" dirty="0"/>
          </a:p>
        </p:txBody>
      </p:sp>
      <p:sp>
        <p:nvSpPr>
          <p:cNvPr id="4" name="TextBox 3"/>
          <p:cNvSpPr txBox="1"/>
          <p:nvPr/>
        </p:nvSpPr>
        <p:spPr>
          <a:xfrm>
            <a:off x="1344246" y="2696308"/>
            <a:ext cx="5893462" cy="3970318"/>
          </a:xfrm>
          <a:prstGeom prst="rect">
            <a:avLst/>
          </a:prstGeom>
          <a:noFill/>
        </p:spPr>
        <p:txBody>
          <a:bodyPr wrap="square" rtlCol="0">
            <a:spAutoFit/>
          </a:bodyPr>
          <a:lstStyle/>
          <a:p>
            <a:r>
              <a:rPr lang="en-US" sz="3600" dirty="0" smtClean="0">
                <a:solidFill>
                  <a:srgbClr val="FFFF00"/>
                </a:solidFill>
              </a:rPr>
              <a:t>Answer: In </a:t>
            </a:r>
            <a:r>
              <a:rPr lang="en-US" sz="3600" dirty="0">
                <a:solidFill>
                  <a:srgbClr val="FFFF00"/>
                </a:solidFill>
              </a:rPr>
              <a:t>the year 2016, over 5,000 new cases of “Valley Fever” (Coccidioidomycosis) were reported to the California Public Health Department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14320" y="2374920"/>
              <a:ext cx="8668440" cy="4388040"/>
            </p14:xfrm>
          </p:contentPart>
        </mc:Choice>
        <mc:Fallback xmlns="">
          <p:pic>
            <p:nvPicPr>
              <p:cNvPr id="3" name="Ink 2"/>
              <p:cNvPicPr/>
              <p:nvPr/>
            </p:nvPicPr>
            <p:blipFill>
              <a:blip r:embed="rId3"/>
              <a:stretch>
                <a:fillRect/>
              </a:stretch>
            </p:blipFill>
            <p:spPr>
              <a:xfrm>
                <a:off x="1704960" y="2365560"/>
                <a:ext cx="8687160" cy="4406760"/>
              </a:xfrm>
              <a:prstGeom prst="rect">
                <a:avLst/>
              </a:prstGeom>
            </p:spPr>
          </p:pic>
        </mc:Fallback>
      </mc:AlternateContent>
      <p:pic>
        <p:nvPicPr>
          <p:cNvPr id="5" name="Picture 4"/>
          <p:cNvPicPr>
            <a:picLocks noChangeAspect="1"/>
          </p:cNvPicPr>
          <p:nvPr/>
        </p:nvPicPr>
        <p:blipFill>
          <a:blip r:embed="rId4"/>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85389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07" y="2890867"/>
            <a:ext cx="7656681" cy="2130803"/>
          </a:xfrm>
        </p:spPr>
        <p:txBody>
          <a:bodyPr>
            <a:normAutofit fontScale="90000"/>
          </a:bodyPr>
          <a:lstStyle/>
          <a:p>
            <a:r>
              <a:rPr lang="en-US" cap="none" dirty="0" smtClean="0">
                <a:solidFill>
                  <a:srgbClr val="FFFF00"/>
                </a:solidFill>
              </a:rPr>
              <a:t>Answer: People get infected by breathing in spores present in dust that gets into the air when it is windy or when soil is disturbed, especially if the individuals work outdoors.</a:t>
            </a:r>
            <a:br>
              <a:rPr lang="en-US" cap="none" dirty="0" smtClean="0">
                <a:solidFill>
                  <a:srgbClr val="FFFF00"/>
                </a:solidFill>
              </a:rPr>
            </a:br>
            <a:endParaRPr lang="en-US" cap="none" dirty="0">
              <a:solidFill>
                <a:srgbClr val="FFFF00"/>
              </a:solidFill>
            </a:endParaRPr>
          </a:p>
        </p:txBody>
      </p:sp>
      <p:sp>
        <p:nvSpPr>
          <p:cNvPr id="3" name="Content Placeholder 2"/>
          <p:cNvSpPr>
            <a:spLocks noGrp="1"/>
          </p:cNvSpPr>
          <p:nvPr>
            <p:ph idx="1"/>
          </p:nvPr>
        </p:nvSpPr>
        <p:spPr>
          <a:xfrm>
            <a:off x="1049718" y="382954"/>
            <a:ext cx="7079144" cy="1914770"/>
          </a:xfrm>
        </p:spPr>
        <p:txBody>
          <a:bodyPr>
            <a:normAutofit fontScale="85000" lnSpcReduction="10000"/>
          </a:bodyPr>
          <a:lstStyle/>
          <a:p>
            <a:pPr marL="0" indent="0">
              <a:buNone/>
            </a:pPr>
            <a:r>
              <a:rPr lang="en-US" dirty="0"/>
              <a:t> </a:t>
            </a:r>
            <a:r>
              <a:rPr lang="en-US" dirty="0" smtClean="0"/>
              <a:t>  </a:t>
            </a:r>
          </a:p>
          <a:p>
            <a:pPr marL="0" indent="0">
              <a:buNone/>
            </a:pPr>
            <a:r>
              <a:rPr lang="en-US" sz="4400" dirty="0">
                <a:solidFill>
                  <a:schemeClr val="tx1"/>
                </a:solidFill>
              </a:rPr>
              <a:t>H</a:t>
            </a:r>
            <a:r>
              <a:rPr lang="en-US" sz="4400" dirty="0" smtClean="0">
                <a:solidFill>
                  <a:schemeClr val="tx1"/>
                </a:solidFill>
              </a:rPr>
              <a:t>ow is valley fever transmitted to  the patient?</a:t>
            </a:r>
          </a:p>
          <a:p>
            <a:pPr marL="0" indent="0">
              <a:buNone/>
            </a:pPr>
            <a:endParaRPr lang="en-US" sz="4400" dirty="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32727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761" y="3946769"/>
            <a:ext cx="7001596" cy="2130803"/>
          </a:xfrm>
        </p:spPr>
        <p:txBody>
          <a:bodyPr>
            <a:normAutofit fontScale="90000"/>
          </a:bodyPr>
          <a:lstStyle/>
          <a:p>
            <a:r>
              <a:rPr lang="en-US" cap="none" dirty="0" smtClean="0">
                <a:solidFill>
                  <a:srgbClr val="FFFF00"/>
                </a:solidFill>
              </a:rPr>
              <a:t>Answer:  </a:t>
            </a:r>
            <a:r>
              <a:rPr lang="en-US" cap="none" dirty="0">
                <a:solidFill>
                  <a:srgbClr val="FFFF00"/>
                </a:solidFill>
              </a:rPr>
              <a:t>W</a:t>
            </a:r>
            <a:r>
              <a:rPr lang="en-US" cap="none" dirty="0" smtClean="0">
                <a:solidFill>
                  <a:srgbClr val="FFFF00"/>
                </a:solidFill>
              </a:rPr>
              <a:t>hile most infected people will not show signs of illness—some may develop more severe complications of valley fever which may include pneumonia, or infection of the brain, joints, bone, skin, or other organs.</a:t>
            </a:r>
            <a:br>
              <a:rPr lang="en-US" cap="none" dirty="0" smtClean="0">
                <a:solidFill>
                  <a:srgbClr val="FFFF00"/>
                </a:solidFill>
              </a:rPr>
            </a:br>
            <a:endParaRPr lang="en-US" cap="none" dirty="0">
              <a:solidFill>
                <a:srgbClr val="FFFF00"/>
              </a:solidFill>
            </a:endParaRPr>
          </a:p>
        </p:txBody>
      </p:sp>
      <p:sp>
        <p:nvSpPr>
          <p:cNvPr id="3" name="Content Placeholder 2"/>
          <p:cNvSpPr>
            <a:spLocks noGrp="1"/>
          </p:cNvSpPr>
          <p:nvPr>
            <p:ph idx="1"/>
          </p:nvPr>
        </p:nvSpPr>
        <p:spPr>
          <a:xfrm>
            <a:off x="1173760" y="351693"/>
            <a:ext cx="6792369" cy="2367236"/>
          </a:xfrm>
        </p:spPr>
        <p:txBody>
          <a:bodyPr>
            <a:normAutofit fontScale="55000" lnSpcReduction="20000"/>
          </a:bodyPr>
          <a:lstStyle/>
          <a:p>
            <a:pPr marL="0" indent="0">
              <a:buNone/>
            </a:pPr>
            <a:r>
              <a:rPr lang="en-US" dirty="0"/>
              <a:t> </a:t>
            </a:r>
            <a:r>
              <a:rPr lang="en-US" dirty="0" smtClean="0"/>
              <a:t>  </a:t>
            </a:r>
          </a:p>
          <a:p>
            <a:pPr marL="0" indent="0">
              <a:buNone/>
            </a:pPr>
            <a:endParaRPr lang="en-US" sz="4400" dirty="0"/>
          </a:p>
          <a:p>
            <a:pPr marL="0" indent="0">
              <a:buNone/>
            </a:pPr>
            <a:r>
              <a:rPr lang="en-US" sz="6500" dirty="0">
                <a:solidFill>
                  <a:schemeClr val="tx1"/>
                </a:solidFill>
              </a:rPr>
              <a:t>W</a:t>
            </a:r>
            <a:r>
              <a:rPr lang="en-US" sz="6500" dirty="0" smtClean="0">
                <a:solidFill>
                  <a:schemeClr val="tx1"/>
                </a:solidFill>
              </a:rPr>
              <a:t>hat kind of medical complications can result from valley fever?</a:t>
            </a:r>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33243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77" y="572086"/>
            <a:ext cx="8534400" cy="1542237"/>
          </a:xfrm>
        </p:spPr>
        <p:txBody>
          <a:bodyPr>
            <a:noAutofit/>
          </a:bodyPr>
          <a:lstStyle/>
          <a:p>
            <a:pPr>
              <a:buFont typeface="Arial" panose="020B0604020202020204" pitchFamily="34" charset="0"/>
              <a:buChar char="•"/>
            </a:pPr>
            <a:r>
              <a:rPr lang="en-US" sz="3200" dirty="0" smtClean="0"/>
              <a:t>How many people were diagnosed with HIV infection in California in the year 2015 according to the CDC?</a:t>
            </a:r>
            <a:endParaRPr lang="en-US" sz="3200" dirty="0"/>
          </a:p>
        </p:txBody>
      </p:sp>
      <p:sp>
        <p:nvSpPr>
          <p:cNvPr id="5" name="Rectangle 4"/>
          <p:cNvSpPr/>
          <p:nvPr/>
        </p:nvSpPr>
        <p:spPr>
          <a:xfrm>
            <a:off x="738813" y="2626417"/>
            <a:ext cx="8135222" cy="1569660"/>
          </a:xfrm>
          <a:prstGeom prst="rect">
            <a:avLst/>
          </a:prstGeom>
        </p:spPr>
        <p:txBody>
          <a:bodyPr wrap="square">
            <a:spAutoFit/>
          </a:bodyPr>
          <a:lstStyle/>
          <a:p>
            <a:r>
              <a:rPr lang="en-US" sz="3200" dirty="0">
                <a:solidFill>
                  <a:srgbClr val="FFFF00"/>
                </a:solidFill>
              </a:rPr>
              <a:t>In 2015, an estimated 4,720 adults and adolescents were diagnosed with HIV in California. </a:t>
            </a:r>
            <a:endParaRPr lang="en-US" sz="3200" dirty="0"/>
          </a:p>
        </p:txBody>
      </p:sp>
      <p:pic>
        <p:nvPicPr>
          <p:cNvPr id="2" name="Picture 1"/>
          <p:cNvPicPr>
            <a:picLocks noChangeAspect="1"/>
          </p:cNvPicPr>
          <p:nvPr/>
        </p:nvPicPr>
        <p:blipFill>
          <a:blip r:embed="rId2"/>
          <a:stretch>
            <a:fillRect/>
          </a:stretch>
        </p:blipFill>
        <p:spPr>
          <a:xfrm>
            <a:off x="9164138" y="384809"/>
            <a:ext cx="2609850" cy="6210300"/>
          </a:xfrm>
          <a:prstGeom prst="rect">
            <a:avLst/>
          </a:prstGeom>
        </p:spPr>
      </p:pic>
      <p:sp>
        <p:nvSpPr>
          <p:cNvPr id="4" name="Rectangle 3"/>
          <p:cNvSpPr/>
          <p:nvPr/>
        </p:nvSpPr>
        <p:spPr>
          <a:xfrm>
            <a:off x="1611946" y="5646572"/>
            <a:ext cx="5836854" cy="830997"/>
          </a:xfrm>
          <a:prstGeom prst="rect">
            <a:avLst/>
          </a:prstGeom>
        </p:spPr>
        <p:txBody>
          <a:bodyPr wrap="none">
            <a:spAutoFit/>
          </a:bodyPr>
          <a:lstStyle/>
          <a:p>
            <a:r>
              <a:rPr lang="en-US" sz="4800" b="1" dirty="0"/>
              <a:t>HIV/AIDS Epidemic</a:t>
            </a:r>
            <a:endParaRPr lang="en-US" sz="4800" dirty="0"/>
          </a:p>
        </p:txBody>
      </p:sp>
    </p:spTree>
    <p:extLst>
      <p:ext uri="{BB962C8B-B14F-4D97-AF65-F5344CB8AC3E}">
        <p14:creationId xmlns:p14="http://schemas.microsoft.com/office/powerpoint/2010/main" val="235618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021" y="667980"/>
            <a:ext cx="8302028" cy="1239716"/>
          </a:xfrm>
          <a:prstGeom prst="rect">
            <a:avLst/>
          </a:prstGeom>
        </p:spPr>
      </p:pic>
      <p:pic>
        <p:nvPicPr>
          <p:cNvPr id="3" name="Picture 2"/>
          <p:cNvPicPr>
            <a:picLocks noChangeAspect="1"/>
          </p:cNvPicPr>
          <p:nvPr/>
        </p:nvPicPr>
        <p:blipFill>
          <a:blip r:embed="rId3"/>
          <a:stretch>
            <a:fillRect/>
          </a:stretch>
        </p:blipFill>
        <p:spPr>
          <a:xfrm>
            <a:off x="9306732" y="216369"/>
            <a:ext cx="2693494" cy="6409335"/>
          </a:xfrm>
          <a:prstGeom prst="rect">
            <a:avLst/>
          </a:prstGeom>
        </p:spPr>
      </p:pic>
      <p:pic>
        <p:nvPicPr>
          <p:cNvPr id="5" name="Content Placeholder 4"/>
          <p:cNvPicPr>
            <a:picLocks noGrp="1" noChangeAspect="1"/>
          </p:cNvPicPr>
          <p:nvPr>
            <p:ph idx="1"/>
          </p:nvPr>
        </p:nvPicPr>
        <p:blipFill>
          <a:blip r:embed="rId4"/>
          <a:stretch>
            <a:fillRect/>
          </a:stretch>
        </p:blipFill>
        <p:spPr>
          <a:xfrm>
            <a:off x="313020" y="2176905"/>
            <a:ext cx="8302028" cy="4451517"/>
          </a:xfrm>
          <a:prstGeom prst="rect">
            <a:avLst/>
          </a:prstGeom>
        </p:spPr>
      </p:pic>
    </p:spTree>
    <p:extLst>
      <p:ext uri="{BB962C8B-B14F-4D97-AF65-F5344CB8AC3E}">
        <p14:creationId xmlns:p14="http://schemas.microsoft.com/office/powerpoint/2010/main" val="528356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61" y="6020555"/>
            <a:ext cx="8534400" cy="516047"/>
          </a:xfrm>
        </p:spPr>
        <p:txBody>
          <a:bodyPr>
            <a:normAutofit fontScale="90000"/>
          </a:bodyPr>
          <a:lstStyle/>
          <a:p>
            <a:r>
              <a:rPr lang="en-US" b="1" dirty="0"/>
              <a:t>Why is Violence a Public Health Issue?</a:t>
            </a:r>
            <a:br>
              <a:rPr lang="en-US" b="1" dirty="0"/>
            </a:br>
            <a:endParaRPr lang="en-US" dirty="0"/>
          </a:p>
        </p:txBody>
      </p:sp>
      <p:sp>
        <p:nvSpPr>
          <p:cNvPr id="3" name="Content Placeholder 2"/>
          <p:cNvSpPr>
            <a:spLocks noGrp="1"/>
          </p:cNvSpPr>
          <p:nvPr>
            <p:ph idx="1"/>
          </p:nvPr>
        </p:nvSpPr>
        <p:spPr>
          <a:xfrm>
            <a:off x="561315" y="199176"/>
            <a:ext cx="8809022" cy="5477347"/>
          </a:xfrm>
        </p:spPr>
        <p:txBody>
          <a:bodyPr>
            <a:normAutofit fontScale="92500" lnSpcReduction="20000"/>
          </a:bodyPr>
          <a:lstStyle/>
          <a:p>
            <a:pPr>
              <a:buFont typeface="Arial" panose="020B0604020202020204" pitchFamily="34" charset="0"/>
              <a:buChar char="•"/>
            </a:pPr>
            <a:r>
              <a:rPr lang="en-US" b="1" dirty="0">
                <a:solidFill>
                  <a:schemeClr val="bg1"/>
                </a:solidFill>
              </a:rPr>
              <a:t>Violence is a leading cause of injury, physical and mental disability and death. Adverse experiences, including exposure to violence, can negatively impact an individual’s ability to adopt healthy behaviors and manage stress, increasing their risk of chronic diseases and other serious health issues. Exposure to violence and chronic stress prenatally, in early childhood or adolescence has been linked to changes in the developing brain that effect mental health and the ability to learn.</a:t>
            </a:r>
          </a:p>
          <a:p>
            <a:pPr>
              <a:buFont typeface="Arial" panose="020B0604020202020204" pitchFamily="34" charset="0"/>
              <a:buChar char="•"/>
            </a:pPr>
            <a:r>
              <a:rPr lang="en-US" b="1" dirty="0">
                <a:solidFill>
                  <a:schemeClr val="bg1"/>
                </a:solidFill>
              </a:rPr>
              <a:t>The consequences of violence, for both victims and perpetrators, are costly and influence nearly all health and mental health outcomes throughout life. And just as individuals are traumatized by violence, so are communities. When violence is prevalent, entire communities can experience trauma, weakened social ties and lack of economic investment.</a:t>
            </a:r>
          </a:p>
          <a:p>
            <a:pPr>
              <a:buFont typeface="Arial" panose="020B0604020202020204" pitchFamily="34" charset="0"/>
              <a:buChar char="•"/>
            </a:pPr>
            <a:r>
              <a:rPr lang="en-US" b="1" dirty="0">
                <a:solidFill>
                  <a:schemeClr val="bg1"/>
                </a:solidFill>
              </a:rPr>
              <a:t>By joining together in the interest of statewide public health, we can maximize violence prevention efforts for greater impact and do more to recognize and address the connections among the forms of violence. Primary prevention of both violence perpetration and victimization is important. Working collectively allows greater use of resources, knowledge and expertise in ways that can protect individuals and communities from violence.</a:t>
            </a:r>
          </a:p>
        </p:txBody>
      </p:sp>
      <p:pic>
        <p:nvPicPr>
          <p:cNvPr id="4" name="Picture 3"/>
          <p:cNvPicPr>
            <a:picLocks noChangeAspect="1"/>
          </p:cNvPicPr>
          <p:nvPr/>
        </p:nvPicPr>
        <p:blipFill>
          <a:blip r:embed="rId2"/>
          <a:stretch>
            <a:fillRect/>
          </a:stretch>
        </p:blipFill>
        <p:spPr>
          <a:xfrm>
            <a:off x="9370337" y="326302"/>
            <a:ext cx="2609850" cy="6210300"/>
          </a:xfrm>
          <a:prstGeom prst="rect">
            <a:avLst/>
          </a:prstGeom>
        </p:spPr>
      </p:pic>
    </p:spTree>
    <p:extLst>
      <p:ext uri="{BB962C8B-B14F-4D97-AF65-F5344CB8AC3E}">
        <p14:creationId xmlns:p14="http://schemas.microsoft.com/office/powerpoint/2010/main" val="1458395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91759" cy="3007249"/>
          </a:xfrm>
        </p:spPr>
        <p:txBody>
          <a:bodyPr>
            <a:normAutofit/>
          </a:bodyPr>
          <a:lstStyle/>
          <a:p>
            <a:r>
              <a:rPr lang="en-US" cap="none" dirty="0"/>
              <a:t>W</a:t>
            </a:r>
            <a:r>
              <a:rPr lang="en-US" cap="none" dirty="0" smtClean="0"/>
              <a:t>hat can I as a physician do to help when one of my patients is the victim of domestic violence?</a:t>
            </a:r>
            <a:endParaRPr lang="en-US" cap="none" dirty="0"/>
          </a:p>
        </p:txBody>
      </p:sp>
      <p:sp>
        <p:nvSpPr>
          <p:cNvPr id="3" name="Content Placeholder 2"/>
          <p:cNvSpPr>
            <a:spLocks noGrp="1"/>
          </p:cNvSpPr>
          <p:nvPr>
            <p:ph idx="1"/>
          </p:nvPr>
        </p:nvSpPr>
        <p:spPr>
          <a:xfrm>
            <a:off x="838200" y="3556932"/>
            <a:ext cx="8112071" cy="3301067"/>
          </a:xfrm>
        </p:spPr>
        <p:txBody>
          <a:bodyPr>
            <a:normAutofit fontScale="55000" lnSpcReduction="20000"/>
          </a:bodyPr>
          <a:lstStyle/>
          <a:p>
            <a:pPr marL="0" indent="0">
              <a:buNone/>
            </a:pPr>
            <a:r>
              <a:rPr lang="en-US" sz="4400" dirty="0" smtClean="0">
                <a:solidFill>
                  <a:srgbClr val="FFFF00"/>
                </a:solidFill>
              </a:rPr>
              <a:t>Answer:  By </a:t>
            </a:r>
            <a:r>
              <a:rPr lang="en-US" sz="4400" dirty="0">
                <a:solidFill>
                  <a:srgbClr val="FFFF00"/>
                </a:solidFill>
              </a:rPr>
              <a:t>joining together in the interest of statewide public health, </a:t>
            </a:r>
            <a:r>
              <a:rPr lang="en-US" sz="4400" dirty="0" smtClean="0">
                <a:solidFill>
                  <a:srgbClr val="FFFF00"/>
                </a:solidFill>
              </a:rPr>
              <a:t>you </a:t>
            </a:r>
            <a:r>
              <a:rPr lang="en-US" sz="4400" dirty="0">
                <a:solidFill>
                  <a:srgbClr val="FFFF00"/>
                </a:solidFill>
              </a:rPr>
              <a:t>can maximize violence prevention efforts for greater impact and do more to recognize and address the connections among the forms of violence. Primary prevention of both violence perpetration and victimization is important. Working collectively allows </a:t>
            </a:r>
            <a:r>
              <a:rPr lang="en-US" sz="4400" dirty="0" smtClean="0">
                <a:solidFill>
                  <a:srgbClr val="FFFF00"/>
                </a:solidFill>
              </a:rPr>
              <a:t>you to have greater </a:t>
            </a:r>
            <a:r>
              <a:rPr lang="en-US" sz="4400" dirty="0">
                <a:solidFill>
                  <a:srgbClr val="FFFF00"/>
                </a:solidFill>
              </a:rPr>
              <a:t>use of resources, knowledge and expertise in ways that can protect individuals and communities from violence.</a:t>
            </a:r>
          </a:p>
          <a:p>
            <a:pPr marL="0" indent="0">
              <a:buNone/>
            </a:pPr>
            <a:endParaRPr lang="en-US" sz="4400" dirty="0" smtClean="0"/>
          </a:p>
        </p:txBody>
      </p:sp>
      <p:pic>
        <p:nvPicPr>
          <p:cNvPr id="4" name="Picture 3"/>
          <p:cNvPicPr>
            <a:picLocks noChangeAspect="1"/>
          </p:cNvPicPr>
          <p:nvPr/>
        </p:nvPicPr>
        <p:blipFill>
          <a:blip r:embed="rId2"/>
          <a:stretch>
            <a:fillRect/>
          </a:stretch>
        </p:blipFill>
        <p:spPr>
          <a:xfrm>
            <a:off x="9244739" y="123257"/>
            <a:ext cx="2680214" cy="6377736"/>
          </a:xfrm>
          <a:prstGeom prst="rect">
            <a:avLst/>
          </a:prstGeom>
        </p:spPr>
      </p:pic>
    </p:spTree>
    <p:extLst>
      <p:ext uri="{BB962C8B-B14F-4D97-AF65-F5344CB8AC3E}">
        <p14:creationId xmlns:p14="http://schemas.microsoft.com/office/powerpoint/2010/main" val="32227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3" y="1542081"/>
            <a:ext cx="8364150" cy="5067683"/>
          </a:xfrm>
        </p:spPr>
        <p:txBody>
          <a:bodyPr>
            <a:noAutofit/>
          </a:bodyPr>
          <a:lstStyle/>
          <a:p>
            <a:r>
              <a:rPr lang="en-US" sz="2800" cap="none" dirty="0" smtClean="0"/>
              <a:t/>
            </a:r>
            <a:br>
              <a:rPr lang="en-US" sz="2800" cap="none" dirty="0" smtClean="0"/>
            </a:br>
            <a:r>
              <a:rPr lang="en-US" sz="2800" cap="none" dirty="0" smtClean="0">
                <a:solidFill>
                  <a:srgbClr val="FFFF00"/>
                </a:solidFill>
              </a:rPr>
              <a:t>Answer:  The consequences of violence, for both victims and perpetrators, are costly and influence nearly all health and mental health outcomes throughout life. And just as individuals are traumatized by violence, so are communities. When violence is prevalent, entire communities can experience trauma, weakened social ties and lack of economic investment.</a:t>
            </a:r>
            <a:br>
              <a:rPr lang="en-US" sz="2800" cap="none" dirty="0" smtClean="0">
                <a:solidFill>
                  <a:srgbClr val="FFFF00"/>
                </a:solidFill>
              </a:rPr>
            </a:br>
            <a:endParaRPr lang="en-US" sz="2800" cap="none" dirty="0">
              <a:solidFill>
                <a:srgbClr val="FFFF00"/>
              </a:solidFill>
            </a:endParaRPr>
          </a:p>
        </p:txBody>
      </p:sp>
      <p:sp>
        <p:nvSpPr>
          <p:cNvPr id="3" name="Content Placeholder 2"/>
          <p:cNvSpPr>
            <a:spLocks noGrp="1"/>
          </p:cNvSpPr>
          <p:nvPr>
            <p:ph idx="1"/>
          </p:nvPr>
        </p:nvSpPr>
        <p:spPr>
          <a:xfrm>
            <a:off x="268406" y="247973"/>
            <a:ext cx="7689973" cy="697424"/>
          </a:xfrm>
        </p:spPr>
        <p:txBody>
          <a:bodyPr>
            <a:normAutofit fontScale="25000" lnSpcReduction="20000"/>
          </a:bodyPr>
          <a:lstStyle/>
          <a:p>
            <a:pPr marL="0" indent="0">
              <a:buNone/>
            </a:pPr>
            <a:endParaRPr lang="en-US" sz="4400" dirty="0" smtClean="0"/>
          </a:p>
          <a:p>
            <a:pPr marL="0" indent="0">
              <a:buNone/>
            </a:pPr>
            <a:r>
              <a:rPr lang="en-US" sz="12800" b="1" dirty="0">
                <a:solidFill>
                  <a:schemeClr val="tx1"/>
                </a:solidFill>
              </a:rPr>
              <a:t>W</a:t>
            </a:r>
            <a:r>
              <a:rPr lang="en-US" sz="12800" b="1" dirty="0" smtClean="0">
                <a:solidFill>
                  <a:schemeClr val="tx1"/>
                </a:solidFill>
              </a:rPr>
              <a:t>hy is violence a public health issue?</a:t>
            </a:r>
            <a:endParaRPr lang="en-US" sz="12800" b="1" dirty="0">
              <a:solidFill>
                <a:schemeClr val="tx1"/>
              </a:solidFill>
            </a:endParaRPr>
          </a:p>
        </p:txBody>
      </p:sp>
      <p:pic>
        <p:nvPicPr>
          <p:cNvPr id="4" name="Picture 3"/>
          <p:cNvPicPr>
            <a:picLocks noChangeAspect="1"/>
          </p:cNvPicPr>
          <p:nvPr/>
        </p:nvPicPr>
        <p:blipFill>
          <a:blip r:embed="rId2"/>
          <a:stretch>
            <a:fillRect/>
          </a:stretch>
        </p:blipFill>
        <p:spPr>
          <a:xfrm>
            <a:off x="9213742" y="84511"/>
            <a:ext cx="2742208" cy="6525254"/>
          </a:xfrm>
          <a:prstGeom prst="rect">
            <a:avLst/>
          </a:prstGeom>
        </p:spPr>
      </p:pic>
    </p:spTree>
    <p:extLst>
      <p:ext uri="{BB962C8B-B14F-4D97-AF65-F5344CB8AC3E}">
        <p14:creationId xmlns:p14="http://schemas.microsoft.com/office/powerpoint/2010/main" val="1069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446" y="6234070"/>
            <a:ext cx="11152554" cy="623930"/>
          </a:xfrm>
        </p:spPr>
        <p:txBody>
          <a:bodyPr>
            <a:normAutofit fontScale="90000"/>
          </a:bodyPr>
          <a:lstStyle/>
          <a:p>
            <a:r>
              <a:rPr lang="en-US" b="1" dirty="0" smtClean="0"/>
              <a:t/>
            </a:r>
            <a:br>
              <a:rPr lang="en-US" b="1" dirty="0" smtClean="0"/>
            </a:br>
            <a:r>
              <a:rPr lang="en-US" b="1" dirty="0" smtClean="0"/>
              <a:t>CDPH's </a:t>
            </a:r>
            <a:r>
              <a:rPr lang="en-US" b="1" dirty="0"/>
              <a:t>Leadership </a:t>
            </a:r>
            <a:r>
              <a:rPr lang="en-US" b="1" dirty="0" smtClean="0"/>
              <a:t>Role with regard to violence</a:t>
            </a:r>
            <a:r>
              <a:rPr lang="en-US" b="1" dirty="0"/>
              <a:t/>
            </a:r>
            <a:br>
              <a:rPr lang="en-US" b="1" dirty="0"/>
            </a:br>
            <a:endParaRPr lang="en-US" dirty="0"/>
          </a:p>
        </p:txBody>
      </p:sp>
      <p:sp>
        <p:nvSpPr>
          <p:cNvPr id="3" name="Content Placeholder 2"/>
          <p:cNvSpPr>
            <a:spLocks noGrp="1"/>
          </p:cNvSpPr>
          <p:nvPr>
            <p:ph idx="1"/>
          </p:nvPr>
        </p:nvSpPr>
        <p:spPr>
          <a:xfrm>
            <a:off x="406400" y="109416"/>
            <a:ext cx="11605846" cy="6221046"/>
          </a:xfrm>
        </p:spPr>
        <p:txBody>
          <a:bodyPr>
            <a:normAutofit fontScale="92500" lnSpcReduction="20000"/>
          </a:bodyPr>
          <a:lstStyle/>
          <a:p>
            <a:endParaRPr lang="en-US" dirty="0" smtClean="0"/>
          </a:p>
          <a:p>
            <a:pPr>
              <a:buFont typeface="Arial" panose="020B0604020202020204" pitchFamily="34" charset="0"/>
              <a:buChar char="•"/>
            </a:pPr>
            <a:r>
              <a:rPr lang="en-US" b="1" dirty="0" smtClean="0">
                <a:solidFill>
                  <a:srgbClr val="FFFF00"/>
                </a:solidFill>
              </a:rPr>
              <a:t>Although </a:t>
            </a:r>
            <a:r>
              <a:rPr lang="en-US" b="1" dirty="0">
                <a:solidFill>
                  <a:srgbClr val="FFFF00"/>
                </a:solidFill>
              </a:rPr>
              <a:t>many effective public policy, community-based and programmatic solutions have been developed and are in place throughout California, the full range of societal resources must be engaged and mobilized to address multiple forms of violence. The California Department of Public Health (CDPH) is taking the lead in highlighting and framing the role of governmental public health in addressing interpersonal and community violence. </a:t>
            </a:r>
          </a:p>
          <a:p>
            <a:pPr>
              <a:buFont typeface="Arial" panose="020B0604020202020204" pitchFamily="34" charset="0"/>
              <a:buChar char="•"/>
            </a:pPr>
            <a:r>
              <a:rPr lang="en-US" b="1" dirty="0">
                <a:solidFill>
                  <a:srgbClr val="FFFF00"/>
                </a:solidFill>
              </a:rPr>
              <a:t>Since January 2016, CDPH staff across programs shared data and information about current program efforts, identified opportunities and challenges, and confirmed the role of CDPH in preventing violence. </a:t>
            </a:r>
          </a:p>
          <a:p>
            <a:pPr>
              <a:buFont typeface="Arial" panose="020B0604020202020204" pitchFamily="34" charset="0"/>
              <a:buChar char="•"/>
            </a:pPr>
            <a:r>
              <a:rPr lang="en-US" b="1" dirty="0">
                <a:solidFill>
                  <a:srgbClr val="FFFF00"/>
                </a:solidFill>
              </a:rPr>
              <a:t>CDPH adopted the </a:t>
            </a:r>
            <a:r>
              <a:rPr lang="en-US" b="1" u="sng" dirty="0">
                <a:solidFill>
                  <a:srgbClr val="FFFF00"/>
                </a:solidFill>
                <a:hlinkClick r:id="rId2"/>
              </a:rPr>
              <a:t>Safe States Alliance’s</a:t>
            </a:r>
            <a:r>
              <a:rPr lang="en-US" b="1" dirty="0">
                <a:solidFill>
                  <a:srgbClr val="FFFF00"/>
                </a:solidFill>
              </a:rPr>
              <a:t> recommended roles to direct the state public health department in preventing violence. </a:t>
            </a:r>
            <a:endParaRPr lang="en-US" b="1" dirty="0" smtClean="0">
              <a:solidFill>
                <a:srgbClr val="FFFF00"/>
              </a:solidFill>
            </a:endParaRPr>
          </a:p>
          <a:p>
            <a:pPr>
              <a:buFont typeface="Arial" panose="020B0604020202020204" pitchFamily="34" charset="0"/>
              <a:buChar char="•"/>
            </a:pPr>
            <a:r>
              <a:rPr lang="en-US" b="1" dirty="0" smtClean="0">
                <a:solidFill>
                  <a:srgbClr val="FFFF00"/>
                </a:solidFill>
              </a:rPr>
              <a:t>These </a:t>
            </a:r>
            <a:r>
              <a:rPr lang="en-US" b="1" dirty="0">
                <a:solidFill>
                  <a:srgbClr val="FFFF00"/>
                </a:solidFill>
              </a:rPr>
              <a:t>include:</a:t>
            </a:r>
          </a:p>
          <a:p>
            <a:pPr>
              <a:buFont typeface="Arial" panose="020B0604020202020204" pitchFamily="34" charset="0"/>
              <a:buChar char="•"/>
            </a:pPr>
            <a:r>
              <a:rPr lang="en-US" b="1" dirty="0">
                <a:solidFill>
                  <a:srgbClr val="FFFF00"/>
                </a:solidFill>
              </a:rPr>
              <a:t>Collect, analyze and disseminate data and information</a:t>
            </a:r>
          </a:p>
          <a:p>
            <a:pPr>
              <a:buFont typeface="Arial" panose="020B0604020202020204" pitchFamily="34" charset="0"/>
              <a:buChar char="•"/>
            </a:pPr>
            <a:r>
              <a:rPr lang="en-US" b="1" dirty="0">
                <a:solidFill>
                  <a:srgbClr val="FFFF00"/>
                </a:solidFill>
              </a:rPr>
              <a:t>Develop a statewide public health agenda</a:t>
            </a:r>
          </a:p>
          <a:p>
            <a:pPr>
              <a:buFont typeface="Arial" panose="020B0604020202020204" pitchFamily="34" charset="0"/>
              <a:buChar char="•"/>
            </a:pPr>
            <a:r>
              <a:rPr lang="en-US" b="1" dirty="0">
                <a:solidFill>
                  <a:srgbClr val="FFFF00"/>
                </a:solidFill>
              </a:rPr>
              <a:t>Help build local capacity</a:t>
            </a:r>
          </a:p>
          <a:p>
            <a:pPr>
              <a:buFont typeface="Arial" panose="020B0604020202020204" pitchFamily="34" charset="0"/>
              <a:buChar char="•"/>
            </a:pPr>
            <a:r>
              <a:rPr lang="en-US" b="1" dirty="0">
                <a:solidFill>
                  <a:srgbClr val="FFFF00"/>
                </a:solidFill>
              </a:rPr>
              <a:t>Translate research into practice</a:t>
            </a:r>
          </a:p>
          <a:p>
            <a:pPr>
              <a:buFont typeface="Arial" panose="020B0604020202020204" pitchFamily="34" charset="0"/>
              <a:buChar char="•"/>
            </a:pPr>
            <a:r>
              <a:rPr lang="en-US" b="1" dirty="0">
                <a:solidFill>
                  <a:srgbClr val="FFFF00"/>
                </a:solidFill>
              </a:rPr>
              <a:t>Maximize existing resources and identify potential new funding streams</a:t>
            </a:r>
          </a:p>
          <a:p>
            <a:pPr>
              <a:buFont typeface="Arial" panose="020B0604020202020204" pitchFamily="34" charset="0"/>
              <a:buChar char="•"/>
            </a:pPr>
            <a:r>
              <a:rPr lang="en-US" b="1" dirty="0">
                <a:solidFill>
                  <a:srgbClr val="FFFF00"/>
                </a:solidFill>
              </a:rPr>
              <a:t>Contribute to national efforts</a:t>
            </a:r>
          </a:p>
          <a:p>
            <a:pPr>
              <a:buFont typeface="Arial" panose="020B0604020202020204" pitchFamily="34" charset="0"/>
              <a:buChar char="•"/>
            </a:pPr>
            <a:r>
              <a:rPr lang="en-US" b="1" dirty="0">
                <a:solidFill>
                  <a:srgbClr val="FFFF00"/>
                </a:solidFill>
              </a:rPr>
              <a:t>Develop and implement policy approaches to violence prevention.</a:t>
            </a:r>
          </a:p>
          <a:p>
            <a:endParaRPr lang="en-US" dirty="0">
              <a:solidFill>
                <a:srgbClr val="FFFF00"/>
              </a:solidFill>
            </a:endParaRPr>
          </a:p>
        </p:txBody>
      </p:sp>
    </p:spTree>
    <p:extLst>
      <p:ext uri="{BB962C8B-B14F-4D97-AF65-F5344CB8AC3E}">
        <p14:creationId xmlns:p14="http://schemas.microsoft.com/office/powerpoint/2010/main" val="2538156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97" y="5175086"/>
            <a:ext cx="11429634" cy="1507067"/>
          </a:xfrm>
        </p:spPr>
        <p:txBody>
          <a:bodyPr>
            <a:normAutofit fontScale="90000"/>
          </a:bodyPr>
          <a:lstStyle/>
          <a:p>
            <a:r>
              <a:rPr lang="en-US" b="1" dirty="0"/>
              <a:t>Implementation </a:t>
            </a:r>
            <a:r>
              <a:rPr lang="en-US" b="1" dirty="0" smtClean="0"/>
              <a:t>Approach with regard to violence</a:t>
            </a:r>
            <a:r>
              <a:rPr lang="en-US" b="1" dirty="0"/>
              <a:t/>
            </a:r>
            <a:br>
              <a:rPr lang="en-US" b="1" dirty="0"/>
            </a:br>
            <a:endParaRPr lang="en-US" dirty="0"/>
          </a:p>
        </p:txBody>
      </p:sp>
      <p:sp>
        <p:nvSpPr>
          <p:cNvPr id="3" name="Content Placeholder 2"/>
          <p:cNvSpPr>
            <a:spLocks noGrp="1"/>
          </p:cNvSpPr>
          <p:nvPr>
            <p:ph idx="1"/>
          </p:nvPr>
        </p:nvSpPr>
        <p:spPr>
          <a:xfrm>
            <a:off x="871781" y="171939"/>
            <a:ext cx="10827850" cy="5220676"/>
          </a:xfrm>
        </p:spPr>
        <p:txBody>
          <a:bodyPr>
            <a:normAutofit/>
          </a:bodyPr>
          <a:lstStyle/>
          <a:p>
            <a:pPr>
              <a:buFont typeface="Arial" panose="020B0604020202020204" pitchFamily="34" charset="0"/>
              <a:buChar char="•"/>
            </a:pPr>
            <a:r>
              <a:rPr lang="en-US" sz="2800" b="1" dirty="0">
                <a:solidFill>
                  <a:schemeClr val="bg1"/>
                </a:solidFill>
              </a:rPr>
              <a:t>Current efforts are underway to build the CDPH Violence Prevention Initiative. These include:</a:t>
            </a:r>
          </a:p>
          <a:p>
            <a:pPr>
              <a:buFont typeface="Arial" panose="020B0604020202020204" pitchFamily="34" charset="0"/>
              <a:buChar char="•"/>
            </a:pPr>
            <a:r>
              <a:rPr lang="en-US" sz="2800" b="1" dirty="0">
                <a:solidFill>
                  <a:schemeClr val="bg1"/>
                </a:solidFill>
              </a:rPr>
              <a:t>Develop a statewide violence data report and expanding California’s Violent Death Reporting System;</a:t>
            </a:r>
          </a:p>
          <a:p>
            <a:pPr>
              <a:buFont typeface="Arial" panose="020B0604020202020204" pitchFamily="34" charset="0"/>
              <a:buChar char="•"/>
            </a:pPr>
            <a:r>
              <a:rPr lang="en-US" sz="2800" b="1" dirty="0">
                <a:solidFill>
                  <a:schemeClr val="bg1"/>
                </a:solidFill>
              </a:rPr>
              <a:t>Develop a common language and framework for understanding violence as a public health issue;</a:t>
            </a:r>
          </a:p>
          <a:p>
            <a:pPr>
              <a:buFont typeface="Arial" panose="020B0604020202020204" pitchFamily="34" charset="0"/>
              <a:buChar char="•"/>
            </a:pPr>
            <a:r>
              <a:rPr lang="en-US" sz="2800" b="1" dirty="0">
                <a:solidFill>
                  <a:schemeClr val="bg1"/>
                </a:solidFill>
              </a:rPr>
              <a:t>Create a plan for moving on key priorities and establishing infrastructure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9867226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10593" cy="3564466"/>
          </a:xfrm>
        </p:spPr>
        <p:txBody>
          <a:bodyPr>
            <a:normAutofit/>
          </a:bodyPr>
          <a:lstStyle/>
          <a:p>
            <a:r>
              <a:rPr lang="en-US" cap="none" dirty="0"/>
              <a:t>W</a:t>
            </a:r>
            <a:r>
              <a:rPr lang="en-US" cap="none" dirty="0" smtClean="0"/>
              <a:t>hat is the CDPH (california department of public health) doing about the problem of violence in the state of california?</a:t>
            </a:r>
            <a:endParaRPr lang="en-US" cap="none" dirty="0"/>
          </a:p>
        </p:txBody>
      </p:sp>
      <p:sp>
        <p:nvSpPr>
          <p:cNvPr id="3" name="Content Placeholder 2"/>
          <p:cNvSpPr>
            <a:spLocks noGrp="1"/>
          </p:cNvSpPr>
          <p:nvPr>
            <p:ph idx="1"/>
          </p:nvPr>
        </p:nvSpPr>
        <p:spPr>
          <a:xfrm>
            <a:off x="1202185" y="2988158"/>
            <a:ext cx="7670595" cy="3674533"/>
          </a:xfrm>
        </p:spPr>
        <p:txBody>
          <a:bodyPr>
            <a:normAutofit fontScale="55000" lnSpcReduction="20000"/>
          </a:bodyPr>
          <a:lstStyle/>
          <a:p>
            <a:pPr>
              <a:buFont typeface="Arial" panose="020B0604020202020204" pitchFamily="34" charset="0"/>
              <a:buChar char="•"/>
            </a:pPr>
            <a:r>
              <a:rPr lang="en-US" sz="4400" dirty="0" smtClean="0">
                <a:solidFill>
                  <a:srgbClr val="FFFF00"/>
                </a:solidFill>
              </a:rPr>
              <a:t>Answer:</a:t>
            </a:r>
          </a:p>
          <a:p>
            <a:pPr>
              <a:buFont typeface="Arial" panose="020B0604020202020204" pitchFamily="34" charset="0"/>
              <a:buChar char="•"/>
            </a:pPr>
            <a:r>
              <a:rPr lang="en-US" sz="4400" dirty="0" smtClean="0">
                <a:solidFill>
                  <a:srgbClr val="FFFF00"/>
                </a:solidFill>
              </a:rPr>
              <a:t>Develop </a:t>
            </a:r>
            <a:r>
              <a:rPr lang="en-US" sz="4400" dirty="0">
                <a:solidFill>
                  <a:srgbClr val="FFFF00"/>
                </a:solidFill>
              </a:rPr>
              <a:t>a statewide violence data report and expanding California’s Violent Death Reporting System;</a:t>
            </a:r>
          </a:p>
          <a:p>
            <a:pPr>
              <a:buFont typeface="Arial" panose="020B0604020202020204" pitchFamily="34" charset="0"/>
              <a:buChar char="•"/>
            </a:pPr>
            <a:r>
              <a:rPr lang="en-US" sz="4400" dirty="0">
                <a:solidFill>
                  <a:srgbClr val="FFFF00"/>
                </a:solidFill>
              </a:rPr>
              <a:t>Develop a common language and framework for understanding violence as a public health issue;</a:t>
            </a:r>
          </a:p>
          <a:p>
            <a:pPr>
              <a:buFont typeface="Arial" panose="020B0604020202020204" pitchFamily="34" charset="0"/>
              <a:buChar char="•"/>
            </a:pPr>
            <a:r>
              <a:rPr lang="en-US" sz="4400" dirty="0">
                <a:solidFill>
                  <a:srgbClr val="FFFF00"/>
                </a:solidFill>
              </a:rPr>
              <a:t>Create a plan for moving on key priorities and establishing infrastructure</a:t>
            </a:r>
          </a:p>
          <a:p>
            <a:pPr marL="0" indent="0">
              <a:buNone/>
            </a:pPr>
            <a:endParaRPr lang="en-US" sz="4400" dirty="0" smtClean="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7767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6201" y="422559"/>
            <a:ext cx="8783269" cy="5997387"/>
          </a:xfrm>
          <a:prstGeom prst="rect">
            <a:avLst/>
          </a:prstGeom>
        </p:spPr>
      </p:pic>
      <p:pic>
        <p:nvPicPr>
          <p:cNvPr id="2" name="Picture 1"/>
          <p:cNvPicPr>
            <a:picLocks noChangeAspect="1"/>
          </p:cNvPicPr>
          <p:nvPr/>
        </p:nvPicPr>
        <p:blipFill>
          <a:blip r:embed="rId3"/>
          <a:stretch>
            <a:fillRect/>
          </a:stretch>
        </p:blipFill>
        <p:spPr>
          <a:xfrm>
            <a:off x="9099470" y="422558"/>
            <a:ext cx="2520374" cy="5997387"/>
          </a:xfrm>
          <a:prstGeom prst="rect">
            <a:avLst/>
          </a:prstGeom>
        </p:spPr>
      </p:pic>
    </p:spTree>
    <p:extLst>
      <p:ext uri="{BB962C8B-B14F-4D97-AF65-F5344CB8AC3E}">
        <p14:creationId xmlns:p14="http://schemas.microsoft.com/office/powerpoint/2010/main" val="777929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70094" y="11553"/>
            <a:ext cx="6793244" cy="1118400"/>
          </a:xfrm>
          <a:prstGeom prst="rect">
            <a:avLst/>
          </a:prstGeom>
        </p:spPr>
      </p:pic>
      <p:sp>
        <p:nvSpPr>
          <p:cNvPr id="2" name="Title 1"/>
          <p:cNvSpPr>
            <a:spLocks noGrp="1"/>
          </p:cNvSpPr>
          <p:nvPr>
            <p:ph type="title"/>
          </p:nvPr>
        </p:nvSpPr>
        <p:spPr/>
        <p:txBody>
          <a:bodyPr/>
          <a:lstStyle/>
          <a:p>
            <a:pPr algn="ctr"/>
            <a:endParaRPr lang="en-US" dirty="0"/>
          </a:p>
        </p:txBody>
      </p:sp>
      <p:pic>
        <p:nvPicPr>
          <p:cNvPr id="4" name="Content Placeholder 3"/>
          <p:cNvPicPr>
            <a:picLocks noGrp="1" noChangeAspect="1"/>
          </p:cNvPicPr>
          <p:nvPr>
            <p:ph idx="1"/>
          </p:nvPr>
        </p:nvPicPr>
        <p:blipFill>
          <a:blip r:embed="rId3"/>
          <a:stretch>
            <a:fillRect/>
          </a:stretch>
        </p:blipFill>
        <p:spPr>
          <a:xfrm>
            <a:off x="259796" y="1129953"/>
            <a:ext cx="11322089" cy="5423646"/>
          </a:xfrm>
          <a:prstGeom prst="rect">
            <a:avLst/>
          </a:prstGeom>
        </p:spPr>
      </p:pic>
    </p:spTree>
    <p:extLst>
      <p:ext uri="{BB962C8B-B14F-4D97-AF65-F5344CB8AC3E}">
        <p14:creationId xmlns:p14="http://schemas.microsoft.com/office/powerpoint/2010/main" val="1949621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chor="t">
            <a:normAutofit fontScale="90000"/>
          </a:bodyPr>
          <a:lstStyle/>
          <a:p>
            <a:pPr algn="ctr"/>
            <a:r>
              <a:rPr lang="en-US" b="1" dirty="0"/>
              <a:t>CDPH Confirms First Human West Nile Virus Deaths of </a:t>
            </a:r>
            <a:r>
              <a:rPr lang="en-US" b="1" dirty="0" smtClean="0"/>
              <a:t>2017</a:t>
            </a:r>
            <a:br>
              <a:rPr lang="en-US" b="1" dirty="0" smtClean="0"/>
            </a:b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a:xfrm>
            <a:off x="89958" y="0"/>
            <a:ext cx="9333011" cy="5350933"/>
          </a:xfrm>
        </p:spPr>
        <p:txBody>
          <a:bodyPr>
            <a:normAutofit fontScale="62500" lnSpcReduction="20000"/>
          </a:bodyPr>
          <a:lstStyle/>
          <a:p>
            <a:pPr>
              <a:buFont typeface="Arial" panose="020B0604020202020204" pitchFamily="34" charset="0"/>
              <a:buChar char="•"/>
            </a:pPr>
            <a:r>
              <a:rPr lang="en-US" sz="3100" b="1" dirty="0">
                <a:solidFill>
                  <a:schemeClr val="bg1"/>
                </a:solidFill>
              </a:rPr>
              <a:t>SACRAMENTO </a:t>
            </a:r>
            <a:r>
              <a:rPr lang="en-US" sz="3100" b="1" dirty="0" smtClean="0">
                <a:solidFill>
                  <a:schemeClr val="bg1"/>
                </a:solidFill>
              </a:rPr>
              <a:t>–</a:t>
            </a:r>
            <a:r>
              <a:rPr lang="en-US" sz="3100" b="1" dirty="0" smtClean="0"/>
              <a:t> </a:t>
            </a:r>
            <a:r>
              <a:rPr lang="en-US" sz="3800" b="1" dirty="0">
                <a:solidFill>
                  <a:srgbClr val="C00000"/>
                </a:solidFill>
              </a:rPr>
              <a:t>The California Department of Public Health (CDPH) announced </a:t>
            </a:r>
            <a:r>
              <a:rPr lang="en-US" sz="3800" b="1" dirty="0" smtClean="0">
                <a:solidFill>
                  <a:srgbClr val="C00000"/>
                </a:solidFill>
              </a:rPr>
              <a:t> </a:t>
            </a:r>
            <a:r>
              <a:rPr lang="en-US" sz="3800" b="1" dirty="0">
                <a:solidFill>
                  <a:srgbClr val="C00000"/>
                </a:solidFill>
              </a:rPr>
              <a:t>three confirmed deaths in </a:t>
            </a:r>
            <a:r>
              <a:rPr lang="en-US" sz="3800" b="1" dirty="0" smtClean="0">
                <a:solidFill>
                  <a:srgbClr val="C00000"/>
                </a:solidFill>
              </a:rPr>
              <a:t>California </a:t>
            </a:r>
            <a:r>
              <a:rPr lang="en-US" sz="3800" b="1" dirty="0">
                <a:solidFill>
                  <a:srgbClr val="C00000"/>
                </a:solidFill>
              </a:rPr>
              <a:t>due to West Nile virus (WNV). </a:t>
            </a:r>
            <a:r>
              <a:rPr lang="en-US" sz="3100" b="1" dirty="0" smtClean="0">
                <a:solidFill>
                  <a:schemeClr val="bg1"/>
                </a:solidFill>
              </a:rPr>
              <a:t>"West Nile virus can cause a deadly infection in humans, and the elderly are particularly susceptible," said CDPH Director and State Health Officer Dr. Karen Smith. "August and September are peak periods of West Nile virus transmission in the state so we urge everyone to take every possible precaution to protect themselves against mosquito bites."</a:t>
            </a:r>
          </a:p>
          <a:p>
            <a:pPr>
              <a:buFont typeface="Arial" panose="020B0604020202020204" pitchFamily="34" charset="0"/>
              <a:buChar char="•"/>
            </a:pPr>
            <a:r>
              <a:rPr lang="en-US" sz="3100" b="1" dirty="0" smtClean="0">
                <a:solidFill>
                  <a:schemeClr val="bg1"/>
                </a:solidFill>
              </a:rPr>
              <a:t>West </a:t>
            </a:r>
            <a:r>
              <a:rPr lang="en-US" sz="3100" b="1" dirty="0">
                <a:solidFill>
                  <a:schemeClr val="bg1"/>
                </a:solidFill>
              </a:rPr>
              <a:t>Nile virus is influenced by many factors, including climate, the number and types of birds and mosquitoes in an area, and the level of WNV immunity in birds. West Nile virus is transmitted to humans and animals by the bite of an infected mosquito. The risk of serious illness to most people is low. However, some individuals – less than one percent – can develop serious neurologic illnesses such as encephalitis or meningitis.</a:t>
            </a:r>
          </a:p>
          <a:p>
            <a:pPr>
              <a:buFont typeface="Arial" panose="020B0604020202020204" pitchFamily="34" charset="0"/>
              <a:buChar char="•"/>
            </a:pPr>
            <a:r>
              <a:rPr lang="en-US" sz="3100" b="1" dirty="0">
                <a:solidFill>
                  <a:schemeClr val="bg1"/>
                </a:solidFill>
              </a:rPr>
              <a:t>People 50 years of age and older and individuals with diabetes or hypertension have a higher chance of getting sick, and are more likely to develop complications.</a:t>
            </a:r>
          </a:p>
          <a:p>
            <a:pPr>
              <a:buFont typeface="Arial" panose="020B0604020202020204" pitchFamily="34" charset="0"/>
              <a:buChar char="•"/>
            </a:pPr>
            <a:endParaRPr lang="en-US" b="1" dirty="0"/>
          </a:p>
        </p:txBody>
      </p:sp>
      <p:pic>
        <p:nvPicPr>
          <p:cNvPr id="4" name="Picture 3"/>
          <p:cNvPicPr>
            <a:picLocks noChangeAspect="1"/>
          </p:cNvPicPr>
          <p:nvPr/>
        </p:nvPicPr>
        <p:blipFill>
          <a:blip r:embed="rId2"/>
          <a:stretch>
            <a:fillRect/>
          </a:stretch>
        </p:blipFill>
        <p:spPr>
          <a:xfrm>
            <a:off x="9657883" y="147897"/>
            <a:ext cx="2313467" cy="6516375"/>
          </a:xfrm>
          <a:prstGeom prst="rect">
            <a:avLst/>
          </a:prstGeom>
        </p:spPr>
      </p:pic>
    </p:spTree>
    <p:extLst>
      <p:ext uri="{BB962C8B-B14F-4D97-AF65-F5344CB8AC3E}">
        <p14:creationId xmlns:p14="http://schemas.microsoft.com/office/powerpoint/2010/main" val="155932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HIV/AIDS Epidemic</a:t>
            </a:r>
            <a:endParaRPr lang="en-US" sz="4800" b="1" dirty="0"/>
          </a:p>
        </p:txBody>
      </p:sp>
      <p:sp>
        <p:nvSpPr>
          <p:cNvPr id="3" name="Content Placeholder 2"/>
          <p:cNvSpPr>
            <a:spLocks noGrp="1"/>
          </p:cNvSpPr>
          <p:nvPr>
            <p:ph idx="1"/>
          </p:nvPr>
        </p:nvSpPr>
        <p:spPr>
          <a:xfrm>
            <a:off x="188266" y="398386"/>
            <a:ext cx="8913080" cy="3925929"/>
          </a:xfrm>
        </p:spPr>
        <p:txBody>
          <a:bodyPr>
            <a:normAutofit/>
          </a:bodyPr>
          <a:lstStyle/>
          <a:p>
            <a:pPr marL="0" indent="0">
              <a:buNone/>
            </a:pPr>
            <a:r>
              <a:rPr lang="en-US" sz="4000" dirty="0"/>
              <a:t>A</a:t>
            </a:r>
            <a:r>
              <a:rPr lang="en-US" sz="4000" dirty="0" smtClean="0"/>
              <a:t>ccording to the 2015 data, how does California rank in HIV infection rate compared to the other states?</a:t>
            </a:r>
          </a:p>
          <a:p>
            <a:pPr marL="0" indent="0">
              <a:buNone/>
            </a:pPr>
            <a:r>
              <a:rPr lang="en-US" sz="4000" dirty="0" smtClean="0">
                <a:solidFill>
                  <a:srgbClr val="FFC000"/>
                </a:solidFill>
              </a:rPr>
              <a:t>Answer:  Second in the US</a:t>
            </a:r>
          </a:p>
          <a:p>
            <a:endParaRPr lang="en-US" sz="4000" dirty="0"/>
          </a:p>
        </p:txBody>
      </p:sp>
      <p:pic>
        <p:nvPicPr>
          <p:cNvPr id="4" name="Picture 3"/>
          <p:cNvPicPr>
            <a:picLocks noChangeAspect="1"/>
          </p:cNvPicPr>
          <p:nvPr/>
        </p:nvPicPr>
        <p:blipFill>
          <a:blip r:embed="rId2"/>
          <a:stretch>
            <a:fillRect/>
          </a:stretch>
        </p:blipFill>
        <p:spPr>
          <a:xfrm>
            <a:off x="9368703" y="234320"/>
            <a:ext cx="2676105" cy="6367958"/>
          </a:xfrm>
          <a:prstGeom prst="rect">
            <a:avLst/>
          </a:prstGeom>
        </p:spPr>
      </p:pic>
    </p:spTree>
    <p:extLst>
      <p:ext uri="{BB962C8B-B14F-4D97-AF65-F5344CB8AC3E}">
        <p14:creationId xmlns:p14="http://schemas.microsoft.com/office/powerpoint/2010/main" val="25027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CDPH recommends that individuals protect against mosquito bites and WNV by practicing the "Three Ds":</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b="1" dirty="0">
                <a:solidFill>
                  <a:srgbClr val="FF0000"/>
                </a:solidFill>
              </a:rPr>
              <a:t>DEET</a:t>
            </a:r>
            <a:r>
              <a:rPr lang="en-US" b="1" dirty="0">
                <a:solidFill>
                  <a:schemeClr val="bg1"/>
                </a:solidFill>
              </a:rPr>
              <a:t> – Apply insect repellent containing DEET, picaridin, oil of lemon eucalyptus or IR3535 according to label instructions. Repellents keep the mosquitoes from biting you. Insect repellents should not be used on children under two months of age.</a:t>
            </a:r>
          </a:p>
          <a:p>
            <a:pPr>
              <a:buFont typeface="Arial" panose="020B0604020202020204" pitchFamily="34" charset="0"/>
              <a:buChar char="•"/>
            </a:pPr>
            <a:r>
              <a:rPr lang="en-US" b="1" dirty="0">
                <a:solidFill>
                  <a:srgbClr val="FF0000"/>
                </a:solidFill>
              </a:rPr>
              <a:t>DAWN AND DUSK </a:t>
            </a:r>
            <a:r>
              <a:rPr lang="en-US" b="1" dirty="0">
                <a:solidFill>
                  <a:schemeClr val="bg1"/>
                </a:solidFill>
              </a:rPr>
              <a:t>– Mosquitoes that transmit West Nile Virus usually bite in the early morning and evening so it is important to wear proper clothing and repellent if outside during these times. Make sure your doors and windows have tight-fitting screens to keep out mosquitoes. Repair or replace screens that have tears or holes.</a:t>
            </a:r>
          </a:p>
          <a:p>
            <a:pPr>
              <a:buFont typeface="Arial" panose="020B0604020202020204" pitchFamily="34" charset="0"/>
              <a:buChar char="•"/>
            </a:pPr>
            <a:r>
              <a:rPr lang="en-US" b="1" dirty="0">
                <a:solidFill>
                  <a:srgbClr val="FF0000"/>
                </a:solidFill>
              </a:rPr>
              <a:t>DRAIN </a:t>
            </a:r>
            <a:r>
              <a:rPr lang="en-US" b="1" dirty="0">
                <a:solidFill>
                  <a:schemeClr val="bg1"/>
                </a:solidFill>
              </a:rPr>
              <a:t>– Mosquitoes lay their eggs on standing water. Eliminate all sources of standing water on your property by emptying flower pots, old car tires, buckets, and other containers. If you know of a swimming pool that is not being properly maintained, please contact your local mosquito and vector control agency.</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317213" y="168567"/>
            <a:ext cx="2736303" cy="6511202"/>
          </a:xfrm>
          <a:prstGeom prst="rect">
            <a:avLst/>
          </a:prstGeom>
        </p:spPr>
      </p:pic>
    </p:spTree>
    <p:extLst>
      <p:ext uri="{BB962C8B-B14F-4D97-AF65-F5344CB8AC3E}">
        <p14:creationId xmlns:p14="http://schemas.microsoft.com/office/powerpoint/2010/main" val="16779167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804984"/>
            <a:ext cx="5967852" cy="1716779"/>
          </a:xfrm>
        </p:spPr>
        <p:txBody>
          <a:bodyPr>
            <a:normAutofit fontScale="90000"/>
          </a:bodyPr>
          <a:lstStyle/>
          <a:p>
            <a:r>
              <a:rPr lang="en-US" cap="none" dirty="0"/>
              <a:t>W</a:t>
            </a:r>
            <a:r>
              <a:rPr lang="en-US" cap="none" dirty="0" smtClean="0"/>
              <a:t>hat is the transmission cycle for the </a:t>
            </a:r>
            <a:r>
              <a:rPr lang="en-US" cap="none" dirty="0"/>
              <a:t>W</a:t>
            </a:r>
            <a:r>
              <a:rPr lang="en-US" cap="none" dirty="0" smtClean="0"/>
              <a:t>est Nile Virus?</a:t>
            </a:r>
            <a:endParaRPr lang="en-US" cap="none" dirty="0"/>
          </a:p>
        </p:txBody>
      </p:sp>
      <p:sp>
        <p:nvSpPr>
          <p:cNvPr id="3" name="Content Placeholder 2"/>
          <p:cNvSpPr>
            <a:spLocks noGrp="1"/>
          </p:cNvSpPr>
          <p:nvPr>
            <p:ph idx="1"/>
          </p:nvPr>
        </p:nvSpPr>
        <p:spPr>
          <a:xfrm>
            <a:off x="1423378" y="2876063"/>
            <a:ext cx="6488508" cy="1863968"/>
          </a:xfrm>
        </p:spPr>
        <p:txBody>
          <a:bodyPr>
            <a:normAutofit lnSpcReduction="10000"/>
          </a:bodyPr>
          <a:lstStyle/>
          <a:p>
            <a:pPr marL="0" indent="0">
              <a:buNone/>
            </a:pPr>
            <a:r>
              <a:rPr lang="en-US" sz="3200" dirty="0" smtClean="0">
                <a:solidFill>
                  <a:srgbClr val="FFFF00"/>
                </a:solidFill>
              </a:rPr>
              <a:t>Answer:  West </a:t>
            </a:r>
            <a:r>
              <a:rPr lang="en-US" sz="3200" dirty="0">
                <a:solidFill>
                  <a:srgbClr val="FFFF00"/>
                </a:solidFill>
              </a:rPr>
              <a:t>Nile </a:t>
            </a:r>
            <a:r>
              <a:rPr lang="en-US" sz="3200" dirty="0" smtClean="0">
                <a:solidFill>
                  <a:srgbClr val="FFFF00"/>
                </a:solidFill>
              </a:rPr>
              <a:t>Virus </a:t>
            </a:r>
            <a:r>
              <a:rPr lang="en-US" sz="3200" dirty="0">
                <a:solidFill>
                  <a:srgbClr val="FFFF00"/>
                </a:solidFill>
              </a:rPr>
              <a:t>is transmitted to humans and animals by the bite of an infected mosquito.</a:t>
            </a:r>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36428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70" y="3508511"/>
            <a:ext cx="6813945" cy="2711939"/>
          </a:xfrm>
        </p:spPr>
        <p:txBody>
          <a:bodyPr>
            <a:normAutofit fontScale="90000"/>
          </a:bodyPr>
          <a:lstStyle/>
          <a:p>
            <a:r>
              <a:rPr lang="en-US" cap="none" dirty="0" smtClean="0"/>
              <a:t>Answer: The West Nile Virus is transmitted by the mosquito insect vector to the reservoir host “birds” as well as accidental hosts including  humans and livestock.  </a:t>
            </a:r>
            <a:br>
              <a:rPr lang="en-US" cap="none" dirty="0" smtClean="0"/>
            </a:br>
            <a:endParaRPr lang="en-US" cap="none" dirty="0"/>
          </a:p>
        </p:txBody>
      </p:sp>
      <p:sp>
        <p:nvSpPr>
          <p:cNvPr id="3" name="Content Placeholder 2"/>
          <p:cNvSpPr>
            <a:spLocks noGrp="1"/>
          </p:cNvSpPr>
          <p:nvPr>
            <p:ph idx="1"/>
          </p:nvPr>
        </p:nvSpPr>
        <p:spPr>
          <a:xfrm>
            <a:off x="614159" y="711200"/>
            <a:ext cx="6732038" cy="1746737"/>
          </a:xfrm>
        </p:spPr>
        <p:txBody>
          <a:bodyPr>
            <a:normAutofit fontScale="85000" lnSpcReduction="10000"/>
          </a:bodyPr>
          <a:lstStyle/>
          <a:p>
            <a:pPr marL="0" indent="0">
              <a:buNone/>
            </a:pPr>
            <a:r>
              <a:rPr lang="en-US" sz="4400" dirty="0"/>
              <a:t>W</a:t>
            </a:r>
            <a:r>
              <a:rPr lang="en-US" sz="4400" dirty="0" smtClean="0"/>
              <a:t>hat is the vectors involved and how do humans get infected by the virus?</a:t>
            </a:r>
            <a:endParaRPr lang="en-US" sz="4400" dirty="0"/>
          </a:p>
        </p:txBody>
      </p:sp>
      <p:pic>
        <p:nvPicPr>
          <p:cNvPr id="4" name="Picture 3"/>
          <p:cNvPicPr>
            <a:picLocks noChangeAspect="1"/>
          </p:cNvPicPr>
          <p:nvPr/>
        </p:nvPicPr>
        <p:blipFill>
          <a:blip r:embed="rId2"/>
          <a:stretch>
            <a:fillRect/>
          </a:stretch>
        </p:blipFill>
        <p:spPr>
          <a:xfrm>
            <a:off x="8927646" y="402227"/>
            <a:ext cx="2609850" cy="6210300"/>
          </a:xfrm>
          <a:prstGeom prst="rect">
            <a:avLst/>
          </a:prstGeom>
        </p:spPr>
      </p:pic>
    </p:spTree>
    <p:extLst>
      <p:ext uri="{BB962C8B-B14F-4D97-AF65-F5344CB8AC3E}">
        <p14:creationId xmlns:p14="http://schemas.microsoft.com/office/powerpoint/2010/main" val="16568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510" y="887893"/>
            <a:ext cx="8509112" cy="608954"/>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217518" y="1895377"/>
            <a:ext cx="8846111" cy="4099022"/>
          </a:xfrm>
          <a:prstGeom prst="rect">
            <a:avLst/>
          </a:prstGeom>
        </p:spPr>
      </p:pic>
      <p:pic>
        <p:nvPicPr>
          <p:cNvPr id="3" name="Picture 2"/>
          <p:cNvPicPr>
            <a:picLocks noChangeAspect="1"/>
          </p:cNvPicPr>
          <p:nvPr/>
        </p:nvPicPr>
        <p:blipFill>
          <a:blip r:embed="rId4"/>
          <a:stretch>
            <a:fillRect/>
          </a:stretch>
        </p:blipFill>
        <p:spPr>
          <a:xfrm>
            <a:off x="9317276" y="213811"/>
            <a:ext cx="2694495" cy="6411714"/>
          </a:xfrm>
          <a:prstGeom prst="rect">
            <a:avLst/>
          </a:prstGeom>
        </p:spPr>
      </p:pic>
    </p:spTree>
    <p:extLst>
      <p:ext uri="{BB962C8B-B14F-4D97-AF65-F5344CB8AC3E}">
        <p14:creationId xmlns:p14="http://schemas.microsoft.com/office/powerpoint/2010/main" val="6104104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Climate </a:t>
            </a:r>
            <a:r>
              <a:rPr lang="en-US" b="1" dirty="0"/>
              <a:t>Change &amp; Health Equity</a:t>
            </a:r>
            <a:br>
              <a:rPr lang="en-US" b="1" dirty="0"/>
            </a:b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solidFill>
                  <a:schemeClr val="bg1"/>
                </a:solidFill>
              </a:rPr>
              <a:t>The Climate Change and Health Equity Program (CCHEP) </a:t>
            </a:r>
            <a:r>
              <a:rPr lang="en-US" b="1" dirty="0">
                <a:solidFill>
                  <a:schemeClr val="bg1"/>
                </a:solidFill>
              </a:rPr>
              <a:t>embeds health and equity in California climate change planning, and embeds climate change and equity in public health planning</a:t>
            </a:r>
            <a:r>
              <a:rPr lang="en-US" dirty="0">
                <a:solidFill>
                  <a:schemeClr val="bg1"/>
                </a:solidFill>
              </a:rPr>
              <a:t>. </a:t>
            </a:r>
            <a:endParaRPr lang="en-US" dirty="0" smtClean="0">
              <a:solidFill>
                <a:schemeClr val="bg1"/>
              </a:solidFill>
            </a:endParaRPr>
          </a:p>
          <a:p>
            <a:pPr>
              <a:buFont typeface="Arial" panose="020B0604020202020204" pitchFamily="34" charset="0"/>
              <a:buChar char="•"/>
            </a:pPr>
            <a:r>
              <a:rPr lang="en-US" dirty="0" smtClean="0">
                <a:solidFill>
                  <a:schemeClr val="bg1"/>
                </a:solidFill>
              </a:rPr>
              <a:t>CCHEP </a:t>
            </a:r>
            <a:r>
              <a:rPr lang="en-US" dirty="0">
                <a:solidFill>
                  <a:schemeClr val="bg1"/>
                </a:solidFill>
              </a:rPr>
              <a:t>works with local, state, and national partners to assure that climate change mitigation and adaptation activities have beneficial effects on health while not exacerbating already existing unfair and preventable differences in health status of some groups (health inequities</a:t>
            </a:r>
            <a:r>
              <a:rPr lang="en-US" dirty="0" smtClean="0">
                <a:solidFill>
                  <a:schemeClr val="bg1"/>
                </a:solidFill>
              </a:rPr>
              <a:t>).</a:t>
            </a:r>
          </a:p>
          <a:p>
            <a:pPr>
              <a:buFont typeface="Arial" panose="020B0604020202020204" pitchFamily="34" charset="0"/>
              <a:buChar char="•"/>
            </a:pPr>
            <a:r>
              <a:rPr lang="en-US" dirty="0" smtClean="0">
                <a:solidFill>
                  <a:schemeClr val="bg1"/>
                </a:solidFill>
              </a:rPr>
              <a:t> </a:t>
            </a:r>
            <a:r>
              <a:rPr lang="en-US" dirty="0">
                <a:solidFill>
                  <a:schemeClr val="bg1"/>
                </a:solidFill>
              </a:rPr>
              <a:t>CCHEP implements California’s climate change laws and executive orders, contributing health equity considerations.</a:t>
            </a:r>
          </a:p>
        </p:txBody>
      </p:sp>
      <p:pic>
        <p:nvPicPr>
          <p:cNvPr id="4" name="Picture 3"/>
          <p:cNvPicPr>
            <a:picLocks noChangeAspect="1"/>
          </p:cNvPicPr>
          <p:nvPr/>
        </p:nvPicPr>
        <p:blipFill>
          <a:blip r:embed="rId2"/>
          <a:stretch>
            <a:fillRect/>
          </a:stretch>
        </p:blipFill>
        <p:spPr>
          <a:xfrm>
            <a:off x="9218612" y="315141"/>
            <a:ext cx="2609850" cy="6210300"/>
          </a:xfrm>
          <a:prstGeom prst="rect">
            <a:avLst/>
          </a:prstGeom>
        </p:spPr>
      </p:pic>
    </p:spTree>
    <p:extLst>
      <p:ext uri="{BB962C8B-B14F-4D97-AF65-F5344CB8AC3E}">
        <p14:creationId xmlns:p14="http://schemas.microsoft.com/office/powerpoint/2010/main" val="3609625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19" y="5444479"/>
            <a:ext cx="6755275" cy="1413521"/>
          </a:xfrm>
        </p:spPr>
        <p:txBody>
          <a:bodyPr>
            <a:normAutofit fontScale="90000"/>
          </a:bodyPr>
          <a:lstStyle/>
          <a:p>
            <a:r>
              <a:rPr lang="en-US" b="1" i="1" dirty="0"/>
              <a:t>Climate Action and Advancing Health Equity</a:t>
            </a:r>
            <a:r>
              <a:rPr lang="en-US" b="1" dirty="0"/>
              <a:t/>
            </a:r>
            <a:br>
              <a:rPr lang="en-US" b="1" dirty="0"/>
            </a:br>
            <a:endParaRPr lang="en-US" dirty="0"/>
          </a:p>
        </p:txBody>
      </p:sp>
      <p:sp>
        <p:nvSpPr>
          <p:cNvPr id="3" name="Content Placeholder 2"/>
          <p:cNvSpPr>
            <a:spLocks noGrp="1"/>
          </p:cNvSpPr>
          <p:nvPr>
            <p:ph idx="1"/>
          </p:nvPr>
        </p:nvSpPr>
        <p:spPr>
          <a:xfrm>
            <a:off x="684211" y="0"/>
            <a:ext cx="10859111" cy="5275385"/>
          </a:xfrm>
        </p:spPr>
        <p:txBody>
          <a:bodyPr>
            <a:normAutofit fontScale="92500" lnSpcReduction="20000"/>
          </a:bodyPr>
          <a:lstStyle/>
          <a:p>
            <a:endParaRPr lang="en-US" dirty="0" smtClean="0"/>
          </a:p>
          <a:p>
            <a:pPr>
              <a:buFont typeface="Arial" panose="020B0604020202020204" pitchFamily="34" charset="0"/>
              <a:buChar char="•"/>
            </a:pPr>
            <a:r>
              <a:rPr lang="en-US" dirty="0" smtClean="0">
                <a:solidFill>
                  <a:schemeClr val="bg1"/>
                </a:solidFill>
              </a:rPr>
              <a:t>Climate </a:t>
            </a:r>
            <a:r>
              <a:rPr lang="en-US" dirty="0">
                <a:solidFill>
                  <a:schemeClr val="bg1"/>
                </a:solidFill>
              </a:rPr>
              <a:t>change and health inequities share similar root causes: </a:t>
            </a:r>
            <a:r>
              <a:rPr lang="en-US" b="1" dirty="0">
                <a:solidFill>
                  <a:schemeClr val="bg1"/>
                </a:solidFill>
              </a:rPr>
              <a:t>the inequitable distribution of social, political, and economic power</a:t>
            </a:r>
            <a:r>
              <a:rPr lang="en-US" dirty="0">
                <a:solidFill>
                  <a:schemeClr val="bg1"/>
                </a:solidFill>
              </a:rPr>
              <a:t>. These power imbalances result in systems (economic, transportation, land use, etc.) and conditions that drive both health inequities and greenhouse gas (GHG) emissions. As a result, we see communities with inequitable living conditions, such as low-income communities of color living in more polluted areas, facing climate change impacts that compound and exacerbate existing vulnerabilities. </a:t>
            </a:r>
            <a:endParaRPr lang="en-US" dirty="0" smtClean="0">
              <a:solidFill>
                <a:schemeClr val="bg1"/>
              </a:solidFill>
            </a:endParaRPr>
          </a:p>
          <a:p>
            <a:pPr>
              <a:buFont typeface="Arial" panose="020B0604020202020204" pitchFamily="34" charset="0"/>
              <a:buChar char="•"/>
            </a:pPr>
            <a:r>
              <a:rPr lang="en-US" b="1" dirty="0" smtClean="0">
                <a:solidFill>
                  <a:schemeClr val="bg1"/>
                </a:solidFill>
              </a:rPr>
              <a:t>Fair </a:t>
            </a:r>
            <a:r>
              <a:rPr lang="en-US" b="1" dirty="0">
                <a:solidFill>
                  <a:schemeClr val="bg1"/>
                </a:solidFill>
              </a:rPr>
              <a:t>and healthy climate action requires addressing the inequities that create and intensify community vulnerabilities, through strategically directing extra investments in improving living conditions for and with people facing disadvantage</a:t>
            </a:r>
            <a:r>
              <a:rPr lang="en-US" dirty="0">
                <a:solidFill>
                  <a:schemeClr val="bg1"/>
                </a:solidFill>
              </a:rPr>
              <a:t>. The CCHEP provides health equity input into California’s plans for transportation, housing, land use planning, and other systems that affect both health outcomes and vulnerability to climate change impacts. </a:t>
            </a:r>
          </a:p>
          <a:p>
            <a:pPr>
              <a:buFont typeface="Arial" panose="020B0604020202020204" pitchFamily="34" charset="0"/>
              <a:buChar char="•"/>
            </a:pPr>
            <a:r>
              <a:rPr lang="en-US" dirty="0">
                <a:solidFill>
                  <a:schemeClr val="bg1"/>
                </a:solidFill>
              </a:rPr>
              <a:t/>
            </a:r>
            <a:br>
              <a:rPr lang="en-US" dirty="0">
                <a:solidFill>
                  <a:schemeClr val="bg1"/>
                </a:solidFill>
              </a:rPr>
            </a:br>
            <a:r>
              <a:rPr lang="en-US" dirty="0">
                <a:solidFill>
                  <a:schemeClr val="bg1"/>
                </a:solidFill>
              </a:rPr>
              <a:t>The good news is that </a:t>
            </a:r>
            <a:r>
              <a:rPr lang="en-US" b="1" dirty="0">
                <a:solidFill>
                  <a:schemeClr val="bg1"/>
                </a:solidFill>
              </a:rPr>
              <a:t>addressing climate change represents a significant opportunity to improve public health and advance health equity</a:t>
            </a:r>
            <a:r>
              <a:rPr lang="en-US" dirty="0">
                <a:solidFill>
                  <a:schemeClr val="bg1"/>
                </a:solidFill>
              </a:rPr>
              <a:t>. Many actions that limit climate change also improve the health of families and communities and reduce health inequities.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306666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047" y="217283"/>
            <a:ext cx="9587252" cy="5794217"/>
          </a:xfrm>
          <a:prstGeom prst="rect">
            <a:avLst/>
          </a:prstGeom>
        </p:spPr>
      </p:pic>
      <p:sp>
        <p:nvSpPr>
          <p:cNvPr id="2" name="TextBox 1"/>
          <p:cNvSpPr txBox="1"/>
          <p:nvPr/>
        </p:nvSpPr>
        <p:spPr>
          <a:xfrm>
            <a:off x="8380491" y="6211669"/>
            <a:ext cx="3811509" cy="646331"/>
          </a:xfrm>
          <a:prstGeom prst="rect">
            <a:avLst/>
          </a:prstGeom>
          <a:noFill/>
        </p:spPr>
        <p:txBody>
          <a:bodyPr wrap="square" rtlCol="0">
            <a:spAutoFit/>
          </a:bodyPr>
          <a:lstStyle/>
          <a:p>
            <a:r>
              <a:rPr lang="en-US" b="1"/>
              <a:t>Climate Change &amp; Health Equity</a:t>
            </a:r>
            <a:br>
              <a:rPr lang="en-US" b="1"/>
            </a:br>
            <a:endParaRPr lang="en-US" dirty="0"/>
          </a:p>
        </p:txBody>
      </p:sp>
      <p:pic>
        <p:nvPicPr>
          <p:cNvPr id="3" name="Picture 2"/>
          <p:cNvPicPr>
            <a:picLocks noChangeAspect="1"/>
          </p:cNvPicPr>
          <p:nvPr/>
        </p:nvPicPr>
        <p:blipFill>
          <a:blip r:embed="rId3"/>
          <a:stretch>
            <a:fillRect/>
          </a:stretch>
        </p:blipFill>
        <p:spPr>
          <a:xfrm>
            <a:off x="9405243" y="217283"/>
            <a:ext cx="2434993" cy="5794217"/>
          </a:xfrm>
          <a:prstGeom prst="rect">
            <a:avLst/>
          </a:prstGeom>
        </p:spPr>
      </p:pic>
    </p:spTree>
    <p:extLst>
      <p:ext uri="{BB962C8B-B14F-4D97-AF65-F5344CB8AC3E}">
        <p14:creationId xmlns:p14="http://schemas.microsoft.com/office/powerpoint/2010/main" val="307113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1997"/>
            <a:ext cx="8824993" cy="1252305"/>
          </a:xfrm>
        </p:spPr>
        <p:txBody>
          <a:bodyPr/>
          <a:lstStyle/>
          <a:p>
            <a:r>
              <a:rPr lang="en-US" cap="none" dirty="0"/>
              <a:t>W</a:t>
            </a:r>
            <a:r>
              <a:rPr lang="en-US" cap="none" dirty="0" smtClean="0"/>
              <a:t>hat does climate change have to do with me as a physician?</a:t>
            </a:r>
            <a:endParaRPr lang="en-US" cap="none" dirty="0"/>
          </a:p>
        </p:txBody>
      </p:sp>
      <p:sp>
        <p:nvSpPr>
          <p:cNvPr id="3" name="Content Placeholder 2"/>
          <p:cNvSpPr>
            <a:spLocks noGrp="1"/>
          </p:cNvSpPr>
          <p:nvPr>
            <p:ph idx="1"/>
          </p:nvPr>
        </p:nvSpPr>
        <p:spPr>
          <a:xfrm>
            <a:off x="917656" y="4964426"/>
            <a:ext cx="6926638" cy="1893574"/>
          </a:xfrm>
        </p:spPr>
        <p:txBody>
          <a:bodyPr>
            <a:normAutofit/>
          </a:bodyPr>
          <a:lstStyle/>
          <a:p>
            <a:pPr marL="0" indent="0">
              <a:buNone/>
            </a:pPr>
            <a:r>
              <a:rPr lang="en-US" sz="4400" b="1" i="1" dirty="0">
                <a:solidFill>
                  <a:schemeClr val="bg1"/>
                </a:solidFill>
              </a:rPr>
              <a:t>Climate Action and Advancing Health Equity</a:t>
            </a:r>
            <a:endParaRPr lang="en-US" sz="4400" dirty="0">
              <a:solidFill>
                <a:schemeClr val="bg1"/>
              </a:solidFill>
            </a:endParaRPr>
          </a:p>
        </p:txBody>
      </p:sp>
      <p:sp>
        <p:nvSpPr>
          <p:cNvPr id="5" name="Rectangle 4"/>
          <p:cNvSpPr/>
          <p:nvPr/>
        </p:nvSpPr>
        <p:spPr>
          <a:xfrm>
            <a:off x="992553" y="1971321"/>
            <a:ext cx="8259936" cy="3108543"/>
          </a:xfrm>
          <a:prstGeom prst="rect">
            <a:avLst/>
          </a:prstGeom>
        </p:spPr>
        <p:txBody>
          <a:bodyPr wrap="square">
            <a:spAutoFit/>
          </a:bodyPr>
          <a:lstStyle/>
          <a:p>
            <a:r>
              <a:rPr lang="en-US" sz="2800" dirty="0" smtClean="0"/>
              <a:t>Answer: As a physician addressing </a:t>
            </a:r>
            <a:r>
              <a:rPr lang="en-US" sz="2800" dirty="0"/>
              <a:t>climate </a:t>
            </a:r>
            <a:r>
              <a:rPr lang="en-US" sz="2800" dirty="0" smtClean="0"/>
              <a:t>change this </a:t>
            </a:r>
            <a:r>
              <a:rPr lang="en-US" sz="2800" dirty="0"/>
              <a:t>represents a significant opportunity to improve public health and advance health equity. Many actions that limit climate change also improve the health of families and communities and reduce health inequities.</a:t>
            </a:r>
          </a:p>
        </p:txBody>
      </p:sp>
      <p:pic>
        <p:nvPicPr>
          <p:cNvPr id="4" name="Picture 3"/>
          <p:cNvPicPr>
            <a:picLocks noChangeAspect="1"/>
          </p:cNvPicPr>
          <p:nvPr/>
        </p:nvPicPr>
        <p:blipFill>
          <a:blip r:embed="rId2"/>
          <a:stretch>
            <a:fillRect/>
          </a:stretch>
        </p:blipFill>
        <p:spPr>
          <a:xfrm>
            <a:off x="9411227" y="304621"/>
            <a:ext cx="2597713" cy="6181419"/>
          </a:xfrm>
          <a:prstGeom prst="rect">
            <a:avLst/>
          </a:prstGeom>
        </p:spPr>
      </p:pic>
    </p:spTree>
    <p:extLst>
      <p:ext uri="{BB962C8B-B14F-4D97-AF65-F5344CB8AC3E}">
        <p14:creationId xmlns:p14="http://schemas.microsoft.com/office/powerpoint/2010/main" val="16054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141" y="281077"/>
            <a:ext cx="9742516" cy="1277437"/>
          </a:xfrm>
          <a:prstGeom prst="rect">
            <a:avLst/>
          </a:prstGeom>
        </p:spPr>
      </p:pic>
      <p:pic>
        <p:nvPicPr>
          <p:cNvPr id="10" name="Content Placeholder 9"/>
          <p:cNvPicPr>
            <a:picLocks noGrp="1" noChangeAspect="1"/>
          </p:cNvPicPr>
          <p:nvPr>
            <p:ph idx="1"/>
          </p:nvPr>
        </p:nvPicPr>
        <p:blipFill>
          <a:blip r:embed="rId3"/>
          <a:stretch>
            <a:fillRect/>
          </a:stretch>
        </p:blipFill>
        <p:spPr>
          <a:xfrm>
            <a:off x="2991172" y="2108534"/>
            <a:ext cx="3008493" cy="537750"/>
          </a:xfrm>
          <a:prstGeom prst="rect">
            <a:avLst/>
          </a:prstGeom>
        </p:spPr>
      </p:pic>
      <p:sp>
        <p:nvSpPr>
          <p:cNvPr id="11" name="Rectangle 10"/>
          <p:cNvSpPr/>
          <p:nvPr/>
        </p:nvSpPr>
        <p:spPr>
          <a:xfrm>
            <a:off x="533400" y="3153914"/>
            <a:ext cx="8951563" cy="3139321"/>
          </a:xfrm>
          <a:prstGeom prst="rect">
            <a:avLst/>
          </a:prstGeom>
        </p:spPr>
        <p:txBody>
          <a:bodyPr wrap="square">
            <a:spAutoFit/>
          </a:bodyPr>
          <a:lstStyle/>
          <a:p>
            <a:r>
              <a:rPr lang="en-US" b="1" dirty="0">
                <a:solidFill>
                  <a:srgbClr val="000000"/>
                </a:solidFill>
                <a:latin typeface="Arial" panose="020B0604020202020204" pitchFamily="34" charset="0"/>
              </a:rPr>
              <a:t>What are the characteristics of the immigrants who might seek health care in the United States? </a:t>
            </a:r>
            <a:endParaRPr lang="en-US" b="1" dirty="0" smtClean="0">
              <a:solidFill>
                <a:srgbClr val="000000"/>
              </a:solidFill>
              <a:latin typeface="Arial" panose="020B0604020202020204" pitchFamily="34" charset="0"/>
            </a:endParaRPr>
          </a:p>
          <a:p>
            <a:r>
              <a:rPr lang="en-US" b="1" dirty="0" smtClean="0">
                <a:solidFill>
                  <a:srgbClr val="000000"/>
                </a:solidFill>
                <a:latin typeface="Arial" panose="020B0604020202020204" pitchFamily="34" charset="0"/>
              </a:rPr>
              <a:t>How </a:t>
            </a:r>
            <a:r>
              <a:rPr lang="en-US" b="1" dirty="0">
                <a:solidFill>
                  <a:srgbClr val="000000"/>
                </a:solidFill>
                <a:latin typeface="Arial" panose="020B0604020202020204" pitchFamily="34" charset="0"/>
              </a:rPr>
              <a:t>easy is it for even documented immigrants and naturalized U.S. citizens to access quality health care? </a:t>
            </a:r>
            <a:endParaRPr lang="en-US" b="1" dirty="0" smtClean="0">
              <a:solidFill>
                <a:srgbClr val="000000"/>
              </a:solidFill>
              <a:latin typeface="Arial" panose="020B0604020202020204" pitchFamily="34" charset="0"/>
            </a:endParaRPr>
          </a:p>
          <a:p>
            <a:r>
              <a:rPr lang="en-US" b="1" dirty="0" smtClean="0">
                <a:solidFill>
                  <a:srgbClr val="000000"/>
                </a:solidFill>
                <a:latin typeface="Arial" panose="020B0604020202020204" pitchFamily="34" charset="0"/>
              </a:rPr>
              <a:t>Are </a:t>
            </a:r>
            <a:r>
              <a:rPr lang="en-US" b="1" dirty="0">
                <a:solidFill>
                  <a:srgbClr val="000000"/>
                </a:solidFill>
                <a:latin typeface="Arial" panose="020B0604020202020204" pitchFamily="34" charset="0"/>
              </a:rPr>
              <a:t>undocumented immigrants a burden on the health care system? The Center’s Health Disparities Program is a leading source of quantitative analysis on the consequences of providing health care to this controversial population.</a:t>
            </a:r>
          </a:p>
          <a:p>
            <a:r>
              <a:rPr lang="en-US" b="1" dirty="0">
                <a:solidFill>
                  <a:srgbClr val="000000"/>
                </a:solidFill>
                <a:latin typeface="Arial" panose="020B0604020202020204" pitchFamily="34" charset="0"/>
              </a:rPr>
              <a:t>In recent years, the Health Disparities Program has contributed to a number of omnibus reports essential to understanding the broad health concerns of Health Disparities, including the annual </a:t>
            </a:r>
            <a:r>
              <a:rPr lang="en-US" b="1" i="1" dirty="0">
                <a:solidFill>
                  <a:srgbClr val="0066CC"/>
                </a:solidFill>
                <a:latin typeface="Arial" panose="020B0604020202020204" pitchFamily="34" charset="0"/>
                <a:hlinkClick r:id="rId4"/>
              </a:rPr>
              <a:t>Migration and Health</a:t>
            </a:r>
            <a:r>
              <a:rPr lang="en-US" b="1" dirty="0">
                <a:solidFill>
                  <a:srgbClr val="000000"/>
                </a:solidFill>
                <a:latin typeface="Arial" panose="020B0604020202020204" pitchFamily="34" charset="0"/>
              </a:rPr>
              <a:t> report series in partnership with UC Berkeley's Health Initiative of the Americas and </a:t>
            </a:r>
            <a:r>
              <a:rPr lang="en-US" b="1" dirty="0" smtClean="0">
                <a:solidFill>
                  <a:srgbClr val="000000"/>
                </a:solidFill>
                <a:latin typeface="Arial" panose="020B0604020202020204" pitchFamily="34" charset="0"/>
              </a:rPr>
              <a:t>others.</a:t>
            </a:r>
            <a:endParaRPr lang="en-US" b="1" i="0" dirty="0">
              <a:solidFill>
                <a:srgbClr val="000000"/>
              </a:solidFill>
              <a:effectLst/>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9377407" y="281077"/>
            <a:ext cx="2695534" cy="6414191"/>
          </a:xfrm>
          <a:prstGeom prst="rect">
            <a:avLst/>
          </a:prstGeom>
        </p:spPr>
      </p:pic>
    </p:spTree>
    <p:extLst>
      <p:ext uri="{BB962C8B-B14F-4D97-AF65-F5344CB8AC3E}">
        <p14:creationId xmlns:p14="http://schemas.microsoft.com/office/powerpoint/2010/main" val="3885852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1" y="4580322"/>
            <a:ext cx="8534400" cy="1507067"/>
          </a:xfrm>
        </p:spPr>
        <p:txBody>
          <a:bodyPr/>
          <a:lstStyle/>
          <a:p>
            <a:pPr algn="ctr"/>
            <a:r>
              <a:rPr lang="en-US" b="1" dirty="0"/>
              <a:t>Unique Data on Immigrant Health</a:t>
            </a:r>
            <a:r>
              <a:rPr lang="en-US" dirty="0"/>
              <a:t/>
            </a:r>
            <a:br>
              <a:rPr lang="en-US" dirty="0"/>
            </a:br>
            <a:endParaRPr lang="en-US" dirty="0"/>
          </a:p>
        </p:txBody>
      </p:sp>
      <p:sp>
        <p:nvSpPr>
          <p:cNvPr id="3" name="Content Placeholder 2"/>
          <p:cNvSpPr>
            <a:spLocks noGrp="1"/>
          </p:cNvSpPr>
          <p:nvPr>
            <p:ph idx="1"/>
          </p:nvPr>
        </p:nvSpPr>
        <p:spPr>
          <a:xfrm>
            <a:off x="273507" y="794289"/>
            <a:ext cx="8534400" cy="3615267"/>
          </a:xfrm>
        </p:spPr>
        <p:txBody>
          <a:bodyPr/>
          <a:lstStyle/>
          <a:p>
            <a:pPr>
              <a:buFont typeface="Arial" panose="020B0604020202020204" pitchFamily="34" charset="0"/>
              <a:buChar char="•"/>
            </a:pPr>
            <a:r>
              <a:rPr lang="en-US" b="1" dirty="0">
                <a:solidFill>
                  <a:schemeClr val="bg1"/>
                </a:solidFill>
              </a:rPr>
              <a:t>The Center conducts the </a:t>
            </a:r>
            <a:r>
              <a:rPr lang="en-US" b="1" dirty="0">
                <a:solidFill>
                  <a:schemeClr val="bg1"/>
                </a:solidFill>
                <a:hlinkClick r:id="rId2"/>
              </a:rPr>
              <a:t>California Health Interview Survey (CHIS)​</a:t>
            </a:r>
            <a:r>
              <a:rPr lang="en-US" b="1" dirty="0">
                <a:solidFill>
                  <a:schemeClr val="bg1"/>
                </a:solidFill>
              </a:rPr>
              <a:t>, the nation's largest state health survey and the only health survey to ask questions in five Asian languages (Mandarin, Cantonese, Vietnamese, Korean, Tagalog) in addition to English and Spanish.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survey also asks about immigration status, history, parents place of birth, language proficiency and other relevant characteristics essential to understanding immigrant health.</a:t>
            </a:r>
          </a:p>
        </p:txBody>
      </p:sp>
      <p:pic>
        <p:nvPicPr>
          <p:cNvPr id="4" name="Picture 3"/>
          <p:cNvPicPr>
            <a:picLocks noChangeAspect="1"/>
          </p:cNvPicPr>
          <p:nvPr/>
        </p:nvPicPr>
        <p:blipFill>
          <a:blip r:embed="rId3"/>
          <a:stretch>
            <a:fillRect/>
          </a:stretch>
        </p:blipFill>
        <p:spPr>
          <a:xfrm>
            <a:off x="9308820" y="284080"/>
            <a:ext cx="2622628" cy="6240705"/>
          </a:xfrm>
          <a:prstGeom prst="rect">
            <a:avLst/>
          </a:prstGeom>
        </p:spPr>
      </p:pic>
    </p:spTree>
    <p:extLst>
      <p:ext uri="{BB962C8B-B14F-4D97-AF65-F5344CB8AC3E}">
        <p14:creationId xmlns:p14="http://schemas.microsoft.com/office/powerpoint/2010/main" val="127480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4040188" cy="1371600"/>
          </a:xfrm>
        </p:spPr>
        <p:txBody>
          <a:bodyPr>
            <a:normAutofit/>
          </a:bodyPr>
          <a:lstStyle/>
          <a:p>
            <a:r>
              <a:rPr lang="en-US" sz="3200" b="1" dirty="0" smtClean="0"/>
              <a:t>HIV/AIDS Epidemic</a:t>
            </a:r>
            <a:endParaRPr lang="en-US" sz="32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24600352"/>
              </p:ext>
            </p:extLst>
          </p:nvPr>
        </p:nvGraphicFramePr>
        <p:xfrm>
          <a:off x="199676" y="618717"/>
          <a:ext cx="5943600" cy="530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7085012" y="2227384"/>
            <a:ext cx="3657600" cy="2091267"/>
          </a:xfrm>
        </p:spPr>
        <p:txBody>
          <a:bodyPr>
            <a:normAutofit/>
          </a:bodyPr>
          <a:lstStyle/>
          <a:p>
            <a:r>
              <a:rPr lang="en-US" sz="2000" b="1" dirty="0">
                <a:solidFill>
                  <a:schemeClr val="bg1"/>
                </a:solidFill>
              </a:rPr>
              <a:t>Estimated adults and adolescents diagnosed with HIV, by transmission category, </a:t>
            </a:r>
            <a:r>
              <a:rPr lang="en-US" sz="2000" b="1" dirty="0" smtClean="0">
                <a:solidFill>
                  <a:schemeClr val="bg1"/>
                </a:solidFill>
              </a:rPr>
              <a:t>CA </a:t>
            </a:r>
            <a:r>
              <a:rPr lang="en-US" sz="2000" b="1" dirty="0">
                <a:solidFill>
                  <a:schemeClr val="bg1"/>
                </a:solidFill>
              </a:rPr>
              <a:t>2015</a:t>
            </a:r>
          </a:p>
        </p:txBody>
      </p:sp>
      <p:sp>
        <p:nvSpPr>
          <p:cNvPr id="11" name="TextBox 10"/>
          <p:cNvSpPr txBox="1"/>
          <p:nvPr/>
        </p:nvSpPr>
        <p:spPr>
          <a:xfrm>
            <a:off x="6143276" y="3611472"/>
            <a:ext cx="4599336" cy="1754326"/>
          </a:xfrm>
          <a:prstGeom prst="rect">
            <a:avLst/>
          </a:prstGeom>
          <a:noFill/>
        </p:spPr>
        <p:txBody>
          <a:bodyPr wrap="none" rtlCol="0">
            <a:spAutoFit/>
          </a:bodyPr>
          <a:lstStyle/>
          <a:p>
            <a:r>
              <a:rPr lang="en-US" dirty="0" smtClean="0"/>
              <a:t>*MSM, men who have sex with men;</a:t>
            </a:r>
          </a:p>
          <a:p>
            <a:r>
              <a:rPr lang="en-US" dirty="0" smtClean="0"/>
              <a:t>IDU, injection drug users;</a:t>
            </a:r>
          </a:p>
          <a:p>
            <a:r>
              <a:rPr lang="en-US" dirty="0" smtClean="0"/>
              <a:t>MSM/IDU, men who have sex with men </a:t>
            </a:r>
          </a:p>
          <a:p>
            <a:r>
              <a:rPr lang="en-US" dirty="0" smtClean="0"/>
              <a:t>who also inject drugs;</a:t>
            </a:r>
          </a:p>
          <a:p>
            <a:r>
              <a:rPr lang="en-US" dirty="0" smtClean="0"/>
              <a:t>HET, heterosexuals</a:t>
            </a:r>
          </a:p>
          <a:p>
            <a:r>
              <a:rPr lang="en-US" dirty="0" smtClean="0"/>
              <a:t>**Other:  &lt;0.64%</a:t>
            </a:r>
            <a:endParaRPr lang="en-US" dirty="0"/>
          </a:p>
        </p:txBody>
      </p:sp>
      <p:sp>
        <p:nvSpPr>
          <p:cNvPr id="7" name="TextBox 6"/>
          <p:cNvSpPr txBox="1"/>
          <p:nvPr/>
        </p:nvSpPr>
        <p:spPr>
          <a:xfrm>
            <a:off x="10257576" y="6201624"/>
            <a:ext cx="731290" cy="369332"/>
          </a:xfrm>
          <a:prstGeom prst="rect">
            <a:avLst/>
          </a:prstGeom>
          <a:noFill/>
        </p:spPr>
        <p:txBody>
          <a:bodyPr wrap="none" rtlCol="0">
            <a:spAutoFit/>
          </a:bodyPr>
          <a:lstStyle/>
          <a:p>
            <a:r>
              <a:rPr lang="en-US" b="1" dirty="0" smtClean="0"/>
              <a:t>CDC</a:t>
            </a:r>
            <a:endParaRPr lang="en-US" b="1" dirty="0"/>
          </a:p>
        </p:txBody>
      </p:sp>
    </p:spTree>
    <p:extLst>
      <p:ext uri="{BB962C8B-B14F-4D97-AF65-F5344CB8AC3E}">
        <p14:creationId xmlns:p14="http://schemas.microsoft.com/office/powerpoint/2010/main" val="6039653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2" y="6017846"/>
            <a:ext cx="8534400" cy="840154"/>
          </a:xfrm>
        </p:spPr>
        <p:txBody>
          <a:bodyPr>
            <a:normAutofit fontScale="90000"/>
          </a:bodyPr>
          <a:lstStyle/>
          <a:p>
            <a:pPr algn="ctr"/>
            <a:r>
              <a:rPr lang="en-US" dirty="0" smtClean="0"/>
              <a:t/>
            </a:r>
            <a:br>
              <a:rPr lang="en-US" dirty="0" smtClean="0"/>
            </a:br>
            <a:r>
              <a:rPr lang="en-US" b="1" dirty="0" smtClean="0"/>
              <a:t>Use </a:t>
            </a:r>
            <a:r>
              <a:rPr lang="en-US" b="1" dirty="0"/>
              <a:t>of Health Services</a:t>
            </a:r>
            <a:br>
              <a:rPr lang="en-US" b="1" dirty="0"/>
            </a:br>
            <a:endParaRPr lang="en-US" b="1" dirty="0"/>
          </a:p>
        </p:txBody>
      </p:sp>
      <p:sp>
        <p:nvSpPr>
          <p:cNvPr id="3" name="Content Placeholder 2"/>
          <p:cNvSpPr>
            <a:spLocks noGrp="1"/>
          </p:cNvSpPr>
          <p:nvPr>
            <p:ph idx="1"/>
          </p:nvPr>
        </p:nvSpPr>
        <p:spPr>
          <a:xfrm>
            <a:off x="684212" y="0"/>
            <a:ext cx="7700371" cy="5955323"/>
          </a:xfrm>
        </p:spPr>
        <p:txBody>
          <a:bodyPr>
            <a:normAutofit lnSpcReduction="10000"/>
          </a:bodyPr>
          <a:lstStyle/>
          <a:p>
            <a:pPr marL="0" indent="0">
              <a:buNone/>
            </a:pPr>
            <a:endParaRPr lang="en-US" dirty="0" smtClean="0"/>
          </a:p>
          <a:p>
            <a:pPr marL="0" indent="0">
              <a:buNone/>
            </a:pPr>
            <a:r>
              <a:rPr lang="en-US" b="1" dirty="0" smtClean="0">
                <a:solidFill>
                  <a:schemeClr val="bg1"/>
                </a:solidFill>
              </a:rPr>
              <a:t>The </a:t>
            </a:r>
            <a:r>
              <a:rPr lang="en-US" b="1" dirty="0">
                <a:solidFill>
                  <a:schemeClr val="bg1"/>
                </a:solidFill>
              </a:rPr>
              <a:t>Program is particularly known for its examinations of immigrant use of U.S. health services and systems. Using a wide variety of data sources, Program researchers have conducted numerous investigations into the supposed burden immigrants place upon hospitals, medical clinics and emergency rooms. </a:t>
            </a:r>
            <a:endParaRPr lang="en-US" b="1" dirty="0" smtClean="0">
              <a:solidFill>
                <a:schemeClr val="bg1"/>
              </a:solidFill>
            </a:endParaRPr>
          </a:p>
          <a:p>
            <a:pPr marL="0" indent="0">
              <a:buNone/>
            </a:pPr>
            <a:r>
              <a:rPr lang="en-US" b="1" dirty="0" smtClean="0">
                <a:solidFill>
                  <a:schemeClr val="bg1"/>
                </a:solidFill>
              </a:rPr>
              <a:t>In </a:t>
            </a:r>
            <a:r>
              <a:rPr lang="en-US" b="1" dirty="0">
                <a:solidFill>
                  <a:schemeClr val="bg1"/>
                </a:solidFill>
              </a:rPr>
              <a:t>reports, policy briefs and journal articles, Program staff have demonstrated the opposite is true: Immigrants, particularly the undocumented, are less likely to impose a burden on U.S. health care systems than citizens. </a:t>
            </a:r>
            <a:endParaRPr lang="en-US" b="1" dirty="0" smtClean="0">
              <a:solidFill>
                <a:schemeClr val="bg1"/>
              </a:solidFill>
            </a:endParaRPr>
          </a:p>
          <a:p>
            <a:pPr marL="0" indent="0">
              <a:buNone/>
            </a:pPr>
            <a:r>
              <a:rPr lang="en-US" b="1" dirty="0" smtClean="0">
                <a:solidFill>
                  <a:schemeClr val="bg1"/>
                </a:solidFill>
              </a:rPr>
              <a:t>The </a:t>
            </a:r>
            <a:r>
              <a:rPr lang="en-US" b="1" dirty="0">
                <a:solidFill>
                  <a:schemeClr val="bg1"/>
                </a:solidFill>
              </a:rPr>
              <a:t>reasons range from immigrant’s fear of authority and lack of health insurance to the relative youth and health of some immigrant populations. </a:t>
            </a:r>
            <a:endParaRPr lang="en-US" b="1" dirty="0" smtClean="0">
              <a:solidFill>
                <a:schemeClr val="bg1"/>
              </a:solidFill>
            </a:endParaRPr>
          </a:p>
          <a:p>
            <a:pPr marL="0" indent="0">
              <a:buNone/>
            </a:pPr>
            <a:r>
              <a:rPr lang="en-US" b="1" dirty="0" smtClean="0">
                <a:solidFill>
                  <a:schemeClr val="bg1"/>
                </a:solidFill>
              </a:rPr>
              <a:t>For </a:t>
            </a:r>
            <a:r>
              <a:rPr lang="en-US" b="1" dirty="0">
                <a:solidFill>
                  <a:schemeClr val="bg1"/>
                </a:solidFill>
              </a:rPr>
              <a:t>immigrants, the consequences of such aversion can be dire: By avoiding or delaying preventative care, immigrants put themselves at risk of more severe and costly long-term illnesses.</a:t>
            </a:r>
          </a:p>
        </p:txBody>
      </p:sp>
      <p:pic>
        <p:nvPicPr>
          <p:cNvPr id="4" name="Picture 3"/>
          <p:cNvPicPr>
            <a:picLocks noChangeAspect="1"/>
          </p:cNvPicPr>
          <p:nvPr/>
        </p:nvPicPr>
        <p:blipFill>
          <a:blip r:embed="rId2"/>
          <a:stretch>
            <a:fillRect/>
          </a:stretch>
        </p:blipFill>
        <p:spPr>
          <a:xfrm>
            <a:off x="9260237" y="227623"/>
            <a:ext cx="2695713" cy="6414616"/>
          </a:xfrm>
          <a:prstGeom prst="rect">
            <a:avLst/>
          </a:prstGeom>
        </p:spPr>
      </p:pic>
    </p:spTree>
    <p:extLst>
      <p:ext uri="{BB962C8B-B14F-4D97-AF65-F5344CB8AC3E}">
        <p14:creationId xmlns:p14="http://schemas.microsoft.com/office/powerpoint/2010/main" val="785150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693" y="5750951"/>
            <a:ext cx="5432503" cy="843380"/>
          </a:xfrm>
        </p:spPr>
        <p:txBody>
          <a:bodyPr>
            <a:normAutofit fontScale="90000"/>
          </a:bodyPr>
          <a:lstStyle/>
          <a:p>
            <a:pPr algn="ctr"/>
            <a:r>
              <a:rPr lang="en-US" b="1" dirty="0" smtClean="0"/>
              <a:t/>
            </a:r>
            <a:br>
              <a:rPr lang="en-US" b="1" dirty="0" smtClean="0"/>
            </a:br>
            <a:r>
              <a:rPr lang="en-US" b="1" dirty="0" smtClean="0"/>
              <a:t>Access </a:t>
            </a:r>
            <a:r>
              <a:rPr lang="en-US" b="1" dirty="0"/>
              <a:t>to Care</a:t>
            </a:r>
            <a:r>
              <a:rPr lang="en-US" dirty="0"/>
              <a:t/>
            </a:r>
            <a:br>
              <a:rPr lang="en-US" dirty="0"/>
            </a:br>
            <a:endParaRPr lang="en-US" dirty="0"/>
          </a:p>
        </p:txBody>
      </p:sp>
      <p:sp>
        <p:nvSpPr>
          <p:cNvPr id="3" name="Content Placeholder 2"/>
          <p:cNvSpPr>
            <a:spLocks noGrp="1"/>
          </p:cNvSpPr>
          <p:nvPr>
            <p:ph idx="1"/>
          </p:nvPr>
        </p:nvSpPr>
        <p:spPr>
          <a:xfrm>
            <a:off x="89408" y="2309247"/>
            <a:ext cx="9294816" cy="3678064"/>
          </a:xfrm>
        </p:spPr>
        <p:txBody>
          <a:bodyPr>
            <a:normAutofit/>
          </a:bodyPr>
          <a:lstStyle/>
          <a:p>
            <a:pPr marL="0" indent="0">
              <a:buNone/>
            </a:pPr>
            <a:r>
              <a:rPr lang="en-US" sz="2400" b="1" dirty="0">
                <a:solidFill>
                  <a:schemeClr val="bg1"/>
                </a:solidFill>
              </a:rPr>
              <a:t>Immigrant access to quality health care is often impeded by a variety of linguistic, socio-economic and even environmental obstacles. </a:t>
            </a:r>
            <a:endParaRPr lang="en-US" sz="2400" b="1" dirty="0" smtClean="0">
              <a:solidFill>
                <a:schemeClr val="bg1"/>
              </a:solidFill>
            </a:endParaRPr>
          </a:p>
          <a:p>
            <a:pPr marL="0" indent="0">
              <a:buNone/>
            </a:pPr>
            <a:r>
              <a:rPr lang="en-US" sz="2400" b="1" dirty="0" smtClean="0">
                <a:solidFill>
                  <a:schemeClr val="bg1"/>
                </a:solidFill>
              </a:rPr>
              <a:t>Program </a:t>
            </a:r>
            <a:r>
              <a:rPr lang="en-US" sz="2400" b="1" dirty="0">
                <a:solidFill>
                  <a:schemeClr val="bg1"/>
                </a:solidFill>
              </a:rPr>
              <a:t>staff conduct in-depth analysis and suggest policy solutions for problems ranging from the challenges of enrolling immigrants in health care reform to the language barriers that exist between immigrants and medical professionals.</a:t>
            </a:r>
          </a:p>
        </p:txBody>
      </p:sp>
      <p:pic>
        <p:nvPicPr>
          <p:cNvPr id="4" name="Picture 3"/>
          <p:cNvPicPr>
            <a:picLocks noChangeAspect="1"/>
          </p:cNvPicPr>
          <p:nvPr/>
        </p:nvPicPr>
        <p:blipFill>
          <a:blip r:embed="rId2"/>
          <a:stretch>
            <a:fillRect/>
          </a:stretch>
        </p:blipFill>
        <p:spPr>
          <a:xfrm>
            <a:off x="2522942" y="198680"/>
            <a:ext cx="3915907" cy="1972826"/>
          </a:xfrm>
          <a:prstGeom prst="rect">
            <a:avLst/>
          </a:prstGeom>
        </p:spPr>
      </p:pic>
      <p:pic>
        <p:nvPicPr>
          <p:cNvPr id="5" name="Picture 4"/>
          <p:cNvPicPr>
            <a:picLocks noChangeAspect="1"/>
          </p:cNvPicPr>
          <p:nvPr/>
        </p:nvPicPr>
        <p:blipFill>
          <a:blip r:embed="rId3"/>
          <a:stretch>
            <a:fillRect/>
          </a:stretch>
        </p:blipFill>
        <p:spPr>
          <a:xfrm>
            <a:off x="9314481" y="198680"/>
            <a:ext cx="2687743" cy="6395651"/>
          </a:xfrm>
          <a:prstGeom prst="rect">
            <a:avLst/>
          </a:prstGeom>
        </p:spPr>
      </p:pic>
    </p:spTree>
    <p:extLst>
      <p:ext uri="{BB962C8B-B14F-4D97-AF65-F5344CB8AC3E}">
        <p14:creationId xmlns:p14="http://schemas.microsoft.com/office/powerpoint/2010/main" val="5013088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94" y="0"/>
            <a:ext cx="9196438" cy="4453467"/>
          </a:xfrm>
        </p:spPr>
        <p:txBody>
          <a:bodyPr>
            <a:normAutofit/>
          </a:bodyPr>
          <a:lstStyle/>
          <a:p>
            <a:r>
              <a:rPr lang="en-US" sz="3200" cap="none" dirty="0"/>
              <a:t>H</a:t>
            </a:r>
            <a:r>
              <a:rPr lang="en-US" sz="3200" cap="none" dirty="0" smtClean="0"/>
              <a:t>ow are you by being a physician working at a community health center serving a largely low income Mexican immigrant population be able to reduce health care disparities among that group? (Hint-this is the easiest question you will ever be asked. Thank you in advance for your service.)</a:t>
            </a:r>
            <a:endParaRPr lang="en-US" sz="3200" cap="none" dirty="0"/>
          </a:p>
        </p:txBody>
      </p:sp>
      <p:sp>
        <p:nvSpPr>
          <p:cNvPr id="3" name="Content Placeholder 2"/>
          <p:cNvSpPr>
            <a:spLocks noGrp="1"/>
          </p:cNvSpPr>
          <p:nvPr>
            <p:ph idx="1"/>
          </p:nvPr>
        </p:nvSpPr>
        <p:spPr>
          <a:xfrm>
            <a:off x="125794" y="4453467"/>
            <a:ext cx="8808980" cy="1764455"/>
          </a:xfrm>
        </p:spPr>
        <p:txBody>
          <a:bodyPr>
            <a:normAutofit fontScale="92500" lnSpcReduction="10000"/>
          </a:bodyPr>
          <a:lstStyle/>
          <a:p>
            <a:pPr marL="0" indent="0">
              <a:buNone/>
            </a:pPr>
            <a:r>
              <a:rPr lang="en-US" sz="3200" dirty="0">
                <a:solidFill>
                  <a:srgbClr val="FFFF00"/>
                </a:solidFill>
              </a:rPr>
              <a:t>A</a:t>
            </a:r>
            <a:r>
              <a:rPr lang="en-US" sz="3200" dirty="0" smtClean="0">
                <a:solidFill>
                  <a:srgbClr val="FFFF00"/>
                </a:solidFill>
              </a:rPr>
              <a:t>nswer:  By working in a community health center as a physician and improving access to quality care and thus lessening the health care disparities in that group. </a:t>
            </a:r>
            <a:endParaRPr lang="en-US" sz="32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232" y="185979"/>
            <a:ext cx="2777747" cy="6424049"/>
          </a:xfrm>
          <a:prstGeom prst="rect">
            <a:avLst/>
          </a:prstGeom>
        </p:spPr>
      </p:pic>
    </p:spTree>
    <p:extLst>
      <p:ext uri="{BB962C8B-B14F-4D97-AF65-F5344CB8AC3E}">
        <p14:creationId xmlns:p14="http://schemas.microsoft.com/office/powerpoint/2010/main" val="18259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60" y="3360421"/>
            <a:ext cx="7603598" cy="3124200"/>
          </a:xfrm>
        </p:spPr>
        <p:txBody>
          <a:bodyPr>
            <a:normAutofit fontScale="90000"/>
          </a:bodyPr>
          <a:lstStyle/>
          <a:p>
            <a:r>
              <a:rPr lang="en-US" sz="3200" cap="none" dirty="0" smtClean="0">
                <a:solidFill>
                  <a:srgbClr val="FFFF00"/>
                </a:solidFill>
              </a:rPr>
              <a:t>Answer: immigrants from Mexico place a lesser burden on the </a:t>
            </a:r>
            <a:r>
              <a:rPr lang="en-US" sz="3200" cap="none" dirty="0">
                <a:solidFill>
                  <a:srgbClr val="FFFF00"/>
                </a:solidFill>
              </a:rPr>
              <a:t>U</a:t>
            </a:r>
            <a:r>
              <a:rPr lang="en-US" sz="3200" cap="none" dirty="0" smtClean="0">
                <a:solidFill>
                  <a:srgbClr val="FFFF00"/>
                </a:solidFill>
              </a:rPr>
              <a:t>.S. Health care system than does citizens with regard to utilization of hospitals, medical clinics and emergency rooms according to the UCLA center for health policy research</a:t>
            </a:r>
            <a:endParaRPr lang="en-US" sz="3200" cap="none" dirty="0">
              <a:solidFill>
                <a:srgbClr val="FFFF00"/>
              </a:solidFill>
            </a:endParaRPr>
          </a:p>
        </p:txBody>
      </p:sp>
      <p:sp>
        <p:nvSpPr>
          <p:cNvPr id="3" name="Content Placeholder 2"/>
          <p:cNvSpPr>
            <a:spLocks noGrp="1"/>
          </p:cNvSpPr>
          <p:nvPr>
            <p:ph idx="1"/>
          </p:nvPr>
        </p:nvSpPr>
        <p:spPr>
          <a:xfrm>
            <a:off x="457200" y="215582"/>
            <a:ext cx="8028122" cy="2929466"/>
          </a:xfrm>
        </p:spPr>
        <p:txBody>
          <a:bodyPr/>
          <a:lstStyle/>
          <a:p>
            <a:pPr marL="457200" lvl="1" indent="0">
              <a:buNone/>
            </a:pPr>
            <a:r>
              <a:rPr lang="en-US" sz="3000" dirty="0" smtClean="0">
                <a:solidFill>
                  <a:schemeClr val="tx1"/>
                </a:solidFill>
              </a:rPr>
              <a:t>Do immigrants from Mexico place a greater burden or a lesser burden on  the U. S. Health care systems than citizens with regard to utilization of hospitals, medical clinics and emergency rooms?</a:t>
            </a:r>
            <a:endParaRPr lang="en-US" sz="3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029" y="154983"/>
            <a:ext cx="2736922" cy="6329637"/>
          </a:xfrm>
          <a:prstGeom prst="rect">
            <a:avLst/>
          </a:prstGeom>
        </p:spPr>
      </p:pic>
    </p:spTree>
    <p:extLst>
      <p:ext uri="{BB962C8B-B14F-4D97-AF65-F5344CB8AC3E}">
        <p14:creationId xmlns:p14="http://schemas.microsoft.com/office/powerpoint/2010/main" val="1290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5329" y="793662"/>
            <a:ext cx="5858360" cy="1034561"/>
          </a:xfrm>
          <a:prstGeom prst="rect">
            <a:avLst/>
          </a:prstGeom>
        </p:spPr>
      </p:pic>
      <p:pic>
        <p:nvPicPr>
          <p:cNvPr id="4" name="Content Placeholder 3"/>
          <p:cNvPicPr>
            <a:picLocks noGrp="1" noChangeAspect="1"/>
          </p:cNvPicPr>
          <p:nvPr>
            <p:ph idx="1"/>
          </p:nvPr>
        </p:nvPicPr>
        <p:blipFill>
          <a:blip r:embed="rId3"/>
          <a:stretch>
            <a:fillRect/>
          </a:stretch>
        </p:blipFill>
        <p:spPr>
          <a:xfrm>
            <a:off x="876756" y="2112886"/>
            <a:ext cx="7236299" cy="4438834"/>
          </a:xfrm>
          <a:prstGeom prst="rect">
            <a:avLst/>
          </a:prstGeom>
        </p:spPr>
      </p:pic>
      <p:pic>
        <p:nvPicPr>
          <p:cNvPr id="3" name="Picture 2"/>
          <p:cNvPicPr>
            <a:picLocks noChangeAspect="1"/>
          </p:cNvPicPr>
          <p:nvPr/>
        </p:nvPicPr>
        <p:blipFill>
          <a:blip r:embed="rId4"/>
          <a:stretch>
            <a:fillRect/>
          </a:stretch>
        </p:blipFill>
        <p:spPr>
          <a:xfrm>
            <a:off x="9319607" y="223513"/>
            <a:ext cx="2693673" cy="6409761"/>
          </a:xfrm>
          <a:prstGeom prst="rect">
            <a:avLst/>
          </a:prstGeom>
        </p:spPr>
      </p:pic>
    </p:spTree>
    <p:extLst>
      <p:ext uri="{BB962C8B-B14F-4D97-AF65-F5344CB8AC3E}">
        <p14:creationId xmlns:p14="http://schemas.microsoft.com/office/powerpoint/2010/main" val="2899306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1790" y="1468555"/>
            <a:ext cx="4682077" cy="831939"/>
          </a:xfrm>
          <a:prstGeom prst="rect">
            <a:avLst/>
          </a:prstGeom>
        </p:spPr>
      </p:pic>
      <p:sp>
        <p:nvSpPr>
          <p:cNvPr id="2" name="Title 1"/>
          <p:cNvSpPr>
            <a:spLocks noGrp="1"/>
          </p:cNvSpPr>
          <p:nvPr>
            <p:ph type="title"/>
          </p:nvPr>
        </p:nvSpPr>
        <p:spPr>
          <a:xfrm>
            <a:off x="885690" y="5525146"/>
            <a:ext cx="5491863" cy="864460"/>
          </a:xfrm>
        </p:spPr>
        <p:txBody>
          <a:bodyPr/>
          <a:lstStyle/>
          <a:p>
            <a:r>
              <a:rPr lang="en-US" b="1" dirty="0"/>
              <a:t>Prevention/wellness</a:t>
            </a:r>
          </a:p>
        </p:txBody>
      </p:sp>
      <p:sp>
        <p:nvSpPr>
          <p:cNvPr id="3" name="Content Placeholder 2"/>
          <p:cNvSpPr>
            <a:spLocks noGrp="1"/>
          </p:cNvSpPr>
          <p:nvPr>
            <p:ph idx="1"/>
          </p:nvPr>
        </p:nvSpPr>
        <p:spPr>
          <a:xfrm>
            <a:off x="391249" y="1813264"/>
            <a:ext cx="8534400" cy="3076451"/>
          </a:xfrm>
        </p:spPr>
        <p:txBody>
          <a:bodyPr/>
          <a:lstStyle/>
          <a:p>
            <a:pPr marL="0" indent="0">
              <a:buNone/>
            </a:pPr>
            <a:r>
              <a:rPr lang="en-US" b="1" dirty="0">
                <a:solidFill>
                  <a:schemeClr val="bg1"/>
                </a:solidFill>
              </a:rPr>
              <a:t>Learn more about the benefits and risks of immunization including how vaccines are monitored for safety, answers to common questions, </a:t>
            </a:r>
            <a:r>
              <a:rPr lang="en-US" b="1" dirty="0" smtClean="0">
                <a:solidFill>
                  <a:schemeClr val="bg1"/>
                </a:solidFill>
              </a:rPr>
              <a:t>what </a:t>
            </a:r>
            <a:r>
              <a:rPr lang="en-US" b="1" dirty="0">
                <a:solidFill>
                  <a:schemeClr val="bg1"/>
                </a:solidFill>
              </a:rPr>
              <a:t>is in vaccines, and who should be vaccinated</a:t>
            </a:r>
            <a:r>
              <a:rPr lang="en-US" b="1" dirty="0" smtClean="0">
                <a:solidFill>
                  <a:schemeClr val="bg1"/>
                </a:solidFill>
              </a:rPr>
              <a:t>.</a:t>
            </a:r>
          </a:p>
          <a:p>
            <a:endParaRPr lang="en-US" b="1" dirty="0">
              <a:solidFill>
                <a:schemeClr val="bg1"/>
              </a:solidFill>
            </a:endParaRPr>
          </a:p>
          <a:p>
            <a:pPr marL="0" indent="0">
              <a:buNone/>
            </a:pPr>
            <a:r>
              <a:rPr lang="en-US" b="1" dirty="0" smtClean="0">
                <a:solidFill>
                  <a:schemeClr val="bg1"/>
                </a:solidFill>
              </a:rPr>
              <a:t>Review the clinic guidelines, policies and procedures.</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9657034" y="411860"/>
            <a:ext cx="2404337" cy="5721269"/>
          </a:xfrm>
          <a:prstGeom prst="rect">
            <a:avLst/>
          </a:prstGeom>
        </p:spPr>
      </p:pic>
    </p:spTree>
    <p:extLst>
      <p:ext uri="{BB962C8B-B14F-4D97-AF65-F5344CB8AC3E}">
        <p14:creationId xmlns:p14="http://schemas.microsoft.com/office/powerpoint/2010/main" val="38843644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0536" y="1172530"/>
            <a:ext cx="5174250" cy="691146"/>
          </a:xfrm>
          <a:prstGeom prst="rect">
            <a:avLst/>
          </a:prstGeom>
        </p:spPr>
      </p:pic>
      <p:sp>
        <p:nvSpPr>
          <p:cNvPr id="2" name="Title 1"/>
          <p:cNvSpPr>
            <a:spLocks noGrp="1"/>
          </p:cNvSpPr>
          <p:nvPr>
            <p:ph type="title"/>
          </p:nvPr>
        </p:nvSpPr>
        <p:spPr/>
        <p:txBody>
          <a:bodyPr>
            <a:noAutofit/>
          </a:bodyPr>
          <a:lstStyle/>
          <a:p>
            <a:r>
              <a:rPr lang="en-US" sz="5400" b="1" dirty="0" smtClean="0"/>
              <a:t>Prevention/wellness</a:t>
            </a:r>
            <a:endParaRPr lang="en-US" sz="5400" b="1" dirty="0"/>
          </a:p>
        </p:txBody>
      </p:sp>
      <p:sp>
        <p:nvSpPr>
          <p:cNvPr id="3" name="Content Placeholder 2"/>
          <p:cNvSpPr>
            <a:spLocks noGrp="1"/>
          </p:cNvSpPr>
          <p:nvPr>
            <p:ph idx="1"/>
          </p:nvPr>
        </p:nvSpPr>
        <p:spPr>
          <a:xfrm>
            <a:off x="298714" y="1307237"/>
            <a:ext cx="8534400" cy="3615267"/>
          </a:xfrm>
        </p:spPr>
        <p:txBody>
          <a:bodyPr/>
          <a:lstStyle/>
          <a:p>
            <a:pPr marL="0" indent="0">
              <a:buNone/>
            </a:pPr>
            <a:r>
              <a:rPr lang="en-US" b="1" dirty="0">
                <a:solidFill>
                  <a:schemeClr val="bg1"/>
                </a:solidFill>
              </a:rPr>
              <a:t>Vaccines help prevent many serious diseases. Learn more about how vaccines work and the extensive testing process they undergo to ensure they are effective and safe.</a:t>
            </a:r>
          </a:p>
          <a:p>
            <a:endParaRPr lang="en-US" dirty="0"/>
          </a:p>
        </p:txBody>
      </p:sp>
      <p:pic>
        <p:nvPicPr>
          <p:cNvPr id="5" name="Picture 4"/>
          <p:cNvPicPr>
            <a:picLocks noChangeAspect="1"/>
          </p:cNvPicPr>
          <p:nvPr/>
        </p:nvPicPr>
        <p:blipFill>
          <a:blip r:embed="rId3"/>
          <a:stretch>
            <a:fillRect/>
          </a:stretch>
        </p:blipFill>
        <p:spPr>
          <a:xfrm>
            <a:off x="9095323" y="454479"/>
            <a:ext cx="2609850" cy="6210300"/>
          </a:xfrm>
          <a:prstGeom prst="rect">
            <a:avLst/>
          </a:prstGeom>
        </p:spPr>
      </p:pic>
    </p:spTree>
    <p:extLst>
      <p:ext uri="{BB962C8B-B14F-4D97-AF65-F5344CB8AC3E}">
        <p14:creationId xmlns:p14="http://schemas.microsoft.com/office/powerpoint/2010/main" val="2794070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4326" y="900626"/>
            <a:ext cx="6653018" cy="881559"/>
          </a:xfrm>
          <a:prstGeom prst="rect">
            <a:avLst/>
          </a:prstGeom>
        </p:spPr>
      </p:pic>
      <p:sp>
        <p:nvSpPr>
          <p:cNvPr id="2" name="Title 1"/>
          <p:cNvSpPr>
            <a:spLocks noGrp="1"/>
          </p:cNvSpPr>
          <p:nvPr>
            <p:ph type="title"/>
          </p:nvPr>
        </p:nvSpPr>
        <p:spPr/>
        <p:txBody>
          <a:bodyPr/>
          <a:lstStyle/>
          <a:p>
            <a:endParaRPr lang="en-US" dirty="0"/>
          </a:p>
        </p:txBody>
      </p:sp>
      <p:pic>
        <p:nvPicPr>
          <p:cNvPr id="20" name="Content Placeholder 19"/>
          <p:cNvPicPr>
            <a:picLocks noGrp="1" noChangeAspect="1"/>
          </p:cNvPicPr>
          <p:nvPr>
            <p:ph idx="1"/>
          </p:nvPr>
        </p:nvPicPr>
        <p:blipFill>
          <a:blip r:embed="rId3"/>
          <a:stretch>
            <a:fillRect/>
          </a:stretch>
        </p:blipFill>
        <p:spPr>
          <a:xfrm>
            <a:off x="724326" y="2130642"/>
            <a:ext cx="6653018" cy="4475424"/>
          </a:xfrm>
          <a:prstGeom prst="rect">
            <a:avLst/>
          </a:prstGeom>
        </p:spPr>
      </p:pic>
      <p:pic>
        <p:nvPicPr>
          <p:cNvPr id="3" name="Picture 2"/>
          <p:cNvPicPr>
            <a:picLocks noChangeAspect="1"/>
          </p:cNvPicPr>
          <p:nvPr/>
        </p:nvPicPr>
        <p:blipFill>
          <a:blip r:embed="rId4"/>
          <a:stretch>
            <a:fillRect/>
          </a:stretch>
        </p:blipFill>
        <p:spPr>
          <a:xfrm>
            <a:off x="9501051" y="456342"/>
            <a:ext cx="2380659" cy="5664926"/>
          </a:xfrm>
          <a:prstGeom prst="rect">
            <a:avLst/>
          </a:prstGeom>
        </p:spPr>
      </p:pic>
    </p:spTree>
    <p:extLst>
      <p:ext uri="{BB962C8B-B14F-4D97-AF65-F5344CB8AC3E}">
        <p14:creationId xmlns:p14="http://schemas.microsoft.com/office/powerpoint/2010/main" val="33004899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25" y="3611880"/>
            <a:ext cx="10515600" cy="1496906"/>
          </a:xfrm>
        </p:spPr>
        <p:txBody>
          <a:bodyPr>
            <a:normAutofit/>
          </a:bodyPr>
          <a:lstStyle/>
          <a:p>
            <a:r>
              <a:rPr lang="en-US" sz="4800" b="1" cap="none" dirty="0" smtClean="0"/>
              <a:t>vaccines.gov</a:t>
            </a:r>
            <a:endParaRPr lang="en-US" sz="4800" b="1" cap="none" dirty="0"/>
          </a:p>
        </p:txBody>
      </p:sp>
      <p:sp>
        <p:nvSpPr>
          <p:cNvPr id="3" name="Content Placeholder 2"/>
          <p:cNvSpPr>
            <a:spLocks noGrp="1"/>
          </p:cNvSpPr>
          <p:nvPr>
            <p:ph idx="1"/>
          </p:nvPr>
        </p:nvSpPr>
        <p:spPr>
          <a:xfrm>
            <a:off x="636692" y="864447"/>
            <a:ext cx="5563811" cy="1909233"/>
          </a:xfrm>
        </p:spPr>
        <p:txBody>
          <a:bodyPr>
            <a:normAutofit fontScale="85000" lnSpcReduction="20000"/>
          </a:bodyPr>
          <a:lstStyle/>
          <a:p>
            <a:pPr marL="0" indent="0">
              <a:buNone/>
            </a:pPr>
            <a:r>
              <a:rPr lang="en-US" sz="4400" b="1" dirty="0" smtClean="0">
                <a:solidFill>
                  <a:schemeClr val="bg1"/>
                </a:solidFill>
              </a:rPr>
              <a:t>Please define vaccine, </a:t>
            </a:r>
          </a:p>
          <a:p>
            <a:pPr marL="0" indent="0">
              <a:buNone/>
            </a:pPr>
            <a:r>
              <a:rPr lang="en-US" sz="4400" b="1" dirty="0" smtClean="0">
                <a:solidFill>
                  <a:schemeClr val="bg1"/>
                </a:solidFill>
              </a:rPr>
              <a:t>vaccination and </a:t>
            </a:r>
          </a:p>
          <a:p>
            <a:pPr marL="0" indent="0">
              <a:buNone/>
            </a:pPr>
            <a:r>
              <a:rPr lang="en-US" sz="4400" b="1" dirty="0" smtClean="0">
                <a:solidFill>
                  <a:schemeClr val="bg1"/>
                </a:solidFill>
              </a:rPr>
              <a:t>immunization.</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9206320" y="349976"/>
            <a:ext cx="2609850" cy="6210300"/>
          </a:xfrm>
          <a:prstGeom prst="rect">
            <a:avLst/>
          </a:prstGeom>
        </p:spPr>
      </p:pic>
    </p:spTree>
    <p:extLst>
      <p:ext uri="{BB962C8B-B14F-4D97-AF65-F5344CB8AC3E}">
        <p14:creationId xmlns:p14="http://schemas.microsoft.com/office/powerpoint/2010/main" val="24534615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418" y="6199322"/>
            <a:ext cx="3283081" cy="573437"/>
          </a:xfrm>
        </p:spPr>
        <p:txBody>
          <a:bodyPr>
            <a:normAutofit fontScale="90000"/>
          </a:bodyPr>
          <a:lstStyle/>
          <a:p>
            <a:r>
              <a:rPr lang="en-US" b="1" cap="none" dirty="0"/>
              <a:t>vaccines.gov</a:t>
            </a:r>
            <a:endParaRPr lang="en-US" b="1" dirty="0"/>
          </a:p>
        </p:txBody>
      </p:sp>
      <p:sp>
        <p:nvSpPr>
          <p:cNvPr id="3" name="Content Placeholder 2"/>
          <p:cNvSpPr>
            <a:spLocks noGrp="1"/>
          </p:cNvSpPr>
          <p:nvPr>
            <p:ph idx="1"/>
          </p:nvPr>
        </p:nvSpPr>
        <p:spPr>
          <a:xfrm>
            <a:off x="500186" y="125046"/>
            <a:ext cx="7868899" cy="5963139"/>
          </a:xfrm>
        </p:spPr>
        <p:txBody>
          <a:bodyPr>
            <a:normAutofit fontScale="55000" lnSpcReduction="20000"/>
          </a:bodyPr>
          <a:lstStyle/>
          <a:p>
            <a:pPr>
              <a:buFont typeface="Arial" panose="020B0604020202020204" pitchFamily="34" charset="0"/>
              <a:buChar char="•"/>
            </a:pPr>
            <a:r>
              <a:rPr lang="en-US" sz="4000" b="1" dirty="0" smtClean="0">
                <a:solidFill>
                  <a:schemeClr val="bg1"/>
                </a:solidFill>
              </a:rPr>
              <a:t>Question:</a:t>
            </a:r>
          </a:p>
          <a:p>
            <a:pPr>
              <a:buFont typeface="Arial" panose="020B0604020202020204" pitchFamily="34" charset="0"/>
              <a:buChar char="•"/>
            </a:pPr>
            <a:r>
              <a:rPr lang="en-US" sz="3400" b="1" dirty="0" smtClean="0">
                <a:solidFill>
                  <a:schemeClr val="bg1"/>
                </a:solidFill>
              </a:rPr>
              <a:t>Are the following terms below properly matched according to the definition?</a:t>
            </a:r>
          </a:p>
          <a:p>
            <a:pPr>
              <a:buFont typeface="Arial" panose="020B0604020202020204" pitchFamily="34" charset="0"/>
              <a:buChar char="•"/>
            </a:pPr>
            <a:endParaRPr lang="en-US" sz="3400" b="1" dirty="0">
              <a:solidFill>
                <a:schemeClr val="bg1"/>
              </a:solidFill>
            </a:endParaRPr>
          </a:p>
          <a:p>
            <a:pPr>
              <a:buFont typeface="Arial" panose="020B0604020202020204" pitchFamily="34" charset="0"/>
              <a:buChar char="•"/>
            </a:pPr>
            <a:r>
              <a:rPr lang="en-US" sz="3400" b="1" dirty="0" smtClean="0">
                <a:solidFill>
                  <a:schemeClr val="bg1"/>
                </a:solidFill>
              </a:rPr>
              <a:t>Vaccine – is the process by which a person or animal becomes protected from a disease. Vaccines cause immunization, and there are also some diseases that cause immunization after an individual recovers from the disease.</a:t>
            </a:r>
          </a:p>
          <a:p>
            <a:pPr>
              <a:buFont typeface="Arial" panose="020B0604020202020204" pitchFamily="34" charset="0"/>
              <a:buChar char="•"/>
            </a:pPr>
            <a:endParaRPr lang="en-US" sz="3400" b="1" dirty="0">
              <a:solidFill>
                <a:schemeClr val="bg1"/>
              </a:solidFill>
            </a:endParaRPr>
          </a:p>
          <a:p>
            <a:pPr>
              <a:buFont typeface="Arial" panose="020B0604020202020204" pitchFamily="34" charset="0"/>
              <a:buChar char="•"/>
            </a:pPr>
            <a:r>
              <a:rPr lang="en-US" sz="3400" b="1" dirty="0" smtClean="0">
                <a:solidFill>
                  <a:schemeClr val="bg1"/>
                </a:solidFill>
              </a:rPr>
              <a:t>Vaccination – is a product that produces immunity from a disease and can be administered through needle injections, by mouth, or by aerosol.</a:t>
            </a:r>
          </a:p>
          <a:p>
            <a:pPr>
              <a:buFont typeface="Arial" panose="020B0604020202020204" pitchFamily="34" charset="0"/>
              <a:buChar char="•"/>
            </a:pPr>
            <a:endParaRPr lang="en-US" sz="3400" b="1" dirty="0">
              <a:solidFill>
                <a:schemeClr val="bg1"/>
              </a:solidFill>
            </a:endParaRPr>
          </a:p>
          <a:p>
            <a:pPr>
              <a:buFont typeface="Arial" panose="020B0604020202020204" pitchFamily="34" charset="0"/>
              <a:buChar char="•"/>
            </a:pPr>
            <a:r>
              <a:rPr lang="en-US" sz="3400" b="1" dirty="0" smtClean="0">
                <a:solidFill>
                  <a:schemeClr val="bg1"/>
                </a:solidFill>
              </a:rPr>
              <a:t>Immunization – is the injection of a killed or weakened organism that produces immunity in the body against that organism.</a:t>
            </a:r>
          </a:p>
          <a:p>
            <a:pPr>
              <a:buFont typeface="Arial" panose="020B0604020202020204" pitchFamily="34" charset="0"/>
              <a:buChar char="•"/>
            </a:pPr>
            <a:endParaRPr lang="en-US" sz="3400" b="1" dirty="0" smtClean="0">
              <a:solidFill>
                <a:schemeClr val="bg1"/>
              </a:solidFill>
            </a:endParaRPr>
          </a:p>
          <a:p>
            <a:pPr>
              <a:buFont typeface="Arial" panose="020B0604020202020204" pitchFamily="34" charset="0"/>
              <a:buChar char="•"/>
            </a:pPr>
            <a:r>
              <a:rPr lang="en-US" sz="3400" b="1" dirty="0" smtClean="0">
                <a:solidFill>
                  <a:schemeClr val="bg1"/>
                </a:solidFill>
              </a:rPr>
              <a:t>If not matched properly what is the correct matching of definitions to appropriate words in bold</a:t>
            </a:r>
            <a:r>
              <a:rPr lang="en-US" b="1" dirty="0" smtClean="0">
                <a:solidFill>
                  <a:schemeClr val="bg1"/>
                </a:solidFill>
              </a:rPr>
              <a:t>.</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69348" y="275740"/>
            <a:ext cx="2609850" cy="6210300"/>
          </a:xfrm>
          <a:prstGeom prst="rect">
            <a:avLst/>
          </a:prstGeom>
        </p:spPr>
      </p:pic>
    </p:spTree>
    <p:extLst>
      <p:ext uri="{BB962C8B-B14F-4D97-AF65-F5344CB8AC3E}">
        <p14:creationId xmlns:p14="http://schemas.microsoft.com/office/powerpoint/2010/main" val="94196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HIV/AIDS Epidemic</a:t>
            </a:r>
            <a:endParaRPr lang="en-US" sz="4400"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a:t>W</a:t>
            </a:r>
            <a:r>
              <a:rPr lang="en-US" sz="3600" dirty="0" smtClean="0"/>
              <a:t>hat group of HIV positive category represents greater than 80% of those affected by HIV infection in the state of california?</a:t>
            </a:r>
          </a:p>
          <a:p>
            <a:pPr>
              <a:buFont typeface="Arial" panose="020B0604020202020204" pitchFamily="34" charset="0"/>
              <a:buChar char="•"/>
            </a:pPr>
            <a:r>
              <a:rPr lang="en-US" sz="3600" dirty="0" smtClean="0">
                <a:solidFill>
                  <a:srgbClr val="FFC000"/>
                </a:solidFill>
              </a:rPr>
              <a:t>Answer:  Men having sex with men</a:t>
            </a:r>
            <a:endParaRPr lang="en-US" sz="3600" dirty="0">
              <a:solidFill>
                <a:srgbClr val="FFC000"/>
              </a:solidFill>
            </a:endParaRPr>
          </a:p>
        </p:txBody>
      </p:sp>
    </p:spTree>
    <p:extLst>
      <p:ext uri="{BB962C8B-B14F-4D97-AF65-F5344CB8AC3E}">
        <p14:creationId xmlns:p14="http://schemas.microsoft.com/office/powerpoint/2010/main" val="7002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05" y="6461004"/>
            <a:ext cx="3497018" cy="371959"/>
          </a:xfrm>
        </p:spPr>
        <p:txBody>
          <a:bodyPr>
            <a:normAutofit fontScale="90000"/>
          </a:bodyPr>
          <a:lstStyle/>
          <a:p>
            <a:r>
              <a:rPr lang="en-US" cap="none" dirty="0"/>
              <a:t>vaccines.gov</a:t>
            </a:r>
            <a:endParaRPr lang="en-US" dirty="0"/>
          </a:p>
        </p:txBody>
      </p:sp>
      <p:sp>
        <p:nvSpPr>
          <p:cNvPr id="3" name="Content Placeholder 2"/>
          <p:cNvSpPr>
            <a:spLocks noGrp="1"/>
          </p:cNvSpPr>
          <p:nvPr>
            <p:ph idx="1"/>
          </p:nvPr>
        </p:nvSpPr>
        <p:spPr>
          <a:xfrm>
            <a:off x="236714" y="0"/>
            <a:ext cx="8922784" cy="6646984"/>
          </a:xfrm>
        </p:spPr>
        <p:txBody>
          <a:bodyPr>
            <a:normAutofit lnSpcReduction="10000"/>
          </a:bodyPr>
          <a:lstStyle/>
          <a:p>
            <a:pPr>
              <a:buFont typeface="Arial" panose="020B0604020202020204" pitchFamily="34" charset="0"/>
              <a:buChar char="•"/>
            </a:pPr>
            <a:r>
              <a:rPr lang="en-US" sz="2400" b="1" dirty="0" smtClean="0">
                <a:solidFill>
                  <a:schemeClr val="bg1"/>
                </a:solidFill>
              </a:rPr>
              <a:t>Are the following terms below in bold matched according to the proper definition?  Now they are correctly matched!</a:t>
            </a:r>
          </a:p>
          <a:p>
            <a:pPr>
              <a:buFont typeface="Arial" panose="020B0604020202020204" pitchFamily="34" charset="0"/>
              <a:buChar char="•"/>
            </a:pPr>
            <a:endParaRPr lang="en-US" sz="2400" b="1" dirty="0">
              <a:solidFill>
                <a:schemeClr val="bg1"/>
              </a:solidFill>
            </a:endParaRPr>
          </a:p>
          <a:p>
            <a:pPr>
              <a:buFont typeface="Arial" panose="020B0604020202020204" pitchFamily="34" charset="0"/>
              <a:buChar char="•"/>
            </a:pPr>
            <a:r>
              <a:rPr lang="en-US" sz="2400" b="1" dirty="0" smtClean="0">
                <a:solidFill>
                  <a:schemeClr val="bg1"/>
                </a:solidFill>
              </a:rPr>
              <a:t>Vaccine –</a:t>
            </a:r>
            <a:r>
              <a:rPr lang="en-US" sz="2400" dirty="0" smtClean="0">
                <a:solidFill>
                  <a:schemeClr val="bg1"/>
                </a:solidFill>
              </a:rPr>
              <a:t> </a:t>
            </a:r>
            <a:r>
              <a:rPr lang="en-US" sz="2400" dirty="0">
                <a:solidFill>
                  <a:schemeClr val="bg1"/>
                </a:solidFill>
              </a:rPr>
              <a:t>is a product that produces immunity from a disease and can be administered through needle injections, by mouth, or by aerosol.</a:t>
            </a:r>
            <a:endParaRPr lang="en-US" sz="2400" b="1" dirty="0">
              <a:solidFill>
                <a:schemeClr val="bg1"/>
              </a:solidFill>
            </a:endParaRPr>
          </a:p>
          <a:p>
            <a:pPr>
              <a:buFont typeface="Arial" panose="020B0604020202020204" pitchFamily="34" charset="0"/>
              <a:buChar char="•"/>
            </a:pPr>
            <a:r>
              <a:rPr lang="en-US" sz="2400" b="1" dirty="0" smtClean="0">
                <a:solidFill>
                  <a:schemeClr val="bg1"/>
                </a:solidFill>
              </a:rPr>
              <a:t>Vaccination –</a:t>
            </a:r>
            <a:r>
              <a:rPr lang="en-US" sz="2400" dirty="0" smtClean="0">
                <a:solidFill>
                  <a:schemeClr val="bg1"/>
                </a:solidFill>
              </a:rPr>
              <a:t> </a:t>
            </a:r>
            <a:r>
              <a:rPr lang="en-US" sz="2400" dirty="0">
                <a:solidFill>
                  <a:schemeClr val="bg1"/>
                </a:solidFill>
              </a:rPr>
              <a:t>is the injection of a killed or weakened organism that produces immunity in the body against that organism.</a:t>
            </a:r>
          </a:p>
          <a:p>
            <a:pPr>
              <a:buFont typeface="Arial" panose="020B0604020202020204" pitchFamily="34" charset="0"/>
              <a:buChar char="•"/>
            </a:pPr>
            <a:endParaRPr lang="en-US" sz="2400" b="1" dirty="0">
              <a:solidFill>
                <a:schemeClr val="bg1"/>
              </a:solidFill>
            </a:endParaRPr>
          </a:p>
          <a:p>
            <a:pPr>
              <a:buFont typeface="Arial" panose="020B0604020202020204" pitchFamily="34" charset="0"/>
              <a:buChar char="•"/>
            </a:pPr>
            <a:r>
              <a:rPr lang="en-US" sz="2400" b="1" dirty="0" smtClean="0">
                <a:solidFill>
                  <a:schemeClr val="bg1"/>
                </a:solidFill>
              </a:rPr>
              <a:t>Immunization – </a:t>
            </a:r>
            <a:r>
              <a:rPr lang="en-US" sz="2400" dirty="0">
                <a:solidFill>
                  <a:schemeClr val="bg1"/>
                </a:solidFill>
              </a:rPr>
              <a:t>is the process by which a person or animal becomes</a:t>
            </a:r>
            <a:r>
              <a:rPr lang="en-US" sz="2400" b="1" dirty="0">
                <a:solidFill>
                  <a:schemeClr val="bg1"/>
                </a:solidFill>
              </a:rPr>
              <a:t> </a:t>
            </a:r>
            <a:r>
              <a:rPr lang="en-US" sz="2400" dirty="0">
                <a:solidFill>
                  <a:schemeClr val="bg1"/>
                </a:solidFill>
              </a:rPr>
              <a:t>protected from a disease. Vaccines cause immunization, and there are also some diseases that cause immunization after an individual recovers from the disease</a:t>
            </a:r>
            <a:r>
              <a:rPr lang="en-US" sz="2400" dirty="0" smtClean="0">
                <a:solidFill>
                  <a:schemeClr val="bg1"/>
                </a:solidFill>
              </a:rPr>
              <a:t>.</a:t>
            </a:r>
            <a:endParaRPr lang="en-US" sz="2400" b="1" dirty="0">
              <a:solidFill>
                <a:schemeClr val="bg1"/>
              </a:solidFill>
            </a:endParaRPr>
          </a:p>
        </p:txBody>
      </p:sp>
      <p:pic>
        <p:nvPicPr>
          <p:cNvPr id="4" name="Picture 3"/>
          <p:cNvPicPr>
            <a:picLocks noChangeAspect="1"/>
          </p:cNvPicPr>
          <p:nvPr/>
        </p:nvPicPr>
        <p:blipFill>
          <a:blip r:embed="rId2"/>
          <a:stretch>
            <a:fillRect/>
          </a:stretch>
        </p:blipFill>
        <p:spPr>
          <a:xfrm>
            <a:off x="9423592" y="218342"/>
            <a:ext cx="2609850" cy="6210300"/>
          </a:xfrm>
          <a:prstGeom prst="rect">
            <a:avLst/>
          </a:prstGeom>
        </p:spPr>
      </p:pic>
    </p:spTree>
    <p:extLst>
      <p:ext uri="{BB962C8B-B14F-4D97-AF65-F5344CB8AC3E}">
        <p14:creationId xmlns:p14="http://schemas.microsoft.com/office/powerpoint/2010/main" val="25065281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78119" cy="3539066"/>
          </a:xfrm>
        </p:spPr>
        <p:txBody>
          <a:bodyPr>
            <a:normAutofit/>
          </a:bodyPr>
          <a:lstStyle/>
          <a:p>
            <a:r>
              <a:rPr lang="en-US" cap="none" dirty="0"/>
              <a:t>P</a:t>
            </a:r>
            <a:r>
              <a:rPr lang="en-US" cap="none" dirty="0" smtClean="0"/>
              <a:t>lease provide strategies to increase the vaccination rate in the patient population you will serve.</a:t>
            </a:r>
            <a:endParaRPr lang="en-US" cap="none" dirty="0"/>
          </a:p>
        </p:txBody>
      </p:sp>
      <p:sp>
        <p:nvSpPr>
          <p:cNvPr id="3" name="Content Placeholder 2"/>
          <p:cNvSpPr>
            <a:spLocks noGrp="1"/>
          </p:cNvSpPr>
          <p:nvPr>
            <p:ph idx="1"/>
          </p:nvPr>
        </p:nvSpPr>
        <p:spPr>
          <a:xfrm>
            <a:off x="1288886" y="5392043"/>
            <a:ext cx="10701867" cy="1026348"/>
          </a:xfrm>
        </p:spPr>
        <p:txBody>
          <a:bodyPr>
            <a:normAutofit/>
          </a:bodyPr>
          <a:lstStyle/>
          <a:p>
            <a:pPr marL="0" indent="0">
              <a:buNone/>
            </a:pPr>
            <a:r>
              <a:rPr lang="en-US" sz="4400" b="1" dirty="0">
                <a:solidFill>
                  <a:srgbClr val="C00000"/>
                </a:solidFill>
              </a:rPr>
              <a:t>vaccines.gov</a:t>
            </a:r>
          </a:p>
        </p:txBody>
      </p:sp>
      <p:sp>
        <p:nvSpPr>
          <p:cNvPr id="4" name="TextBox 3"/>
          <p:cNvSpPr txBox="1"/>
          <p:nvPr/>
        </p:nvSpPr>
        <p:spPr>
          <a:xfrm>
            <a:off x="1492542" y="3195189"/>
            <a:ext cx="6279858" cy="3046988"/>
          </a:xfrm>
          <a:prstGeom prst="rect">
            <a:avLst/>
          </a:prstGeom>
          <a:noFill/>
        </p:spPr>
        <p:txBody>
          <a:bodyPr wrap="square" rtlCol="0">
            <a:spAutoFit/>
          </a:bodyPr>
          <a:lstStyle/>
          <a:p>
            <a:r>
              <a:rPr lang="en-US" sz="3200" dirty="0">
                <a:solidFill>
                  <a:srgbClr val="FFFF00"/>
                </a:solidFill>
              </a:rPr>
              <a:t>A</a:t>
            </a:r>
            <a:r>
              <a:rPr lang="en-US" sz="3200" dirty="0" smtClean="0">
                <a:solidFill>
                  <a:srgbClr val="FFFF00"/>
                </a:solidFill>
              </a:rPr>
              <a:t>nswer:  </a:t>
            </a:r>
          </a:p>
          <a:p>
            <a:r>
              <a:rPr lang="en-US" sz="3200" dirty="0" smtClean="0">
                <a:solidFill>
                  <a:srgbClr val="FFFF00"/>
                </a:solidFill>
              </a:rPr>
              <a:t>This will be an ongoing challenge for you to determine as a physician working with your new health care team.</a:t>
            </a:r>
            <a:endParaRPr lang="en-US" sz="3200" dirty="0">
              <a:solidFill>
                <a:srgbClr val="FFFF00"/>
              </a:solidFill>
            </a:endParaRPr>
          </a:p>
        </p:txBody>
      </p:sp>
      <p:sp>
        <p:nvSpPr>
          <p:cNvPr id="5" name="Rectangle 4"/>
          <p:cNvSpPr/>
          <p:nvPr/>
        </p:nvSpPr>
        <p:spPr>
          <a:xfrm>
            <a:off x="6156959" y="6145618"/>
            <a:ext cx="1694695" cy="369332"/>
          </a:xfrm>
          <a:prstGeom prst="rect">
            <a:avLst/>
          </a:prstGeom>
        </p:spPr>
        <p:txBody>
          <a:bodyPr wrap="none">
            <a:spAutoFit/>
          </a:bodyPr>
          <a:lstStyle/>
          <a:p>
            <a:r>
              <a:rPr lang="en-US" b="1" dirty="0"/>
              <a:t>vaccines.gov</a:t>
            </a:r>
          </a:p>
        </p:txBody>
      </p:sp>
      <p:pic>
        <p:nvPicPr>
          <p:cNvPr id="6" name="Picture 5"/>
          <p:cNvPicPr>
            <a:picLocks noChangeAspect="1"/>
          </p:cNvPicPr>
          <p:nvPr/>
        </p:nvPicPr>
        <p:blipFill>
          <a:blip r:embed="rId2"/>
          <a:stretch>
            <a:fillRect/>
          </a:stretch>
        </p:blipFill>
        <p:spPr>
          <a:xfrm>
            <a:off x="9298983" y="208091"/>
            <a:ext cx="2691770" cy="6405234"/>
          </a:xfrm>
          <a:prstGeom prst="rect">
            <a:avLst/>
          </a:prstGeom>
        </p:spPr>
      </p:pic>
    </p:spTree>
    <p:extLst>
      <p:ext uri="{BB962C8B-B14F-4D97-AF65-F5344CB8AC3E}">
        <p14:creationId xmlns:p14="http://schemas.microsoft.com/office/powerpoint/2010/main" val="4887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1140" y="248574"/>
            <a:ext cx="8591368" cy="6356412"/>
          </a:xfrm>
          <a:prstGeom prst="rect">
            <a:avLst/>
          </a:prstGeom>
        </p:spPr>
      </p:pic>
      <p:pic>
        <p:nvPicPr>
          <p:cNvPr id="2" name="Picture 1"/>
          <p:cNvPicPr>
            <a:picLocks noChangeAspect="1"/>
          </p:cNvPicPr>
          <p:nvPr/>
        </p:nvPicPr>
        <p:blipFill>
          <a:blip r:embed="rId3"/>
          <a:stretch>
            <a:fillRect/>
          </a:stretch>
        </p:blipFill>
        <p:spPr>
          <a:xfrm>
            <a:off x="8902507" y="248574"/>
            <a:ext cx="2671183" cy="6356246"/>
          </a:xfrm>
          <a:prstGeom prst="rect">
            <a:avLst/>
          </a:prstGeom>
        </p:spPr>
      </p:pic>
    </p:spTree>
    <p:extLst>
      <p:ext uri="{BB962C8B-B14F-4D97-AF65-F5344CB8AC3E}">
        <p14:creationId xmlns:p14="http://schemas.microsoft.com/office/powerpoint/2010/main" val="37998592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1810" y="1251775"/>
            <a:ext cx="8384282" cy="3103507"/>
          </a:xfrm>
          <a:prstGeom prst="rect">
            <a:avLst/>
          </a:prstGeom>
        </p:spPr>
      </p:pic>
      <p:pic>
        <p:nvPicPr>
          <p:cNvPr id="2" name="Picture 1"/>
          <p:cNvPicPr>
            <a:picLocks noChangeAspect="1"/>
          </p:cNvPicPr>
          <p:nvPr/>
        </p:nvPicPr>
        <p:blipFill>
          <a:blip r:embed="rId3"/>
          <a:stretch>
            <a:fillRect/>
          </a:stretch>
        </p:blipFill>
        <p:spPr>
          <a:xfrm>
            <a:off x="938866" y="5151252"/>
            <a:ext cx="7470169" cy="7486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736" y="154982"/>
            <a:ext cx="2774217" cy="6415885"/>
          </a:xfrm>
          <a:prstGeom prst="rect">
            <a:avLst/>
          </a:prstGeom>
        </p:spPr>
      </p:pic>
    </p:spTree>
    <p:extLst>
      <p:ext uri="{BB962C8B-B14F-4D97-AF65-F5344CB8AC3E}">
        <p14:creationId xmlns:p14="http://schemas.microsoft.com/office/powerpoint/2010/main" val="28435654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794" y="167640"/>
            <a:ext cx="8656258" cy="5966460"/>
          </a:xfrm>
          <a:prstGeom prst="rect">
            <a:avLst/>
          </a:prstGeom>
        </p:spPr>
      </p:pic>
      <p:pic>
        <p:nvPicPr>
          <p:cNvPr id="2" name="Picture 1"/>
          <p:cNvPicPr>
            <a:picLocks noChangeAspect="1"/>
          </p:cNvPicPr>
          <p:nvPr/>
        </p:nvPicPr>
        <p:blipFill>
          <a:blip r:embed="rId3"/>
          <a:stretch>
            <a:fillRect/>
          </a:stretch>
        </p:blipFill>
        <p:spPr>
          <a:xfrm>
            <a:off x="2347560" y="6294294"/>
            <a:ext cx="4276725" cy="428625"/>
          </a:xfrm>
          <a:prstGeom prst="rect">
            <a:avLst/>
          </a:prstGeom>
        </p:spPr>
      </p:pic>
      <p:pic>
        <p:nvPicPr>
          <p:cNvPr id="3" name="Picture 2"/>
          <p:cNvPicPr>
            <a:picLocks noChangeAspect="1"/>
          </p:cNvPicPr>
          <p:nvPr/>
        </p:nvPicPr>
        <p:blipFill>
          <a:blip r:embed="rId4"/>
          <a:stretch>
            <a:fillRect/>
          </a:stretch>
        </p:blipFill>
        <p:spPr>
          <a:xfrm>
            <a:off x="9306734" y="121742"/>
            <a:ext cx="2774114" cy="6601177"/>
          </a:xfrm>
          <a:prstGeom prst="rect">
            <a:avLst/>
          </a:prstGeom>
        </p:spPr>
      </p:pic>
    </p:spTree>
    <p:extLst>
      <p:ext uri="{BB962C8B-B14F-4D97-AF65-F5344CB8AC3E}">
        <p14:creationId xmlns:p14="http://schemas.microsoft.com/office/powerpoint/2010/main" val="13179288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377" y="497541"/>
            <a:ext cx="9573892" cy="3420209"/>
          </a:xfrm>
          <a:prstGeom prst="rect">
            <a:avLst/>
          </a:prstGeom>
        </p:spPr>
      </p:pic>
      <p:pic>
        <p:nvPicPr>
          <p:cNvPr id="2" name="Picture 1"/>
          <p:cNvPicPr>
            <a:picLocks noChangeAspect="1"/>
          </p:cNvPicPr>
          <p:nvPr/>
        </p:nvPicPr>
        <p:blipFill>
          <a:blip r:embed="rId3"/>
          <a:stretch>
            <a:fillRect/>
          </a:stretch>
        </p:blipFill>
        <p:spPr>
          <a:xfrm>
            <a:off x="819872" y="4537811"/>
            <a:ext cx="8090901" cy="810892"/>
          </a:xfrm>
          <a:prstGeom prst="rect">
            <a:avLst/>
          </a:prstGeom>
        </p:spPr>
      </p:pic>
      <p:pic>
        <p:nvPicPr>
          <p:cNvPr id="3" name="Picture 2"/>
          <p:cNvPicPr>
            <a:picLocks noChangeAspect="1"/>
          </p:cNvPicPr>
          <p:nvPr/>
        </p:nvPicPr>
        <p:blipFill>
          <a:blip r:embed="rId4"/>
          <a:stretch>
            <a:fillRect/>
          </a:stretch>
        </p:blipFill>
        <p:spPr>
          <a:xfrm>
            <a:off x="9652269" y="497541"/>
            <a:ext cx="2299257" cy="5471224"/>
          </a:xfrm>
          <a:prstGeom prst="rect">
            <a:avLst/>
          </a:prstGeom>
        </p:spPr>
      </p:pic>
    </p:spTree>
    <p:extLst>
      <p:ext uri="{BB962C8B-B14F-4D97-AF65-F5344CB8AC3E}">
        <p14:creationId xmlns:p14="http://schemas.microsoft.com/office/powerpoint/2010/main" val="15280646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8895" y="486999"/>
            <a:ext cx="10588056" cy="5242487"/>
          </a:xfrm>
          <a:prstGeom prst="rect">
            <a:avLst/>
          </a:prstGeom>
        </p:spPr>
      </p:pic>
      <p:pic>
        <p:nvPicPr>
          <p:cNvPr id="2" name="Picture 1"/>
          <p:cNvPicPr>
            <a:picLocks noChangeAspect="1"/>
          </p:cNvPicPr>
          <p:nvPr/>
        </p:nvPicPr>
        <p:blipFill>
          <a:blip r:embed="rId3"/>
          <a:stretch>
            <a:fillRect/>
          </a:stretch>
        </p:blipFill>
        <p:spPr>
          <a:xfrm>
            <a:off x="3744572" y="6126563"/>
            <a:ext cx="4276725" cy="428625"/>
          </a:xfrm>
          <a:prstGeom prst="rect">
            <a:avLst/>
          </a:prstGeom>
        </p:spPr>
      </p:pic>
    </p:spTree>
    <p:extLst>
      <p:ext uri="{BB962C8B-B14F-4D97-AF65-F5344CB8AC3E}">
        <p14:creationId xmlns:p14="http://schemas.microsoft.com/office/powerpoint/2010/main" val="28112050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1045" y="454479"/>
            <a:ext cx="8607160" cy="3790530"/>
          </a:xfrm>
          <a:prstGeom prst="rect">
            <a:avLst/>
          </a:prstGeom>
        </p:spPr>
      </p:pic>
      <p:pic>
        <p:nvPicPr>
          <p:cNvPr id="2" name="Picture 1"/>
          <p:cNvPicPr>
            <a:picLocks noChangeAspect="1"/>
          </p:cNvPicPr>
          <p:nvPr/>
        </p:nvPicPr>
        <p:blipFill>
          <a:blip r:embed="rId3"/>
          <a:stretch>
            <a:fillRect/>
          </a:stretch>
        </p:blipFill>
        <p:spPr>
          <a:xfrm>
            <a:off x="1396135" y="4900390"/>
            <a:ext cx="6855212" cy="687048"/>
          </a:xfrm>
          <a:prstGeom prst="rect">
            <a:avLst/>
          </a:prstGeom>
        </p:spPr>
      </p:pic>
      <p:pic>
        <p:nvPicPr>
          <p:cNvPr id="3" name="Picture 2"/>
          <p:cNvPicPr>
            <a:picLocks noChangeAspect="1"/>
          </p:cNvPicPr>
          <p:nvPr/>
        </p:nvPicPr>
        <p:blipFill>
          <a:blip r:embed="rId4"/>
          <a:stretch>
            <a:fillRect/>
          </a:stretch>
        </p:blipFill>
        <p:spPr>
          <a:xfrm>
            <a:off x="9365920" y="454479"/>
            <a:ext cx="2609850" cy="6210300"/>
          </a:xfrm>
          <a:prstGeom prst="rect">
            <a:avLst/>
          </a:prstGeom>
        </p:spPr>
      </p:pic>
    </p:spTree>
    <p:extLst>
      <p:ext uri="{BB962C8B-B14F-4D97-AF65-F5344CB8AC3E}">
        <p14:creationId xmlns:p14="http://schemas.microsoft.com/office/powerpoint/2010/main" val="41636614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9839" y="424058"/>
            <a:ext cx="9010497" cy="4674902"/>
          </a:xfrm>
          <a:prstGeom prst="rect">
            <a:avLst/>
          </a:prstGeom>
        </p:spPr>
      </p:pic>
      <p:pic>
        <p:nvPicPr>
          <p:cNvPr id="2" name="Picture 1"/>
          <p:cNvPicPr>
            <a:picLocks noChangeAspect="1"/>
          </p:cNvPicPr>
          <p:nvPr/>
        </p:nvPicPr>
        <p:blipFill>
          <a:blip r:embed="rId3"/>
          <a:stretch>
            <a:fillRect/>
          </a:stretch>
        </p:blipFill>
        <p:spPr>
          <a:xfrm>
            <a:off x="2479728" y="5581929"/>
            <a:ext cx="4688929" cy="469937"/>
          </a:xfrm>
          <a:prstGeom prst="rect">
            <a:avLst/>
          </a:prstGeom>
        </p:spPr>
      </p:pic>
      <p:sp>
        <p:nvSpPr>
          <p:cNvPr id="5" name="TextBox 4"/>
          <p:cNvSpPr txBox="1"/>
          <p:nvPr/>
        </p:nvSpPr>
        <p:spPr>
          <a:xfrm>
            <a:off x="9370336" y="6191204"/>
            <a:ext cx="2679826" cy="369332"/>
          </a:xfrm>
          <a:prstGeom prst="rect">
            <a:avLst/>
          </a:prstGeom>
          <a:noFill/>
        </p:spPr>
        <p:txBody>
          <a:bodyPr wrap="square" rtlCol="0">
            <a:spAutoFit/>
          </a:bodyPr>
          <a:lstStyle/>
          <a:p>
            <a:r>
              <a:rPr lang="en-US" dirty="0" smtClean="0"/>
              <a:t>QUESTION TO FOLLOW</a:t>
            </a:r>
            <a:endParaRPr lang="en-US" dirty="0"/>
          </a:p>
        </p:txBody>
      </p:sp>
      <p:pic>
        <p:nvPicPr>
          <p:cNvPr id="3" name="Picture 2"/>
          <p:cNvPicPr>
            <a:picLocks noChangeAspect="1"/>
          </p:cNvPicPr>
          <p:nvPr/>
        </p:nvPicPr>
        <p:blipFill>
          <a:blip r:embed="rId4"/>
          <a:stretch>
            <a:fillRect/>
          </a:stretch>
        </p:blipFill>
        <p:spPr>
          <a:xfrm>
            <a:off x="9639946" y="424057"/>
            <a:ext cx="2339325" cy="5566569"/>
          </a:xfrm>
          <a:prstGeom prst="rect">
            <a:avLst/>
          </a:prstGeom>
        </p:spPr>
      </p:pic>
    </p:spTree>
    <p:extLst>
      <p:ext uri="{BB962C8B-B14F-4D97-AF65-F5344CB8AC3E}">
        <p14:creationId xmlns:p14="http://schemas.microsoft.com/office/powerpoint/2010/main" val="14452155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88" y="2059419"/>
            <a:ext cx="7460219" cy="4173414"/>
          </a:xfrm>
        </p:spPr>
        <p:txBody>
          <a:bodyPr>
            <a:normAutofit fontScale="90000"/>
          </a:bodyPr>
          <a:lstStyle/>
          <a:p>
            <a:r>
              <a:rPr lang="en-US" b="1" cap="none" dirty="0" smtClean="0">
                <a:solidFill>
                  <a:srgbClr val="FF0000"/>
                </a:solidFill>
              </a:rPr>
              <a:t>Answer: End discrimination against agricultural workers in labor laws and demand effective enforcement</a:t>
            </a:r>
            <a:br>
              <a:rPr lang="en-US" b="1" cap="none" dirty="0" smtClean="0">
                <a:solidFill>
                  <a:srgbClr val="FF0000"/>
                </a:solidFill>
              </a:rPr>
            </a:br>
            <a:r>
              <a:rPr lang="en-US" b="1" cap="none" dirty="0" smtClean="0">
                <a:solidFill>
                  <a:srgbClr val="FF0000"/>
                </a:solidFill>
              </a:rPr>
              <a:t>Promote higher wages, better working conditions, and comprehensive immigration reform</a:t>
            </a:r>
            <a:br>
              <a:rPr lang="en-US" b="1" cap="none" dirty="0" smtClean="0">
                <a:solidFill>
                  <a:srgbClr val="FF0000"/>
                </a:solidFill>
              </a:rPr>
            </a:br>
            <a:r>
              <a:rPr lang="en-US" b="1" cap="none" dirty="0" smtClean="0">
                <a:solidFill>
                  <a:srgbClr val="FF0000"/>
                </a:solidFill>
              </a:rPr>
              <a:t>Improve health care and job safety</a:t>
            </a:r>
            <a:endParaRPr lang="en-US" b="1" dirty="0">
              <a:solidFill>
                <a:srgbClr val="FF0000"/>
              </a:solidFill>
            </a:endParaRPr>
          </a:p>
        </p:txBody>
      </p:sp>
      <p:sp>
        <p:nvSpPr>
          <p:cNvPr id="3" name="Content Placeholder 2"/>
          <p:cNvSpPr>
            <a:spLocks noGrp="1"/>
          </p:cNvSpPr>
          <p:nvPr>
            <p:ph idx="1"/>
          </p:nvPr>
        </p:nvSpPr>
        <p:spPr>
          <a:xfrm>
            <a:off x="294482" y="5917042"/>
            <a:ext cx="8237336" cy="847968"/>
          </a:xfrm>
        </p:spPr>
        <p:txBody>
          <a:bodyPr>
            <a:normAutofit/>
          </a:bodyPr>
          <a:lstStyle/>
          <a:p>
            <a:pPr marL="0" indent="0">
              <a:buNone/>
            </a:pPr>
            <a:r>
              <a:rPr lang="en-US" sz="4400" dirty="0" smtClean="0">
                <a:solidFill>
                  <a:srgbClr val="FFFF00"/>
                </a:solidFill>
              </a:rPr>
              <a:t>ABOUT FARMWORKER JUSTICE</a:t>
            </a:r>
            <a:endParaRPr lang="en-US" sz="4400" dirty="0">
              <a:solidFill>
                <a:srgbClr val="FFFF00"/>
              </a:solidFill>
            </a:endParaRPr>
          </a:p>
        </p:txBody>
      </p:sp>
      <p:sp>
        <p:nvSpPr>
          <p:cNvPr id="6" name="Rectangle 5"/>
          <p:cNvSpPr/>
          <p:nvPr/>
        </p:nvSpPr>
        <p:spPr>
          <a:xfrm>
            <a:off x="777631" y="428090"/>
            <a:ext cx="6328342" cy="1938992"/>
          </a:xfrm>
          <a:prstGeom prst="rect">
            <a:avLst/>
          </a:prstGeom>
        </p:spPr>
        <p:txBody>
          <a:bodyPr wrap="square">
            <a:spAutoFit/>
          </a:bodyPr>
          <a:lstStyle/>
          <a:p>
            <a:r>
              <a:rPr lang="en-US" sz="4000" dirty="0"/>
              <a:t>What are some of the goals of the </a:t>
            </a:r>
            <a:r>
              <a:rPr lang="en-US" sz="4000" dirty="0" smtClean="0"/>
              <a:t>farmworker justice program?</a:t>
            </a:r>
            <a:endParaRPr lang="en-US" sz="4000" dirty="0"/>
          </a:p>
        </p:txBody>
      </p:sp>
      <p:pic>
        <p:nvPicPr>
          <p:cNvPr id="5" name="Picture 4"/>
          <p:cNvPicPr>
            <a:picLocks noChangeAspect="1"/>
          </p:cNvPicPr>
          <p:nvPr/>
        </p:nvPicPr>
        <p:blipFill>
          <a:blip r:embed="rId2"/>
          <a:stretch>
            <a:fillRect/>
          </a:stretch>
        </p:blipFill>
        <p:spPr>
          <a:xfrm>
            <a:off x="9423592" y="223997"/>
            <a:ext cx="2609850" cy="6210300"/>
          </a:xfrm>
          <a:prstGeom prst="rect">
            <a:avLst/>
          </a:prstGeom>
        </p:spPr>
      </p:pic>
    </p:spTree>
    <p:extLst>
      <p:ext uri="{BB962C8B-B14F-4D97-AF65-F5344CB8AC3E}">
        <p14:creationId xmlns:p14="http://schemas.microsoft.com/office/powerpoint/2010/main" val="18461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3753</TotalTime>
  <Words>5892</Words>
  <Application>Microsoft Office PowerPoint</Application>
  <PresentationFormat>Widescreen</PresentationFormat>
  <Paragraphs>504</Paragraphs>
  <Slides>124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124</vt:i4>
      </vt:variant>
    </vt:vector>
  </HeadingPairs>
  <TitlesOfParts>
    <vt:vector size="130" baseType="lpstr">
      <vt:lpstr>Arial</vt:lpstr>
      <vt:lpstr>Calibri</vt:lpstr>
      <vt:lpstr>Century Gothic</vt:lpstr>
      <vt:lpstr>Times New Roman</vt:lpstr>
      <vt:lpstr>Wingdings 3</vt:lpstr>
      <vt:lpstr>Slice</vt:lpstr>
      <vt:lpstr>MODULE ONE:     HEALTH PROFILE OF CALIFORNIA’S  POPULATION</vt:lpstr>
      <vt:lpstr>PowerPoint Presentation</vt:lpstr>
      <vt:lpstr>Unit Objective</vt:lpstr>
      <vt:lpstr>epidemiological  PROFILE OF the POPULATION</vt:lpstr>
      <vt:lpstr>HIV/AIDS Epidemic</vt:lpstr>
      <vt:lpstr>PowerPoint Presentation</vt:lpstr>
      <vt:lpstr>HIV/AIDS Epidemic</vt:lpstr>
      <vt:lpstr>HIV/AIDS Epidemic</vt:lpstr>
      <vt:lpstr>HIV/AIDS Epidemic</vt:lpstr>
      <vt:lpstr>HIV/AIDS Epidemic</vt:lpstr>
      <vt:lpstr>Estimated adults and adolescents diagnosed with HIV, by race/ethnicity, CA 2015</vt:lpstr>
      <vt:lpstr>HIV/AIDS Epidemic</vt:lpstr>
      <vt:lpstr>Adolescent and School Health</vt:lpstr>
      <vt:lpstr>HIV/AIDS EPIDEMIC</vt:lpstr>
      <vt:lpstr>HIV/AIDS EPIDEMIC</vt:lpstr>
      <vt:lpstr>Sexually Transmitted Diseases (STDs)</vt:lpstr>
      <vt:lpstr>Syphilis</vt:lpstr>
      <vt:lpstr>Syphilis</vt:lpstr>
      <vt:lpstr>Sexually Transmitted Diseases (STDs)</vt:lpstr>
      <vt:lpstr>Sexually Transmitted Diseases (STDs)</vt:lpstr>
      <vt:lpstr>Chlamydia and Gonorrhea </vt:lpstr>
      <vt:lpstr>Chlamydia and Gonorrhea </vt:lpstr>
      <vt:lpstr>Chlamydia and Gonorrhea </vt:lpstr>
      <vt:lpstr>PowerPoint Presentation</vt:lpstr>
      <vt:lpstr>What age group is the most common to acquire chlamydia or gonorrhea?</vt:lpstr>
      <vt:lpstr>Answer:  Chlamydia</vt:lpstr>
      <vt:lpstr>Tuberculosis (TB) </vt:lpstr>
      <vt:lpstr>PowerPoint Presentation</vt:lpstr>
      <vt:lpstr>Was the incidence of TB more common in native born residents or in foreign born residents in california?  </vt:lpstr>
      <vt:lpstr>  </vt:lpstr>
      <vt:lpstr>Hepatitis A, B, and C Virus (HAV, HBV, HCV)</vt:lpstr>
      <vt:lpstr>Hepatitis A, B, and C Virus (HAV, HBV, HCV)</vt:lpstr>
      <vt:lpstr>How much in percentage points did           reported cases of acute hepatitis C increase from 2011 to 2015 in California?</vt:lpstr>
      <vt:lpstr>Answer:  Liver Cancer</vt:lpstr>
      <vt:lpstr>Program Initiatives Supported by CDC</vt:lpstr>
      <vt:lpstr>What level of funding did the CDC provide to California for treatment and or management of HIV infection in 2016?</vt:lpstr>
      <vt:lpstr>Answer: HIV, STDS, TB, Viral Hepatitis</vt:lpstr>
      <vt:lpstr>HIV/AIDS</vt:lpstr>
      <vt:lpstr> What types of programs does CDC funding pay for in California?</vt:lpstr>
      <vt:lpstr> </vt:lpstr>
      <vt:lpstr>STD </vt:lpstr>
      <vt:lpstr>TB</vt:lpstr>
      <vt:lpstr>Does the CDC funding for TB involve any efforts directed at research?</vt:lpstr>
      <vt:lpstr>Answer:  CDC supports a regional medical consultation and training center for complex TB cases</vt:lpstr>
      <vt:lpstr>Viral Hepatitis</vt:lpstr>
      <vt:lpstr>Does the CDC funding in California support prevention in high risk groups? </vt:lpstr>
      <vt:lpstr>PowerPoint Presentation</vt:lpstr>
      <vt:lpstr>Let’s Talk Cannabis</vt:lpstr>
      <vt:lpstr>Let’s Talk Cannabis</vt:lpstr>
      <vt:lpstr>What are some basic restrictions on the use of cannabis by a patient in California?</vt:lpstr>
      <vt:lpstr>PowerPoint Presentation</vt:lpstr>
      <vt:lpstr>PowerPoint Presentation</vt:lpstr>
      <vt:lpstr>Risks for Pregnant and Breastfeeding Women  </vt:lpstr>
      <vt:lpstr>Risks for Pregnant and Breastfeeding Women  </vt:lpstr>
      <vt:lpstr>What should you tell patients who are pregnant or are planning to become pregnant with regard to cannabis usage?</vt:lpstr>
      <vt:lpstr> Valley Fever Cases increased in 2016 in CAL</vt:lpstr>
      <vt:lpstr>How many new cases of valley fever were reported in 2016? </vt:lpstr>
      <vt:lpstr>Answer: People get infected by breathing in spores present in dust that gets into the air when it is windy or when soil is disturbed, especially if the individuals work outdoors. </vt:lpstr>
      <vt:lpstr>Answer:  While most infected people will not show signs of illness—some may develop more severe complications of valley fever which may include pneumonia, or infection of the brain, joints, bone, skin, or other organs. </vt:lpstr>
      <vt:lpstr>PowerPoint Presentation</vt:lpstr>
      <vt:lpstr>Why is Violence a Public Health Issue? </vt:lpstr>
      <vt:lpstr>What can I as a physician do to help when one of my patients is the victim of domestic violence?</vt:lpstr>
      <vt:lpstr> Answer:  The consequences of violence, for both victims and perpetrators, are costly and influence nearly all health and mental health outcomes throughout life. And just as individuals are traumatized by violence, so are communities. When violence is prevalent, entire communities can experience trauma, weakened social ties and lack of economic investment. </vt:lpstr>
      <vt:lpstr> CDPH's Leadership Role with regard to violence </vt:lpstr>
      <vt:lpstr>Implementation Approach with regard to violence </vt:lpstr>
      <vt:lpstr>What is the CDPH (california department of public health) doing about the problem of violence in the state of california?</vt:lpstr>
      <vt:lpstr>PowerPoint Presentation</vt:lpstr>
      <vt:lpstr>PowerPoint Presentation</vt:lpstr>
      <vt:lpstr>CDPH Confirms First Human West Nile Virus Deaths of 2017   </vt:lpstr>
      <vt:lpstr>CDPH recommends that individuals protect against mosquito bites and WNV by practicing the "Three Ds":</vt:lpstr>
      <vt:lpstr>What is the transmission cycle for the West Nile Virus?</vt:lpstr>
      <vt:lpstr>Answer: The West Nile Virus is transmitted by the mosquito insect vector to the reservoir host “birds” as well as accidental hosts including  humans and livestock.   </vt:lpstr>
      <vt:lpstr>PowerPoint Presentation</vt:lpstr>
      <vt:lpstr> Climate Change &amp; Health Equity </vt:lpstr>
      <vt:lpstr>Climate Action and Advancing Health Equity </vt:lpstr>
      <vt:lpstr>PowerPoint Presentation</vt:lpstr>
      <vt:lpstr>What does climate change have to do with me as a physician?</vt:lpstr>
      <vt:lpstr>PowerPoint Presentation</vt:lpstr>
      <vt:lpstr>Unique Data on Immigrant Health </vt:lpstr>
      <vt:lpstr> Use of Health Services </vt:lpstr>
      <vt:lpstr> Access to Care </vt:lpstr>
      <vt:lpstr>How are you by being a physician working at a community health center serving a largely low income Mexican immigrant population be able to reduce health care disparities among that group? (Hint-this is the easiest question you will ever be asked. Thank you in advance for your service.)</vt:lpstr>
      <vt:lpstr>Answer: immigrants from Mexico place a lesser burden on the U.S. Health care system than does citizens with regard to utilization of hospitals, medical clinics and emergency rooms according to the UCLA center for health policy research</vt:lpstr>
      <vt:lpstr>PowerPoint Presentation</vt:lpstr>
      <vt:lpstr>Prevention/wellness</vt:lpstr>
      <vt:lpstr>Prevention/wellness</vt:lpstr>
      <vt:lpstr>PowerPoint Presentation</vt:lpstr>
      <vt:lpstr>vaccines.gov</vt:lpstr>
      <vt:lpstr>vaccines.gov</vt:lpstr>
      <vt:lpstr>vaccines.gov</vt:lpstr>
      <vt:lpstr>Please provide strategies to increase the vaccination rate in the patient population you will 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End discrimination against agricultural workers in labor laws and demand effective enforcement Promote higher wages, better working conditions, and comprehensive immigration reform Improve health care and job safety</vt:lpstr>
      <vt:lpstr>Answer: improve access to quality health care thus reducing the health care disparity that this group currently 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trends were you able to identify in the previous graphs and or charts?</vt:lpstr>
      <vt:lpstr>Answer:  By improving access to care for  those patients who are currently in underserved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Conceptual HIGHER learning </vt:lpstr>
      <vt:lpstr>Conceptual HIGHER learning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121</cp:revision>
  <cp:lastPrinted>2018-06-12T22:17:16Z</cp:lastPrinted>
  <dcterms:created xsi:type="dcterms:W3CDTF">2017-11-27T19:02:08Z</dcterms:created>
  <dcterms:modified xsi:type="dcterms:W3CDTF">2018-06-13T02:50:29Z</dcterms:modified>
</cp:coreProperties>
</file>