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257" r:id="rId2"/>
    <p:sldId id="258" r:id="rId3"/>
    <p:sldId id="333" r:id="rId4"/>
    <p:sldId id="332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330" r:id="rId19"/>
    <p:sldId id="331" r:id="rId20"/>
    <p:sldId id="338" r:id="rId21"/>
    <p:sldId id="336" r:id="rId22"/>
    <p:sldId id="337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316" r:id="rId33"/>
    <p:sldId id="317" r:id="rId34"/>
    <p:sldId id="282" r:id="rId35"/>
    <p:sldId id="283" r:id="rId36"/>
    <p:sldId id="284" r:id="rId37"/>
    <p:sldId id="286" r:id="rId38"/>
    <p:sldId id="287" r:id="rId39"/>
    <p:sldId id="288" r:id="rId40"/>
    <p:sldId id="289" r:id="rId41"/>
    <p:sldId id="290" r:id="rId42"/>
    <p:sldId id="318" r:id="rId43"/>
    <p:sldId id="319" r:id="rId44"/>
    <p:sldId id="291" r:id="rId45"/>
    <p:sldId id="292" r:id="rId46"/>
    <p:sldId id="320" r:id="rId47"/>
    <p:sldId id="321" r:id="rId48"/>
    <p:sldId id="293" r:id="rId49"/>
    <p:sldId id="294" r:id="rId50"/>
    <p:sldId id="295" r:id="rId51"/>
    <p:sldId id="296" r:id="rId52"/>
    <p:sldId id="297" r:id="rId53"/>
    <p:sldId id="298" r:id="rId54"/>
    <p:sldId id="302" r:id="rId55"/>
    <p:sldId id="303" r:id="rId56"/>
    <p:sldId id="304" r:id="rId57"/>
    <p:sldId id="314" r:id="rId58"/>
    <p:sldId id="308" r:id="rId59"/>
    <p:sldId id="309" r:id="rId60"/>
    <p:sldId id="310" r:id="rId61"/>
    <p:sldId id="312" r:id="rId62"/>
    <p:sldId id="315" r:id="rId63"/>
    <p:sldId id="328" r:id="rId64"/>
    <p:sldId id="329" r:id="rId65"/>
    <p:sldId id="334" r:id="rId66"/>
    <p:sldId id="335" r:id="rId6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82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156" y="2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B22C194-12E1-4458-9AB5-BFC83457B44F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2F1EFD8-801F-4C1C-B508-6B301F9E6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0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36811-DB6F-4ADE-AF16-F28545BBB2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51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1D87-DB08-476F-80BE-531EA1156205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55C5A-35D9-4247-946D-FD88F0C5F56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054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1D87-DB08-476F-80BE-531EA1156205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55C5A-35D9-4247-946D-FD88F0C5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1D87-DB08-476F-80BE-531EA1156205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55C5A-35D9-4247-946D-FD88F0C5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25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1D87-DB08-476F-80BE-531EA1156205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55C5A-35D9-4247-946D-FD88F0C5F56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0348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1D87-DB08-476F-80BE-531EA1156205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55C5A-35D9-4247-946D-FD88F0C5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10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1D87-DB08-476F-80BE-531EA1156205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55C5A-35D9-4247-946D-FD88F0C5F56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7040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1D87-DB08-476F-80BE-531EA1156205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55C5A-35D9-4247-946D-FD88F0C5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44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1D87-DB08-476F-80BE-531EA1156205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55C5A-35D9-4247-946D-FD88F0C5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77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1D87-DB08-476F-80BE-531EA1156205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55C5A-35D9-4247-946D-FD88F0C5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2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1D87-DB08-476F-80BE-531EA1156205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55C5A-35D9-4247-946D-FD88F0C5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99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1D87-DB08-476F-80BE-531EA1156205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55C5A-35D9-4247-946D-FD88F0C5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3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1D87-DB08-476F-80BE-531EA1156205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55C5A-35D9-4247-946D-FD88F0C5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01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1D87-DB08-476F-80BE-531EA1156205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55C5A-35D9-4247-946D-FD88F0C5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0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1D87-DB08-476F-80BE-531EA1156205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55C5A-35D9-4247-946D-FD88F0C5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20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1D87-DB08-476F-80BE-531EA1156205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55C5A-35D9-4247-946D-FD88F0C5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04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1D87-DB08-476F-80BE-531EA1156205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55C5A-35D9-4247-946D-FD88F0C5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48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1D87-DB08-476F-80BE-531EA1156205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55C5A-35D9-4247-946D-FD88F0C5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95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6DA1D87-DB08-476F-80BE-531EA1156205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8B55C5A-35D9-4247-946D-FD88F0C5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341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23" y="683335"/>
            <a:ext cx="8257797" cy="6082950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/>
              <a:t>MODULE three: </a:t>
            </a:r>
            <a:br>
              <a:rPr lang="en-US" sz="6000" b="1" dirty="0" smtClean="0"/>
            </a:br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dirty="0"/>
              <a:t>MEDICAL ADMINISTRATION AND SERVICE DELIVERY STRUCTURES IN COMMUNITY HEALTH SETTINGS</a:t>
            </a:r>
            <a:r>
              <a:rPr lang="en-US" sz="6000" b="1" dirty="0" smtClean="0"/>
              <a:t/>
            </a:r>
            <a:br>
              <a:rPr lang="en-US" sz="6000" b="1" dirty="0" smtClean="0"/>
            </a:br>
            <a:endParaRPr lang="en-US" sz="6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521" y="266169"/>
            <a:ext cx="2594292" cy="633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5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372" y="5841999"/>
            <a:ext cx="10501948" cy="92456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Welcome </a:t>
            </a:r>
            <a:r>
              <a:rPr lang="en-US" b="1" dirty="0"/>
              <a:t>to Altura Centers for Health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81280"/>
            <a:ext cx="11070908" cy="595376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Altura Centers for Health formerly (TCHC) has been providing medical and dental care to the community since 1995. </a:t>
            </a:r>
            <a:endParaRPr lang="en-US" b="1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Historically </a:t>
            </a:r>
            <a:r>
              <a:rPr lang="en-US" b="1" dirty="0">
                <a:solidFill>
                  <a:schemeClr val="bg1"/>
                </a:solidFill>
              </a:rPr>
              <a:t>the clinic was formerly owned and operated by Tulare Local Health Care District. It was purchased from Tulare District Hospital (TDH) in July 1998. </a:t>
            </a:r>
            <a:endParaRPr lang="en-US" b="1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Altura </a:t>
            </a:r>
            <a:r>
              <a:rPr lang="en-US" b="1" dirty="0">
                <a:solidFill>
                  <a:schemeClr val="bg1"/>
                </a:solidFill>
              </a:rPr>
              <a:t>first became a Federal Qualified Look A-Like Clinic in 1997 and in 2000 became a Federally Qualified Health Center (FQHC), and is an FTCA deemed facility. In addition, the clinic is a 501 (C) 3 Non-profit Organization. </a:t>
            </a:r>
            <a:endParaRPr lang="en-US" b="1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Altura </a:t>
            </a:r>
            <a:r>
              <a:rPr lang="en-US" b="1" dirty="0">
                <a:solidFill>
                  <a:schemeClr val="bg1"/>
                </a:solidFill>
              </a:rPr>
              <a:t>is governed by a committed Volunteer Community Board of Directors which meet once a month and serve on several committees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The majority of the Board of Directors are patients of Altura. Hence, it is a clinic governed by its patients as well as community. </a:t>
            </a:r>
            <a:endParaRPr lang="en-US" b="1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The </a:t>
            </a:r>
            <a:r>
              <a:rPr lang="en-US" b="1" dirty="0">
                <a:solidFill>
                  <a:schemeClr val="bg1"/>
                </a:solidFill>
              </a:rPr>
              <a:t>majority of our providers are contracted with the clinic. This arrangement has enabled us to have many specialists available to our patients. </a:t>
            </a:r>
            <a:endParaRPr lang="en-US" b="1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It </a:t>
            </a:r>
            <a:r>
              <a:rPr lang="en-US" b="1" dirty="0">
                <a:solidFill>
                  <a:schemeClr val="bg1"/>
                </a:solidFill>
              </a:rPr>
              <a:t>has resulted in continuity of providers (majority are Board Certified) allowing the patient and provider to build a long lasting relationship. </a:t>
            </a:r>
            <a:endParaRPr lang="en-US" b="1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Our </a:t>
            </a:r>
            <a:r>
              <a:rPr lang="en-US" b="1" dirty="0">
                <a:solidFill>
                  <a:schemeClr val="bg1"/>
                </a:solidFill>
              </a:rPr>
              <a:t>Primary Care Physicians (PCPs), including Dentists are on-call 24 hours a day 7 days a week.</a:t>
            </a:r>
          </a:p>
        </p:txBody>
      </p:sp>
    </p:spTree>
    <p:extLst>
      <p:ext uri="{BB962C8B-B14F-4D97-AF65-F5344CB8AC3E}">
        <p14:creationId xmlns:p14="http://schemas.microsoft.com/office/powerpoint/2010/main" val="370377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099" y="1066800"/>
            <a:ext cx="8925903" cy="5496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152" y="450338"/>
            <a:ext cx="2609850" cy="13620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979" y="450338"/>
            <a:ext cx="2501558" cy="611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1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02" y="4104706"/>
            <a:ext cx="4596342" cy="239882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841" y="348932"/>
            <a:ext cx="8443912" cy="3476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187" y="3657600"/>
            <a:ext cx="2569566" cy="31247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0709" y="348932"/>
            <a:ext cx="2645307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6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140" y="1440176"/>
            <a:ext cx="8905106" cy="2098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69" y="4527248"/>
            <a:ext cx="8762766" cy="9233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388" y="349600"/>
            <a:ext cx="2549193" cy="622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5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168" y="741857"/>
            <a:ext cx="5150031" cy="1269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678" y="2012075"/>
            <a:ext cx="6316061" cy="106251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89809" y="3075781"/>
            <a:ext cx="6972300" cy="36099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7309" y="375126"/>
            <a:ext cx="2582423" cy="631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9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213" y="1130329"/>
            <a:ext cx="8485323" cy="3027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32" y="4973596"/>
            <a:ext cx="8655804" cy="9218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95" y="216976"/>
            <a:ext cx="2814604" cy="650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0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958" y="1032927"/>
            <a:ext cx="8442598" cy="1672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58" y="2705518"/>
            <a:ext cx="8442598" cy="28064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228" y="192976"/>
            <a:ext cx="2624500" cy="641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6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685" y="999774"/>
            <a:ext cx="4718957" cy="2351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85" y="3350886"/>
            <a:ext cx="7751387" cy="29080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642" y="999773"/>
            <a:ext cx="3032430" cy="2875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1233" y="69310"/>
            <a:ext cx="2685759" cy="656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2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193" y="2490609"/>
            <a:ext cx="10034588" cy="436739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en-US" sz="2400" dirty="0">
                <a:solidFill>
                  <a:schemeClr val="tx1"/>
                </a:solidFill>
              </a:rPr>
              <a:t>A</a:t>
            </a:r>
            <a:r>
              <a:rPr lang="en-US" sz="2400" dirty="0" smtClean="0">
                <a:solidFill>
                  <a:schemeClr val="tx1"/>
                </a:solidFill>
              </a:rPr>
              <a:t>ll of the following clinics are Federally </a:t>
            </a:r>
            <a:r>
              <a:rPr lang="en-US" sz="2400" dirty="0">
                <a:solidFill>
                  <a:schemeClr val="tx1"/>
                </a:solidFill>
              </a:rPr>
              <a:t>Q</a:t>
            </a:r>
            <a:r>
              <a:rPr lang="en-US" sz="2400" dirty="0" smtClean="0">
                <a:solidFill>
                  <a:schemeClr val="tx1"/>
                </a:solidFill>
              </a:rPr>
              <a:t>ualified </a:t>
            </a:r>
            <a:r>
              <a:rPr lang="en-US" sz="2400" dirty="0">
                <a:solidFill>
                  <a:schemeClr val="tx1"/>
                </a:solidFill>
              </a:rPr>
              <a:t>H</a:t>
            </a:r>
            <a:r>
              <a:rPr lang="en-US" sz="2400" dirty="0" smtClean="0">
                <a:solidFill>
                  <a:schemeClr val="tx1"/>
                </a:solidFill>
              </a:rPr>
              <a:t>ealth Centers.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>
                <a:solidFill>
                  <a:schemeClr val="tx1"/>
                </a:solidFill>
              </a:rPr>
              <a:t>A</a:t>
            </a:r>
            <a:r>
              <a:rPr lang="en-US" sz="2400" dirty="0" smtClean="0">
                <a:solidFill>
                  <a:schemeClr val="tx1"/>
                </a:solidFill>
              </a:rPr>
              <a:t>ll of the following clinics primarily serve Hispanic clients.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>
                <a:solidFill>
                  <a:schemeClr val="tx1"/>
                </a:solidFill>
              </a:rPr>
              <a:t>All of the following clinics follow best practice evidence- based medical practice.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>
                <a:solidFill>
                  <a:schemeClr val="tx1"/>
                </a:solidFill>
              </a:rPr>
              <a:t>A</a:t>
            </a:r>
            <a:r>
              <a:rPr lang="en-US" sz="2400" dirty="0" smtClean="0">
                <a:solidFill>
                  <a:schemeClr val="tx1"/>
                </a:solidFill>
              </a:rPr>
              <a:t>ll place the patient as the primary focus and attempt to prioritize HEDIS clinical measures and decrease health care disparity.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>
                <a:solidFill>
                  <a:schemeClr val="tx1"/>
                </a:solidFill>
              </a:rPr>
              <a:t>All clinic protocols are based on “well established” standard. </a:t>
            </a:r>
          </a:p>
          <a:p>
            <a:pPr marL="457200" indent="-457200">
              <a:buFont typeface="+mj-lt"/>
              <a:buAutoNum type="alphaLcParenR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726" y="108488"/>
            <a:ext cx="98618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All of the community health centers you will be working for have all of the following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rue similarities except for one false statement below. What is the false statement identified </a:t>
            </a:r>
          </a:p>
          <a:p>
            <a:r>
              <a:rPr lang="en-US" sz="2800" dirty="0" smtClean="0"/>
              <a:t>Below?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250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431" y="2490609"/>
            <a:ext cx="10034588" cy="436739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en-US" sz="2400" dirty="0">
                <a:solidFill>
                  <a:schemeClr val="tx1"/>
                </a:solidFill>
              </a:rPr>
              <a:t>A</a:t>
            </a:r>
            <a:r>
              <a:rPr lang="en-US" sz="2400" dirty="0" smtClean="0">
                <a:solidFill>
                  <a:schemeClr val="tx1"/>
                </a:solidFill>
              </a:rPr>
              <a:t>ll of the following clinics are Federally </a:t>
            </a:r>
            <a:r>
              <a:rPr lang="en-US" sz="2400" dirty="0">
                <a:solidFill>
                  <a:schemeClr val="tx1"/>
                </a:solidFill>
              </a:rPr>
              <a:t>Q</a:t>
            </a:r>
            <a:r>
              <a:rPr lang="en-US" sz="2400" dirty="0" smtClean="0">
                <a:solidFill>
                  <a:schemeClr val="tx1"/>
                </a:solidFill>
              </a:rPr>
              <a:t>ualified </a:t>
            </a:r>
            <a:r>
              <a:rPr lang="en-US" sz="2400" dirty="0">
                <a:solidFill>
                  <a:schemeClr val="tx1"/>
                </a:solidFill>
              </a:rPr>
              <a:t>H</a:t>
            </a:r>
            <a:r>
              <a:rPr lang="en-US" sz="2400" dirty="0" smtClean="0">
                <a:solidFill>
                  <a:schemeClr val="tx1"/>
                </a:solidFill>
              </a:rPr>
              <a:t>ealth Centers.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>
                <a:solidFill>
                  <a:schemeClr val="tx1"/>
                </a:solidFill>
              </a:rPr>
              <a:t>A</a:t>
            </a:r>
            <a:r>
              <a:rPr lang="en-US" sz="2400" dirty="0" smtClean="0">
                <a:solidFill>
                  <a:schemeClr val="tx1"/>
                </a:solidFill>
              </a:rPr>
              <a:t>ll of the following clinics primarily serve Hispanic clients.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>
                <a:solidFill>
                  <a:schemeClr val="tx1"/>
                </a:solidFill>
              </a:rPr>
              <a:t>All of the following clinics follow best practice evidence- based medical practice.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>
                <a:solidFill>
                  <a:schemeClr val="tx1"/>
                </a:solidFill>
              </a:rPr>
              <a:t>A</a:t>
            </a:r>
            <a:r>
              <a:rPr lang="en-US" sz="2400" dirty="0" smtClean="0">
                <a:solidFill>
                  <a:schemeClr val="tx1"/>
                </a:solidFill>
              </a:rPr>
              <a:t>ll place the patient as the primary focus and attempt to prioritize HEDIS clinical measures and decrease health care disparity.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>
                <a:solidFill>
                  <a:srgbClr val="FF0000"/>
                </a:solidFill>
              </a:rPr>
              <a:t>All clinic protocols are based on “well established” standard. </a:t>
            </a:r>
          </a:p>
          <a:p>
            <a:pPr marL="457200" indent="-457200">
              <a:buFont typeface="+mj-lt"/>
              <a:buAutoNum type="alphaLcParenR"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455" y="170481"/>
            <a:ext cx="98618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All of the community health centers you will be working for have all of the following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rue similarities except for one false statement below. What is the false statement identified </a:t>
            </a:r>
          </a:p>
          <a:p>
            <a:r>
              <a:rPr lang="en-US" sz="2800" dirty="0" smtClean="0"/>
              <a:t>Below?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28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5324" y="144855"/>
            <a:ext cx="7879294" cy="615520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b="1" dirty="0" smtClean="0"/>
              <a:t>MODULE three :   </a:t>
            </a:r>
            <a:br>
              <a:rPr lang="en-US" sz="6000" b="1" dirty="0" smtClean="0"/>
            </a:br>
            <a:endParaRPr lang="en-US" sz="6000" b="1" dirty="0" smtClean="0"/>
          </a:p>
          <a:p>
            <a:r>
              <a:rPr lang="en-US" b="1" dirty="0" smtClean="0"/>
              <a:t>SECTION one: </a:t>
            </a:r>
          </a:p>
          <a:p>
            <a:r>
              <a:rPr lang="en-US" b="1" dirty="0" smtClean="0"/>
              <a:t>History of community </a:t>
            </a:r>
          </a:p>
          <a:p>
            <a:r>
              <a:rPr lang="en-US" b="1" dirty="0" smtClean="0"/>
              <a:t>health centers </a:t>
            </a:r>
          </a:p>
          <a:p>
            <a:r>
              <a:rPr lang="en-US" b="1" dirty="0" smtClean="0"/>
              <a:t>in California 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1" y="294640"/>
            <a:ext cx="2604452" cy="636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4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861" y="418884"/>
            <a:ext cx="11580297" cy="614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6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901" y="1189495"/>
            <a:ext cx="8754490" cy="4730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433" y="224726"/>
            <a:ext cx="2704030" cy="62535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9091" y="6108960"/>
            <a:ext cx="689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PATIENT MEDICAID PROFILE AND GEOGRAPHIC DIFFERENCES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734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948" y="5811865"/>
            <a:ext cx="7057191" cy="9187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PATIENT UNINSURED </a:t>
            </a:r>
            <a:r>
              <a:rPr lang="en-US" b="1" dirty="0"/>
              <a:t>PROFILE AND GEOGRAPHIC DIFFERENCES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508" y="980268"/>
            <a:ext cx="8705390" cy="4684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060" y="193729"/>
            <a:ext cx="2774395" cy="641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4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685" y="1566020"/>
            <a:ext cx="8395646" cy="3486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661" y="5350134"/>
            <a:ext cx="3317498" cy="1146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85" y="542441"/>
            <a:ext cx="8331651" cy="6622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2969" y="203137"/>
            <a:ext cx="2646213" cy="646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7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5071" y="3244432"/>
            <a:ext cx="6316570" cy="2200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220" y="1370382"/>
            <a:ext cx="3449805" cy="13799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882" y="518160"/>
            <a:ext cx="2391170" cy="584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6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6650" y="2477453"/>
            <a:ext cx="7336793" cy="1921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50" y="4358544"/>
            <a:ext cx="7336793" cy="1478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280" y="589280"/>
            <a:ext cx="3533602" cy="11890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188223" y="149309"/>
            <a:ext cx="2699335" cy="659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3518919"/>
            <a:ext cx="6891790" cy="2509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220" y="943482"/>
            <a:ext cx="4057973" cy="14969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3546" y="297217"/>
            <a:ext cx="2631918" cy="64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4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053" y="1763159"/>
            <a:ext cx="3669134" cy="4144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60" y="650967"/>
            <a:ext cx="3290871" cy="1112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58" y="2025081"/>
            <a:ext cx="4840877" cy="38826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806" y="249558"/>
            <a:ext cx="2634529" cy="643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2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413" y="5464702"/>
            <a:ext cx="6417800" cy="100584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What </a:t>
            </a:r>
            <a:r>
              <a:rPr lang="en-US" b="1" dirty="0"/>
              <a:t>is a Health Center?</a:t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932" y="1478906"/>
            <a:ext cx="8514608" cy="3631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575" y="162904"/>
            <a:ext cx="2657303" cy="649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7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934" y="1096329"/>
            <a:ext cx="8954653" cy="50480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6529" y="174155"/>
            <a:ext cx="2633674" cy="643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5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UNIT OBJECTIVE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7987090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To be aware of the principles, values, and historical evolution of community health centers in California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2" y="209226"/>
            <a:ext cx="2753851" cy="636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5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320" y="613490"/>
            <a:ext cx="7784146" cy="58381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592" y="195034"/>
            <a:ext cx="2644156" cy="646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0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849" y="1675997"/>
            <a:ext cx="8291938" cy="41770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804" y="240637"/>
            <a:ext cx="2647692" cy="647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3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1280" y="782320"/>
            <a:ext cx="85242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All of the following are thought to be missed opportunities to use data to improve the health care system in the USA and </a:t>
            </a:r>
            <a:r>
              <a:rPr lang="en-US" sz="2800" dirty="0"/>
              <a:t>C</a:t>
            </a:r>
            <a:r>
              <a:rPr lang="en-US" sz="2800" dirty="0" smtClean="0"/>
              <a:t>alifornia except for the following?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635760" y="2489200"/>
            <a:ext cx="1056731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endParaRPr lang="en-US" sz="2800" dirty="0" smtClean="0"/>
          </a:p>
          <a:p>
            <a:pPr marL="342900" indent="-342900">
              <a:buFont typeface="+mj-lt"/>
              <a:buAutoNum type="alphaLcParenR"/>
            </a:pPr>
            <a:r>
              <a:rPr lang="en-US" sz="2800" dirty="0" smtClean="0"/>
              <a:t>  Insights poorly managed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800" dirty="0" smtClean="0"/>
              <a:t>  Evidence poorly used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800" dirty="0" smtClean="0"/>
              <a:t>  Experience poorly captured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800" dirty="0" smtClean="0"/>
              <a:t>  Performance should be rewarded by the funding system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191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1280" y="782320"/>
            <a:ext cx="85242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All of the following are thought to be missed opportunities to use data to improve the health care system in the USA and </a:t>
            </a:r>
            <a:r>
              <a:rPr lang="en-US" sz="2800" dirty="0"/>
              <a:t>C</a:t>
            </a:r>
            <a:r>
              <a:rPr lang="en-US" sz="2800" dirty="0" smtClean="0"/>
              <a:t>alifornia except for the following?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635760" y="2489200"/>
            <a:ext cx="1056731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endParaRPr lang="en-US" sz="2800" dirty="0" smtClean="0"/>
          </a:p>
          <a:p>
            <a:pPr marL="342900" indent="-342900">
              <a:buFont typeface="+mj-lt"/>
              <a:buAutoNum type="alphaLcParenR"/>
            </a:pPr>
            <a:r>
              <a:rPr lang="en-US" sz="2800" dirty="0" smtClean="0"/>
              <a:t>  Insights poorly managed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800" dirty="0" smtClean="0"/>
              <a:t>  Evidence poorly used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800" dirty="0" smtClean="0"/>
              <a:t>  Experience poorly captured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800" dirty="0" smtClean="0"/>
              <a:t>  </a:t>
            </a:r>
            <a:r>
              <a:rPr lang="en-US" sz="2800" dirty="0" smtClean="0">
                <a:solidFill>
                  <a:srgbClr val="FF0000"/>
                </a:solidFill>
              </a:rPr>
              <a:t>Performance should be rewarded by the funding system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7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089" y="1314955"/>
            <a:ext cx="9281942" cy="46551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583" y="199076"/>
            <a:ext cx="2579080" cy="630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0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47" y="218440"/>
            <a:ext cx="6082465" cy="57048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5112" y="5657671"/>
            <a:ext cx="4609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DYNAMIC INTERACTIONS</a:t>
            </a:r>
          </a:p>
          <a:p>
            <a:r>
              <a:rPr lang="en-US" dirty="0" smtClean="0"/>
              <a:t>BETWEEN PATIENTS, CLINICIANS,</a:t>
            </a:r>
          </a:p>
          <a:p>
            <a:r>
              <a:rPr lang="en-US" dirty="0" smtClean="0"/>
              <a:t>COMMUNITIES, CULTURE, INCENTIVES</a:t>
            </a:r>
          </a:p>
          <a:p>
            <a:r>
              <a:rPr lang="en-US" dirty="0" smtClean="0"/>
              <a:t>AND LEADERSHIP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137" y="218440"/>
            <a:ext cx="2638088" cy="64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1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80" y="953634"/>
            <a:ext cx="8687511" cy="5111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707" y="257930"/>
            <a:ext cx="2605734" cy="636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7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960" y="323316"/>
            <a:ext cx="7855184" cy="3164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3487728"/>
            <a:ext cx="7855184" cy="26764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2784" y="6164192"/>
            <a:ext cx="3452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WORKING TOGETHER</a:t>
            </a:r>
          </a:p>
          <a:p>
            <a:r>
              <a:rPr lang="en-US" dirty="0" smtClean="0"/>
              <a:t>IN A COMMON DIRECTION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8704" y="201396"/>
            <a:ext cx="2609616" cy="637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4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2759" y="816413"/>
            <a:ext cx="5357915" cy="51218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53174" y="4956687"/>
            <a:ext cx="3797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TO POPULATION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2759" y="694493"/>
            <a:ext cx="28344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INDIVIDUAL 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PATIENT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287" y="181193"/>
            <a:ext cx="2615854" cy="639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5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400" y="756920"/>
            <a:ext cx="9244502" cy="54914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00480" y="5099903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COSTS OF HEALTH CARE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902" y="756919"/>
            <a:ext cx="2247698" cy="549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7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210" y="4417016"/>
            <a:ext cx="7080437" cy="2440984"/>
          </a:xfrm>
        </p:spPr>
        <p:txBody>
          <a:bodyPr>
            <a:noAutofit/>
          </a:bodyPr>
          <a:lstStyle/>
          <a:p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b="1" dirty="0" smtClean="0"/>
              <a:t>History </a:t>
            </a:r>
            <a:r>
              <a:rPr lang="en-US" sz="4400" b="1" dirty="0"/>
              <a:t>of community </a:t>
            </a:r>
            <a:br>
              <a:rPr lang="en-US" sz="4400" b="1" dirty="0"/>
            </a:br>
            <a:r>
              <a:rPr lang="en-US" sz="4400" b="1" dirty="0"/>
              <a:t>health centers </a:t>
            </a:r>
            <a:br>
              <a:rPr lang="en-US" sz="4400" b="1" dirty="0"/>
            </a:br>
            <a:r>
              <a:rPr lang="en-US" sz="4400" b="1" dirty="0"/>
              <a:t>in California </a:t>
            </a:r>
            <a:br>
              <a:rPr lang="en-US" sz="4400" b="1" dirty="0"/>
            </a:b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994" y="801749"/>
            <a:ext cx="7824359" cy="3615267"/>
          </a:xfrm>
        </p:spPr>
        <p:txBody>
          <a:bodyPr>
            <a:norm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Creation and evolution of community health centers in California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Patient profiles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Geographic location differences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Physician leadership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Patient care and </a:t>
            </a:r>
            <a:r>
              <a:rPr lang="en-US" sz="2800" b="1" dirty="0" smtClean="0">
                <a:solidFill>
                  <a:schemeClr val="bg1"/>
                </a:solidFill>
              </a:rPr>
              <a:t>satisfaction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753" y="286717"/>
            <a:ext cx="2727723" cy="630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4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761" y="792480"/>
            <a:ext cx="8665501" cy="54762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8977" y="6268720"/>
            <a:ext cx="6805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HEALTH CARE PROGRAM COST BREAKDOWN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4262" y="792479"/>
            <a:ext cx="2236698" cy="546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2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88330"/>
            <a:ext cx="8487885" cy="6304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3120" y="359450"/>
            <a:ext cx="788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HEALTH CARE EXPENSES THAT SAVE MONEY FOR HEALTHCARE SYSTEM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085" y="288330"/>
            <a:ext cx="2588642" cy="63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2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47585" y="764758"/>
            <a:ext cx="8585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3. Examples of Public Health Programs that actually save money include all of the following except for which response?</a:t>
            </a:r>
          </a:p>
          <a:p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47585" y="2758870"/>
            <a:ext cx="1022908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2800" dirty="0" smtClean="0"/>
              <a:t>WIC (women, infants, and children)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800" dirty="0" smtClean="0"/>
              <a:t>Smoking cessation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800" dirty="0" smtClean="0"/>
              <a:t>Immunizations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800" dirty="0" smtClean="0"/>
              <a:t>Water fluoridation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800" dirty="0" smtClean="0"/>
              <a:t>Elimination of authorization requirements for MRI </a:t>
            </a:r>
            <a:r>
              <a:rPr lang="en-US" sz="2800" dirty="0" err="1" smtClean="0"/>
              <a:t>referals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768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6108" y="757525"/>
            <a:ext cx="8585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3. Examples of Public Health Programs that actually save money include all of the following except for which response?</a:t>
            </a:r>
          </a:p>
          <a:p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83181" y="2673629"/>
            <a:ext cx="1022908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2800" dirty="0" smtClean="0"/>
              <a:t>WIC (women, infants, and children)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800" dirty="0" smtClean="0"/>
              <a:t>Smoking cessation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800" dirty="0" smtClean="0"/>
              <a:t>Immunizations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800" dirty="0" smtClean="0"/>
              <a:t>Water fluoridation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800" dirty="0" smtClean="0">
                <a:solidFill>
                  <a:srgbClr val="FF0000"/>
                </a:solidFill>
              </a:rPr>
              <a:t>Elimination of authorization requirements for MRI </a:t>
            </a:r>
            <a:r>
              <a:rPr lang="en-US" sz="2800" dirty="0" err="1" smtClean="0">
                <a:solidFill>
                  <a:srgbClr val="FF0000"/>
                </a:solidFill>
              </a:rPr>
              <a:t>referals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6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595" y="406400"/>
            <a:ext cx="8239493" cy="5923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088" y="415290"/>
            <a:ext cx="2420274" cy="59143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01760" y="2403178"/>
            <a:ext cx="23212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MULTIPLE LEVEL</a:t>
            </a:r>
          </a:p>
          <a:p>
            <a:r>
              <a:rPr lang="en-US" dirty="0"/>
              <a:t>ORGANIZATIONAL</a:t>
            </a:r>
          </a:p>
          <a:p>
            <a:r>
              <a:rPr lang="en-US" dirty="0"/>
              <a:t>DECISIONS THAT</a:t>
            </a:r>
          </a:p>
          <a:p>
            <a:r>
              <a:rPr lang="en-US" dirty="0"/>
              <a:t>TRANSLATE INTO</a:t>
            </a:r>
          </a:p>
          <a:p>
            <a:r>
              <a:rPr lang="en-US" dirty="0"/>
              <a:t>OVERALL IMPROVEMENT</a:t>
            </a:r>
          </a:p>
          <a:p>
            <a:r>
              <a:rPr lang="en-US" dirty="0"/>
              <a:t>“THE INDIVIDUAL”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56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990" y="294640"/>
            <a:ext cx="8420115" cy="6319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07912" y="1554540"/>
            <a:ext cx="5933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US SPENDS MORE THAN ANY OTHER COUNTRY ON HEALTH CARE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AS REPORTED IN 2009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104" y="294640"/>
            <a:ext cx="2587055" cy="63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0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445" y="971455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en-US" cap="none" dirty="0" smtClean="0"/>
              <a:t>4. The USA spends a lower total health care expenditure than all other countries that were compared. Is this a true or false statement?</a:t>
            </a:r>
            <a:endParaRPr lang="en-US" cap="none" dirty="0"/>
          </a:p>
        </p:txBody>
      </p:sp>
      <p:sp>
        <p:nvSpPr>
          <p:cNvPr id="4" name="TextBox 3"/>
          <p:cNvSpPr txBox="1"/>
          <p:nvPr/>
        </p:nvSpPr>
        <p:spPr>
          <a:xfrm>
            <a:off x="1119838" y="3604389"/>
            <a:ext cx="17171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True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False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636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198" y="1242675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en-US" cap="none" dirty="0" smtClean="0"/>
              <a:t>4. The USA spends a lower total health care expenditure than all other countries that were compared. Is this a true or false statement?</a:t>
            </a:r>
            <a:endParaRPr lang="en-US" cap="none" dirty="0"/>
          </a:p>
        </p:txBody>
      </p:sp>
      <p:sp>
        <p:nvSpPr>
          <p:cNvPr id="4" name="TextBox 3"/>
          <p:cNvSpPr txBox="1"/>
          <p:nvPr/>
        </p:nvSpPr>
        <p:spPr>
          <a:xfrm>
            <a:off x="1119838" y="3798118"/>
            <a:ext cx="17171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True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3200" dirty="0" smtClean="0">
                <a:solidFill>
                  <a:srgbClr val="FF0000"/>
                </a:solidFill>
              </a:rPr>
              <a:t>False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4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83018"/>
            <a:ext cx="8612482" cy="64616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9040" y="1706880"/>
            <a:ext cx="23631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OBESITY TRENDS</a:t>
            </a:r>
          </a:p>
          <a:p>
            <a:r>
              <a:rPr lang="en-US" dirty="0" smtClean="0"/>
              <a:t>ACROSS THE US</a:t>
            </a:r>
          </a:p>
          <a:p>
            <a:r>
              <a:rPr lang="en-US" dirty="0" smtClean="0"/>
              <a:t>IN DIFFERENT STATES</a:t>
            </a:r>
          </a:p>
          <a:p>
            <a:r>
              <a:rPr lang="en-US" dirty="0" smtClean="0"/>
              <a:t>OVER TIME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282" y="183018"/>
            <a:ext cx="2654958" cy="64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1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571" y="314960"/>
            <a:ext cx="8464273" cy="6319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34160" y="1148080"/>
            <a:ext cx="20633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HIGHEST RATE OF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OBESITY IN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COMPARISON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TO OTHER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COUNTRIES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 2007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844" y="314960"/>
            <a:ext cx="2594156" cy="633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9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INTRODUCTION TO YOUR CLINIC SITES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T</a:t>
            </a:r>
            <a:r>
              <a:rPr lang="en-US" b="1" dirty="0" smtClean="0">
                <a:solidFill>
                  <a:schemeClr val="bg1"/>
                </a:solidFill>
              </a:rPr>
              <a:t>he following clinics are where you will be working under the AB1045 Program.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A</a:t>
            </a:r>
            <a:r>
              <a:rPr lang="en-US" b="1" dirty="0" smtClean="0">
                <a:solidFill>
                  <a:schemeClr val="bg1"/>
                </a:solidFill>
              </a:rPr>
              <a:t>ll of the following clinics are Federally </a:t>
            </a:r>
            <a:r>
              <a:rPr lang="en-US" b="1" dirty="0">
                <a:solidFill>
                  <a:schemeClr val="bg1"/>
                </a:solidFill>
              </a:rPr>
              <a:t>Q</a:t>
            </a:r>
            <a:r>
              <a:rPr lang="en-US" b="1" dirty="0" smtClean="0">
                <a:solidFill>
                  <a:schemeClr val="bg1"/>
                </a:solidFill>
              </a:rPr>
              <a:t>ualified </a:t>
            </a:r>
            <a:r>
              <a:rPr lang="en-US" b="1" dirty="0">
                <a:solidFill>
                  <a:schemeClr val="bg1"/>
                </a:solidFill>
              </a:rPr>
              <a:t>H</a:t>
            </a:r>
            <a:r>
              <a:rPr lang="en-US" b="1" dirty="0" smtClean="0">
                <a:solidFill>
                  <a:schemeClr val="bg1"/>
                </a:solidFill>
              </a:rPr>
              <a:t>ealth </a:t>
            </a:r>
            <a:r>
              <a:rPr lang="en-US" b="1" dirty="0">
                <a:solidFill>
                  <a:schemeClr val="bg1"/>
                </a:solidFill>
              </a:rPr>
              <a:t>C</a:t>
            </a:r>
            <a:r>
              <a:rPr lang="en-US" b="1" dirty="0" smtClean="0">
                <a:solidFill>
                  <a:schemeClr val="bg1"/>
                </a:solidFill>
              </a:rPr>
              <a:t>enters.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All of the following clinics primarily serve Hispanic clients.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All of the following clinics follow best practice evidence- based medical practice.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A</a:t>
            </a:r>
            <a:r>
              <a:rPr lang="en-US" b="1" dirty="0" smtClean="0">
                <a:solidFill>
                  <a:schemeClr val="bg1"/>
                </a:solidFill>
              </a:rPr>
              <a:t>ll place the patient as the primary focus and attempt to prioritize HEDIS clinical measures and decrease health care disparity.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002" y="457200"/>
            <a:ext cx="2320490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1" y="436880"/>
            <a:ext cx="8056880" cy="60300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61" y="43688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 HAS HIGHESTADMISSION RATE FOR DIABETES ASREPORTED IN 2009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641" y="436880"/>
            <a:ext cx="2479039" cy="60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2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683" y="264160"/>
            <a:ext cx="8187837" cy="6136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519" y="264160"/>
            <a:ext cx="2511223" cy="61366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30640" y="2212816"/>
            <a:ext cx="2407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WORSENING OBESITY</a:t>
            </a:r>
          </a:p>
          <a:p>
            <a:r>
              <a:rPr lang="en-US" dirty="0"/>
              <a:t>STATUS SHOWS</a:t>
            </a:r>
          </a:p>
          <a:p>
            <a:r>
              <a:rPr lang="en-US" dirty="0"/>
              <a:t>CORRESPONDING </a:t>
            </a:r>
          </a:p>
          <a:p>
            <a:r>
              <a:rPr lang="en-US" dirty="0"/>
              <a:t>GREATER HEALTH </a:t>
            </a:r>
          </a:p>
          <a:p>
            <a:r>
              <a:rPr lang="en-US" dirty="0"/>
              <a:t>CARE EXPENSES</a:t>
            </a:r>
          </a:p>
        </p:txBody>
      </p:sp>
    </p:spTree>
    <p:extLst>
      <p:ext uri="{BB962C8B-B14F-4D97-AF65-F5344CB8AC3E}">
        <p14:creationId xmlns:p14="http://schemas.microsoft.com/office/powerpoint/2010/main" val="63932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081" y="519777"/>
            <a:ext cx="8046720" cy="60392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1140" y="426720"/>
            <a:ext cx="6028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HEALTH IMPROVEMENT</a:t>
            </a:r>
            <a:r>
              <a:rPr lang="en-US" sz="2800" dirty="0"/>
              <a:t> </a:t>
            </a:r>
            <a:r>
              <a:rPr lang="en-US" sz="2800" dirty="0" smtClean="0"/>
              <a:t>STATEGIES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1" y="519777"/>
            <a:ext cx="2471365" cy="603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80" y="291974"/>
            <a:ext cx="8453120" cy="62713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1200" y="3738880"/>
            <a:ext cx="20313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PUBLIC HEALTH</a:t>
            </a:r>
          </a:p>
          <a:p>
            <a:r>
              <a:rPr lang="en-US" dirty="0" smtClean="0"/>
              <a:t>IS THE GLUE THAT</a:t>
            </a:r>
          </a:p>
          <a:p>
            <a:r>
              <a:rPr lang="en-US" dirty="0" smtClean="0"/>
              <a:t>ASSISTS IN </a:t>
            </a:r>
          </a:p>
          <a:p>
            <a:r>
              <a:rPr lang="en-US" dirty="0" smtClean="0"/>
              <a:t>INTEGRATING</a:t>
            </a:r>
          </a:p>
          <a:p>
            <a:r>
              <a:rPr lang="en-US" dirty="0" smtClean="0"/>
              <a:t>DIFFERENT </a:t>
            </a:r>
          </a:p>
          <a:p>
            <a:r>
              <a:rPr lang="en-US" dirty="0" smtClean="0"/>
              <a:t>SERVICES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400" y="291973"/>
            <a:ext cx="2570480" cy="628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4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040" y="394176"/>
            <a:ext cx="8358078" cy="62226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93920" y="394176"/>
            <a:ext cx="39917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PREVENTATIVE STRATEGIES TO </a:t>
            </a:r>
          </a:p>
          <a:p>
            <a:r>
              <a:rPr lang="en-US" dirty="0" smtClean="0"/>
              <a:t>SAVE LIVES AND REDUCE ADVERSE</a:t>
            </a:r>
          </a:p>
          <a:p>
            <a:r>
              <a:rPr lang="en-US" dirty="0" smtClean="0"/>
              <a:t>EVENTS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118" y="394176"/>
            <a:ext cx="2553762" cy="62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7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879" y="177800"/>
            <a:ext cx="8667352" cy="6414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230" y="177799"/>
            <a:ext cx="2635649" cy="64406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77229" y="2369205"/>
            <a:ext cx="2773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EARLY </a:t>
            </a:r>
            <a:r>
              <a:rPr lang="en-US" dirty="0" smtClean="0"/>
              <a:t>IDENTIFICATION AND </a:t>
            </a:r>
            <a:r>
              <a:rPr lang="en-US" dirty="0"/>
              <a:t>INTERVENTION TO IDENTIFIY PROBLEMS,</a:t>
            </a:r>
          </a:p>
          <a:p>
            <a:r>
              <a:rPr lang="en-US" dirty="0"/>
              <a:t>SAVE LIVES, MONEY AND REDUCE ADVERSE EVENTS</a:t>
            </a:r>
          </a:p>
        </p:txBody>
      </p:sp>
    </p:spTree>
    <p:extLst>
      <p:ext uri="{BB962C8B-B14F-4D97-AF65-F5344CB8AC3E}">
        <p14:creationId xmlns:p14="http://schemas.microsoft.com/office/powerpoint/2010/main" val="150779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280" y="138308"/>
            <a:ext cx="8829039" cy="6591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925" y="138309"/>
            <a:ext cx="2691709" cy="65776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591273" y="2110781"/>
            <a:ext cx="20724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COLLECTIVE </a:t>
            </a:r>
            <a:endParaRPr lang="en-US" dirty="0" smtClean="0"/>
          </a:p>
          <a:p>
            <a:r>
              <a:rPr lang="en-US" dirty="0" smtClean="0"/>
              <a:t>EFFORTS</a:t>
            </a:r>
            <a:endParaRPr lang="en-US" dirty="0"/>
          </a:p>
          <a:p>
            <a:r>
              <a:rPr lang="en-US" dirty="0"/>
              <a:t>TO IMPROVE </a:t>
            </a:r>
          </a:p>
          <a:p>
            <a:r>
              <a:rPr lang="en-US" dirty="0"/>
              <a:t>POPULATION</a:t>
            </a:r>
          </a:p>
          <a:p>
            <a:r>
              <a:rPr lang="en-US" dirty="0"/>
              <a:t>HEALTH AND</a:t>
            </a:r>
          </a:p>
          <a:p>
            <a:r>
              <a:rPr lang="en-US" dirty="0"/>
              <a:t>LOWER HEALTH</a:t>
            </a:r>
          </a:p>
          <a:p>
            <a:r>
              <a:rPr lang="en-US" dirty="0"/>
              <a:t>CARE COSTS</a:t>
            </a:r>
          </a:p>
        </p:txBody>
      </p:sp>
    </p:spTree>
    <p:extLst>
      <p:ext uri="{BB962C8B-B14F-4D97-AF65-F5344CB8AC3E}">
        <p14:creationId xmlns:p14="http://schemas.microsoft.com/office/powerpoint/2010/main" val="135956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693" y="531483"/>
            <a:ext cx="10667712" cy="3583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93" y="4389121"/>
            <a:ext cx="9398227" cy="2209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80320" y="5398274"/>
            <a:ext cx="1572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WORKING </a:t>
            </a:r>
          </a:p>
          <a:p>
            <a:r>
              <a:rPr lang="en-US" dirty="0" smtClean="0"/>
              <a:t>TOGETHER</a:t>
            </a:r>
          </a:p>
          <a:p>
            <a:r>
              <a:rPr lang="en-US" dirty="0" smtClean="0"/>
              <a:t>TO IMPROVE</a:t>
            </a:r>
          </a:p>
          <a:p>
            <a:r>
              <a:rPr lang="en-US" dirty="0" smtClean="0"/>
              <a:t>BIG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85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936" y="281540"/>
            <a:ext cx="8413088" cy="63296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27091" y="3565987"/>
            <a:ext cx="26933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EVIDENCE-BASED</a:t>
            </a:r>
          </a:p>
          <a:p>
            <a:r>
              <a:rPr lang="en-US" dirty="0" smtClean="0"/>
              <a:t>EFFECTIVE </a:t>
            </a:r>
          </a:p>
          <a:p>
            <a:r>
              <a:rPr lang="en-US" dirty="0" smtClean="0"/>
              <a:t>BEST PRACTICE</a:t>
            </a:r>
          </a:p>
          <a:p>
            <a:r>
              <a:rPr lang="en-US" dirty="0" smtClean="0"/>
              <a:t>IDENTIFICATION</a:t>
            </a:r>
          </a:p>
          <a:p>
            <a:r>
              <a:rPr lang="en-US" dirty="0" smtClean="0"/>
              <a:t>DEVELOPMENT</a:t>
            </a:r>
          </a:p>
          <a:p>
            <a:r>
              <a:rPr lang="en-US" dirty="0" smtClean="0"/>
              <a:t>AND IMPLEMENTATION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024" y="284479"/>
            <a:ext cx="2589016" cy="632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2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320" y="355600"/>
            <a:ext cx="8291669" cy="62318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75189" y="952083"/>
            <a:ext cx="2691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PERFORMANCE</a:t>
            </a:r>
          </a:p>
          <a:p>
            <a:r>
              <a:rPr lang="en-US" sz="2400" dirty="0" smtClean="0"/>
              <a:t>IS REALITY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989" y="355600"/>
            <a:ext cx="2570480" cy="628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1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125" y="284480"/>
            <a:ext cx="11784994" cy="5516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680" y="5974715"/>
            <a:ext cx="5600700" cy="476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680" y="5974715"/>
            <a:ext cx="560070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6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606" y="345440"/>
            <a:ext cx="8396008" cy="6299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80480" y="345440"/>
            <a:ext cx="24240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 OF</a:t>
            </a:r>
          </a:p>
          <a:p>
            <a:r>
              <a:rPr lang="en-US" dirty="0" smtClean="0"/>
              <a:t>HEALTH INDICATORS</a:t>
            </a:r>
          </a:p>
          <a:p>
            <a:r>
              <a:rPr lang="en-US" dirty="0" smtClean="0"/>
              <a:t>IS ESSENTIAL TO </a:t>
            </a:r>
          </a:p>
          <a:p>
            <a:r>
              <a:rPr lang="en-US" dirty="0" smtClean="0"/>
              <a:t>MEANINGFUL </a:t>
            </a:r>
          </a:p>
          <a:p>
            <a:r>
              <a:rPr lang="en-US" dirty="0" smtClean="0"/>
              <a:t>IMPROVEMENT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614" y="345440"/>
            <a:ext cx="2577745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6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6320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1555" y="511810"/>
            <a:ext cx="1609725" cy="118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1555" y="2247900"/>
            <a:ext cx="1600200" cy="1181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54009" y="5293360"/>
            <a:ext cx="1572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WORKING </a:t>
            </a:r>
          </a:p>
          <a:p>
            <a:r>
              <a:rPr lang="en-US" dirty="0" smtClean="0"/>
              <a:t>TOGETHER</a:t>
            </a:r>
          </a:p>
          <a:p>
            <a:r>
              <a:rPr lang="en-US" dirty="0" smtClean="0"/>
              <a:t>TO IMPROVE</a:t>
            </a:r>
          </a:p>
          <a:p>
            <a:r>
              <a:rPr lang="en-US" dirty="0" smtClean="0"/>
              <a:t>BIG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82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45" y="186922"/>
            <a:ext cx="9271222" cy="64815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76641" y="811223"/>
            <a:ext cx="1696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AFFORDABLE CARE ACT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98464" y="798726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PUBLIC</a:t>
            </a:r>
          </a:p>
          <a:p>
            <a:r>
              <a:rPr lang="en-US" dirty="0" smtClean="0"/>
              <a:t>HEALTH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76156" y="798725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PRIMARY</a:t>
            </a:r>
          </a:p>
          <a:p>
            <a:r>
              <a:rPr lang="en-US" dirty="0" smtClean="0"/>
              <a:t>CARE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58739" y="3740438"/>
            <a:ext cx="18764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AGENCIES</a:t>
            </a:r>
          </a:p>
          <a:p>
            <a:r>
              <a:rPr lang="en-US" dirty="0" smtClean="0"/>
              <a:t>WORKING </a:t>
            </a:r>
          </a:p>
          <a:p>
            <a:r>
              <a:rPr lang="en-US" dirty="0" smtClean="0"/>
              <a:t>TOGETHER</a:t>
            </a:r>
          </a:p>
          <a:p>
            <a:r>
              <a:rPr lang="en-US" dirty="0" smtClean="0"/>
              <a:t>TO IMPROVE</a:t>
            </a:r>
          </a:p>
          <a:p>
            <a:r>
              <a:rPr lang="en-US" dirty="0" smtClean="0"/>
              <a:t>INDIVIDUAL</a:t>
            </a:r>
          </a:p>
          <a:p>
            <a:r>
              <a:rPr lang="en-US" dirty="0" smtClean="0"/>
              <a:t>HEALTH</a:t>
            </a:r>
          </a:p>
          <a:p>
            <a:r>
              <a:rPr lang="en-US" dirty="0" smtClean="0"/>
              <a:t>THROUGH</a:t>
            </a:r>
          </a:p>
          <a:p>
            <a:r>
              <a:rPr lang="en-US" dirty="0" smtClean="0"/>
              <a:t>POPULATION</a:t>
            </a:r>
          </a:p>
          <a:p>
            <a:r>
              <a:rPr lang="en-US" dirty="0" smtClean="0"/>
              <a:t>HEALTH</a:t>
            </a:r>
          </a:p>
          <a:p>
            <a:r>
              <a:rPr lang="en-US" dirty="0" smtClean="0"/>
              <a:t>STRATEGIES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06821" y="1946415"/>
            <a:ext cx="1901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PERFORMANCE</a:t>
            </a:r>
          </a:p>
          <a:p>
            <a:r>
              <a:rPr lang="en-US" dirty="0" smtClean="0"/>
              <a:t>IS REALITY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453" y="186922"/>
            <a:ext cx="2651408" cy="647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1547" y="660056"/>
            <a:ext cx="7995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5. Which of the following organizational types are not involved in integrative efforts to improve individual health through population health improvement strategies?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174943" y="3611794"/>
            <a:ext cx="940033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 Accountable Care Organizations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 Patient-Centered Medical Homes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 Genetic Cleansing Organization of the USA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 National Health Service Corps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1788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1289" y="667804"/>
            <a:ext cx="7995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5. Which </a:t>
            </a:r>
            <a:r>
              <a:rPr lang="en-US" sz="3200" dirty="0" smtClean="0"/>
              <a:t>of the following organizational types are not involved in integrative efforts to improve individual health through population health improvement strategies?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260184" y="3611794"/>
            <a:ext cx="940033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 Accountable Care Organizations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 Patient-Centered Medical Homes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 </a:t>
            </a:r>
            <a:r>
              <a:rPr lang="en-US" sz="3200" dirty="0" smtClean="0">
                <a:solidFill>
                  <a:srgbClr val="FF0000"/>
                </a:solidFill>
              </a:rPr>
              <a:t>Genetic Cleansing Organization of the USA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 National Health Service Corps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5185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534400" cy="6710766"/>
          </a:xfrm>
        </p:spPr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Why Measure Patient Satisfaction or Patient Experience?</a:t>
            </a:r>
            <a:endParaRPr lang="en-US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There has been much activity and energy devoted to improving the patient experience as well as determining a way to measure the satisfaction of the patient and their experience in a health care setting. When patient feedback is collected and acted upon in a meaningful way, the health center can achieve greater patient satisfaction. </a:t>
            </a:r>
            <a:r>
              <a:rPr lang="en-US" b="1" dirty="0">
                <a:solidFill>
                  <a:schemeClr val="bg1"/>
                </a:solidFill>
              </a:rPr>
              <a:t>The American Medical Association (AMA) encourages health care providers to proactively measure and respond to patient satisfaction data, and reports that practices that act on patient satisfaction data can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Inform quality improvement efforts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Make informed staffing decisions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Gain a competitive edge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Improve patients’ health, compliance, and confidence in treatment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Inform contract negotiations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Use information to contradict negative ratings/profiles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Give patients a constructive outlet to provide feedback on their experience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Reduce malpractice suits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Prepare for and improve performance on federal and private initiatives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Show patients that their physicians care about their input.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572" y="147234"/>
            <a:ext cx="2774395" cy="64162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94528" y="6187546"/>
            <a:ext cx="5979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PATIENT CARE AND SATISFACTION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344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219" y="6098583"/>
            <a:ext cx="7684873" cy="63198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Patient care and satisfaction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494" y="123986"/>
            <a:ext cx="8304804" cy="6044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Patient Satisfaction/Experience Surveys and Patient Activation/Engagement Resources</a:t>
            </a:r>
          </a:p>
          <a:p>
            <a:pPr marL="0" indent="0" fontAlgn="base">
              <a:buNone/>
            </a:pPr>
            <a:r>
              <a:rPr lang="en-US" sz="2400" b="1" dirty="0">
                <a:solidFill>
                  <a:schemeClr val="bg1"/>
                </a:solidFill>
              </a:rPr>
              <a:t>HRSA’s Health Center Program Grantees must measure and assess patient satisfaction. The information and resources below will provide health centers with goals and justifications for measuring patient satisfaction and/or patient experience, requirements for measuring patient satisfaction to become a recognized Patient-Centered Medical Home (PCMH), and examples of satisfaction surveys. There are also information and resources to help health centers understand how activated and/or engaged patients may be more satisfied and have better experiences and health outcomes.</a:t>
            </a: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731" y="216977"/>
            <a:ext cx="2744239" cy="634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567" y="5716185"/>
            <a:ext cx="7477932" cy="41231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" y="121920"/>
            <a:ext cx="11165840" cy="5699760"/>
          </a:xfrm>
        </p:spPr>
        <p:txBody>
          <a:bodyPr>
            <a:noAutofit/>
          </a:bodyPr>
          <a:lstStyle/>
          <a:p>
            <a:endParaRPr lang="en-US" sz="2400" b="1" dirty="0" smtClean="0"/>
          </a:p>
          <a:p>
            <a:endParaRPr lang="en-US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The </a:t>
            </a:r>
            <a:r>
              <a:rPr lang="en-US" sz="2400" b="1" dirty="0">
                <a:solidFill>
                  <a:schemeClr val="bg1"/>
                </a:solidFill>
              </a:rPr>
              <a:t>mission</a:t>
            </a:r>
            <a:r>
              <a:rPr lang="en-US" sz="2400" dirty="0">
                <a:solidFill>
                  <a:schemeClr val="bg1"/>
                </a:solidFill>
              </a:rPr>
              <a:t> of San Benito Health Foundation is to provide quality, affordable comprehensive health services to the community of San Benito County and surrounding areas in a manner that is accountable to the community while being respectful, empathetic, and culturally-sensitive to our clients.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Our vision</a:t>
            </a:r>
            <a:r>
              <a:rPr lang="en-US" sz="2400" dirty="0">
                <a:solidFill>
                  <a:schemeClr val="bg1"/>
                </a:solidFill>
              </a:rPr>
              <a:t> is for a safe and healthy San Benito County where health disparities do not exist, people have access to care, and have the knowledge and skills to make healthy choices. The SBHF is a leader among alliances and partnerships that foster a climate of thoughtful change and create solutions for maintaining our community safe and healthy.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684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721" y="1590318"/>
            <a:ext cx="8776605" cy="41993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680" y="302217"/>
            <a:ext cx="2704030" cy="625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8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165" y="370840"/>
            <a:ext cx="11524379" cy="60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8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4448</TotalTime>
  <Words>1255</Words>
  <Application>Microsoft Office PowerPoint</Application>
  <PresentationFormat>Widescreen</PresentationFormat>
  <Paragraphs>202</Paragraphs>
  <Slides>66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Arial</vt:lpstr>
      <vt:lpstr>Calibri</vt:lpstr>
      <vt:lpstr>Century Gothic</vt:lpstr>
      <vt:lpstr>Wingdings 3</vt:lpstr>
      <vt:lpstr>Slice</vt:lpstr>
      <vt:lpstr>MODULE three:   MEDICAL ADMINISTRATION AND SERVICE DELIVERY STRUCTURES IN COMMUNITY HEALTH SETTINGS </vt:lpstr>
      <vt:lpstr>PowerPoint Presentation</vt:lpstr>
      <vt:lpstr>UNIT OBJECTIVE</vt:lpstr>
      <vt:lpstr> History of community  health centers  in California  </vt:lpstr>
      <vt:lpstr>INTRODUCTION TO YOUR CLINIC SITES</vt:lpstr>
      <vt:lpstr>PowerPoint Presentation</vt:lpstr>
      <vt:lpstr>PowerPoint Presentation</vt:lpstr>
      <vt:lpstr>PowerPoint Presentation</vt:lpstr>
      <vt:lpstr>PowerPoint Presentation</vt:lpstr>
      <vt:lpstr> Welcome to Altura Centers for Health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PATIENT UNINSURED PROFILE AND GEOGRAPHIC DIFFERENCES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What is a Health Center?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The USA spends a lower total health care expenditure than all other countries that were compared. Is this a true or false statement?</vt:lpstr>
      <vt:lpstr>4. The USA spends a lower total health care expenditure than all other countries that were compared. Is this a true or false statement?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Patient care and satisfaction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 Brooks</dc:creator>
  <cp:lastModifiedBy>Victor Brooks</cp:lastModifiedBy>
  <cp:revision>62</cp:revision>
  <cp:lastPrinted>2018-01-08T19:19:32Z</cp:lastPrinted>
  <dcterms:created xsi:type="dcterms:W3CDTF">2017-11-27T19:02:08Z</dcterms:created>
  <dcterms:modified xsi:type="dcterms:W3CDTF">2018-01-22T22:47:52Z</dcterms:modified>
</cp:coreProperties>
</file>