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420" r:id="rId4"/>
    <p:sldId id="42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8" r:id="rId73"/>
    <p:sldId id="329" r:id="rId74"/>
    <p:sldId id="330" r:id="rId75"/>
    <p:sldId id="331" r:id="rId76"/>
    <p:sldId id="332" r:id="rId77"/>
    <p:sldId id="333" r:id="rId78"/>
    <p:sldId id="334" r:id="rId79"/>
    <p:sldId id="422"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444" r:id="rId133"/>
    <p:sldId id="445" r:id="rId134"/>
    <p:sldId id="389" r:id="rId135"/>
    <p:sldId id="390" r:id="rId136"/>
    <p:sldId id="391" r:id="rId137"/>
    <p:sldId id="392" r:id="rId138"/>
    <p:sldId id="393" r:id="rId139"/>
    <p:sldId id="423" r:id="rId140"/>
    <p:sldId id="424" r:id="rId141"/>
    <p:sldId id="425" r:id="rId142"/>
    <p:sldId id="397" r:id="rId143"/>
    <p:sldId id="398" r:id="rId144"/>
    <p:sldId id="399" r:id="rId145"/>
    <p:sldId id="400" r:id="rId146"/>
    <p:sldId id="438" r:id="rId147"/>
    <p:sldId id="439" r:id="rId148"/>
    <p:sldId id="436" r:id="rId149"/>
    <p:sldId id="437" r:id="rId150"/>
    <p:sldId id="402" r:id="rId151"/>
    <p:sldId id="403" r:id="rId152"/>
    <p:sldId id="404" r:id="rId153"/>
    <p:sldId id="405" r:id="rId154"/>
    <p:sldId id="406" r:id="rId155"/>
    <p:sldId id="407" r:id="rId156"/>
    <p:sldId id="442" r:id="rId157"/>
    <p:sldId id="443" r:id="rId158"/>
    <p:sldId id="419" r:id="rId159"/>
    <p:sldId id="410" r:id="rId160"/>
    <p:sldId id="411" r:id="rId161"/>
    <p:sldId id="412" r:id="rId162"/>
    <p:sldId id="413" r:id="rId163"/>
    <p:sldId id="414" r:id="rId164"/>
    <p:sldId id="415" r:id="rId165"/>
    <p:sldId id="416" r:id="rId166"/>
    <p:sldId id="417" r:id="rId167"/>
    <p:sldId id="440" r:id="rId168"/>
    <p:sldId id="441"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123" d="100"/>
          <a:sy n="123" d="100"/>
        </p:scale>
        <p:origin x="126" y="27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8-01-18T20:13:20.613"/>
    </inkml:context>
    <inkml:brush xml:id="br0">
      <inkml:brushProperty name="width" value="0.05292" units="cm"/>
      <inkml:brushProperty name="height" value="0.05292" units="cm"/>
      <inkml:brushProperty name="color" value="#FF0000"/>
    </inkml:brush>
  </inkml:definitions>
  <inkml:trace contextRef="#ctx0" brushRef="#br0">21396 7373 0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405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143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88425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00348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34010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57040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4036444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9357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47672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597499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6DA1D87-DB08-476F-80BE-531EA1156205}" type="datetimeFigureOut">
              <a:rPr lang="en-US" smtClean="0"/>
              <a:t>1/18/2018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173838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415601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6DA1D87-DB08-476F-80BE-531EA1156205}" type="datetimeFigureOut">
              <a:rPr lang="en-US" smtClean="0"/>
              <a:t>1/18/2018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1390307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6DA1D87-DB08-476F-80BE-531EA1156205}" type="datetimeFigureOut">
              <a:rPr lang="en-US" smtClean="0"/>
              <a:t>1/18/2018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2857120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DA1D87-DB08-476F-80BE-531EA1156205}" type="datetimeFigureOut">
              <a:rPr lang="en-US" smtClean="0"/>
              <a:t>1/18/2018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0670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87924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DA1D87-DB08-476F-80BE-531EA1156205}" type="datetimeFigureOut">
              <a:rPr lang="en-US" smtClean="0"/>
              <a:t>1/18/2018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B55C5A-35D9-4247-946D-FD88F0C5F562}" type="slidenum">
              <a:rPr lang="en-US" smtClean="0"/>
              <a:t>‹#›</a:t>
            </a:fld>
            <a:endParaRPr lang="en-US"/>
          </a:p>
        </p:txBody>
      </p:sp>
    </p:spTree>
    <p:extLst>
      <p:ext uri="{BB962C8B-B14F-4D97-AF65-F5344CB8AC3E}">
        <p14:creationId xmlns:p14="http://schemas.microsoft.com/office/powerpoint/2010/main" val="3688195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6DA1D87-DB08-476F-80BE-531EA1156205}" type="datetimeFigureOut">
              <a:rPr lang="en-US" smtClean="0"/>
              <a:t>1/18/2018</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58B55C5A-35D9-4247-946D-FD88F0C5F562}" type="slidenum">
              <a:rPr lang="en-US" smtClean="0"/>
              <a:t>‹#›</a:t>
            </a:fld>
            <a:endParaRPr lang="en-US"/>
          </a:p>
        </p:txBody>
      </p:sp>
    </p:spTree>
    <p:extLst>
      <p:ext uri="{BB962C8B-B14F-4D97-AF65-F5344CB8AC3E}">
        <p14:creationId xmlns:p14="http://schemas.microsoft.com/office/powerpoint/2010/main" val="6753341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uptodate.com/contents/metoprolol-drug-information?source=see_link" TargetMode="External"/><Relationship Id="rId2" Type="http://schemas.openxmlformats.org/officeDocument/2006/relationships/hyperlink" Target="https://www.uptodate.com/contents/felodipine-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5.emf"/><Relationship Id="rId4" Type="http://schemas.openxmlformats.org/officeDocument/2006/relationships/customXml" Target="../ink/ink1.xml"/></Relationships>
</file>

<file path=ppt/slides/_rels/slide1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uptodate.com/contents/verapamil-drug-information?source=see_link" TargetMode="External"/><Relationship Id="rId7" Type="http://schemas.openxmlformats.org/officeDocument/2006/relationships/image" Target="../media/image3.png"/><Relationship Id="rId2" Type="http://schemas.openxmlformats.org/officeDocument/2006/relationships/hyperlink" Target="https://www.uptodate.com/contents/diltiazem-drug-information?source=see_link" TargetMode="External"/><Relationship Id="rId1" Type="http://schemas.openxmlformats.org/officeDocument/2006/relationships/slideLayout" Target="../slideLayouts/slideLayout2.xml"/><Relationship Id="rId6" Type="http://schemas.openxmlformats.org/officeDocument/2006/relationships/hyperlink" Target="https://www.uptodate.com/contents/nifedipine-drug-information?source=see_link" TargetMode="External"/><Relationship Id="rId5" Type="http://schemas.openxmlformats.org/officeDocument/2006/relationships/hyperlink" Target="https://www.uptodate.com/contents/felodipine-drug-information?source=see_link" TargetMode="External"/><Relationship Id="rId4" Type="http://schemas.openxmlformats.org/officeDocument/2006/relationships/hyperlink" Target="https://www.uptodate.com/contents/amlodipine-drug-information?source=see_link"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uptodate.com/contents/clopidogrel-drug-information?source=see_link" TargetMode="External"/><Relationship Id="rId2" Type="http://schemas.openxmlformats.org/officeDocument/2006/relationships/hyperlink" Target="https://www.uptodate.com/contents/aspirin-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ptodate.com/contents/aspirin-drug-information?source=see_link" TargetMode="External"/><Relationship Id="rId2" Type="http://schemas.openxmlformats.org/officeDocument/2006/relationships/hyperlink" Target="https://www.uptodate.com/contents/ranolazine-drug-information?source=see_link"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uptodate.com/contents/trimethoprim-drug-information?source=see_link" TargetMode="External"/><Relationship Id="rId2" Type="http://schemas.openxmlformats.org/officeDocument/2006/relationships/hyperlink" Target="https://www.uptodate.com/contents/cimetidine-drug-information?source=see_link"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uptodate.com/contents/flucytosine-drug-information?source=see_link" TargetMode="External"/><Relationship Id="rId4" Type="http://schemas.openxmlformats.org/officeDocument/2006/relationships/hyperlink" Target="https://www.uptodate.com/contents/cefoxitin-drug-information?source=see_link"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external-redirect.do?target_url=http://kdigo.org/&amp;TOPIC_ID=717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calcitriol-drug-information?source=see_link"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cinacalcet-drug-information?source=see_lin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calcitriol-drug-information?source=see_lin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cinacalcet-drug-information?source=see_lin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overview-of-the-management-of-chronic-kidney-disease-in-adults/abstract/9,3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darbepoetin-alfa-drug-information?source=see_link"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uptodate.com/contents/ezetimibe-drug-information?source=see_link"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oogle2.fda.gov/search?q=Dyslipidemia&amp;client=FDAgov&amp;site=FDAgov&amp;lr=&amp;proxystylesheet=FDAgov&amp;requiredfields=-archive:Yes&amp;output=xml_no_dtd&amp;getfield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oogle2.fda.gov/search?q=Arterial+Hypertension&amp;client=FDAgov&amp;site=FDAgov&amp;lr=&amp;proxystylesheet=FDAgov&amp;requiredfields=-archive:Yes&amp;output=xml_no_dtd&amp;getfield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oogle2.fda.gov/search?q=Vaccines+blood+products+and+biologics&amp;client=FDAgov&amp;site=FDAgov&amp;lr=&amp;proxystylesheet=FDAgov&amp;requiredfields=-archive:Yes&amp;output=xml_no_dtd&amp;getfield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oogle2.fda.gov/search?q=Diabetes+mellitus&amp;client=FDAgov&amp;site=FDAgov&amp;lr=&amp;proxystylesheet=FDAgov&amp;requiredfields=-archive:Yes&amp;output=xml_no_dtd&amp;getfields=*"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uptodate.com/contents/metformin-drug-information?source=see_link"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323" y="144855"/>
            <a:ext cx="11580666" cy="6391869"/>
          </a:xfrm>
        </p:spPr>
        <p:txBody>
          <a:bodyPr>
            <a:normAutofit/>
          </a:bodyPr>
          <a:lstStyle/>
          <a:p>
            <a:r>
              <a:rPr lang="en-US" sz="6000" b="1" dirty="0" smtClean="0"/>
              <a:t>MODULE six:</a:t>
            </a:r>
            <a:br>
              <a:rPr lang="en-US" sz="6000" b="1" dirty="0" smtClean="0"/>
            </a:br>
            <a:r>
              <a:rPr lang="en-US" sz="6000" b="1"/>
              <a:t/>
            </a:r>
            <a:br>
              <a:rPr lang="en-US" sz="6000" b="1"/>
            </a:br>
            <a:r>
              <a:rPr lang="en-US" sz="6000" b="1" smtClean="0"/>
              <a:t>pharmacology   </a:t>
            </a:r>
            <a:r>
              <a:rPr lang="en-US" sz="6000" b="1" dirty="0" smtClean="0"/>
              <a:t/>
            </a:r>
            <a:br>
              <a:rPr lang="en-US" sz="6000" b="1" dirty="0" smtClean="0"/>
            </a:br>
            <a:r>
              <a:rPr lang="en-US" sz="6000" b="1" dirty="0" smtClean="0"/>
              <a:t/>
            </a:r>
            <a:br>
              <a:rPr lang="en-US" sz="6000" b="1" dirty="0" smtClean="0"/>
            </a:br>
            <a:endParaRPr lang="en-US" sz="6000" b="1" dirty="0"/>
          </a:p>
        </p:txBody>
      </p:sp>
      <p:pic>
        <p:nvPicPr>
          <p:cNvPr id="3" name="Picture 2"/>
          <p:cNvPicPr>
            <a:picLocks noChangeAspect="1"/>
          </p:cNvPicPr>
          <p:nvPr/>
        </p:nvPicPr>
        <p:blipFill>
          <a:blip r:embed="rId2"/>
          <a:stretch>
            <a:fillRect/>
          </a:stretch>
        </p:blipFill>
        <p:spPr>
          <a:xfrm>
            <a:off x="9100458" y="267789"/>
            <a:ext cx="2835864" cy="6306786"/>
          </a:xfrm>
          <a:prstGeom prst="rect">
            <a:avLst/>
          </a:prstGeom>
        </p:spPr>
      </p:pic>
    </p:spTree>
    <p:extLst>
      <p:ext uri="{BB962C8B-B14F-4D97-AF65-F5344CB8AC3E}">
        <p14:creationId xmlns:p14="http://schemas.microsoft.com/office/powerpoint/2010/main" val="3492454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780868"/>
            <a:ext cx="8534400" cy="1077131"/>
          </a:xfrm>
        </p:spPr>
        <p:txBody>
          <a:bodyPr>
            <a:normAutofit/>
          </a:bodyPr>
          <a:lstStyle/>
          <a:p>
            <a:r>
              <a:rPr lang="en-US" dirty="0" smtClean="0"/>
              <a:t>Antianginal beta </a:t>
            </a:r>
            <a:r>
              <a:rPr lang="en-US" dirty="0"/>
              <a:t>blockers</a:t>
            </a:r>
          </a:p>
        </p:txBody>
      </p:sp>
      <p:sp>
        <p:nvSpPr>
          <p:cNvPr id="3" name="Content Placeholder 2"/>
          <p:cNvSpPr>
            <a:spLocks noGrp="1"/>
          </p:cNvSpPr>
          <p:nvPr>
            <p:ph idx="1"/>
          </p:nvPr>
        </p:nvSpPr>
        <p:spPr>
          <a:xfrm>
            <a:off x="127160" y="147071"/>
            <a:ext cx="8839497" cy="5633797"/>
          </a:xfrm>
        </p:spPr>
        <p:txBody>
          <a:bodyPr>
            <a:noAutofit/>
          </a:bodyPr>
          <a:lstStyle/>
          <a:p>
            <a:endParaRPr lang="en-US" sz="3200" dirty="0" smtClean="0"/>
          </a:p>
          <a:p>
            <a:pPr marL="0" indent="0">
              <a:buNone/>
            </a:pPr>
            <a:r>
              <a:rPr lang="en-US" sz="3200" dirty="0" smtClean="0">
                <a:solidFill>
                  <a:schemeClr val="bg1"/>
                </a:solidFill>
              </a:rPr>
              <a:t>In </a:t>
            </a:r>
            <a:r>
              <a:rPr lang="en-US" sz="3200" dirty="0">
                <a:solidFill>
                  <a:schemeClr val="bg1"/>
                </a:solidFill>
              </a:rPr>
              <a:t>addition, beta blockers are the only antianginal drugs proven to prevent </a:t>
            </a:r>
            <a:r>
              <a:rPr lang="en-US" sz="3200" dirty="0" smtClean="0">
                <a:solidFill>
                  <a:schemeClr val="bg1"/>
                </a:solidFill>
              </a:rPr>
              <a:t>re-infarction </a:t>
            </a:r>
            <a:r>
              <a:rPr lang="en-US" sz="3200" dirty="0">
                <a:solidFill>
                  <a:schemeClr val="bg1"/>
                </a:solidFill>
              </a:rPr>
              <a:t>and to improve survival in patients who have sustained a myocardial </a:t>
            </a:r>
            <a:r>
              <a:rPr lang="en-US" sz="3200" dirty="0" smtClean="0">
                <a:solidFill>
                  <a:schemeClr val="bg1"/>
                </a:solidFill>
              </a:rPr>
              <a:t>infarction. </a:t>
            </a:r>
            <a:endParaRPr lang="en-US" sz="3200" dirty="0">
              <a:solidFill>
                <a:schemeClr val="bg1"/>
              </a:solidFill>
            </a:endParaRPr>
          </a:p>
          <a:p>
            <a:pPr marL="0" indent="0">
              <a:buNone/>
            </a:pPr>
            <a:r>
              <a:rPr lang="en-US" sz="3200" dirty="0" smtClean="0">
                <a:solidFill>
                  <a:schemeClr val="bg1"/>
                </a:solidFill>
              </a:rPr>
              <a:t>Beta blockers should </a:t>
            </a:r>
            <a:r>
              <a:rPr lang="en-US" sz="3200" b="1" dirty="0" smtClean="0">
                <a:solidFill>
                  <a:schemeClr val="bg1"/>
                </a:solidFill>
              </a:rPr>
              <a:t>not</a:t>
            </a:r>
            <a:r>
              <a:rPr lang="en-US" sz="3200" dirty="0" smtClean="0">
                <a:solidFill>
                  <a:schemeClr val="bg1"/>
                </a:solidFill>
              </a:rPr>
              <a:t> be used in patients with vasospastic or variant (Prinzmetal) angina. In such patients, they are ineffective and may increase the tendency to induce coronary vasospasm from unopposed alpha-receptor activity.</a:t>
            </a:r>
          </a:p>
          <a:p>
            <a:pPr marL="0" indent="0">
              <a:buNone/>
            </a:pPr>
            <a:r>
              <a:rPr lang="en-US" sz="3200" dirty="0"/>
              <a:t/>
            </a:r>
            <a:br>
              <a:rPr lang="en-US" sz="3200" dirty="0"/>
            </a:br>
            <a:endParaRPr lang="en-US" sz="3200" dirty="0"/>
          </a:p>
        </p:txBody>
      </p:sp>
      <p:pic>
        <p:nvPicPr>
          <p:cNvPr id="4" name="Picture 3"/>
          <p:cNvPicPr>
            <a:picLocks noChangeAspect="1"/>
          </p:cNvPicPr>
          <p:nvPr/>
        </p:nvPicPr>
        <p:blipFill>
          <a:blip r:embed="rId2"/>
          <a:stretch>
            <a:fillRect/>
          </a:stretch>
        </p:blipFill>
        <p:spPr>
          <a:xfrm>
            <a:off x="9044391" y="162569"/>
            <a:ext cx="2952750" cy="6276975"/>
          </a:xfrm>
          <a:prstGeom prst="rect">
            <a:avLst/>
          </a:prstGeom>
        </p:spPr>
      </p:pic>
      <p:sp>
        <p:nvSpPr>
          <p:cNvPr id="5" name="Rectangle 4"/>
          <p:cNvSpPr/>
          <p:nvPr/>
        </p:nvSpPr>
        <p:spPr>
          <a:xfrm>
            <a:off x="7217977" y="5483839"/>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31825701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2660" y="522123"/>
            <a:ext cx="7756727" cy="2334698"/>
          </a:xfrm>
          <a:prstGeom prst="rect">
            <a:avLst/>
          </a:prstGeom>
        </p:spPr>
      </p:pic>
      <p:pic>
        <p:nvPicPr>
          <p:cNvPr id="4" name="Content Placeholder 3"/>
          <p:cNvPicPr>
            <a:picLocks noGrp="1" noChangeAspect="1"/>
          </p:cNvPicPr>
          <p:nvPr>
            <p:ph idx="1"/>
          </p:nvPr>
        </p:nvPicPr>
        <p:blipFill>
          <a:blip r:embed="rId3"/>
          <a:stretch>
            <a:fillRect/>
          </a:stretch>
        </p:blipFill>
        <p:spPr>
          <a:xfrm>
            <a:off x="1215514" y="3018059"/>
            <a:ext cx="5468301" cy="3614738"/>
          </a:xfrm>
          <a:prstGeom prst="rect">
            <a:avLst/>
          </a:prstGeom>
        </p:spPr>
      </p:pic>
      <p:pic>
        <p:nvPicPr>
          <p:cNvPr id="3" name="Picture 2"/>
          <p:cNvPicPr>
            <a:picLocks noChangeAspect="1"/>
          </p:cNvPicPr>
          <p:nvPr/>
        </p:nvPicPr>
        <p:blipFill>
          <a:blip r:embed="rId4"/>
          <a:stretch>
            <a:fillRect/>
          </a:stretch>
        </p:blipFill>
        <p:spPr>
          <a:xfrm>
            <a:off x="7985124" y="522123"/>
            <a:ext cx="2778670" cy="6179590"/>
          </a:xfrm>
          <a:prstGeom prst="rect">
            <a:avLst/>
          </a:prstGeom>
        </p:spPr>
      </p:pic>
    </p:spTree>
    <p:extLst>
      <p:ext uri="{BB962C8B-B14F-4D97-AF65-F5344CB8AC3E}">
        <p14:creationId xmlns:p14="http://schemas.microsoft.com/office/powerpoint/2010/main" val="39282109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60130" y="572589"/>
            <a:ext cx="5489470" cy="5845628"/>
          </a:xfrm>
          <a:prstGeom prst="rect">
            <a:avLst/>
          </a:prstGeom>
        </p:spPr>
      </p:pic>
      <p:pic>
        <p:nvPicPr>
          <p:cNvPr id="3" name="Picture 2"/>
          <p:cNvPicPr>
            <a:picLocks noChangeAspect="1"/>
          </p:cNvPicPr>
          <p:nvPr/>
        </p:nvPicPr>
        <p:blipFill>
          <a:blip r:embed="rId3"/>
          <a:stretch>
            <a:fillRect/>
          </a:stretch>
        </p:blipFill>
        <p:spPr>
          <a:xfrm>
            <a:off x="452847" y="572588"/>
            <a:ext cx="2620658" cy="5828181"/>
          </a:xfrm>
          <a:prstGeom prst="rect">
            <a:avLst/>
          </a:prstGeom>
        </p:spPr>
      </p:pic>
      <p:pic>
        <p:nvPicPr>
          <p:cNvPr id="5" name="Picture 4"/>
          <p:cNvPicPr>
            <a:picLocks noChangeAspect="1"/>
          </p:cNvPicPr>
          <p:nvPr/>
        </p:nvPicPr>
        <p:blipFill>
          <a:blip r:embed="rId4"/>
          <a:stretch>
            <a:fillRect/>
          </a:stretch>
        </p:blipFill>
        <p:spPr>
          <a:xfrm>
            <a:off x="8549600" y="572588"/>
            <a:ext cx="2875741" cy="5845629"/>
          </a:xfrm>
          <a:prstGeom prst="rect">
            <a:avLst/>
          </a:prstGeom>
        </p:spPr>
      </p:pic>
    </p:spTree>
    <p:extLst>
      <p:ext uri="{BB962C8B-B14F-4D97-AF65-F5344CB8AC3E}">
        <p14:creationId xmlns:p14="http://schemas.microsoft.com/office/powerpoint/2010/main" val="264853072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7040" y="606463"/>
            <a:ext cx="8762479" cy="5619206"/>
          </a:xfrm>
          <a:prstGeom prst="rect">
            <a:avLst/>
          </a:prstGeom>
        </p:spPr>
      </p:pic>
      <p:pic>
        <p:nvPicPr>
          <p:cNvPr id="3" name="Picture 2"/>
          <p:cNvPicPr>
            <a:picLocks noChangeAspect="1"/>
          </p:cNvPicPr>
          <p:nvPr/>
        </p:nvPicPr>
        <p:blipFill>
          <a:blip r:embed="rId3"/>
          <a:stretch>
            <a:fillRect/>
          </a:stretch>
        </p:blipFill>
        <p:spPr>
          <a:xfrm>
            <a:off x="9021255" y="310058"/>
            <a:ext cx="3055984" cy="6212016"/>
          </a:xfrm>
          <a:prstGeom prst="rect">
            <a:avLst/>
          </a:prstGeom>
        </p:spPr>
      </p:pic>
    </p:spTree>
    <p:extLst>
      <p:ext uri="{BB962C8B-B14F-4D97-AF65-F5344CB8AC3E}">
        <p14:creationId xmlns:p14="http://schemas.microsoft.com/office/powerpoint/2010/main" val="36382193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1193" y="634507"/>
            <a:ext cx="8285332" cy="5514703"/>
          </a:xfrm>
          <a:prstGeom prst="rect">
            <a:avLst/>
          </a:prstGeom>
        </p:spPr>
      </p:pic>
      <p:pic>
        <p:nvPicPr>
          <p:cNvPr id="3" name="Picture 2"/>
          <p:cNvPicPr>
            <a:picLocks noChangeAspect="1"/>
          </p:cNvPicPr>
          <p:nvPr/>
        </p:nvPicPr>
        <p:blipFill>
          <a:blip r:embed="rId3"/>
          <a:stretch>
            <a:fillRect/>
          </a:stretch>
        </p:blipFill>
        <p:spPr>
          <a:xfrm>
            <a:off x="8942522" y="285795"/>
            <a:ext cx="3122357" cy="6346934"/>
          </a:xfrm>
          <a:prstGeom prst="rect">
            <a:avLst/>
          </a:prstGeom>
        </p:spPr>
      </p:pic>
    </p:spTree>
    <p:extLst>
      <p:ext uri="{BB962C8B-B14F-4D97-AF65-F5344CB8AC3E}">
        <p14:creationId xmlns:p14="http://schemas.microsoft.com/office/powerpoint/2010/main" val="34022569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98962" y="572588"/>
            <a:ext cx="8039230" cy="5828211"/>
          </a:xfrm>
          <a:prstGeom prst="rect">
            <a:avLst/>
          </a:prstGeom>
        </p:spPr>
      </p:pic>
      <p:pic>
        <p:nvPicPr>
          <p:cNvPr id="3" name="Picture 2"/>
          <p:cNvPicPr>
            <a:picLocks noChangeAspect="1"/>
          </p:cNvPicPr>
          <p:nvPr/>
        </p:nvPicPr>
        <p:blipFill>
          <a:blip r:embed="rId3"/>
          <a:stretch>
            <a:fillRect/>
          </a:stretch>
        </p:blipFill>
        <p:spPr>
          <a:xfrm>
            <a:off x="8818537" y="223876"/>
            <a:ext cx="3214962" cy="6535175"/>
          </a:xfrm>
          <a:prstGeom prst="rect">
            <a:avLst/>
          </a:prstGeom>
        </p:spPr>
      </p:pic>
    </p:spTree>
    <p:extLst>
      <p:ext uri="{BB962C8B-B14F-4D97-AF65-F5344CB8AC3E}">
        <p14:creationId xmlns:p14="http://schemas.microsoft.com/office/powerpoint/2010/main" val="243646254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4540" y="863345"/>
            <a:ext cx="8359963" cy="5558765"/>
          </a:xfrm>
          <a:prstGeom prst="rect">
            <a:avLst/>
          </a:prstGeom>
        </p:spPr>
      </p:pic>
      <p:pic>
        <p:nvPicPr>
          <p:cNvPr id="3" name="Picture 2"/>
          <p:cNvPicPr>
            <a:picLocks noChangeAspect="1"/>
          </p:cNvPicPr>
          <p:nvPr/>
        </p:nvPicPr>
        <p:blipFill>
          <a:blip r:embed="rId3"/>
          <a:stretch>
            <a:fillRect/>
          </a:stretch>
        </p:blipFill>
        <p:spPr>
          <a:xfrm>
            <a:off x="8911525" y="251162"/>
            <a:ext cx="3164976" cy="6433566"/>
          </a:xfrm>
          <a:prstGeom prst="rect">
            <a:avLst/>
          </a:prstGeom>
        </p:spPr>
      </p:pic>
    </p:spTree>
    <p:extLst>
      <p:ext uri="{BB962C8B-B14F-4D97-AF65-F5344CB8AC3E}">
        <p14:creationId xmlns:p14="http://schemas.microsoft.com/office/powerpoint/2010/main" val="40205776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99020" y="511627"/>
            <a:ext cx="7733088" cy="5819503"/>
          </a:xfrm>
          <a:prstGeom prst="rect">
            <a:avLst/>
          </a:prstGeom>
        </p:spPr>
      </p:pic>
      <p:pic>
        <p:nvPicPr>
          <p:cNvPr id="3" name="Picture 2"/>
          <p:cNvPicPr>
            <a:picLocks noChangeAspect="1"/>
          </p:cNvPicPr>
          <p:nvPr/>
        </p:nvPicPr>
        <p:blipFill>
          <a:blip r:embed="rId3"/>
          <a:stretch>
            <a:fillRect/>
          </a:stretch>
        </p:blipFill>
        <p:spPr>
          <a:xfrm>
            <a:off x="8702299" y="210541"/>
            <a:ext cx="3159125" cy="6421673"/>
          </a:xfrm>
          <a:prstGeom prst="rect">
            <a:avLst/>
          </a:prstGeom>
        </p:spPr>
      </p:pic>
    </p:spTree>
    <p:extLst>
      <p:ext uri="{BB962C8B-B14F-4D97-AF65-F5344CB8AC3E}">
        <p14:creationId xmlns:p14="http://schemas.microsoft.com/office/powerpoint/2010/main" val="203145305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8959" y="649710"/>
            <a:ext cx="8938666" cy="5471160"/>
          </a:xfrm>
          <a:prstGeom prst="rect">
            <a:avLst/>
          </a:prstGeom>
        </p:spPr>
      </p:pic>
      <p:pic>
        <p:nvPicPr>
          <p:cNvPr id="3" name="Picture 2"/>
          <p:cNvPicPr>
            <a:picLocks noChangeAspect="1"/>
          </p:cNvPicPr>
          <p:nvPr/>
        </p:nvPicPr>
        <p:blipFill>
          <a:blip r:embed="rId3"/>
          <a:stretch>
            <a:fillRect/>
          </a:stretch>
        </p:blipFill>
        <p:spPr>
          <a:xfrm>
            <a:off x="9210368" y="462770"/>
            <a:ext cx="2875451" cy="5845039"/>
          </a:xfrm>
          <a:prstGeom prst="rect">
            <a:avLst/>
          </a:prstGeom>
        </p:spPr>
      </p:pic>
    </p:spTree>
    <p:extLst>
      <p:ext uri="{BB962C8B-B14F-4D97-AF65-F5344CB8AC3E}">
        <p14:creationId xmlns:p14="http://schemas.microsoft.com/office/powerpoint/2010/main" val="331507774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171" y="346165"/>
            <a:ext cx="7687201" cy="6045925"/>
          </a:xfrm>
          <a:prstGeom prst="rect">
            <a:avLst/>
          </a:prstGeom>
        </p:spPr>
      </p:pic>
      <p:pic>
        <p:nvPicPr>
          <p:cNvPr id="3" name="Picture 2"/>
          <p:cNvPicPr>
            <a:picLocks noChangeAspect="1"/>
          </p:cNvPicPr>
          <p:nvPr/>
        </p:nvPicPr>
        <p:blipFill>
          <a:blip r:embed="rId3"/>
          <a:stretch>
            <a:fillRect/>
          </a:stretch>
        </p:blipFill>
        <p:spPr>
          <a:xfrm>
            <a:off x="8826285" y="189693"/>
            <a:ext cx="3127935" cy="6358272"/>
          </a:xfrm>
          <a:prstGeom prst="rect">
            <a:avLst/>
          </a:prstGeom>
        </p:spPr>
      </p:pic>
    </p:spTree>
    <p:extLst>
      <p:ext uri="{BB962C8B-B14F-4D97-AF65-F5344CB8AC3E}">
        <p14:creationId xmlns:p14="http://schemas.microsoft.com/office/powerpoint/2010/main" val="365840669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6550" y="441960"/>
            <a:ext cx="7976016" cy="5993674"/>
          </a:xfrm>
          <a:prstGeom prst="rect">
            <a:avLst/>
          </a:prstGeom>
        </p:spPr>
      </p:pic>
      <p:pic>
        <p:nvPicPr>
          <p:cNvPr id="3" name="Picture 2"/>
          <p:cNvPicPr>
            <a:picLocks noChangeAspect="1"/>
          </p:cNvPicPr>
          <p:nvPr/>
        </p:nvPicPr>
        <p:blipFill>
          <a:blip r:embed="rId3"/>
          <a:stretch>
            <a:fillRect/>
          </a:stretch>
        </p:blipFill>
        <p:spPr>
          <a:xfrm>
            <a:off x="8825148" y="170739"/>
            <a:ext cx="3160166" cy="6423789"/>
          </a:xfrm>
          <a:prstGeom prst="rect">
            <a:avLst/>
          </a:prstGeom>
        </p:spPr>
      </p:pic>
    </p:spTree>
    <p:extLst>
      <p:ext uri="{BB962C8B-B14F-4D97-AF65-F5344CB8AC3E}">
        <p14:creationId xmlns:p14="http://schemas.microsoft.com/office/powerpoint/2010/main" val="6892340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76" y="5997844"/>
            <a:ext cx="8583773" cy="707627"/>
          </a:xfrm>
        </p:spPr>
        <p:txBody>
          <a:bodyPr>
            <a:normAutofit fontScale="90000"/>
          </a:bodyPr>
          <a:lstStyle/>
          <a:p>
            <a:r>
              <a:rPr lang="en-US" dirty="0" smtClean="0"/>
              <a:t>Antianginal with failed monotherapy</a:t>
            </a:r>
            <a:endParaRPr lang="en-US" dirty="0"/>
          </a:p>
        </p:txBody>
      </p:sp>
      <p:sp>
        <p:nvSpPr>
          <p:cNvPr id="3" name="Content Placeholder 2"/>
          <p:cNvSpPr>
            <a:spLocks noGrp="1"/>
          </p:cNvSpPr>
          <p:nvPr>
            <p:ph idx="1"/>
          </p:nvPr>
        </p:nvSpPr>
        <p:spPr>
          <a:xfrm>
            <a:off x="110777" y="1"/>
            <a:ext cx="8506281" cy="6230318"/>
          </a:xfrm>
        </p:spPr>
        <p:txBody>
          <a:bodyPr>
            <a:normAutofit lnSpcReduction="10000"/>
          </a:bodyPr>
          <a:lstStyle/>
          <a:p>
            <a:pPr>
              <a:buFont typeface="Arial" panose="020B0604020202020204" pitchFamily="34" charset="0"/>
              <a:buChar char="•"/>
            </a:pPr>
            <a:r>
              <a:rPr lang="en-US" b="1" dirty="0" smtClean="0">
                <a:solidFill>
                  <a:schemeClr val="bg1"/>
                </a:solidFill>
              </a:rPr>
              <a:t>Angina </a:t>
            </a:r>
            <a:r>
              <a:rPr lang="en-US" b="1" dirty="0">
                <a:solidFill>
                  <a:schemeClr val="bg1"/>
                </a:solidFill>
              </a:rPr>
              <a:t>that persists with monotherapy</a:t>
            </a:r>
            <a:r>
              <a:rPr lang="en-US" dirty="0">
                <a:solidFill>
                  <a:schemeClr val="bg1"/>
                </a:solidFill>
              </a:rPr>
              <a:t> — Although beta blockers and calcium channel blockers have similar efficacy in the management of stable </a:t>
            </a:r>
            <a:r>
              <a:rPr lang="en-US" dirty="0" smtClean="0">
                <a:solidFill>
                  <a:schemeClr val="bg1"/>
                </a:solidFill>
              </a:rPr>
              <a:t>angina, </a:t>
            </a:r>
            <a:r>
              <a:rPr lang="en-US" dirty="0">
                <a:solidFill>
                  <a:schemeClr val="bg1"/>
                </a:solidFill>
              </a:rPr>
              <a:t>we prefer starting with the former. This is based principally on the observation of survival benefit with beta blockers in patients with prior myocardial infarction or impaired left ventricular systolic function. Such a benefit has not been observed with calcium channel blockers.</a:t>
            </a:r>
          </a:p>
          <a:p>
            <a:pPr>
              <a:buFont typeface="Arial" panose="020B0604020202020204" pitchFamily="34" charset="0"/>
              <a:buChar char="•"/>
            </a:pPr>
            <a:r>
              <a:rPr lang="en-US" dirty="0">
                <a:solidFill>
                  <a:schemeClr val="bg1"/>
                </a:solidFill>
              </a:rPr>
              <a:t>Addition of a second drug (usually either a calcium channel blocker or a nitrate) is indicated if angina persists with monotherapy. The efficacy of combination therapy was illustrated in a study that randomly assigned 397 patients to four weeks of monotherapy with </a:t>
            </a:r>
            <a:r>
              <a:rPr lang="en-US" u="sng" dirty="0">
                <a:solidFill>
                  <a:schemeClr val="bg1"/>
                </a:solidFill>
                <a:hlinkClick r:id="rId2"/>
              </a:rPr>
              <a:t>felodipine</a:t>
            </a:r>
            <a:r>
              <a:rPr lang="en-US" dirty="0">
                <a:solidFill>
                  <a:schemeClr val="bg1"/>
                </a:solidFill>
              </a:rPr>
              <a:t> or </a:t>
            </a:r>
            <a:r>
              <a:rPr lang="en-US" u="sng" dirty="0">
                <a:solidFill>
                  <a:schemeClr val="bg1"/>
                </a:solidFill>
                <a:hlinkClick r:id="rId3"/>
              </a:rPr>
              <a:t>metoprolol</a:t>
            </a:r>
            <a:r>
              <a:rPr lang="en-US" dirty="0">
                <a:solidFill>
                  <a:schemeClr val="bg1"/>
                </a:solidFill>
              </a:rPr>
              <a:t> or a combination of felodipine and </a:t>
            </a:r>
            <a:r>
              <a:rPr lang="en-US" dirty="0" smtClean="0">
                <a:solidFill>
                  <a:schemeClr val="bg1"/>
                </a:solidFill>
              </a:rPr>
              <a:t>metoprolol. </a:t>
            </a:r>
            <a:r>
              <a:rPr lang="en-US" dirty="0">
                <a:solidFill>
                  <a:schemeClr val="bg1"/>
                </a:solidFill>
              </a:rPr>
              <a:t>Combination therapy was more effective for increasing exercise duration and better tolerated than monotherapy.</a:t>
            </a:r>
          </a:p>
          <a:p>
            <a:pPr>
              <a:buFont typeface="Arial" panose="020B0604020202020204" pitchFamily="34" charset="0"/>
              <a:buChar char="•"/>
            </a:pPr>
            <a:r>
              <a:rPr lang="en-US" dirty="0">
                <a:solidFill>
                  <a:schemeClr val="bg1"/>
                </a:solidFill>
              </a:rPr>
              <a:t>Although a third class of antianginal drug can be added in patients who have limiting angina on two agents, many physicians would consider coronary angiography in such patients and revascularization if indicated.</a:t>
            </a:r>
          </a:p>
          <a:p>
            <a:endParaRPr lang="en-US" dirty="0"/>
          </a:p>
        </p:txBody>
      </p:sp>
      <p:pic>
        <p:nvPicPr>
          <p:cNvPr id="4" name="Picture 3"/>
          <p:cNvPicPr>
            <a:picLocks noChangeAspect="1"/>
          </p:cNvPicPr>
          <p:nvPr/>
        </p:nvPicPr>
        <p:blipFill>
          <a:blip r:embed="rId4"/>
          <a:stretch>
            <a:fillRect/>
          </a:stretch>
        </p:blipFill>
        <p:spPr>
          <a:xfrm>
            <a:off x="8889408" y="151029"/>
            <a:ext cx="2952750" cy="6276975"/>
          </a:xfrm>
          <a:prstGeom prst="rect">
            <a:avLst/>
          </a:prstGeom>
        </p:spPr>
      </p:pic>
      <p:sp>
        <p:nvSpPr>
          <p:cNvPr id="5" name="Rectangle 4"/>
          <p:cNvSpPr/>
          <p:nvPr/>
        </p:nvSpPr>
        <p:spPr>
          <a:xfrm>
            <a:off x="7058986" y="533802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04311249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5940" y="407124"/>
            <a:ext cx="8306126" cy="5941423"/>
          </a:xfrm>
          <a:prstGeom prst="rect">
            <a:avLst/>
          </a:prstGeom>
        </p:spPr>
      </p:pic>
      <p:pic>
        <p:nvPicPr>
          <p:cNvPr id="3" name="Picture 2"/>
          <p:cNvPicPr>
            <a:picLocks noChangeAspect="1"/>
          </p:cNvPicPr>
          <p:nvPr/>
        </p:nvPicPr>
        <p:blipFill>
          <a:blip r:embed="rId3"/>
          <a:stretch>
            <a:fillRect/>
          </a:stretch>
        </p:blipFill>
        <p:spPr>
          <a:xfrm>
            <a:off x="8805272" y="221143"/>
            <a:ext cx="3181116" cy="6466376"/>
          </a:xfrm>
          <a:prstGeom prst="rect">
            <a:avLst/>
          </a:prstGeom>
        </p:spPr>
      </p:pic>
    </p:spTree>
    <p:extLst>
      <p:ext uri="{BB962C8B-B14F-4D97-AF65-F5344CB8AC3E}">
        <p14:creationId xmlns:p14="http://schemas.microsoft.com/office/powerpoint/2010/main" val="222170715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23425" y="459376"/>
            <a:ext cx="7702474" cy="5845629"/>
          </a:xfrm>
          <a:prstGeom prst="rect">
            <a:avLst/>
          </a:prstGeom>
        </p:spPr>
      </p:pic>
      <p:pic>
        <p:nvPicPr>
          <p:cNvPr id="3" name="Picture 2"/>
          <p:cNvPicPr>
            <a:picLocks noChangeAspect="1"/>
          </p:cNvPicPr>
          <p:nvPr/>
        </p:nvPicPr>
        <p:blipFill>
          <a:blip r:embed="rId3"/>
          <a:stretch>
            <a:fillRect/>
          </a:stretch>
        </p:blipFill>
        <p:spPr>
          <a:xfrm>
            <a:off x="8849533" y="172657"/>
            <a:ext cx="3182006" cy="6468186"/>
          </a:xfrm>
          <a:prstGeom prst="rect">
            <a:avLst/>
          </a:prstGeom>
        </p:spPr>
      </p:pic>
    </p:spTree>
    <p:extLst>
      <p:ext uri="{BB962C8B-B14F-4D97-AF65-F5344CB8AC3E}">
        <p14:creationId xmlns:p14="http://schemas.microsoft.com/office/powerpoint/2010/main" val="36545051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215" y="4950985"/>
            <a:ext cx="6751493" cy="1823930"/>
          </a:xfrm>
        </p:spPr>
        <p:txBody>
          <a:bodyPr>
            <a:normAutofit fontScale="90000"/>
          </a:bodyPr>
          <a:lstStyle/>
          <a:p>
            <a:r>
              <a:rPr lang="en-US" dirty="0" smtClean="0"/>
              <a:t/>
            </a:r>
            <a:br>
              <a:rPr lang="en-US" dirty="0" smtClean="0"/>
            </a:br>
            <a:r>
              <a:rPr lang="en-US" b="1" dirty="0" smtClean="0"/>
              <a:t>Infectious disease Learning objectives for vaccination information/advocacy</a:t>
            </a:r>
            <a:br>
              <a:rPr lang="en-US" b="1" dirty="0" smtClean="0"/>
            </a:br>
            <a:endParaRPr lang="en-US" b="1" dirty="0"/>
          </a:p>
        </p:txBody>
      </p:sp>
      <p:pic>
        <p:nvPicPr>
          <p:cNvPr id="4" name="Content Placeholder 3"/>
          <p:cNvPicPr>
            <a:picLocks noGrp="1" noChangeAspect="1"/>
          </p:cNvPicPr>
          <p:nvPr>
            <p:ph idx="1"/>
          </p:nvPr>
        </p:nvPicPr>
        <p:blipFill>
          <a:blip r:embed="rId2"/>
          <a:stretch>
            <a:fillRect/>
          </a:stretch>
        </p:blipFill>
        <p:spPr>
          <a:xfrm>
            <a:off x="273975" y="269340"/>
            <a:ext cx="8324637" cy="4646691"/>
          </a:xfrm>
          <a:prstGeom prst="rect">
            <a:avLst/>
          </a:prstGeom>
        </p:spPr>
      </p:pic>
      <p:pic>
        <p:nvPicPr>
          <p:cNvPr id="3" name="Picture 2"/>
          <p:cNvPicPr>
            <a:picLocks noChangeAspect="1"/>
          </p:cNvPicPr>
          <p:nvPr/>
        </p:nvPicPr>
        <p:blipFill>
          <a:blip r:embed="rId3"/>
          <a:stretch>
            <a:fillRect/>
          </a:stretch>
        </p:blipFill>
        <p:spPr>
          <a:xfrm>
            <a:off x="8871693" y="160852"/>
            <a:ext cx="3200400" cy="6505575"/>
          </a:xfrm>
          <a:prstGeom prst="rect">
            <a:avLst/>
          </a:prstGeom>
        </p:spPr>
      </p:pic>
    </p:spTree>
    <p:extLst>
      <p:ext uri="{BB962C8B-B14F-4D97-AF65-F5344CB8AC3E}">
        <p14:creationId xmlns:p14="http://schemas.microsoft.com/office/powerpoint/2010/main" val="100962264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958" y="4923937"/>
            <a:ext cx="8534400" cy="1507067"/>
          </a:xfrm>
        </p:spPr>
        <p:txBody>
          <a:bodyPr>
            <a:normAutofit fontScale="90000"/>
          </a:bodyPr>
          <a:lstStyle/>
          <a:p>
            <a:r>
              <a:rPr lang="en-US" b="1" dirty="0" smtClean="0"/>
              <a:t>Infectious disease </a:t>
            </a:r>
            <a:br>
              <a:rPr lang="en-US" b="1" dirty="0" smtClean="0"/>
            </a:br>
            <a:r>
              <a:rPr lang="en-US" b="1" dirty="0" smtClean="0"/>
              <a:t>Learning objectives </a:t>
            </a:r>
            <a:r>
              <a:rPr lang="en-US" b="1" dirty="0"/>
              <a:t>for vaccination </a:t>
            </a:r>
            <a:r>
              <a:rPr lang="en-US" b="1" dirty="0" smtClean="0"/>
              <a:t>information/advocacy</a:t>
            </a:r>
            <a:endParaRPr lang="en-US" b="1" dirty="0"/>
          </a:p>
        </p:txBody>
      </p:sp>
      <p:pic>
        <p:nvPicPr>
          <p:cNvPr id="4" name="Content Placeholder 3"/>
          <p:cNvPicPr>
            <a:picLocks noGrp="1" noChangeAspect="1"/>
          </p:cNvPicPr>
          <p:nvPr>
            <p:ph idx="1"/>
          </p:nvPr>
        </p:nvPicPr>
        <p:blipFill>
          <a:blip r:embed="rId2"/>
          <a:stretch>
            <a:fillRect/>
          </a:stretch>
        </p:blipFill>
        <p:spPr>
          <a:xfrm>
            <a:off x="205035" y="773180"/>
            <a:ext cx="8621323" cy="3910533"/>
          </a:xfrm>
          <a:prstGeom prst="rect">
            <a:avLst/>
          </a:prstGeom>
        </p:spPr>
      </p:pic>
      <p:pic>
        <p:nvPicPr>
          <p:cNvPr id="3" name="Picture 2"/>
          <p:cNvPicPr>
            <a:picLocks noChangeAspect="1"/>
          </p:cNvPicPr>
          <p:nvPr/>
        </p:nvPicPr>
        <p:blipFill>
          <a:blip r:embed="rId3"/>
          <a:stretch>
            <a:fillRect/>
          </a:stretch>
        </p:blipFill>
        <p:spPr>
          <a:xfrm>
            <a:off x="9012264" y="292732"/>
            <a:ext cx="3052769" cy="6205479"/>
          </a:xfrm>
          <a:prstGeom prst="rect">
            <a:avLst/>
          </a:prstGeom>
        </p:spPr>
      </p:pic>
    </p:spTree>
    <p:extLst>
      <p:ext uri="{BB962C8B-B14F-4D97-AF65-F5344CB8AC3E}">
        <p14:creationId xmlns:p14="http://schemas.microsoft.com/office/powerpoint/2010/main" val="25238439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782" y="5126153"/>
            <a:ext cx="6416984" cy="1731848"/>
          </a:xfrm>
        </p:spPr>
        <p:txBody>
          <a:bodyPr>
            <a:normAutofit fontScale="90000"/>
          </a:bodyPr>
          <a:lstStyle/>
          <a:p>
            <a:r>
              <a:rPr lang="en-US" b="1" dirty="0"/>
              <a:t>Infectious disease </a:t>
            </a:r>
            <a:r>
              <a:rPr lang="en-US" b="1" dirty="0" smtClean="0"/>
              <a:t>Learning </a:t>
            </a:r>
            <a:r>
              <a:rPr lang="en-US" b="1" dirty="0"/>
              <a:t>objectives for vaccination information/advocacy</a:t>
            </a:r>
          </a:p>
        </p:txBody>
      </p:sp>
      <p:pic>
        <p:nvPicPr>
          <p:cNvPr id="4" name="Content Placeholder 3"/>
          <p:cNvPicPr>
            <a:picLocks noGrp="1" noChangeAspect="1"/>
          </p:cNvPicPr>
          <p:nvPr>
            <p:ph idx="1"/>
          </p:nvPr>
        </p:nvPicPr>
        <p:blipFill>
          <a:blip r:embed="rId2"/>
          <a:stretch>
            <a:fillRect/>
          </a:stretch>
        </p:blipFill>
        <p:spPr>
          <a:xfrm>
            <a:off x="253782" y="156127"/>
            <a:ext cx="6663066" cy="4856813"/>
          </a:xfrm>
          <a:prstGeom prst="rect">
            <a:avLst/>
          </a:prstGeom>
        </p:spPr>
      </p:pic>
      <p:pic>
        <p:nvPicPr>
          <p:cNvPr id="3" name="Picture 2"/>
          <p:cNvPicPr>
            <a:picLocks noChangeAspect="1"/>
          </p:cNvPicPr>
          <p:nvPr/>
        </p:nvPicPr>
        <p:blipFill>
          <a:blip r:embed="rId3"/>
          <a:stretch>
            <a:fillRect/>
          </a:stretch>
        </p:blipFill>
        <p:spPr>
          <a:xfrm>
            <a:off x="7823499" y="156127"/>
            <a:ext cx="3200400" cy="6505575"/>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p14:cNvContentPartPr/>
              <p14:nvPr/>
            </p14:nvContentPartPr>
            <p14:xfrm>
              <a:off x="7702560" y="2654280"/>
              <a:ext cx="360" cy="360"/>
            </p14:xfrm>
          </p:contentPart>
        </mc:Choice>
        <mc:Fallback xmlns="">
          <p:pic>
            <p:nvPicPr>
              <p:cNvPr id="5" name="Ink 4"/>
              <p:cNvPicPr/>
              <p:nvPr/>
            </p:nvPicPr>
            <p:blipFill>
              <a:blip r:embed="rId5"/>
              <a:stretch>
                <a:fillRect/>
              </a:stretch>
            </p:blipFill>
            <p:spPr>
              <a:xfrm>
                <a:off x="7693200" y="2644920"/>
                <a:ext cx="19080" cy="19080"/>
              </a:xfrm>
              <a:prstGeom prst="rect">
                <a:avLst/>
              </a:prstGeom>
            </p:spPr>
          </p:pic>
        </mc:Fallback>
      </mc:AlternateContent>
    </p:spTree>
    <p:extLst>
      <p:ext uri="{BB962C8B-B14F-4D97-AF65-F5344CB8AC3E}">
        <p14:creationId xmlns:p14="http://schemas.microsoft.com/office/powerpoint/2010/main" val="300779593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657" y="264858"/>
            <a:ext cx="6925901" cy="5344705"/>
          </a:xfrm>
          <a:prstGeom prst="rect">
            <a:avLst/>
          </a:prstGeom>
        </p:spPr>
      </p:pic>
      <p:sp>
        <p:nvSpPr>
          <p:cNvPr id="2" name="Title 1"/>
          <p:cNvSpPr>
            <a:spLocks noGrp="1"/>
          </p:cNvSpPr>
          <p:nvPr>
            <p:ph type="title"/>
          </p:nvPr>
        </p:nvSpPr>
        <p:spPr>
          <a:xfrm>
            <a:off x="68577" y="5990207"/>
            <a:ext cx="8534400" cy="709357"/>
          </a:xfrm>
        </p:spPr>
        <p:txBody>
          <a:bodyPr/>
          <a:lstStyle/>
          <a:p>
            <a:r>
              <a:rPr lang="en-US" b="1" dirty="0" smtClean="0"/>
              <a:t>ORIGINAL EVIDENCE FLAWED</a:t>
            </a:r>
            <a:endParaRPr lang="en-US" b="1" dirty="0"/>
          </a:p>
        </p:txBody>
      </p:sp>
      <p:pic>
        <p:nvPicPr>
          <p:cNvPr id="3" name="Picture 2"/>
          <p:cNvPicPr>
            <a:picLocks noChangeAspect="1"/>
          </p:cNvPicPr>
          <p:nvPr/>
        </p:nvPicPr>
        <p:blipFill>
          <a:blip r:embed="rId3"/>
          <a:stretch>
            <a:fillRect/>
          </a:stretch>
        </p:blipFill>
        <p:spPr>
          <a:xfrm>
            <a:off x="7872985" y="193989"/>
            <a:ext cx="3200400" cy="6505575"/>
          </a:xfrm>
          <a:prstGeom prst="rect">
            <a:avLst/>
          </a:prstGeom>
        </p:spPr>
      </p:pic>
    </p:spTree>
    <p:extLst>
      <p:ext uri="{BB962C8B-B14F-4D97-AF65-F5344CB8AC3E}">
        <p14:creationId xmlns:p14="http://schemas.microsoft.com/office/powerpoint/2010/main" val="40541578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61" y="5350933"/>
            <a:ext cx="8534400" cy="1507067"/>
          </a:xfrm>
        </p:spPr>
        <p:txBody>
          <a:bodyPr>
            <a:normAutofit fontScale="90000"/>
          </a:bodyPr>
          <a:lstStyle/>
          <a:p>
            <a:r>
              <a:rPr lang="en-US" b="1" dirty="0"/>
              <a:t>Infectious disease </a:t>
            </a:r>
            <a:r>
              <a:rPr lang="en-US" b="1" dirty="0" smtClean="0"/>
              <a:t>Learning </a:t>
            </a:r>
            <a:r>
              <a:rPr lang="en-US" b="1" dirty="0"/>
              <a:t>objectives for vaccination information/advocacy</a:t>
            </a:r>
          </a:p>
        </p:txBody>
      </p:sp>
      <p:pic>
        <p:nvPicPr>
          <p:cNvPr id="4" name="Content Placeholder 3"/>
          <p:cNvPicPr>
            <a:picLocks noGrp="1" noChangeAspect="1"/>
          </p:cNvPicPr>
          <p:nvPr>
            <p:ph idx="1"/>
          </p:nvPr>
        </p:nvPicPr>
        <p:blipFill>
          <a:blip r:embed="rId2"/>
          <a:stretch>
            <a:fillRect/>
          </a:stretch>
        </p:blipFill>
        <p:spPr>
          <a:xfrm>
            <a:off x="421661" y="289963"/>
            <a:ext cx="6545196" cy="5044468"/>
          </a:xfrm>
          <a:prstGeom prst="rect">
            <a:avLst/>
          </a:prstGeom>
        </p:spPr>
      </p:pic>
      <p:pic>
        <p:nvPicPr>
          <p:cNvPr id="3" name="Picture 2"/>
          <p:cNvPicPr>
            <a:picLocks noChangeAspect="1"/>
          </p:cNvPicPr>
          <p:nvPr/>
        </p:nvPicPr>
        <p:blipFill>
          <a:blip r:embed="rId3"/>
          <a:stretch>
            <a:fillRect/>
          </a:stretch>
        </p:blipFill>
        <p:spPr>
          <a:xfrm>
            <a:off x="7811515" y="196973"/>
            <a:ext cx="3200400" cy="6505575"/>
          </a:xfrm>
          <a:prstGeom prst="rect">
            <a:avLst/>
          </a:prstGeom>
        </p:spPr>
      </p:pic>
    </p:spTree>
    <p:extLst>
      <p:ext uri="{BB962C8B-B14F-4D97-AF65-F5344CB8AC3E}">
        <p14:creationId xmlns:p14="http://schemas.microsoft.com/office/powerpoint/2010/main" val="180611445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28" y="5064253"/>
            <a:ext cx="6375682"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vaccination information/advocacy</a:t>
            </a:r>
          </a:p>
        </p:txBody>
      </p:sp>
      <p:pic>
        <p:nvPicPr>
          <p:cNvPr id="4" name="Content Placeholder 3"/>
          <p:cNvPicPr>
            <a:picLocks noGrp="1" noChangeAspect="1"/>
          </p:cNvPicPr>
          <p:nvPr>
            <p:ph idx="1"/>
          </p:nvPr>
        </p:nvPicPr>
        <p:blipFill>
          <a:blip r:embed="rId2"/>
          <a:stretch>
            <a:fillRect/>
          </a:stretch>
        </p:blipFill>
        <p:spPr>
          <a:xfrm>
            <a:off x="276999" y="278393"/>
            <a:ext cx="6621741" cy="4715877"/>
          </a:xfrm>
          <a:prstGeom prst="rect">
            <a:avLst/>
          </a:prstGeom>
        </p:spPr>
      </p:pic>
      <p:pic>
        <p:nvPicPr>
          <p:cNvPr id="3" name="Picture 2"/>
          <p:cNvPicPr>
            <a:picLocks noChangeAspect="1"/>
          </p:cNvPicPr>
          <p:nvPr/>
        </p:nvPicPr>
        <p:blipFill>
          <a:blip r:embed="rId3"/>
          <a:stretch>
            <a:fillRect/>
          </a:stretch>
        </p:blipFill>
        <p:spPr>
          <a:xfrm>
            <a:off x="7650408" y="193152"/>
            <a:ext cx="3200400" cy="6505575"/>
          </a:xfrm>
          <a:prstGeom prst="rect">
            <a:avLst/>
          </a:prstGeom>
        </p:spPr>
      </p:pic>
    </p:spTree>
    <p:extLst>
      <p:ext uri="{BB962C8B-B14F-4D97-AF65-F5344CB8AC3E}">
        <p14:creationId xmlns:p14="http://schemas.microsoft.com/office/powerpoint/2010/main" val="325309928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685210"/>
            <a:ext cx="5734006" cy="2172789"/>
          </a:xfrm>
        </p:spPr>
        <p:txBody>
          <a:bodyPr>
            <a:normAutofit fontScale="90000"/>
          </a:bodyPr>
          <a:lstStyle/>
          <a:p>
            <a:r>
              <a:rPr lang="en-US" sz="2800" b="1" dirty="0" smtClean="0"/>
              <a:t>CALIFORNIA IN THE 90 – 95% </a:t>
            </a:r>
            <a:br>
              <a:rPr lang="en-US" sz="2800" b="1" dirty="0" smtClean="0"/>
            </a:br>
            <a:r>
              <a:rPr lang="en-US" sz="2800" b="1" dirty="0" smtClean="0"/>
              <a:t>CATEGORY Infectious </a:t>
            </a:r>
            <a:r>
              <a:rPr lang="en-US" sz="2800" b="1" dirty="0"/>
              <a:t>disease </a:t>
            </a:r>
            <a:br>
              <a:rPr lang="en-US" sz="2800" b="1" dirty="0"/>
            </a:br>
            <a:r>
              <a:rPr lang="en-US" sz="2800" b="1" dirty="0"/>
              <a:t>Learning objectives for </a:t>
            </a:r>
            <a:r>
              <a:rPr lang="en-US" sz="2800" b="1" dirty="0" smtClean="0"/>
              <a:t/>
            </a:r>
            <a:br>
              <a:rPr lang="en-US" sz="2800" b="1" dirty="0" smtClean="0"/>
            </a:br>
            <a:r>
              <a:rPr lang="en-US" sz="2800" b="1" dirty="0" smtClean="0"/>
              <a:t>vaccination </a:t>
            </a:r>
            <a:r>
              <a:rPr lang="en-US" sz="2800" b="1" dirty="0"/>
              <a:t>information/advocacy</a:t>
            </a:r>
          </a:p>
        </p:txBody>
      </p:sp>
      <p:pic>
        <p:nvPicPr>
          <p:cNvPr id="4" name="Content Placeholder 3"/>
          <p:cNvPicPr>
            <a:picLocks noGrp="1" noChangeAspect="1"/>
          </p:cNvPicPr>
          <p:nvPr>
            <p:ph idx="1"/>
          </p:nvPr>
        </p:nvPicPr>
        <p:blipFill>
          <a:blip r:embed="rId2"/>
          <a:stretch>
            <a:fillRect/>
          </a:stretch>
        </p:blipFill>
        <p:spPr>
          <a:xfrm>
            <a:off x="684212" y="268719"/>
            <a:ext cx="5455331" cy="4416491"/>
          </a:xfrm>
          <a:prstGeom prst="rect">
            <a:avLst/>
          </a:prstGeom>
        </p:spPr>
      </p:pic>
      <p:pic>
        <p:nvPicPr>
          <p:cNvPr id="3" name="Picture 2"/>
          <p:cNvPicPr>
            <a:picLocks noChangeAspect="1"/>
          </p:cNvPicPr>
          <p:nvPr/>
        </p:nvPicPr>
        <p:blipFill>
          <a:blip r:embed="rId3"/>
          <a:stretch>
            <a:fillRect/>
          </a:stretch>
        </p:blipFill>
        <p:spPr>
          <a:xfrm>
            <a:off x="7456899" y="198977"/>
            <a:ext cx="3200400" cy="6505575"/>
          </a:xfrm>
          <a:prstGeom prst="rect">
            <a:avLst/>
          </a:prstGeom>
        </p:spPr>
      </p:pic>
    </p:spTree>
    <p:extLst>
      <p:ext uri="{BB962C8B-B14F-4D97-AF65-F5344CB8AC3E}">
        <p14:creationId xmlns:p14="http://schemas.microsoft.com/office/powerpoint/2010/main" val="5475011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570" y="5350933"/>
            <a:ext cx="6878967" cy="1507067"/>
          </a:xfrm>
        </p:spPr>
        <p:txBody>
          <a:bodyPr>
            <a:normAutofit fontScale="90000"/>
          </a:bodyPr>
          <a:lstStyle/>
          <a:p>
            <a:r>
              <a:rPr lang="en-US" b="1" dirty="0"/>
              <a:t>Infectious disease </a:t>
            </a:r>
            <a:r>
              <a:rPr lang="en-US" b="1" dirty="0" smtClean="0"/>
              <a:t>Learning </a:t>
            </a:r>
            <a:r>
              <a:rPr lang="en-US" b="1" dirty="0"/>
              <a:t>objectives for </a:t>
            </a:r>
            <a:r>
              <a:rPr lang="en-US" b="1" dirty="0" smtClean="0"/>
              <a:t>vaccination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575570" y="296500"/>
            <a:ext cx="7075666" cy="4918295"/>
          </a:xfrm>
          <a:prstGeom prst="rect">
            <a:avLst/>
          </a:prstGeom>
        </p:spPr>
      </p:pic>
      <p:pic>
        <p:nvPicPr>
          <p:cNvPr id="3" name="Picture 2"/>
          <p:cNvPicPr>
            <a:picLocks noChangeAspect="1"/>
          </p:cNvPicPr>
          <p:nvPr/>
        </p:nvPicPr>
        <p:blipFill>
          <a:blip r:embed="rId3"/>
          <a:stretch>
            <a:fillRect/>
          </a:stretch>
        </p:blipFill>
        <p:spPr>
          <a:xfrm>
            <a:off x="8433901" y="296500"/>
            <a:ext cx="3200400" cy="6505575"/>
          </a:xfrm>
          <a:prstGeom prst="rect">
            <a:avLst/>
          </a:prstGeom>
        </p:spPr>
      </p:pic>
    </p:spTree>
    <p:extLst>
      <p:ext uri="{BB962C8B-B14F-4D97-AF65-F5344CB8AC3E}">
        <p14:creationId xmlns:p14="http://schemas.microsoft.com/office/powerpoint/2010/main" val="23730583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977819"/>
            <a:ext cx="9066508" cy="771693"/>
          </a:xfrm>
        </p:spPr>
        <p:txBody>
          <a:bodyPr>
            <a:normAutofit/>
          </a:bodyPr>
          <a:lstStyle/>
          <a:p>
            <a:r>
              <a:rPr lang="en-US" sz="3200" dirty="0" smtClean="0"/>
              <a:t>Antianginal calcium channel blockers</a:t>
            </a:r>
            <a:endParaRPr lang="en-US" sz="3200" dirty="0"/>
          </a:p>
        </p:txBody>
      </p:sp>
      <p:sp>
        <p:nvSpPr>
          <p:cNvPr id="3" name="Content Placeholder 2"/>
          <p:cNvSpPr>
            <a:spLocks noGrp="1"/>
          </p:cNvSpPr>
          <p:nvPr>
            <p:ph idx="1"/>
          </p:nvPr>
        </p:nvSpPr>
        <p:spPr>
          <a:xfrm>
            <a:off x="0" y="0"/>
            <a:ext cx="8880529" cy="6230319"/>
          </a:xfrm>
        </p:spPr>
        <p:txBody>
          <a:bodyPr>
            <a:normAutofit/>
          </a:bodyPr>
          <a:lstStyle/>
          <a:p>
            <a:endParaRPr lang="en-US" sz="2800" b="1" dirty="0" smtClean="0"/>
          </a:p>
          <a:p>
            <a:pPr marL="0" indent="0">
              <a:buNone/>
            </a:pPr>
            <a:r>
              <a:rPr lang="en-US" sz="2800" b="1" dirty="0" smtClean="0">
                <a:solidFill>
                  <a:schemeClr val="bg1"/>
                </a:solidFill>
              </a:rPr>
              <a:t>Calcium </a:t>
            </a:r>
            <a:r>
              <a:rPr lang="en-US" sz="2800" b="1" dirty="0">
                <a:solidFill>
                  <a:schemeClr val="bg1"/>
                </a:solidFill>
              </a:rPr>
              <a:t>channel blockers</a:t>
            </a:r>
            <a:r>
              <a:rPr lang="en-US" sz="2800" dirty="0">
                <a:solidFill>
                  <a:schemeClr val="bg1"/>
                </a:solidFill>
              </a:rPr>
              <a:t> — In general, calcium channel blockers are used in combination with beta blockers when initial treatment with beta blockers is not successful or as a substitute for a beta blocker when beta blockers are contraindicated or cause side effects. </a:t>
            </a:r>
          </a:p>
          <a:p>
            <a:pPr marL="0" indent="0">
              <a:buNone/>
            </a:pPr>
            <a:r>
              <a:rPr lang="en-US" sz="2800" dirty="0">
                <a:solidFill>
                  <a:schemeClr val="bg1"/>
                </a:solidFill>
              </a:rPr>
              <a:t>Calcium channel blockers improve </a:t>
            </a:r>
            <a:r>
              <a:rPr lang="en-US" sz="2800" dirty="0" smtClean="0">
                <a:solidFill>
                  <a:schemeClr val="bg1"/>
                </a:solidFill>
              </a:rPr>
              <a:t>anginal </a:t>
            </a:r>
            <a:r>
              <a:rPr lang="en-US" sz="2800" dirty="0">
                <a:solidFill>
                  <a:schemeClr val="bg1"/>
                </a:solidFill>
              </a:rPr>
              <a:t>symptomatology by causing coronary and peripheral vasodilatation and reducing </a:t>
            </a:r>
            <a:r>
              <a:rPr lang="en-US" sz="2800" dirty="0" smtClean="0">
                <a:solidFill>
                  <a:schemeClr val="bg1"/>
                </a:solidFill>
              </a:rPr>
              <a:t>contractility. </a:t>
            </a:r>
            <a:r>
              <a:rPr lang="en-US" sz="2800" dirty="0">
                <a:solidFill>
                  <a:schemeClr val="bg1"/>
                </a:solidFill>
              </a:rPr>
              <a:t>The degree to which these changes occur varies with the type of calcium channel blocker given.</a:t>
            </a:r>
          </a:p>
          <a:p>
            <a:endParaRPr lang="en-US" sz="2800" dirty="0"/>
          </a:p>
        </p:txBody>
      </p:sp>
      <p:pic>
        <p:nvPicPr>
          <p:cNvPr id="4" name="Picture 3"/>
          <p:cNvPicPr>
            <a:picLocks noChangeAspect="1"/>
          </p:cNvPicPr>
          <p:nvPr/>
        </p:nvPicPr>
        <p:blipFill>
          <a:blip r:embed="rId2"/>
          <a:stretch>
            <a:fillRect/>
          </a:stretch>
        </p:blipFill>
        <p:spPr>
          <a:xfrm>
            <a:off x="9066509" y="267266"/>
            <a:ext cx="2952750" cy="6276975"/>
          </a:xfrm>
          <a:prstGeom prst="rect">
            <a:avLst/>
          </a:prstGeom>
        </p:spPr>
      </p:pic>
      <p:sp>
        <p:nvSpPr>
          <p:cNvPr id="5" name="Rectangle 4"/>
          <p:cNvSpPr/>
          <p:nvPr/>
        </p:nvSpPr>
        <p:spPr>
          <a:xfrm>
            <a:off x="6989244" y="5359853"/>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17620091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20663"/>
            <a:ext cx="6482941" cy="1507067"/>
          </a:xfrm>
        </p:spPr>
        <p:txBody>
          <a:bodyPr>
            <a:normAutofit fontScale="90000"/>
          </a:bodyPr>
          <a:lstStyle/>
          <a:p>
            <a:r>
              <a:rPr lang="en-US" b="1" dirty="0"/>
              <a:t>Infectious disease </a:t>
            </a:r>
            <a:r>
              <a:rPr lang="en-US" b="1" dirty="0" smtClean="0"/>
              <a:t>Learning </a:t>
            </a:r>
            <a:r>
              <a:rPr lang="en-US" b="1" dirty="0"/>
              <a:t>objectives for vaccination information/advocacy</a:t>
            </a:r>
          </a:p>
        </p:txBody>
      </p:sp>
      <p:pic>
        <p:nvPicPr>
          <p:cNvPr id="4" name="Content Placeholder 3"/>
          <p:cNvPicPr>
            <a:picLocks noGrp="1" noChangeAspect="1"/>
          </p:cNvPicPr>
          <p:nvPr>
            <p:ph idx="1"/>
          </p:nvPr>
        </p:nvPicPr>
        <p:blipFill>
          <a:blip r:embed="rId2"/>
          <a:stretch>
            <a:fillRect/>
          </a:stretch>
        </p:blipFill>
        <p:spPr>
          <a:xfrm>
            <a:off x="684213" y="323661"/>
            <a:ext cx="6353288" cy="4601047"/>
          </a:xfrm>
          <a:prstGeom prst="rect">
            <a:avLst/>
          </a:prstGeom>
        </p:spPr>
      </p:pic>
      <p:pic>
        <p:nvPicPr>
          <p:cNvPr id="3" name="Picture 2"/>
          <p:cNvPicPr>
            <a:picLocks noChangeAspect="1"/>
          </p:cNvPicPr>
          <p:nvPr/>
        </p:nvPicPr>
        <p:blipFill>
          <a:blip r:embed="rId3"/>
          <a:stretch>
            <a:fillRect/>
          </a:stretch>
        </p:blipFill>
        <p:spPr>
          <a:xfrm>
            <a:off x="8364541" y="222155"/>
            <a:ext cx="3200400" cy="6505575"/>
          </a:xfrm>
          <a:prstGeom prst="rect">
            <a:avLst/>
          </a:prstGeom>
        </p:spPr>
      </p:pic>
    </p:spTree>
    <p:extLst>
      <p:ext uri="{BB962C8B-B14F-4D97-AF65-F5344CB8AC3E}">
        <p14:creationId xmlns:p14="http://schemas.microsoft.com/office/powerpoint/2010/main" val="5594006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373" y="4735027"/>
            <a:ext cx="7101250"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vaccination information/advocacy</a:t>
            </a:r>
          </a:p>
        </p:txBody>
      </p:sp>
      <p:pic>
        <p:nvPicPr>
          <p:cNvPr id="4" name="Content Placeholder 3"/>
          <p:cNvPicPr>
            <a:picLocks noGrp="1" noChangeAspect="1"/>
          </p:cNvPicPr>
          <p:nvPr>
            <p:ph idx="1"/>
          </p:nvPr>
        </p:nvPicPr>
        <p:blipFill>
          <a:blip r:embed="rId2"/>
          <a:stretch>
            <a:fillRect/>
          </a:stretch>
        </p:blipFill>
        <p:spPr>
          <a:xfrm>
            <a:off x="362458" y="243839"/>
            <a:ext cx="7744760" cy="3983869"/>
          </a:xfrm>
          <a:prstGeom prst="rect">
            <a:avLst/>
          </a:prstGeom>
        </p:spPr>
      </p:pic>
      <p:pic>
        <p:nvPicPr>
          <p:cNvPr id="3" name="Picture 2"/>
          <p:cNvPicPr>
            <a:picLocks noChangeAspect="1"/>
          </p:cNvPicPr>
          <p:nvPr/>
        </p:nvPicPr>
        <p:blipFill>
          <a:blip r:embed="rId3"/>
          <a:stretch>
            <a:fillRect/>
          </a:stretch>
        </p:blipFill>
        <p:spPr>
          <a:xfrm>
            <a:off x="8827889" y="143100"/>
            <a:ext cx="3200400" cy="6505575"/>
          </a:xfrm>
          <a:prstGeom prst="rect">
            <a:avLst/>
          </a:prstGeom>
        </p:spPr>
      </p:pic>
    </p:spTree>
    <p:extLst>
      <p:ext uri="{BB962C8B-B14F-4D97-AF65-F5344CB8AC3E}">
        <p14:creationId xmlns:p14="http://schemas.microsoft.com/office/powerpoint/2010/main" val="366546982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586" y="5350933"/>
            <a:ext cx="6585031"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vaccination information/advocacy</a:t>
            </a:r>
          </a:p>
        </p:txBody>
      </p:sp>
      <p:pic>
        <p:nvPicPr>
          <p:cNvPr id="4" name="Content Placeholder 3"/>
          <p:cNvPicPr>
            <a:picLocks noGrp="1" noChangeAspect="1"/>
          </p:cNvPicPr>
          <p:nvPr>
            <p:ph idx="1"/>
          </p:nvPr>
        </p:nvPicPr>
        <p:blipFill>
          <a:blip r:embed="rId2"/>
          <a:stretch>
            <a:fillRect/>
          </a:stretch>
        </p:blipFill>
        <p:spPr>
          <a:xfrm>
            <a:off x="844121" y="289424"/>
            <a:ext cx="6616589" cy="4791546"/>
          </a:xfrm>
          <a:prstGeom prst="rect">
            <a:avLst/>
          </a:prstGeom>
        </p:spPr>
      </p:pic>
      <p:pic>
        <p:nvPicPr>
          <p:cNvPr id="3" name="Picture 2"/>
          <p:cNvPicPr>
            <a:picLocks noChangeAspect="1"/>
          </p:cNvPicPr>
          <p:nvPr/>
        </p:nvPicPr>
        <p:blipFill>
          <a:blip r:embed="rId3"/>
          <a:stretch>
            <a:fillRect/>
          </a:stretch>
        </p:blipFill>
        <p:spPr>
          <a:xfrm>
            <a:off x="8772042" y="149939"/>
            <a:ext cx="3186700" cy="6477727"/>
          </a:xfrm>
          <a:prstGeom prst="rect">
            <a:avLst/>
          </a:prstGeom>
        </p:spPr>
      </p:pic>
    </p:spTree>
    <p:extLst>
      <p:ext uri="{BB962C8B-B14F-4D97-AF65-F5344CB8AC3E}">
        <p14:creationId xmlns:p14="http://schemas.microsoft.com/office/powerpoint/2010/main" val="49581202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700" y="5175396"/>
            <a:ext cx="6490443" cy="1507067"/>
          </a:xfrm>
        </p:spPr>
        <p:txBody>
          <a:bodyPr>
            <a:normAutofit fontScale="90000"/>
          </a:bodyPr>
          <a:lstStyle/>
          <a:p>
            <a:r>
              <a:rPr lang="en-US" b="1" dirty="0"/>
              <a:t>Infectious disease </a:t>
            </a:r>
            <a:r>
              <a:rPr lang="en-US" b="1" dirty="0" smtClean="0"/>
              <a:t>Learning </a:t>
            </a:r>
            <a:r>
              <a:rPr lang="en-US" b="1" dirty="0"/>
              <a:t>objectives for vaccination information/advocacy</a:t>
            </a:r>
          </a:p>
        </p:txBody>
      </p:sp>
      <p:pic>
        <p:nvPicPr>
          <p:cNvPr id="4" name="Content Placeholder 3"/>
          <p:cNvPicPr>
            <a:picLocks noGrp="1" noChangeAspect="1"/>
          </p:cNvPicPr>
          <p:nvPr>
            <p:ph idx="1"/>
          </p:nvPr>
        </p:nvPicPr>
        <p:blipFill>
          <a:blip r:embed="rId2"/>
          <a:stretch>
            <a:fillRect/>
          </a:stretch>
        </p:blipFill>
        <p:spPr>
          <a:xfrm>
            <a:off x="329344" y="260287"/>
            <a:ext cx="6307876" cy="4637638"/>
          </a:xfrm>
          <a:prstGeom prst="rect">
            <a:avLst/>
          </a:prstGeom>
        </p:spPr>
      </p:pic>
      <p:pic>
        <p:nvPicPr>
          <p:cNvPr id="3" name="Picture 2"/>
          <p:cNvPicPr>
            <a:picLocks noChangeAspect="1"/>
          </p:cNvPicPr>
          <p:nvPr/>
        </p:nvPicPr>
        <p:blipFill>
          <a:blip r:embed="rId3"/>
          <a:stretch>
            <a:fillRect/>
          </a:stretch>
        </p:blipFill>
        <p:spPr>
          <a:xfrm>
            <a:off x="7742080" y="154492"/>
            <a:ext cx="3211418" cy="6527971"/>
          </a:xfrm>
          <a:prstGeom prst="rect">
            <a:avLst/>
          </a:prstGeom>
        </p:spPr>
      </p:pic>
    </p:spTree>
    <p:extLst>
      <p:ext uri="{BB962C8B-B14F-4D97-AF65-F5344CB8AC3E}">
        <p14:creationId xmlns:p14="http://schemas.microsoft.com/office/powerpoint/2010/main" val="21712257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82" y="5350933"/>
            <a:ext cx="6969847"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vaccination information/advocacy</a:t>
            </a:r>
          </a:p>
        </p:txBody>
      </p:sp>
      <p:pic>
        <p:nvPicPr>
          <p:cNvPr id="4" name="Content Placeholder 3"/>
          <p:cNvPicPr>
            <a:picLocks noGrp="1" noChangeAspect="1"/>
          </p:cNvPicPr>
          <p:nvPr>
            <p:ph idx="1"/>
          </p:nvPr>
        </p:nvPicPr>
        <p:blipFill>
          <a:blip r:embed="rId2"/>
          <a:stretch>
            <a:fillRect/>
          </a:stretch>
        </p:blipFill>
        <p:spPr>
          <a:xfrm>
            <a:off x="475982" y="341768"/>
            <a:ext cx="7145402" cy="4800600"/>
          </a:xfrm>
          <a:prstGeom prst="rect">
            <a:avLst/>
          </a:prstGeom>
        </p:spPr>
      </p:pic>
      <p:pic>
        <p:nvPicPr>
          <p:cNvPr id="3" name="Picture 2"/>
          <p:cNvPicPr>
            <a:picLocks noChangeAspect="1"/>
          </p:cNvPicPr>
          <p:nvPr/>
        </p:nvPicPr>
        <p:blipFill>
          <a:blip r:embed="rId3"/>
          <a:stretch>
            <a:fillRect/>
          </a:stretch>
        </p:blipFill>
        <p:spPr>
          <a:xfrm>
            <a:off x="8729097" y="155788"/>
            <a:ext cx="3217079" cy="6539480"/>
          </a:xfrm>
          <a:prstGeom prst="rect">
            <a:avLst/>
          </a:prstGeom>
        </p:spPr>
      </p:pic>
    </p:spTree>
    <p:extLst>
      <p:ext uri="{BB962C8B-B14F-4D97-AF65-F5344CB8AC3E}">
        <p14:creationId xmlns:p14="http://schemas.microsoft.com/office/powerpoint/2010/main" val="171977436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837" y="5350933"/>
            <a:ext cx="11438379"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a:t>
            </a:r>
            <a:r>
              <a:rPr lang="en-US" b="1" dirty="0" smtClean="0"/>
              <a:t>pneumococcal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20836" y="75436"/>
            <a:ext cx="7033997" cy="5275498"/>
          </a:xfrm>
          <a:prstGeom prst="rect">
            <a:avLst/>
          </a:prstGeom>
        </p:spPr>
      </p:pic>
      <p:pic>
        <p:nvPicPr>
          <p:cNvPr id="3" name="Picture 2"/>
          <p:cNvPicPr>
            <a:picLocks noChangeAspect="1"/>
          </p:cNvPicPr>
          <p:nvPr/>
        </p:nvPicPr>
        <p:blipFill>
          <a:blip r:embed="rId3"/>
          <a:stretch>
            <a:fillRect/>
          </a:stretch>
        </p:blipFill>
        <p:spPr>
          <a:xfrm>
            <a:off x="8344989" y="75436"/>
            <a:ext cx="3274544" cy="6656290"/>
          </a:xfrm>
          <a:prstGeom prst="rect">
            <a:avLst/>
          </a:prstGeom>
        </p:spPr>
      </p:pic>
    </p:spTree>
    <p:extLst>
      <p:ext uri="{BB962C8B-B14F-4D97-AF65-F5344CB8AC3E}">
        <p14:creationId xmlns:p14="http://schemas.microsoft.com/office/powerpoint/2010/main" val="2475044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357" y="5350933"/>
            <a:ext cx="10451550"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a:t>
            </a:r>
            <a:r>
              <a:rPr lang="en-US" b="1" dirty="0" smtClean="0"/>
              <a:t>pneumococcal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08864" y="167102"/>
            <a:ext cx="6950175" cy="5183832"/>
          </a:xfrm>
          <a:prstGeom prst="rect">
            <a:avLst/>
          </a:prstGeom>
        </p:spPr>
      </p:pic>
      <p:pic>
        <p:nvPicPr>
          <p:cNvPr id="3" name="Picture 2"/>
          <p:cNvPicPr>
            <a:picLocks noChangeAspect="1"/>
          </p:cNvPicPr>
          <p:nvPr/>
        </p:nvPicPr>
        <p:blipFill>
          <a:blip r:embed="rId3"/>
          <a:stretch>
            <a:fillRect/>
          </a:stretch>
        </p:blipFill>
        <p:spPr>
          <a:xfrm>
            <a:off x="8223069" y="167102"/>
            <a:ext cx="3200400" cy="6505575"/>
          </a:xfrm>
          <a:prstGeom prst="rect">
            <a:avLst/>
          </a:prstGeom>
        </p:spPr>
      </p:pic>
    </p:spTree>
    <p:extLst>
      <p:ext uri="{BB962C8B-B14F-4D97-AF65-F5344CB8AC3E}">
        <p14:creationId xmlns:p14="http://schemas.microsoft.com/office/powerpoint/2010/main" val="17414215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571" y="5350933"/>
            <a:ext cx="7688864"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pneumococcal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575571" y="101146"/>
            <a:ext cx="6156155" cy="5176620"/>
          </a:xfrm>
          <a:prstGeom prst="rect">
            <a:avLst/>
          </a:prstGeom>
        </p:spPr>
      </p:pic>
      <p:pic>
        <p:nvPicPr>
          <p:cNvPr id="3" name="Picture 2"/>
          <p:cNvPicPr>
            <a:picLocks noChangeAspect="1"/>
          </p:cNvPicPr>
          <p:nvPr/>
        </p:nvPicPr>
        <p:blipFill>
          <a:blip r:embed="rId3"/>
          <a:stretch>
            <a:fillRect/>
          </a:stretch>
        </p:blipFill>
        <p:spPr>
          <a:xfrm>
            <a:off x="8362406" y="176212"/>
            <a:ext cx="3200400" cy="6505575"/>
          </a:xfrm>
          <a:prstGeom prst="rect">
            <a:avLst/>
          </a:prstGeom>
        </p:spPr>
      </p:pic>
    </p:spTree>
    <p:extLst>
      <p:ext uri="{BB962C8B-B14F-4D97-AF65-F5344CB8AC3E}">
        <p14:creationId xmlns:p14="http://schemas.microsoft.com/office/powerpoint/2010/main" val="32143121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158" y="5350933"/>
            <a:ext cx="10542085"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pneumococcal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75158" y="450410"/>
            <a:ext cx="6401490" cy="4751014"/>
          </a:xfrm>
          <a:prstGeom prst="rect">
            <a:avLst/>
          </a:prstGeom>
        </p:spPr>
      </p:pic>
      <p:pic>
        <p:nvPicPr>
          <p:cNvPr id="3" name="Picture 2"/>
          <p:cNvPicPr>
            <a:picLocks noChangeAspect="1"/>
          </p:cNvPicPr>
          <p:nvPr/>
        </p:nvPicPr>
        <p:blipFill>
          <a:blip r:embed="rId3"/>
          <a:stretch>
            <a:fillRect/>
          </a:stretch>
        </p:blipFill>
        <p:spPr>
          <a:xfrm>
            <a:off x="8316686" y="450410"/>
            <a:ext cx="3089366" cy="6279872"/>
          </a:xfrm>
          <a:prstGeom prst="rect">
            <a:avLst/>
          </a:prstGeom>
        </p:spPr>
      </p:pic>
    </p:spTree>
    <p:extLst>
      <p:ext uri="{BB962C8B-B14F-4D97-AF65-F5344CB8AC3E}">
        <p14:creationId xmlns:p14="http://schemas.microsoft.com/office/powerpoint/2010/main" val="306049698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676" y="5350933"/>
            <a:ext cx="10297641"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pneumococcal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593676" y="150356"/>
            <a:ext cx="6756358" cy="5200577"/>
          </a:xfrm>
          <a:prstGeom prst="rect">
            <a:avLst/>
          </a:prstGeom>
        </p:spPr>
      </p:pic>
      <p:pic>
        <p:nvPicPr>
          <p:cNvPr id="3" name="Picture 2"/>
          <p:cNvPicPr>
            <a:picLocks noChangeAspect="1"/>
          </p:cNvPicPr>
          <p:nvPr/>
        </p:nvPicPr>
        <p:blipFill>
          <a:blip r:embed="rId3"/>
          <a:stretch>
            <a:fillRect/>
          </a:stretch>
        </p:blipFill>
        <p:spPr>
          <a:xfrm>
            <a:off x="8116390" y="145924"/>
            <a:ext cx="3257004" cy="6620636"/>
          </a:xfrm>
          <a:prstGeom prst="rect">
            <a:avLst/>
          </a:prstGeom>
        </p:spPr>
      </p:pic>
    </p:spTree>
    <p:extLst>
      <p:ext uri="{BB962C8B-B14F-4D97-AF65-F5344CB8AC3E}">
        <p14:creationId xmlns:p14="http://schemas.microsoft.com/office/powerpoint/2010/main" val="28818981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11" y="6147303"/>
            <a:ext cx="9036294" cy="710697"/>
          </a:xfrm>
        </p:spPr>
        <p:txBody>
          <a:bodyPr>
            <a:normAutofit fontScale="90000"/>
          </a:bodyPr>
          <a:lstStyle/>
          <a:p>
            <a:r>
              <a:rPr lang="en-US" dirty="0" smtClean="0"/>
              <a:t>Antianginal calcium </a:t>
            </a:r>
            <a:r>
              <a:rPr lang="en-US" dirty="0"/>
              <a:t>channel blockers</a:t>
            </a:r>
          </a:p>
        </p:txBody>
      </p:sp>
      <p:sp>
        <p:nvSpPr>
          <p:cNvPr id="3" name="Content Placeholder 2"/>
          <p:cNvSpPr>
            <a:spLocks noGrp="1"/>
          </p:cNvSpPr>
          <p:nvPr>
            <p:ph idx="1"/>
          </p:nvPr>
        </p:nvSpPr>
        <p:spPr>
          <a:xfrm>
            <a:off x="172015" y="0"/>
            <a:ext cx="8476039" cy="6230319"/>
          </a:xfrm>
        </p:spPr>
        <p:txBody>
          <a:bodyPr>
            <a:normAutofit/>
          </a:bodyPr>
          <a:lstStyle/>
          <a:p>
            <a:pPr marL="0" indent="0">
              <a:buNone/>
            </a:pPr>
            <a:r>
              <a:rPr lang="en-US" sz="3200" dirty="0">
                <a:solidFill>
                  <a:schemeClr val="bg1"/>
                </a:solidFill>
              </a:rPr>
              <a:t>Long-acting </a:t>
            </a:r>
            <a:r>
              <a:rPr lang="en-US" sz="3200" u="sng" dirty="0">
                <a:solidFill>
                  <a:schemeClr val="bg1"/>
                </a:solidFill>
                <a:hlinkClick r:id="rId2"/>
              </a:rPr>
              <a:t>diltiazem</a:t>
            </a:r>
            <a:r>
              <a:rPr lang="en-US" sz="3200" dirty="0">
                <a:solidFill>
                  <a:schemeClr val="bg1"/>
                </a:solidFill>
              </a:rPr>
              <a:t> or </a:t>
            </a:r>
            <a:r>
              <a:rPr lang="en-US" sz="3200" u="sng" dirty="0">
                <a:solidFill>
                  <a:schemeClr val="bg1"/>
                </a:solidFill>
                <a:hlinkClick r:id="rId3"/>
              </a:rPr>
              <a:t>verapamil</a:t>
            </a:r>
            <a:r>
              <a:rPr lang="en-US" sz="3200" dirty="0">
                <a:solidFill>
                  <a:schemeClr val="bg1"/>
                </a:solidFill>
              </a:rPr>
              <a:t> or a second generation dihydropyridine (</a:t>
            </a:r>
            <a:r>
              <a:rPr lang="en-US" sz="3200" u="sng" dirty="0">
                <a:solidFill>
                  <a:schemeClr val="bg1"/>
                </a:solidFill>
                <a:hlinkClick r:id="rId4"/>
              </a:rPr>
              <a:t>amlodipine</a:t>
            </a:r>
            <a:r>
              <a:rPr lang="en-US" sz="3200" dirty="0">
                <a:solidFill>
                  <a:schemeClr val="bg1"/>
                </a:solidFill>
              </a:rPr>
              <a:t> or </a:t>
            </a:r>
            <a:r>
              <a:rPr lang="en-US" sz="3200" u="sng" dirty="0">
                <a:solidFill>
                  <a:schemeClr val="bg1"/>
                </a:solidFill>
                <a:hlinkClick r:id="rId5"/>
              </a:rPr>
              <a:t>felodipine</a:t>
            </a:r>
            <a:r>
              <a:rPr lang="en-US" sz="3200" dirty="0">
                <a:solidFill>
                  <a:schemeClr val="bg1"/>
                </a:solidFill>
              </a:rPr>
              <a:t>) are preferred. Short-acting dihydropyridines, especially </a:t>
            </a:r>
            <a:r>
              <a:rPr lang="en-US" sz="3200" u="sng" dirty="0">
                <a:solidFill>
                  <a:schemeClr val="bg1"/>
                </a:solidFill>
                <a:hlinkClick r:id="rId6"/>
              </a:rPr>
              <a:t>nifedipine</a:t>
            </a:r>
            <a:r>
              <a:rPr lang="en-US" sz="3200" dirty="0">
                <a:solidFill>
                  <a:schemeClr val="bg1"/>
                </a:solidFill>
              </a:rPr>
              <a:t>, should be avoided unless used in conjunction with a beta blocker in the management of SIHD because of evidence of an increase in mortality after a myocardial infarction and an increase in acute myocardial infarction in hypertensive patients. </a:t>
            </a:r>
          </a:p>
        </p:txBody>
      </p:sp>
      <p:pic>
        <p:nvPicPr>
          <p:cNvPr id="4" name="Picture 3"/>
          <p:cNvPicPr>
            <a:picLocks noChangeAspect="1"/>
          </p:cNvPicPr>
          <p:nvPr/>
        </p:nvPicPr>
        <p:blipFill>
          <a:blip r:embed="rId7"/>
          <a:stretch>
            <a:fillRect/>
          </a:stretch>
        </p:blipFill>
        <p:spPr>
          <a:xfrm>
            <a:off x="9097505" y="140436"/>
            <a:ext cx="2952750" cy="6276975"/>
          </a:xfrm>
          <a:prstGeom prst="rect">
            <a:avLst/>
          </a:prstGeom>
        </p:spPr>
      </p:pic>
      <p:sp>
        <p:nvSpPr>
          <p:cNvPr id="5" name="Rectangle 4"/>
          <p:cNvSpPr/>
          <p:nvPr/>
        </p:nvSpPr>
        <p:spPr>
          <a:xfrm>
            <a:off x="7288386" y="533495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75885094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051" y="5350933"/>
            <a:ext cx="10089412"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pneumococcal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747245" y="464464"/>
            <a:ext cx="6345266" cy="4809654"/>
          </a:xfrm>
          <a:prstGeom prst="rect">
            <a:avLst/>
          </a:prstGeom>
        </p:spPr>
      </p:pic>
      <p:pic>
        <p:nvPicPr>
          <p:cNvPr id="3" name="Picture 2"/>
          <p:cNvPicPr>
            <a:picLocks noChangeAspect="1"/>
          </p:cNvPicPr>
          <p:nvPr/>
        </p:nvPicPr>
        <p:blipFill>
          <a:blip r:embed="rId3"/>
          <a:stretch>
            <a:fillRect/>
          </a:stretch>
        </p:blipFill>
        <p:spPr>
          <a:xfrm>
            <a:off x="8379823" y="405142"/>
            <a:ext cx="3106782" cy="6315274"/>
          </a:xfrm>
          <a:prstGeom prst="rect">
            <a:avLst/>
          </a:prstGeom>
        </p:spPr>
      </p:pic>
    </p:spTree>
    <p:extLst>
      <p:ext uri="{BB962C8B-B14F-4D97-AF65-F5344CB8AC3E}">
        <p14:creationId xmlns:p14="http://schemas.microsoft.com/office/powerpoint/2010/main" val="19986003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579" y="5287558"/>
            <a:ext cx="10134679"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pneumococcal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28059" y="441354"/>
            <a:ext cx="6219731" cy="4664799"/>
          </a:xfrm>
          <a:prstGeom prst="rect">
            <a:avLst/>
          </a:prstGeom>
        </p:spPr>
      </p:pic>
      <p:pic>
        <p:nvPicPr>
          <p:cNvPr id="3" name="Picture 2"/>
          <p:cNvPicPr>
            <a:picLocks noChangeAspect="1"/>
          </p:cNvPicPr>
          <p:nvPr/>
        </p:nvPicPr>
        <p:blipFill>
          <a:blip r:embed="rId3"/>
          <a:stretch>
            <a:fillRect/>
          </a:stretch>
        </p:blipFill>
        <p:spPr>
          <a:xfrm>
            <a:off x="8301446" y="202338"/>
            <a:ext cx="3200400" cy="6505575"/>
          </a:xfrm>
          <a:prstGeom prst="rect">
            <a:avLst/>
          </a:prstGeom>
        </p:spPr>
      </p:pic>
    </p:spTree>
    <p:extLst>
      <p:ext uri="{BB962C8B-B14F-4D97-AF65-F5344CB8AC3E}">
        <p14:creationId xmlns:p14="http://schemas.microsoft.com/office/powerpoint/2010/main" val="25405816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59" y="559837"/>
            <a:ext cx="10468947" cy="6186309"/>
          </a:xfrm>
          <a:prstGeom prst="rect">
            <a:avLst/>
          </a:prstGeom>
          <a:noFill/>
        </p:spPr>
        <p:txBody>
          <a:bodyPr wrap="square" rtlCol="0">
            <a:spAutoFit/>
          </a:bodyPr>
          <a:lstStyle/>
          <a:p>
            <a:r>
              <a:rPr lang="en-US" sz="3600" dirty="0"/>
              <a:t>1</a:t>
            </a:r>
            <a:r>
              <a:rPr lang="en-US" sz="3600" dirty="0" smtClean="0"/>
              <a:t>. </a:t>
            </a:r>
            <a:r>
              <a:rPr lang="en-US" sz="3600" dirty="0" smtClean="0"/>
              <a:t>A 65 year old man presents to the clinic for routine care. He has not been vaccinated against for pneumonia. Which of the following is most accurate?</a:t>
            </a:r>
          </a:p>
          <a:p>
            <a:pPr marL="342900" indent="-342900">
              <a:buAutoNum type="arabicPeriod"/>
            </a:pPr>
            <a:endParaRPr lang="en-US" sz="3600" dirty="0"/>
          </a:p>
          <a:p>
            <a:pPr marL="342900" indent="-342900">
              <a:buAutoNum type="alphaLcParenR"/>
            </a:pPr>
            <a:r>
              <a:rPr lang="en-US" sz="3600" dirty="0" smtClean="0"/>
              <a:t>He does not need vaccination unless he has other risk factors</a:t>
            </a:r>
          </a:p>
          <a:p>
            <a:pPr marL="342900" indent="-342900">
              <a:buAutoNum type="alphaLcParenR"/>
            </a:pPr>
            <a:r>
              <a:rPr lang="en-US" sz="3600" dirty="0" smtClean="0"/>
              <a:t>He needs a PCV13 alone</a:t>
            </a:r>
          </a:p>
          <a:p>
            <a:pPr marL="342900" indent="-342900">
              <a:buAutoNum type="alphaLcParenR"/>
            </a:pPr>
            <a:r>
              <a:rPr lang="en-US" sz="3600" dirty="0" smtClean="0"/>
              <a:t>He needs a PCV13 followed 1 year later by a PPSV23</a:t>
            </a:r>
          </a:p>
          <a:p>
            <a:pPr marL="342900" indent="-342900">
              <a:buAutoNum type="alphaLcParenR"/>
            </a:pPr>
            <a:r>
              <a:rPr lang="en-US" sz="3600" dirty="0" smtClean="0"/>
              <a:t>He needs a PPSV23 alone </a:t>
            </a:r>
            <a:endParaRPr lang="en-US" sz="3600" dirty="0"/>
          </a:p>
        </p:txBody>
      </p:sp>
    </p:spTree>
    <p:extLst>
      <p:ext uri="{BB962C8B-B14F-4D97-AF65-F5344CB8AC3E}">
        <p14:creationId xmlns:p14="http://schemas.microsoft.com/office/powerpoint/2010/main" val="9828611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59" y="559837"/>
            <a:ext cx="10468947" cy="6186309"/>
          </a:xfrm>
          <a:prstGeom prst="rect">
            <a:avLst/>
          </a:prstGeom>
          <a:noFill/>
        </p:spPr>
        <p:txBody>
          <a:bodyPr wrap="square" rtlCol="0">
            <a:spAutoFit/>
          </a:bodyPr>
          <a:lstStyle/>
          <a:p>
            <a:r>
              <a:rPr lang="en-US" sz="3600" dirty="0"/>
              <a:t>1</a:t>
            </a:r>
            <a:r>
              <a:rPr lang="en-US" sz="3600" dirty="0" smtClean="0"/>
              <a:t>. </a:t>
            </a:r>
            <a:r>
              <a:rPr lang="en-US" sz="3600" dirty="0" smtClean="0"/>
              <a:t>A 65 year old man presents to the clinic for routine care. He has not been vaccinated against for pneumonia. Which of the following is most accurate?</a:t>
            </a:r>
          </a:p>
          <a:p>
            <a:pPr marL="342900" indent="-342900">
              <a:buAutoNum type="arabicPeriod"/>
            </a:pPr>
            <a:endParaRPr lang="en-US" sz="3600" dirty="0"/>
          </a:p>
          <a:p>
            <a:pPr marL="342900" indent="-342900">
              <a:buAutoNum type="alphaLcParenR"/>
            </a:pPr>
            <a:r>
              <a:rPr lang="en-US" sz="3600" dirty="0" smtClean="0"/>
              <a:t>He does not need vaccination unless he has other risk factors</a:t>
            </a:r>
          </a:p>
          <a:p>
            <a:pPr marL="342900" indent="-342900">
              <a:buAutoNum type="alphaLcParenR"/>
            </a:pPr>
            <a:r>
              <a:rPr lang="en-US" sz="3600" dirty="0" smtClean="0"/>
              <a:t>He needs a PCV13 alone</a:t>
            </a:r>
          </a:p>
          <a:p>
            <a:pPr marL="342900" indent="-342900">
              <a:buAutoNum type="alphaLcParenR"/>
            </a:pPr>
            <a:r>
              <a:rPr lang="en-US" sz="3600" dirty="0" smtClean="0">
                <a:solidFill>
                  <a:srgbClr val="C00000"/>
                </a:solidFill>
              </a:rPr>
              <a:t>He needs a PCV13 followed 1 year later by a PPSV23</a:t>
            </a:r>
          </a:p>
          <a:p>
            <a:pPr marL="342900" indent="-342900">
              <a:buAutoNum type="alphaLcParenR"/>
            </a:pPr>
            <a:r>
              <a:rPr lang="en-US" sz="3600" dirty="0" smtClean="0"/>
              <a:t>He needs a PPSV23 alone </a:t>
            </a:r>
            <a:endParaRPr lang="en-US" sz="3600" dirty="0"/>
          </a:p>
        </p:txBody>
      </p:sp>
    </p:spTree>
    <p:extLst>
      <p:ext uri="{BB962C8B-B14F-4D97-AF65-F5344CB8AC3E}">
        <p14:creationId xmlns:p14="http://schemas.microsoft.com/office/powerpoint/2010/main" val="215472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853" y="5350933"/>
            <a:ext cx="10478711"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a:t>
            </a:r>
            <a:r>
              <a:rPr lang="en-US" b="1" dirty="0" smtClean="0"/>
              <a:t>herpes zoster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792852" y="432302"/>
            <a:ext cx="6187369" cy="4695969"/>
          </a:xfrm>
          <a:prstGeom prst="rect">
            <a:avLst/>
          </a:prstGeom>
        </p:spPr>
      </p:pic>
      <p:pic>
        <p:nvPicPr>
          <p:cNvPr id="3" name="Picture 2"/>
          <p:cNvPicPr>
            <a:picLocks noChangeAspect="1"/>
          </p:cNvPicPr>
          <p:nvPr/>
        </p:nvPicPr>
        <p:blipFill>
          <a:blip r:embed="rId3"/>
          <a:stretch>
            <a:fillRect/>
          </a:stretch>
        </p:blipFill>
        <p:spPr>
          <a:xfrm>
            <a:off x="8414657" y="202338"/>
            <a:ext cx="3200400" cy="6505575"/>
          </a:xfrm>
          <a:prstGeom prst="rect">
            <a:avLst/>
          </a:prstGeom>
        </p:spPr>
      </p:pic>
    </p:spTree>
    <p:extLst>
      <p:ext uri="{BB962C8B-B14F-4D97-AF65-F5344CB8AC3E}">
        <p14:creationId xmlns:p14="http://schemas.microsoft.com/office/powerpoint/2010/main" val="9298651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446" y="5350933"/>
            <a:ext cx="8534400" cy="1507067"/>
          </a:xfrm>
        </p:spPr>
        <p:txBody>
          <a:bodyPr>
            <a:normAutofit fontScale="90000"/>
          </a:bodyPr>
          <a:lstStyle/>
          <a:p>
            <a:r>
              <a:rPr lang="en-US" b="1" dirty="0"/>
              <a:t>Infectious disease </a:t>
            </a:r>
            <a:r>
              <a:rPr lang="en-US" b="1" dirty="0" smtClean="0"/>
              <a:t>Learning </a:t>
            </a:r>
            <a:r>
              <a:rPr lang="en-US" b="1" dirty="0"/>
              <a:t>objectives 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418012" y="405142"/>
            <a:ext cx="6426408" cy="4773904"/>
          </a:xfrm>
          <a:prstGeom prst="rect">
            <a:avLst/>
          </a:prstGeom>
        </p:spPr>
      </p:pic>
      <p:pic>
        <p:nvPicPr>
          <p:cNvPr id="3" name="Picture 2"/>
          <p:cNvPicPr>
            <a:picLocks noChangeAspect="1"/>
          </p:cNvPicPr>
          <p:nvPr/>
        </p:nvPicPr>
        <p:blipFill>
          <a:blip r:embed="rId3"/>
          <a:stretch>
            <a:fillRect/>
          </a:stretch>
        </p:blipFill>
        <p:spPr>
          <a:xfrm>
            <a:off x="8371115" y="184920"/>
            <a:ext cx="3200400" cy="6505575"/>
          </a:xfrm>
          <a:prstGeom prst="rect">
            <a:avLst/>
          </a:prstGeom>
        </p:spPr>
      </p:pic>
    </p:spTree>
    <p:extLst>
      <p:ext uri="{BB962C8B-B14F-4D97-AF65-F5344CB8AC3E}">
        <p14:creationId xmlns:p14="http://schemas.microsoft.com/office/powerpoint/2010/main" val="311510864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731" y="5350933"/>
            <a:ext cx="7661703" cy="1507067"/>
          </a:xfrm>
        </p:spPr>
        <p:txBody>
          <a:bodyPr>
            <a:normAutofit fontScale="90000"/>
          </a:bodyPr>
          <a:lstStyle/>
          <a:p>
            <a:r>
              <a:rPr lang="en-US" b="1" dirty="0"/>
              <a:t>Infectious disease </a:t>
            </a:r>
            <a:r>
              <a:rPr lang="en-US" b="1" dirty="0" smtClean="0"/>
              <a:t>Learning </a:t>
            </a:r>
            <a:r>
              <a:rPr lang="en-US" b="1" dirty="0"/>
              <a:t>objectives 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76332" y="315749"/>
            <a:ext cx="6508239" cy="4955869"/>
          </a:xfrm>
          <a:prstGeom prst="rect">
            <a:avLst/>
          </a:prstGeom>
        </p:spPr>
      </p:pic>
      <p:pic>
        <p:nvPicPr>
          <p:cNvPr id="3" name="Picture 2"/>
          <p:cNvPicPr>
            <a:picLocks noChangeAspect="1"/>
          </p:cNvPicPr>
          <p:nvPr/>
        </p:nvPicPr>
        <p:blipFill>
          <a:blip r:embed="rId3"/>
          <a:stretch>
            <a:fillRect/>
          </a:stretch>
        </p:blipFill>
        <p:spPr>
          <a:xfrm>
            <a:off x="8351520" y="230505"/>
            <a:ext cx="3200400" cy="6505575"/>
          </a:xfrm>
          <a:prstGeom prst="rect">
            <a:avLst/>
          </a:prstGeom>
        </p:spPr>
      </p:pic>
    </p:spTree>
    <p:extLst>
      <p:ext uri="{BB962C8B-B14F-4D97-AF65-F5344CB8AC3E}">
        <p14:creationId xmlns:p14="http://schemas.microsoft.com/office/powerpoint/2010/main" val="36879387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248" y="5233368"/>
            <a:ext cx="8534400" cy="1507067"/>
          </a:xfrm>
        </p:spPr>
        <p:txBody>
          <a:bodyPr>
            <a:normAutofit fontScale="90000"/>
          </a:bodyPr>
          <a:lstStyle/>
          <a:p>
            <a:r>
              <a:rPr lang="en-US" b="1" dirty="0"/>
              <a:t>Infectious disease </a:t>
            </a:r>
            <a:br>
              <a:rPr lang="en-US" b="1" dirty="0"/>
            </a:br>
            <a:r>
              <a:rPr lang="en-US" b="1" dirty="0"/>
              <a:t>Learning objectives for herpes zoster vaccine information/advocacy</a:t>
            </a:r>
          </a:p>
        </p:txBody>
      </p:sp>
      <p:pic>
        <p:nvPicPr>
          <p:cNvPr id="4" name="Content Placeholder 3"/>
          <p:cNvPicPr>
            <a:picLocks noGrp="1" noChangeAspect="1"/>
          </p:cNvPicPr>
          <p:nvPr>
            <p:ph idx="1"/>
          </p:nvPr>
        </p:nvPicPr>
        <p:blipFill>
          <a:blip r:embed="rId2"/>
          <a:stretch>
            <a:fillRect/>
          </a:stretch>
        </p:blipFill>
        <p:spPr>
          <a:xfrm>
            <a:off x="257248" y="103995"/>
            <a:ext cx="8618964" cy="5129374"/>
          </a:xfrm>
          <a:prstGeom prst="rect">
            <a:avLst/>
          </a:prstGeom>
        </p:spPr>
      </p:pic>
      <p:pic>
        <p:nvPicPr>
          <p:cNvPr id="3" name="Picture 2"/>
          <p:cNvPicPr>
            <a:picLocks noChangeAspect="1"/>
          </p:cNvPicPr>
          <p:nvPr/>
        </p:nvPicPr>
        <p:blipFill>
          <a:blip r:embed="rId3"/>
          <a:stretch>
            <a:fillRect/>
          </a:stretch>
        </p:blipFill>
        <p:spPr>
          <a:xfrm>
            <a:off x="8791648" y="103994"/>
            <a:ext cx="3243598" cy="6593385"/>
          </a:xfrm>
          <a:prstGeom prst="rect">
            <a:avLst/>
          </a:prstGeom>
        </p:spPr>
      </p:pic>
    </p:spTree>
    <p:extLst>
      <p:ext uri="{BB962C8B-B14F-4D97-AF65-F5344CB8AC3E}">
        <p14:creationId xmlns:p14="http://schemas.microsoft.com/office/powerpoint/2010/main" val="310539898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158" y="5350933"/>
            <a:ext cx="10370069"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75158" y="441356"/>
            <a:ext cx="6232636" cy="4652449"/>
          </a:xfrm>
          <a:prstGeom prst="rect">
            <a:avLst/>
          </a:prstGeom>
        </p:spPr>
      </p:pic>
      <p:pic>
        <p:nvPicPr>
          <p:cNvPr id="3" name="Picture 2"/>
          <p:cNvPicPr>
            <a:picLocks noChangeAspect="1"/>
          </p:cNvPicPr>
          <p:nvPr/>
        </p:nvPicPr>
        <p:blipFill>
          <a:blip r:embed="rId3"/>
          <a:stretch>
            <a:fillRect/>
          </a:stretch>
        </p:blipFill>
        <p:spPr>
          <a:xfrm>
            <a:off x="8414657" y="289424"/>
            <a:ext cx="3200400" cy="6505575"/>
          </a:xfrm>
          <a:prstGeom prst="rect">
            <a:avLst/>
          </a:prstGeom>
        </p:spPr>
      </p:pic>
    </p:spTree>
    <p:extLst>
      <p:ext uri="{BB962C8B-B14F-4D97-AF65-F5344CB8AC3E}">
        <p14:creationId xmlns:p14="http://schemas.microsoft.com/office/powerpoint/2010/main" val="69353857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6" y="3100234"/>
            <a:ext cx="7878601" cy="2052953"/>
          </a:xfrm>
        </p:spPr>
        <p:txBody>
          <a:bodyPr>
            <a:normAutofit fontScale="90000"/>
          </a:bodyPr>
          <a:lstStyle/>
          <a:p>
            <a:r>
              <a:rPr lang="en-US" sz="2400" cap="none" dirty="0" smtClean="0"/>
              <a:t/>
            </a:r>
            <a:br>
              <a:rPr lang="en-US" sz="2400" cap="none" dirty="0" smtClean="0"/>
            </a:br>
            <a:r>
              <a:rPr lang="en-US" sz="2400" cap="none" dirty="0" smtClean="0"/>
              <a:t>PRECAUTION TO ZOSTER VACCINE</a:t>
            </a:r>
            <a:r>
              <a:rPr lang="en-US" sz="2400" cap="none" dirty="0"/>
              <a:t/>
            </a:r>
            <a:br>
              <a:rPr lang="en-US" sz="2400" cap="none" dirty="0"/>
            </a:br>
            <a:r>
              <a:rPr lang="en-US" sz="2400" cap="none" dirty="0" smtClean="0"/>
              <a:t>Moderate or severe acute illness with or without feverreceipt of specific antiviral drugs (acyclovir, famciclovir, or valacyclovir) 24 hours before vaccination (avoid use of these antiviral drugs for 14 days after vaccination)</a:t>
            </a:r>
            <a:br>
              <a:rPr lang="en-US" sz="2400" cap="none" dirty="0" smtClean="0"/>
            </a:br>
            <a:endParaRPr lang="en-US" sz="2400" cap="none" dirty="0"/>
          </a:p>
        </p:txBody>
      </p:sp>
      <p:sp>
        <p:nvSpPr>
          <p:cNvPr id="3" name="Content Placeholder 2"/>
          <p:cNvSpPr>
            <a:spLocks noGrp="1"/>
          </p:cNvSpPr>
          <p:nvPr>
            <p:ph idx="1"/>
          </p:nvPr>
        </p:nvSpPr>
        <p:spPr>
          <a:xfrm>
            <a:off x="383286" y="61993"/>
            <a:ext cx="8117533" cy="3038241"/>
          </a:xfrm>
        </p:spPr>
        <p:txBody>
          <a:bodyPr>
            <a:normAutofit fontScale="77500" lnSpcReduction="20000"/>
          </a:bodyPr>
          <a:lstStyle/>
          <a:p>
            <a:endParaRPr lang="en-US" dirty="0" smtClean="0"/>
          </a:p>
          <a:p>
            <a:pPr>
              <a:buFont typeface="Arial" panose="020B0604020202020204" pitchFamily="34" charset="0"/>
              <a:buChar char="•"/>
            </a:pPr>
            <a:r>
              <a:rPr lang="en-US" sz="2800" b="1" dirty="0" smtClean="0">
                <a:solidFill>
                  <a:schemeClr val="bg1"/>
                </a:solidFill>
              </a:rPr>
              <a:t>CONTRAINDICATIONS TO ZOSTER VACCINE</a:t>
            </a:r>
            <a:endParaRPr lang="en-US" sz="2800" b="1" dirty="0">
              <a:solidFill>
                <a:schemeClr val="bg1"/>
              </a:solidFill>
            </a:endParaRPr>
          </a:p>
          <a:p>
            <a:pPr>
              <a:buFont typeface="Arial" panose="020B0604020202020204" pitchFamily="34" charset="0"/>
              <a:buChar char="•"/>
            </a:pPr>
            <a:r>
              <a:rPr lang="en-US" sz="2600" b="1" dirty="0" smtClean="0">
                <a:solidFill>
                  <a:schemeClr val="bg1"/>
                </a:solidFill>
              </a:rPr>
              <a:t>Severe </a:t>
            </a:r>
            <a:r>
              <a:rPr lang="en-US" sz="2600" b="1" dirty="0">
                <a:solidFill>
                  <a:schemeClr val="bg1"/>
                </a:solidFill>
              </a:rPr>
              <a:t>allergic reaction (e.g., anaphylaxis) after a previous dose or to a vaccine </a:t>
            </a:r>
            <a:r>
              <a:rPr lang="en-US" sz="2600" b="1" dirty="0" smtClean="0">
                <a:solidFill>
                  <a:schemeClr val="bg1"/>
                </a:solidFill>
              </a:rPr>
              <a:t>component known </a:t>
            </a:r>
            <a:r>
              <a:rPr lang="en-US" sz="2600" b="1" dirty="0">
                <a:solidFill>
                  <a:schemeClr val="bg1"/>
                </a:solidFill>
              </a:rPr>
              <a:t>severe immunodeficiency (e.g., from hematologic and solid tumors, receipt of chemotherapy, congenital immunodeficiency,  long-term immunosuppressive </a:t>
            </a:r>
            <a:r>
              <a:rPr lang="en-US" sz="2600" b="1" dirty="0" smtClean="0">
                <a:solidFill>
                  <a:schemeClr val="bg1"/>
                </a:solidFill>
              </a:rPr>
              <a:t>therapy</a:t>
            </a:r>
            <a:r>
              <a:rPr lang="en-US" sz="2600" b="1" baseline="30000" dirty="0" smtClean="0">
                <a:solidFill>
                  <a:schemeClr val="bg1"/>
                </a:solidFill>
              </a:rPr>
              <a:t>,</a:t>
            </a:r>
            <a:r>
              <a:rPr lang="en-US" sz="2600" b="1" dirty="0" smtClean="0">
                <a:solidFill>
                  <a:schemeClr val="bg1"/>
                </a:solidFill>
              </a:rPr>
              <a:t> medical treatment with “biologics”</a:t>
            </a:r>
            <a:r>
              <a:rPr lang="en-US" sz="2600" b="1" dirty="0">
                <a:solidFill>
                  <a:schemeClr val="bg1"/>
                </a:solidFill>
              </a:rPr>
              <a:t> or patients with HIV infection who are severely immunocompromised</a:t>
            </a:r>
            <a:r>
              <a:rPr lang="en-US" sz="2600" b="1" dirty="0" smtClean="0">
                <a:solidFill>
                  <a:schemeClr val="bg1"/>
                </a:solidFill>
              </a:rPr>
              <a:t>)</a:t>
            </a:r>
            <a:endParaRPr lang="en-US" sz="2600" b="1" dirty="0">
              <a:solidFill>
                <a:schemeClr val="bg1"/>
              </a:solidFill>
            </a:endParaRPr>
          </a:p>
          <a:p>
            <a:pPr>
              <a:buFont typeface="Arial" panose="020B0604020202020204" pitchFamily="34" charset="0"/>
              <a:buChar char="•"/>
            </a:pPr>
            <a:r>
              <a:rPr lang="en-US" sz="2600" b="1" dirty="0">
                <a:solidFill>
                  <a:schemeClr val="bg1"/>
                </a:solidFill>
              </a:rPr>
              <a:t>Pregnancy</a:t>
            </a:r>
          </a:p>
          <a:p>
            <a:endParaRPr lang="en-US" sz="2600" dirty="0"/>
          </a:p>
        </p:txBody>
      </p:sp>
      <p:sp>
        <p:nvSpPr>
          <p:cNvPr id="4" name="Rectangle 3"/>
          <p:cNvSpPr/>
          <p:nvPr/>
        </p:nvSpPr>
        <p:spPr>
          <a:xfrm>
            <a:off x="383287" y="5455977"/>
            <a:ext cx="8249269" cy="954107"/>
          </a:xfrm>
          <a:prstGeom prst="rect">
            <a:avLst/>
          </a:prstGeom>
        </p:spPr>
        <p:txBody>
          <a:bodyPr wrap="square">
            <a:spAutoFit/>
          </a:bodyPr>
          <a:lstStyle/>
          <a:p>
            <a:r>
              <a:rPr lang="en-US" sz="2800" b="1" dirty="0"/>
              <a:t>Infectious disease Learning </a:t>
            </a:r>
            <a:r>
              <a:rPr lang="en-US" sz="2800" b="1" dirty="0" smtClean="0"/>
              <a:t>objectives </a:t>
            </a:r>
            <a:r>
              <a:rPr lang="en-US" sz="2800" b="1" dirty="0"/>
              <a:t>for </a:t>
            </a:r>
            <a:endParaRPr lang="en-US" sz="2800" b="1" dirty="0" smtClean="0"/>
          </a:p>
          <a:p>
            <a:r>
              <a:rPr lang="en-US" sz="2800" b="1" dirty="0" smtClean="0"/>
              <a:t>herpes </a:t>
            </a:r>
            <a:r>
              <a:rPr lang="en-US" sz="2800" b="1" dirty="0"/>
              <a:t>zoster </a:t>
            </a:r>
            <a:r>
              <a:rPr lang="en-US" sz="2800" b="1" dirty="0" smtClean="0"/>
              <a:t>vaccine </a:t>
            </a:r>
            <a:r>
              <a:rPr lang="en-US" sz="2800" b="1" dirty="0"/>
              <a:t>information/advocacy</a:t>
            </a:r>
            <a:endParaRPr lang="en-US" sz="2800" dirty="0"/>
          </a:p>
        </p:txBody>
      </p:sp>
      <p:pic>
        <p:nvPicPr>
          <p:cNvPr id="5" name="Picture 4"/>
          <p:cNvPicPr>
            <a:picLocks noChangeAspect="1"/>
          </p:cNvPicPr>
          <p:nvPr/>
        </p:nvPicPr>
        <p:blipFill>
          <a:blip r:embed="rId2"/>
          <a:stretch>
            <a:fillRect/>
          </a:stretch>
        </p:blipFill>
        <p:spPr>
          <a:xfrm>
            <a:off x="8694734" y="161541"/>
            <a:ext cx="3200400" cy="6505575"/>
          </a:xfrm>
          <a:prstGeom prst="rect">
            <a:avLst/>
          </a:prstGeom>
        </p:spPr>
      </p:pic>
    </p:spTree>
    <p:extLst>
      <p:ext uri="{BB962C8B-B14F-4D97-AF65-F5344CB8AC3E}">
        <p14:creationId xmlns:p14="http://schemas.microsoft.com/office/powerpoint/2010/main" val="1346071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685" y="6160575"/>
            <a:ext cx="4854498" cy="619931"/>
          </a:xfrm>
        </p:spPr>
        <p:txBody>
          <a:bodyPr>
            <a:normAutofit fontScale="90000"/>
          </a:bodyPr>
          <a:lstStyle/>
          <a:p>
            <a:r>
              <a:rPr lang="en-US" dirty="0" smtClean="0"/>
              <a:t>Antianginal nitrates</a:t>
            </a:r>
            <a:endParaRPr lang="en-US" dirty="0"/>
          </a:p>
        </p:txBody>
      </p:sp>
      <p:sp>
        <p:nvSpPr>
          <p:cNvPr id="3" name="Content Placeholder 2"/>
          <p:cNvSpPr>
            <a:spLocks noGrp="1"/>
          </p:cNvSpPr>
          <p:nvPr>
            <p:ph idx="1"/>
          </p:nvPr>
        </p:nvSpPr>
        <p:spPr>
          <a:xfrm>
            <a:off x="244444" y="172016"/>
            <a:ext cx="8310620" cy="5988559"/>
          </a:xfrm>
        </p:spPr>
        <p:txBody>
          <a:bodyPr>
            <a:normAutofit/>
          </a:bodyPr>
          <a:lstStyle/>
          <a:p>
            <a:pPr marL="0" indent="0">
              <a:buNone/>
            </a:pPr>
            <a:r>
              <a:rPr lang="en-US" sz="3200" b="1" dirty="0">
                <a:solidFill>
                  <a:schemeClr val="bg1"/>
                </a:solidFill>
              </a:rPr>
              <a:t>Nitrates</a:t>
            </a:r>
            <a:r>
              <a:rPr lang="en-US" sz="3200" dirty="0">
                <a:solidFill>
                  <a:schemeClr val="bg1"/>
                </a:solidFill>
              </a:rPr>
              <a:t> — Nitrates, usually in the form of a sublingual preparation, are the first-line therapy for the treatment of </a:t>
            </a:r>
            <a:r>
              <a:rPr lang="en-US" sz="3200" b="1" dirty="0">
                <a:solidFill>
                  <a:schemeClr val="bg1"/>
                </a:solidFill>
              </a:rPr>
              <a:t>acute</a:t>
            </a:r>
            <a:r>
              <a:rPr lang="en-US" sz="3200" dirty="0">
                <a:solidFill>
                  <a:schemeClr val="bg1"/>
                </a:solidFill>
              </a:rPr>
              <a:t> anginal symptoms. Patients should be instructed to use them at the onset of angina. They may also be recommended for the prophylaxis of anginal episodes.</a:t>
            </a:r>
          </a:p>
          <a:p>
            <a:pPr marL="0" indent="0">
              <a:buNone/>
            </a:pPr>
            <a:r>
              <a:rPr lang="en-US" sz="3200" dirty="0">
                <a:solidFill>
                  <a:schemeClr val="bg1"/>
                </a:solidFill>
              </a:rPr>
              <a:t>The use of nitrates as well as their side effects, including nitrate tolerance, is discussed elsewhere.</a:t>
            </a:r>
          </a:p>
          <a:p>
            <a:endParaRPr lang="en-US" dirty="0"/>
          </a:p>
        </p:txBody>
      </p:sp>
      <p:pic>
        <p:nvPicPr>
          <p:cNvPr id="4" name="Picture 3"/>
          <p:cNvPicPr>
            <a:picLocks noChangeAspect="1"/>
          </p:cNvPicPr>
          <p:nvPr/>
        </p:nvPicPr>
        <p:blipFill>
          <a:blip r:embed="rId2"/>
          <a:stretch>
            <a:fillRect/>
          </a:stretch>
        </p:blipFill>
        <p:spPr>
          <a:xfrm>
            <a:off x="8982397" y="193565"/>
            <a:ext cx="2952750" cy="6276975"/>
          </a:xfrm>
          <a:prstGeom prst="rect">
            <a:avLst/>
          </a:prstGeom>
        </p:spPr>
      </p:pic>
      <p:sp>
        <p:nvSpPr>
          <p:cNvPr id="5" name="Rectangle 4"/>
          <p:cNvSpPr/>
          <p:nvPr/>
        </p:nvSpPr>
        <p:spPr>
          <a:xfrm>
            <a:off x="6260824" y="5274612"/>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3853509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1840" y="158858"/>
            <a:ext cx="8590934" cy="5567766"/>
          </a:xfrm>
          <a:prstGeom prst="rect">
            <a:avLst/>
          </a:prstGeom>
        </p:spPr>
      </p:pic>
      <p:pic>
        <p:nvPicPr>
          <p:cNvPr id="5" name="Picture 4"/>
          <p:cNvPicPr>
            <a:picLocks noChangeAspect="1"/>
          </p:cNvPicPr>
          <p:nvPr/>
        </p:nvPicPr>
        <p:blipFill>
          <a:blip r:embed="rId3"/>
          <a:stretch>
            <a:fillRect/>
          </a:stretch>
        </p:blipFill>
        <p:spPr>
          <a:xfrm>
            <a:off x="5912601" y="936754"/>
            <a:ext cx="2233209" cy="677167"/>
          </a:xfrm>
          <a:prstGeom prst="rect">
            <a:avLst/>
          </a:prstGeom>
        </p:spPr>
      </p:pic>
      <p:sp>
        <p:nvSpPr>
          <p:cNvPr id="6" name="Rectangle 5"/>
          <p:cNvSpPr/>
          <p:nvPr/>
        </p:nvSpPr>
        <p:spPr>
          <a:xfrm>
            <a:off x="405538" y="6011767"/>
            <a:ext cx="5235845" cy="646331"/>
          </a:xfrm>
          <a:prstGeom prst="rect">
            <a:avLst/>
          </a:prstGeom>
        </p:spPr>
        <p:txBody>
          <a:bodyPr wrap="square">
            <a:spAutoFit/>
          </a:bodyPr>
          <a:lstStyle/>
          <a:p>
            <a:r>
              <a:rPr lang="en-US" b="1" dirty="0"/>
              <a:t>Infectious disease Learning objectives for </a:t>
            </a:r>
            <a:endParaRPr lang="en-US" b="1" dirty="0" smtClean="0"/>
          </a:p>
          <a:p>
            <a:r>
              <a:rPr lang="en-US" b="1" dirty="0" smtClean="0"/>
              <a:t>herpes </a:t>
            </a:r>
            <a:r>
              <a:rPr lang="en-US" b="1" dirty="0"/>
              <a:t>zoster vaccine information/advocacy</a:t>
            </a:r>
            <a:endParaRPr lang="en-US" dirty="0"/>
          </a:p>
        </p:txBody>
      </p:sp>
      <p:sp>
        <p:nvSpPr>
          <p:cNvPr id="7" name="TextBox 6"/>
          <p:cNvSpPr txBox="1"/>
          <p:nvPr/>
        </p:nvSpPr>
        <p:spPr>
          <a:xfrm>
            <a:off x="5662438" y="3137816"/>
            <a:ext cx="2483372" cy="923330"/>
          </a:xfrm>
          <a:prstGeom prst="rect">
            <a:avLst/>
          </a:prstGeom>
          <a:noFill/>
        </p:spPr>
        <p:txBody>
          <a:bodyPr wrap="none" rtlCol="0">
            <a:spAutoFit/>
          </a:bodyPr>
          <a:lstStyle/>
          <a:p>
            <a:r>
              <a:rPr lang="en-US" dirty="0" smtClean="0"/>
              <a:t> </a:t>
            </a:r>
            <a:r>
              <a:rPr lang="en-US" b="1" dirty="0" smtClean="0">
                <a:solidFill>
                  <a:srgbClr val="FF0000"/>
                </a:solidFill>
              </a:rPr>
              <a:t>A “BIOLOGIC” IS A</a:t>
            </a:r>
          </a:p>
          <a:p>
            <a:r>
              <a:rPr lang="en-US" b="1" dirty="0" smtClean="0">
                <a:solidFill>
                  <a:srgbClr val="FF0000"/>
                </a:solidFill>
              </a:rPr>
              <a:t>CONTRAINDICATION</a:t>
            </a:r>
          </a:p>
          <a:p>
            <a:r>
              <a:rPr lang="en-US" b="1" dirty="0" smtClean="0">
                <a:solidFill>
                  <a:srgbClr val="FF0000"/>
                </a:solidFill>
              </a:rPr>
              <a:t>TO ZOSTER VACCINE</a:t>
            </a:r>
            <a:endParaRPr lang="en-US" b="1" dirty="0">
              <a:solidFill>
                <a:srgbClr val="FF0000"/>
              </a:solidFill>
            </a:endParaRPr>
          </a:p>
        </p:txBody>
      </p:sp>
      <p:pic>
        <p:nvPicPr>
          <p:cNvPr id="8" name="Picture 7"/>
          <p:cNvPicPr>
            <a:picLocks noChangeAspect="1"/>
          </p:cNvPicPr>
          <p:nvPr/>
        </p:nvPicPr>
        <p:blipFill>
          <a:blip r:embed="rId4"/>
          <a:stretch>
            <a:fillRect/>
          </a:stretch>
        </p:blipFill>
        <p:spPr>
          <a:xfrm>
            <a:off x="8880713" y="152523"/>
            <a:ext cx="3200400" cy="6505575"/>
          </a:xfrm>
          <a:prstGeom prst="rect">
            <a:avLst/>
          </a:prstGeom>
        </p:spPr>
      </p:pic>
    </p:spTree>
    <p:extLst>
      <p:ext uri="{BB962C8B-B14F-4D97-AF65-F5344CB8AC3E}">
        <p14:creationId xmlns:p14="http://schemas.microsoft.com/office/powerpoint/2010/main" val="408087627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6" y="3100234"/>
            <a:ext cx="7878601" cy="2052953"/>
          </a:xfrm>
        </p:spPr>
        <p:txBody>
          <a:bodyPr>
            <a:normAutofit fontScale="90000"/>
          </a:bodyPr>
          <a:lstStyle/>
          <a:p>
            <a:r>
              <a:rPr lang="en-US" sz="2400" cap="none" dirty="0" smtClean="0"/>
              <a:t/>
            </a:r>
            <a:br>
              <a:rPr lang="en-US" sz="2400" cap="none" dirty="0" smtClean="0"/>
            </a:br>
            <a:r>
              <a:rPr lang="en-US" sz="2400" cap="none" dirty="0" smtClean="0"/>
              <a:t>PRECAUTION TO ZOSTER VACCINE</a:t>
            </a:r>
            <a:r>
              <a:rPr lang="en-US" sz="2400" cap="none" dirty="0"/>
              <a:t/>
            </a:r>
            <a:br>
              <a:rPr lang="en-US" sz="2400" cap="none" dirty="0"/>
            </a:br>
            <a:r>
              <a:rPr lang="en-US" sz="2400" cap="none" dirty="0" smtClean="0"/>
              <a:t>Moderate or severe acute illness with or without feverreceipt of specific antiviral drugs (acyclovir, famciclovir, or valacyclovir) 24 hours before vaccination (avoid use of these antiviral drugs for 14 days after vaccination)</a:t>
            </a:r>
            <a:br>
              <a:rPr lang="en-US" sz="2400" cap="none" dirty="0" smtClean="0"/>
            </a:br>
            <a:endParaRPr lang="en-US" sz="2400" cap="none" dirty="0"/>
          </a:p>
        </p:txBody>
      </p:sp>
      <p:sp>
        <p:nvSpPr>
          <p:cNvPr id="3" name="Content Placeholder 2"/>
          <p:cNvSpPr>
            <a:spLocks noGrp="1"/>
          </p:cNvSpPr>
          <p:nvPr>
            <p:ph idx="1"/>
          </p:nvPr>
        </p:nvSpPr>
        <p:spPr>
          <a:xfrm>
            <a:off x="383286" y="61993"/>
            <a:ext cx="8117533" cy="3038241"/>
          </a:xfrm>
        </p:spPr>
        <p:txBody>
          <a:bodyPr>
            <a:normAutofit fontScale="77500" lnSpcReduction="20000"/>
          </a:bodyPr>
          <a:lstStyle/>
          <a:p>
            <a:endParaRPr lang="en-US" dirty="0" smtClean="0"/>
          </a:p>
          <a:p>
            <a:pPr>
              <a:buFont typeface="Arial" panose="020B0604020202020204" pitchFamily="34" charset="0"/>
              <a:buChar char="•"/>
            </a:pPr>
            <a:r>
              <a:rPr lang="en-US" sz="2800" b="1" dirty="0" smtClean="0">
                <a:solidFill>
                  <a:schemeClr val="bg1"/>
                </a:solidFill>
              </a:rPr>
              <a:t>CONTRAINDICATIONS TO ZOSTER VACCINE</a:t>
            </a:r>
            <a:endParaRPr lang="en-US" sz="2800" b="1" dirty="0">
              <a:solidFill>
                <a:schemeClr val="bg1"/>
              </a:solidFill>
            </a:endParaRPr>
          </a:p>
          <a:p>
            <a:pPr>
              <a:buFont typeface="Arial" panose="020B0604020202020204" pitchFamily="34" charset="0"/>
              <a:buChar char="•"/>
            </a:pPr>
            <a:r>
              <a:rPr lang="en-US" sz="2600" b="1" dirty="0" smtClean="0">
                <a:solidFill>
                  <a:schemeClr val="bg1"/>
                </a:solidFill>
              </a:rPr>
              <a:t>Severe </a:t>
            </a:r>
            <a:r>
              <a:rPr lang="en-US" sz="2600" b="1" dirty="0">
                <a:solidFill>
                  <a:schemeClr val="bg1"/>
                </a:solidFill>
              </a:rPr>
              <a:t>allergic reaction (e.g., anaphylaxis) after a previous dose or to a vaccine </a:t>
            </a:r>
            <a:r>
              <a:rPr lang="en-US" sz="2600" b="1" dirty="0" smtClean="0">
                <a:solidFill>
                  <a:schemeClr val="bg1"/>
                </a:solidFill>
              </a:rPr>
              <a:t>component known </a:t>
            </a:r>
            <a:r>
              <a:rPr lang="en-US" sz="2600" b="1" dirty="0">
                <a:solidFill>
                  <a:schemeClr val="bg1"/>
                </a:solidFill>
              </a:rPr>
              <a:t>severe immunodeficiency (e.g., from hematologic and solid tumors, receipt of chemotherapy, congenital immunodeficiency,  long-term immunosuppressive </a:t>
            </a:r>
            <a:r>
              <a:rPr lang="en-US" sz="2600" b="1" dirty="0" smtClean="0">
                <a:solidFill>
                  <a:schemeClr val="bg1"/>
                </a:solidFill>
              </a:rPr>
              <a:t>therapy</a:t>
            </a:r>
            <a:r>
              <a:rPr lang="en-US" sz="2600" b="1" baseline="30000" dirty="0" smtClean="0">
                <a:solidFill>
                  <a:schemeClr val="bg1"/>
                </a:solidFill>
              </a:rPr>
              <a:t>,</a:t>
            </a:r>
            <a:r>
              <a:rPr lang="en-US" sz="2600" b="1" dirty="0" smtClean="0">
                <a:solidFill>
                  <a:schemeClr val="bg1"/>
                </a:solidFill>
              </a:rPr>
              <a:t> medical treatment with “biologics”</a:t>
            </a:r>
            <a:r>
              <a:rPr lang="en-US" sz="2600" b="1" dirty="0">
                <a:solidFill>
                  <a:schemeClr val="bg1"/>
                </a:solidFill>
              </a:rPr>
              <a:t> or patients with HIV infection who are severely immunocompromised</a:t>
            </a:r>
            <a:r>
              <a:rPr lang="en-US" sz="2600" b="1" dirty="0" smtClean="0">
                <a:solidFill>
                  <a:schemeClr val="bg1"/>
                </a:solidFill>
              </a:rPr>
              <a:t>)</a:t>
            </a:r>
            <a:endParaRPr lang="en-US" sz="2600" b="1" dirty="0">
              <a:solidFill>
                <a:schemeClr val="bg1"/>
              </a:solidFill>
            </a:endParaRPr>
          </a:p>
          <a:p>
            <a:pPr>
              <a:buFont typeface="Arial" panose="020B0604020202020204" pitchFamily="34" charset="0"/>
              <a:buChar char="•"/>
            </a:pPr>
            <a:r>
              <a:rPr lang="en-US" sz="2600" b="1" dirty="0">
                <a:solidFill>
                  <a:schemeClr val="bg1"/>
                </a:solidFill>
              </a:rPr>
              <a:t>Pregnancy</a:t>
            </a:r>
          </a:p>
          <a:p>
            <a:endParaRPr lang="en-US" sz="2600" dirty="0"/>
          </a:p>
        </p:txBody>
      </p:sp>
      <p:sp>
        <p:nvSpPr>
          <p:cNvPr id="4" name="Rectangle 3"/>
          <p:cNvSpPr/>
          <p:nvPr/>
        </p:nvSpPr>
        <p:spPr>
          <a:xfrm>
            <a:off x="383287" y="5455977"/>
            <a:ext cx="8249269" cy="954107"/>
          </a:xfrm>
          <a:prstGeom prst="rect">
            <a:avLst/>
          </a:prstGeom>
        </p:spPr>
        <p:txBody>
          <a:bodyPr wrap="square">
            <a:spAutoFit/>
          </a:bodyPr>
          <a:lstStyle/>
          <a:p>
            <a:r>
              <a:rPr lang="en-US" sz="2800" b="1" dirty="0"/>
              <a:t>Infectious disease Learning </a:t>
            </a:r>
            <a:r>
              <a:rPr lang="en-US" sz="2800" b="1" dirty="0" smtClean="0"/>
              <a:t>objectives </a:t>
            </a:r>
            <a:r>
              <a:rPr lang="en-US" sz="2800" b="1" dirty="0"/>
              <a:t>for </a:t>
            </a:r>
            <a:endParaRPr lang="en-US" sz="2800" b="1" dirty="0" smtClean="0"/>
          </a:p>
          <a:p>
            <a:r>
              <a:rPr lang="en-US" sz="2800" b="1" dirty="0" smtClean="0"/>
              <a:t>herpes </a:t>
            </a:r>
            <a:r>
              <a:rPr lang="en-US" sz="2800" b="1" dirty="0"/>
              <a:t>zoster </a:t>
            </a:r>
            <a:r>
              <a:rPr lang="en-US" sz="2800" b="1" dirty="0" smtClean="0"/>
              <a:t>vaccine </a:t>
            </a:r>
            <a:r>
              <a:rPr lang="en-US" sz="2800" b="1" dirty="0"/>
              <a:t>information/advocacy</a:t>
            </a:r>
            <a:endParaRPr lang="en-US" sz="2800" dirty="0"/>
          </a:p>
        </p:txBody>
      </p:sp>
      <p:pic>
        <p:nvPicPr>
          <p:cNvPr id="5" name="Picture 4"/>
          <p:cNvPicPr>
            <a:picLocks noChangeAspect="1"/>
          </p:cNvPicPr>
          <p:nvPr/>
        </p:nvPicPr>
        <p:blipFill>
          <a:blip r:embed="rId2"/>
          <a:stretch>
            <a:fillRect/>
          </a:stretch>
        </p:blipFill>
        <p:spPr>
          <a:xfrm>
            <a:off x="8694734" y="161541"/>
            <a:ext cx="3200400" cy="6505575"/>
          </a:xfrm>
          <a:prstGeom prst="rect">
            <a:avLst/>
          </a:prstGeom>
        </p:spPr>
      </p:pic>
    </p:spTree>
    <p:extLst>
      <p:ext uri="{BB962C8B-B14F-4D97-AF65-F5344CB8AC3E}">
        <p14:creationId xmlns:p14="http://schemas.microsoft.com/office/powerpoint/2010/main" val="306411628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265" y="5247823"/>
            <a:ext cx="9718220" cy="1507067"/>
          </a:xfrm>
        </p:spPr>
        <p:txBody>
          <a:bodyPr>
            <a:normAutofit fontScale="90000"/>
          </a:bodyPr>
          <a:lstStyle/>
          <a:p>
            <a:r>
              <a:rPr lang="en-US" b="1" dirty="0"/>
              <a:t>Infectious disease </a:t>
            </a:r>
            <a:br>
              <a:rPr lang="en-US" b="1" dirty="0"/>
            </a:br>
            <a:r>
              <a:rPr lang="en-US" b="1" dirty="0"/>
              <a:t>Learning objectives for herpes zoster vaccine information/advocacy</a:t>
            </a:r>
          </a:p>
        </p:txBody>
      </p:sp>
      <p:pic>
        <p:nvPicPr>
          <p:cNvPr id="4" name="Content Placeholder 3"/>
          <p:cNvPicPr>
            <a:picLocks noGrp="1" noChangeAspect="1"/>
          </p:cNvPicPr>
          <p:nvPr>
            <p:ph idx="1"/>
          </p:nvPr>
        </p:nvPicPr>
        <p:blipFill>
          <a:blip r:embed="rId2"/>
          <a:stretch>
            <a:fillRect/>
          </a:stretch>
        </p:blipFill>
        <p:spPr>
          <a:xfrm>
            <a:off x="628007" y="414195"/>
            <a:ext cx="4298798" cy="4411301"/>
          </a:xfrm>
          <a:prstGeom prst="rect">
            <a:avLst/>
          </a:prstGeom>
        </p:spPr>
      </p:pic>
      <p:pic>
        <p:nvPicPr>
          <p:cNvPr id="5" name="Picture 4"/>
          <p:cNvPicPr>
            <a:picLocks noChangeAspect="1"/>
          </p:cNvPicPr>
          <p:nvPr/>
        </p:nvPicPr>
        <p:blipFill>
          <a:blip r:embed="rId3"/>
          <a:stretch>
            <a:fillRect/>
          </a:stretch>
        </p:blipFill>
        <p:spPr>
          <a:xfrm>
            <a:off x="5332375" y="414194"/>
            <a:ext cx="6016702" cy="4411301"/>
          </a:xfrm>
          <a:prstGeom prst="rect">
            <a:avLst/>
          </a:prstGeom>
        </p:spPr>
      </p:pic>
    </p:spTree>
    <p:extLst>
      <p:ext uri="{BB962C8B-B14F-4D97-AF65-F5344CB8AC3E}">
        <p14:creationId xmlns:p14="http://schemas.microsoft.com/office/powerpoint/2010/main" val="9328481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24" y="5350933"/>
            <a:ext cx="8534400" cy="1507067"/>
          </a:xfrm>
        </p:spPr>
        <p:txBody>
          <a:bodyPr>
            <a:normAutofit fontScale="90000"/>
          </a:bodyPr>
          <a:lstStyle/>
          <a:p>
            <a:r>
              <a:rPr lang="en-US" b="1" dirty="0"/>
              <a:t>Infectious disease </a:t>
            </a:r>
            <a:r>
              <a:rPr lang="en-US" b="1" dirty="0" smtClean="0"/>
              <a:t>Learning </a:t>
            </a:r>
            <a:r>
              <a:rPr lang="en-US" b="1" dirty="0"/>
              <a:t>objectives 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657819" y="277674"/>
            <a:ext cx="6806477" cy="4991012"/>
          </a:xfrm>
          <a:prstGeom prst="rect">
            <a:avLst/>
          </a:prstGeom>
        </p:spPr>
      </p:pic>
      <p:pic>
        <p:nvPicPr>
          <p:cNvPr id="3" name="Picture 2"/>
          <p:cNvPicPr>
            <a:picLocks noChangeAspect="1"/>
          </p:cNvPicPr>
          <p:nvPr/>
        </p:nvPicPr>
        <p:blipFill>
          <a:blip r:embed="rId3"/>
          <a:stretch>
            <a:fillRect/>
          </a:stretch>
        </p:blipFill>
        <p:spPr>
          <a:xfrm>
            <a:off x="8449492" y="277674"/>
            <a:ext cx="3200400" cy="6505575"/>
          </a:xfrm>
          <a:prstGeom prst="rect">
            <a:avLst/>
          </a:prstGeom>
        </p:spPr>
      </p:pic>
    </p:spTree>
    <p:extLst>
      <p:ext uri="{BB962C8B-B14F-4D97-AF65-F5344CB8AC3E}">
        <p14:creationId xmlns:p14="http://schemas.microsoft.com/office/powerpoint/2010/main" val="217390944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80" y="5350933"/>
            <a:ext cx="7602037" cy="1507067"/>
          </a:xfrm>
        </p:spPr>
        <p:txBody>
          <a:bodyPr>
            <a:normAutofit fontScale="90000"/>
          </a:bodyPr>
          <a:lstStyle/>
          <a:p>
            <a:r>
              <a:rPr lang="en-US" b="1" dirty="0"/>
              <a:t>Infectious disease </a:t>
            </a:r>
            <a:r>
              <a:rPr lang="en-US" b="1" dirty="0" smtClean="0"/>
              <a:t>Learning </a:t>
            </a:r>
            <a:r>
              <a:rPr lang="en-US" b="1" dirty="0"/>
              <a:t>objectives 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426701" y="459462"/>
            <a:ext cx="6329971" cy="4719119"/>
          </a:xfrm>
          <a:prstGeom prst="rect">
            <a:avLst/>
          </a:prstGeom>
        </p:spPr>
      </p:pic>
      <p:pic>
        <p:nvPicPr>
          <p:cNvPr id="3" name="Picture 2"/>
          <p:cNvPicPr>
            <a:picLocks noChangeAspect="1"/>
          </p:cNvPicPr>
          <p:nvPr/>
        </p:nvPicPr>
        <p:blipFill>
          <a:blip r:embed="rId3"/>
          <a:stretch>
            <a:fillRect/>
          </a:stretch>
        </p:blipFill>
        <p:spPr>
          <a:xfrm>
            <a:off x="8188235" y="211046"/>
            <a:ext cx="3200400" cy="6505575"/>
          </a:xfrm>
          <a:prstGeom prst="rect">
            <a:avLst/>
          </a:prstGeom>
        </p:spPr>
      </p:pic>
    </p:spTree>
    <p:extLst>
      <p:ext uri="{BB962C8B-B14F-4D97-AF65-F5344CB8AC3E}">
        <p14:creationId xmlns:p14="http://schemas.microsoft.com/office/powerpoint/2010/main" val="345954320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83" y="5350933"/>
            <a:ext cx="10351962"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herpes zoster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239508" y="268262"/>
            <a:ext cx="6797017" cy="5082672"/>
          </a:xfrm>
          <a:prstGeom prst="rect">
            <a:avLst/>
          </a:prstGeom>
        </p:spPr>
      </p:pic>
      <p:pic>
        <p:nvPicPr>
          <p:cNvPr id="3" name="Picture 2"/>
          <p:cNvPicPr>
            <a:picLocks noChangeAspect="1"/>
          </p:cNvPicPr>
          <p:nvPr/>
        </p:nvPicPr>
        <p:blipFill>
          <a:blip r:embed="rId3"/>
          <a:stretch>
            <a:fillRect/>
          </a:stretch>
        </p:blipFill>
        <p:spPr>
          <a:xfrm>
            <a:off x="8257902" y="268262"/>
            <a:ext cx="3200400" cy="6505575"/>
          </a:xfrm>
          <a:prstGeom prst="rect">
            <a:avLst/>
          </a:prstGeom>
        </p:spPr>
      </p:pic>
    </p:spTree>
    <p:extLst>
      <p:ext uri="{BB962C8B-B14F-4D97-AF65-F5344CB8AC3E}">
        <p14:creationId xmlns:p14="http://schemas.microsoft.com/office/powerpoint/2010/main" val="199228983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877" y="335902"/>
            <a:ext cx="10468947" cy="6186309"/>
          </a:xfrm>
          <a:prstGeom prst="rect">
            <a:avLst/>
          </a:prstGeom>
          <a:noFill/>
        </p:spPr>
        <p:txBody>
          <a:bodyPr wrap="square" rtlCol="0">
            <a:spAutoFit/>
          </a:bodyPr>
          <a:lstStyle/>
          <a:p>
            <a:r>
              <a:rPr lang="en-US" sz="3600" dirty="0" smtClean="0"/>
              <a:t>2. A 64 year old woman with self-reported history of shingles 2 years ago type II diabetes presents to clinic. What do you recommend regarding the zoster vaccine?</a:t>
            </a:r>
          </a:p>
          <a:p>
            <a:pPr marL="342900" indent="-342900">
              <a:buAutoNum type="arabicPeriod"/>
            </a:pPr>
            <a:endParaRPr lang="en-US" sz="3600" dirty="0"/>
          </a:p>
          <a:p>
            <a:pPr marL="342900" indent="-342900">
              <a:buAutoNum type="alphaLcParenR"/>
            </a:pPr>
            <a:r>
              <a:rPr lang="en-US" sz="3600" dirty="0" smtClean="0"/>
              <a:t>Vaccine is contraindicated given her history of diabetes </a:t>
            </a:r>
          </a:p>
          <a:p>
            <a:pPr marL="342900" indent="-342900">
              <a:buAutoNum type="alphaLcParenR"/>
            </a:pPr>
            <a:r>
              <a:rPr lang="en-US" sz="3600" dirty="0" smtClean="0"/>
              <a:t>Vaccine not indicated</a:t>
            </a:r>
          </a:p>
          <a:p>
            <a:pPr marL="342900" indent="-342900">
              <a:buAutoNum type="alphaLcParenR"/>
            </a:pPr>
            <a:r>
              <a:rPr lang="en-US" sz="3600" dirty="0" smtClean="0"/>
              <a:t>Check VZV titer to confirm history. If negative, proceed with vaccination </a:t>
            </a:r>
          </a:p>
          <a:p>
            <a:pPr marL="342900" indent="-342900">
              <a:buAutoNum type="alphaLcParenR"/>
            </a:pPr>
            <a:r>
              <a:rPr lang="en-US" sz="3600" dirty="0" smtClean="0"/>
              <a:t>Recommend zoster vaccine </a:t>
            </a:r>
            <a:endParaRPr lang="en-US" sz="3600" dirty="0"/>
          </a:p>
        </p:txBody>
      </p:sp>
    </p:spTree>
    <p:extLst>
      <p:ext uri="{BB962C8B-B14F-4D97-AF65-F5344CB8AC3E}">
        <p14:creationId xmlns:p14="http://schemas.microsoft.com/office/powerpoint/2010/main" val="36947821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877" y="335902"/>
            <a:ext cx="10468947" cy="6186309"/>
          </a:xfrm>
          <a:prstGeom prst="rect">
            <a:avLst/>
          </a:prstGeom>
          <a:noFill/>
        </p:spPr>
        <p:txBody>
          <a:bodyPr wrap="square" rtlCol="0">
            <a:spAutoFit/>
          </a:bodyPr>
          <a:lstStyle/>
          <a:p>
            <a:r>
              <a:rPr lang="en-US" sz="3600" dirty="0" smtClean="0"/>
              <a:t>2. A 64 year old woman with self-reported history of shingles 2 years ago type II diabetes presents to clinic. What do you recommend regarding the zoster vaccine?</a:t>
            </a:r>
          </a:p>
          <a:p>
            <a:pPr marL="342900" indent="-342900">
              <a:buAutoNum type="arabicPeriod"/>
            </a:pPr>
            <a:endParaRPr lang="en-US" sz="3600" dirty="0"/>
          </a:p>
          <a:p>
            <a:pPr marL="342900" indent="-342900">
              <a:buAutoNum type="alphaLcParenR"/>
            </a:pPr>
            <a:r>
              <a:rPr lang="en-US" sz="3600" dirty="0" smtClean="0"/>
              <a:t>Vaccine is contraindicated given her history of diabetes </a:t>
            </a:r>
          </a:p>
          <a:p>
            <a:pPr marL="342900" indent="-342900">
              <a:buAutoNum type="alphaLcParenR"/>
            </a:pPr>
            <a:r>
              <a:rPr lang="en-US" sz="3600" dirty="0" smtClean="0"/>
              <a:t>Vaccine not indicated</a:t>
            </a:r>
          </a:p>
          <a:p>
            <a:pPr marL="342900" indent="-342900">
              <a:buAutoNum type="alphaLcParenR"/>
            </a:pPr>
            <a:r>
              <a:rPr lang="en-US" sz="3600" dirty="0" smtClean="0"/>
              <a:t>Check VZV titer to confirm history. If negative, proceed with vaccination </a:t>
            </a:r>
          </a:p>
          <a:p>
            <a:pPr marL="342900" indent="-342900">
              <a:buAutoNum type="alphaLcParenR"/>
            </a:pPr>
            <a:r>
              <a:rPr lang="en-US" sz="3600" dirty="0" smtClean="0">
                <a:solidFill>
                  <a:srgbClr val="C00000"/>
                </a:solidFill>
              </a:rPr>
              <a:t>Recommend zoster vaccine </a:t>
            </a:r>
            <a:endParaRPr lang="en-US" sz="3600" dirty="0">
              <a:solidFill>
                <a:srgbClr val="C00000"/>
              </a:solidFill>
            </a:endParaRPr>
          </a:p>
        </p:txBody>
      </p:sp>
    </p:spTree>
    <p:extLst>
      <p:ext uri="{BB962C8B-B14F-4D97-AF65-F5344CB8AC3E}">
        <p14:creationId xmlns:p14="http://schemas.microsoft.com/office/powerpoint/2010/main" val="43997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7159" y="559837"/>
            <a:ext cx="10468947" cy="5078313"/>
          </a:xfrm>
          <a:prstGeom prst="rect">
            <a:avLst/>
          </a:prstGeom>
          <a:noFill/>
        </p:spPr>
        <p:txBody>
          <a:bodyPr wrap="square" rtlCol="0">
            <a:spAutoFit/>
          </a:bodyPr>
          <a:lstStyle/>
          <a:p>
            <a:r>
              <a:rPr lang="en-US" sz="3600" dirty="0"/>
              <a:t>3</a:t>
            </a:r>
            <a:r>
              <a:rPr lang="en-US" sz="3600" dirty="0" smtClean="0"/>
              <a:t>. </a:t>
            </a:r>
            <a:r>
              <a:rPr lang="en-US" sz="3600" dirty="0" smtClean="0"/>
              <a:t>A 64 year old woman with rheumatoid arthritis on steroids and a biologic asks if she may receive the zoster vaccine. What do you recommend?</a:t>
            </a:r>
          </a:p>
          <a:p>
            <a:pPr marL="342900" indent="-342900">
              <a:buAutoNum type="arabicPeriod"/>
            </a:pPr>
            <a:endParaRPr lang="en-US" sz="3600" dirty="0"/>
          </a:p>
          <a:p>
            <a:pPr marL="342900" indent="-342900">
              <a:buAutoNum type="alphaLcParenR"/>
            </a:pPr>
            <a:r>
              <a:rPr lang="en-US" sz="3600" dirty="0" smtClean="0"/>
              <a:t>Vaccine is contraindicated given she is immunosuppressed</a:t>
            </a:r>
          </a:p>
          <a:p>
            <a:pPr marL="342900" indent="-342900">
              <a:buAutoNum type="alphaLcParenR"/>
            </a:pPr>
            <a:r>
              <a:rPr lang="en-US" sz="3600" dirty="0" smtClean="0"/>
              <a:t>Recommend zoster vaccine</a:t>
            </a:r>
          </a:p>
          <a:p>
            <a:pPr marL="342900" indent="-342900">
              <a:buAutoNum type="alphaLcParenR"/>
            </a:pPr>
            <a:r>
              <a:rPr lang="en-US" sz="3600" dirty="0" smtClean="0"/>
              <a:t>Wait for something else </a:t>
            </a:r>
            <a:endParaRPr lang="en-US" sz="3600" dirty="0"/>
          </a:p>
        </p:txBody>
      </p:sp>
    </p:spTree>
    <p:extLst>
      <p:ext uri="{BB962C8B-B14F-4D97-AF65-F5344CB8AC3E}">
        <p14:creationId xmlns:p14="http://schemas.microsoft.com/office/powerpoint/2010/main" val="37606189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7159" y="559837"/>
            <a:ext cx="10468947" cy="5078313"/>
          </a:xfrm>
          <a:prstGeom prst="rect">
            <a:avLst/>
          </a:prstGeom>
          <a:noFill/>
        </p:spPr>
        <p:txBody>
          <a:bodyPr wrap="square" rtlCol="0">
            <a:spAutoFit/>
          </a:bodyPr>
          <a:lstStyle/>
          <a:p>
            <a:r>
              <a:rPr lang="en-US" sz="3600" dirty="0"/>
              <a:t>3</a:t>
            </a:r>
            <a:r>
              <a:rPr lang="en-US" sz="3600" dirty="0" smtClean="0"/>
              <a:t>. </a:t>
            </a:r>
            <a:r>
              <a:rPr lang="en-US" sz="3600" dirty="0" smtClean="0"/>
              <a:t>A 64 year old woman with rheumatoid arthritis on steroids and a biologic asks if she may receive the zoster vaccine. What do you recommend?</a:t>
            </a:r>
          </a:p>
          <a:p>
            <a:pPr marL="342900" indent="-342900">
              <a:buAutoNum type="arabicPeriod"/>
            </a:pPr>
            <a:endParaRPr lang="en-US" sz="3600" dirty="0"/>
          </a:p>
          <a:p>
            <a:pPr marL="342900" indent="-342900">
              <a:buAutoNum type="alphaLcParenR"/>
            </a:pPr>
            <a:r>
              <a:rPr lang="en-US" sz="3600" dirty="0" smtClean="0"/>
              <a:t>Vaccine is contraindicated given she is immunosuppressed</a:t>
            </a:r>
          </a:p>
          <a:p>
            <a:pPr marL="342900" indent="-342900">
              <a:buAutoNum type="alphaLcParenR"/>
            </a:pPr>
            <a:r>
              <a:rPr lang="en-US" sz="3600" dirty="0" smtClean="0">
                <a:solidFill>
                  <a:srgbClr val="C00000"/>
                </a:solidFill>
              </a:rPr>
              <a:t>Recommend zoster vaccine</a:t>
            </a:r>
          </a:p>
          <a:p>
            <a:pPr marL="342900" indent="-342900">
              <a:buAutoNum type="alphaLcParenR"/>
            </a:pPr>
            <a:r>
              <a:rPr lang="en-US" sz="3600" dirty="0" smtClean="0"/>
              <a:t>Wait for something else </a:t>
            </a:r>
            <a:endParaRPr lang="en-US" sz="3600" dirty="0"/>
          </a:p>
        </p:txBody>
      </p:sp>
    </p:spTree>
    <p:extLst>
      <p:ext uri="{BB962C8B-B14F-4D97-AF65-F5344CB8AC3E}">
        <p14:creationId xmlns:p14="http://schemas.microsoft.com/office/powerpoint/2010/main" val="224641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57" y="5672380"/>
            <a:ext cx="10116571" cy="1185620"/>
          </a:xfrm>
        </p:spPr>
        <p:txBody>
          <a:bodyPr>
            <a:normAutofit fontScale="90000"/>
          </a:bodyPr>
          <a:lstStyle/>
          <a:p>
            <a:r>
              <a:rPr lang="en-US" dirty="0" smtClean="0"/>
              <a:t>Preventive antianginal therapy</a:t>
            </a:r>
            <a:br>
              <a:rPr lang="en-US" dirty="0" smtClean="0"/>
            </a:br>
            <a:r>
              <a:rPr lang="en-US" dirty="0" smtClean="0"/>
              <a:t>ischemic heart disease</a:t>
            </a:r>
            <a:endParaRPr lang="en-US" dirty="0"/>
          </a:p>
        </p:txBody>
      </p:sp>
      <p:sp>
        <p:nvSpPr>
          <p:cNvPr id="3" name="Content Placeholder 2"/>
          <p:cNvSpPr>
            <a:spLocks noGrp="1"/>
          </p:cNvSpPr>
          <p:nvPr>
            <p:ph idx="1"/>
          </p:nvPr>
        </p:nvSpPr>
        <p:spPr>
          <a:xfrm>
            <a:off x="235391" y="63374"/>
            <a:ext cx="8497904" cy="5810484"/>
          </a:xfrm>
        </p:spPr>
        <p:txBody>
          <a:bodyPr>
            <a:normAutofit/>
          </a:bodyPr>
          <a:lstStyle/>
          <a:p>
            <a:pPr>
              <a:buFont typeface="Arial" panose="020B0604020202020204" pitchFamily="34" charset="0"/>
              <a:buChar char="•"/>
            </a:pPr>
            <a:r>
              <a:rPr lang="en-US" b="1" dirty="0">
                <a:solidFill>
                  <a:schemeClr val="bg1"/>
                </a:solidFill>
              </a:rPr>
              <a:t>PREVENTIVE THERAPIES</a:t>
            </a:r>
            <a:r>
              <a:rPr lang="en-US" dirty="0">
                <a:solidFill>
                  <a:schemeClr val="bg1"/>
                </a:solidFill>
              </a:rPr>
              <a:t> — The optimal management of patients with stable angina requires more than antianginal therapy. </a:t>
            </a:r>
            <a:endParaRPr lang="en-US" dirty="0" smtClean="0">
              <a:solidFill>
                <a:schemeClr val="bg1"/>
              </a:solidFill>
            </a:endParaRPr>
          </a:p>
          <a:p>
            <a:pPr>
              <a:buFont typeface="Arial" panose="020B0604020202020204" pitchFamily="34" charset="0"/>
              <a:buChar char="•"/>
            </a:pPr>
            <a:r>
              <a:rPr lang="en-US" dirty="0" smtClean="0">
                <a:solidFill>
                  <a:schemeClr val="bg1"/>
                </a:solidFill>
              </a:rPr>
              <a:t>Therapies </a:t>
            </a:r>
            <a:r>
              <a:rPr lang="en-US" dirty="0">
                <a:solidFill>
                  <a:schemeClr val="bg1"/>
                </a:solidFill>
              </a:rPr>
              <a:t>aimed at preventing cardiovascular events are central to long-term </a:t>
            </a:r>
            <a:r>
              <a:rPr lang="en-US" dirty="0" smtClean="0">
                <a:solidFill>
                  <a:schemeClr val="bg1"/>
                </a:solidFill>
              </a:rPr>
              <a:t>care.  </a:t>
            </a:r>
          </a:p>
          <a:p>
            <a:pPr>
              <a:buFont typeface="Arial" panose="020B0604020202020204" pitchFamily="34" charset="0"/>
              <a:buChar char="•"/>
            </a:pPr>
            <a:r>
              <a:rPr lang="en-US" dirty="0" smtClean="0">
                <a:solidFill>
                  <a:schemeClr val="bg1"/>
                </a:solidFill>
              </a:rPr>
              <a:t>Up to Date agrees </a:t>
            </a:r>
            <a:r>
              <a:rPr lang="en-US" dirty="0">
                <a:solidFill>
                  <a:schemeClr val="bg1"/>
                </a:solidFill>
              </a:rPr>
              <a:t>with the 2012 American College of Cardiology Foundation/American Heart Association/American College of Physicians/American Association for Thoracic Surgery/Preventive Cardiovascular Nurses </a:t>
            </a:r>
            <a:r>
              <a:rPr lang="en-US" dirty="0" smtClean="0">
                <a:solidFill>
                  <a:schemeClr val="bg1"/>
                </a:solidFill>
              </a:rPr>
              <a:t>Association/Society for </a:t>
            </a:r>
            <a:r>
              <a:rPr lang="en-US" dirty="0">
                <a:solidFill>
                  <a:schemeClr val="bg1"/>
                </a:solidFill>
              </a:rPr>
              <a:t>Cardiovascular Angiography and Interventions/Society of Thoracic Surgeons guideline for the diagnosis and management of patients with stable ischemic heart disease (SIHD), which recommends that all patients with SIHD should receive education and counseling about issues such as medication compliance, control of risk factors, and regular </a:t>
            </a:r>
            <a:r>
              <a:rPr lang="en-US" dirty="0" smtClean="0">
                <a:solidFill>
                  <a:schemeClr val="bg1"/>
                </a:solidFill>
              </a:rPr>
              <a:t>exercise.</a:t>
            </a:r>
            <a:endParaRPr lang="en-US" dirty="0">
              <a:solidFill>
                <a:schemeClr val="bg1"/>
              </a:solidFill>
            </a:endParaRPr>
          </a:p>
          <a:p>
            <a:endParaRPr lang="en-US" dirty="0"/>
          </a:p>
        </p:txBody>
      </p:sp>
      <p:pic>
        <p:nvPicPr>
          <p:cNvPr id="4" name="Picture 3"/>
          <p:cNvPicPr>
            <a:picLocks noChangeAspect="1"/>
          </p:cNvPicPr>
          <p:nvPr/>
        </p:nvPicPr>
        <p:blipFill>
          <a:blip r:embed="rId2"/>
          <a:stretch>
            <a:fillRect/>
          </a:stretch>
        </p:blipFill>
        <p:spPr>
          <a:xfrm>
            <a:off x="8880529" y="205272"/>
            <a:ext cx="3023622" cy="6427635"/>
          </a:xfrm>
          <a:prstGeom prst="rect">
            <a:avLst/>
          </a:prstGeom>
        </p:spPr>
      </p:pic>
      <p:sp>
        <p:nvSpPr>
          <p:cNvPr id="5" name="Rectangle 4"/>
          <p:cNvSpPr/>
          <p:nvPr/>
        </p:nvSpPr>
        <p:spPr>
          <a:xfrm>
            <a:off x="7144227" y="4925900"/>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8374572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806" y="5350933"/>
            <a:ext cx="10216160"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276806" y="163726"/>
            <a:ext cx="7055811" cy="5043482"/>
          </a:xfrm>
          <a:prstGeom prst="rect">
            <a:avLst/>
          </a:prstGeom>
        </p:spPr>
      </p:pic>
      <p:pic>
        <p:nvPicPr>
          <p:cNvPr id="3" name="Picture 2"/>
          <p:cNvPicPr>
            <a:picLocks noChangeAspect="1"/>
          </p:cNvPicPr>
          <p:nvPr/>
        </p:nvPicPr>
        <p:blipFill>
          <a:blip r:embed="rId3"/>
          <a:stretch>
            <a:fillRect/>
          </a:stretch>
        </p:blipFill>
        <p:spPr>
          <a:xfrm>
            <a:off x="8738572" y="163726"/>
            <a:ext cx="3272245" cy="6651617"/>
          </a:xfrm>
          <a:prstGeom prst="rect">
            <a:avLst/>
          </a:prstGeom>
        </p:spPr>
      </p:pic>
    </p:spTree>
    <p:extLst>
      <p:ext uri="{BB962C8B-B14F-4D97-AF65-F5344CB8AC3E}">
        <p14:creationId xmlns:p14="http://schemas.microsoft.com/office/powerpoint/2010/main" val="80197414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9" y="5350933"/>
            <a:ext cx="7579791"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566516" y="423249"/>
            <a:ext cx="6169261" cy="4774472"/>
          </a:xfrm>
          <a:prstGeom prst="rect">
            <a:avLst/>
          </a:prstGeom>
        </p:spPr>
      </p:pic>
      <p:pic>
        <p:nvPicPr>
          <p:cNvPr id="3" name="Picture 2"/>
          <p:cNvPicPr>
            <a:picLocks noChangeAspect="1"/>
          </p:cNvPicPr>
          <p:nvPr/>
        </p:nvPicPr>
        <p:blipFill>
          <a:blip r:embed="rId3"/>
          <a:stretch>
            <a:fillRect/>
          </a:stretch>
        </p:blipFill>
        <p:spPr>
          <a:xfrm>
            <a:off x="8466909" y="158795"/>
            <a:ext cx="3200400" cy="6505575"/>
          </a:xfrm>
          <a:prstGeom prst="rect">
            <a:avLst/>
          </a:prstGeom>
        </p:spPr>
      </p:pic>
    </p:spTree>
    <p:extLst>
      <p:ext uri="{BB962C8B-B14F-4D97-AF65-F5344CB8AC3E}">
        <p14:creationId xmlns:p14="http://schemas.microsoft.com/office/powerpoint/2010/main" val="280554812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12" y="5350933"/>
            <a:ext cx="11293523"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294912" y="260286"/>
            <a:ext cx="7664006" cy="4927349"/>
          </a:xfrm>
          <a:prstGeom prst="rect">
            <a:avLst/>
          </a:prstGeom>
        </p:spPr>
      </p:pic>
      <p:pic>
        <p:nvPicPr>
          <p:cNvPr id="3" name="Picture 2"/>
          <p:cNvPicPr>
            <a:picLocks noChangeAspect="1"/>
          </p:cNvPicPr>
          <p:nvPr/>
        </p:nvPicPr>
        <p:blipFill>
          <a:blip r:embed="rId3"/>
          <a:stretch>
            <a:fillRect/>
          </a:stretch>
        </p:blipFill>
        <p:spPr>
          <a:xfrm>
            <a:off x="8723959" y="190544"/>
            <a:ext cx="3200400" cy="6505575"/>
          </a:xfrm>
          <a:prstGeom prst="rect">
            <a:avLst/>
          </a:prstGeom>
        </p:spPr>
      </p:pic>
    </p:spTree>
    <p:extLst>
      <p:ext uri="{BB962C8B-B14F-4D97-AF65-F5344CB8AC3E}">
        <p14:creationId xmlns:p14="http://schemas.microsoft.com/office/powerpoint/2010/main" val="293836689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340" y="5350933"/>
            <a:ext cx="9989823"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367339" y="140242"/>
            <a:ext cx="7061071" cy="5135901"/>
          </a:xfrm>
          <a:prstGeom prst="rect">
            <a:avLst/>
          </a:prstGeom>
        </p:spPr>
      </p:pic>
      <p:pic>
        <p:nvPicPr>
          <p:cNvPr id="3" name="Picture 2"/>
          <p:cNvPicPr>
            <a:picLocks noChangeAspect="1"/>
          </p:cNvPicPr>
          <p:nvPr/>
        </p:nvPicPr>
        <p:blipFill>
          <a:blip r:embed="rId3"/>
          <a:stretch>
            <a:fillRect/>
          </a:stretch>
        </p:blipFill>
        <p:spPr>
          <a:xfrm>
            <a:off x="8571115" y="140242"/>
            <a:ext cx="3237411" cy="6580809"/>
          </a:xfrm>
          <a:prstGeom prst="rect">
            <a:avLst/>
          </a:prstGeom>
        </p:spPr>
      </p:pic>
    </p:spTree>
    <p:extLst>
      <p:ext uri="{BB962C8B-B14F-4D97-AF65-F5344CB8AC3E}">
        <p14:creationId xmlns:p14="http://schemas.microsoft.com/office/powerpoint/2010/main" val="215913600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287" y="5350933"/>
            <a:ext cx="7644890"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486373" y="513783"/>
            <a:ext cx="6147947" cy="4583317"/>
          </a:xfrm>
          <a:prstGeom prst="rect">
            <a:avLst/>
          </a:prstGeom>
        </p:spPr>
      </p:pic>
      <p:pic>
        <p:nvPicPr>
          <p:cNvPr id="3" name="Picture 2"/>
          <p:cNvPicPr>
            <a:picLocks noChangeAspect="1"/>
          </p:cNvPicPr>
          <p:nvPr/>
        </p:nvPicPr>
        <p:blipFill>
          <a:blip r:embed="rId3"/>
          <a:stretch>
            <a:fillRect/>
          </a:stretch>
        </p:blipFill>
        <p:spPr>
          <a:xfrm>
            <a:off x="8778092" y="335553"/>
            <a:ext cx="3055754" cy="6211547"/>
          </a:xfrm>
          <a:prstGeom prst="rect">
            <a:avLst/>
          </a:prstGeom>
        </p:spPr>
      </p:pic>
    </p:spTree>
    <p:extLst>
      <p:ext uri="{BB962C8B-B14F-4D97-AF65-F5344CB8AC3E}">
        <p14:creationId xmlns:p14="http://schemas.microsoft.com/office/powerpoint/2010/main" val="427257170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81" y="5350933"/>
            <a:ext cx="7610746"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340180" y="298764"/>
            <a:ext cx="6999505" cy="4989808"/>
          </a:xfrm>
          <a:prstGeom prst="rect">
            <a:avLst/>
          </a:prstGeom>
        </p:spPr>
      </p:pic>
      <p:pic>
        <p:nvPicPr>
          <p:cNvPr id="3" name="Picture 2"/>
          <p:cNvPicPr>
            <a:picLocks noChangeAspect="1"/>
          </p:cNvPicPr>
          <p:nvPr/>
        </p:nvPicPr>
        <p:blipFill>
          <a:blip r:embed="rId3"/>
          <a:stretch>
            <a:fillRect/>
          </a:stretch>
        </p:blipFill>
        <p:spPr>
          <a:xfrm>
            <a:off x="8144691" y="298764"/>
            <a:ext cx="3200400" cy="6505575"/>
          </a:xfrm>
          <a:prstGeom prst="rect">
            <a:avLst/>
          </a:prstGeom>
        </p:spPr>
      </p:pic>
    </p:spTree>
    <p:extLst>
      <p:ext uri="{BB962C8B-B14F-4D97-AF65-F5344CB8AC3E}">
        <p14:creationId xmlns:p14="http://schemas.microsoft.com/office/powerpoint/2010/main" val="240561360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0547" y="643812"/>
            <a:ext cx="10468947" cy="5509200"/>
          </a:xfrm>
          <a:prstGeom prst="rect">
            <a:avLst/>
          </a:prstGeom>
          <a:noFill/>
        </p:spPr>
        <p:txBody>
          <a:bodyPr wrap="square" rtlCol="0">
            <a:spAutoFit/>
          </a:bodyPr>
          <a:lstStyle/>
          <a:p>
            <a:r>
              <a:rPr lang="en-US" sz="3200" dirty="0" smtClean="0"/>
              <a:t>4. A 11 year old otherwise healthy child presents for routine vaccinations. Which of the following is the most accurate regarding meningococcal vaccination?</a:t>
            </a:r>
          </a:p>
          <a:p>
            <a:pPr marL="342900" indent="-342900">
              <a:buAutoNum type="arabicPeriod"/>
            </a:pPr>
            <a:endParaRPr lang="en-US" sz="3200" dirty="0"/>
          </a:p>
          <a:p>
            <a:pPr marL="342900" indent="-342900">
              <a:buAutoNum type="alphaLcParenR"/>
            </a:pPr>
            <a:r>
              <a:rPr lang="en-US" sz="3200" dirty="0" smtClean="0"/>
              <a:t>Not needed at this age</a:t>
            </a:r>
          </a:p>
          <a:p>
            <a:pPr marL="342900" indent="-342900">
              <a:buAutoNum type="alphaLcParenR"/>
            </a:pPr>
            <a:r>
              <a:rPr lang="en-US" sz="3200" dirty="0" smtClean="0"/>
              <a:t>Give meningococcal conjugate vaccine (MCV4)</a:t>
            </a:r>
          </a:p>
          <a:p>
            <a:pPr marL="342900" indent="-342900">
              <a:buAutoNum type="alphaLcParenR"/>
            </a:pPr>
            <a:r>
              <a:rPr lang="en-US" sz="3200" dirty="0" smtClean="0"/>
              <a:t>Give meningococcal polysaccharide vaccine (MPSV4)</a:t>
            </a:r>
          </a:p>
          <a:p>
            <a:pPr marL="342900" indent="-342900">
              <a:buAutoNum type="alphaLcParenR"/>
            </a:pPr>
            <a:r>
              <a:rPr lang="en-US" sz="3200" dirty="0" smtClean="0"/>
              <a:t>Give meningococcal B vaccine only</a:t>
            </a:r>
          </a:p>
          <a:p>
            <a:pPr marL="342900" indent="-342900">
              <a:buAutoNum type="alphaLcParenR"/>
            </a:pPr>
            <a:r>
              <a:rPr lang="en-US" sz="3200" dirty="0" smtClean="0"/>
              <a:t>Give both MCV4 and meningococcal B vaccines </a:t>
            </a:r>
            <a:endParaRPr lang="en-US" sz="3200" dirty="0"/>
          </a:p>
        </p:txBody>
      </p:sp>
    </p:spTree>
    <p:extLst>
      <p:ext uri="{BB962C8B-B14F-4D97-AF65-F5344CB8AC3E}">
        <p14:creationId xmlns:p14="http://schemas.microsoft.com/office/powerpoint/2010/main" val="140724221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3143" y="531845"/>
            <a:ext cx="10468947" cy="5509200"/>
          </a:xfrm>
          <a:prstGeom prst="rect">
            <a:avLst/>
          </a:prstGeom>
          <a:noFill/>
        </p:spPr>
        <p:txBody>
          <a:bodyPr wrap="square" rtlCol="0">
            <a:spAutoFit/>
          </a:bodyPr>
          <a:lstStyle/>
          <a:p>
            <a:r>
              <a:rPr lang="en-US" sz="3200" dirty="0" smtClean="0"/>
              <a:t>4. A 11 year old otherwise healthy child presents for routine vaccinations. Which of the following is the most accurate regarding meningococcal vaccination?</a:t>
            </a:r>
          </a:p>
          <a:p>
            <a:pPr marL="342900" indent="-342900">
              <a:buAutoNum type="arabicPeriod"/>
            </a:pPr>
            <a:endParaRPr lang="en-US" sz="3200" dirty="0"/>
          </a:p>
          <a:p>
            <a:pPr marL="342900" indent="-342900">
              <a:buAutoNum type="alphaLcParenR"/>
            </a:pPr>
            <a:r>
              <a:rPr lang="en-US" sz="3200" dirty="0" smtClean="0"/>
              <a:t>Not needed at this age</a:t>
            </a:r>
          </a:p>
          <a:p>
            <a:pPr marL="342900" indent="-342900">
              <a:buAutoNum type="alphaLcParenR"/>
            </a:pPr>
            <a:r>
              <a:rPr lang="en-US" sz="3200" dirty="0" smtClean="0">
                <a:solidFill>
                  <a:srgbClr val="C00000"/>
                </a:solidFill>
              </a:rPr>
              <a:t>Give meningococcal conjugate vaccine (MCV4)</a:t>
            </a:r>
          </a:p>
          <a:p>
            <a:pPr marL="342900" indent="-342900">
              <a:buAutoNum type="alphaLcParenR"/>
            </a:pPr>
            <a:r>
              <a:rPr lang="en-US" sz="3200" dirty="0" smtClean="0"/>
              <a:t>Give meningococcal polysaccharide vaccine (MPSV4)</a:t>
            </a:r>
          </a:p>
          <a:p>
            <a:pPr marL="342900" indent="-342900">
              <a:buAutoNum type="alphaLcParenR"/>
            </a:pPr>
            <a:r>
              <a:rPr lang="en-US" sz="3200" dirty="0" smtClean="0"/>
              <a:t>Give meningococcal B vaccine only</a:t>
            </a:r>
          </a:p>
          <a:p>
            <a:pPr marL="342900" indent="-342900">
              <a:buAutoNum type="alphaLcParenR"/>
            </a:pPr>
            <a:r>
              <a:rPr lang="en-US" sz="3200" dirty="0" smtClean="0"/>
              <a:t>Give both MCV4 and meningococcal B vaccines </a:t>
            </a:r>
            <a:endParaRPr lang="en-US" sz="3200" dirty="0"/>
          </a:p>
        </p:txBody>
      </p:sp>
    </p:spTree>
    <p:extLst>
      <p:ext uri="{BB962C8B-B14F-4D97-AF65-F5344CB8AC3E}">
        <p14:creationId xmlns:p14="http://schemas.microsoft.com/office/powerpoint/2010/main" val="7464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47" y="5256877"/>
            <a:ext cx="8534400" cy="1507067"/>
          </a:xfrm>
        </p:spPr>
        <p:txBody>
          <a:bodyPr>
            <a:normAutofit fontScale="90000"/>
          </a:bodyPr>
          <a:lstStyle/>
          <a:p>
            <a:r>
              <a:rPr lang="en-US" b="1" dirty="0"/>
              <a:t>Infectious disease </a:t>
            </a:r>
            <a:r>
              <a:rPr lang="en-US" b="1" dirty="0" smtClean="0"/>
              <a:t>Learning </a:t>
            </a:r>
            <a:r>
              <a:rPr lang="en-US" b="1" dirty="0"/>
              <a:t>objectives for </a:t>
            </a:r>
            <a:r>
              <a:rPr lang="en-US" b="1" dirty="0" smtClean="0"/>
              <a:t> </a:t>
            </a:r>
            <a:r>
              <a:rPr lang="en-US" b="1" dirty="0"/>
              <a:t>vaccine information/advocacy</a:t>
            </a:r>
          </a:p>
        </p:txBody>
      </p:sp>
      <p:pic>
        <p:nvPicPr>
          <p:cNvPr id="4" name="Content Placeholder 3"/>
          <p:cNvPicPr>
            <a:picLocks noGrp="1" noChangeAspect="1"/>
          </p:cNvPicPr>
          <p:nvPr>
            <p:ph idx="1"/>
          </p:nvPr>
        </p:nvPicPr>
        <p:blipFill>
          <a:blip r:embed="rId2"/>
          <a:stretch>
            <a:fillRect/>
          </a:stretch>
        </p:blipFill>
        <p:spPr>
          <a:xfrm>
            <a:off x="627018" y="179753"/>
            <a:ext cx="6803576" cy="4873811"/>
          </a:xfrm>
          <a:prstGeom prst="rect">
            <a:avLst/>
          </a:prstGeom>
        </p:spPr>
      </p:pic>
      <p:pic>
        <p:nvPicPr>
          <p:cNvPr id="3" name="Picture 2"/>
          <p:cNvPicPr>
            <a:picLocks noChangeAspect="1"/>
          </p:cNvPicPr>
          <p:nvPr/>
        </p:nvPicPr>
        <p:blipFill>
          <a:blip r:embed="rId3"/>
          <a:stretch>
            <a:fillRect/>
          </a:stretch>
        </p:blipFill>
        <p:spPr>
          <a:xfrm>
            <a:off x="8383739" y="179753"/>
            <a:ext cx="3200400" cy="6505575"/>
          </a:xfrm>
          <a:prstGeom prst="rect">
            <a:avLst/>
          </a:prstGeom>
        </p:spPr>
      </p:pic>
    </p:spTree>
    <p:extLst>
      <p:ext uri="{BB962C8B-B14F-4D97-AF65-F5344CB8AC3E}">
        <p14:creationId xmlns:p14="http://schemas.microsoft.com/office/powerpoint/2010/main" val="405978023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073" y="5350933"/>
            <a:ext cx="7567893"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for </a:t>
            </a:r>
            <a:r>
              <a:rPr lang="en-US" b="1" dirty="0"/>
              <a:t>influenza </a:t>
            </a: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401168" y="143668"/>
            <a:ext cx="7488798" cy="5207265"/>
          </a:xfrm>
          <a:prstGeom prst="rect">
            <a:avLst/>
          </a:prstGeom>
        </p:spPr>
      </p:pic>
      <p:pic>
        <p:nvPicPr>
          <p:cNvPr id="3" name="Picture 2"/>
          <p:cNvPicPr>
            <a:picLocks noChangeAspect="1"/>
          </p:cNvPicPr>
          <p:nvPr/>
        </p:nvPicPr>
        <p:blipFill>
          <a:blip r:embed="rId3"/>
          <a:stretch>
            <a:fillRect/>
          </a:stretch>
        </p:blipFill>
        <p:spPr>
          <a:xfrm>
            <a:off x="8440155" y="143668"/>
            <a:ext cx="3213463" cy="6532128"/>
          </a:xfrm>
          <a:prstGeom prst="rect">
            <a:avLst/>
          </a:prstGeom>
        </p:spPr>
      </p:pic>
    </p:spTree>
    <p:extLst>
      <p:ext uri="{BB962C8B-B14F-4D97-AF65-F5344CB8AC3E}">
        <p14:creationId xmlns:p14="http://schemas.microsoft.com/office/powerpoint/2010/main" val="2700994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844" y="5788617"/>
            <a:ext cx="8534400" cy="1069383"/>
          </a:xfrm>
        </p:spPr>
        <p:txBody>
          <a:bodyPr>
            <a:normAutofit fontScale="90000"/>
          </a:bodyPr>
          <a:lstStyle/>
          <a:p>
            <a:r>
              <a:rPr lang="en-US" dirty="0"/>
              <a:t>Preventive antianginal </a:t>
            </a:r>
            <a:r>
              <a:rPr lang="en-US" dirty="0" smtClean="0"/>
              <a:t>therapy</a:t>
            </a:r>
            <a:br>
              <a:rPr lang="en-US" dirty="0" smtClean="0"/>
            </a:br>
            <a:r>
              <a:rPr lang="en-US" dirty="0" smtClean="0"/>
              <a:t>antiplatelet therapy</a:t>
            </a:r>
            <a:endParaRPr lang="en-US" dirty="0"/>
          </a:p>
        </p:txBody>
      </p:sp>
      <p:sp>
        <p:nvSpPr>
          <p:cNvPr id="3" name="Content Placeholder 2"/>
          <p:cNvSpPr>
            <a:spLocks noGrp="1"/>
          </p:cNvSpPr>
          <p:nvPr>
            <p:ph idx="1"/>
          </p:nvPr>
        </p:nvSpPr>
        <p:spPr>
          <a:xfrm>
            <a:off x="113844" y="197795"/>
            <a:ext cx="8665946" cy="5404919"/>
          </a:xfrm>
        </p:spPr>
        <p:txBody>
          <a:bodyPr>
            <a:normAutofit/>
          </a:bodyPr>
          <a:lstStyle/>
          <a:p>
            <a:pPr marL="0" indent="0">
              <a:buNone/>
            </a:pPr>
            <a:r>
              <a:rPr lang="en-US" sz="2400" b="1" dirty="0">
                <a:solidFill>
                  <a:schemeClr val="bg1"/>
                </a:solidFill>
              </a:rPr>
              <a:t>Antiplatelet therapy</a:t>
            </a:r>
            <a:r>
              <a:rPr lang="en-US" sz="2400" dirty="0">
                <a:solidFill>
                  <a:schemeClr val="bg1"/>
                </a:solidFill>
              </a:rPr>
              <a:t> — In the absence of a contraindication, all patients should be treated with </a:t>
            </a:r>
            <a:r>
              <a:rPr lang="en-US" sz="2400" u="sng" dirty="0">
                <a:solidFill>
                  <a:schemeClr val="bg1"/>
                </a:solidFill>
                <a:hlinkClick r:id="rId2"/>
              </a:rPr>
              <a:t>aspirin</a:t>
            </a:r>
            <a:r>
              <a:rPr lang="en-US" sz="2400" dirty="0">
                <a:solidFill>
                  <a:schemeClr val="bg1"/>
                </a:solidFill>
              </a:rPr>
              <a:t>. We believe that doses of aspirin from 75 to 325 mg daily are associated with the best risk/benefit ratio. Some experts prefer to stay within the 75 to 162 mg per day range.</a:t>
            </a:r>
          </a:p>
          <a:p>
            <a:pPr marL="0" indent="0">
              <a:buNone/>
            </a:pPr>
            <a:r>
              <a:rPr lang="en-US" sz="2400" dirty="0">
                <a:solidFill>
                  <a:schemeClr val="bg1"/>
                </a:solidFill>
              </a:rPr>
              <a:t>Patients who have a gastrointestinal bleed on low-dose </a:t>
            </a:r>
            <a:r>
              <a:rPr lang="en-US" sz="2400" u="sng" dirty="0">
                <a:solidFill>
                  <a:schemeClr val="bg1"/>
                </a:solidFill>
                <a:hlinkClick r:id="rId2"/>
              </a:rPr>
              <a:t>aspirin</a:t>
            </a:r>
            <a:r>
              <a:rPr lang="en-US" sz="2400" dirty="0">
                <a:solidFill>
                  <a:schemeClr val="bg1"/>
                </a:solidFill>
              </a:rPr>
              <a:t> should, after the episode is controlled, be treated with aspirin (81 mg/day) plus a proton pump inhibitor. </a:t>
            </a:r>
            <a:r>
              <a:rPr lang="en-US" sz="2400" u="sng" dirty="0">
                <a:solidFill>
                  <a:schemeClr val="bg1"/>
                </a:solidFill>
                <a:hlinkClick r:id="rId3"/>
              </a:rPr>
              <a:t>Clopidogrel</a:t>
            </a:r>
            <a:r>
              <a:rPr lang="en-US" sz="2400" dirty="0">
                <a:solidFill>
                  <a:schemeClr val="bg1"/>
                </a:solidFill>
              </a:rPr>
              <a:t> is an alternative in patients who are allergic to </a:t>
            </a:r>
            <a:r>
              <a:rPr lang="en-US" sz="2400" dirty="0" smtClean="0">
                <a:solidFill>
                  <a:schemeClr val="bg1"/>
                </a:solidFill>
              </a:rPr>
              <a:t>aspirin.</a:t>
            </a:r>
            <a:endParaRPr lang="en-US" sz="2400" dirty="0">
              <a:solidFill>
                <a:schemeClr val="bg1"/>
              </a:solidFill>
            </a:endParaRPr>
          </a:p>
          <a:p>
            <a:endParaRPr lang="en-US" sz="2400" dirty="0"/>
          </a:p>
        </p:txBody>
      </p:sp>
      <p:pic>
        <p:nvPicPr>
          <p:cNvPr id="4" name="Picture 3"/>
          <p:cNvPicPr>
            <a:picLocks noChangeAspect="1"/>
          </p:cNvPicPr>
          <p:nvPr/>
        </p:nvPicPr>
        <p:blipFill>
          <a:blip r:embed="rId4"/>
          <a:stretch>
            <a:fillRect/>
          </a:stretch>
        </p:blipFill>
        <p:spPr>
          <a:xfrm>
            <a:off x="8982398" y="197795"/>
            <a:ext cx="2952750" cy="6276975"/>
          </a:xfrm>
          <a:prstGeom prst="rect">
            <a:avLst/>
          </a:prstGeom>
        </p:spPr>
      </p:pic>
      <p:sp>
        <p:nvSpPr>
          <p:cNvPr id="5" name="Rectangle 4"/>
          <p:cNvSpPr/>
          <p:nvPr/>
        </p:nvSpPr>
        <p:spPr>
          <a:xfrm>
            <a:off x="7012492" y="4538442"/>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61382544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34" y="5350933"/>
            <a:ext cx="7671360"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influenza </a:t>
            </a:r>
            <a:r>
              <a:rPr lang="en-US" b="1" dirty="0" smtClean="0"/>
              <a:t/>
            </a:r>
            <a:br>
              <a:rPr lang="en-US" b="1" dirty="0" smtClean="0"/>
            </a:br>
            <a:r>
              <a:rPr lang="en-US" b="1" dirty="0" smtClean="0"/>
              <a:t>vaccine information/advocacy</a:t>
            </a:r>
            <a:endParaRPr lang="en-US" b="1" dirty="0"/>
          </a:p>
        </p:txBody>
      </p:sp>
      <p:pic>
        <p:nvPicPr>
          <p:cNvPr id="4" name="Content Placeholder 3"/>
          <p:cNvPicPr>
            <a:picLocks noGrp="1" noChangeAspect="1"/>
          </p:cNvPicPr>
          <p:nvPr>
            <p:ph idx="1"/>
          </p:nvPr>
        </p:nvPicPr>
        <p:blipFill>
          <a:blip r:embed="rId2"/>
          <a:stretch>
            <a:fillRect/>
          </a:stretch>
        </p:blipFill>
        <p:spPr>
          <a:xfrm>
            <a:off x="601782" y="160858"/>
            <a:ext cx="6182195" cy="5190075"/>
          </a:xfrm>
          <a:prstGeom prst="rect">
            <a:avLst/>
          </a:prstGeom>
        </p:spPr>
      </p:pic>
      <p:pic>
        <p:nvPicPr>
          <p:cNvPr id="3" name="Picture 2"/>
          <p:cNvPicPr>
            <a:picLocks noChangeAspect="1"/>
          </p:cNvPicPr>
          <p:nvPr/>
        </p:nvPicPr>
        <p:blipFill>
          <a:blip r:embed="rId3"/>
          <a:stretch>
            <a:fillRect/>
          </a:stretch>
        </p:blipFill>
        <p:spPr>
          <a:xfrm>
            <a:off x="8020593" y="77995"/>
            <a:ext cx="3274423" cy="6656044"/>
          </a:xfrm>
          <a:prstGeom prst="rect">
            <a:avLst/>
          </a:prstGeom>
        </p:spPr>
      </p:pic>
    </p:spTree>
    <p:extLst>
      <p:ext uri="{BB962C8B-B14F-4D97-AF65-F5344CB8AC3E}">
        <p14:creationId xmlns:p14="http://schemas.microsoft.com/office/powerpoint/2010/main" val="197740940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623" y="5350933"/>
            <a:ext cx="10333855"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meningococcal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710836" y="254659"/>
            <a:ext cx="7840981" cy="5096274"/>
          </a:xfrm>
          <a:prstGeom prst="rect">
            <a:avLst/>
          </a:prstGeom>
        </p:spPr>
      </p:pic>
      <p:pic>
        <p:nvPicPr>
          <p:cNvPr id="3" name="Picture 2"/>
          <p:cNvPicPr>
            <a:picLocks noChangeAspect="1"/>
          </p:cNvPicPr>
          <p:nvPr/>
        </p:nvPicPr>
        <p:blipFill>
          <a:blip r:embed="rId3"/>
          <a:stretch>
            <a:fillRect/>
          </a:stretch>
        </p:blipFill>
        <p:spPr>
          <a:xfrm>
            <a:off x="8830786" y="200414"/>
            <a:ext cx="3147818" cy="6398690"/>
          </a:xfrm>
          <a:prstGeom prst="rect">
            <a:avLst/>
          </a:prstGeom>
        </p:spPr>
      </p:pic>
    </p:spTree>
    <p:extLst>
      <p:ext uri="{BB962C8B-B14F-4D97-AF65-F5344CB8AC3E}">
        <p14:creationId xmlns:p14="http://schemas.microsoft.com/office/powerpoint/2010/main" val="346485730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99" y="5350933"/>
            <a:ext cx="7683518" cy="1507067"/>
          </a:xfrm>
        </p:spPr>
        <p:txBody>
          <a:bodyPr>
            <a:normAutofit fontScale="90000"/>
          </a:bodyPr>
          <a:lstStyle/>
          <a:p>
            <a:r>
              <a:rPr lang="en-US" b="1" dirty="0"/>
              <a:t>Infectious disease </a:t>
            </a:r>
            <a:r>
              <a:rPr lang="en-US" b="1" dirty="0" smtClean="0"/>
              <a:t>Learning </a:t>
            </a:r>
            <a:r>
              <a:rPr lang="en-US" b="1" dirty="0"/>
              <a:t>objectives for influenza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258699" y="187750"/>
            <a:ext cx="6734284" cy="5163183"/>
          </a:xfrm>
          <a:prstGeom prst="rect">
            <a:avLst/>
          </a:prstGeom>
        </p:spPr>
      </p:pic>
      <p:pic>
        <p:nvPicPr>
          <p:cNvPr id="3" name="Picture 2"/>
          <p:cNvPicPr>
            <a:picLocks noChangeAspect="1"/>
          </p:cNvPicPr>
          <p:nvPr/>
        </p:nvPicPr>
        <p:blipFill>
          <a:blip r:embed="rId3"/>
          <a:stretch>
            <a:fillRect/>
          </a:stretch>
        </p:blipFill>
        <p:spPr>
          <a:xfrm>
            <a:off x="7820297" y="283619"/>
            <a:ext cx="3200400" cy="6505575"/>
          </a:xfrm>
          <a:prstGeom prst="rect">
            <a:avLst/>
          </a:prstGeom>
        </p:spPr>
      </p:pic>
    </p:spTree>
    <p:extLst>
      <p:ext uri="{BB962C8B-B14F-4D97-AF65-F5344CB8AC3E}">
        <p14:creationId xmlns:p14="http://schemas.microsoft.com/office/powerpoint/2010/main" val="1853379553"/>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661" y="5350933"/>
            <a:ext cx="7564099"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influenza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493788" y="177985"/>
            <a:ext cx="6943332" cy="5159152"/>
          </a:xfrm>
          <a:prstGeom prst="rect">
            <a:avLst/>
          </a:prstGeom>
        </p:spPr>
      </p:pic>
      <p:pic>
        <p:nvPicPr>
          <p:cNvPr id="3" name="Picture 2"/>
          <p:cNvPicPr>
            <a:picLocks noChangeAspect="1"/>
          </p:cNvPicPr>
          <p:nvPr/>
        </p:nvPicPr>
        <p:blipFill>
          <a:blip r:embed="rId3"/>
          <a:stretch>
            <a:fillRect/>
          </a:stretch>
        </p:blipFill>
        <p:spPr>
          <a:xfrm>
            <a:off x="8083732" y="177985"/>
            <a:ext cx="3200400" cy="6505575"/>
          </a:xfrm>
          <a:prstGeom prst="rect">
            <a:avLst/>
          </a:prstGeom>
        </p:spPr>
      </p:pic>
    </p:spTree>
    <p:extLst>
      <p:ext uri="{BB962C8B-B14F-4D97-AF65-F5344CB8AC3E}">
        <p14:creationId xmlns:p14="http://schemas.microsoft.com/office/powerpoint/2010/main" val="306852520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912" y="5350933"/>
            <a:ext cx="7586345"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influenza </a:t>
            </a:r>
            <a:r>
              <a:rPr lang="en-US" b="1" dirty="0" smtClean="0"/>
              <a:t/>
            </a:r>
            <a:br>
              <a:rPr lang="en-US" b="1" dirty="0" smtClean="0"/>
            </a:br>
            <a:r>
              <a:rPr lang="en-US" b="1" dirty="0" smtClean="0"/>
              <a:t>vaccine </a:t>
            </a:r>
            <a:r>
              <a:rPr lang="en-US" b="1" dirty="0"/>
              <a:t>information/advocacy</a:t>
            </a:r>
          </a:p>
        </p:txBody>
      </p:sp>
      <p:pic>
        <p:nvPicPr>
          <p:cNvPr id="4" name="Content Placeholder 3"/>
          <p:cNvPicPr>
            <a:picLocks noGrp="1" noChangeAspect="1"/>
          </p:cNvPicPr>
          <p:nvPr>
            <p:ph idx="1"/>
          </p:nvPr>
        </p:nvPicPr>
        <p:blipFill>
          <a:blip r:embed="rId2"/>
          <a:stretch>
            <a:fillRect/>
          </a:stretch>
        </p:blipFill>
        <p:spPr>
          <a:xfrm>
            <a:off x="373288" y="153225"/>
            <a:ext cx="6880951" cy="5197708"/>
          </a:xfrm>
          <a:prstGeom prst="rect">
            <a:avLst/>
          </a:prstGeom>
        </p:spPr>
      </p:pic>
      <p:pic>
        <p:nvPicPr>
          <p:cNvPr id="3" name="Picture 2"/>
          <p:cNvPicPr>
            <a:picLocks noChangeAspect="1"/>
          </p:cNvPicPr>
          <p:nvPr/>
        </p:nvPicPr>
        <p:blipFill>
          <a:blip r:embed="rId3"/>
          <a:stretch>
            <a:fillRect/>
          </a:stretch>
        </p:blipFill>
        <p:spPr>
          <a:xfrm>
            <a:off x="7883434" y="153225"/>
            <a:ext cx="3272246" cy="6651619"/>
          </a:xfrm>
          <a:prstGeom prst="rect">
            <a:avLst/>
          </a:prstGeom>
        </p:spPr>
      </p:pic>
    </p:spTree>
    <p:extLst>
      <p:ext uri="{BB962C8B-B14F-4D97-AF65-F5344CB8AC3E}">
        <p14:creationId xmlns:p14="http://schemas.microsoft.com/office/powerpoint/2010/main" val="323181532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195" y="5350933"/>
            <a:ext cx="10578299"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influenza vaccine information/advocacy</a:t>
            </a:r>
          </a:p>
        </p:txBody>
      </p:sp>
      <p:pic>
        <p:nvPicPr>
          <p:cNvPr id="4" name="Content Placeholder 3"/>
          <p:cNvPicPr>
            <a:picLocks noGrp="1" noChangeAspect="1"/>
          </p:cNvPicPr>
          <p:nvPr>
            <p:ph idx="1"/>
          </p:nvPr>
        </p:nvPicPr>
        <p:blipFill>
          <a:blip r:embed="rId2"/>
          <a:stretch>
            <a:fillRect/>
          </a:stretch>
        </p:blipFill>
        <p:spPr>
          <a:xfrm>
            <a:off x="512195" y="375812"/>
            <a:ext cx="7987371" cy="4975121"/>
          </a:xfrm>
          <a:prstGeom prst="rect">
            <a:avLst/>
          </a:prstGeom>
        </p:spPr>
      </p:pic>
      <p:pic>
        <p:nvPicPr>
          <p:cNvPr id="3" name="Picture 2"/>
          <p:cNvPicPr>
            <a:picLocks noChangeAspect="1"/>
          </p:cNvPicPr>
          <p:nvPr/>
        </p:nvPicPr>
        <p:blipFill>
          <a:blip r:embed="rId3"/>
          <a:stretch>
            <a:fillRect/>
          </a:stretch>
        </p:blipFill>
        <p:spPr>
          <a:xfrm>
            <a:off x="8949017" y="220829"/>
            <a:ext cx="3113922" cy="6329787"/>
          </a:xfrm>
          <a:prstGeom prst="rect">
            <a:avLst/>
          </a:prstGeom>
        </p:spPr>
      </p:pic>
    </p:spTree>
    <p:extLst>
      <p:ext uri="{BB962C8B-B14F-4D97-AF65-F5344CB8AC3E}">
        <p14:creationId xmlns:p14="http://schemas.microsoft.com/office/powerpoint/2010/main" val="37905889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25" y="5350933"/>
            <a:ext cx="7609481" cy="1507067"/>
          </a:xfrm>
        </p:spPr>
        <p:txBody>
          <a:bodyPr>
            <a:normAutofit fontScale="90000"/>
          </a:bodyPr>
          <a:lstStyle/>
          <a:p>
            <a:r>
              <a:rPr lang="en-US" b="1" dirty="0"/>
              <a:t>Infectious disease </a:t>
            </a:r>
            <a:r>
              <a:rPr lang="en-US" b="1" dirty="0" smtClean="0"/>
              <a:t>Learning </a:t>
            </a:r>
            <a:br>
              <a:rPr lang="en-US" b="1" dirty="0" smtClean="0"/>
            </a:br>
            <a:r>
              <a:rPr lang="en-US" b="1" dirty="0" smtClean="0"/>
              <a:t>objectives </a:t>
            </a:r>
            <a:r>
              <a:rPr lang="en-US" b="1" dirty="0"/>
              <a:t>for influenza vaccine information/advocacy</a:t>
            </a:r>
          </a:p>
        </p:txBody>
      </p:sp>
      <p:pic>
        <p:nvPicPr>
          <p:cNvPr id="4" name="Content Placeholder 3"/>
          <p:cNvPicPr>
            <a:picLocks noGrp="1" noChangeAspect="1"/>
          </p:cNvPicPr>
          <p:nvPr>
            <p:ph idx="1"/>
          </p:nvPr>
        </p:nvPicPr>
        <p:blipFill>
          <a:blip r:embed="rId2"/>
          <a:stretch>
            <a:fillRect/>
          </a:stretch>
        </p:blipFill>
        <p:spPr>
          <a:xfrm>
            <a:off x="524325" y="175900"/>
            <a:ext cx="6338029" cy="5175033"/>
          </a:xfrm>
          <a:prstGeom prst="rect">
            <a:avLst/>
          </a:prstGeom>
        </p:spPr>
      </p:pic>
      <p:pic>
        <p:nvPicPr>
          <p:cNvPr id="3" name="Picture 2"/>
          <p:cNvPicPr>
            <a:picLocks noChangeAspect="1"/>
          </p:cNvPicPr>
          <p:nvPr/>
        </p:nvPicPr>
        <p:blipFill>
          <a:blip r:embed="rId3"/>
          <a:stretch>
            <a:fillRect/>
          </a:stretch>
        </p:blipFill>
        <p:spPr>
          <a:xfrm>
            <a:off x="8231777" y="175900"/>
            <a:ext cx="3200400" cy="6505575"/>
          </a:xfrm>
          <a:prstGeom prst="rect">
            <a:avLst/>
          </a:prstGeom>
        </p:spPr>
      </p:pic>
    </p:spTree>
    <p:extLst>
      <p:ext uri="{BB962C8B-B14F-4D97-AF65-F5344CB8AC3E}">
        <p14:creationId xmlns:p14="http://schemas.microsoft.com/office/powerpoint/2010/main" val="160878213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836" y="363915"/>
            <a:ext cx="10468947" cy="6494085"/>
          </a:xfrm>
          <a:prstGeom prst="rect">
            <a:avLst/>
          </a:prstGeom>
          <a:noFill/>
        </p:spPr>
        <p:txBody>
          <a:bodyPr wrap="square" rtlCol="0">
            <a:spAutoFit/>
          </a:bodyPr>
          <a:lstStyle/>
          <a:p>
            <a:r>
              <a:rPr lang="en-US" sz="3200" dirty="0"/>
              <a:t>5</a:t>
            </a:r>
            <a:r>
              <a:rPr lang="en-US" sz="3200" dirty="0" smtClean="0"/>
              <a:t>. </a:t>
            </a:r>
            <a:r>
              <a:rPr lang="en-US" sz="3200" dirty="0" smtClean="0"/>
              <a:t>67 year old man with moderate COPD presents for his routine visit in the fall. Which of the following is most appropriate regarding immunization against influenza?</a:t>
            </a:r>
          </a:p>
          <a:p>
            <a:pPr marL="342900" indent="-342900">
              <a:buAutoNum type="arabicPeriod"/>
            </a:pPr>
            <a:endParaRPr lang="en-US" sz="3200" dirty="0"/>
          </a:p>
          <a:p>
            <a:pPr marL="342900" indent="-342900">
              <a:buAutoNum type="alphaLcParenR"/>
            </a:pPr>
            <a:r>
              <a:rPr lang="en-US" sz="3200" dirty="0" smtClean="0"/>
              <a:t>Live attenuated vaccine should be given as it has been found t be more effective than the inactivated vaccine</a:t>
            </a:r>
          </a:p>
          <a:p>
            <a:pPr marL="342900" indent="-342900">
              <a:buAutoNum type="alphaLcParenR"/>
            </a:pPr>
            <a:r>
              <a:rPr lang="en-US" sz="3200" dirty="0" smtClean="0"/>
              <a:t>High-dose, trivalent, inactivated vaccine should be administered </a:t>
            </a:r>
          </a:p>
          <a:p>
            <a:pPr marL="342900" indent="-342900">
              <a:buAutoNum type="alphaLcParenR"/>
            </a:pPr>
            <a:r>
              <a:rPr lang="en-US" sz="3200" dirty="0" smtClean="0"/>
              <a:t>Standard-dose, trivalent, inactivated vaccine should be administered </a:t>
            </a:r>
          </a:p>
          <a:p>
            <a:pPr marL="342900" indent="-342900">
              <a:buAutoNum type="alphaLcParenR"/>
            </a:pPr>
            <a:endParaRPr lang="en-US" sz="3200" dirty="0"/>
          </a:p>
        </p:txBody>
      </p:sp>
    </p:spTree>
    <p:extLst>
      <p:ext uri="{BB962C8B-B14F-4D97-AF65-F5344CB8AC3E}">
        <p14:creationId xmlns:p14="http://schemas.microsoft.com/office/powerpoint/2010/main" val="207184031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836" y="363915"/>
            <a:ext cx="10468947" cy="6494085"/>
          </a:xfrm>
          <a:prstGeom prst="rect">
            <a:avLst/>
          </a:prstGeom>
          <a:noFill/>
        </p:spPr>
        <p:txBody>
          <a:bodyPr wrap="square" rtlCol="0">
            <a:spAutoFit/>
          </a:bodyPr>
          <a:lstStyle/>
          <a:p>
            <a:r>
              <a:rPr lang="en-US" sz="3200" dirty="0"/>
              <a:t>5</a:t>
            </a:r>
            <a:r>
              <a:rPr lang="en-US" sz="3200" dirty="0" smtClean="0"/>
              <a:t>. </a:t>
            </a:r>
            <a:r>
              <a:rPr lang="en-US" sz="3200" dirty="0" smtClean="0"/>
              <a:t>67 year old man with moderate COPD presents for his routine visit in the fall. Which of the following is most appropriate regarding immunization against influenza?</a:t>
            </a:r>
          </a:p>
          <a:p>
            <a:pPr marL="342900" indent="-342900">
              <a:buAutoNum type="arabicPeriod"/>
            </a:pPr>
            <a:endParaRPr lang="en-US" sz="3200" dirty="0"/>
          </a:p>
          <a:p>
            <a:pPr marL="342900" indent="-342900">
              <a:buAutoNum type="alphaLcParenR"/>
            </a:pPr>
            <a:r>
              <a:rPr lang="en-US" sz="3200" dirty="0" smtClean="0"/>
              <a:t>Live attenuated vaccine should be given as it has been found t be more effective than the inactivated vaccine</a:t>
            </a:r>
          </a:p>
          <a:p>
            <a:pPr marL="342900" indent="-342900">
              <a:buAutoNum type="alphaLcParenR"/>
            </a:pPr>
            <a:r>
              <a:rPr lang="en-US" sz="3200" dirty="0" smtClean="0">
                <a:solidFill>
                  <a:srgbClr val="C00000"/>
                </a:solidFill>
              </a:rPr>
              <a:t>High-dose, trivalent, inactivated vaccine should be administered </a:t>
            </a:r>
          </a:p>
          <a:p>
            <a:pPr marL="342900" indent="-342900">
              <a:buAutoNum type="alphaLcParenR"/>
            </a:pPr>
            <a:r>
              <a:rPr lang="en-US" sz="3200" dirty="0" smtClean="0"/>
              <a:t>Standard-dose, trivalent, inactivated vaccine should be administered </a:t>
            </a:r>
          </a:p>
          <a:p>
            <a:pPr marL="342900" indent="-342900">
              <a:buAutoNum type="alphaLcParenR"/>
            </a:pPr>
            <a:endParaRPr lang="en-US" sz="3200" dirty="0"/>
          </a:p>
        </p:txBody>
      </p:sp>
    </p:spTree>
    <p:extLst>
      <p:ext uri="{BB962C8B-B14F-4D97-AF65-F5344CB8AC3E}">
        <p14:creationId xmlns:p14="http://schemas.microsoft.com/office/powerpoint/2010/main" val="20482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9" y="5202556"/>
            <a:ext cx="8534400" cy="1507067"/>
          </a:xfrm>
        </p:spPr>
        <p:txBody>
          <a:bodyPr>
            <a:normAutofit fontScale="90000"/>
          </a:bodyPr>
          <a:lstStyle/>
          <a:p>
            <a:r>
              <a:rPr lang="en-US" dirty="0"/>
              <a:t>Preventive antianginal </a:t>
            </a:r>
            <a:r>
              <a:rPr lang="en-US" dirty="0" smtClean="0"/>
              <a:t>therapy</a:t>
            </a:r>
            <a:br>
              <a:rPr lang="en-US" dirty="0" smtClean="0"/>
            </a:br>
            <a:r>
              <a:rPr lang="en-US" dirty="0" smtClean="0"/>
              <a:t>&gt;angiotensin converting enzyme</a:t>
            </a:r>
            <a:br>
              <a:rPr lang="en-US" dirty="0" smtClean="0"/>
            </a:br>
            <a:r>
              <a:rPr lang="en-US" dirty="0" smtClean="0"/>
              <a:t>&gt;angiotensin receptor blockers</a:t>
            </a:r>
            <a:endParaRPr lang="en-US" dirty="0"/>
          </a:p>
        </p:txBody>
      </p:sp>
      <p:sp>
        <p:nvSpPr>
          <p:cNvPr id="3" name="Content Placeholder 2"/>
          <p:cNvSpPr>
            <a:spLocks noGrp="1"/>
          </p:cNvSpPr>
          <p:nvPr>
            <p:ph idx="1"/>
          </p:nvPr>
        </p:nvSpPr>
        <p:spPr>
          <a:xfrm>
            <a:off x="165248" y="232955"/>
            <a:ext cx="8534400" cy="4742001"/>
          </a:xfrm>
        </p:spPr>
        <p:txBody>
          <a:bodyPr>
            <a:noAutofit/>
          </a:bodyPr>
          <a:lstStyle/>
          <a:p>
            <a:pPr>
              <a:buFont typeface="Arial" panose="020B0604020202020204" pitchFamily="34" charset="0"/>
              <a:buChar char="•"/>
            </a:pPr>
            <a:endParaRPr lang="en-US" sz="1800" b="1" dirty="0" smtClean="0">
              <a:solidFill>
                <a:schemeClr val="bg1"/>
              </a:solidFill>
            </a:endParaRPr>
          </a:p>
          <a:p>
            <a:pPr>
              <a:buFont typeface="Arial" panose="020B0604020202020204" pitchFamily="34" charset="0"/>
              <a:buChar char="•"/>
            </a:pPr>
            <a:r>
              <a:rPr lang="en-US" sz="1800" b="1" dirty="0" smtClean="0">
                <a:solidFill>
                  <a:schemeClr val="bg1"/>
                </a:solidFill>
              </a:rPr>
              <a:t>ACE </a:t>
            </a:r>
            <a:r>
              <a:rPr lang="en-US" sz="1800" b="1" dirty="0">
                <a:solidFill>
                  <a:schemeClr val="bg1"/>
                </a:solidFill>
              </a:rPr>
              <a:t>inhibitors or ARBs</a:t>
            </a:r>
            <a:r>
              <a:rPr lang="en-US" sz="1800" dirty="0">
                <a:solidFill>
                  <a:schemeClr val="bg1"/>
                </a:solidFill>
              </a:rPr>
              <a:t> — The potential role for Angiotensin converting enzyme (ACE) inhibitors and angiotensin receptor blockers (ARBs) as preventive therapy in patients with stable ischemic heart disease or those at high risk is discussed elsewhere</a:t>
            </a:r>
            <a:r>
              <a:rPr lang="en-US" sz="1800" dirty="0" smtClean="0">
                <a:solidFill>
                  <a:schemeClr val="bg1"/>
                </a:solidFill>
              </a:rPr>
              <a:t>.</a:t>
            </a:r>
            <a:endParaRPr lang="en-US" sz="1800" dirty="0">
              <a:solidFill>
                <a:schemeClr val="bg1"/>
              </a:solidFill>
            </a:endParaRPr>
          </a:p>
          <a:p>
            <a:pPr>
              <a:buFont typeface="Arial" panose="020B0604020202020204" pitchFamily="34" charset="0"/>
              <a:buChar char="•"/>
            </a:pPr>
            <a:r>
              <a:rPr lang="en-US" sz="1800" dirty="0">
                <a:solidFill>
                  <a:schemeClr val="bg1"/>
                </a:solidFill>
              </a:rPr>
              <a:t>There are conflicting data regarding whether ACE inhibitors reduce exercise-induced </a:t>
            </a:r>
            <a:r>
              <a:rPr lang="en-US" sz="1800" dirty="0" smtClean="0">
                <a:solidFill>
                  <a:schemeClr val="bg1"/>
                </a:solidFill>
              </a:rPr>
              <a:t>ischemia. </a:t>
            </a:r>
            <a:r>
              <a:rPr lang="en-US" sz="1800" dirty="0">
                <a:solidFill>
                  <a:schemeClr val="bg1"/>
                </a:solidFill>
              </a:rPr>
              <a:t>We believe the evidence is not convincing and do not recommend ACE inhibitors (or angiotensin-receptor blockers) to improve angina. </a:t>
            </a:r>
          </a:p>
          <a:p>
            <a:pPr>
              <a:buFont typeface="Arial" panose="020B0604020202020204" pitchFamily="34" charset="0"/>
              <a:buChar char="•"/>
            </a:pPr>
            <a:r>
              <a:rPr lang="en-US" sz="1800" dirty="0">
                <a:solidFill>
                  <a:schemeClr val="bg1"/>
                </a:solidFill>
              </a:rPr>
              <a:t>These agents have been shown to be of benefit in subsets of patients with SIHD, such as those with hypertension, diabetes mellitus, a left ventricular ejection fraction of less than 40 percent, or chronic kidney disease. Their use in these patients is discussed elsewhere. </a:t>
            </a:r>
          </a:p>
          <a:p>
            <a:pPr>
              <a:buFont typeface="Arial" panose="020B0604020202020204" pitchFamily="34" charset="0"/>
              <a:buChar char="•"/>
            </a:pPr>
            <a:endParaRPr lang="en-US" sz="1800" dirty="0">
              <a:solidFill>
                <a:schemeClr val="bg1"/>
              </a:solidFill>
            </a:endParaRPr>
          </a:p>
        </p:txBody>
      </p:sp>
      <p:pic>
        <p:nvPicPr>
          <p:cNvPr id="4" name="Picture 3"/>
          <p:cNvPicPr>
            <a:picLocks noChangeAspect="1"/>
          </p:cNvPicPr>
          <p:nvPr/>
        </p:nvPicPr>
        <p:blipFill>
          <a:blip r:embed="rId2"/>
          <a:stretch>
            <a:fillRect/>
          </a:stretch>
        </p:blipFill>
        <p:spPr>
          <a:xfrm>
            <a:off x="9239794" y="232955"/>
            <a:ext cx="2731361" cy="6074378"/>
          </a:xfrm>
          <a:prstGeom prst="rect">
            <a:avLst/>
          </a:prstGeom>
        </p:spPr>
      </p:pic>
      <p:sp>
        <p:nvSpPr>
          <p:cNvPr id="5" name="Rectangle 4"/>
          <p:cNvSpPr/>
          <p:nvPr/>
        </p:nvSpPr>
        <p:spPr>
          <a:xfrm>
            <a:off x="7268213" y="422847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213903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80" y="5835113"/>
            <a:ext cx="7931540" cy="875654"/>
          </a:xfrm>
        </p:spPr>
        <p:txBody>
          <a:bodyPr>
            <a:normAutofit fontScale="90000"/>
          </a:bodyPr>
          <a:lstStyle/>
          <a:p>
            <a:r>
              <a:rPr lang="en-US" sz="2800" dirty="0" smtClean="0"/>
              <a:t>Ischemic heart disease pharmacological </a:t>
            </a:r>
            <a:br>
              <a:rPr lang="en-US" sz="2800" dirty="0" smtClean="0"/>
            </a:br>
            <a:r>
              <a:rPr lang="en-US" sz="2800" dirty="0" smtClean="0"/>
              <a:t>treatment summary questions to follow</a:t>
            </a:r>
            <a:endParaRPr lang="en-US" sz="2800" dirty="0"/>
          </a:p>
        </p:txBody>
      </p:sp>
      <p:sp>
        <p:nvSpPr>
          <p:cNvPr id="3" name="Content Placeholder 2"/>
          <p:cNvSpPr>
            <a:spLocks noGrp="1"/>
          </p:cNvSpPr>
          <p:nvPr>
            <p:ph idx="1"/>
          </p:nvPr>
        </p:nvSpPr>
        <p:spPr>
          <a:xfrm>
            <a:off x="1" y="0"/>
            <a:ext cx="9113002" cy="5974597"/>
          </a:xfrm>
        </p:spPr>
        <p:txBody>
          <a:bodyPr>
            <a:normAutofit fontScale="85000" lnSpcReduction="20000"/>
          </a:bodyPr>
          <a:lstStyle/>
          <a:p>
            <a:pPr>
              <a:buFont typeface="Arial" panose="020B0604020202020204" pitchFamily="34" charset="0"/>
              <a:buChar char="•"/>
            </a:pPr>
            <a:r>
              <a:rPr lang="en-US" b="1" dirty="0">
                <a:solidFill>
                  <a:schemeClr val="bg1"/>
                </a:solidFill>
              </a:rPr>
              <a:t>SUMMARY</a:t>
            </a:r>
            <a:r>
              <a:rPr lang="en-US" dirty="0">
                <a:solidFill>
                  <a:schemeClr val="bg1"/>
                </a:solidFill>
              </a:rPr>
              <a:t> — The principal goals in the care of patients with stable ischemic heart disease, also referred to as coronary heart disease, are to secure the diagnosis, relieve symptoms, and to prevent future cardiac events such as acute coronary syndromes, revascularization, or death. The following is a summary of the strategy to achieve these goals:</a:t>
            </a:r>
          </a:p>
          <a:p>
            <a:pPr>
              <a:buFont typeface="Arial" panose="020B0604020202020204" pitchFamily="34" charset="0"/>
              <a:buChar char="•"/>
            </a:pPr>
            <a:r>
              <a:rPr lang="en-US" dirty="0">
                <a:solidFill>
                  <a:schemeClr val="bg1"/>
                </a:solidFill>
              </a:rPr>
              <a:t>●Patients in whom the diagnosis of ischemic heart disease is suspected but not previously secured should undergo a complete history and physical examination and receive a 12 lead electrocardiogram. Most patients should undergo some form of stress testing to either secure the diagnosis or evaluate its severity. </a:t>
            </a:r>
          </a:p>
          <a:p>
            <a:pPr>
              <a:buFont typeface="Arial" panose="020B0604020202020204" pitchFamily="34" charset="0"/>
              <a:buChar char="•"/>
            </a:pPr>
            <a:r>
              <a:rPr lang="en-US" dirty="0">
                <a:solidFill>
                  <a:schemeClr val="bg1"/>
                </a:solidFill>
              </a:rPr>
              <a:t>●Beta blockers are preferred for initial treatment of symptoms. Calcium channel blockers and nitrates are used routinely to relieve symptoms when initial treatment with beta blockers is not successful or if beta blockers are contraindicated or cause side effects. </a:t>
            </a:r>
            <a:r>
              <a:rPr lang="en-US" u="sng" dirty="0">
                <a:solidFill>
                  <a:schemeClr val="bg1"/>
                </a:solidFill>
                <a:hlinkClick r:id="rId2"/>
              </a:rPr>
              <a:t>Ranolazine</a:t>
            </a:r>
            <a:r>
              <a:rPr lang="en-US" dirty="0">
                <a:solidFill>
                  <a:schemeClr val="bg1"/>
                </a:solidFill>
              </a:rPr>
              <a:t> has been used successfully to improve anginal symptoms in patients who have not been successfully treated with nitrates, beta blockers, or calcium channel blockers. Regular exercise may reduce anginal symptoms</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●Therapies known to reduce the incidence of adverse cardiovascular events such as death and myocardial infarction should be started. These include </a:t>
            </a:r>
            <a:r>
              <a:rPr lang="en-US" u="sng" dirty="0">
                <a:solidFill>
                  <a:schemeClr val="bg1"/>
                </a:solidFill>
                <a:hlinkClick r:id="rId3"/>
              </a:rPr>
              <a:t>aspirin</a:t>
            </a:r>
            <a:r>
              <a:rPr lang="en-US" dirty="0">
                <a:solidFill>
                  <a:schemeClr val="bg1"/>
                </a:solidFill>
              </a:rPr>
              <a:t>, statin, smoking cessation, control of blood pressure and excess weight, and optimal management of diabetes. Regular exercise and stress reduction are also recommended</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●The optimal management of these patients also requires periodic evaluation of the patient's clinical status, using the history, physical examination, and on occasion the electrocardiogram. </a:t>
            </a:r>
          </a:p>
          <a:p>
            <a:pPr>
              <a:buFont typeface="Arial" panose="020B0604020202020204" pitchFamily="34" charset="0"/>
              <a:buChar char="•"/>
            </a:pPr>
            <a:endParaRPr lang="en-US" dirty="0"/>
          </a:p>
        </p:txBody>
      </p:sp>
      <p:pic>
        <p:nvPicPr>
          <p:cNvPr id="4" name="Picture 3"/>
          <p:cNvPicPr>
            <a:picLocks noChangeAspect="1"/>
          </p:cNvPicPr>
          <p:nvPr/>
        </p:nvPicPr>
        <p:blipFill>
          <a:blip r:embed="rId4"/>
          <a:stretch>
            <a:fillRect/>
          </a:stretch>
        </p:blipFill>
        <p:spPr>
          <a:xfrm>
            <a:off x="9113003" y="205272"/>
            <a:ext cx="2952750" cy="6276975"/>
          </a:xfrm>
          <a:prstGeom prst="rect">
            <a:avLst/>
          </a:prstGeom>
        </p:spPr>
      </p:pic>
      <p:sp>
        <p:nvSpPr>
          <p:cNvPr id="5" name="Rectangle 4"/>
          <p:cNvSpPr/>
          <p:nvPr/>
        </p:nvSpPr>
        <p:spPr>
          <a:xfrm>
            <a:off x="7283712" y="5327463"/>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7783545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9160" y="5075807"/>
            <a:ext cx="8534400" cy="1507067"/>
          </a:xfrm>
        </p:spPr>
        <p:txBody>
          <a:bodyPr/>
          <a:lstStyle/>
          <a:p>
            <a:r>
              <a:rPr lang="en-US" dirty="0"/>
              <a:t>FDA LINKS FOR INFORMATION/RESOURCES</a:t>
            </a:r>
          </a:p>
        </p:txBody>
      </p:sp>
      <p:sp>
        <p:nvSpPr>
          <p:cNvPr id="3" name="Content Placeholder 2"/>
          <p:cNvSpPr>
            <a:spLocks noGrp="1"/>
          </p:cNvSpPr>
          <p:nvPr>
            <p:ph idx="1"/>
          </p:nvPr>
        </p:nvSpPr>
        <p:spPr>
          <a:xfrm>
            <a:off x="309744" y="309973"/>
            <a:ext cx="8512040" cy="4940005"/>
          </a:xfrm>
        </p:spPr>
        <p:txBody>
          <a:bodyPr/>
          <a:lstStyle/>
          <a:p>
            <a:pPr marL="0" indent="0">
              <a:buNone/>
            </a:pPr>
            <a:r>
              <a:rPr lang="en-US" sz="5400" b="1" dirty="0" smtClean="0">
                <a:solidFill>
                  <a:schemeClr val="bg1"/>
                </a:solidFill>
              </a:rPr>
              <a:t>Renal failure</a:t>
            </a:r>
          </a:p>
          <a:p>
            <a:pPr marL="0" indent="0">
              <a:buNone/>
            </a:pPr>
            <a:r>
              <a:rPr lang="en-US" b="1" dirty="0">
                <a:solidFill>
                  <a:schemeClr val="bg1"/>
                </a:solidFill>
              </a:rPr>
              <a:t>REFERRAL TO NEPHROLOGISTS</a:t>
            </a:r>
            <a:r>
              <a:rPr lang="en-US" dirty="0">
                <a:solidFill>
                  <a:schemeClr val="bg1"/>
                </a:solidFill>
              </a:rPr>
              <a:t> — Patients with </a:t>
            </a:r>
            <a:r>
              <a:rPr lang="en-US" dirty="0" smtClean="0">
                <a:solidFill>
                  <a:schemeClr val="bg1"/>
                </a:solidFill>
              </a:rPr>
              <a:t>Chronic Kidney Disease </a:t>
            </a:r>
            <a:r>
              <a:rPr lang="en-US" dirty="0">
                <a:solidFill>
                  <a:schemeClr val="bg1"/>
                </a:solidFill>
              </a:rPr>
              <a:t>should be referred to a nephrologist when the estimated glomerular filtration rate (eGFR) is &lt;30 mL/min/1.73 m</a:t>
            </a:r>
            <a:r>
              <a:rPr lang="en-US" baseline="30000" dirty="0">
                <a:solidFill>
                  <a:schemeClr val="bg1"/>
                </a:solidFill>
              </a:rPr>
              <a:t>2</a:t>
            </a:r>
            <a:r>
              <a:rPr lang="en-US" dirty="0">
                <a:solidFill>
                  <a:schemeClr val="bg1"/>
                </a:solidFill>
              </a:rPr>
              <a:t> in order to discuss and potentially plan for renal replacement </a:t>
            </a:r>
            <a:r>
              <a:rPr lang="en-US" dirty="0" smtClean="0">
                <a:solidFill>
                  <a:schemeClr val="bg1"/>
                </a:solidFill>
              </a:rPr>
              <a:t>therapy, or sooner depending on other comorbidities. </a:t>
            </a:r>
            <a:r>
              <a:rPr lang="en-US" dirty="0">
                <a:solidFill>
                  <a:schemeClr val="bg1"/>
                </a:solidFill>
              </a:rPr>
              <a:t>There is less consensus about referral for patients with higher eGFRs. </a:t>
            </a:r>
            <a:endParaRPr lang="en-US" dirty="0" smtClean="0">
              <a:solidFill>
                <a:schemeClr val="bg1"/>
              </a:solidFill>
            </a:endParaRPr>
          </a:p>
          <a:p>
            <a:pPr marL="0" indent="0">
              <a:buNone/>
            </a:pPr>
            <a:r>
              <a:rPr lang="en-US" dirty="0">
                <a:solidFill>
                  <a:schemeClr val="bg1"/>
                </a:solidFill>
              </a:rPr>
              <a:t>https://google2.fda.gov/search?q=Vaccines+blood+products+and+biologics&amp;client=FDAgov&amp;site=FDAgov&amp;lr=&amp;proxystylesheet=FDAgov&amp;requiredfields=-archive%3AYes&amp;output=xml_no_dtd&amp;getfields=*</a:t>
            </a:r>
          </a:p>
        </p:txBody>
      </p:sp>
      <p:pic>
        <p:nvPicPr>
          <p:cNvPr id="4" name="Picture 3"/>
          <p:cNvPicPr>
            <a:picLocks noChangeAspect="1"/>
          </p:cNvPicPr>
          <p:nvPr/>
        </p:nvPicPr>
        <p:blipFill>
          <a:blip r:embed="rId2"/>
          <a:stretch>
            <a:fillRect/>
          </a:stretch>
        </p:blipFill>
        <p:spPr>
          <a:xfrm>
            <a:off x="9121354" y="241662"/>
            <a:ext cx="2823676" cy="6279681"/>
          </a:xfrm>
          <a:prstGeom prst="rect">
            <a:avLst/>
          </a:prstGeom>
        </p:spPr>
      </p:pic>
      <p:sp>
        <p:nvSpPr>
          <p:cNvPr id="5" name="Rectangle 4"/>
          <p:cNvSpPr/>
          <p:nvPr/>
        </p:nvSpPr>
        <p:spPr>
          <a:xfrm>
            <a:off x="6992955" y="319683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6566718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5323" y="144855"/>
            <a:ext cx="11996677" cy="4454305"/>
          </a:xfrm>
          <a:prstGeom prst="rect">
            <a:avLst/>
          </a:prstGeom>
          <a:effectLst/>
        </p:spPr>
        <p:txBody>
          <a:bodyPr vert="horz" lIns="91440" tIns="45720" rIns="91440" bIns="45720" rtlCol="0" anchor="b">
            <a:normAutofit lnSpcReduction="10000"/>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6000" b="1" dirty="0" smtClean="0"/>
              <a:t>MODULE six:   </a:t>
            </a:r>
            <a:br>
              <a:rPr lang="en-US" sz="6000" b="1" dirty="0" smtClean="0"/>
            </a:br>
            <a:endParaRPr lang="en-US" sz="6000" b="1" dirty="0" smtClean="0"/>
          </a:p>
          <a:p>
            <a:r>
              <a:rPr lang="en-US" b="1" dirty="0" smtClean="0"/>
              <a:t>SECTION three: </a:t>
            </a:r>
          </a:p>
          <a:p>
            <a:r>
              <a:rPr lang="en-US" b="1" dirty="0" smtClean="0"/>
              <a:t>pharmacologic </a:t>
            </a:r>
          </a:p>
          <a:p>
            <a:r>
              <a:rPr lang="en-US" b="1" dirty="0" smtClean="0"/>
              <a:t>protocols for </a:t>
            </a:r>
          </a:p>
          <a:p>
            <a:r>
              <a:rPr lang="en-US" b="1" dirty="0" smtClean="0"/>
              <a:t>common diseases</a:t>
            </a:r>
            <a:endParaRPr lang="en-US" b="1" dirty="0"/>
          </a:p>
        </p:txBody>
      </p:sp>
      <p:pic>
        <p:nvPicPr>
          <p:cNvPr id="2" name="Picture 1"/>
          <p:cNvPicPr>
            <a:picLocks noChangeAspect="1"/>
          </p:cNvPicPr>
          <p:nvPr/>
        </p:nvPicPr>
        <p:blipFill>
          <a:blip r:embed="rId2"/>
          <a:stretch>
            <a:fillRect/>
          </a:stretch>
        </p:blipFill>
        <p:spPr>
          <a:xfrm>
            <a:off x="9161417" y="372290"/>
            <a:ext cx="2783613" cy="6190583"/>
          </a:xfrm>
          <a:prstGeom prst="rect">
            <a:avLst/>
          </a:prstGeom>
        </p:spPr>
      </p:pic>
    </p:spTree>
    <p:extLst>
      <p:ext uri="{BB962C8B-B14F-4D97-AF65-F5344CB8AC3E}">
        <p14:creationId xmlns:p14="http://schemas.microsoft.com/office/powerpoint/2010/main" val="1771342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30" y="5695627"/>
            <a:ext cx="8031667" cy="1039852"/>
          </a:xfrm>
        </p:spPr>
        <p:txBody>
          <a:bodyPr>
            <a:normAutofit fontScale="90000"/>
          </a:bodyPr>
          <a:lstStyle/>
          <a:p>
            <a:r>
              <a:rPr lang="en-US" dirty="0" smtClean="0"/>
              <a:t>Renal failure prevention by not using nephrotoxic drugs</a:t>
            </a:r>
            <a:endParaRPr lang="en-US" dirty="0"/>
          </a:p>
        </p:txBody>
      </p:sp>
      <p:sp>
        <p:nvSpPr>
          <p:cNvPr id="3" name="Content Placeholder 2"/>
          <p:cNvSpPr>
            <a:spLocks noGrp="1"/>
          </p:cNvSpPr>
          <p:nvPr>
            <p:ph idx="1"/>
          </p:nvPr>
        </p:nvSpPr>
        <p:spPr>
          <a:xfrm>
            <a:off x="213430" y="108488"/>
            <a:ext cx="8915072" cy="5587139"/>
          </a:xfrm>
        </p:spPr>
        <p:txBody>
          <a:bodyPr>
            <a:normAutofit/>
          </a:bodyPr>
          <a:lstStyle/>
          <a:p>
            <a:pPr marL="0" indent="0">
              <a:buNone/>
            </a:pPr>
            <a:r>
              <a:rPr lang="en-US" b="1" dirty="0">
                <a:solidFill>
                  <a:schemeClr val="bg1"/>
                </a:solidFill>
              </a:rPr>
              <a:t>Administration of nephrotoxic drugs</a:t>
            </a:r>
            <a:r>
              <a:rPr lang="en-US" dirty="0">
                <a:solidFill>
                  <a:schemeClr val="bg1"/>
                </a:solidFill>
              </a:rPr>
              <a:t> — The administration of drugs or diagnostic agents that adversely affect renal function is a frequent cause of worsening renal function. Among patients with CKD, common offenders include aminoglycoside antibiotics (particularly with unadjusted doses), NSAIDs, and radiographic contrast material. The administration of such drugs should therefore be avoided or used with caution in patients with underlying CKD. </a:t>
            </a:r>
          </a:p>
          <a:p>
            <a:pPr marL="0" indent="0">
              <a:buNone/>
            </a:pPr>
            <a:r>
              <a:rPr lang="en-US" dirty="0">
                <a:solidFill>
                  <a:schemeClr val="bg1"/>
                </a:solidFill>
              </a:rPr>
              <a:t>Certain drugs also interfere with either creatinine secretion or the assay used to measure the serum creatinine. These include </a:t>
            </a:r>
            <a:r>
              <a:rPr lang="en-US" u="sng" dirty="0">
                <a:solidFill>
                  <a:schemeClr val="bg1"/>
                </a:solidFill>
                <a:hlinkClick r:id="rId2"/>
              </a:rPr>
              <a:t>cimetidine</a:t>
            </a:r>
            <a:r>
              <a:rPr lang="en-US" dirty="0">
                <a:solidFill>
                  <a:schemeClr val="bg1"/>
                </a:solidFill>
              </a:rPr>
              <a:t>, </a:t>
            </a:r>
            <a:r>
              <a:rPr lang="en-US" u="sng" dirty="0">
                <a:solidFill>
                  <a:schemeClr val="bg1"/>
                </a:solidFill>
                <a:hlinkClick r:id="rId3"/>
              </a:rPr>
              <a:t>trimethoprim</a:t>
            </a:r>
            <a:r>
              <a:rPr lang="en-US" dirty="0">
                <a:solidFill>
                  <a:schemeClr val="bg1"/>
                </a:solidFill>
              </a:rPr>
              <a:t>, </a:t>
            </a:r>
            <a:r>
              <a:rPr lang="en-US" u="sng" dirty="0">
                <a:solidFill>
                  <a:schemeClr val="bg1"/>
                </a:solidFill>
                <a:hlinkClick r:id="rId4"/>
              </a:rPr>
              <a:t>cefoxitin</a:t>
            </a:r>
            <a:r>
              <a:rPr lang="en-US" dirty="0">
                <a:solidFill>
                  <a:schemeClr val="bg1"/>
                </a:solidFill>
              </a:rPr>
              <a:t>, and </a:t>
            </a:r>
            <a:r>
              <a:rPr lang="en-US" u="sng" dirty="0">
                <a:solidFill>
                  <a:schemeClr val="bg1"/>
                </a:solidFill>
                <a:hlinkClick r:id="rId5"/>
              </a:rPr>
              <a:t>flucytosine</a:t>
            </a:r>
            <a:r>
              <a:rPr lang="en-US" dirty="0">
                <a:solidFill>
                  <a:schemeClr val="bg1"/>
                </a:solidFill>
              </a:rPr>
              <a:t>. In these settings, there will be no change in the true GFR; the clinical clue that this may have occurred is the absence of a concurrent elevation in the blood urea nitrogen (BUN). </a:t>
            </a:r>
          </a:p>
          <a:p>
            <a:endParaRPr lang="en-US" dirty="0"/>
          </a:p>
        </p:txBody>
      </p:sp>
      <p:pic>
        <p:nvPicPr>
          <p:cNvPr id="4" name="Picture 3"/>
          <p:cNvPicPr>
            <a:picLocks noChangeAspect="1"/>
          </p:cNvPicPr>
          <p:nvPr/>
        </p:nvPicPr>
        <p:blipFill>
          <a:blip r:embed="rId6"/>
          <a:stretch>
            <a:fillRect/>
          </a:stretch>
        </p:blipFill>
        <p:spPr>
          <a:xfrm>
            <a:off x="9128502" y="259517"/>
            <a:ext cx="2952750" cy="6276975"/>
          </a:xfrm>
          <a:prstGeom prst="rect">
            <a:avLst/>
          </a:prstGeom>
        </p:spPr>
      </p:pic>
      <p:sp>
        <p:nvSpPr>
          <p:cNvPr id="5" name="Rectangle 4"/>
          <p:cNvSpPr/>
          <p:nvPr/>
        </p:nvSpPr>
        <p:spPr>
          <a:xfrm>
            <a:off x="7206220" y="4577188"/>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6995452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6" y="5641383"/>
            <a:ext cx="8359050" cy="1216617"/>
          </a:xfrm>
        </p:spPr>
        <p:txBody>
          <a:bodyPr>
            <a:normAutofit/>
          </a:bodyPr>
          <a:lstStyle/>
          <a:p>
            <a:r>
              <a:rPr lang="en-US" dirty="0" smtClean="0"/>
              <a:t>Renal failure prevention by  use </a:t>
            </a:r>
            <a:br>
              <a:rPr lang="en-US" dirty="0" smtClean="0"/>
            </a:br>
            <a:r>
              <a:rPr lang="en-US" dirty="0" smtClean="0"/>
              <a:t>of ace inhibitors or arb agents</a:t>
            </a:r>
            <a:endParaRPr lang="en-US" dirty="0"/>
          </a:p>
        </p:txBody>
      </p:sp>
      <p:sp>
        <p:nvSpPr>
          <p:cNvPr id="3" name="Content Placeholder 2"/>
          <p:cNvSpPr>
            <a:spLocks noGrp="1"/>
          </p:cNvSpPr>
          <p:nvPr>
            <p:ph idx="1"/>
          </p:nvPr>
        </p:nvSpPr>
        <p:spPr>
          <a:xfrm>
            <a:off x="74039" y="-1"/>
            <a:ext cx="8357040" cy="5641383"/>
          </a:xfrm>
        </p:spPr>
        <p:txBody>
          <a:bodyPr>
            <a:normAutofit/>
          </a:bodyPr>
          <a:lstStyle/>
          <a:p>
            <a:pPr marL="0" indent="0">
              <a:buNone/>
            </a:pPr>
            <a:r>
              <a:rPr lang="en-US" b="1" dirty="0" smtClean="0">
                <a:solidFill>
                  <a:schemeClr val="bg1"/>
                </a:solidFill>
              </a:rPr>
              <a:t>Principal </a:t>
            </a:r>
            <a:r>
              <a:rPr lang="en-US" b="1" dirty="0">
                <a:solidFill>
                  <a:schemeClr val="bg1"/>
                </a:solidFill>
              </a:rPr>
              <a:t>targets for renal protection</a:t>
            </a:r>
            <a:r>
              <a:rPr lang="en-US" dirty="0">
                <a:solidFill>
                  <a:schemeClr val="bg1"/>
                </a:solidFill>
              </a:rPr>
              <a:t> — Therapy to slow the rate of progression in patients with CKD, independent of treatment of the underlying disease, is centered on attaining the blood pressure goal and, in patients with proteinuric disease, attaining the proteinuria goal. Blood pressure goals for nondiabetic and diabetic patients are discussed in detail elsewhere. </a:t>
            </a:r>
          </a:p>
          <a:p>
            <a:pPr marL="0" indent="0">
              <a:buNone/>
            </a:pPr>
            <a:r>
              <a:rPr lang="en-US" dirty="0">
                <a:solidFill>
                  <a:schemeClr val="bg1"/>
                </a:solidFill>
              </a:rPr>
              <a:t>In addition to blood pressure control, specific goals related to a reduction in urinary protein excretion have been formulated to slow the rate of progression of proteinuric CKD. Proteinuria goals and the use of ACE inhibitors or angiotensin receptor blocker (ARB) agents in patients with proteinuric CKD are discussed elsewhere. </a:t>
            </a:r>
          </a:p>
        </p:txBody>
      </p:sp>
      <p:pic>
        <p:nvPicPr>
          <p:cNvPr id="4" name="Picture 3"/>
          <p:cNvPicPr>
            <a:picLocks noChangeAspect="1"/>
          </p:cNvPicPr>
          <p:nvPr/>
        </p:nvPicPr>
        <p:blipFill>
          <a:blip r:embed="rId2"/>
          <a:stretch>
            <a:fillRect/>
          </a:stretch>
        </p:blipFill>
        <p:spPr>
          <a:xfrm>
            <a:off x="8919275" y="151028"/>
            <a:ext cx="3054618" cy="6493527"/>
          </a:xfrm>
          <a:prstGeom prst="rect">
            <a:avLst/>
          </a:prstGeom>
        </p:spPr>
      </p:pic>
      <p:sp>
        <p:nvSpPr>
          <p:cNvPr id="5" name="Rectangle 4"/>
          <p:cNvSpPr/>
          <p:nvPr/>
        </p:nvSpPr>
        <p:spPr>
          <a:xfrm>
            <a:off x="6377061" y="4422205"/>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9907185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137328"/>
            <a:ext cx="8539566" cy="556796"/>
          </a:xfrm>
        </p:spPr>
        <p:txBody>
          <a:bodyPr>
            <a:normAutofit/>
          </a:bodyPr>
          <a:lstStyle/>
          <a:p>
            <a:r>
              <a:rPr lang="en-US" sz="2400" b="1" dirty="0" smtClean="0"/>
              <a:t>Renal failure hyperkalemia management review</a:t>
            </a:r>
            <a:endParaRPr lang="en-US" sz="2400" b="1" dirty="0"/>
          </a:p>
        </p:txBody>
      </p:sp>
      <p:sp>
        <p:nvSpPr>
          <p:cNvPr id="3" name="Content Placeholder 2"/>
          <p:cNvSpPr>
            <a:spLocks noGrp="1"/>
          </p:cNvSpPr>
          <p:nvPr>
            <p:ph idx="1"/>
          </p:nvPr>
        </p:nvSpPr>
        <p:spPr>
          <a:xfrm>
            <a:off x="153908" y="1"/>
            <a:ext cx="8579387" cy="6315558"/>
          </a:xfrm>
        </p:spPr>
        <p:txBody>
          <a:bodyPr>
            <a:normAutofit lnSpcReduction="10000"/>
          </a:bodyPr>
          <a:lstStyle/>
          <a:p>
            <a:pPr>
              <a:buFont typeface="Arial" panose="020B0604020202020204" pitchFamily="34" charset="0"/>
              <a:buChar char="•"/>
            </a:pPr>
            <a:r>
              <a:rPr lang="en-US" b="1" dirty="0">
                <a:solidFill>
                  <a:schemeClr val="bg1"/>
                </a:solidFill>
              </a:rPr>
              <a:t>Hyperkalemia</a:t>
            </a:r>
            <a:r>
              <a:rPr lang="en-US" dirty="0">
                <a:solidFill>
                  <a:schemeClr val="bg1"/>
                </a:solidFill>
              </a:rPr>
              <a:t> — The ability to maintain potassium excretion at near-normal levels is generally maintained in patients with renal disease as long as both aldosterone secretion and distal flow are </a:t>
            </a:r>
            <a:r>
              <a:rPr lang="en-US" dirty="0" smtClean="0">
                <a:solidFill>
                  <a:schemeClr val="bg1"/>
                </a:solidFill>
              </a:rPr>
              <a:t>maintained. </a:t>
            </a:r>
            <a:r>
              <a:rPr lang="en-US" dirty="0">
                <a:solidFill>
                  <a:schemeClr val="bg1"/>
                </a:solidFill>
              </a:rPr>
              <a:t>Thus, hyperkalemia generally develops in the patient who is oliguric or who has an additional problem such as a high-potassium diet, increased tissue breakdown, or hypoaldosteronism (due in some cases to the administration of an ACE inhibitor or ARB</a:t>
            </a:r>
            <a:r>
              <a:rPr lang="en-US" dirty="0" smtClean="0">
                <a:solidFill>
                  <a:schemeClr val="bg1"/>
                </a:solidFill>
              </a:rPr>
              <a:t>). </a:t>
            </a:r>
            <a:r>
              <a:rPr lang="en-US" dirty="0">
                <a:solidFill>
                  <a:schemeClr val="bg1"/>
                </a:solidFill>
              </a:rPr>
              <a:t>Impaired cell uptake of potassium also may contribute to the development of hyperkalemia in advanced CKD</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Hyperkalemia due to ACE inhibitor or ARB therapy is most likely to occur in patients in whom the serum potassium concentration is elevated or in the high-normal range prior to therapy. </a:t>
            </a:r>
          </a:p>
          <a:p>
            <a:pPr>
              <a:buFont typeface="Arial" panose="020B0604020202020204" pitchFamily="34" charset="0"/>
              <a:buChar char="•"/>
            </a:pPr>
            <a:r>
              <a:rPr lang="en-US" dirty="0">
                <a:solidFill>
                  <a:schemeClr val="bg1"/>
                </a:solidFill>
              </a:rPr>
              <a:t>There are several measures that may help prevent hyperkalemia in patients with CKD. These include ingestion of a low-potassium diet (eg, &lt;40 to 70 mEq/day [1500 to 2700 mg/day]) and avoiding, if possible, the use of drugs that raise the serum potassium concentration, such as </a:t>
            </a:r>
            <a:r>
              <a:rPr lang="en-US" dirty="0" smtClean="0">
                <a:solidFill>
                  <a:schemeClr val="bg1"/>
                </a:solidFill>
              </a:rPr>
              <a:t>NSAIDs. </a:t>
            </a:r>
            <a:r>
              <a:rPr lang="en-US" dirty="0">
                <a:solidFill>
                  <a:schemeClr val="bg1"/>
                </a:solidFill>
              </a:rPr>
              <a:t>Nonselective beta blockers may result in a postprandial rise in the serum potassium concentration but do not cause persistent hyperkalemia. </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887202" y="251767"/>
            <a:ext cx="2952750" cy="6276975"/>
          </a:xfrm>
          <a:prstGeom prst="rect">
            <a:avLst/>
          </a:prstGeom>
        </p:spPr>
      </p:pic>
      <p:sp>
        <p:nvSpPr>
          <p:cNvPr id="5" name="Rectangle 4"/>
          <p:cNvSpPr/>
          <p:nvPr/>
        </p:nvSpPr>
        <p:spPr>
          <a:xfrm>
            <a:off x="7527534" y="576799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2255783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7" y="5292670"/>
            <a:ext cx="9040095" cy="1472339"/>
          </a:xfrm>
        </p:spPr>
        <p:txBody>
          <a:bodyPr>
            <a:normAutofit fontScale="90000"/>
          </a:bodyPr>
          <a:lstStyle/>
          <a:p>
            <a:r>
              <a:rPr lang="en-US" dirty="0" smtClean="0"/>
              <a:t>Renal failure</a:t>
            </a:r>
            <a:br>
              <a:rPr lang="en-US" dirty="0" smtClean="0"/>
            </a:br>
            <a:r>
              <a:rPr lang="en-US" dirty="0" smtClean="0"/>
              <a:t>metabolic acidosis management review</a:t>
            </a:r>
            <a:endParaRPr lang="en-US" dirty="0"/>
          </a:p>
        </p:txBody>
      </p:sp>
      <p:sp>
        <p:nvSpPr>
          <p:cNvPr id="3" name="Content Placeholder 2"/>
          <p:cNvSpPr>
            <a:spLocks noGrp="1"/>
          </p:cNvSpPr>
          <p:nvPr>
            <p:ph idx="1"/>
          </p:nvPr>
        </p:nvSpPr>
        <p:spPr>
          <a:xfrm>
            <a:off x="298765" y="325464"/>
            <a:ext cx="7620869" cy="5331417"/>
          </a:xfrm>
        </p:spPr>
        <p:txBody>
          <a:bodyPr>
            <a:normAutofit/>
          </a:bodyPr>
          <a:lstStyle/>
          <a:p>
            <a:pPr marL="0" indent="0">
              <a:buNone/>
            </a:pPr>
            <a:r>
              <a:rPr lang="en-US" sz="2400" b="1" dirty="0">
                <a:solidFill>
                  <a:schemeClr val="bg1"/>
                </a:solidFill>
              </a:rPr>
              <a:t>Metabolic acidosis</a:t>
            </a:r>
            <a:r>
              <a:rPr lang="en-US" sz="2400" dirty="0">
                <a:solidFill>
                  <a:schemeClr val="bg1"/>
                </a:solidFill>
              </a:rPr>
              <a:t> — There is an increasing tendency to retain hydrogen ions among patients with </a:t>
            </a:r>
            <a:r>
              <a:rPr lang="en-US" sz="2400" dirty="0" smtClean="0">
                <a:solidFill>
                  <a:schemeClr val="bg1"/>
                </a:solidFill>
              </a:rPr>
              <a:t>Chronic Kidney Disease. </a:t>
            </a:r>
            <a:r>
              <a:rPr lang="en-US" sz="2400" dirty="0">
                <a:solidFill>
                  <a:schemeClr val="bg1"/>
                </a:solidFill>
              </a:rPr>
              <a:t>This can lead to a progressive metabolic acidosis, with the serum bicarbonate concentration tending to stabilize between 12 and 20 mEq/L and rarely falling below 10 mEq/L </a:t>
            </a:r>
            <a:r>
              <a:rPr lang="en-US" sz="2400" dirty="0" smtClean="0">
                <a:solidFill>
                  <a:schemeClr val="bg1"/>
                </a:solidFill>
              </a:rPr>
              <a:t>. </a:t>
            </a:r>
            <a:r>
              <a:rPr lang="en-US" sz="2400" dirty="0">
                <a:solidFill>
                  <a:schemeClr val="bg1"/>
                </a:solidFill>
              </a:rPr>
              <a:t>Metabolic acidosis may be treated with bicarbonate supplementation. Bicarbonate supplementation requires careful monitoring of volume status because bicarbonate is administered with sodium. </a:t>
            </a:r>
          </a:p>
        </p:txBody>
      </p:sp>
      <p:pic>
        <p:nvPicPr>
          <p:cNvPr id="4" name="Picture 3"/>
          <p:cNvPicPr>
            <a:picLocks noChangeAspect="1"/>
          </p:cNvPicPr>
          <p:nvPr/>
        </p:nvPicPr>
        <p:blipFill>
          <a:blip r:embed="rId2"/>
          <a:stretch>
            <a:fillRect/>
          </a:stretch>
        </p:blipFill>
        <p:spPr>
          <a:xfrm>
            <a:off x="9129632" y="325464"/>
            <a:ext cx="2952750" cy="6276975"/>
          </a:xfrm>
          <a:prstGeom prst="rect">
            <a:avLst/>
          </a:prstGeom>
        </p:spPr>
      </p:pic>
      <p:sp>
        <p:nvSpPr>
          <p:cNvPr id="5" name="Rectangle 4"/>
          <p:cNvSpPr/>
          <p:nvPr/>
        </p:nvSpPr>
        <p:spPr>
          <a:xfrm>
            <a:off x="6485131" y="4716673"/>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3807097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2" y="5121074"/>
            <a:ext cx="9872129" cy="1507067"/>
          </a:xfrm>
        </p:spPr>
        <p:txBody>
          <a:bodyPr>
            <a:normAutofit fontScale="90000"/>
          </a:bodyPr>
          <a:lstStyle/>
          <a:p>
            <a:r>
              <a:rPr lang="en-US" dirty="0" smtClean="0"/>
              <a:t/>
            </a:r>
            <a:br>
              <a:rPr lang="en-US" dirty="0" smtClean="0"/>
            </a:br>
            <a:r>
              <a:rPr lang="en-US" dirty="0" smtClean="0"/>
              <a:t>Renal failure</a:t>
            </a:r>
            <a:br>
              <a:rPr lang="en-US" dirty="0" smtClean="0"/>
            </a:br>
            <a:r>
              <a:rPr lang="en-US" dirty="0" smtClean="0"/>
              <a:t>mineral and bone disorders review</a:t>
            </a:r>
            <a:endParaRPr lang="en-US" dirty="0"/>
          </a:p>
        </p:txBody>
      </p:sp>
      <p:sp>
        <p:nvSpPr>
          <p:cNvPr id="3" name="Content Placeholder 2"/>
          <p:cNvSpPr>
            <a:spLocks noGrp="1"/>
          </p:cNvSpPr>
          <p:nvPr>
            <p:ph idx="1"/>
          </p:nvPr>
        </p:nvSpPr>
        <p:spPr>
          <a:xfrm>
            <a:off x="0" y="0"/>
            <a:ext cx="8958020" cy="5504507"/>
          </a:xfrm>
        </p:spPr>
        <p:txBody>
          <a:bodyPr>
            <a:normAutofit fontScale="62500" lnSpcReduction="20000"/>
          </a:bodyPr>
          <a:lstStyle/>
          <a:p>
            <a:endParaRPr lang="en-US" b="1" dirty="0" smtClean="0"/>
          </a:p>
          <a:p>
            <a:endParaRPr lang="en-US" b="1" dirty="0"/>
          </a:p>
          <a:p>
            <a:endParaRPr lang="en-US" b="1" dirty="0" smtClean="0"/>
          </a:p>
          <a:p>
            <a:pPr marL="0" indent="0">
              <a:buNone/>
            </a:pPr>
            <a:r>
              <a:rPr lang="en-US" sz="3300" b="1" dirty="0" smtClean="0">
                <a:solidFill>
                  <a:schemeClr val="bg1"/>
                </a:solidFill>
              </a:rPr>
              <a:t>Mineral </a:t>
            </a:r>
            <a:r>
              <a:rPr lang="en-US" sz="3300" b="1" dirty="0">
                <a:solidFill>
                  <a:schemeClr val="bg1"/>
                </a:solidFill>
              </a:rPr>
              <a:t>and bone disorders (MBD)</a:t>
            </a:r>
            <a:r>
              <a:rPr lang="en-US" sz="3300" dirty="0">
                <a:solidFill>
                  <a:schemeClr val="bg1"/>
                </a:solidFill>
              </a:rPr>
              <a:t> — Hyperphosphatemia is a common complication of CKD. A tendency toward phosphate retention begins early in renal disease due to the reduction in the filtered phosphate load. Although this problem is initially mild, with hyperphosphatemia being a relatively late event, phosphate retention is intimately related to the common development of secondary hyperparathyroidism. </a:t>
            </a:r>
          </a:p>
          <a:p>
            <a:pPr marL="0" indent="0">
              <a:buNone/>
            </a:pPr>
            <a:r>
              <a:rPr lang="en-US" sz="3300" dirty="0">
                <a:solidFill>
                  <a:schemeClr val="bg1"/>
                </a:solidFill>
              </a:rPr>
              <a:t>From the viewpoint of calcium and phosphate balance, the hypersecretion of parathyroid hormone (PTH) is initially appropriate since PTH can correct both hyperphosphatemia and hypocalcemia. As a result, phosphate balance and a normal serum phosphate concentration are generally maintained in patients with an eGFR of &gt;30 mL/min/1.73 m</a:t>
            </a:r>
            <a:r>
              <a:rPr lang="en-US" sz="3300" baseline="30000" dirty="0">
                <a:solidFill>
                  <a:schemeClr val="bg1"/>
                </a:solidFill>
              </a:rPr>
              <a:t>2</a:t>
            </a:r>
            <a:r>
              <a:rPr lang="en-US" sz="3300" dirty="0">
                <a:solidFill>
                  <a:schemeClr val="bg1"/>
                </a:solidFill>
              </a:rPr>
              <a:t> </a:t>
            </a:r>
            <a:r>
              <a:rPr lang="en-US" sz="3300" dirty="0" smtClean="0">
                <a:solidFill>
                  <a:schemeClr val="bg1"/>
                </a:solidFill>
              </a:rPr>
              <a:t>. </a:t>
            </a:r>
            <a:r>
              <a:rPr lang="en-US" sz="3300" dirty="0">
                <a:solidFill>
                  <a:schemeClr val="bg1"/>
                </a:solidFill>
              </a:rPr>
              <a:t>The price paid is secondary hyperparathyroidism and the development of renal osteodystrophy. </a:t>
            </a:r>
          </a:p>
          <a:p>
            <a:pPr marL="0" indent="0">
              <a:buNone/>
            </a:pPr>
            <a:r>
              <a:rPr lang="en-US" dirty="0" smtClean="0"/>
              <a:t>.</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958020" y="197523"/>
            <a:ext cx="2952750" cy="6276975"/>
          </a:xfrm>
          <a:prstGeom prst="rect">
            <a:avLst/>
          </a:prstGeom>
        </p:spPr>
      </p:pic>
      <p:sp>
        <p:nvSpPr>
          <p:cNvPr id="5" name="Rectangle 4"/>
          <p:cNvSpPr/>
          <p:nvPr/>
        </p:nvSpPr>
        <p:spPr>
          <a:xfrm>
            <a:off x="6787766" y="4751742"/>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4308176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77" y="5350933"/>
            <a:ext cx="9872129" cy="1507067"/>
          </a:xfrm>
        </p:spPr>
        <p:txBody>
          <a:bodyPr>
            <a:normAutofit fontScale="90000"/>
          </a:bodyPr>
          <a:lstStyle/>
          <a:p>
            <a:r>
              <a:rPr lang="en-US" dirty="0" smtClean="0"/>
              <a:t/>
            </a:r>
            <a:br>
              <a:rPr lang="en-US" dirty="0" smtClean="0"/>
            </a:br>
            <a:r>
              <a:rPr lang="en-US" dirty="0" smtClean="0"/>
              <a:t>Renal failure</a:t>
            </a:r>
            <a:br>
              <a:rPr lang="en-US" dirty="0" smtClean="0"/>
            </a:br>
            <a:r>
              <a:rPr lang="en-US" dirty="0" smtClean="0"/>
              <a:t>mineral and bone disorders review</a:t>
            </a:r>
            <a:endParaRPr lang="en-US" dirty="0"/>
          </a:p>
        </p:txBody>
      </p:sp>
      <p:sp>
        <p:nvSpPr>
          <p:cNvPr id="3" name="Content Placeholder 2"/>
          <p:cNvSpPr>
            <a:spLocks noGrp="1"/>
          </p:cNvSpPr>
          <p:nvPr>
            <p:ph idx="1"/>
          </p:nvPr>
        </p:nvSpPr>
        <p:spPr>
          <a:xfrm>
            <a:off x="133177" y="170481"/>
            <a:ext cx="8739603" cy="5704126"/>
          </a:xfrm>
        </p:spPr>
        <p:txBody>
          <a:bodyPr>
            <a:normAutofit fontScale="70000" lnSpcReduction="20000"/>
          </a:bodyPr>
          <a:lstStyle/>
          <a:p>
            <a:endParaRPr lang="en-US" b="1" dirty="0" smtClean="0"/>
          </a:p>
          <a:p>
            <a:endParaRPr lang="en-US" b="1" dirty="0"/>
          </a:p>
          <a:p>
            <a:endParaRPr lang="en-US" b="1" dirty="0" smtClean="0"/>
          </a:p>
          <a:p>
            <a:pPr marL="0" indent="0">
              <a:buNone/>
            </a:pPr>
            <a:r>
              <a:rPr lang="en-US" sz="3300" b="1" dirty="0" smtClean="0">
                <a:solidFill>
                  <a:schemeClr val="bg1"/>
                </a:solidFill>
              </a:rPr>
              <a:t>Mineral </a:t>
            </a:r>
            <a:r>
              <a:rPr lang="en-US" sz="3300" b="1" dirty="0">
                <a:solidFill>
                  <a:schemeClr val="bg1"/>
                </a:solidFill>
              </a:rPr>
              <a:t>and bone disorders (MBD)</a:t>
            </a:r>
            <a:r>
              <a:rPr lang="en-US" sz="3300" dirty="0">
                <a:solidFill>
                  <a:schemeClr val="bg1"/>
                </a:solidFill>
              </a:rPr>
              <a:t> — </a:t>
            </a:r>
            <a:r>
              <a:rPr lang="en-US" sz="3300" dirty="0" smtClean="0">
                <a:solidFill>
                  <a:schemeClr val="bg1"/>
                </a:solidFill>
              </a:rPr>
              <a:t>Dietary phosphate restriction and oral phosphate binders may limit the development of secondary hyperparathyroidism in patients with CKD . There is no consensus about whether calcium-containing or noncalcium-containing phosphate binders should be used in CKD patients. All are effective in lowering phosphate. However, there is controversy over whether calcium-containing and noncalcium-containing binders are equally safe for long-term use. Some studies have suggested that noncalcium-containing phosphate binders decrease mortality among CKD patients. A number of studies have compared individual agents, with conflicting results.</a:t>
            </a:r>
          </a:p>
          <a:p>
            <a:endParaRPr lang="en-US" dirty="0"/>
          </a:p>
          <a:p>
            <a:pPr marL="0" indent="0">
              <a:buNone/>
            </a:pPr>
            <a:r>
              <a:rPr lang="en-US" dirty="0" smtClean="0"/>
              <a:t>.</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9021143" y="378149"/>
            <a:ext cx="2952750" cy="6276975"/>
          </a:xfrm>
          <a:prstGeom prst="rect">
            <a:avLst/>
          </a:prstGeom>
        </p:spPr>
      </p:pic>
      <p:sp>
        <p:nvSpPr>
          <p:cNvPr id="5" name="Rectangle 4"/>
          <p:cNvSpPr/>
          <p:nvPr/>
        </p:nvSpPr>
        <p:spPr>
          <a:xfrm>
            <a:off x="6907460" y="4584938"/>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3333562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60" y="5789191"/>
            <a:ext cx="8258309" cy="1068809"/>
          </a:xfrm>
        </p:spPr>
        <p:txBody>
          <a:bodyPr>
            <a:normAutofit fontScale="90000"/>
          </a:bodyPr>
          <a:lstStyle/>
          <a:p>
            <a:r>
              <a:rPr lang="en-US" dirty="0" smtClean="0"/>
              <a:t>Renal failure</a:t>
            </a:r>
            <a:br>
              <a:rPr lang="en-US" dirty="0" smtClean="0"/>
            </a:br>
            <a:r>
              <a:rPr lang="en-US" dirty="0" smtClean="0"/>
              <a:t>mineral and bone disorders review</a:t>
            </a:r>
            <a:endParaRPr lang="en-US" dirty="0"/>
          </a:p>
        </p:txBody>
      </p:sp>
      <p:sp>
        <p:nvSpPr>
          <p:cNvPr id="3" name="Content Placeholder 2"/>
          <p:cNvSpPr>
            <a:spLocks noGrp="1"/>
          </p:cNvSpPr>
          <p:nvPr>
            <p:ph idx="1"/>
          </p:nvPr>
        </p:nvSpPr>
        <p:spPr>
          <a:xfrm>
            <a:off x="172134" y="625840"/>
            <a:ext cx="8864508" cy="4789284"/>
          </a:xfrm>
        </p:spPr>
        <p:txBody>
          <a:bodyPr>
            <a:normAutofit fontScale="92500" lnSpcReduction="10000"/>
          </a:bodyPr>
          <a:lstStyle/>
          <a:p>
            <a:pPr>
              <a:buFont typeface="Arial" panose="020B0604020202020204" pitchFamily="34" charset="0"/>
              <a:buChar char="•"/>
            </a:pPr>
            <a:r>
              <a:rPr lang="en-US" dirty="0">
                <a:solidFill>
                  <a:schemeClr val="bg1"/>
                </a:solidFill>
              </a:rPr>
              <a:t>The increased intake of calcium may enhance coronary arterial calcification in this setting. This is thought by some to be associated with the development of coronary atherosclerosis and may be related to the presence </a:t>
            </a:r>
            <a:r>
              <a:rPr lang="en-US" dirty="0" smtClean="0">
                <a:solidFill>
                  <a:schemeClr val="bg1"/>
                </a:solidFill>
              </a:rPr>
              <a:t>and/or consequences </a:t>
            </a:r>
            <a:r>
              <a:rPr lang="en-US" dirty="0">
                <a:solidFill>
                  <a:schemeClr val="bg1"/>
                </a:solidFill>
              </a:rPr>
              <a:t>of elevated serum phosphorus, calcium, and PTH levels. Detailed discussions of these issues, including specific KDIGO guidelines, can be found </a:t>
            </a:r>
            <a:r>
              <a:rPr lang="en-US" dirty="0" smtClean="0">
                <a:solidFill>
                  <a:schemeClr val="bg1"/>
                </a:solidFill>
              </a:rPr>
              <a:t>separately. </a:t>
            </a:r>
            <a:r>
              <a:rPr lang="en-US" dirty="0">
                <a:solidFill>
                  <a:schemeClr val="bg1"/>
                </a:solidFill>
              </a:rPr>
              <a:t>The KDIGO clinical practice guidelines for MBD in CKD, as well as other KDIGO guidelines, can be accessed through the </a:t>
            </a:r>
            <a:r>
              <a:rPr lang="en-US" u="sng" dirty="0">
                <a:solidFill>
                  <a:schemeClr val="bg1"/>
                </a:solidFill>
                <a:hlinkClick r:id="rId2"/>
              </a:rPr>
              <a:t>KDIGO website</a:t>
            </a:r>
            <a:r>
              <a:rPr lang="en-US" dirty="0">
                <a:solidFill>
                  <a:schemeClr val="bg1"/>
                </a:solidFill>
              </a:rPr>
              <a:t>.</a:t>
            </a:r>
          </a:p>
          <a:p>
            <a:pPr>
              <a:buFont typeface="Arial" panose="020B0604020202020204" pitchFamily="34" charset="0"/>
              <a:buChar char="•"/>
            </a:pPr>
            <a:r>
              <a:rPr lang="en-US" dirty="0">
                <a:solidFill>
                  <a:schemeClr val="bg1"/>
                </a:solidFill>
              </a:rPr>
              <a:t>Changes in bone structure are an almost universal finding with progressive </a:t>
            </a:r>
            <a:r>
              <a:rPr lang="en-US" dirty="0" smtClean="0">
                <a:solidFill>
                  <a:schemeClr val="bg1"/>
                </a:solidFill>
              </a:rPr>
              <a:t>CKD. </a:t>
            </a:r>
            <a:r>
              <a:rPr lang="en-US" dirty="0">
                <a:solidFill>
                  <a:schemeClr val="bg1"/>
                </a:solidFill>
              </a:rPr>
              <a:t>The principal types of renal bone disease include osteitis fibrosa, osteomalacia, and adynamic bone disease</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Osteitis fibrosa results from secondary hyperparathyroidism. Although an exact relationship is unclear, PTH levels appear to increase when renal function decreases beyond a certain threshold value, with evidence suggesting that hormone levels begin to rise when the creatinine clearance is &lt;40 to 70 </a:t>
            </a:r>
            <a:r>
              <a:rPr lang="en-US" dirty="0" smtClean="0">
                <a:solidFill>
                  <a:schemeClr val="bg1"/>
                </a:solidFill>
              </a:rPr>
              <a:t>mL/min.</a:t>
            </a:r>
            <a:endParaRPr lang="en-US" dirty="0">
              <a:solidFill>
                <a:schemeClr val="bg1"/>
              </a:solidFill>
            </a:endParaRP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036642" y="151028"/>
            <a:ext cx="2952750" cy="6276975"/>
          </a:xfrm>
          <a:prstGeom prst="rect">
            <a:avLst/>
          </a:prstGeom>
        </p:spPr>
      </p:pic>
      <p:sp>
        <p:nvSpPr>
          <p:cNvPr id="5" name="Rectangle 4"/>
          <p:cNvSpPr/>
          <p:nvPr/>
        </p:nvSpPr>
        <p:spPr>
          <a:xfrm>
            <a:off x="7283712" y="4809663"/>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40597861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17" y="5928674"/>
            <a:ext cx="8142073" cy="789841"/>
          </a:xfrm>
        </p:spPr>
        <p:txBody>
          <a:bodyPr>
            <a:normAutofit fontScale="90000"/>
          </a:bodyPr>
          <a:lstStyle/>
          <a:p>
            <a:r>
              <a:rPr lang="en-US" dirty="0" smtClean="0"/>
              <a:t>Renal </a:t>
            </a:r>
            <a:r>
              <a:rPr lang="en-US" dirty="0"/>
              <a:t>failure</a:t>
            </a:r>
            <a:br>
              <a:rPr lang="en-US" dirty="0"/>
            </a:br>
            <a:r>
              <a:rPr lang="en-US" dirty="0"/>
              <a:t>mineral and bone disorders review</a:t>
            </a:r>
          </a:p>
        </p:txBody>
      </p:sp>
      <p:sp>
        <p:nvSpPr>
          <p:cNvPr id="3" name="Content Placeholder 2"/>
          <p:cNvSpPr>
            <a:spLocks noGrp="1"/>
          </p:cNvSpPr>
          <p:nvPr>
            <p:ph idx="1"/>
          </p:nvPr>
        </p:nvSpPr>
        <p:spPr>
          <a:xfrm>
            <a:off x="118523" y="108488"/>
            <a:ext cx="8645769" cy="5594888"/>
          </a:xfrm>
        </p:spPr>
        <p:txBody>
          <a:bodyPr>
            <a:normAutofit/>
          </a:bodyPr>
          <a:lstStyle/>
          <a:p>
            <a:pPr>
              <a:buFont typeface="Arial" panose="020B0604020202020204" pitchFamily="34" charset="0"/>
              <a:buChar char="•"/>
            </a:pPr>
            <a:r>
              <a:rPr lang="en-US" dirty="0">
                <a:solidFill>
                  <a:schemeClr val="bg1"/>
                </a:solidFill>
              </a:rPr>
              <a:t>To help guide preventive measures, PTH levels should therefore be assessed among such patients as hormonal abnormalities are one of the earliest markers of abnormal mineral and bone metabolism with progressive CKD. Prevention and/or treatment of osteitis fibrosis in patients with predialysis CKD are primarily based upon dietary phosphate restriction, the administration of oral phosphate binders, and the administration of </a:t>
            </a:r>
            <a:r>
              <a:rPr lang="en-US" u="sng" dirty="0">
                <a:solidFill>
                  <a:schemeClr val="bg1"/>
                </a:solidFill>
                <a:hlinkClick r:id="rId2"/>
              </a:rPr>
              <a:t>calcitriol</a:t>
            </a:r>
            <a:r>
              <a:rPr lang="en-US" dirty="0">
                <a:solidFill>
                  <a:schemeClr val="bg1"/>
                </a:solidFill>
              </a:rPr>
              <a:t> (or vitamin D analogs) to directly suppress the secretion of PTH.</a:t>
            </a:r>
          </a:p>
          <a:p>
            <a:pPr>
              <a:buFont typeface="Arial" panose="020B0604020202020204" pitchFamily="34" charset="0"/>
              <a:buChar char="•"/>
            </a:pPr>
            <a:r>
              <a:rPr lang="en-US" dirty="0">
                <a:solidFill>
                  <a:schemeClr val="bg1"/>
                </a:solidFill>
              </a:rPr>
              <a:t>Circulating </a:t>
            </a:r>
            <a:r>
              <a:rPr lang="en-US" u="sng" dirty="0">
                <a:solidFill>
                  <a:schemeClr val="bg1"/>
                </a:solidFill>
                <a:hlinkClick r:id="rId2"/>
              </a:rPr>
              <a:t>calcitriol</a:t>
            </a:r>
            <a:r>
              <a:rPr lang="en-US" dirty="0">
                <a:solidFill>
                  <a:schemeClr val="bg1"/>
                </a:solidFill>
              </a:rPr>
              <a:t> (1,25-dihydroxyvitamin D), the most active metabolite of vitamin D, is principally synthesized in the kidney. Circulating calcitriol levels begin to fall when the eGFR is &lt;40 mL/min/1.73 m</a:t>
            </a:r>
            <a:r>
              <a:rPr lang="en-US" baseline="30000" dirty="0">
                <a:solidFill>
                  <a:schemeClr val="bg1"/>
                </a:solidFill>
              </a:rPr>
              <a:t>2</a:t>
            </a:r>
            <a:r>
              <a:rPr lang="en-US" dirty="0">
                <a:solidFill>
                  <a:schemeClr val="bg1"/>
                </a:solidFill>
              </a:rPr>
              <a:t> and are typically markedly reduced in patients with ESRD. In addition to the loss of functioning renal mass, calcitriol production is also reduced by phosphate </a:t>
            </a:r>
            <a:r>
              <a:rPr lang="en-US" dirty="0" smtClean="0">
                <a:solidFill>
                  <a:schemeClr val="bg1"/>
                </a:solidFill>
              </a:rPr>
              <a:t>retention. </a:t>
            </a:r>
            <a:endParaRPr lang="en-US" dirty="0">
              <a:solidFill>
                <a:schemeClr val="bg1"/>
              </a:solidFill>
            </a:endParaRPr>
          </a:p>
          <a:p>
            <a:pPr>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9036642" y="182024"/>
            <a:ext cx="2952750" cy="6276975"/>
          </a:xfrm>
          <a:prstGeom prst="rect">
            <a:avLst/>
          </a:prstGeom>
        </p:spPr>
      </p:pic>
      <p:sp>
        <p:nvSpPr>
          <p:cNvPr id="5" name="Rectangle 4"/>
          <p:cNvSpPr/>
          <p:nvPr/>
        </p:nvSpPr>
        <p:spPr>
          <a:xfrm>
            <a:off x="6962922" y="478641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4164807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967" y="5350933"/>
            <a:ext cx="8534400" cy="1507067"/>
          </a:xfrm>
        </p:spPr>
        <p:txBody>
          <a:bodyPr>
            <a:normAutofit fontScale="90000"/>
          </a:bodyPr>
          <a:lstStyle/>
          <a:p>
            <a:r>
              <a:rPr lang="en-US" dirty="0" smtClean="0"/>
              <a:t>Renal </a:t>
            </a:r>
            <a:r>
              <a:rPr lang="en-US" dirty="0"/>
              <a:t>failure</a:t>
            </a:r>
            <a:br>
              <a:rPr lang="en-US" dirty="0"/>
            </a:br>
            <a:r>
              <a:rPr lang="en-US" dirty="0"/>
              <a:t>mineral and bone disorders review</a:t>
            </a:r>
          </a:p>
        </p:txBody>
      </p:sp>
      <p:sp>
        <p:nvSpPr>
          <p:cNvPr id="3" name="Content Placeholder 2"/>
          <p:cNvSpPr>
            <a:spLocks noGrp="1"/>
          </p:cNvSpPr>
          <p:nvPr>
            <p:ph idx="1"/>
          </p:nvPr>
        </p:nvSpPr>
        <p:spPr>
          <a:xfrm>
            <a:off x="303967" y="172016"/>
            <a:ext cx="8251097" cy="5341544"/>
          </a:xfrm>
        </p:spPr>
        <p:txBody>
          <a:bodyPr>
            <a:normAutofit/>
          </a:bodyPr>
          <a:lstStyle/>
          <a:p>
            <a:pPr marL="0" indent="0">
              <a:buNone/>
            </a:pPr>
            <a:r>
              <a:rPr lang="en-US" dirty="0">
                <a:solidFill>
                  <a:schemeClr val="bg1"/>
                </a:solidFill>
              </a:rPr>
              <a:t>Calcimimetics are agents that allosterically increase the sensitivity of the calcium-sensing receptor in the parathyroid gland to calcium. The calcium-sensing receptor is the principal factor regulating parathyroid gland PTH secretion and hyperplasia. The separate target offers the potential to suppress PTH secretion by mechanisms complementary and potentially synergistic with vitamin D analogs that target the vitamin D receptor. Although not approved for patients with CKD not yet on dialysis, </a:t>
            </a:r>
            <a:r>
              <a:rPr lang="en-US" u="sng" dirty="0">
                <a:solidFill>
                  <a:schemeClr val="bg1"/>
                </a:solidFill>
                <a:hlinkClick r:id="rId2"/>
              </a:rPr>
              <a:t>cinacalcet</a:t>
            </a:r>
            <a:r>
              <a:rPr lang="en-US" dirty="0">
                <a:solidFill>
                  <a:schemeClr val="bg1"/>
                </a:solidFill>
              </a:rPr>
              <a:t>, the only currently available calcimimetic, is an emerging option in the treatment of secondary hyperparathyroidism in predialysis patients with CKD.</a:t>
            </a:r>
          </a:p>
          <a:p>
            <a:pPr marL="0" indent="0">
              <a:buNone/>
            </a:pPr>
            <a:r>
              <a:rPr lang="en-US" dirty="0">
                <a:solidFill>
                  <a:schemeClr val="bg1"/>
                </a:solidFill>
              </a:rPr>
              <a:t>Target serum levels for PTH, as well as the approach to the management of this issue, are discussed separately</a:t>
            </a:r>
            <a:r>
              <a:rPr lang="en-US" dirty="0" smtClean="0">
                <a:solidFill>
                  <a:schemeClr val="bg1"/>
                </a:solidFill>
              </a:rPr>
              <a:t>.</a:t>
            </a:r>
            <a:endParaRPr lang="en-US" dirty="0">
              <a:solidFill>
                <a:schemeClr val="bg1"/>
              </a:solidFill>
            </a:endParaRPr>
          </a:p>
          <a:p>
            <a:endParaRPr lang="en-US" dirty="0"/>
          </a:p>
        </p:txBody>
      </p:sp>
      <p:pic>
        <p:nvPicPr>
          <p:cNvPr id="4" name="Picture 3"/>
          <p:cNvPicPr>
            <a:picLocks noChangeAspect="1"/>
          </p:cNvPicPr>
          <p:nvPr/>
        </p:nvPicPr>
        <p:blipFill>
          <a:blip r:embed="rId3"/>
          <a:stretch>
            <a:fillRect/>
          </a:stretch>
        </p:blipFill>
        <p:spPr>
          <a:xfrm>
            <a:off x="8838367" y="172016"/>
            <a:ext cx="2952750" cy="6276975"/>
          </a:xfrm>
          <a:prstGeom prst="rect">
            <a:avLst/>
          </a:prstGeom>
        </p:spPr>
      </p:pic>
      <p:sp>
        <p:nvSpPr>
          <p:cNvPr id="5" name="Rectangle 4"/>
          <p:cNvSpPr/>
          <p:nvPr/>
        </p:nvSpPr>
        <p:spPr>
          <a:xfrm>
            <a:off x="7074485" y="449969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092505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79" y="5749871"/>
            <a:ext cx="8534400" cy="1108129"/>
          </a:xfrm>
        </p:spPr>
        <p:txBody>
          <a:bodyPr>
            <a:normAutofit fontScale="90000"/>
          </a:bodyPr>
          <a:lstStyle/>
          <a:p>
            <a:r>
              <a:rPr lang="en-US" dirty="0" smtClean="0"/>
              <a:t>Renal </a:t>
            </a:r>
            <a:r>
              <a:rPr lang="en-US" dirty="0"/>
              <a:t>failure</a:t>
            </a:r>
            <a:br>
              <a:rPr lang="en-US" dirty="0"/>
            </a:br>
            <a:r>
              <a:rPr lang="en-US" dirty="0"/>
              <a:t>mineral and bone disorders review</a:t>
            </a:r>
          </a:p>
        </p:txBody>
      </p:sp>
      <p:sp>
        <p:nvSpPr>
          <p:cNvPr id="3" name="Content Placeholder 2"/>
          <p:cNvSpPr>
            <a:spLocks noGrp="1"/>
          </p:cNvSpPr>
          <p:nvPr>
            <p:ph idx="1"/>
          </p:nvPr>
        </p:nvSpPr>
        <p:spPr>
          <a:xfrm>
            <a:off x="344033" y="371192"/>
            <a:ext cx="8606238" cy="5187636"/>
          </a:xfrm>
        </p:spPr>
        <p:txBody>
          <a:bodyPr>
            <a:normAutofit fontScale="92500" lnSpcReduction="20000"/>
          </a:bodyPr>
          <a:lstStyle/>
          <a:p>
            <a:pPr>
              <a:buFont typeface="Arial" panose="020B0604020202020204" pitchFamily="34" charset="0"/>
              <a:buChar char="•"/>
            </a:pPr>
            <a:r>
              <a:rPr lang="en-US" dirty="0">
                <a:solidFill>
                  <a:schemeClr val="bg1"/>
                </a:solidFill>
              </a:rPr>
              <a:t>Osteitis fibrosa results from secondary hyperparathyroidism. Although an exact relationship is unclear, PTH levels appear to increase when renal function decreases beyond a certain threshold value, with evidence suggesting that hormone levels begin to rise when the creatinine clearance is &lt;40 to 70 </a:t>
            </a:r>
            <a:r>
              <a:rPr lang="en-US" dirty="0" smtClean="0">
                <a:solidFill>
                  <a:schemeClr val="bg1"/>
                </a:solidFill>
              </a:rPr>
              <a:t>mL/min.</a:t>
            </a:r>
            <a:endParaRPr lang="en-US" dirty="0">
              <a:solidFill>
                <a:schemeClr val="bg1"/>
              </a:solidFill>
            </a:endParaRPr>
          </a:p>
          <a:p>
            <a:pPr>
              <a:buFont typeface="Arial" panose="020B0604020202020204" pitchFamily="34" charset="0"/>
              <a:buChar char="•"/>
            </a:pPr>
            <a:r>
              <a:rPr lang="en-US" dirty="0">
                <a:solidFill>
                  <a:schemeClr val="bg1"/>
                </a:solidFill>
              </a:rPr>
              <a:t>To help guide preventive measures, PTH levels should therefore be assessed among such patients as hormonal abnormalities are one of the earliest markers of abnormal mineral and bone metabolism with progressive CKD. Prevention and/or treatment of osteitis fibrosis in patients with predialysis CKD are primarily based upon dietary phosphate restriction, the administration of oral phosphate binders, and the administration of </a:t>
            </a:r>
            <a:r>
              <a:rPr lang="en-US" u="sng" dirty="0">
                <a:solidFill>
                  <a:schemeClr val="bg1"/>
                </a:solidFill>
                <a:hlinkClick r:id="rId2"/>
              </a:rPr>
              <a:t>calcitriol</a:t>
            </a:r>
            <a:r>
              <a:rPr lang="en-US" dirty="0">
                <a:solidFill>
                  <a:schemeClr val="bg1"/>
                </a:solidFill>
              </a:rPr>
              <a:t> (or vitamin D analogs) to directly suppress the secretion of PTH.</a:t>
            </a:r>
          </a:p>
          <a:p>
            <a:pPr>
              <a:buFont typeface="Arial" panose="020B0604020202020204" pitchFamily="34" charset="0"/>
              <a:buChar char="•"/>
            </a:pPr>
            <a:r>
              <a:rPr lang="en-US" dirty="0">
                <a:solidFill>
                  <a:schemeClr val="bg1"/>
                </a:solidFill>
              </a:rPr>
              <a:t>Circulating </a:t>
            </a:r>
            <a:r>
              <a:rPr lang="en-US" u="sng" dirty="0">
                <a:solidFill>
                  <a:schemeClr val="bg1"/>
                </a:solidFill>
                <a:hlinkClick r:id="rId2"/>
              </a:rPr>
              <a:t>calcitriol</a:t>
            </a:r>
            <a:r>
              <a:rPr lang="en-US" dirty="0">
                <a:solidFill>
                  <a:schemeClr val="bg1"/>
                </a:solidFill>
              </a:rPr>
              <a:t> (1,25-dihydroxyvitamin D), the most active metabolite of vitamin D, is principally synthesized in the kidney. Circulating calcitriol levels begin to fall when the eGFR is &lt;40 mL/min/1.73 m</a:t>
            </a:r>
            <a:r>
              <a:rPr lang="en-US" baseline="30000" dirty="0">
                <a:solidFill>
                  <a:schemeClr val="bg1"/>
                </a:solidFill>
              </a:rPr>
              <a:t>2</a:t>
            </a:r>
            <a:r>
              <a:rPr lang="en-US" dirty="0">
                <a:solidFill>
                  <a:schemeClr val="bg1"/>
                </a:solidFill>
              </a:rPr>
              <a:t> and are typically markedly reduced in patients with ESRD. In addition to the loss of functioning renal mass, calcitriol production is also reduced by phosphate retention. </a:t>
            </a:r>
          </a:p>
          <a:p>
            <a:endParaRPr lang="en-US" dirty="0"/>
          </a:p>
        </p:txBody>
      </p:sp>
      <p:pic>
        <p:nvPicPr>
          <p:cNvPr id="4" name="Picture 3"/>
          <p:cNvPicPr>
            <a:picLocks noChangeAspect="1"/>
          </p:cNvPicPr>
          <p:nvPr/>
        </p:nvPicPr>
        <p:blipFill>
          <a:blip r:embed="rId3"/>
          <a:stretch>
            <a:fillRect/>
          </a:stretch>
        </p:blipFill>
        <p:spPr>
          <a:xfrm>
            <a:off x="9028893" y="290513"/>
            <a:ext cx="2952750" cy="6276975"/>
          </a:xfrm>
          <a:prstGeom prst="rect">
            <a:avLst/>
          </a:prstGeom>
        </p:spPr>
      </p:pic>
      <p:sp>
        <p:nvSpPr>
          <p:cNvPr id="5" name="Rectangle 4"/>
          <p:cNvSpPr/>
          <p:nvPr/>
        </p:nvSpPr>
        <p:spPr>
          <a:xfrm>
            <a:off x="7175224" y="4972395"/>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4632384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OBJECTIVE</a:t>
            </a:r>
            <a:endParaRPr lang="en-US" dirty="0"/>
          </a:p>
        </p:txBody>
      </p:sp>
      <p:sp>
        <p:nvSpPr>
          <p:cNvPr id="3" name="Content Placeholder 2"/>
          <p:cNvSpPr>
            <a:spLocks noGrp="1"/>
          </p:cNvSpPr>
          <p:nvPr>
            <p:ph idx="1"/>
          </p:nvPr>
        </p:nvSpPr>
        <p:spPr>
          <a:xfrm>
            <a:off x="684212" y="685800"/>
            <a:ext cx="7832107" cy="3615267"/>
          </a:xfrm>
        </p:spPr>
        <p:txBody>
          <a:bodyPr>
            <a:normAutofit/>
          </a:bodyPr>
          <a:lstStyle/>
          <a:p>
            <a:pPr marL="0" indent="0">
              <a:buNone/>
            </a:pPr>
            <a:r>
              <a:rPr lang="en-US" sz="4000" b="1" dirty="0">
                <a:solidFill>
                  <a:schemeClr val="bg1"/>
                </a:solidFill>
              </a:rPr>
              <a:t>To learn the pharmacological protocols for the most common diseases in the State of California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984" y="255722"/>
            <a:ext cx="2777746" cy="6424047"/>
          </a:xfrm>
          <a:prstGeom prst="rect">
            <a:avLst/>
          </a:prstGeom>
        </p:spPr>
      </p:pic>
    </p:spTree>
    <p:extLst>
      <p:ext uri="{BB962C8B-B14F-4D97-AF65-F5344CB8AC3E}">
        <p14:creationId xmlns:p14="http://schemas.microsoft.com/office/powerpoint/2010/main" val="22483666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5" y="5657224"/>
            <a:ext cx="8534400" cy="1061291"/>
          </a:xfrm>
        </p:spPr>
        <p:txBody>
          <a:bodyPr>
            <a:normAutofit fontScale="90000"/>
          </a:bodyPr>
          <a:lstStyle/>
          <a:p>
            <a:r>
              <a:rPr lang="en-US" dirty="0"/>
              <a:t>Renal failure</a:t>
            </a:r>
            <a:br>
              <a:rPr lang="en-US" dirty="0"/>
            </a:br>
            <a:r>
              <a:rPr lang="en-US" dirty="0"/>
              <a:t>mineral and bone disorders review</a:t>
            </a:r>
          </a:p>
        </p:txBody>
      </p:sp>
      <p:sp>
        <p:nvSpPr>
          <p:cNvPr id="3" name="Content Placeholder 2"/>
          <p:cNvSpPr>
            <a:spLocks noGrp="1"/>
          </p:cNvSpPr>
          <p:nvPr>
            <p:ph idx="1"/>
          </p:nvPr>
        </p:nvSpPr>
        <p:spPr>
          <a:xfrm>
            <a:off x="54245" y="77492"/>
            <a:ext cx="8779789" cy="5161278"/>
          </a:xfrm>
        </p:spPr>
        <p:txBody>
          <a:bodyPr>
            <a:normAutofit/>
          </a:bodyPr>
          <a:lstStyle/>
          <a:p>
            <a:pPr marL="0" indent="0">
              <a:buNone/>
            </a:pPr>
            <a:r>
              <a:rPr lang="en-US" dirty="0">
                <a:solidFill>
                  <a:schemeClr val="bg1"/>
                </a:solidFill>
              </a:rPr>
              <a:t>Calcimimetics are agents that allosterically increase the sensitivity of the calcium-sensing receptor in the parathyroid gland to calcium. The calcium-sensing receptor is the principal factor regulating parathyroid gland PTH secretion and hyperplasia. The separate target offers the potential to suppress PTH secretion by mechanisms complementary and potentially synergistic with vitamin D analogs that target the vitamin D receptor. Although not approved for patients with CKD not yet on dialysis, </a:t>
            </a:r>
            <a:r>
              <a:rPr lang="en-US" u="sng" dirty="0">
                <a:solidFill>
                  <a:schemeClr val="bg1"/>
                </a:solidFill>
                <a:hlinkClick r:id="rId2"/>
              </a:rPr>
              <a:t>cinacalcet</a:t>
            </a:r>
            <a:r>
              <a:rPr lang="en-US" dirty="0">
                <a:solidFill>
                  <a:schemeClr val="bg1"/>
                </a:solidFill>
              </a:rPr>
              <a:t>, the only currently available calcimimetic, is an emerging option in the treatment of secondary hyperparathyroidism in predialysis patients with CKD.</a:t>
            </a:r>
          </a:p>
          <a:p>
            <a:pPr marL="0" indent="0">
              <a:buNone/>
            </a:pPr>
            <a:r>
              <a:rPr lang="en-US" dirty="0">
                <a:solidFill>
                  <a:schemeClr val="bg1"/>
                </a:solidFill>
              </a:rPr>
              <a:t>Target serum levels for PTH, as well as the approach to the management of this issue, are discussed </a:t>
            </a:r>
            <a:r>
              <a:rPr lang="en-US" dirty="0" smtClean="0">
                <a:solidFill>
                  <a:schemeClr val="bg1"/>
                </a:solidFill>
              </a:rPr>
              <a:t>separately in Up to Date. </a:t>
            </a:r>
            <a:endParaRPr lang="en-US" dirty="0">
              <a:solidFill>
                <a:schemeClr val="bg1"/>
              </a:solidFill>
            </a:endParaRPr>
          </a:p>
          <a:p>
            <a:endParaRPr lang="en-US" dirty="0">
              <a:solidFill>
                <a:schemeClr val="bg1"/>
              </a:solidFill>
            </a:endParaRPr>
          </a:p>
        </p:txBody>
      </p:sp>
      <p:pic>
        <p:nvPicPr>
          <p:cNvPr id="4" name="Picture 3"/>
          <p:cNvPicPr>
            <a:picLocks noChangeAspect="1"/>
          </p:cNvPicPr>
          <p:nvPr/>
        </p:nvPicPr>
        <p:blipFill>
          <a:blip r:embed="rId3"/>
          <a:stretch>
            <a:fillRect/>
          </a:stretch>
        </p:blipFill>
        <p:spPr>
          <a:xfrm>
            <a:off x="8943652" y="205273"/>
            <a:ext cx="2952750" cy="6276975"/>
          </a:xfrm>
          <a:prstGeom prst="rect">
            <a:avLst/>
          </a:prstGeom>
        </p:spPr>
      </p:pic>
      <p:sp>
        <p:nvSpPr>
          <p:cNvPr id="5" name="Rectangle 4"/>
          <p:cNvSpPr/>
          <p:nvPr/>
        </p:nvSpPr>
        <p:spPr>
          <a:xfrm>
            <a:off x="7082234" y="4398958"/>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448825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57" y="5139182"/>
            <a:ext cx="8009801" cy="1507067"/>
          </a:xfrm>
        </p:spPr>
        <p:txBody>
          <a:bodyPr/>
          <a:lstStyle/>
          <a:p>
            <a:r>
              <a:rPr lang="en-US" dirty="0" smtClean="0"/>
              <a:t>Renal failure hypertension as a comorbid condition </a:t>
            </a:r>
            <a:endParaRPr lang="en-US" dirty="0"/>
          </a:p>
        </p:txBody>
      </p:sp>
      <p:sp>
        <p:nvSpPr>
          <p:cNvPr id="3" name="Content Placeholder 2"/>
          <p:cNvSpPr>
            <a:spLocks noGrp="1"/>
          </p:cNvSpPr>
          <p:nvPr>
            <p:ph idx="1"/>
          </p:nvPr>
        </p:nvSpPr>
        <p:spPr>
          <a:xfrm>
            <a:off x="150057" y="0"/>
            <a:ext cx="7715333" cy="5223850"/>
          </a:xfrm>
        </p:spPr>
        <p:txBody>
          <a:bodyPr>
            <a:normAutofit/>
          </a:bodyPr>
          <a:lstStyle/>
          <a:p>
            <a:pPr marL="0" indent="0">
              <a:buNone/>
            </a:pPr>
            <a:r>
              <a:rPr lang="en-US" b="1" dirty="0">
                <a:solidFill>
                  <a:schemeClr val="bg1"/>
                </a:solidFill>
              </a:rPr>
              <a:t>Hypertension</a:t>
            </a:r>
            <a:r>
              <a:rPr lang="en-US" dirty="0">
                <a:solidFill>
                  <a:schemeClr val="bg1"/>
                </a:solidFill>
              </a:rPr>
              <a:t> — Hypertension is present in approximately 80 to 85 percent of patients with </a:t>
            </a:r>
            <a:r>
              <a:rPr lang="en-US" dirty="0" smtClean="0">
                <a:solidFill>
                  <a:schemeClr val="bg1"/>
                </a:solidFill>
              </a:rPr>
              <a:t>CKD. </a:t>
            </a:r>
            <a:r>
              <a:rPr lang="en-US" dirty="0">
                <a:solidFill>
                  <a:schemeClr val="bg1"/>
                </a:solidFill>
              </a:rPr>
              <a:t>Treating hypertension can both slow the progression of proteinuric CKD and reduce the rate of cardiovascular complications. </a:t>
            </a:r>
          </a:p>
          <a:p>
            <a:pPr marL="0" indent="0">
              <a:buNone/>
            </a:pPr>
            <a:r>
              <a:rPr lang="en-US" dirty="0">
                <a:solidFill>
                  <a:schemeClr val="bg1"/>
                </a:solidFill>
              </a:rPr>
              <a:t>The desired degree of blood pressure control can usually be safely achieved with combined therapy, which usually begins with an ACE inhibitor or ARB (also given to slow disease progression, as noted above) and a diuretic. Issues surrounding the treatment of hypertension among patients with diabetic nephropathy are discussed in detail separately. </a:t>
            </a: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835164" y="313761"/>
            <a:ext cx="2952750" cy="6276975"/>
          </a:xfrm>
          <a:prstGeom prst="rect">
            <a:avLst/>
          </a:prstGeom>
        </p:spPr>
      </p:pic>
      <p:sp>
        <p:nvSpPr>
          <p:cNvPr id="5" name="Rectangle 4"/>
          <p:cNvSpPr/>
          <p:nvPr/>
        </p:nvSpPr>
        <p:spPr>
          <a:xfrm>
            <a:off x="6229827" y="4112239"/>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85010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476" y="5350933"/>
            <a:ext cx="10270481" cy="1507067"/>
          </a:xfrm>
        </p:spPr>
        <p:txBody>
          <a:bodyPr>
            <a:normAutofit/>
          </a:bodyPr>
          <a:lstStyle/>
          <a:p>
            <a:r>
              <a:rPr lang="en-US" dirty="0"/>
              <a:t>Renal failure</a:t>
            </a:r>
            <a:br>
              <a:rPr lang="en-US" dirty="0"/>
            </a:br>
            <a:r>
              <a:rPr lang="en-US" dirty="0"/>
              <a:t>hypertension as a comorbid condition </a:t>
            </a:r>
          </a:p>
        </p:txBody>
      </p:sp>
      <p:sp>
        <p:nvSpPr>
          <p:cNvPr id="3" name="Content Placeholder 2"/>
          <p:cNvSpPr>
            <a:spLocks noGrp="1"/>
          </p:cNvSpPr>
          <p:nvPr>
            <p:ph idx="1"/>
          </p:nvPr>
        </p:nvSpPr>
        <p:spPr>
          <a:xfrm>
            <a:off x="235389" y="153909"/>
            <a:ext cx="10864159" cy="5197023"/>
          </a:xfrm>
        </p:spPr>
        <p:txBody>
          <a:bodyPr>
            <a:normAutofit fontScale="92500" lnSpcReduction="10000"/>
          </a:bodyPr>
          <a:lstStyle/>
          <a:p>
            <a:endParaRPr lang="en-US" dirty="0" smtClean="0"/>
          </a:p>
          <a:p>
            <a:pPr>
              <a:buFont typeface="Arial" panose="020B0604020202020204" pitchFamily="34" charset="0"/>
              <a:buChar char="•"/>
            </a:pPr>
            <a:r>
              <a:rPr lang="en-US" dirty="0" smtClean="0">
                <a:solidFill>
                  <a:schemeClr val="bg1"/>
                </a:solidFill>
              </a:rPr>
              <a:t>Volume </a:t>
            </a:r>
            <a:r>
              <a:rPr lang="en-US" dirty="0">
                <a:solidFill>
                  <a:schemeClr val="bg1"/>
                </a:solidFill>
              </a:rPr>
              <a:t>expansion, often in the absence of overt edema, contributes to the elevation in blood pressure in most forms of CKD. As a result, before other medications are added, the dose of diuretics should be increased until the blood pressure is normalized or the patient has attained "dry weight," which, in the presence of persistent hypertension, is defined as the weight at which further fluid loss will lead either to symptoms (fatigue, orthostatic hypotension) or to decreased tissue perfusion, as evidenced by an otherwise unexplained elevation in the BUN and plasma creatinine concentration. </a:t>
            </a:r>
          </a:p>
          <a:p>
            <a:pPr>
              <a:buFont typeface="Arial" panose="020B0604020202020204" pitchFamily="34" charset="0"/>
              <a:buChar char="•"/>
            </a:pPr>
            <a:r>
              <a:rPr lang="en-US" dirty="0">
                <a:solidFill>
                  <a:schemeClr val="bg1"/>
                </a:solidFill>
              </a:rPr>
              <a:t>A loop diuretic is recommended for the treatment of hypertension and edema in patients with CKD. The thiazide diuretics in conventional dosing become less effective as monotherapy when the eGFR falls below 20 mL/min/1.73 m</a:t>
            </a:r>
            <a:r>
              <a:rPr lang="en-US" baseline="30000" dirty="0">
                <a:solidFill>
                  <a:schemeClr val="bg1"/>
                </a:solidFill>
              </a:rPr>
              <a:t>2</a:t>
            </a:r>
            <a:r>
              <a:rPr lang="en-US" dirty="0">
                <a:solidFill>
                  <a:schemeClr val="bg1"/>
                </a:solidFill>
              </a:rPr>
              <a:t>. They do, however, produce an additive effect when administered with a loop diuretic for refractory edema. </a:t>
            </a:r>
          </a:p>
          <a:p>
            <a:pPr>
              <a:buFont typeface="Arial" panose="020B0604020202020204" pitchFamily="34" charset="0"/>
              <a:buChar char="•"/>
            </a:pPr>
            <a:r>
              <a:rPr lang="en-US" dirty="0">
                <a:solidFill>
                  <a:schemeClr val="bg1"/>
                </a:solidFill>
              </a:rPr>
              <a:t>The optimal blood pressure in hypertensive patients with CKD is uncertain. The rate of loss of eGFR appears to be more rapid when the mean arterial pressure remains at or above 100 mmHg (which reflects a diastolic pressure of 80 to 85 mmHg in the absence of systolic hypertension). To slow progression of CKD, the optimal blood pressure depends in part on the degree of proteinuria. </a:t>
            </a:r>
          </a:p>
          <a:p>
            <a:pPr>
              <a:buFont typeface="Arial" panose="020B0604020202020204" pitchFamily="34" charset="0"/>
              <a:buChar char="•"/>
            </a:pPr>
            <a:endParaRPr lang="en-US" dirty="0"/>
          </a:p>
        </p:txBody>
      </p:sp>
      <p:sp>
        <p:nvSpPr>
          <p:cNvPr id="4" name="Rectangle 3"/>
          <p:cNvSpPr/>
          <p:nvPr/>
        </p:nvSpPr>
        <p:spPr>
          <a:xfrm>
            <a:off x="8810295" y="4796935"/>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6139648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583" y="5062098"/>
            <a:ext cx="9890236" cy="1507067"/>
          </a:xfrm>
        </p:spPr>
        <p:txBody>
          <a:bodyPr>
            <a:normAutofit fontScale="90000"/>
          </a:bodyPr>
          <a:lstStyle/>
          <a:p>
            <a:r>
              <a:rPr lang="en-US" dirty="0"/>
              <a:t>Renal failure</a:t>
            </a:r>
            <a:br>
              <a:rPr lang="en-US" dirty="0"/>
            </a:br>
            <a:r>
              <a:rPr lang="en-US" dirty="0"/>
              <a:t>hypertension as a </a:t>
            </a:r>
            <a:r>
              <a:rPr lang="en-US" dirty="0" smtClean="0"/>
              <a:t/>
            </a:r>
            <a:br>
              <a:rPr lang="en-US" dirty="0" smtClean="0"/>
            </a:br>
            <a:r>
              <a:rPr lang="en-US" dirty="0" smtClean="0"/>
              <a:t>comorbid </a:t>
            </a:r>
            <a:r>
              <a:rPr lang="en-US" dirty="0"/>
              <a:t>condition </a:t>
            </a:r>
          </a:p>
        </p:txBody>
      </p:sp>
      <p:sp>
        <p:nvSpPr>
          <p:cNvPr id="3" name="Content Placeholder 2"/>
          <p:cNvSpPr>
            <a:spLocks noGrp="1"/>
          </p:cNvSpPr>
          <p:nvPr>
            <p:ph idx="1"/>
          </p:nvPr>
        </p:nvSpPr>
        <p:spPr>
          <a:xfrm>
            <a:off x="121920" y="104504"/>
            <a:ext cx="8264434" cy="4957594"/>
          </a:xfrm>
        </p:spPr>
        <p:txBody>
          <a:bodyPr>
            <a:normAutofit/>
          </a:bodyPr>
          <a:lstStyle/>
          <a:p>
            <a:pPr>
              <a:buFont typeface="Arial" panose="020B0604020202020204" pitchFamily="34" charset="0"/>
              <a:buChar char="•"/>
            </a:pPr>
            <a:r>
              <a:rPr lang="en-US" dirty="0" smtClean="0">
                <a:solidFill>
                  <a:schemeClr val="bg1"/>
                </a:solidFill>
              </a:rPr>
              <a:t>Up to Date </a:t>
            </a:r>
            <a:r>
              <a:rPr lang="en-US" dirty="0">
                <a:solidFill>
                  <a:schemeClr val="bg1"/>
                </a:solidFill>
              </a:rPr>
              <a:t>recommendations for blood pressure goals in patients with proteinuric CKD are discussed elsewhere. </a:t>
            </a:r>
          </a:p>
          <a:p>
            <a:pPr>
              <a:buFont typeface="Arial" panose="020B0604020202020204" pitchFamily="34" charset="0"/>
              <a:buChar char="•"/>
            </a:pPr>
            <a:r>
              <a:rPr lang="en-US" dirty="0" smtClean="0">
                <a:solidFill>
                  <a:schemeClr val="bg1"/>
                </a:solidFill>
              </a:rPr>
              <a:t>Up to Date </a:t>
            </a:r>
            <a:r>
              <a:rPr lang="en-US" dirty="0">
                <a:solidFill>
                  <a:schemeClr val="bg1"/>
                </a:solidFill>
              </a:rPr>
              <a:t>recommendations for blood pressure goals in patients with nonproteinuric CKD are discussed elsewhere. </a:t>
            </a:r>
          </a:p>
          <a:p>
            <a:pPr>
              <a:buFont typeface="Arial" panose="020B0604020202020204" pitchFamily="34" charset="0"/>
              <a:buChar char="•"/>
            </a:pPr>
            <a:r>
              <a:rPr lang="en-US" dirty="0">
                <a:solidFill>
                  <a:schemeClr val="bg1"/>
                </a:solidFill>
              </a:rPr>
              <a:t>Blood pressure targets should be individualized based on such factors as age, comorbidities, presence of underlying cardiovascular disease, risk of progression of kidney disease, and patient tolerance to treatment.</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708571" y="329230"/>
            <a:ext cx="2838995" cy="6313749"/>
          </a:xfrm>
          <a:prstGeom prst="rect">
            <a:avLst/>
          </a:prstGeom>
        </p:spPr>
      </p:pic>
      <p:sp>
        <p:nvSpPr>
          <p:cNvPr id="5" name="Rectangle 4"/>
          <p:cNvSpPr/>
          <p:nvPr/>
        </p:nvSpPr>
        <p:spPr>
          <a:xfrm>
            <a:off x="6578539" y="3555031"/>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613082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20" y="5473777"/>
            <a:ext cx="6746458" cy="1507067"/>
          </a:xfrm>
        </p:spPr>
        <p:txBody>
          <a:bodyPr/>
          <a:lstStyle/>
          <a:p>
            <a:r>
              <a:rPr lang="en-US" dirty="0" smtClean="0"/>
              <a:t>Renal failure anemia as a comorbid condition</a:t>
            </a:r>
            <a:endParaRPr lang="en-US" dirty="0"/>
          </a:p>
        </p:txBody>
      </p:sp>
      <p:sp>
        <p:nvSpPr>
          <p:cNvPr id="3" name="Content Placeholder 2"/>
          <p:cNvSpPr>
            <a:spLocks noGrp="1"/>
          </p:cNvSpPr>
          <p:nvPr>
            <p:ph idx="1"/>
          </p:nvPr>
        </p:nvSpPr>
        <p:spPr>
          <a:xfrm>
            <a:off x="211514" y="213447"/>
            <a:ext cx="8072330" cy="4958112"/>
          </a:xfrm>
        </p:spPr>
        <p:txBody>
          <a:bodyPr>
            <a:normAutofit/>
          </a:bodyPr>
          <a:lstStyle/>
          <a:p>
            <a:pPr marL="0" indent="0">
              <a:buNone/>
            </a:pPr>
            <a:r>
              <a:rPr lang="en-US" b="1" dirty="0">
                <a:solidFill>
                  <a:schemeClr val="bg1"/>
                </a:solidFill>
              </a:rPr>
              <a:t>Anemia</a:t>
            </a:r>
            <a:r>
              <a:rPr lang="en-US" dirty="0">
                <a:solidFill>
                  <a:schemeClr val="bg1"/>
                </a:solidFill>
              </a:rPr>
              <a:t> — The anemia of CKD is, in most patients, normocytic and normochromic and is due primarily to reduced production of erythropoietin by the kidney (a presumed reflection of the reduction in functioning renal mass) and to shortened red cell </a:t>
            </a:r>
            <a:r>
              <a:rPr lang="en-US" dirty="0" smtClean="0">
                <a:solidFill>
                  <a:schemeClr val="bg1"/>
                </a:solidFill>
              </a:rPr>
              <a:t>survival. </a:t>
            </a:r>
            <a:r>
              <a:rPr lang="en-US" dirty="0">
                <a:solidFill>
                  <a:schemeClr val="bg1"/>
                </a:solidFill>
              </a:rPr>
              <a:t>Anemia is a common feature in many patients with CKD who do not yet require dialysis, with anemia becoming increasingly common as eGFRs decline below 60 mL/min/1.73 </a:t>
            </a:r>
            <a:r>
              <a:rPr lang="en-US" dirty="0" smtClean="0">
                <a:solidFill>
                  <a:schemeClr val="bg1"/>
                </a:solidFill>
              </a:rPr>
              <a:t>m</a:t>
            </a:r>
            <a:r>
              <a:rPr lang="en-US" baseline="30000" dirty="0" smtClean="0">
                <a:solidFill>
                  <a:schemeClr val="bg1"/>
                </a:solidFill>
              </a:rPr>
              <a:t>2</a:t>
            </a:r>
            <a:r>
              <a:rPr lang="en-US" dirty="0" smtClean="0">
                <a:solidFill>
                  <a:schemeClr val="bg1"/>
                </a:solidFill>
              </a:rPr>
              <a:t>, </a:t>
            </a:r>
            <a:r>
              <a:rPr lang="en-US" dirty="0">
                <a:solidFill>
                  <a:schemeClr val="bg1"/>
                </a:solidFill>
              </a:rPr>
              <a:t>particularly among </a:t>
            </a:r>
            <a:r>
              <a:rPr lang="en-US" dirty="0" smtClean="0">
                <a:solidFill>
                  <a:schemeClr val="bg1"/>
                </a:solidFill>
              </a:rPr>
              <a:t>diabetics. </a:t>
            </a:r>
            <a:r>
              <a:rPr lang="en-US" dirty="0">
                <a:solidFill>
                  <a:schemeClr val="bg1"/>
                </a:solidFill>
              </a:rPr>
              <a:t>As an example, based upon over 15,000 participants in the National Health and Nutrition Examination Survey (NHANES), the prevalence of anemia (hemoglobin [Hb] &lt;12 g/</a:t>
            </a:r>
            <a:r>
              <a:rPr lang="en-US" dirty="0" err="1">
                <a:solidFill>
                  <a:schemeClr val="bg1"/>
                </a:solidFill>
              </a:rPr>
              <a:t>dL</a:t>
            </a:r>
            <a:r>
              <a:rPr lang="en-US" dirty="0">
                <a:solidFill>
                  <a:schemeClr val="bg1"/>
                </a:solidFill>
              </a:rPr>
              <a:t> in men and &lt;11 g/</a:t>
            </a:r>
            <a:r>
              <a:rPr lang="en-US" dirty="0" err="1">
                <a:solidFill>
                  <a:schemeClr val="bg1"/>
                </a:solidFill>
              </a:rPr>
              <a:t>dLin</a:t>
            </a:r>
            <a:r>
              <a:rPr lang="en-US" dirty="0">
                <a:solidFill>
                  <a:schemeClr val="bg1"/>
                </a:solidFill>
              </a:rPr>
              <a:t> women) increased from 1 percent at an eGFR of 60 mL/min/1.73 m</a:t>
            </a:r>
            <a:r>
              <a:rPr lang="en-US" baseline="30000" dirty="0">
                <a:solidFill>
                  <a:schemeClr val="bg1"/>
                </a:solidFill>
              </a:rPr>
              <a:t>2</a:t>
            </a:r>
            <a:r>
              <a:rPr lang="en-US" dirty="0">
                <a:solidFill>
                  <a:schemeClr val="bg1"/>
                </a:solidFill>
              </a:rPr>
              <a:t> to 9 percent at an eGFR of 30 mL/min/1.73 m</a:t>
            </a:r>
            <a:r>
              <a:rPr lang="en-US" baseline="30000" dirty="0">
                <a:solidFill>
                  <a:schemeClr val="bg1"/>
                </a:solidFill>
              </a:rPr>
              <a:t>2</a:t>
            </a:r>
            <a:r>
              <a:rPr lang="en-US" dirty="0">
                <a:solidFill>
                  <a:schemeClr val="bg1"/>
                </a:solidFill>
              </a:rPr>
              <a:t> and to 33 to 67 percent at an eGFR of 15 mL/min/1.73 </a:t>
            </a:r>
            <a:r>
              <a:rPr lang="en-US" dirty="0" smtClean="0">
                <a:solidFill>
                  <a:schemeClr val="bg1"/>
                </a:solidFill>
              </a:rPr>
              <a:t>m</a:t>
            </a:r>
            <a:r>
              <a:rPr lang="en-US" baseline="30000" dirty="0" smtClean="0">
                <a:solidFill>
                  <a:schemeClr val="bg1"/>
                </a:solidFill>
              </a:rPr>
              <a:t>2</a:t>
            </a:r>
            <a:r>
              <a:rPr lang="en-US" dirty="0" smtClean="0">
                <a:solidFill>
                  <a:schemeClr val="bg1"/>
                </a:solidFill>
              </a:rPr>
              <a:t>. </a:t>
            </a: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889408" y="213447"/>
            <a:ext cx="2952750" cy="6276975"/>
          </a:xfrm>
          <a:prstGeom prst="rect">
            <a:avLst/>
          </a:prstGeom>
        </p:spPr>
      </p:pic>
      <p:sp>
        <p:nvSpPr>
          <p:cNvPr id="5" name="Rectangle 4"/>
          <p:cNvSpPr/>
          <p:nvPr/>
        </p:nvSpPr>
        <p:spPr>
          <a:xfrm>
            <a:off x="6439054" y="4546191"/>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1503719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181" y="5579390"/>
            <a:ext cx="6742544" cy="1121179"/>
          </a:xfrm>
        </p:spPr>
        <p:txBody>
          <a:bodyPr>
            <a:normAutofit fontScale="90000"/>
          </a:bodyPr>
          <a:lstStyle/>
          <a:p>
            <a:r>
              <a:rPr lang="en-US" dirty="0"/>
              <a:t>Renal </a:t>
            </a:r>
            <a:r>
              <a:rPr lang="en-US" dirty="0" smtClean="0"/>
              <a:t>failure anemia </a:t>
            </a:r>
            <a:r>
              <a:rPr lang="en-US" dirty="0"/>
              <a:t>as a comorbid condition</a:t>
            </a:r>
          </a:p>
        </p:txBody>
      </p:sp>
      <p:sp>
        <p:nvSpPr>
          <p:cNvPr id="3" name="Content Placeholder 2"/>
          <p:cNvSpPr>
            <a:spLocks noGrp="1"/>
          </p:cNvSpPr>
          <p:nvPr>
            <p:ph idx="1"/>
          </p:nvPr>
        </p:nvSpPr>
        <p:spPr>
          <a:xfrm>
            <a:off x="92990" y="226338"/>
            <a:ext cx="8214102" cy="5658414"/>
          </a:xfrm>
        </p:spPr>
        <p:txBody>
          <a:bodyPr>
            <a:normAutofit fontScale="92500" lnSpcReduction="10000"/>
          </a:bodyPr>
          <a:lstStyle/>
          <a:p>
            <a:pPr marL="0" indent="0">
              <a:buNone/>
            </a:pPr>
            <a:r>
              <a:rPr lang="en-US" dirty="0" smtClean="0">
                <a:solidFill>
                  <a:schemeClr val="bg1"/>
                </a:solidFill>
              </a:rPr>
              <a:t>The </a:t>
            </a:r>
            <a:r>
              <a:rPr lang="en-US" dirty="0">
                <a:solidFill>
                  <a:schemeClr val="bg1"/>
                </a:solidFill>
              </a:rPr>
              <a:t>2012 KDIGO guidelines suggest that, among patients who do not have anemia, the </a:t>
            </a:r>
            <a:r>
              <a:rPr lang="en-US" dirty="0" smtClean="0">
                <a:solidFill>
                  <a:schemeClr val="bg1"/>
                </a:solidFill>
              </a:rPr>
              <a:t>Hgb </a:t>
            </a:r>
            <a:r>
              <a:rPr lang="en-US" dirty="0">
                <a:solidFill>
                  <a:schemeClr val="bg1"/>
                </a:solidFill>
              </a:rPr>
              <a:t>concentration should be checked when it is clinically indicated and at least yearly among all patients with stage 3 CKD (ie, eGFR 30 to 59 mL/min/1.73 m</a:t>
            </a:r>
            <a:r>
              <a:rPr lang="en-US" baseline="30000" dirty="0">
                <a:solidFill>
                  <a:schemeClr val="bg1"/>
                </a:solidFill>
              </a:rPr>
              <a:t>2</a:t>
            </a:r>
            <a:r>
              <a:rPr lang="en-US" dirty="0">
                <a:solidFill>
                  <a:schemeClr val="bg1"/>
                </a:solidFill>
              </a:rPr>
              <a:t>), at least every six months among patients with stage 4 to 5 CKD (ie, eGFR ≤29 mL/min/1.73 m</a:t>
            </a:r>
            <a:r>
              <a:rPr lang="en-US" baseline="30000" dirty="0">
                <a:solidFill>
                  <a:schemeClr val="bg1"/>
                </a:solidFill>
              </a:rPr>
              <a:t>2</a:t>
            </a:r>
            <a:r>
              <a:rPr lang="en-US" dirty="0">
                <a:solidFill>
                  <a:schemeClr val="bg1"/>
                </a:solidFill>
              </a:rPr>
              <a:t>), and at least every three months among patients who are on </a:t>
            </a:r>
            <a:r>
              <a:rPr lang="en-US" dirty="0" smtClean="0">
                <a:solidFill>
                  <a:schemeClr val="bg1"/>
                </a:solidFill>
              </a:rPr>
              <a:t>dialysis. </a:t>
            </a:r>
            <a:r>
              <a:rPr lang="en-US" dirty="0">
                <a:solidFill>
                  <a:schemeClr val="bg1"/>
                </a:solidFill>
              </a:rPr>
              <a:t>Among patients who are known to have anemia and are not treated with </a:t>
            </a:r>
            <a:r>
              <a:rPr lang="en-US" b="1" dirty="0">
                <a:solidFill>
                  <a:schemeClr val="bg1"/>
                </a:solidFill>
              </a:rPr>
              <a:t>erythropoiesis-stimulating agents (ESAs), </a:t>
            </a:r>
            <a:r>
              <a:rPr lang="en-US" dirty="0" smtClean="0">
                <a:solidFill>
                  <a:schemeClr val="bg1"/>
                </a:solidFill>
              </a:rPr>
              <a:t>Hgb </a:t>
            </a:r>
            <a:r>
              <a:rPr lang="en-US" dirty="0">
                <a:solidFill>
                  <a:schemeClr val="bg1"/>
                </a:solidFill>
              </a:rPr>
              <a:t>should be checked when it is clinically indicated and at least every three months among patients with stage 3 to 5 (ie, eGFR ≤59 mL/min/1.73 m</a:t>
            </a:r>
            <a:r>
              <a:rPr lang="en-US" baseline="30000" dirty="0">
                <a:solidFill>
                  <a:schemeClr val="bg1"/>
                </a:solidFill>
              </a:rPr>
              <a:t>2</a:t>
            </a:r>
            <a:r>
              <a:rPr lang="en-US" dirty="0">
                <a:solidFill>
                  <a:schemeClr val="bg1"/>
                </a:solidFill>
              </a:rPr>
              <a:t>) who are not on hemodialysis (including patients who are on peritoneal dialysis); patients on hemodialysis should be monitored monthly. </a:t>
            </a:r>
          </a:p>
          <a:p>
            <a:pPr marL="0" indent="0">
              <a:buNone/>
            </a:pPr>
            <a:r>
              <a:rPr lang="en-US" dirty="0">
                <a:solidFill>
                  <a:schemeClr val="bg1"/>
                </a:solidFill>
              </a:rPr>
              <a:t>As stated in the 2012 KDIGO guidelines, the evaluation of anemia in those with CKD should begin when the Hb level is &lt;12 g/</a:t>
            </a:r>
            <a:r>
              <a:rPr lang="en-US" dirty="0" err="1">
                <a:solidFill>
                  <a:schemeClr val="bg1"/>
                </a:solidFill>
              </a:rPr>
              <a:t>dL</a:t>
            </a:r>
            <a:r>
              <a:rPr lang="en-US" dirty="0">
                <a:solidFill>
                  <a:schemeClr val="bg1"/>
                </a:solidFill>
              </a:rPr>
              <a:t> in females and &lt;13 g/</a:t>
            </a:r>
            <a:r>
              <a:rPr lang="en-US" dirty="0" err="1">
                <a:solidFill>
                  <a:schemeClr val="bg1"/>
                </a:solidFill>
              </a:rPr>
              <a:t>dL</a:t>
            </a:r>
            <a:r>
              <a:rPr lang="en-US" dirty="0">
                <a:solidFill>
                  <a:schemeClr val="bg1"/>
                </a:solidFill>
              </a:rPr>
              <a:t> in adult males [</a:t>
            </a:r>
            <a:r>
              <a:rPr lang="en-US" u="sng" dirty="0">
                <a:solidFill>
                  <a:schemeClr val="bg1"/>
                </a:solidFill>
                <a:hlinkClick r:id="rId2"/>
              </a:rPr>
              <a:t>9,33</a:t>
            </a:r>
            <a:r>
              <a:rPr lang="en-US" dirty="0">
                <a:solidFill>
                  <a:schemeClr val="bg1"/>
                </a:solidFill>
              </a:rPr>
              <a:t>]. These values are consistent with the World Health Organization (WHO) definition of </a:t>
            </a:r>
            <a:r>
              <a:rPr lang="en-US" dirty="0" smtClean="0">
                <a:solidFill>
                  <a:schemeClr val="bg1"/>
                </a:solidFill>
              </a:rPr>
              <a:t>anemia. </a:t>
            </a:r>
            <a:r>
              <a:rPr lang="en-US" dirty="0">
                <a:solidFill>
                  <a:schemeClr val="bg1"/>
                </a:solidFill>
              </a:rPr>
              <a:t>If untreated, the </a:t>
            </a:r>
            <a:r>
              <a:rPr lang="en-US" dirty="0" smtClean="0">
                <a:solidFill>
                  <a:schemeClr val="bg1"/>
                </a:solidFill>
              </a:rPr>
              <a:t>Hgb </a:t>
            </a:r>
            <a:r>
              <a:rPr lang="en-US" dirty="0">
                <a:solidFill>
                  <a:schemeClr val="bg1"/>
                </a:solidFill>
              </a:rPr>
              <a:t>level of patients with advanced CKD normally stabilizes at approximately 8 g/</a:t>
            </a:r>
            <a:r>
              <a:rPr lang="en-US" dirty="0" err="1">
                <a:solidFill>
                  <a:schemeClr val="bg1"/>
                </a:solidFill>
              </a:rPr>
              <a:t>dL</a:t>
            </a:r>
            <a:r>
              <a:rPr lang="en-US" dirty="0">
                <a:solidFill>
                  <a:schemeClr val="bg1"/>
                </a:solidFill>
              </a:rPr>
              <a:t> in the absence of bleeding or hemolysis.</a:t>
            </a:r>
          </a:p>
          <a:p>
            <a:endParaRPr lang="en-US" dirty="0"/>
          </a:p>
        </p:txBody>
      </p:sp>
      <p:pic>
        <p:nvPicPr>
          <p:cNvPr id="4" name="Picture 3"/>
          <p:cNvPicPr>
            <a:picLocks noChangeAspect="1"/>
          </p:cNvPicPr>
          <p:nvPr/>
        </p:nvPicPr>
        <p:blipFill>
          <a:blip r:embed="rId3"/>
          <a:stretch>
            <a:fillRect/>
          </a:stretch>
        </p:blipFill>
        <p:spPr>
          <a:xfrm>
            <a:off x="8687930" y="226338"/>
            <a:ext cx="2952750" cy="6276975"/>
          </a:xfrm>
          <a:prstGeom prst="rect">
            <a:avLst/>
          </a:prstGeom>
        </p:spPr>
      </p:pic>
      <p:sp>
        <p:nvSpPr>
          <p:cNvPr id="5" name="Rectangle 4"/>
          <p:cNvSpPr/>
          <p:nvPr/>
        </p:nvSpPr>
        <p:spPr>
          <a:xfrm>
            <a:off x="6783729" y="5210058"/>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5919178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14" y="5618136"/>
            <a:ext cx="6543523" cy="1118647"/>
          </a:xfrm>
        </p:spPr>
        <p:txBody>
          <a:bodyPr>
            <a:normAutofit fontScale="90000"/>
          </a:bodyPr>
          <a:lstStyle/>
          <a:p>
            <a:r>
              <a:rPr lang="en-US" dirty="0"/>
              <a:t>Renal </a:t>
            </a:r>
            <a:r>
              <a:rPr lang="en-US" dirty="0" smtClean="0"/>
              <a:t>failure anemia </a:t>
            </a:r>
            <a:r>
              <a:rPr lang="en-US" dirty="0"/>
              <a:t>as a comorbid condition</a:t>
            </a:r>
          </a:p>
        </p:txBody>
      </p:sp>
      <p:sp>
        <p:nvSpPr>
          <p:cNvPr id="3" name="Content Placeholder 2"/>
          <p:cNvSpPr>
            <a:spLocks noGrp="1"/>
          </p:cNvSpPr>
          <p:nvPr>
            <p:ph idx="1"/>
          </p:nvPr>
        </p:nvSpPr>
        <p:spPr>
          <a:xfrm>
            <a:off x="92991" y="61993"/>
            <a:ext cx="8508568" cy="5556143"/>
          </a:xfrm>
        </p:spPr>
        <p:txBody>
          <a:bodyPr>
            <a:normAutofit/>
          </a:bodyPr>
          <a:lstStyle/>
          <a:p>
            <a:pPr>
              <a:buFont typeface="Arial" panose="020B0604020202020204" pitchFamily="34" charset="0"/>
              <a:buChar char="•"/>
            </a:pPr>
            <a:r>
              <a:rPr lang="en-US" dirty="0" smtClean="0">
                <a:solidFill>
                  <a:schemeClr val="bg1"/>
                </a:solidFill>
              </a:rPr>
              <a:t>The </a:t>
            </a:r>
            <a:r>
              <a:rPr lang="en-US" dirty="0">
                <a:solidFill>
                  <a:schemeClr val="bg1"/>
                </a:solidFill>
              </a:rPr>
              <a:t>anemia observed with CKD is largely diagnosed by excluding nonrenal causes of anemia in the patient with a suitably decreased eGFR. The evaluation of patients should therefore include red blood cell indices, absolute reticulocyte count, serum iron, total iron-binding capacity, percent transferrin saturation, serum ferritin, white blood cell count and differential, platelet count, B12 and folate concentrations if the mean corpuscular volume (MCV) is increased, and testing for blood in stool. This work-up should be performed prior to administering ESA therapy</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Evaluating the adequacy of iron stores in patients with CKD and issues relating to iron therapy in such patients are presented elsewhere</a:t>
            </a:r>
            <a:r>
              <a:rPr lang="en-US" dirty="0" smtClean="0">
                <a:solidFill>
                  <a:schemeClr val="bg1"/>
                </a:solidFill>
              </a:rPr>
              <a:t>.</a:t>
            </a:r>
            <a:endParaRPr lang="en-US" dirty="0">
              <a:solidFill>
                <a:schemeClr val="bg1"/>
              </a:solidFill>
            </a:endParaRPr>
          </a:p>
          <a:p>
            <a:pPr>
              <a:buFont typeface="Arial" panose="020B0604020202020204" pitchFamily="34" charset="0"/>
              <a:buChar char="•"/>
            </a:pPr>
            <a:r>
              <a:rPr lang="en-US" dirty="0">
                <a:solidFill>
                  <a:schemeClr val="bg1"/>
                </a:solidFill>
              </a:rPr>
              <a:t>Although primarily used in patients with ESRD, ESAs such as erythropoietin and </a:t>
            </a:r>
            <a:r>
              <a:rPr lang="en-US" u="sng" dirty="0">
                <a:solidFill>
                  <a:schemeClr val="bg1"/>
                </a:solidFill>
                <a:hlinkClick r:id="rId2"/>
              </a:rPr>
              <a:t>darbepoetin alfa</a:t>
            </a:r>
            <a:r>
              <a:rPr lang="en-US" dirty="0">
                <a:solidFill>
                  <a:schemeClr val="bg1"/>
                </a:solidFill>
              </a:rPr>
              <a:t> also correct the anemia in those with CKD who do not yet require dialysis</a:t>
            </a:r>
            <a:r>
              <a:rPr lang="en-US" dirty="0" smtClean="0">
                <a:solidFill>
                  <a:schemeClr val="bg1"/>
                </a:solidFill>
              </a:rPr>
              <a:t>.</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8873910" y="236269"/>
            <a:ext cx="2952750" cy="6276975"/>
          </a:xfrm>
          <a:prstGeom prst="rect">
            <a:avLst/>
          </a:prstGeom>
        </p:spPr>
      </p:pic>
      <p:sp>
        <p:nvSpPr>
          <p:cNvPr id="5" name="Rectangle 4"/>
          <p:cNvSpPr/>
          <p:nvPr/>
        </p:nvSpPr>
        <p:spPr>
          <a:xfrm>
            <a:off x="6880756" y="5096381"/>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8378412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983" y="5595042"/>
            <a:ext cx="9609578" cy="1187008"/>
          </a:xfrm>
        </p:spPr>
        <p:txBody>
          <a:bodyPr>
            <a:normAutofit fontScale="90000"/>
          </a:bodyPr>
          <a:lstStyle/>
          <a:p>
            <a:r>
              <a:rPr lang="en-US" dirty="0" smtClean="0"/>
              <a:t>Renal failure</a:t>
            </a:r>
            <a:br>
              <a:rPr lang="en-US" dirty="0" smtClean="0"/>
            </a:br>
            <a:r>
              <a:rPr lang="en-US" dirty="0" smtClean="0"/>
              <a:t>dyslipidemia as a comorbid condition</a:t>
            </a:r>
            <a:endParaRPr lang="en-US" dirty="0"/>
          </a:p>
        </p:txBody>
      </p:sp>
      <p:sp>
        <p:nvSpPr>
          <p:cNvPr id="3" name="Content Placeholder 2"/>
          <p:cNvSpPr>
            <a:spLocks noGrp="1"/>
          </p:cNvSpPr>
          <p:nvPr>
            <p:ph idx="1"/>
          </p:nvPr>
        </p:nvSpPr>
        <p:spPr>
          <a:xfrm>
            <a:off x="54244" y="126749"/>
            <a:ext cx="8648054" cy="5468293"/>
          </a:xfrm>
        </p:spPr>
        <p:txBody>
          <a:bodyPr>
            <a:normAutofit lnSpcReduction="10000"/>
          </a:bodyPr>
          <a:lstStyle/>
          <a:p>
            <a:pPr marL="0" indent="0">
              <a:buNone/>
            </a:pPr>
            <a:r>
              <a:rPr lang="en-US" b="1" dirty="0">
                <a:solidFill>
                  <a:schemeClr val="bg1"/>
                </a:solidFill>
              </a:rPr>
              <a:t>Dyslipidemia</a:t>
            </a:r>
            <a:r>
              <a:rPr lang="en-US" dirty="0">
                <a:solidFill>
                  <a:schemeClr val="bg1"/>
                </a:solidFill>
              </a:rPr>
              <a:t> — Abnormal lipid metabolism is common in patients with renal </a:t>
            </a:r>
            <a:r>
              <a:rPr lang="en-US" dirty="0" smtClean="0">
                <a:solidFill>
                  <a:schemeClr val="bg1"/>
                </a:solidFill>
              </a:rPr>
              <a:t>disease. </a:t>
            </a:r>
            <a:r>
              <a:rPr lang="en-US" dirty="0">
                <a:solidFill>
                  <a:schemeClr val="bg1"/>
                </a:solidFill>
              </a:rPr>
              <a:t>The primary finding in CKD is hypertriglyceridemia, with the total cholesterol concentration usually being normal (perhaps due in part to malnutrition in some patients). All CKD patients should be evaluated and potentially treated for dyslipidemia. </a:t>
            </a:r>
          </a:p>
          <a:p>
            <a:pPr marL="0" indent="0">
              <a:buNone/>
            </a:pPr>
            <a:r>
              <a:rPr lang="en-US" dirty="0">
                <a:solidFill>
                  <a:schemeClr val="bg1"/>
                </a:solidFill>
              </a:rPr>
              <a:t>Follow-up testing may be performed among patients who are age &lt;50 years who are not already on a statin in order to assess cardiovascular risk and the need for statin therapy. Follow-up evaluation may also be performed to assess adherence to statin treatment, if there is a change in the modality of renal replacement therapy, or if there is concern about new secondary causes of dyslipidemia (such as nephrotic syndrome, hypothyroidism, diabetes, excessive alcohol consumption, or liver disease</a:t>
            </a:r>
            <a:r>
              <a:rPr lang="en-US" dirty="0" smtClean="0">
                <a:solidFill>
                  <a:schemeClr val="bg1"/>
                </a:solidFill>
              </a:rPr>
              <a:t>).</a:t>
            </a:r>
            <a:r>
              <a:rPr lang="en-US" dirty="0">
                <a:solidFill>
                  <a:schemeClr val="bg1"/>
                </a:solidFill>
              </a:rPr>
              <a:t> In the patient with hypercholesterolemia, a statin with or without </a:t>
            </a:r>
            <a:r>
              <a:rPr lang="en-US" u="sng" dirty="0">
                <a:solidFill>
                  <a:schemeClr val="bg1"/>
                </a:solidFill>
                <a:hlinkClick r:id="rId2"/>
              </a:rPr>
              <a:t>ezetimibe</a:t>
            </a:r>
            <a:r>
              <a:rPr lang="en-US" dirty="0">
                <a:solidFill>
                  <a:schemeClr val="bg1"/>
                </a:solidFill>
              </a:rPr>
              <a:t> can effectively and safely lower the plasma cholesterol concentration to or near acceptable levels.</a:t>
            </a:r>
          </a:p>
          <a:p>
            <a:endParaRPr lang="en-US" dirty="0"/>
          </a:p>
        </p:txBody>
      </p:sp>
      <p:sp>
        <p:nvSpPr>
          <p:cNvPr id="4" name="TextBox 3"/>
          <p:cNvSpPr txBox="1"/>
          <p:nvPr/>
        </p:nvSpPr>
        <p:spPr>
          <a:xfrm>
            <a:off x="3195873" y="6488668"/>
            <a:ext cx="2770360" cy="369332"/>
          </a:xfrm>
          <a:prstGeom prst="rect">
            <a:avLst/>
          </a:prstGeom>
          <a:noFill/>
        </p:spPr>
        <p:txBody>
          <a:bodyPr wrap="square" rtlCol="0">
            <a:spAutoFit/>
          </a:bodyPr>
          <a:lstStyle/>
          <a:p>
            <a:r>
              <a:rPr lang="en-US" dirty="0" smtClean="0"/>
              <a:t>Questions to follow</a:t>
            </a:r>
            <a:endParaRPr lang="en-US" dirty="0"/>
          </a:p>
        </p:txBody>
      </p:sp>
      <p:pic>
        <p:nvPicPr>
          <p:cNvPr id="5" name="Picture 4"/>
          <p:cNvPicPr>
            <a:picLocks noChangeAspect="1"/>
          </p:cNvPicPr>
          <p:nvPr/>
        </p:nvPicPr>
        <p:blipFill>
          <a:blip r:embed="rId3"/>
          <a:stretch>
            <a:fillRect/>
          </a:stretch>
        </p:blipFill>
        <p:spPr>
          <a:xfrm>
            <a:off x="9124037" y="211693"/>
            <a:ext cx="2952750" cy="6276975"/>
          </a:xfrm>
          <a:prstGeom prst="rect">
            <a:avLst/>
          </a:prstGeom>
        </p:spPr>
      </p:pic>
      <p:sp>
        <p:nvSpPr>
          <p:cNvPr id="6" name="Rectangle 5"/>
          <p:cNvSpPr/>
          <p:nvPr/>
        </p:nvSpPr>
        <p:spPr>
          <a:xfrm>
            <a:off x="7051237" y="4894903"/>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107443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FDA LINKS FOR INFORMATION/RESOURCES</a:t>
            </a:r>
          </a:p>
        </p:txBody>
      </p:sp>
      <p:sp>
        <p:nvSpPr>
          <p:cNvPr id="3" name="Content Placeholder 2"/>
          <p:cNvSpPr>
            <a:spLocks noGrp="1"/>
          </p:cNvSpPr>
          <p:nvPr>
            <p:ph idx="1"/>
          </p:nvPr>
        </p:nvSpPr>
        <p:spPr/>
        <p:txBody>
          <a:bodyPr/>
          <a:lstStyle/>
          <a:p>
            <a:pPr marL="0" indent="0">
              <a:buNone/>
            </a:pPr>
            <a:r>
              <a:rPr lang="en-US" sz="5400" b="1" dirty="0" smtClean="0">
                <a:solidFill>
                  <a:schemeClr val="bg1"/>
                </a:solidFill>
              </a:rPr>
              <a:t>Dyslipidemia</a:t>
            </a:r>
          </a:p>
          <a:p>
            <a:pPr marL="0" indent="0">
              <a:buNone/>
            </a:pPr>
            <a:r>
              <a:rPr lang="en-US" dirty="0">
                <a:solidFill>
                  <a:schemeClr val="bg1"/>
                </a:solidFill>
                <a:hlinkClick r:id="rId2"/>
              </a:rPr>
              <a:t>https://google2.fda.gov/search?q=Dyslipidemia&amp;client=FDAgov&amp;site=FDAgov&amp;lr=&amp;proxystylesheet=FDAgov&amp;requiredfields=-archive%3AYes&amp;output=xml_no_dtd&amp;getfields</a:t>
            </a:r>
            <a:r>
              <a:rPr lang="en-US" dirty="0" smtClean="0">
                <a:solidFill>
                  <a:schemeClr val="bg1"/>
                </a:solidFill>
                <a:hlinkClick r:id="rId2"/>
              </a:rPr>
              <a:t>=+*</a:t>
            </a:r>
            <a:r>
              <a:rPr lang="en-US" dirty="0" smtClean="0">
                <a:solidFill>
                  <a:schemeClr val="bg1"/>
                </a:solidFill>
              </a:rPr>
              <a:t> </a:t>
            </a:r>
          </a:p>
        </p:txBody>
      </p:sp>
      <p:pic>
        <p:nvPicPr>
          <p:cNvPr id="4" name="Picture 3"/>
          <p:cNvPicPr>
            <a:picLocks noChangeAspect="1"/>
          </p:cNvPicPr>
          <p:nvPr/>
        </p:nvPicPr>
        <p:blipFill>
          <a:blip r:embed="rId3"/>
          <a:stretch>
            <a:fillRect/>
          </a:stretch>
        </p:blipFill>
        <p:spPr>
          <a:xfrm>
            <a:off x="9218612" y="507999"/>
            <a:ext cx="2466975" cy="5486400"/>
          </a:xfrm>
          <a:prstGeom prst="rect">
            <a:avLst/>
          </a:prstGeom>
        </p:spPr>
      </p:pic>
    </p:spTree>
    <p:extLst>
      <p:ext uri="{BB962C8B-B14F-4D97-AF65-F5344CB8AC3E}">
        <p14:creationId xmlns:p14="http://schemas.microsoft.com/office/powerpoint/2010/main" val="6223012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51" y="5773119"/>
            <a:ext cx="6787352" cy="1139125"/>
          </a:xfrm>
        </p:spPr>
        <p:txBody>
          <a:bodyPr>
            <a:normAutofit fontScale="90000"/>
          </a:bodyPr>
          <a:lstStyle/>
          <a:p>
            <a:r>
              <a:rPr lang="en-US" dirty="0" smtClean="0"/>
              <a:t>Dyslipidemia</a:t>
            </a:r>
            <a:br>
              <a:rPr lang="en-US" dirty="0" smtClean="0"/>
            </a:br>
            <a:r>
              <a:rPr lang="en-US" dirty="0" smtClean="0"/>
              <a:t>review of statin therapy</a:t>
            </a:r>
            <a:endParaRPr lang="en-US" dirty="0"/>
          </a:p>
        </p:txBody>
      </p:sp>
      <p:sp>
        <p:nvSpPr>
          <p:cNvPr id="3" name="Content Placeholder 2"/>
          <p:cNvSpPr>
            <a:spLocks noGrp="1"/>
          </p:cNvSpPr>
          <p:nvPr>
            <p:ph idx="1"/>
          </p:nvPr>
        </p:nvSpPr>
        <p:spPr>
          <a:xfrm>
            <a:off x="219263" y="902776"/>
            <a:ext cx="8366798" cy="4665133"/>
          </a:xfrm>
        </p:spPr>
        <p:txBody>
          <a:bodyPr>
            <a:normAutofit fontScale="85000" lnSpcReduction="10000"/>
          </a:bodyPr>
          <a:lstStyle/>
          <a:p>
            <a:pPr>
              <a:buFont typeface="Arial" panose="020B0604020202020204" pitchFamily="34" charset="0"/>
              <a:buChar char="•"/>
            </a:pPr>
            <a:r>
              <a:rPr lang="en-US" dirty="0">
                <a:solidFill>
                  <a:schemeClr val="bg1"/>
                </a:solidFill>
              </a:rPr>
              <a:t>Lipid altering agents encompass several classes of drugs that include hydroxymethylglutaryl (HMG) CoA reductase inhibitors or statins, fibric acid derivatives, bile acid sequestrants, cholesterol absorption inhibitors, and nicotinic acid. These drugs differ with respect to mechanism of action and to the degree and type of lipid lowering. Thus, the indications for a particular drug are influenced by the underlying lipid abnormality. Conventional dosing regimens and common adverse reactions are described in </a:t>
            </a:r>
            <a:r>
              <a:rPr lang="en-US" dirty="0" smtClean="0">
                <a:solidFill>
                  <a:schemeClr val="bg1"/>
                </a:solidFill>
              </a:rPr>
              <a:t>the following table and </a:t>
            </a:r>
            <a:r>
              <a:rPr lang="en-US" dirty="0">
                <a:solidFill>
                  <a:schemeClr val="bg1"/>
                </a:solidFill>
              </a:rPr>
              <a:t>the range of expected changes in the lipid profile are listed in </a:t>
            </a:r>
            <a:r>
              <a:rPr lang="en-US" dirty="0" smtClean="0">
                <a:solidFill>
                  <a:schemeClr val="bg1"/>
                </a:solidFill>
              </a:rPr>
              <a:t>the next table.</a:t>
            </a:r>
            <a:endParaRPr lang="en-US" dirty="0">
              <a:solidFill>
                <a:schemeClr val="bg1"/>
              </a:solidFill>
            </a:endParaRPr>
          </a:p>
          <a:p>
            <a:pPr>
              <a:buFont typeface="Arial" panose="020B0604020202020204" pitchFamily="34" charset="0"/>
              <a:buChar char="•"/>
            </a:pPr>
            <a:r>
              <a:rPr lang="en-US" dirty="0">
                <a:solidFill>
                  <a:schemeClr val="bg1"/>
                </a:solidFill>
              </a:rPr>
              <a:t>Lipid lowering, at least with statins, is beneficial for primary and secondary prevention of coronary heart disease in patients with dyslipidemias. </a:t>
            </a:r>
          </a:p>
          <a:p>
            <a:pPr>
              <a:buFont typeface="Arial" panose="020B0604020202020204" pitchFamily="34" charset="0"/>
              <a:buChar char="•"/>
            </a:pPr>
            <a:r>
              <a:rPr lang="en-US" dirty="0">
                <a:solidFill>
                  <a:schemeClr val="bg1"/>
                </a:solidFill>
              </a:rPr>
              <a:t>The mechanisms of benefit seen with lipid lowering are incompletely understood. Regression of atherosclerosis occurs in only a minority of patients; furthermore, clinical benefits of lipid lowering are seen in as little as six months, before significant regression could occur. Thus, other factors must contribute; these include plaque stabilization, reversal of endothelial dysfunction, and decreased thrombogenicity. </a:t>
            </a:r>
          </a:p>
          <a:p>
            <a:pPr>
              <a:buFont typeface="Arial" panose="020B0604020202020204" pitchFamily="34" charset="0"/>
              <a:buChar char="•"/>
            </a:pPr>
            <a:endParaRPr lang="en-US" dirty="0">
              <a:solidFill>
                <a:schemeClr val="bg1"/>
              </a:solidFill>
            </a:endParaRPr>
          </a:p>
        </p:txBody>
      </p:sp>
      <p:pic>
        <p:nvPicPr>
          <p:cNvPr id="4" name="Picture 3"/>
          <p:cNvPicPr>
            <a:picLocks noChangeAspect="1"/>
          </p:cNvPicPr>
          <p:nvPr/>
        </p:nvPicPr>
        <p:blipFill>
          <a:blip r:embed="rId2"/>
          <a:stretch>
            <a:fillRect/>
          </a:stretch>
        </p:blipFill>
        <p:spPr>
          <a:xfrm>
            <a:off x="8920405" y="298262"/>
            <a:ext cx="2952750" cy="6276975"/>
          </a:xfrm>
          <a:prstGeom prst="rect">
            <a:avLst/>
          </a:prstGeom>
        </p:spPr>
      </p:pic>
      <p:sp>
        <p:nvSpPr>
          <p:cNvPr id="5" name="Rectangle 4"/>
          <p:cNvSpPr/>
          <p:nvPr/>
        </p:nvSpPr>
        <p:spPr>
          <a:xfrm>
            <a:off x="6604369" y="4956896"/>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2211896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975529"/>
            <a:ext cx="8534400" cy="1507067"/>
          </a:xfrm>
        </p:spPr>
        <p:txBody>
          <a:bodyPr>
            <a:normAutofit fontScale="90000"/>
          </a:bodyPr>
          <a:lstStyle/>
          <a:p>
            <a:r>
              <a:rPr lang="en-US" b="1" dirty="0" smtClean="0"/>
              <a:t/>
            </a:r>
            <a:br>
              <a:rPr lang="en-US" b="1" dirty="0" smtClean="0"/>
            </a:br>
            <a:r>
              <a:rPr lang="en-US" b="1" dirty="0" smtClean="0"/>
              <a:t>pharmacologic </a:t>
            </a:r>
            <a:r>
              <a:rPr lang="en-US" b="1" dirty="0"/>
              <a:t/>
            </a:r>
            <a:br>
              <a:rPr lang="en-US" b="1" dirty="0"/>
            </a:br>
            <a:r>
              <a:rPr lang="en-US" b="1" dirty="0"/>
              <a:t>protocols for </a:t>
            </a:r>
            <a:br>
              <a:rPr lang="en-US" b="1" dirty="0"/>
            </a:br>
            <a:r>
              <a:rPr lang="en-US" b="1" dirty="0"/>
              <a:t>common diseases</a:t>
            </a:r>
            <a:br>
              <a:rPr lang="en-US" b="1" dirty="0"/>
            </a:br>
            <a:endParaRPr lang="en-US" dirty="0"/>
          </a:p>
        </p:txBody>
      </p:sp>
      <p:sp>
        <p:nvSpPr>
          <p:cNvPr id="3" name="Content Placeholder 2"/>
          <p:cNvSpPr>
            <a:spLocks noGrp="1"/>
          </p:cNvSpPr>
          <p:nvPr>
            <p:ph idx="1"/>
          </p:nvPr>
        </p:nvSpPr>
        <p:spPr>
          <a:xfrm>
            <a:off x="684212" y="685800"/>
            <a:ext cx="5515110" cy="3615267"/>
          </a:xfrm>
        </p:spPr>
        <p:txBody>
          <a:bodyPr>
            <a:noAutofit/>
          </a:bodyPr>
          <a:lstStyle/>
          <a:p>
            <a:pPr lvl="0">
              <a:buFont typeface="Arial" panose="020B0604020202020204" pitchFamily="34" charset="0"/>
              <a:buChar char="•"/>
            </a:pPr>
            <a:r>
              <a:rPr lang="en-US" sz="3200" b="1" dirty="0">
                <a:solidFill>
                  <a:schemeClr val="bg1"/>
                </a:solidFill>
              </a:rPr>
              <a:t>Ischemic heart disease</a:t>
            </a:r>
          </a:p>
          <a:p>
            <a:pPr lvl="0">
              <a:buFont typeface="Arial" panose="020B0604020202020204" pitchFamily="34" charset="0"/>
              <a:buChar char="•"/>
            </a:pPr>
            <a:r>
              <a:rPr lang="en-US" sz="3200" b="1" dirty="0">
                <a:solidFill>
                  <a:schemeClr val="bg1"/>
                </a:solidFill>
              </a:rPr>
              <a:t>Renal failure</a:t>
            </a:r>
          </a:p>
          <a:p>
            <a:pPr lvl="0">
              <a:buFont typeface="Arial" panose="020B0604020202020204" pitchFamily="34" charset="0"/>
              <a:buChar char="•"/>
            </a:pPr>
            <a:r>
              <a:rPr lang="en-US" sz="3200" b="1" dirty="0">
                <a:solidFill>
                  <a:schemeClr val="bg1"/>
                </a:solidFill>
              </a:rPr>
              <a:t>Dyslipidemia</a:t>
            </a:r>
          </a:p>
          <a:p>
            <a:pPr lvl="0">
              <a:buFont typeface="Arial" panose="020B0604020202020204" pitchFamily="34" charset="0"/>
              <a:buChar char="•"/>
            </a:pPr>
            <a:r>
              <a:rPr lang="en-US" sz="3200" b="1" dirty="0">
                <a:solidFill>
                  <a:schemeClr val="bg1"/>
                </a:solidFill>
              </a:rPr>
              <a:t>Arterial hypertension</a:t>
            </a:r>
          </a:p>
          <a:p>
            <a:pPr lvl="0">
              <a:buFont typeface="Arial" panose="020B0604020202020204" pitchFamily="34" charset="0"/>
              <a:buChar char="•"/>
            </a:pPr>
            <a:r>
              <a:rPr lang="en-US" sz="3200" b="1" dirty="0">
                <a:solidFill>
                  <a:schemeClr val="bg1"/>
                </a:solidFill>
              </a:rPr>
              <a:t>Diabetes mellitus</a:t>
            </a:r>
          </a:p>
          <a:p>
            <a:pPr lvl="0">
              <a:buFont typeface="Arial" panose="020B0604020202020204" pitchFamily="34" charset="0"/>
              <a:buChar char="•"/>
            </a:pPr>
            <a:r>
              <a:rPr lang="en-US" sz="3200" b="1" dirty="0">
                <a:solidFill>
                  <a:schemeClr val="bg1"/>
                </a:solidFill>
              </a:rPr>
              <a:t>Infectious disease</a:t>
            </a:r>
          </a:p>
          <a:p>
            <a:pPr>
              <a:buFont typeface="Arial" panose="020B0604020202020204" pitchFamily="34" charset="0"/>
              <a:buChar char="•"/>
            </a:pPr>
            <a:r>
              <a:rPr lang="en-US" sz="3200" b="1" dirty="0">
                <a:solidFill>
                  <a:schemeClr val="bg1"/>
                </a:solidFill>
              </a:rPr>
              <a:t>Others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6010" y="252277"/>
            <a:ext cx="2693978" cy="6230319"/>
          </a:xfrm>
          <a:prstGeom prst="rect">
            <a:avLst/>
          </a:prstGeom>
        </p:spPr>
      </p:pic>
    </p:spTree>
    <p:extLst>
      <p:ext uri="{BB962C8B-B14F-4D97-AF65-F5344CB8AC3E}">
        <p14:creationId xmlns:p14="http://schemas.microsoft.com/office/powerpoint/2010/main" val="3818147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7" y="5274983"/>
            <a:ext cx="8534400" cy="1507067"/>
          </a:xfrm>
        </p:spPr>
        <p:txBody>
          <a:bodyPr/>
          <a:lstStyle/>
          <a:p>
            <a:r>
              <a:rPr lang="en-US" b="1" dirty="0"/>
              <a:t>Dyslipidemia</a:t>
            </a:r>
            <a:br>
              <a:rPr lang="en-US" b="1" dirty="0"/>
            </a:br>
            <a:r>
              <a:rPr lang="en-US" b="1" dirty="0"/>
              <a:t>review of </a:t>
            </a:r>
            <a:r>
              <a:rPr lang="en-US" b="1" dirty="0" smtClean="0"/>
              <a:t>statin </a:t>
            </a:r>
            <a:r>
              <a:rPr lang="en-US" b="1" dirty="0"/>
              <a:t>therapy</a:t>
            </a:r>
          </a:p>
        </p:txBody>
      </p:sp>
      <p:pic>
        <p:nvPicPr>
          <p:cNvPr id="4" name="Content Placeholder 3"/>
          <p:cNvPicPr>
            <a:picLocks noGrp="1" noChangeAspect="1"/>
          </p:cNvPicPr>
          <p:nvPr>
            <p:ph idx="1"/>
          </p:nvPr>
        </p:nvPicPr>
        <p:blipFill>
          <a:blip r:embed="rId2"/>
          <a:stretch>
            <a:fillRect/>
          </a:stretch>
        </p:blipFill>
        <p:spPr>
          <a:xfrm>
            <a:off x="264615" y="283693"/>
            <a:ext cx="11541816" cy="3265265"/>
          </a:xfrm>
          <a:prstGeom prst="rect">
            <a:avLst/>
          </a:prstGeom>
        </p:spPr>
      </p:pic>
      <p:pic>
        <p:nvPicPr>
          <p:cNvPr id="5" name="Picture 4"/>
          <p:cNvPicPr>
            <a:picLocks noChangeAspect="1"/>
          </p:cNvPicPr>
          <p:nvPr/>
        </p:nvPicPr>
        <p:blipFill>
          <a:blip r:embed="rId3"/>
          <a:stretch>
            <a:fillRect/>
          </a:stretch>
        </p:blipFill>
        <p:spPr>
          <a:xfrm>
            <a:off x="3488849" y="3829616"/>
            <a:ext cx="8444331" cy="2046083"/>
          </a:xfrm>
          <a:prstGeom prst="rect">
            <a:avLst/>
          </a:prstGeom>
        </p:spPr>
      </p:pic>
      <p:sp>
        <p:nvSpPr>
          <p:cNvPr id="3" name="Rectangle 2"/>
          <p:cNvSpPr/>
          <p:nvPr/>
        </p:nvSpPr>
        <p:spPr>
          <a:xfrm>
            <a:off x="10367875" y="6156357"/>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8765462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410" y="5220663"/>
            <a:ext cx="8534400" cy="1507067"/>
          </a:xfrm>
        </p:spPr>
        <p:txBody>
          <a:bodyPr/>
          <a:lstStyle/>
          <a:p>
            <a:r>
              <a:rPr lang="en-US" b="1" dirty="0"/>
              <a:t>Dyslipidemia</a:t>
            </a:r>
            <a:br>
              <a:rPr lang="en-US" b="1" dirty="0"/>
            </a:br>
            <a:r>
              <a:rPr lang="en-US" b="1" dirty="0"/>
              <a:t>review of statin therapy</a:t>
            </a:r>
          </a:p>
        </p:txBody>
      </p:sp>
      <p:pic>
        <p:nvPicPr>
          <p:cNvPr id="4" name="Content Placeholder 3"/>
          <p:cNvPicPr>
            <a:picLocks noGrp="1" noChangeAspect="1"/>
          </p:cNvPicPr>
          <p:nvPr>
            <p:ph idx="1"/>
          </p:nvPr>
        </p:nvPicPr>
        <p:blipFill>
          <a:blip r:embed="rId2"/>
          <a:stretch>
            <a:fillRect/>
          </a:stretch>
        </p:blipFill>
        <p:spPr>
          <a:xfrm>
            <a:off x="366444" y="307819"/>
            <a:ext cx="11289560" cy="4912844"/>
          </a:xfrm>
          <a:prstGeom prst="rect">
            <a:avLst/>
          </a:prstGeom>
        </p:spPr>
      </p:pic>
      <p:sp>
        <p:nvSpPr>
          <p:cNvPr id="3" name="Rectangle 2"/>
          <p:cNvSpPr/>
          <p:nvPr/>
        </p:nvSpPr>
        <p:spPr>
          <a:xfrm>
            <a:off x="9972668" y="5604864"/>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876298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Dyslipidemia</a:t>
            </a:r>
            <a:br>
              <a:rPr lang="en-US" b="1" dirty="0"/>
            </a:br>
            <a:r>
              <a:rPr lang="en-US" b="1" dirty="0"/>
              <a:t>review of statin therapy</a:t>
            </a:r>
          </a:p>
        </p:txBody>
      </p:sp>
      <p:sp>
        <p:nvSpPr>
          <p:cNvPr id="3" name="Content Placeholder 2"/>
          <p:cNvSpPr>
            <a:spLocks noGrp="1"/>
          </p:cNvSpPr>
          <p:nvPr>
            <p:ph idx="1"/>
          </p:nvPr>
        </p:nvSpPr>
        <p:spPr>
          <a:xfrm>
            <a:off x="684212" y="685800"/>
            <a:ext cx="7885022" cy="3615267"/>
          </a:xfrm>
        </p:spPr>
        <p:txBody>
          <a:bodyPr/>
          <a:lstStyle/>
          <a:p>
            <a:pPr marL="0" indent="0">
              <a:buNone/>
            </a:pPr>
            <a:r>
              <a:rPr lang="en-US" dirty="0" smtClean="0"/>
              <a:t>Question:  What are the factors thought responsible for the beneficial effect of statin therapy to prevent vascular complications?</a:t>
            </a:r>
          </a:p>
          <a:p>
            <a:endParaRPr lang="en-US" dirty="0"/>
          </a:p>
          <a:p>
            <a:endParaRPr lang="en-US" dirty="0" smtClean="0"/>
          </a:p>
          <a:p>
            <a:pPr marL="0" indent="0">
              <a:buNone/>
            </a:pPr>
            <a:r>
              <a:rPr lang="en-US" dirty="0" smtClean="0"/>
              <a:t>ANSWER:  1. plaque stabilization</a:t>
            </a:r>
          </a:p>
          <a:p>
            <a:pPr marL="0" indent="0">
              <a:buNone/>
            </a:pPr>
            <a:r>
              <a:rPr lang="en-US" dirty="0"/>
              <a:t> </a:t>
            </a:r>
            <a:r>
              <a:rPr lang="en-US" dirty="0" smtClean="0"/>
              <a:t>                 2. reversal of endothelial dysfunction</a:t>
            </a:r>
          </a:p>
          <a:p>
            <a:pPr marL="0" indent="0">
              <a:buNone/>
            </a:pPr>
            <a:r>
              <a:rPr lang="en-US" dirty="0"/>
              <a:t> </a:t>
            </a:r>
            <a:r>
              <a:rPr lang="en-US" dirty="0" smtClean="0"/>
              <a:t>                 3. decrease thombogenicity</a:t>
            </a:r>
            <a:endParaRPr lang="en-US" dirty="0"/>
          </a:p>
        </p:txBody>
      </p:sp>
      <p:pic>
        <p:nvPicPr>
          <p:cNvPr id="4" name="Picture 3"/>
          <p:cNvPicPr>
            <a:picLocks noChangeAspect="1"/>
          </p:cNvPicPr>
          <p:nvPr/>
        </p:nvPicPr>
        <p:blipFill>
          <a:blip r:embed="rId2"/>
          <a:stretch>
            <a:fillRect/>
          </a:stretch>
        </p:blipFill>
        <p:spPr>
          <a:xfrm>
            <a:off x="9048206" y="398417"/>
            <a:ext cx="2731361" cy="6074378"/>
          </a:xfrm>
          <a:prstGeom prst="rect">
            <a:avLst/>
          </a:prstGeom>
        </p:spPr>
      </p:pic>
    </p:spTree>
    <p:extLst>
      <p:ext uri="{BB962C8B-B14F-4D97-AF65-F5344CB8AC3E}">
        <p14:creationId xmlns:p14="http://schemas.microsoft.com/office/powerpoint/2010/main" val="221710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FDA LINKS FOR INFORMATION/RESOURCES</a:t>
            </a:r>
          </a:p>
        </p:txBody>
      </p:sp>
      <p:sp>
        <p:nvSpPr>
          <p:cNvPr id="3" name="Content Placeholder 2"/>
          <p:cNvSpPr>
            <a:spLocks noGrp="1"/>
          </p:cNvSpPr>
          <p:nvPr>
            <p:ph idx="1"/>
          </p:nvPr>
        </p:nvSpPr>
        <p:spPr/>
        <p:txBody>
          <a:bodyPr/>
          <a:lstStyle/>
          <a:p>
            <a:pPr marL="0" indent="0">
              <a:buNone/>
            </a:pPr>
            <a:r>
              <a:rPr lang="en-US" sz="5400" b="1" dirty="0" smtClean="0">
                <a:solidFill>
                  <a:schemeClr val="bg1"/>
                </a:solidFill>
              </a:rPr>
              <a:t>Arterial hypertension</a:t>
            </a:r>
          </a:p>
          <a:p>
            <a:pPr marL="0" indent="0">
              <a:buNone/>
            </a:pPr>
            <a:r>
              <a:rPr lang="en-US" dirty="0">
                <a:solidFill>
                  <a:schemeClr val="bg1"/>
                </a:solidFill>
                <a:hlinkClick r:id="rId2"/>
              </a:rPr>
              <a:t>https://google2.fda.gov/search?q=Arterial+Hypertension&amp;client=FDAgov&amp;site=FDAgov&amp;lr=&amp;proxystylesheet=FDAgov&amp;requiredfields=-archive%3AYes&amp;output=xml_no_dtd&amp;getfields</a:t>
            </a:r>
            <a:r>
              <a:rPr lang="en-US" dirty="0" smtClean="0">
                <a:solidFill>
                  <a:schemeClr val="bg1"/>
                </a:solidFill>
                <a:hlinkClick r:id="rId2"/>
              </a:rPr>
              <a:t>=*</a:t>
            </a:r>
            <a:r>
              <a:rPr lang="en-US" dirty="0" smtClean="0">
                <a:solidFill>
                  <a:schemeClr val="bg1"/>
                </a:solidFill>
              </a:rPr>
              <a:t> </a:t>
            </a:r>
            <a:endParaRPr lang="en-US" dirty="0">
              <a:solidFill>
                <a:schemeClr val="bg1"/>
              </a:solidFill>
            </a:endParaRPr>
          </a:p>
        </p:txBody>
      </p:sp>
      <p:pic>
        <p:nvPicPr>
          <p:cNvPr id="4" name="Picture 3"/>
          <p:cNvPicPr>
            <a:picLocks noChangeAspect="1"/>
          </p:cNvPicPr>
          <p:nvPr/>
        </p:nvPicPr>
        <p:blipFill>
          <a:blip r:embed="rId3"/>
          <a:stretch>
            <a:fillRect/>
          </a:stretch>
        </p:blipFill>
        <p:spPr>
          <a:xfrm>
            <a:off x="9283337" y="507999"/>
            <a:ext cx="2635567" cy="5861338"/>
          </a:xfrm>
          <a:prstGeom prst="rect">
            <a:avLst/>
          </a:prstGeom>
        </p:spPr>
      </p:pic>
    </p:spTree>
    <p:extLst>
      <p:ext uri="{BB962C8B-B14F-4D97-AF65-F5344CB8AC3E}">
        <p14:creationId xmlns:p14="http://schemas.microsoft.com/office/powerpoint/2010/main" val="13685277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3996" y="468086"/>
            <a:ext cx="7392275" cy="5486400"/>
          </a:xfrm>
          <a:prstGeom prst="rect">
            <a:avLst/>
          </a:prstGeom>
        </p:spPr>
      </p:pic>
      <p:pic>
        <p:nvPicPr>
          <p:cNvPr id="3" name="Picture 2"/>
          <p:cNvPicPr>
            <a:picLocks noChangeAspect="1"/>
          </p:cNvPicPr>
          <p:nvPr/>
        </p:nvPicPr>
        <p:blipFill>
          <a:blip r:embed="rId3"/>
          <a:stretch>
            <a:fillRect/>
          </a:stretch>
        </p:blipFill>
        <p:spPr>
          <a:xfrm>
            <a:off x="8990509" y="204614"/>
            <a:ext cx="2845367" cy="6327921"/>
          </a:xfrm>
          <a:prstGeom prst="rect">
            <a:avLst/>
          </a:prstGeom>
        </p:spPr>
      </p:pic>
    </p:spTree>
    <p:extLst>
      <p:ext uri="{BB962C8B-B14F-4D97-AF65-F5344CB8AC3E}">
        <p14:creationId xmlns:p14="http://schemas.microsoft.com/office/powerpoint/2010/main" val="29178723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05097" y="507999"/>
            <a:ext cx="7893095" cy="5498981"/>
          </a:xfrm>
          <a:prstGeom prst="rect">
            <a:avLst/>
          </a:prstGeom>
        </p:spPr>
      </p:pic>
      <p:pic>
        <p:nvPicPr>
          <p:cNvPr id="3" name="Picture 2"/>
          <p:cNvPicPr>
            <a:picLocks noChangeAspect="1"/>
          </p:cNvPicPr>
          <p:nvPr/>
        </p:nvPicPr>
        <p:blipFill>
          <a:blip r:embed="rId3"/>
          <a:stretch>
            <a:fillRect/>
          </a:stretch>
        </p:blipFill>
        <p:spPr>
          <a:xfrm>
            <a:off x="8960625" y="252276"/>
            <a:ext cx="2904078" cy="6458489"/>
          </a:xfrm>
          <a:prstGeom prst="rect">
            <a:avLst/>
          </a:prstGeom>
        </p:spPr>
      </p:pic>
    </p:spTree>
    <p:extLst>
      <p:ext uri="{BB962C8B-B14F-4D97-AF65-F5344CB8AC3E}">
        <p14:creationId xmlns:p14="http://schemas.microsoft.com/office/powerpoint/2010/main" val="14069908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9551" y="685800"/>
            <a:ext cx="7071359" cy="5486400"/>
          </a:xfrm>
          <a:prstGeom prst="rect">
            <a:avLst/>
          </a:prstGeom>
        </p:spPr>
      </p:pic>
      <p:pic>
        <p:nvPicPr>
          <p:cNvPr id="3" name="Picture 2"/>
          <p:cNvPicPr>
            <a:picLocks noChangeAspect="1"/>
          </p:cNvPicPr>
          <p:nvPr/>
        </p:nvPicPr>
        <p:blipFill>
          <a:blip r:embed="rId3"/>
          <a:stretch>
            <a:fillRect/>
          </a:stretch>
        </p:blipFill>
        <p:spPr>
          <a:xfrm>
            <a:off x="9016808" y="275095"/>
            <a:ext cx="2831098" cy="6296186"/>
          </a:xfrm>
          <a:prstGeom prst="rect">
            <a:avLst/>
          </a:prstGeom>
        </p:spPr>
      </p:pic>
    </p:spTree>
    <p:extLst>
      <p:ext uri="{BB962C8B-B14F-4D97-AF65-F5344CB8AC3E}">
        <p14:creationId xmlns:p14="http://schemas.microsoft.com/office/powerpoint/2010/main" val="10531049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13508" y="583743"/>
            <a:ext cx="8099244" cy="5844815"/>
          </a:xfrm>
          <a:prstGeom prst="rect">
            <a:avLst/>
          </a:prstGeom>
        </p:spPr>
      </p:pic>
      <p:pic>
        <p:nvPicPr>
          <p:cNvPr id="5" name="Picture 4"/>
          <p:cNvPicPr>
            <a:picLocks noChangeAspect="1"/>
          </p:cNvPicPr>
          <p:nvPr/>
        </p:nvPicPr>
        <p:blipFill>
          <a:blip r:embed="rId3"/>
          <a:stretch>
            <a:fillRect/>
          </a:stretch>
        </p:blipFill>
        <p:spPr>
          <a:xfrm>
            <a:off x="8984168" y="219532"/>
            <a:ext cx="2901379" cy="6452488"/>
          </a:xfrm>
          <a:prstGeom prst="rect">
            <a:avLst/>
          </a:prstGeom>
        </p:spPr>
      </p:pic>
    </p:spTree>
    <p:extLst>
      <p:ext uri="{BB962C8B-B14F-4D97-AF65-F5344CB8AC3E}">
        <p14:creationId xmlns:p14="http://schemas.microsoft.com/office/powerpoint/2010/main" val="41551775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7282" y="546463"/>
            <a:ext cx="7432492" cy="5486400"/>
          </a:xfrm>
          <a:prstGeom prst="rect">
            <a:avLst/>
          </a:prstGeom>
        </p:spPr>
      </p:pic>
      <p:pic>
        <p:nvPicPr>
          <p:cNvPr id="3" name="Picture 2"/>
          <p:cNvPicPr>
            <a:picLocks noChangeAspect="1"/>
          </p:cNvPicPr>
          <p:nvPr/>
        </p:nvPicPr>
        <p:blipFill>
          <a:blip r:embed="rId3"/>
          <a:stretch>
            <a:fillRect/>
          </a:stretch>
        </p:blipFill>
        <p:spPr>
          <a:xfrm>
            <a:off x="9025931" y="197751"/>
            <a:ext cx="2851938" cy="6342533"/>
          </a:xfrm>
          <a:prstGeom prst="rect">
            <a:avLst/>
          </a:prstGeom>
        </p:spPr>
      </p:pic>
    </p:spTree>
    <p:extLst>
      <p:ext uri="{BB962C8B-B14F-4D97-AF65-F5344CB8AC3E}">
        <p14:creationId xmlns:p14="http://schemas.microsoft.com/office/powerpoint/2010/main" val="2056207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66425" y="685799"/>
            <a:ext cx="7266152" cy="5486400"/>
          </a:xfrm>
          <a:prstGeom prst="rect">
            <a:avLst/>
          </a:prstGeom>
        </p:spPr>
      </p:pic>
      <p:pic>
        <p:nvPicPr>
          <p:cNvPr id="3" name="Picture 2"/>
          <p:cNvPicPr>
            <a:picLocks noChangeAspect="1"/>
          </p:cNvPicPr>
          <p:nvPr/>
        </p:nvPicPr>
        <p:blipFill>
          <a:blip r:embed="rId3"/>
          <a:stretch>
            <a:fillRect/>
          </a:stretch>
        </p:blipFill>
        <p:spPr>
          <a:xfrm>
            <a:off x="9134897" y="228599"/>
            <a:ext cx="2862458" cy="6365930"/>
          </a:xfrm>
          <a:prstGeom prst="rect">
            <a:avLst/>
          </a:prstGeom>
        </p:spPr>
      </p:pic>
    </p:spTree>
    <p:extLst>
      <p:ext uri="{BB962C8B-B14F-4D97-AF65-F5344CB8AC3E}">
        <p14:creationId xmlns:p14="http://schemas.microsoft.com/office/powerpoint/2010/main" val="23862506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FDA LINKS FOR INFORMATION/RESOURCES</a:t>
            </a:r>
          </a:p>
        </p:txBody>
      </p:sp>
      <p:sp>
        <p:nvSpPr>
          <p:cNvPr id="3" name="Content Placeholder 2"/>
          <p:cNvSpPr>
            <a:spLocks noGrp="1"/>
          </p:cNvSpPr>
          <p:nvPr>
            <p:ph idx="1"/>
          </p:nvPr>
        </p:nvSpPr>
        <p:spPr/>
        <p:txBody>
          <a:bodyPr/>
          <a:lstStyle/>
          <a:p>
            <a:pPr marL="0" indent="0">
              <a:buNone/>
            </a:pPr>
            <a:r>
              <a:rPr lang="en-US" sz="5400" b="1" dirty="0" smtClean="0">
                <a:solidFill>
                  <a:schemeClr val="bg1"/>
                </a:solidFill>
              </a:rPr>
              <a:t>Ischemic heart disease </a:t>
            </a:r>
          </a:p>
          <a:p>
            <a:pPr marL="0" indent="0">
              <a:buNone/>
            </a:pPr>
            <a:r>
              <a:rPr lang="en-US" dirty="0">
                <a:hlinkClick r:id="rId2"/>
              </a:rPr>
              <a:t>https://google2.fda.gov/search?q=Vaccines+blood+products+and+biologics&amp;client=FDAgov&amp;site=FDAgov&amp;lr=&amp;proxystylesheet=FDAgov&amp;requiredfields=-archive%3AYes&amp;output=xml_no_dtd&amp;getfields</a:t>
            </a:r>
            <a:r>
              <a:rPr lang="en-US" dirty="0" smtClean="0">
                <a:hlinkClick r:id="rId2"/>
              </a:rPr>
              <a:t>=*</a:t>
            </a:r>
            <a:r>
              <a:rPr lang="en-US" dirty="0" smtClean="0"/>
              <a:t> </a:t>
            </a:r>
          </a:p>
        </p:txBody>
      </p:sp>
      <p:pic>
        <p:nvPicPr>
          <p:cNvPr id="4" name="Picture 3"/>
          <p:cNvPicPr>
            <a:picLocks noChangeAspect="1"/>
          </p:cNvPicPr>
          <p:nvPr/>
        </p:nvPicPr>
        <p:blipFill>
          <a:blip r:embed="rId3"/>
          <a:stretch>
            <a:fillRect/>
          </a:stretch>
        </p:blipFill>
        <p:spPr>
          <a:xfrm>
            <a:off x="9547723" y="398418"/>
            <a:ext cx="2466975" cy="5486400"/>
          </a:xfrm>
          <a:prstGeom prst="rect">
            <a:avLst/>
          </a:prstGeom>
        </p:spPr>
      </p:pic>
    </p:spTree>
    <p:extLst>
      <p:ext uri="{BB962C8B-B14F-4D97-AF65-F5344CB8AC3E}">
        <p14:creationId xmlns:p14="http://schemas.microsoft.com/office/powerpoint/2010/main" val="2574223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61852" y="685800"/>
            <a:ext cx="7043440" cy="5490778"/>
          </a:xfrm>
          <a:prstGeom prst="rect">
            <a:avLst/>
          </a:prstGeom>
        </p:spPr>
      </p:pic>
      <p:pic>
        <p:nvPicPr>
          <p:cNvPr id="3" name="Picture 2"/>
          <p:cNvPicPr>
            <a:picLocks noChangeAspect="1"/>
          </p:cNvPicPr>
          <p:nvPr/>
        </p:nvPicPr>
        <p:blipFill>
          <a:blip r:embed="rId3"/>
          <a:stretch>
            <a:fillRect/>
          </a:stretch>
        </p:blipFill>
        <p:spPr>
          <a:xfrm>
            <a:off x="8973536" y="251847"/>
            <a:ext cx="2841551" cy="6319433"/>
          </a:xfrm>
          <a:prstGeom prst="rect">
            <a:avLst/>
          </a:prstGeom>
        </p:spPr>
      </p:pic>
    </p:spTree>
    <p:extLst>
      <p:ext uri="{BB962C8B-B14F-4D97-AF65-F5344CB8AC3E}">
        <p14:creationId xmlns:p14="http://schemas.microsoft.com/office/powerpoint/2010/main" val="30141608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3110" y="685799"/>
            <a:ext cx="7325368" cy="5476586"/>
          </a:xfrm>
          <a:prstGeom prst="rect">
            <a:avLst/>
          </a:prstGeom>
        </p:spPr>
      </p:pic>
      <p:pic>
        <p:nvPicPr>
          <p:cNvPr id="3" name="Picture 2"/>
          <p:cNvPicPr>
            <a:picLocks noChangeAspect="1"/>
          </p:cNvPicPr>
          <p:nvPr/>
        </p:nvPicPr>
        <p:blipFill>
          <a:blip r:embed="rId3"/>
          <a:stretch>
            <a:fillRect/>
          </a:stretch>
        </p:blipFill>
        <p:spPr>
          <a:xfrm>
            <a:off x="9004516" y="282843"/>
            <a:ext cx="2850062" cy="6338362"/>
          </a:xfrm>
          <a:prstGeom prst="rect">
            <a:avLst/>
          </a:prstGeom>
        </p:spPr>
      </p:pic>
    </p:spTree>
    <p:extLst>
      <p:ext uri="{BB962C8B-B14F-4D97-AF65-F5344CB8AC3E}">
        <p14:creationId xmlns:p14="http://schemas.microsoft.com/office/powerpoint/2010/main" val="169496129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28171" y="685800"/>
            <a:ext cx="7161801" cy="5486400"/>
          </a:xfrm>
          <a:prstGeom prst="rect">
            <a:avLst/>
          </a:prstGeom>
        </p:spPr>
      </p:pic>
      <p:pic>
        <p:nvPicPr>
          <p:cNvPr id="3" name="Picture 2"/>
          <p:cNvPicPr>
            <a:picLocks noChangeAspect="1"/>
          </p:cNvPicPr>
          <p:nvPr/>
        </p:nvPicPr>
        <p:blipFill>
          <a:blip r:embed="rId3"/>
          <a:stretch>
            <a:fillRect/>
          </a:stretch>
        </p:blipFill>
        <p:spPr>
          <a:xfrm>
            <a:off x="9086956" y="228600"/>
            <a:ext cx="2834582" cy="6303936"/>
          </a:xfrm>
          <a:prstGeom prst="rect">
            <a:avLst/>
          </a:prstGeom>
        </p:spPr>
      </p:pic>
    </p:spTree>
    <p:extLst>
      <p:ext uri="{BB962C8B-B14F-4D97-AF65-F5344CB8AC3E}">
        <p14:creationId xmlns:p14="http://schemas.microsoft.com/office/powerpoint/2010/main" val="1301858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571" y="843507"/>
            <a:ext cx="7036525" cy="5071246"/>
          </a:xfrm>
          <a:prstGeom prst="rect">
            <a:avLst/>
          </a:prstGeom>
        </p:spPr>
      </p:pic>
      <p:pic>
        <p:nvPicPr>
          <p:cNvPr id="5" name="Picture 4"/>
          <p:cNvPicPr>
            <a:picLocks noChangeAspect="1"/>
          </p:cNvPicPr>
          <p:nvPr/>
        </p:nvPicPr>
        <p:blipFill>
          <a:blip r:embed="rId3"/>
          <a:stretch>
            <a:fillRect/>
          </a:stretch>
        </p:blipFill>
        <p:spPr>
          <a:xfrm>
            <a:off x="8965769" y="301066"/>
            <a:ext cx="2880970" cy="6407099"/>
          </a:xfrm>
          <a:prstGeom prst="rect">
            <a:avLst/>
          </a:prstGeom>
        </p:spPr>
      </p:pic>
    </p:spTree>
    <p:extLst>
      <p:ext uri="{BB962C8B-B14F-4D97-AF65-F5344CB8AC3E}">
        <p14:creationId xmlns:p14="http://schemas.microsoft.com/office/powerpoint/2010/main" val="14402075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29093" y="842723"/>
            <a:ext cx="6878271" cy="4992188"/>
          </a:xfrm>
          <a:prstGeom prst="rect">
            <a:avLst/>
          </a:prstGeom>
        </p:spPr>
      </p:pic>
      <p:pic>
        <p:nvPicPr>
          <p:cNvPr id="3" name="Picture 2"/>
          <p:cNvPicPr>
            <a:picLocks noChangeAspect="1"/>
          </p:cNvPicPr>
          <p:nvPr/>
        </p:nvPicPr>
        <p:blipFill>
          <a:blip r:embed="rId3"/>
          <a:stretch>
            <a:fillRect/>
          </a:stretch>
        </p:blipFill>
        <p:spPr>
          <a:xfrm>
            <a:off x="9082007" y="354527"/>
            <a:ext cx="2788203" cy="6200792"/>
          </a:xfrm>
          <a:prstGeom prst="rect">
            <a:avLst/>
          </a:prstGeom>
        </p:spPr>
      </p:pic>
    </p:spTree>
    <p:extLst>
      <p:ext uri="{BB962C8B-B14F-4D97-AF65-F5344CB8AC3E}">
        <p14:creationId xmlns:p14="http://schemas.microsoft.com/office/powerpoint/2010/main" val="20558991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67199" y="849601"/>
            <a:ext cx="7153921" cy="5350901"/>
          </a:xfrm>
          <a:prstGeom prst="rect">
            <a:avLst/>
          </a:prstGeom>
        </p:spPr>
      </p:pic>
      <p:pic>
        <p:nvPicPr>
          <p:cNvPr id="3" name="Picture 2"/>
          <p:cNvPicPr>
            <a:picLocks noChangeAspect="1"/>
          </p:cNvPicPr>
          <p:nvPr/>
        </p:nvPicPr>
        <p:blipFill>
          <a:blip r:embed="rId3"/>
          <a:stretch>
            <a:fillRect/>
          </a:stretch>
        </p:blipFill>
        <p:spPr>
          <a:xfrm>
            <a:off x="8996766" y="221919"/>
            <a:ext cx="2865932" cy="6373655"/>
          </a:xfrm>
          <a:prstGeom prst="rect">
            <a:avLst/>
          </a:prstGeom>
        </p:spPr>
      </p:pic>
    </p:spTree>
    <p:extLst>
      <p:ext uri="{BB962C8B-B14F-4D97-AF65-F5344CB8AC3E}">
        <p14:creationId xmlns:p14="http://schemas.microsoft.com/office/powerpoint/2010/main" val="8266277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56304" y="537753"/>
            <a:ext cx="7321394" cy="5697583"/>
          </a:xfrm>
          <a:prstGeom prst="rect">
            <a:avLst/>
          </a:prstGeom>
        </p:spPr>
      </p:pic>
      <p:pic>
        <p:nvPicPr>
          <p:cNvPr id="3" name="Picture 2"/>
          <p:cNvPicPr>
            <a:picLocks noChangeAspect="1"/>
          </p:cNvPicPr>
          <p:nvPr/>
        </p:nvPicPr>
        <p:blipFill>
          <a:blip r:embed="rId3"/>
          <a:stretch>
            <a:fillRect/>
          </a:stretch>
        </p:blipFill>
        <p:spPr>
          <a:xfrm>
            <a:off x="9144000" y="111549"/>
            <a:ext cx="2930703" cy="6517702"/>
          </a:xfrm>
          <a:prstGeom prst="rect">
            <a:avLst/>
          </a:prstGeom>
        </p:spPr>
      </p:pic>
    </p:spTree>
    <p:extLst>
      <p:ext uri="{BB962C8B-B14F-4D97-AF65-F5344CB8AC3E}">
        <p14:creationId xmlns:p14="http://schemas.microsoft.com/office/powerpoint/2010/main" val="21578465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8066" y="842554"/>
            <a:ext cx="7193602" cy="5375366"/>
          </a:xfrm>
          <a:prstGeom prst="rect">
            <a:avLst/>
          </a:prstGeom>
        </p:spPr>
      </p:pic>
      <p:pic>
        <p:nvPicPr>
          <p:cNvPr id="3" name="Picture 2"/>
          <p:cNvPicPr>
            <a:picLocks noChangeAspect="1"/>
          </p:cNvPicPr>
          <p:nvPr/>
        </p:nvPicPr>
        <p:blipFill>
          <a:blip r:embed="rId3"/>
          <a:stretch>
            <a:fillRect/>
          </a:stretch>
        </p:blipFill>
        <p:spPr>
          <a:xfrm>
            <a:off x="9120753" y="183875"/>
            <a:ext cx="2867703" cy="6377595"/>
          </a:xfrm>
          <a:prstGeom prst="rect">
            <a:avLst/>
          </a:prstGeom>
        </p:spPr>
      </p:pic>
    </p:spTree>
    <p:extLst>
      <p:ext uri="{BB962C8B-B14F-4D97-AF65-F5344CB8AC3E}">
        <p14:creationId xmlns:p14="http://schemas.microsoft.com/office/powerpoint/2010/main" val="137363302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25527" y="685799"/>
            <a:ext cx="7272590" cy="5392783"/>
          </a:xfrm>
          <a:prstGeom prst="rect">
            <a:avLst/>
          </a:prstGeom>
        </p:spPr>
      </p:pic>
      <p:pic>
        <p:nvPicPr>
          <p:cNvPr id="3" name="Picture 2"/>
          <p:cNvPicPr>
            <a:picLocks noChangeAspect="1"/>
          </p:cNvPicPr>
          <p:nvPr/>
        </p:nvPicPr>
        <p:blipFill>
          <a:blip r:embed="rId3"/>
          <a:stretch>
            <a:fillRect/>
          </a:stretch>
        </p:blipFill>
        <p:spPr>
          <a:xfrm>
            <a:off x="9115204" y="120111"/>
            <a:ext cx="2869427" cy="6381428"/>
          </a:xfrm>
          <a:prstGeom prst="rect">
            <a:avLst/>
          </a:prstGeom>
        </p:spPr>
      </p:pic>
    </p:spTree>
    <p:extLst>
      <p:ext uri="{BB962C8B-B14F-4D97-AF65-F5344CB8AC3E}">
        <p14:creationId xmlns:p14="http://schemas.microsoft.com/office/powerpoint/2010/main" val="32625650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32029" y="685799"/>
            <a:ext cx="7025622" cy="5505995"/>
          </a:xfrm>
          <a:prstGeom prst="rect">
            <a:avLst/>
          </a:prstGeom>
        </p:spPr>
      </p:pic>
      <p:pic>
        <p:nvPicPr>
          <p:cNvPr id="3" name="Picture 2"/>
          <p:cNvPicPr>
            <a:picLocks noChangeAspect="1"/>
          </p:cNvPicPr>
          <p:nvPr/>
        </p:nvPicPr>
        <p:blipFill>
          <a:blip r:embed="rId3"/>
          <a:stretch>
            <a:fillRect/>
          </a:stretch>
        </p:blipFill>
        <p:spPr>
          <a:xfrm>
            <a:off x="9097505" y="259594"/>
            <a:ext cx="2824185" cy="6280813"/>
          </a:xfrm>
          <a:prstGeom prst="rect">
            <a:avLst/>
          </a:prstGeom>
        </p:spPr>
      </p:pic>
    </p:spTree>
    <p:extLst>
      <p:ext uri="{BB962C8B-B14F-4D97-AF65-F5344CB8AC3E}">
        <p14:creationId xmlns:p14="http://schemas.microsoft.com/office/powerpoint/2010/main" val="776311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402" y="5145436"/>
            <a:ext cx="8501701" cy="1712563"/>
          </a:xfrm>
        </p:spPr>
        <p:txBody>
          <a:bodyPr>
            <a:noAutofit/>
          </a:bodyPr>
          <a:lstStyle/>
          <a:p>
            <a:r>
              <a:rPr lang="en-US" sz="4000" b="1" dirty="0" smtClean="0"/>
              <a:t>Pharmacological protocols ischemic heart disease</a:t>
            </a:r>
            <a:endParaRPr lang="en-US" sz="4000" b="1" dirty="0"/>
          </a:p>
        </p:txBody>
      </p:sp>
      <p:sp>
        <p:nvSpPr>
          <p:cNvPr id="3" name="Content Placeholder 2"/>
          <p:cNvSpPr>
            <a:spLocks noGrp="1"/>
          </p:cNvSpPr>
          <p:nvPr>
            <p:ph idx="1"/>
          </p:nvPr>
        </p:nvSpPr>
        <p:spPr>
          <a:xfrm>
            <a:off x="56530" y="126826"/>
            <a:ext cx="8754255" cy="5305330"/>
          </a:xfrm>
        </p:spPr>
        <p:txBody>
          <a:bodyPr>
            <a:normAutofit/>
          </a:bodyPr>
          <a:lstStyle/>
          <a:p>
            <a:pPr marL="0" indent="0">
              <a:buNone/>
            </a:pPr>
            <a:r>
              <a:rPr lang="en-US" sz="2400" b="1" dirty="0">
                <a:solidFill>
                  <a:schemeClr val="bg1"/>
                </a:solidFill>
              </a:rPr>
              <a:t>PHARMACOLOGIC TREATMENT OF STABLE CORONARY HEART DISEASE</a:t>
            </a:r>
            <a:r>
              <a:rPr lang="en-US" sz="2400" dirty="0">
                <a:solidFill>
                  <a:schemeClr val="bg1"/>
                </a:solidFill>
              </a:rPr>
              <a:t> — A clinical diagnosis of angina has an extremely high predictive accuracy for the presence of coronary artery disease. The reverse may not be true in the chronic dialysis population, especially those with concurrent diabetes. Many dialysis patients with underlying CHD may not have angina. The management of stable angina involves pharmacologic intervention to prevent or minimize ischemia, reduction of risk factors for CHD, and revascularization in some patients. </a:t>
            </a:r>
          </a:p>
          <a:p>
            <a:pPr marL="0" indent="0">
              <a:buNone/>
            </a:pPr>
            <a:r>
              <a:rPr lang="en-US" sz="2400" dirty="0">
                <a:solidFill>
                  <a:schemeClr val="bg1"/>
                </a:solidFill>
              </a:rPr>
              <a:t>The following sections will review the pharmacologic management of stable CHD.  </a:t>
            </a:r>
          </a:p>
          <a:p>
            <a:endParaRPr lang="en-US" dirty="0"/>
          </a:p>
        </p:txBody>
      </p:sp>
      <p:sp>
        <p:nvSpPr>
          <p:cNvPr id="5" name="TextBox 4"/>
          <p:cNvSpPr txBox="1"/>
          <p:nvPr/>
        </p:nvSpPr>
        <p:spPr>
          <a:xfrm>
            <a:off x="5824803" y="4480322"/>
            <a:ext cx="2170647" cy="369332"/>
          </a:xfrm>
          <a:prstGeom prst="rect">
            <a:avLst/>
          </a:prstGeom>
          <a:noFill/>
        </p:spPr>
        <p:txBody>
          <a:bodyPr wrap="square" rtlCol="0">
            <a:spAutoFit/>
          </a:bodyPr>
          <a:lstStyle/>
          <a:p>
            <a:r>
              <a:rPr lang="en-US" b="1" dirty="0" smtClean="0"/>
              <a:t>Up to Date</a:t>
            </a:r>
            <a:endParaRPr lang="en-US" b="1" dirty="0"/>
          </a:p>
        </p:txBody>
      </p:sp>
      <p:pic>
        <p:nvPicPr>
          <p:cNvPr id="6" name="Picture 5"/>
          <p:cNvPicPr>
            <a:picLocks noChangeAspect="1"/>
          </p:cNvPicPr>
          <p:nvPr/>
        </p:nvPicPr>
        <p:blipFill>
          <a:blip r:embed="rId2"/>
          <a:stretch>
            <a:fillRect/>
          </a:stretch>
        </p:blipFill>
        <p:spPr>
          <a:xfrm>
            <a:off x="8931423" y="126826"/>
            <a:ext cx="3042470" cy="6467703"/>
          </a:xfrm>
          <a:prstGeom prst="rect">
            <a:avLst/>
          </a:prstGeom>
        </p:spPr>
      </p:pic>
    </p:spTree>
    <p:extLst>
      <p:ext uri="{BB962C8B-B14F-4D97-AF65-F5344CB8AC3E}">
        <p14:creationId xmlns:p14="http://schemas.microsoft.com/office/powerpoint/2010/main" val="11647717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23109" y="607423"/>
            <a:ext cx="7359351" cy="5484168"/>
          </a:xfrm>
          <a:prstGeom prst="rect">
            <a:avLst/>
          </a:prstGeom>
        </p:spPr>
      </p:pic>
      <p:pic>
        <p:nvPicPr>
          <p:cNvPr id="3" name="Picture 2"/>
          <p:cNvPicPr>
            <a:picLocks noChangeAspect="1"/>
          </p:cNvPicPr>
          <p:nvPr/>
        </p:nvPicPr>
        <p:blipFill>
          <a:blip r:embed="rId3"/>
          <a:stretch>
            <a:fillRect/>
          </a:stretch>
        </p:blipFill>
        <p:spPr>
          <a:xfrm>
            <a:off x="9066508" y="235464"/>
            <a:ext cx="2837551" cy="6310538"/>
          </a:xfrm>
          <a:prstGeom prst="rect">
            <a:avLst/>
          </a:prstGeom>
        </p:spPr>
      </p:pic>
    </p:spTree>
    <p:extLst>
      <p:ext uri="{BB962C8B-B14F-4D97-AF65-F5344CB8AC3E}">
        <p14:creationId xmlns:p14="http://schemas.microsoft.com/office/powerpoint/2010/main" val="8963512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71071" y="685800"/>
            <a:ext cx="8956350" cy="5192486"/>
          </a:xfrm>
          <a:prstGeom prst="rect">
            <a:avLst/>
          </a:prstGeom>
        </p:spPr>
      </p:pic>
      <p:pic>
        <p:nvPicPr>
          <p:cNvPr id="3" name="Picture 2"/>
          <p:cNvPicPr>
            <a:picLocks noChangeAspect="1"/>
          </p:cNvPicPr>
          <p:nvPr/>
        </p:nvPicPr>
        <p:blipFill>
          <a:blip r:embed="rId3"/>
          <a:stretch>
            <a:fillRect/>
          </a:stretch>
        </p:blipFill>
        <p:spPr>
          <a:xfrm>
            <a:off x="9427422" y="685800"/>
            <a:ext cx="2334816" cy="5192486"/>
          </a:xfrm>
          <a:prstGeom prst="rect">
            <a:avLst/>
          </a:prstGeom>
        </p:spPr>
      </p:pic>
    </p:spTree>
    <p:extLst>
      <p:ext uri="{BB962C8B-B14F-4D97-AF65-F5344CB8AC3E}">
        <p14:creationId xmlns:p14="http://schemas.microsoft.com/office/powerpoint/2010/main" val="7546874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3261" y="910304"/>
            <a:ext cx="8641558" cy="5537225"/>
          </a:xfrm>
          <a:prstGeom prst="rect">
            <a:avLst/>
          </a:prstGeom>
        </p:spPr>
      </p:pic>
      <p:pic>
        <p:nvPicPr>
          <p:cNvPr id="3" name="Picture 2"/>
          <p:cNvPicPr>
            <a:picLocks noChangeAspect="1"/>
          </p:cNvPicPr>
          <p:nvPr/>
        </p:nvPicPr>
        <p:blipFill>
          <a:blip r:embed="rId3"/>
          <a:stretch>
            <a:fillRect/>
          </a:stretch>
        </p:blipFill>
        <p:spPr>
          <a:xfrm>
            <a:off x="9066377" y="290371"/>
            <a:ext cx="2886949" cy="6420395"/>
          </a:xfrm>
          <a:prstGeom prst="rect">
            <a:avLst/>
          </a:prstGeom>
        </p:spPr>
      </p:pic>
    </p:spTree>
    <p:extLst>
      <p:ext uri="{BB962C8B-B14F-4D97-AF65-F5344CB8AC3E}">
        <p14:creationId xmlns:p14="http://schemas.microsoft.com/office/powerpoint/2010/main" val="17086019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15158" y="677092"/>
            <a:ext cx="6969966" cy="5486400"/>
          </a:xfrm>
          <a:prstGeom prst="rect">
            <a:avLst/>
          </a:prstGeom>
        </p:spPr>
      </p:pic>
      <p:pic>
        <p:nvPicPr>
          <p:cNvPr id="3" name="Picture 2"/>
          <p:cNvPicPr>
            <a:picLocks noChangeAspect="1"/>
          </p:cNvPicPr>
          <p:nvPr/>
        </p:nvPicPr>
        <p:blipFill>
          <a:blip r:embed="rId3"/>
          <a:stretch>
            <a:fillRect/>
          </a:stretch>
        </p:blipFill>
        <p:spPr>
          <a:xfrm>
            <a:off x="8989018" y="297384"/>
            <a:ext cx="2857930" cy="6355860"/>
          </a:xfrm>
          <a:prstGeom prst="rect">
            <a:avLst/>
          </a:prstGeom>
        </p:spPr>
      </p:pic>
    </p:spTree>
    <p:extLst>
      <p:ext uri="{BB962C8B-B14F-4D97-AF65-F5344CB8AC3E}">
        <p14:creationId xmlns:p14="http://schemas.microsoft.com/office/powerpoint/2010/main" val="65070692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36320" y="685800"/>
            <a:ext cx="7187701" cy="5488790"/>
          </a:xfrm>
          <a:prstGeom prst="rect">
            <a:avLst/>
          </a:prstGeom>
        </p:spPr>
      </p:pic>
      <p:pic>
        <p:nvPicPr>
          <p:cNvPr id="3" name="Picture 2"/>
          <p:cNvPicPr>
            <a:picLocks noChangeAspect="1"/>
          </p:cNvPicPr>
          <p:nvPr/>
        </p:nvPicPr>
        <p:blipFill>
          <a:blip r:embed="rId3"/>
          <a:stretch>
            <a:fillRect/>
          </a:stretch>
        </p:blipFill>
        <p:spPr>
          <a:xfrm>
            <a:off x="9091651" y="236348"/>
            <a:ext cx="2862458" cy="6365929"/>
          </a:xfrm>
          <a:prstGeom prst="rect">
            <a:avLst/>
          </a:prstGeom>
        </p:spPr>
      </p:pic>
    </p:spTree>
    <p:extLst>
      <p:ext uri="{BB962C8B-B14F-4D97-AF65-F5344CB8AC3E}">
        <p14:creationId xmlns:p14="http://schemas.microsoft.com/office/powerpoint/2010/main" val="5307822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6023" y="685799"/>
            <a:ext cx="7517445" cy="5480875"/>
          </a:xfrm>
          <a:prstGeom prst="rect">
            <a:avLst/>
          </a:prstGeom>
        </p:spPr>
      </p:pic>
      <p:pic>
        <p:nvPicPr>
          <p:cNvPr id="3" name="Picture 2"/>
          <p:cNvPicPr>
            <a:picLocks noChangeAspect="1"/>
          </p:cNvPicPr>
          <p:nvPr/>
        </p:nvPicPr>
        <p:blipFill>
          <a:blip r:embed="rId3"/>
          <a:stretch>
            <a:fillRect/>
          </a:stretch>
        </p:blipFill>
        <p:spPr>
          <a:xfrm>
            <a:off x="9089757" y="205352"/>
            <a:ext cx="2877562" cy="6399520"/>
          </a:xfrm>
          <a:prstGeom prst="rect">
            <a:avLst/>
          </a:prstGeom>
        </p:spPr>
      </p:pic>
    </p:spTree>
    <p:extLst>
      <p:ext uri="{BB962C8B-B14F-4D97-AF65-F5344CB8AC3E}">
        <p14:creationId xmlns:p14="http://schemas.microsoft.com/office/powerpoint/2010/main" val="29453449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97280" y="755469"/>
            <a:ext cx="7292204" cy="5476594"/>
          </a:xfrm>
          <a:prstGeom prst="rect">
            <a:avLst/>
          </a:prstGeom>
        </p:spPr>
      </p:pic>
      <p:pic>
        <p:nvPicPr>
          <p:cNvPr id="3" name="Picture 2"/>
          <p:cNvPicPr>
            <a:picLocks noChangeAspect="1"/>
          </p:cNvPicPr>
          <p:nvPr/>
        </p:nvPicPr>
        <p:blipFill>
          <a:blip r:embed="rId3"/>
          <a:stretch>
            <a:fillRect/>
          </a:stretch>
        </p:blipFill>
        <p:spPr>
          <a:xfrm>
            <a:off x="9051010" y="205279"/>
            <a:ext cx="2905829" cy="6462384"/>
          </a:xfrm>
          <a:prstGeom prst="rect">
            <a:avLst/>
          </a:prstGeom>
        </p:spPr>
      </p:pic>
    </p:spTree>
    <p:extLst>
      <p:ext uri="{BB962C8B-B14F-4D97-AF65-F5344CB8AC3E}">
        <p14:creationId xmlns:p14="http://schemas.microsoft.com/office/powerpoint/2010/main" val="179671074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080967"/>
            <a:ext cx="9144000" cy="1507067"/>
          </a:xfrm>
        </p:spPr>
        <p:txBody>
          <a:bodyPr>
            <a:normAutofit/>
          </a:bodyPr>
          <a:lstStyle/>
          <a:p>
            <a:r>
              <a:rPr lang="en-US" b="1" dirty="0" smtClean="0"/>
              <a:t>Arterial hypertension</a:t>
            </a:r>
            <a:br>
              <a:rPr lang="en-US" b="1" dirty="0" smtClean="0"/>
            </a:br>
            <a:r>
              <a:rPr lang="en-US" b="1" dirty="0" smtClean="0"/>
              <a:t>pharmacologic review of therapy</a:t>
            </a:r>
            <a:endParaRPr lang="en-US" b="1" dirty="0"/>
          </a:p>
        </p:txBody>
      </p:sp>
      <p:sp>
        <p:nvSpPr>
          <p:cNvPr id="3" name="Content Placeholder 2"/>
          <p:cNvSpPr>
            <a:spLocks noGrp="1"/>
          </p:cNvSpPr>
          <p:nvPr>
            <p:ph idx="1"/>
          </p:nvPr>
        </p:nvSpPr>
        <p:spPr>
          <a:xfrm>
            <a:off x="684212" y="298764"/>
            <a:ext cx="8651377" cy="5052169"/>
          </a:xfrm>
        </p:spPr>
        <p:txBody>
          <a:bodyPr/>
          <a:lstStyle/>
          <a:p>
            <a:pPr marL="0" indent="0">
              <a:buNone/>
            </a:pPr>
            <a:r>
              <a:rPr lang="en-US" b="1" dirty="0">
                <a:solidFill>
                  <a:schemeClr val="bg1"/>
                </a:solidFill>
              </a:rPr>
              <a:t>I</a:t>
            </a:r>
            <a:r>
              <a:rPr lang="en-US" b="1" dirty="0" smtClean="0">
                <a:solidFill>
                  <a:schemeClr val="bg1"/>
                </a:solidFill>
              </a:rPr>
              <a:t>NTRODUCTION</a:t>
            </a:r>
            <a:r>
              <a:rPr lang="en-US" dirty="0">
                <a:solidFill>
                  <a:schemeClr val="bg1"/>
                </a:solidFill>
              </a:rPr>
              <a:t> — There is no uniform agreement as to which antihypertensive drugs should be given for initial therapy. The major options are:</a:t>
            </a:r>
          </a:p>
          <a:p>
            <a:pPr marL="0" indent="0">
              <a:buNone/>
            </a:pPr>
            <a:r>
              <a:rPr lang="en-US" dirty="0">
                <a:solidFill>
                  <a:schemeClr val="bg1"/>
                </a:solidFill>
              </a:rPr>
              <a:t>●Thiazide-type diuretics</a:t>
            </a:r>
          </a:p>
          <a:p>
            <a:pPr marL="0" indent="0">
              <a:buNone/>
            </a:pPr>
            <a:r>
              <a:rPr lang="en-US" dirty="0">
                <a:solidFill>
                  <a:schemeClr val="bg1"/>
                </a:solidFill>
              </a:rPr>
              <a:t>●Angiotensin-converting enzyme (ACE) inhibitors/angiotensin II receptor blockers (ARBs)</a:t>
            </a:r>
          </a:p>
          <a:p>
            <a:pPr marL="0" indent="0">
              <a:buNone/>
            </a:pPr>
            <a:r>
              <a:rPr lang="en-US" dirty="0">
                <a:solidFill>
                  <a:schemeClr val="bg1"/>
                </a:solidFill>
              </a:rPr>
              <a:t>●Calcium channel blockers</a:t>
            </a:r>
          </a:p>
          <a:p>
            <a:pPr marL="0" indent="0">
              <a:buNone/>
            </a:pPr>
            <a:r>
              <a:rPr lang="en-US" dirty="0">
                <a:solidFill>
                  <a:schemeClr val="bg1"/>
                </a:solidFill>
              </a:rPr>
              <a:t>●Beta blockers, which are now rarely used for initial therapy in the absence of a specific indication for their use</a:t>
            </a:r>
          </a:p>
          <a:p>
            <a:endParaRPr lang="en-US" dirty="0">
              <a:solidFill>
                <a:schemeClr val="bg1"/>
              </a:solidFill>
            </a:endParaRPr>
          </a:p>
        </p:txBody>
      </p:sp>
      <p:pic>
        <p:nvPicPr>
          <p:cNvPr id="4" name="Picture 3"/>
          <p:cNvPicPr>
            <a:picLocks noChangeAspect="1"/>
          </p:cNvPicPr>
          <p:nvPr/>
        </p:nvPicPr>
        <p:blipFill>
          <a:blip r:embed="rId2"/>
          <a:stretch>
            <a:fillRect/>
          </a:stretch>
        </p:blipFill>
        <p:spPr>
          <a:xfrm>
            <a:off x="9213669" y="298763"/>
            <a:ext cx="2827988" cy="6289271"/>
          </a:xfrm>
          <a:prstGeom prst="rect">
            <a:avLst/>
          </a:prstGeom>
        </p:spPr>
      </p:pic>
      <p:sp>
        <p:nvSpPr>
          <p:cNvPr id="5" name="Rectangle 4"/>
          <p:cNvSpPr/>
          <p:nvPr/>
        </p:nvSpPr>
        <p:spPr>
          <a:xfrm>
            <a:off x="7283711" y="4088991"/>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44029446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715" y="5350933"/>
            <a:ext cx="8534400" cy="1507067"/>
          </a:xfrm>
        </p:spPr>
        <p:txBody>
          <a:bodyPr>
            <a:normAutofit fontScale="90000"/>
          </a:bodyPr>
          <a:lstStyle/>
          <a:p>
            <a:r>
              <a:rPr lang="en-US" b="1" dirty="0"/>
              <a:t>Arterial hypertension</a:t>
            </a:r>
            <a:br>
              <a:rPr lang="en-US" b="1" dirty="0"/>
            </a:br>
            <a:r>
              <a:rPr lang="en-US" b="1" dirty="0"/>
              <a:t>pharmacologic review of therapy</a:t>
            </a:r>
          </a:p>
        </p:txBody>
      </p:sp>
      <p:pic>
        <p:nvPicPr>
          <p:cNvPr id="5" name="Content Placeholder 4"/>
          <p:cNvPicPr>
            <a:picLocks noGrp="1" noChangeAspect="1"/>
          </p:cNvPicPr>
          <p:nvPr>
            <p:ph idx="1"/>
          </p:nvPr>
        </p:nvPicPr>
        <p:blipFill>
          <a:blip r:embed="rId2"/>
          <a:stretch>
            <a:fillRect/>
          </a:stretch>
        </p:blipFill>
        <p:spPr>
          <a:xfrm>
            <a:off x="165405" y="804303"/>
            <a:ext cx="9065020" cy="4546630"/>
          </a:xfrm>
          <a:prstGeom prst="rect">
            <a:avLst/>
          </a:prstGeom>
        </p:spPr>
      </p:pic>
      <p:pic>
        <p:nvPicPr>
          <p:cNvPr id="3" name="Picture 2"/>
          <p:cNvPicPr>
            <a:picLocks noChangeAspect="1"/>
          </p:cNvPicPr>
          <p:nvPr/>
        </p:nvPicPr>
        <p:blipFill>
          <a:blip r:embed="rId3"/>
          <a:stretch>
            <a:fillRect/>
          </a:stretch>
        </p:blipFill>
        <p:spPr>
          <a:xfrm>
            <a:off x="9230425" y="804303"/>
            <a:ext cx="2603862" cy="5790828"/>
          </a:xfrm>
          <a:prstGeom prst="rect">
            <a:avLst/>
          </a:prstGeom>
        </p:spPr>
      </p:pic>
    </p:spTree>
    <p:extLst>
      <p:ext uri="{BB962C8B-B14F-4D97-AF65-F5344CB8AC3E}">
        <p14:creationId xmlns:p14="http://schemas.microsoft.com/office/powerpoint/2010/main" val="10151311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64120" y="331929"/>
            <a:ext cx="5887215" cy="6222852"/>
          </a:xfrm>
          <a:prstGeom prst="rect">
            <a:avLst/>
          </a:prstGeom>
        </p:spPr>
      </p:pic>
      <p:pic>
        <p:nvPicPr>
          <p:cNvPr id="3" name="Picture 2"/>
          <p:cNvPicPr>
            <a:picLocks noChangeAspect="1"/>
          </p:cNvPicPr>
          <p:nvPr/>
        </p:nvPicPr>
        <p:blipFill>
          <a:blip r:embed="rId3"/>
          <a:stretch>
            <a:fillRect/>
          </a:stretch>
        </p:blipFill>
        <p:spPr>
          <a:xfrm>
            <a:off x="265997" y="331929"/>
            <a:ext cx="2798123" cy="6222852"/>
          </a:xfrm>
          <a:prstGeom prst="rect">
            <a:avLst/>
          </a:prstGeom>
        </p:spPr>
      </p:pic>
      <p:sp>
        <p:nvSpPr>
          <p:cNvPr id="5" name="Rectangle 4"/>
          <p:cNvSpPr/>
          <p:nvPr/>
        </p:nvSpPr>
        <p:spPr>
          <a:xfrm>
            <a:off x="3064120" y="3018749"/>
            <a:ext cx="2264229" cy="1200329"/>
          </a:xfrm>
          <a:prstGeom prst="rect">
            <a:avLst/>
          </a:prstGeom>
        </p:spPr>
        <p:txBody>
          <a:bodyPr wrap="square">
            <a:spAutoFit/>
          </a:bodyPr>
          <a:lstStyle/>
          <a:p>
            <a:r>
              <a:rPr lang="en-US" dirty="0">
                <a:solidFill>
                  <a:srgbClr val="FF0000"/>
                </a:solidFill>
              </a:rPr>
              <a:t>Arterial hypertension</a:t>
            </a:r>
            <a:br>
              <a:rPr lang="en-US" dirty="0">
                <a:solidFill>
                  <a:srgbClr val="FF0000"/>
                </a:solidFill>
              </a:rPr>
            </a:br>
            <a:r>
              <a:rPr lang="en-US" dirty="0">
                <a:solidFill>
                  <a:srgbClr val="FF0000"/>
                </a:solidFill>
              </a:rPr>
              <a:t>pharmacologic review of therapy</a:t>
            </a:r>
            <a:endParaRPr lang="en-US" dirty="0"/>
          </a:p>
        </p:txBody>
      </p:sp>
      <p:pic>
        <p:nvPicPr>
          <p:cNvPr id="6" name="Picture 5"/>
          <p:cNvPicPr>
            <a:picLocks noChangeAspect="1"/>
          </p:cNvPicPr>
          <p:nvPr/>
        </p:nvPicPr>
        <p:blipFill>
          <a:blip r:embed="rId4"/>
          <a:stretch>
            <a:fillRect/>
          </a:stretch>
        </p:blipFill>
        <p:spPr>
          <a:xfrm>
            <a:off x="8951335" y="352426"/>
            <a:ext cx="3051232" cy="6202356"/>
          </a:xfrm>
          <a:prstGeom prst="rect">
            <a:avLst/>
          </a:prstGeom>
        </p:spPr>
      </p:pic>
    </p:spTree>
    <p:extLst>
      <p:ext uri="{BB962C8B-B14F-4D97-AF65-F5344CB8AC3E}">
        <p14:creationId xmlns:p14="http://schemas.microsoft.com/office/powerpoint/2010/main" val="19998950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120" y="4951210"/>
            <a:ext cx="8534400" cy="1507067"/>
          </a:xfrm>
        </p:spPr>
        <p:txBody>
          <a:bodyPr>
            <a:normAutofit/>
          </a:bodyPr>
          <a:lstStyle/>
          <a:p>
            <a:r>
              <a:rPr lang="en-US" b="1" dirty="0" smtClean="0"/>
              <a:t>Antianginal therapy</a:t>
            </a:r>
            <a:r>
              <a:rPr lang="en-US" b="1" dirty="0"/>
              <a:t/>
            </a:r>
            <a:br>
              <a:rPr lang="en-US" b="1" dirty="0"/>
            </a:br>
            <a:r>
              <a:rPr lang="en-US" b="1" dirty="0" smtClean="0"/>
              <a:t>three classes of medication</a:t>
            </a:r>
            <a:endParaRPr lang="en-US" b="1" dirty="0"/>
          </a:p>
        </p:txBody>
      </p:sp>
      <p:sp>
        <p:nvSpPr>
          <p:cNvPr id="3" name="Content Placeholder 2"/>
          <p:cNvSpPr>
            <a:spLocks noGrp="1"/>
          </p:cNvSpPr>
          <p:nvPr>
            <p:ph idx="1"/>
          </p:nvPr>
        </p:nvSpPr>
        <p:spPr>
          <a:xfrm>
            <a:off x="140147" y="351120"/>
            <a:ext cx="8912634" cy="4680641"/>
          </a:xfrm>
        </p:spPr>
        <p:txBody>
          <a:bodyPr>
            <a:normAutofit/>
          </a:bodyPr>
          <a:lstStyle/>
          <a:p>
            <a:pPr marL="0" indent="0">
              <a:buNone/>
            </a:pPr>
            <a:r>
              <a:rPr lang="en-US" sz="3600" b="1" dirty="0">
                <a:solidFill>
                  <a:schemeClr val="bg1"/>
                </a:solidFill>
              </a:rPr>
              <a:t>ANTIANGINAL THERAPY</a:t>
            </a:r>
            <a:r>
              <a:rPr lang="en-US" sz="3600" dirty="0">
                <a:solidFill>
                  <a:schemeClr val="bg1"/>
                </a:solidFill>
              </a:rPr>
              <a:t> — There are three classes of </a:t>
            </a:r>
            <a:r>
              <a:rPr lang="en-US" sz="3600" dirty="0" smtClean="0">
                <a:solidFill>
                  <a:schemeClr val="bg1"/>
                </a:solidFill>
              </a:rPr>
              <a:t>anti-ischemic </a:t>
            </a:r>
            <a:r>
              <a:rPr lang="en-US" sz="3600" dirty="0">
                <a:solidFill>
                  <a:schemeClr val="bg1"/>
                </a:solidFill>
              </a:rPr>
              <a:t>drugs commonly used in the management of angina pectoris: beta blockers, calcium channel blockers, and </a:t>
            </a:r>
            <a:r>
              <a:rPr lang="en-US" sz="3600" dirty="0" smtClean="0">
                <a:solidFill>
                  <a:schemeClr val="bg1"/>
                </a:solidFill>
              </a:rPr>
              <a:t>nitrates. </a:t>
            </a:r>
            <a:r>
              <a:rPr lang="en-US" sz="3600" dirty="0">
                <a:solidFill>
                  <a:schemeClr val="bg1"/>
                </a:solidFill>
              </a:rPr>
              <a:t>Often, a combination of these agents is used for control of symptoms.</a:t>
            </a:r>
          </a:p>
        </p:txBody>
      </p:sp>
      <p:pic>
        <p:nvPicPr>
          <p:cNvPr id="4" name="Picture 3"/>
          <p:cNvPicPr>
            <a:picLocks noChangeAspect="1"/>
          </p:cNvPicPr>
          <p:nvPr/>
        </p:nvPicPr>
        <p:blipFill>
          <a:blip r:embed="rId2"/>
          <a:stretch>
            <a:fillRect/>
          </a:stretch>
        </p:blipFill>
        <p:spPr>
          <a:xfrm>
            <a:off x="9274092" y="182535"/>
            <a:ext cx="2821905" cy="6275742"/>
          </a:xfrm>
          <a:prstGeom prst="rect">
            <a:avLst/>
          </a:prstGeom>
        </p:spPr>
      </p:pic>
      <p:sp>
        <p:nvSpPr>
          <p:cNvPr id="5" name="Rectangle 4"/>
          <p:cNvSpPr/>
          <p:nvPr/>
        </p:nvSpPr>
        <p:spPr>
          <a:xfrm>
            <a:off x="7562852" y="4662429"/>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220121118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5221867" cy="6858000"/>
          </a:xfrm>
          <a:prstGeom prst="rect">
            <a:avLst/>
          </a:prstGeom>
        </p:spPr>
      </p:pic>
      <p:pic>
        <p:nvPicPr>
          <p:cNvPr id="5" name="Picture 4"/>
          <p:cNvPicPr>
            <a:picLocks noChangeAspect="1"/>
          </p:cNvPicPr>
          <p:nvPr/>
        </p:nvPicPr>
        <p:blipFill>
          <a:blip r:embed="rId3"/>
          <a:stretch>
            <a:fillRect/>
          </a:stretch>
        </p:blipFill>
        <p:spPr>
          <a:xfrm>
            <a:off x="5221867" y="0"/>
            <a:ext cx="6420044" cy="6858000"/>
          </a:xfrm>
          <a:prstGeom prst="rect">
            <a:avLst/>
          </a:prstGeom>
        </p:spPr>
      </p:pic>
      <p:pic>
        <p:nvPicPr>
          <p:cNvPr id="3" name="Picture 2"/>
          <p:cNvPicPr>
            <a:picLocks noChangeAspect="1"/>
          </p:cNvPicPr>
          <p:nvPr/>
        </p:nvPicPr>
        <p:blipFill>
          <a:blip r:embed="rId4"/>
          <a:stretch>
            <a:fillRect/>
          </a:stretch>
        </p:blipFill>
        <p:spPr>
          <a:xfrm>
            <a:off x="5347064" y="891658"/>
            <a:ext cx="1330234" cy="2704017"/>
          </a:xfrm>
          <a:prstGeom prst="rect">
            <a:avLst/>
          </a:prstGeom>
        </p:spPr>
      </p:pic>
    </p:spTree>
    <p:extLst>
      <p:ext uri="{BB962C8B-B14F-4D97-AF65-F5344CB8AC3E}">
        <p14:creationId xmlns:p14="http://schemas.microsoft.com/office/powerpoint/2010/main" val="1074537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50933"/>
            <a:ext cx="9012264" cy="1507067"/>
          </a:xfrm>
        </p:spPr>
        <p:txBody>
          <a:bodyPr>
            <a:normAutofit/>
          </a:bodyPr>
          <a:lstStyle/>
          <a:p>
            <a:r>
              <a:rPr lang="en-US" b="1" dirty="0"/>
              <a:t>Arterial hypertension</a:t>
            </a:r>
            <a:br>
              <a:rPr lang="en-US" b="1" dirty="0"/>
            </a:br>
            <a:r>
              <a:rPr lang="en-US" b="1" dirty="0"/>
              <a:t>pharmacologic review of therapy</a:t>
            </a:r>
          </a:p>
        </p:txBody>
      </p:sp>
      <p:sp>
        <p:nvSpPr>
          <p:cNvPr id="3" name="Content Placeholder 2"/>
          <p:cNvSpPr>
            <a:spLocks noGrp="1"/>
          </p:cNvSpPr>
          <p:nvPr>
            <p:ph idx="1"/>
          </p:nvPr>
        </p:nvSpPr>
        <p:spPr>
          <a:xfrm>
            <a:off x="54244" y="0"/>
            <a:ext cx="8477573" cy="5548393"/>
          </a:xfrm>
        </p:spPr>
        <p:txBody>
          <a:bodyPr>
            <a:normAutofit/>
          </a:bodyPr>
          <a:lstStyle/>
          <a:p>
            <a:pPr marL="0" indent="0">
              <a:buNone/>
            </a:pPr>
            <a:r>
              <a:rPr lang="en-US" b="1" dirty="0">
                <a:solidFill>
                  <a:schemeClr val="bg1"/>
                </a:solidFill>
              </a:rPr>
              <a:t>Combination therapy</a:t>
            </a:r>
            <a:r>
              <a:rPr lang="en-US" dirty="0">
                <a:solidFill>
                  <a:schemeClr val="bg1"/>
                </a:solidFill>
              </a:rPr>
              <a:t> — In most cases, single-agent therapy will not adequately control blood pressure, particularly in those whose blood pressure is more than 20/10 mmHg above goal. Combination therapy with drugs from different classes has a substantially greater blood pressure-lowering effect than doubling the dose of a single </a:t>
            </a:r>
            <a:r>
              <a:rPr lang="en-US" dirty="0" smtClean="0">
                <a:solidFill>
                  <a:schemeClr val="bg1"/>
                </a:solidFill>
              </a:rPr>
              <a:t>agent. </a:t>
            </a:r>
            <a:r>
              <a:rPr lang="en-US" dirty="0">
                <a:solidFill>
                  <a:schemeClr val="bg1"/>
                </a:solidFill>
              </a:rPr>
              <a:t>When more than one agent is needed to control the blood pressure, we recommend therapy with a long-acting ACE inhibitor or ARB in concert with a long-acting dihydropyridine calcium channel blocker. Combination of an ACE inhibitor or ARB with a thiazide diuretic can also be used but may be less beneficial. ACE inhibitors and ARBs should </a:t>
            </a:r>
            <a:r>
              <a:rPr lang="en-US" b="1" dirty="0">
                <a:solidFill>
                  <a:schemeClr val="bg1"/>
                </a:solidFill>
              </a:rPr>
              <a:t>not</a:t>
            </a:r>
            <a:r>
              <a:rPr lang="en-US" dirty="0">
                <a:solidFill>
                  <a:schemeClr val="bg1"/>
                </a:solidFill>
              </a:rPr>
              <a:t> be used together. </a:t>
            </a:r>
          </a:p>
          <a:p>
            <a:pPr marL="0" indent="0">
              <a:buNone/>
            </a:pPr>
            <a:r>
              <a:rPr lang="en-US" dirty="0">
                <a:solidFill>
                  <a:schemeClr val="bg1"/>
                </a:solidFill>
              </a:rPr>
              <a:t>Fixed-dose, single-pill combination medications should be used whenever feasible to reduce the burden on patients and improve medication adherence. </a:t>
            </a:r>
          </a:p>
          <a:p>
            <a:endParaRPr lang="en-US" dirty="0"/>
          </a:p>
        </p:txBody>
      </p:sp>
      <p:pic>
        <p:nvPicPr>
          <p:cNvPr id="4" name="Picture 3"/>
          <p:cNvPicPr>
            <a:picLocks noChangeAspect="1"/>
          </p:cNvPicPr>
          <p:nvPr/>
        </p:nvPicPr>
        <p:blipFill>
          <a:blip r:embed="rId2"/>
          <a:stretch>
            <a:fillRect/>
          </a:stretch>
        </p:blipFill>
        <p:spPr>
          <a:xfrm>
            <a:off x="9012264" y="236269"/>
            <a:ext cx="2952750" cy="6276975"/>
          </a:xfrm>
          <a:prstGeom prst="rect">
            <a:avLst/>
          </a:prstGeom>
        </p:spPr>
      </p:pic>
      <p:sp>
        <p:nvSpPr>
          <p:cNvPr id="5" name="Rectangle 4"/>
          <p:cNvSpPr/>
          <p:nvPr/>
        </p:nvSpPr>
        <p:spPr>
          <a:xfrm>
            <a:off x="6732539" y="4654680"/>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1033648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FDA LINKS FOR </a:t>
            </a:r>
            <a:r>
              <a:rPr lang="en-US" b="1" dirty="0" smtClean="0"/>
              <a:t>INFORMATION/RESOURCES</a:t>
            </a:r>
            <a:endParaRPr lang="en-US" b="1" dirty="0"/>
          </a:p>
        </p:txBody>
      </p:sp>
      <p:sp>
        <p:nvSpPr>
          <p:cNvPr id="3" name="Content Placeholder 2"/>
          <p:cNvSpPr>
            <a:spLocks noGrp="1"/>
          </p:cNvSpPr>
          <p:nvPr>
            <p:ph idx="1"/>
          </p:nvPr>
        </p:nvSpPr>
        <p:spPr/>
        <p:txBody>
          <a:bodyPr/>
          <a:lstStyle/>
          <a:p>
            <a:pPr marL="0" indent="0">
              <a:buNone/>
            </a:pPr>
            <a:r>
              <a:rPr lang="en-US" sz="5400" b="1" dirty="0" smtClean="0">
                <a:solidFill>
                  <a:schemeClr val="bg1"/>
                </a:solidFill>
              </a:rPr>
              <a:t>Diabetes mellitus </a:t>
            </a:r>
          </a:p>
          <a:p>
            <a:pPr marL="0" indent="0">
              <a:buNone/>
            </a:pPr>
            <a:r>
              <a:rPr lang="en-US" dirty="0">
                <a:solidFill>
                  <a:schemeClr val="bg1"/>
                </a:solidFill>
                <a:hlinkClick r:id="rId2"/>
              </a:rPr>
              <a:t>https://google2.fda.gov/search?q=Diabetes+mellitus&amp;client=FDAgov&amp;site=FDAgov&amp;lr=&amp;proxystylesheet=FDAgov&amp;requiredfields=-archive%3AYes&amp;output=xml_no_dtd&amp;getfields</a:t>
            </a:r>
            <a:r>
              <a:rPr lang="en-US" dirty="0" smtClean="0">
                <a:solidFill>
                  <a:schemeClr val="bg1"/>
                </a:solidFill>
                <a:hlinkClick r:id="rId2"/>
              </a:rPr>
              <a:t>=*</a:t>
            </a:r>
            <a:r>
              <a:rPr lang="en-US" dirty="0" smtClean="0">
                <a:solidFill>
                  <a:schemeClr val="bg1"/>
                </a:solidFill>
              </a:rPr>
              <a:t> </a:t>
            </a:r>
          </a:p>
        </p:txBody>
      </p:sp>
      <p:pic>
        <p:nvPicPr>
          <p:cNvPr id="6" name="Picture 5"/>
          <p:cNvPicPr>
            <a:picLocks noChangeAspect="1"/>
          </p:cNvPicPr>
          <p:nvPr/>
        </p:nvPicPr>
        <p:blipFill>
          <a:blip r:embed="rId3"/>
          <a:stretch>
            <a:fillRect/>
          </a:stretch>
        </p:blipFill>
        <p:spPr>
          <a:xfrm>
            <a:off x="9425804" y="685800"/>
            <a:ext cx="2466975" cy="5486400"/>
          </a:xfrm>
          <a:prstGeom prst="rect">
            <a:avLst/>
          </a:prstGeom>
        </p:spPr>
      </p:pic>
    </p:spTree>
    <p:extLst>
      <p:ext uri="{BB962C8B-B14F-4D97-AF65-F5344CB8AC3E}">
        <p14:creationId xmlns:p14="http://schemas.microsoft.com/office/powerpoint/2010/main" val="348083389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DIABETES THERAPEUTIC REVIEW</a:t>
            </a:r>
            <a:br>
              <a:rPr lang="en-US" b="1" dirty="0"/>
            </a:br>
            <a:endParaRPr lang="en-US" dirty="0"/>
          </a:p>
        </p:txBody>
      </p:sp>
      <p:sp>
        <p:nvSpPr>
          <p:cNvPr id="3" name="Content Placeholder 2"/>
          <p:cNvSpPr>
            <a:spLocks noGrp="1"/>
          </p:cNvSpPr>
          <p:nvPr>
            <p:ph idx="1"/>
          </p:nvPr>
        </p:nvSpPr>
        <p:spPr/>
        <p:txBody>
          <a:bodyPr/>
          <a:lstStyle/>
          <a:p>
            <a:pPr marL="0" indent="0">
              <a:buNone/>
            </a:pPr>
            <a:r>
              <a:rPr lang="en-US" b="1" dirty="0">
                <a:solidFill>
                  <a:schemeClr val="bg1"/>
                </a:solidFill>
              </a:rPr>
              <a:t>In selecting initial therapy, we consider patient presentation (eg, presence or absence of symptoms of hyperglycemia and comorbidities, baseline A1C level), individualized treatment goal, and the glucose-lowering efficacy of individual drugs</a:t>
            </a:r>
            <a:r>
              <a:rPr lang="en-US" b="1" dirty="0" smtClean="0">
                <a:solidFill>
                  <a:schemeClr val="bg1"/>
                </a:solidFill>
              </a:rPr>
              <a:t>.</a:t>
            </a:r>
            <a:r>
              <a:rPr lang="en-US" b="1" u="sng" dirty="0">
                <a:solidFill>
                  <a:schemeClr val="bg1"/>
                </a:solidFill>
                <a:hlinkClick r:id="rId2"/>
              </a:rPr>
              <a:t> Metformin</a:t>
            </a:r>
            <a:r>
              <a:rPr lang="en-US" b="1" dirty="0">
                <a:solidFill>
                  <a:schemeClr val="bg1"/>
                </a:solidFill>
              </a:rPr>
              <a:t> was chosen for initial therapy because of glycemic efficacy, absence of weight gain and hypoglycemia, general tolerability, and favorable cost. Although virtually all recommendations for initial pharmacologic therapy (outside of China, where alpha-glucosidase inhibitors are used frequently) endorse use of metformin, there are, in fact, relatively few relevant direct comparative effectiveness data available.</a:t>
            </a:r>
          </a:p>
        </p:txBody>
      </p:sp>
      <p:pic>
        <p:nvPicPr>
          <p:cNvPr id="4" name="Picture 3"/>
          <p:cNvPicPr>
            <a:picLocks noChangeAspect="1"/>
          </p:cNvPicPr>
          <p:nvPr/>
        </p:nvPicPr>
        <p:blipFill>
          <a:blip r:embed="rId3"/>
          <a:stretch>
            <a:fillRect/>
          </a:stretch>
        </p:blipFill>
        <p:spPr>
          <a:xfrm>
            <a:off x="9486763" y="685800"/>
            <a:ext cx="2466975" cy="5486400"/>
          </a:xfrm>
          <a:prstGeom prst="rect">
            <a:avLst/>
          </a:prstGeom>
        </p:spPr>
      </p:pic>
      <p:sp>
        <p:nvSpPr>
          <p:cNvPr id="5" name="Rectangle 4"/>
          <p:cNvSpPr/>
          <p:nvPr/>
        </p:nvSpPr>
        <p:spPr>
          <a:xfrm>
            <a:off x="7492939" y="4024868"/>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68871810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153186"/>
            <a:ext cx="6111795" cy="841213"/>
          </a:xfrm>
        </p:spPr>
        <p:txBody>
          <a:bodyPr>
            <a:normAutofit fontScale="90000"/>
          </a:bodyPr>
          <a:lstStyle/>
          <a:p>
            <a:r>
              <a:rPr lang="en-US" b="1" dirty="0" smtClean="0"/>
              <a:t/>
            </a:r>
            <a:br>
              <a:rPr lang="en-US" b="1" dirty="0" smtClean="0"/>
            </a:br>
            <a:r>
              <a:rPr lang="en-US" b="1" dirty="0" smtClean="0"/>
              <a:t>DIABETES </a:t>
            </a:r>
            <a:r>
              <a:rPr lang="en-US" b="1" dirty="0"/>
              <a:t>THERAPEUTIC REVIEW</a:t>
            </a:r>
            <a:br>
              <a:rPr lang="en-US" b="1" dirty="0"/>
            </a:br>
            <a:endParaRPr lang="en-US" dirty="0"/>
          </a:p>
        </p:txBody>
      </p:sp>
      <p:sp>
        <p:nvSpPr>
          <p:cNvPr id="3" name="Content Placeholder 2"/>
          <p:cNvSpPr>
            <a:spLocks noGrp="1"/>
          </p:cNvSpPr>
          <p:nvPr>
            <p:ph idx="1"/>
          </p:nvPr>
        </p:nvSpPr>
        <p:spPr>
          <a:xfrm>
            <a:off x="116237" y="178232"/>
            <a:ext cx="9102375" cy="5052446"/>
          </a:xfrm>
        </p:spPr>
        <p:txBody>
          <a:bodyPr>
            <a:normAutofit fontScale="92500" lnSpcReduction="20000"/>
          </a:bodyPr>
          <a:lstStyle/>
          <a:p>
            <a:pPr marL="0" indent="0">
              <a:buNone/>
            </a:pPr>
            <a:r>
              <a:rPr lang="en-US" sz="2400" dirty="0">
                <a:solidFill>
                  <a:schemeClr val="bg1"/>
                </a:solidFill>
              </a:rPr>
              <a:t>Postmarketing cases of metformin-associated lactic acidosis have resulted in death, hypothermia, hypotension, and resistant </a:t>
            </a:r>
            <a:r>
              <a:rPr lang="en-US" sz="2400" dirty="0" smtClean="0">
                <a:solidFill>
                  <a:schemeClr val="bg1"/>
                </a:solidFill>
              </a:rPr>
              <a:t>Brady arrhythmias. </a:t>
            </a:r>
            <a:r>
              <a:rPr lang="en-US" sz="2400" dirty="0">
                <a:solidFill>
                  <a:schemeClr val="bg1"/>
                </a:solidFill>
              </a:rPr>
              <a:t>The onset of metformin-associated lactic acidosis is often subtle, accompanied only by nonspecific symptoms such as malaise, </a:t>
            </a:r>
            <a:r>
              <a:rPr lang="en-US" sz="2400" dirty="0" smtClean="0">
                <a:solidFill>
                  <a:schemeClr val="bg1"/>
                </a:solidFill>
              </a:rPr>
              <a:t>myalgia's, </a:t>
            </a:r>
            <a:r>
              <a:rPr lang="en-US" sz="2400" dirty="0">
                <a:solidFill>
                  <a:schemeClr val="bg1"/>
                </a:solidFill>
              </a:rPr>
              <a:t>respiratory distress, somnolence, and abdominal pain. Metformin-associated lactic acidosis was characterized by elevated blood lactate levels (&gt;5 mmol/L), anion gap acidosis (without evidence of ketonuria or ketonemia), and increased lactate/pyruvate ratio; and metformin plasma levels generally &gt;5 </a:t>
            </a:r>
            <a:r>
              <a:rPr lang="en-US" sz="2400" dirty="0" smtClean="0">
                <a:solidFill>
                  <a:schemeClr val="bg1"/>
                </a:solidFill>
              </a:rPr>
              <a:t>mcg/ml.</a:t>
            </a:r>
            <a:endParaRPr lang="en-US" sz="2400" dirty="0">
              <a:solidFill>
                <a:schemeClr val="bg1"/>
              </a:solidFill>
            </a:endParaRPr>
          </a:p>
          <a:p>
            <a:pPr marL="0" indent="0">
              <a:buNone/>
            </a:pPr>
            <a:r>
              <a:rPr lang="en-US" sz="2400" dirty="0">
                <a:solidFill>
                  <a:schemeClr val="bg1"/>
                </a:solidFill>
              </a:rPr>
              <a:t>Risk factors for metformin-associated lactic acidosis include renal impairment, concomitant use of certain drugs (eg, carbonic anhydrase inhibitors such as topiramate), ≥65 years, having a radiological study with contrast, surgery and other procedures, hypoxic states (eg, acute congestive heart failure), excessive alcohol intake, and hepatic impairment.</a:t>
            </a:r>
          </a:p>
          <a:p>
            <a:endParaRPr lang="en-US" dirty="0"/>
          </a:p>
        </p:txBody>
      </p:sp>
      <p:pic>
        <p:nvPicPr>
          <p:cNvPr id="4" name="Picture 3"/>
          <p:cNvPicPr>
            <a:picLocks noChangeAspect="1"/>
          </p:cNvPicPr>
          <p:nvPr/>
        </p:nvPicPr>
        <p:blipFill>
          <a:blip r:embed="rId2"/>
          <a:stretch>
            <a:fillRect/>
          </a:stretch>
        </p:blipFill>
        <p:spPr>
          <a:xfrm>
            <a:off x="9417095" y="685800"/>
            <a:ext cx="2466975" cy="5486400"/>
          </a:xfrm>
          <a:prstGeom prst="rect">
            <a:avLst/>
          </a:prstGeom>
        </p:spPr>
      </p:pic>
      <p:sp>
        <p:nvSpPr>
          <p:cNvPr id="5" name="Rectangle 4"/>
          <p:cNvSpPr/>
          <p:nvPr/>
        </p:nvSpPr>
        <p:spPr>
          <a:xfrm>
            <a:off x="7206220" y="4522944"/>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9696557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158506" y="576352"/>
            <a:ext cx="7380130" cy="4609011"/>
          </a:xfrm>
          <a:prstGeom prst="rect">
            <a:avLst/>
          </a:prstGeom>
        </p:spPr>
      </p:pic>
      <p:pic>
        <p:nvPicPr>
          <p:cNvPr id="3" name="Picture 2"/>
          <p:cNvPicPr>
            <a:picLocks noChangeAspect="1"/>
          </p:cNvPicPr>
          <p:nvPr/>
        </p:nvPicPr>
        <p:blipFill>
          <a:blip r:embed="rId3"/>
          <a:stretch>
            <a:fillRect/>
          </a:stretch>
        </p:blipFill>
        <p:spPr>
          <a:xfrm>
            <a:off x="9082348" y="196643"/>
            <a:ext cx="2915155" cy="6483125"/>
          </a:xfrm>
          <a:prstGeom prst="rect">
            <a:avLst/>
          </a:prstGeom>
        </p:spPr>
      </p:pic>
      <p:sp>
        <p:nvSpPr>
          <p:cNvPr id="4" name="TextBox 3"/>
          <p:cNvSpPr txBox="1"/>
          <p:nvPr/>
        </p:nvSpPr>
        <p:spPr>
          <a:xfrm>
            <a:off x="2766596" y="6346809"/>
            <a:ext cx="6192721" cy="584775"/>
          </a:xfrm>
          <a:prstGeom prst="rect">
            <a:avLst/>
          </a:prstGeom>
          <a:noFill/>
        </p:spPr>
        <p:txBody>
          <a:bodyPr wrap="none" rtlCol="0">
            <a:spAutoFit/>
          </a:bodyPr>
          <a:lstStyle/>
          <a:p>
            <a:r>
              <a:rPr lang="en-US" sz="3200" b="1" dirty="0" smtClean="0"/>
              <a:t>DIABETES THERAPEUTIC REVIEW</a:t>
            </a:r>
            <a:endParaRPr lang="en-US" sz="3200" b="1" dirty="0"/>
          </a:p>
        </p:txBody>
      </p:sp>
      <p:sp>
        <p:nvSpPr>
          <p:cNvPr id="2" name="Rectangle 1"/>
          <p:cNvSpPr/>
          <p:nvPr/>
        </p:nvSpPr>
        <p:spPr>
          <a:xfrm>
            <a:off x="7178968" y="5342510"/>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6842990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78331" y="406931"/>
            <a:ext cx="5858732" cy="6220099"/>
          </a:xfrm>
          <a:prstGeom prst="rect">
            <a:avLst/>
          </a:prstGeom>
        </p:spPr>
      </p:pic>
      <p:pic>
        <p:nvPicPr>
          <p:cNvPr id="3" name="Picture 2"/>
          <p:cNvPicPr>
            <a:picLocks noChangeAspect="1"/>
          </p:cNvPicPr>
          <p:nvPr/>
        </p:nvPicPr>
        <p:blipFill>
          <a:blip r:embed="rId3"/>
          <a:stretch>
            <a:fillRect/>
          </a:stretch>
        </p:blipFill>
        <p:spPr>
          <a:xfrm>
            <a:off x="189451" y="424733"/>
            <a:ext cx="2788880" cy="6202297"/>
          </a:xfrm>
          <a:prstGeom prst="rect">
            <a:avLst/>
          </a:prstGeom>
        </p:spPr>
      </p:pic>
      <p:pic>
        <p:nvPicPr>
          <p:cNvPr id="5" name="Picture 4"/>
          <p:cNvPicPr>
            <a:picLocks noChangeAspect="1"/>
          </p:cNvPicPr>
          <p:nvPr/>
        </p:nvPicPr>
        <p:blipFill>
          <a:blip r:embed="rId4"/>
          <a:stretch>
            <a:fillRect/>
          </a:stretch>
        </p:blipFill>
        <p:spPr>
          <a:xfrm>
            <a:off x="8837063" y="406931"/>
            <a:ext cx="3067554" cy="6235534"/>
          </a:xfrm>
          <a:prstGeom prst="rect">
            <a:avLst/>
          </a:prstGeom>
        </p:spPr>
      </p:pic>
    </p:spTree>
    <p:extLst>
      <p:ext uri="{BB962C8B-B14F-4D97-AF65-F5344CB8AC3E}">
        <p14:creationId xmlns:p14="http://schemas.microsoft.com/office/powerpoint/2010/main" val="6818175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FDA LINKS FOR </a:t>
            </a:r>
            <a:r>
              <a:rPr lang="en-US" b="1" dirty="0" smtClean="0"/>
              <a:t>INFORMATION/RESOURCES</a:t>
            </a:r>
            <a:endParaRPr lang="en-US" b="1" dirty="0"/>
          </a:p>
        </p:txBody>
      </p:sp>
      <p:sp>
        <p:nvSpPr>
          <p:cNvPr id="3" name="Content Placeholder 2"/>
          <p:cNvSpPr>
            <a:spLocks noGrp="1"/>
          </p:cNvSpPr>
          <p:nvPr>
            <p:ph idx="1"/>
          </p:nvPr>
        </p:nvSpPr>
        <p:spPr/>
        <p:txBody>
          <a:bodyPr/>
          <a:lstStyle/>
          <a:p>
            <a:pPr marL="0" indent="0">
              <a:buNone/>
            </a:pPr>
            <a:r>
              <a:rPr lang="en-US" sz="5400" b="1" dirty="0" smtClean="0">
                <a:solidFill>
                  <a:schemeClr val="bg1"/>
                </a:solidFill>
              </a:rPr>
              <a:t>Infectious disease</a:t>
            </a:r>
          </a:p>
          <a:p>
            <a:pPr marL="0" indent="0">
              <a:buNone/>
            </a:pPr>
            <a:r>
              <a:rPr lang="en-US" dirty="0">
                <a:solidFill>
                  <a:schemeClr val="bg1"/>
                </a:solidFill>
              </a:rPr>
              <a:t>https://google2.fda.gov/search?q=Infectious+disease&amp;client=FDAgov&amp;site=FDAgov&amp;lr=&amp;proxystylesheet=FDAgov&amp;requiredfields=-archive%3AYes&amp;output=xml_no_dtd&amp;getfields=*</a:t>
            </a:r>
          </a:p>
        </p:txBody>
      </p:sp>
      <p:pic>
        <p:nvPicPr>
          <p:cNvPr id="4" name="Picture 3"/>
          <p:cNvPicPr>
            <a:picLocks noChangeAspect="1"/>
          </p:cNvPicPr>
          <p:nvPr/>
        </p:nvPicPr>
        <p:blipFill>
          <a:blip r:embed="rId2"/>
          <a:stretch>
            <a:fillRect/>
          </a:stretch>
        </p:blipFill>
        <p:spPr>
          <a:xfrm>
            <a:off x="9283338" y="342536"/>
            <a:ext cx="2731361" cy="6074378"/>
          </a:xfrm>
          <a:prstGeom prst="rect">
            <a:avLst/>
          </a:prstGeom>
        </p:spPr>
      </p:pic>
    </p:spTree>
    <p:extLst>
      <p:ext uri="{BB962C8B-B14F-4D97-AF65-F5344CB8AC3E}">
        <p14:creationId xmlns:p14="http://schemas.microsoft.com/office/powerpoint/2010/main" val="41549715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5350933"/>
            <a:ext cx="8002588" cy="1507067"/>
          </a:xfrm>
        </p:spPr>
        <p:txBody>
          <a:bodyPr>
            <a:normAutofit fontScale="90000"/>
          </a:bodyPr>
          <a:lstStyle/>
          <a:p>
            <a:r>
              <a:rPr lang="en-US" b="1" dirty="0" smtClean="0"/>
              <a:t>Infectious disease</a:t>
            </a:r>
            <a:br>
              <a:rPr lang="en-US" b="1" dirty="0" smtClean="0"/>
            </a:br>
            <a:r>
              <a:rPr lang="en-US" b="1" dirty="0" smtClean="0"/>
              <a:t>hiv infection improving each year</a:t>
            </a:r>
            <a:br>
              <a:rPr lang="en-US" b="1" dirty="0" smtClean="0"/>
            </a:br>
            <a:r>
              <a:rPr lang="en-US" b="1" dirty="0" smtClean="0"/>
              <a:t>why?????</a:t>
            </a:r>
            <a:endParaRPr lang="en-US" b="1" dirty="0"/>
          </a:p>
        </p:txBody>
      </p:sp>
      <p:pic>
        <p:nvPicPr>
          <p:cNvPr id="4" name="Content Placeholder 3"/>
          <p:cNvPicPr>
            <a:picLocks noGrp="1" noChangeAspect="1"/>
          </p:cNvPicPr>
          <p:nvPr>
            <p:ph idx="1"/>
          </p:nvPr>
        </p:nvPicPr>
        <p:blipFill>
          <a:blip r:embed="rId2"/>
          <a:stretch>
            <a:fillRect/>
          </a:stretch>
        </p:blipFill>
        <p:spPr>
          <a:xfrm>
            <a:off x="1107760" y="371811"/>
            <a:ext cx="6230688" cy="4931111"/>
          </a:xfrm>
          <a:prstGeom prst="rect">
            <a:avLst/>
          </a:prstGeom>
        </p:spPr>
      </p:pic>
      <p:pic>
        <p:nvPicPr>
          <p:cNvPr id="3" name="Picture 2"/>
          <p:cNvPicPr>
            <a:picLocks noChangeAspect="1"/>
          </p:cNvPicPr>
          <p:nvPr/>
        </p:nvPicPr>
        <p:blipFill>
          <a:blip r:embed="rId3"/>
          <a:stretch>
            <a:fillRect/>
          </a:stretch>
        </p:blipFill>
        <p:spPr>
          <a:xfrm>
            <a:off x="9162151" y="371811"/>
            <a:ext cx="2742312" cy="6098731"/>
          </a:xfrm>
          <a:prstGeom prst="rect">
            <a:avLst/>
          </a:prstGeom>
        </p:spPr>
      </p:pic>
    </p:spTree>
    <p:extLst>
      <p:ext uri="{BB962C8B-B14F-4D97-AF65-F5344CB8AC3E}">
        <p14:creationId xmlns:p14="http://schemas.microsoft.com/office/powerpoint/2010/main" val="13586124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2" y="5350933"/>
            <a:ext cx="8118825" cy="1507067"/>
          </a:xfrm>
        </p:spPr>
        <p:txBody>
          <a:bodyPr>
            <a:normAutofit fontScale="90000"/>
          </a:bodyPr>
          <a:lstStyle/>
          <a:p>
            <a:r>
              <a:rPr lang="en-US" b="1" dirty="0" smtClean="0"/>
              <a:t>Infectious disease</a:t>
            </a:r>
            <a:br>
              <a:rPr lang="en-US" b="1" dirty="0" smtClean="0"/>
            </a:br>
            <a:r>
              <a:rPr lang="en-US" b="1" dirty="0" smtClean="0"/>
              <a:t>hiv infection improving each year</a:t>
            </a:r>
            <a:br>
              <a:rPr lang="en-US" b="1" dirty="0" smtClean="0"/>
            </a:br>
            <a:r>
              <a:rPr lang="en-US" b="1" dirty="0" smtClean="0"/>
              <a:t>why?????</a:t>
            </a:r>
            <a:endParaRPr lang="en-US" b="1" dirty="0"/>
          </a:p>
        </p:txBody>
      </p:sp>
      <p:pic>
        <p:nvPicPr>
          <p:cNvPr id="5" name="Picture 4"/>
          <p:cNvPicPr>
            <a:picLocks noChangeAspect="1"/>
          </p:cNvPicPr>
          <p:nvPr/>
        </p:nvPicPr>
        <p:blipFill>
          <a:blip r:embed="rId2"/>
          <a:stretch>
            <a:fillRect/>
          </a:stretch>
        </p:blipFill>
        <p:spPr>
          <a:xfrm>
            <a:off x="227012" y="341643"/>
            <a:ext cx="8599274" cy="4370759"/>
          </a:xfrm>
          <a:prstGeom prst="rect">
            <a:avLst/>
          </a:prstGeom>
        </p:spPr>
      </p:pic>
      <p:pic>
        <p:nvPicPr>
          <p:cNvPr id="3" name="Picture 2"/>
          <p:cNvPicPr>
            <a:picLocks noChangeAspect="1"/>
          </p:cNvPicPr>
          <p:nvPr/>
        </p:nvPicPr>
        <p:blipFill>
          <a:blip r:embed="rId3"/>
          <a:stretch>
            <a:fillRect/>
          </a:stretch>
        </p:blipFill>
        <p:spPr>
          <a:xfrm>
            <a:off x="9167623" y="341643"/>
            <a:ext cx="2822081" cy="6276133"/>
          </a:xfrm>
          <a:prstGeom prst="rect">
            <a:avLst/>
          </a:prstGeom>
        </p:spPr>
      </p:pic>
    </p:spTree>
    <p:extLst>
      <p:ext uri="{BB962C8B-B14F-4D97-AF65-F5344CB8AC3E}">
        <p14:creationId xmlns:p14="http://schemas.microsoft.com/office/powerpoint/2010/main" val="3219253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734962"/>
            <a:ext cx="8534400" cy="2123038"/>
          </a:xfrm>
        </p:spPr>
        <p:txBody>
          <a:bodyPr>
            <a:normAutofit/>
          </a:bodyPr>
          <a:lstStyle/>
          <a:p>
            <a:r>
              <a:rPr lang="en-US" dirty="0" smtClean="0"/>
              <a:t/>
            </a:r>
            <a:br>
              <a:rPr lang="en-US" dirty="0" smtClean="0"/>
            </a:br>
            <a:r>
              <a:rPr lang="en-US" b="1" dirty="0" smtClean="0"/>
              <a:t>Antianginal</a:t>
            </a:r>
            <a:br>
              <a:rPr lang="en-US" b="1" dirty="0" smtClean="0"/>
            </a:br>
            <a:r>
              <a:rPr lang="en-US" b="1" dirty="0" smtClean="0"/>
              <a:t>beta blockers</a:t>
            </a:r>
            <a:endParaRPr lang="en-US" b="1" dirty="0"/>
          </a:p>
        </p:txBody>
      </p:sp>
      <p:sp>
        <p:nvSpPr>
          <p:cNvPr id="3" name="Content Placeholder 2"/>
          <p:cNvSpPr>
            <a:spLocks noGrp="1"/>
          </p:cNvSpPr>
          <p:nvPr>
            <p:ph idx="1"/>
          </p:nvPr>
        </p:nvSpPr>
        <p:spPr>
          <a:xfrm>
            <a:off x="557464" y="224073"/>
            <a:ext cx="9030673" cy="5316648"/>
          </a:xfrm>
        </p:spPr>
        <p:txBody>
          <a:bodyPr>
            <a:normAutofit lnSpcReduction="10000"/>
          </a:bodyPr>
          <a:lstStyle/>
          <a:p>
            <a:pPr marL="0" indent="0">
              <a:buNone/>
            </a:pPr>
            <a:r>
              <a:rPr lang="en-US" sz="2800" b="1" dirty="0">
                <a:solidFill>
                  <a:schemeClr val="bg1"/>
                </a:solidFill>
              </a:rPr>
              <a:t>Beta blockers</a:t>
            </a:r>
            <a:r>
              <a:rPr lang="en-US" sz="2800" dirty="0">
                <a:solidFill>
                  <a:schemeClr val="bg1"/>
                </a:solidFill>
              </a:rPr>
              <a:t> </a:t>
            </a:r>
            <a:r>
              <a:rPr lang="en-US" sz="2800" dirty="0" smtClean="0">
                <a:solidFill>
                  <a:schemeClr val="bg1"/>
                </a:solidFill>
              </a:rPr>
              <a:t>—Up to Date agrees </a:t>
            </a:r>
            <a:r>
              <a:rPr lang="en-US" sz="2800" dirty="0">
                <a:solidFill>
                  <a:schemeClr val="bg1"/>
                </a:solidFill>
              </a:rPr>
              <a:t>with the 2012 American College of Cardiology </a:t>
            </a:r>
            <a:r>
              <a:rPr lang="en-US" sz="2800" dirty="0" smtClean="0">
                <a:solidFill>
                  <a:schemeClr val="bg1"/>
                </a:solidFill>
              </a:rPr>
              <a:t>Foundation/American Heart</a:t>
            </a:r>
            <a:r>
              <a:rPr lang="en-US" sz="2800" dirty="0">
                <a:solidFill>
                  <a:schemeClr val="bg1"/>
                </a:solidFill>
              </a:rPr>
              <a:t> Association/American College of </a:t>
            </a:r>
            <a:r>
              <a:rPr lang="en-US" sz="2800" dirty="0" smtClean="0">
                <a:solidFill>
                  <a:schemeClr val="bg1"/>
                </a:solidFill>
              </a:rPr>
              <a:t>Physicians/American Association </a:t>
            </a:r>
            <a:r>
              <a:rPr lang="en-US" sz="2800" dirty="0">
                <a:solidFill>
                  <a:schemeClr val="bg1"/>
                </a:solidFill>
              </a:rPr>
              <a:t>for Thoracic Surgery/Preventive Cardiovascular Nurses Association/Society for Cardiovascular Angiography and Interventions/Society of Thoracic Surgeons guideline for the diagnosis and management of patients with stable ischemic heart disease (SIHD), which recommends beta blockers as first line therapy to reduce </a:t>
            </a:r>
            <a:r>
              <a:rPr lang="en-US" sz="2800" dirty="0" smtClean="0">
                <a:solidFill>
                  <a:schemeClr val="bg1"/>
                </a:solidFill>
              </a:rPr>
              <a:t>anginal </a:t>
            </a:r>
            <a:r>
              <a:rPr lang="en-US" sz="2800" dirty="0">
                <a:solidFill>
                  <a:schemeClr val="bg1"/>
                </a:solidFill>
              </a:rPr>
              <a:t>episodes and improve exercise </a:t>
            </a:r>
            <a:r>
              <a:rPr lang="en-US" sz="2800" dirty="0" smtClean="0">
                <a:solidFill>
                  <a:schemeClr val="bg1"/>
                </a:solidFill>
              </a:rPr>
              <a:t>tolerance. </a:t>
            </a:r>
            <a:endParaRPr lang="en-US" sz="2800" dirty="0">
              <a:solidFill>
                <a:schemeClr val="bg1"/>
              </a:solidFill>
            </a:endParaRPr>
          </a:p>
        </p:txBody>
      </p:sp>
      <p:pic>
        <p:nvPicPr>
          <p:cNvPr id="4" name="Picture 3"/>
          <p:cNvPicPr>
            <a:picLocks noChangeAspect="1"/>
          </p:cNvPicPr>
          <p:nvPr/>
        </p:nvPicPr>
        <p:blipFill>
          <a:blip r:embed="rId2"/>
          <a:stretch>
            <a:fillRect/>
          </a:stretch>
        </p:blipFill>
        <p:spPr>
          <a:xfrm>
            <a:off x="9504180" y="459377"/>
            <a:ext cx="2466975" cy="5486400"/>
          </a:xfrm>
          <a:prstGeom prst="rect">
            <a:avLst/>
          </a:prstGeom>
        </p:spPr>
      </p:pic>
      <p:sp>
        <p:nvSpPr>
          <p:cNvPr id="5" name="Rectangle 4"/>
          <p:cNvSpPr/>
          <p:nvPr/>
        </p:nvSpPr>
        <p:spPr>
          <a:xfrm>
            <a:off x="7376702" y="5540721"/>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150793942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554" y="5343394"/>
            <a:ext cx="8534400" cy="1507067"/>
          </a:xfrm>
        </p:spPr>
        <p:txBody>
          <a:bodyPr>
            <a:normAutofit fontScale="90000"/>
          </a:bodyPr>
          <a:lstStyle/>
          <a:p>
            <a:r>
              <a:rPr lang="en-US" b="1" dirty="0"/>
              <a:t>Infectious disease</a:t>
            </a:r>
            <a:br>
              <a:rPr lang="en-US" b="1" dirty="0"/>
            </a:br>
            <a:r>
              <a:rPr lang="en-US" b="1" dirty="0"/>
              <a:t>hiv infection improving each year</a:t>
            </a:r>
          </a:p>
        </p:txBody>
      </p:sp>
      <p:pic>
        <p:nvPicPr>
          <p:cNvPr id="4" name="Content Placeholder 3"/>
          <p:cNvPicPr>
            <a:picLocks noGrp="1" noChangeAspect="1"/>
          </p:cNvPicPr>
          <p:nvPr>
            <p:ph idx="1"/>
          </p:nvPr>
        </p:nvPicPr>
        <p:blipFill>
          <a:blip r:embed="rId2"/>
          <a:stretch>
            <a:fillRect/>
          </a:stretch>
        </p:blipFill>
        <p:spPr>
          <a:xfrm>
            <a:off x="334978" y="331218"/>
            <a:ext cx="7632071" cy="4894481"/>
          </a:xfrm>
          <a:prstGeom prst="rect">
            <a:avLst/>
          </a:prstGeom>
        </p:spPr>
      </p:pic>
      <p:pic>
        <p:nvPicPr>
          <p:cNvPr id="3" name="Picture 2"/>
          <p:cNvPicPr>
            <a:picLocks noChangeAspect="1"/>
          </p:cNvPicPr>
          <p:nvPr/>
        </p:nvPicPr>
        <p:blipFill>
          <a:blip r:embed="rId3"/>
          <a:stretch>
            <a:fillRect/>
          </a:stretch>
        </p:blipFill>
        <p:spPr>
          <a:xfrm>
            <a:off x="8847910" y="331218"/>
            <a:ext cx="2818446" cy="6268050"/>
          </a:xfrm>
          <a:prstGeom prst="rect">
            <a:avLst/>
          </a:prstGeom>
        </p:spPr>
      </p:pic>
    </p:spTree>
    <p:extLst>
      <p:ext uri="{BB962C8B-B14F-4D97-AF65-F5344CB8AC3E}">
        <p14:creationId xmlns:p14="http://schemas.microsoft.com/office/powerpoint/2010/main" val="22041885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Infectious disease</a:t>
            </a:r>
            <a:br>
              <a:rPr lang="en-US" b="1" dirty="0"/>
            </a:br>
            <a:r>
              <a:rPr lang="en-US" b="1" dirty="0"/>
              <a:t>hiv infection improving each year</a:t>
            </a:r>
          </a:p>
        </p:txBody>
      </p:sp>
      <p:pic>
        <p:nvPicPr>
          <p:cNvPr id="4" name="Content Placeholder 3"/>
          <p:cNvPicPr>
            <a:picLocks noGrp="1" noChangeAspect="1"/>
          </p:cNvPicPr>
          <p:nvPr>
            <p:ph idx="1"/>
          </p:nvPr>
        </p:nvPicPr>
        <p:blipFill>
          <a:blip r:embed="rId2"/>
          <a:stretch>
            <a:fillRect/>
          </a:stretch>
        </p:blipFill>
        <p:spPr>
          <a:xfrm>
            <a:off x="748937" y="981891"/>
            <a:ext cx="7910513" cy="3480626"/>
          </a:xfrm>
          <a:prstGeom prst="rect">
            <a:avLst/>
          </a:prstGeom>
        </p:spPr>
      </p:pic>
      <p:pic>
        <p:nvPicPr>
          <p:cNvPr id="3" name="Picture 2"/>
          <p:cNvPicPr>
            <a:picLocks noChangeAspect="1"/>
          </p:cNvPicPr>
          <p:nvPr/>
        </p:nvPicPr>
        <p:blipFill>
          <a:blip r:embed="rId3"/>
          <a:stretch>
            <a:fillRect/>
          </a:stretch>
        </p:blipFill>
        <p:spPr>
          <a:xfrm>
            <a:off x="9166668" y="346460"/>
            <a:ext cx="2819914" cy="6271315"/>
          </a:xfrm>
          <a:prstGeom prst="rect">
            <a:avLst/>
          </a:prstGeom>
        </p:spPr>
      </p:pic>
    </p:spTree>
    <p:extLst>
      <p:ext uri="{BB962C8B-B14F-4D97-AF65-F5344CB8AC3E}">
        <p14:creationId xmlns:p14="http://schemas.microsoft.com/office/powerpoint/2010/main" val="421821156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Infectious disease</a:t>
            </a:r>
            <a:br>
              <a:rPr lang="en-US" b="1" dirty="0"/>
            </a:br>
            <a:r>
              <a:rPr lang="en-US" b="1" dirty="0"/>
              <a:t>hiv infection improving each year</a:t>
            </a:r>
          </a:p>
        </p:txBody>
      </p:sp>
      <p:pic>
        <p:nvPicPr>
          <p:cNvPr id="4" name="Content Placeholder 3"/>
          <p:cNvPicPr>
            <a:picLocks noGrp="1" noChangeAspect="1"/>
          </p:cNvPicPr>
          <p:nvPr>
            <p:ph idx="1"/>
          </p:nvPr>
        </p:nvPicPr>
        <p:blipFill>
          <a:blip r:embed="rId2"/>
          <a:stretch>
            <a:fillRect/>
          </a:stretch>
        </p:blipFill>
        <p:spPr>
          <a:xfrm>
            <a:off x="775063" y="507997"/>
            <a:ext cx="8125097" cy="3785703"/>
          </a:xfrm>
          <a:prstGeom prst="rect">
            <a:avLst/>
          </a:prstGeom>
        </p:spPr>
      </p:pic>
      <p:pic>
        <p:nvPicPr>
          <p:cNvPr id="3" name="Picture 2"/>
          <p:cNvPicPr>
            <a:picLocks noChangeAspect="1"/>
          </p:cNvPicPr>
          <p:nvPr/>
        </p:nvPicPr>
        <p:blipFill>
          <a:blip r:embed="rId3"/>
          <a:stretch>
            <a:fillRect/>
          </a:stretch>
        </p:blipFill>
        <p:spPr>
          <a:xfrm>
            <a:off x="9218612" y="291022"/>
            <a:ext cx="2687819" cy="5977543"/>
          </a:xfrm>
          <a:prstGeom prst="rect">
            <a:avLst/>
          </a:prstGeom>
        </p:spPr>
      </p:pic>
    </p:spTree>
    <p:extLst>
      <p:ext uri="{BB962C8B-B14F-4D97-AF65-F5344CB8AC3E}">
        <p14:creationId xmlns:p14="http://schemas.microsoft.com/office/powerpoint/2010/main" val="14042025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580" y="5624577"/>
            <a:ext cx="7956271" cy="1233423"/>
          </a:xfrm>
        </p:spPr>
        <p:txBody>
          <a:bodyPr>
            <a:normAutofit fontScale="90000"/>
          </a:bodyPr>
          <a:lstStyle/>
          <a:p>
            <a:r>
              <a:rPr lang="en-US" b="1" dirty="0"/>
              <a:t>Infectious disease</a:t>
            </a:r>
            <a:br>
              <a:rPr lang="en-US" b="1" dirty="0"/>
            </a:br>
            <a:r>
              <a:rPr lang="en-US" b="1" dirty="0"/>
              <a:t>hiv infection improving each year</a:t>
            </a:r>
          </a:p>
        </p:txBody>
      </p:sp>
      <p:pic>
        <p:nvPicPr>
          <p:cNvPr id="4" name="Content Placeholder 3"/>
          <p:cNvPicPr>
            <a:picLocks noGrp="1" noChangeAspect="1"/>
          </p:cNvPicPr>
          <p:nvPr>
            <p:ph idx="1"/>
          </p:nvPr>
        </p:nvPicPr>
        <p:blipFill>
          <a:blip r:embed="rId2"/>
          <a:stretch>
            <a:fillRect/>
          </a:stretch>
        </p:blipFill>
        <p:spPr>
          <a:xfrm>
            <a:off x="325580" y="120438"/>
            <a:ext cx="8421163" cy="5486153"/>
          </a:xfrm>
          <a:prstGeom prst="rect">
            <a:avLst/>
          </a:prstGeom>
        </p:spPr>
      </p:pic>
      <p:pic>
        <p:nvPicPr>
          <p:cNvPr id="3" name="Picture 2"/>
          <p:cNvPicPr>
            <a:picLocks noChangeAspect="1"/>
          </p:cNvPicPr>
          <p:nvPr/>
        </p:nvPicPr>
        <p:blipFill>
          <a:blip r:embed="rId3"/>
          <a:stretch>
            <a:fillRect/>
          </a:stretch>
        </p:blipFill>
        <p:spPr>
          <a:xfrm>
            <a:off x="9059987" y="120438"/>
            <a:ext cx="2952231" cy="6565579"/>
          </a:xfrm>
          <a:prstGeom prst="rect">
            <a:avLst/>
          </a:prstGeom>
        </p:spPr>
      </p:pic>
    </p:spTree>
    <p:extLst>
      <p:ext uri="{BB962C8B-B14F-4D97-AF65-F5344CB8AC3E}">
        <p14:creationId xmlns:p14="http://schemas.microsoft.com/office/powerpoint/2010/main" val="9929550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30" y="5549777"/>
            <a:ext cx="8534400" cy="1068737"/>
          </a:xfrm>
        </p:spPr>
        <p:txBody>
          <a:bodyPr>
            <a:normAutofit fontScale="90000"/>
          </a:bodyPr>
          <a:lstStyle/>
          <a:p>
            <a:r>
              <a:rPr lang="en-US" b="1" dirty="0"/>
              <a:t>Infectious disease</a:t>
            </a:r>
            <a:br>
              <a:rPr lang="en-US" b="1" dirty="0"/>
            </a:br>
            <a:r>
              <a:rPr lang="en-US" b="1" dirty="0"/>
              <a:t>hiv </a:t>
            </a:r>
            <a:r>
              <a:rPr lang="en-US" b="1" dirty="0" smtClean="0"/>
              <a:t>infection treatment review </a:t>
            </a:r>
            <a:endParaRPr lang="en-US" b="1" dirty="0"/>
          </a:p>
        </p:txBody>
      </p:sp>
      <p:pic>
        <p:nvPicPr>
          <p:cNvPr id="4" name="Content Placeholder 3"/>
          <p:cNvPicPr>
            <a:picLocks noGrp="1" noChangeAspect="1"/>
          </p:cNvPicPr>
          <p:nvPr>
            <p:ph idx="1"/>
          </p:nvPr>
        </p:nvPicPr>
        <p:blipFill>
          <a:blip r:embed="rId2"/>
          <a:stretch>
            <a:fillRect/>
          </a:stretch>
        </p:blipFill>
        <p:spPr>
          <a:xfrm>
            <a:off x="173259" y="371714"/>
            <a:ext cx="7272570" cy="4905679"/>
          </a:xfrm>
          <a:prstGeom prst="rect">
            <a:avLst/>
          </a:prstGeom>
        </p:spPr>
      </p:pic>
      <p:pic>
        <p:nvPicPr>
          <p:cNvPr id="3" name="Picture 2"/>
          <p:cNvPicPr>
            <a:picLocks noChangeAspect="1"/>
          </p:cNvPicPr>
          <p:nvPr/>
        </p:nvPicPr>
        <p:blipFill>
          <a:blip r:embed="rId3"/>
          <a:stretch>
            <a:fillRect/>
          </a:stretch>
        </p:blipFill>
        <p:spPr>
          <a:xfrm>
            <a:off x="8716690" y="208981"/>
            <a:ext cx="2821577" cy="6275013"/>
          </a:xfrm>
          <a:prstGeom prst="rect">
            <a:avLst/>
          </a:prstGeom>
        </p:spPr>
      </p:pic>
    </p:spTree>
    <p:extLst>
      <p:ext uri="{BB962C8B-B14F-4D97-AF65-F5344CB8AC3E}">
        <p14:creationId xmlns:p14="http://schemas.microsoft.com/office/powerpoint/2010/main" val="372211924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507" y="5468983"/>
            <a:ext cx="6953205" cy="1251617"/>
          </a:xfrm>
        </p:spPr>
        <p:txBody>
          <a:bodyPr>
            <a:normAutofit fontScale="90000"/>
          </a:bodyPr>
          <a:lstStyle/>
          <a:p>
            <a:r>
              <a:rPr lang="en-US" b="1" dirty="0"/>
              <a:t>Infectious disease</a:t>
            </a:r>
            <a:br>
              <a:rPr lang="en-US" b="1" dirty="0"/>
            </a:br>
            <a:r>
              <a:rPr lang="en-US" b="1" dirty="0"/>
              <a:t>hiv infection </a:t>
            </a:r>
            <a:r>
              <a:rPr lang="en-US" b="1" dirty="0" smtClean="0"/>
              <a:t>treatment review</a:t>
            </a:r>
            <a:endParaRPr lang="en-US" b="1" dirty="0"/>
          </a:p>
        </p:txBody>
      </p:sp>
      <p:pic>
        <p:nvPicPr>
          <p:cNvPr id="4" name="Content Placeholder 3"/>
          <p:cNvPicPr>
            <a:picLocks noGrp="1" noChangeAspect="1"/>
          </p:cNvPicPr>
          <p:nvPr>
            <p:ph idx="1"/>
          </p:nvPr>
        </p:nvPicPr>
        <p:blipFill>
          <a:blip r:embed="rId2"/>
          <a:stretch>
            <a:fillRect/>
          </a:stretch>
        </p:blipFill>
        <p:spPr>
          <a:xfrm>
            <a:off x="766353" y="351091"/>
            <a:ext cx="7413515" cy="5117892"/>
          </a:xfrm>
          <a:prstGeom prst="rect">
            <a:avLst/>
          </a:prstGeom>
        </p:spPr>
      </p:pic>
      <p:pic>
        <p:nvPicPr>
          <p:cNvPr id="3" name="Picture 2"/>
          <p:cNvPicPr>
            <a:picLocks noChangeAspect="1"/>
          </p:cNvPicPr>
          <p:nvPr/>
        </p:nvPicPr>
        <p:blipFill>
          <a:blip r:embed="rId3"/>
          <a:stretch>
            <a:fillRect/>
          </a:stretch>
        </p:blipFill>
        <p:spPr>
          <a:xfrm>
            <a:off x="9055521" y="219355"/>
            <a:ext cx="2871311" cy="6385618"/>
          </a:xfrm>
          <a:prstGeom prst="rect">
            <a:avLst/>
          </a:prstGeom>
        </p:spPr>
      </p:pic>
    </p:spTree>
    <p:extLst>
      <p:ext uri="{BB962C8B-B14F-4D97-AF65-F5344CB8AC3E}">
        <p14:creationId xmlns:p14="http://schemas.microsoft.com/office/powerpoint/2010/main" val="23124765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66" y="5350933"/>
            <a:ext cx="7858898" cy="1507067"/>
          </a:xfrm>
        </p:spPr>
        <p:txBody>
          <a:bodyPr>
            <a:normAutofit/>
          </a:bodyPr>
          <a:lstStyle/>
          <a:p>
            <a:r>
              <a:rPr lang="en-US" b="1" dirty="0"/>
              <a:t>Infectious </a:t>
            </a:r>
            <a:r>
              <a:rPr lang="en-US" b="1" dirty="0" smtClean="0"/>
              <a:t>disease hepatitis b/C infection </a:t>
            </a:r>
            <a:r>
              <a:rPr lang="en-US" b="1" dirty="0"/>
              <a:t>treatment review</a:t>
            </a:r>
          </a:p>
        </p:txBody>
      </p:sp>
      <p:pic>
        <p:nvPicPr>
          <p:cNvPr id="4" name="Content Placeholder 3"/>
          <p:cNvPicPr>
            <a:picLocks noGrp="1" noChangeAspect="1"/>
          </p:cNvPicPr>
          <p:nvPr>
            <p:ph idx="1"/>
          </p:nvPr>
        </p:nvPicPr>
        <p:blipFill>
          <a:blip r:embed="rId2"/>
          <a:stretch>
            <a:fillRect/>
          </a:stretch>
        </p:blipFill>
        <p:spPr>
          <a:xfrm>
            <a:off x="296091" y="1070865"/>
            <a:ext cx="8620849" cy="3935067"/>
          </a:xfrm>
          <a:prstGeom prst="rect">
            <a:avLst/>
          </a:prstGeom>
        </p:spPr>
      </p:pic>
      <p:pic>
        <p:nvPicPr>
          <p:cNvPr id="3" name="Picture 2"/>
          <p:cNvPicPr>
            <a:picLocks noChangeAspect="1"/>
          </p:cNvPicPr>
          <p:nvPr/>
        </p:nvPicPr>
        <p:blipFill>
          <a:blip r:embed="rId3"/>
          <a:stretch>
            <a:fillRect/>
          </a:stretch>
        </p:blipFill>
        <p:spPr>
          <a:xfrm>
            <a:off x="9244740" y="269960"/>
            <a:ext cx="2845304" cy="6327780"/>
          </a:xfrm>
          <a:prstGeom prst="rect">
            <a:avLst/>
          </a:prstGeom>
        </p:spPr>
      </p:pic>
    </p:spTree>
    <p:extLst>
      <p:ext uri="{BB962C8B-B14F-4D97-AF65-F5344CB8AC3E}">
        <p14:creationId xmlns:p14="http://schemas.microsoft.com/office/powerpoint/2010/main" val="4116744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52" y="5350933"/>
            <a:ext cx="5202782" cy="1507067"/>
          </a:xfrm>
        </p:spPr>
        <p:txBody>
          <a:bodyPr>
            <a:normAutofit fontScale="90000"/>
          </a:bodyPr>
          <a:lstStyle/>
          <a:p>
            <a:r>
              <a:rPr lang="en-US" b="1" dirty="0"/>
              <a:t>Infectious disease</a:t>
            </a:r>
            <a:br>
              <a:rPr lang="en-US" b="1" dirty="0"/>
            </a:br>
            <a:r>
              <a:rPr lang="en-US" b="1" dirty="0" smtClean="0"/>
              <a:t>hepatitis b/c </a:t>
            </a:r>
            <a:r>
              <a:rPr lang="en-US" b="1" dirty="0"/>
              <a:t>infection </a:t>
            </a:r>
            <a:r>
              <a:rPr lang="en-US" b="1" dirty="0" smtClean="0"/>
              <a:t/>
            </a:r>
            <a:br>
              <a:rPr lang="en-US" b="1" dirty="0" smtClean="0"/>
            </a:br>
            <a:r>
              <a:rPr lang="en-US" b="1" dirty="0" smtClean="0"/>
              <a:t>treatment </a:t>
            </a:r>
            <a:r>
              <a:rPr lang="en-US" b="1" dirty="0"/>
              <a:t>review</a:t>
            </a:r>
          </a:p>
        </p:txBody>
      </p:sp>
      <p:pic>
        <p:nvPicPr>
          <p:cNvPr id="4" name="Content Placeholder 3"/>
          <p:cNvPicPr>
            <a:picLocks noGrp="1" noChangeAspect="1"/>
          </p:cNvPicPr>
          <p:nvPr>
            <p:ph idx="1"/>
          </p:nvPr>
        </p:nvPicPr>
        <p:blipFill>
          <a:blip r:embed="rId2"/>
          <a:stretch>
            <a:fillRect/>
          </a:stretch>
        </p:blipFill>
        <p:spPr>
          <a:xfrm>
            <a:off x="623252" y="376825"/>
            <a:ext cx="7815354" cy="4974108"/>
          </a:xfrm>
          <a:prstGeom prst="rect">
            <a:avLst/>
          </a:prstGeom>
        </p:spPr>
      </p:pic>
      <p:pic>
        <p:nvPicPr>
          <p:cNvPr id="3" name="Picture 2"/>
          <p:cNvPicPr>
            <a:picLocks noChangeAspect="1"/>
          </p:cNvPicPr>
          <p:nvPr/>
        </p:nvPicPr>
        <p:blipFill>
          <a:blip r:embed="rId3"/>
          <a:stretch>
            <a:fillRect/>
          </a:stretch>
        </p:blipFill>
        <p:spPr>
          <a:xfrm>
            <a:off x="9043040" y="276086"/>
            <a:ext cx="2873828" cy="6391216"/>
          </a:xfrm>
          <a:prstGeom prst="rect">
            <a:avLst/>
          </a:prstGeom>
        </p:spPr>
      </p:pic>
    </p:spTree>
    <p:extLst>
      <p:ext uri="{BB962C8B-B14F-4D97-AF65-F5344CB8AC3E}">
        <p14:creationId xmlns:p14="http://schemas.microsoft.com/office/powerpoint/2010/main" val="377832616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005" y="5717612"/>
            <a:ext cx="8609904" cy="1140388"/>
          </a:xfrm>
        </p:spPr>
        <p:txBody>
          <a:bodyPr>
            <a:normAutofit/>
          </a:bodyPr>
          <a:lstStyle/>
          <a:p>
            <a:r>
              <a:rPr lang="en-US" sz="3200" b="1" dirty="0" smtClean="0"/>
              <a:t>Infectious disease</a:t>
            </a:r>
            <a:br>
              <a:rPr lang="en-US" sz="3200" b="1" dirty="0" smtClean="0"/>
            </a:br>
            <a:r>
              <a:rPr lang="en-US" sz="3200" b="1" dirty="0" smtClean="0"/>
              <a:t>hepatitis c progression of disease</a:t>
            </a:r>
            <a:endParaRPr lang="en-US" sz="3200" b="1" dirty="0"/>
          </a:p>
        </p:txBody>
      </p:sp>
      <p:pic>
        <p:nvPicPr>
          <p:cNvPr id="4" name="Content Placeholder 3"/>
          <p:cNvPicPr>
            <a:picLocks noGrp="1" noChangeAspect="1"/>
          </p:cNvPicPr>
          <p:nvPr>
            <p:ph idx="1"/>
          </p:nvPr>
        </p:nvPicPr>
        <p:blipFill>
          <a:blip r:embed="rId2"/>
          <a:stretch>
            <a:fillRect/>
          </a:stretch>
        </p:blipFill>
        <p:spPr>
          <a:xfrm>
            <a:off x="316381" y="350618"/>
            <a:ext cx="7664067" cy="5366994"/>
          </a:xfrm>
          <a:prstGeom prst="rect">
            <a:avLst/>
          </a:prstGeom>
        </p:spPr>
      </p:pic>
      <p:pic>
        <p:nvPicPr>
          <p:cNvPr id="3" name="Picture 2"/>
          <p:cNvPicPr>
            <a:picLocks noChangeAspect="1"/>
          </p:cNvPicPr>
          <p:nvPr/>
        </p:nvPicPr>
        <p:blipFill>
          <a:blip r:embed="rId3"/>
          <a:stretch>
            <a:fillRect/>
          </a:stretch>
        </p:blipFill>
        <p:spPr>
          <a:xfrm>
            <a:off x="9034333" y="226631"/>
            <a:ext cx="2861723" cy="6364295"/>
          </a:xfrm>
          <a:prstGeom prst="rect">
            <a:avLst/>
          </a:prstGeom>
        </p:spPr>
      </p:pic>
    </p:spTree>
    <p:extLst>
      <p:ext uri="{BB962C8B-B14F-4D97-AF65-F5344CB8AC3E}">
        <p14:creationId xmlns:p14="http://schemas.microsoft.com/office/powerpoint/2010/main" val="414611310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271103"/>
            <a:ext cx="8534400" cy="1507067"/>
          </a:xfrm>
        </p:spPr>
        <p:txBody>
          <a:bodyPr>
            <a:normAutofit fontScale="90000"/>
          </a:bodyPr>
          <a:lstStyle/>
          <a:p>
            <a:r>
              <a:rPr lang="en-US" b="1" dirty="0"/>
              <a:t>Infectious disease</a:t>
            </a:r>
            <a:br>
              <a:rPr lang="en-US" b="1" dirty="0"/>
            </a:br>
            <a:r>
              <a:rPr lang="en-US" b="1" dirty="0"/>
              <a:t>hepatitis c progression of disease</a:t>
            </a:r>
          </a:p>
        </p:txBody>
      </p:sp>
      <p:pic>
        <p:nvPicPr>
          <p:cNvPr id="4" name="Content Placeholder 3"/>
          <p:cNvPicPr>
            <a:picLocks noGrp="1" noChangeAspect="1"/>
          </p:cNvPicPr>
          <p:nvPr>
            <p:ph idx="1"/>
          </p:nvPr>
        </p:nvPicPr>
        <p:blipFill>
          <a:blip r:embed="rId2"/>
          <a:stretch>
            <a:fillRect/>
          </a:stretch>
        </p:blipFill>
        <p:spPr>
          <a:xfrm>
            <a:off x="775063" y="629426"/>
            <a:ext cx="7802880" cy="4641677"/>
          </a:xfrm>
          <a:prstGeom prst="rect">
            <a:avLst/>
          </a:prstGeom>
        </p:spPr>
      </p:pic>
      <p:pic>
        <p:nvPicPr>
          <p:cNvPr id="3" name="Picture 2"/>
          <p:cNvPicPr>
            <a:picLocks noChangeAspect="1"/>
          </p:cNvPicPr>
          <p:nvPr/>
        </p:nvPicPr>
        <p:blipFill>
          <a:blip r:embed="rId3"/>
          <a:stretch>
            <a:fillRect/>
          </a:stretch>
        </p:blipFill>
        <p:spPr>
          <a:xfrm>
            <a:off x="9066508" y="265216"/>
            <a:ext cx="2851761" cy="6342140"/>
          </a:xfrm>
          <a:prstGeom prst="rect">
            <a:avLst/>
          </a:prstGeom>
        </p:spPr>
      </p:pic>
    </p:spTree>
    <p:extLst>
      <p:ext uri="{BB962C8B-B14F-4D97-AF65-F5344CB8AC3E}">
        <p14:creationId xmlns:p14="http://schemas.microsoft.com/office/powerpoint/2010/main" val="1094482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8534400" cy="2370668"/>
          </a:xfrm>
        </p:spPr>
        <p:txBody>
          <a:bodyPr>
            <a:normAutofit/>
          </a:bodyPr>
          <a:lstStyle/>
          <a:p>
            <a:r>
              <a:rPr lang="en-US" dirty="0" smtClean="0"/>
              <a:t/>
            </a:r>
            <a:br>
              <a:rPr lang="en-US" dirty="0" smtClean="0"/>
            </a:br>
            <a:r>
              <a:rPr lang="en-US" dirty="0"/>
              <a:t/>
            </a:r>
            <a:br>
              <a:rPr lang="en-US" dirty="0"/>
            </a:br>
            <a:r>
              <a:rPr lang="en-US" b="1" dirty="0" smtClean="0"/>
              <a:t>Antianginal</a:t>
            </a:r>
            <a:r>
              <a:rPr lang="en-US" b="1" dirty="0"/>
              <a:t/>
            </a:r>
            <a:br>
              <a:rPr lang="en-US" b="1" dirty="0"/>
            </a:br>
            <a:r>
              <a:rPr lang="en-US" b="1" dirty="0"/>
              <a:t>beta blockers</a:t>
            </a:r>
          </a:p>
        </p:txBody>
      </p:sp>
      <p:sp>
        <p:nvSpPr>
          <p:cNvPr id="3" name="Content Placeholder 2"/>
          <p:cNvSpPr>
            <a:spLocks noGrp="1"/>
          </p:cNvSpPr>
          <p:nvPr>
            <p:ph idx="1"/>
          </p:nvPr>
        </p:nvSpPr>
        <p:spPr>
          <a:xfrm>
            <a:off x="353287" y="0"/>
            <a:ext cx="9365479" cy="5564777"/>
          </a:xfrm>
        </p:spPr>
        <p:txBody>
          <a:bodyPr>
            <a:normAutofit/>
          </a:bodyPr>
          <a:lstStyle/>
          <a:p>
            <a:pPr marL="0" indent="0">
              <a:buNone/>
            </a:pPr>
            <a:r>
              <a:rPr lang="en-US" sz="3200" b="1" dirty="0" smtClean="0">
                <a:solidFill>
                  <a:schemeClr val="bg1"/>
                </a:solidFill>
              </a:rPr>
              <a:t>Beta </a:t>
            </a:r>
            <a:r>
              <a:rPr lang="en-US" sz="3200" b="1" dirty="0">
                <a:solidFill>
                  <a:schemeClr val="bg1"/>
                </a:solidFill>
              </a:rPr>
              <a:t>blockers </a:t>
            </a:r>
            <a:r>
              <a:rPr lang="en-US" sz="3200" dirty="0">
                <a:solidFill>
                  <a:schemeClr val="bg1"/>
                </a:solidFill>
              </a:rPr>
              <a:t>relieve </a:t>
            </a:r>
            <a:r>
              <a:rPr lang="en-US" sz="3200" dirty="0" smtClean="0">
                <a:solidFill>
                  <a:schemeClr val="bg1"/>
                </a:solidFill>
              </a:rPr>
              <a:t>anginal </a:t>
            </a:r>
            <a:r>
              <a:rPr lang="en-US" sz="3200" dirty="0">
                <a:solidFill>
                  <a:schemeClr val="bg1"/>
                </a:solidFill>
              </a:rPr>
              <a:t>symptoms by reducing both heart rate and contractility. Since beta blockers reduce the heart rate-blood pressure product during exercise, the onset of angina or the ischemic threshold during exercise is delayed or avoided. All types of beta blockers appear to be equally effective in exertional angina.</a:t>
            </a:r>
          </a:p>
        </p:txBody>
      </p:sp>
      <p:pic>
        <p:nvPicPr>
          <p:cNvPr id="4" name="Picture 3"/>
          <p:cNvPicPr>
            <a:picLocks noChangeAspect="1"/>
          </p:cNvPicPr>
          <p:nvPr/>
        </p:nvPicPr>
        <p:blipFill>
          <a:blip r:embed="rId2"/>
          <a:stretch>
            <a:fillRect/>
          </a:stretch>
        </p:blipFill>
        <p:spPr>
          <a:xfrm>
            <a:off x="9549537" y="546462"/>
            <a:ext cx="2466975" cy="5486400"/>
          </a:xfrm>
          <a:prstGeom prst="rect">
            <a:avLst/>
          </a:prstGeom>
        </p:spPr>
      </p:pic>
      <p:sp>
        <p:nvSpPr>
          <p:cNvPr id="5" name="Rectangle 4"/>
          <p:cNvSpPr/>
          <p:nvPr/>
        </p:nvSpPr>
        <p:spPr>
          <a:xfrm>
            <a:off x="7344573" y="4801914"/>
            <a:ext cx="1359668" cy="369332"/>
          </a:xfrm>
          <a:prstGeom prst="rect">
            <a:avLst/>
          </a:prstGeom>
        </p:spPr>
        <p:txBody>
          <a:bodyPr wrap="none">
            <a:spAutoFit/>
          </a:bodyPr>
          <a:lstStyle/>
          <a:p>
            <a:r>
              <a:rPr lang="en-US" b="1" dirty="0"/>
              <a:t>Up to Date</a:t>
            </a:r>
          </a:p>
        </p:txBody>
      </p:sp>
    </p:spTree>
    <p:extLst>
      <p:ext uri="{BB962C8B-B14F-4D97-AF65-F5344CB8AC3E}">
        <p14:creationId xmlns:p14="http://schemas.microsoft.com/office/powerpoint/2010/main" val="36678048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46" y="5756366"/>
            <a:ext cx="8534400" cy="1101634"/>
          </a:xfrm>
        </p:spPr>
        <p:txBody>
          <a:bodyPr>
            <a:normAutofit fontScale="90000"/>
          </a:bodyPr>
          <a:lstStyle/>
          <a:p>
            <a:r>
              <a:rPr lang="en-US" b="1" dirty="0"/>
              <a:t>Infectious disease</a:t>
            </a:r>
            <a:br>
              <a:rPr lang="en-US" b="1" dirty="0"/>
            </a:br>
            <a:r>
              <a:rPr lang="en-US" b="1" dirty="0"/>
              <a:t>hepatitis c </a:t>
            </a:r>
            <a:r>
              <a:rPr lang="en-US" b="1" dirty="0" smtClean="0"/>
              <a:t>treatment </a:t>
            </a:r>
            <a:r>
              <a:rPr lang="en-US" b="1" dirty="0"/>
              <a:t>of disease</a:t>
            </a:r>
          </a:p>
        </p:txBody>
      </p:sp>
      <p:pic>
        <p:nvPicPr>
          <p:cNvPr id="4" name="Content Placeholder 3"/>
          <p:cNvPicPr>
            <a:picLocks noGrp="1" noChangeAspect="1"/>
          </p:cNvPicPr>
          <p:nvPr>
            <p:ph idx="1"/>
          </p:nvPr>
        </p:nvPicPr>
        <p:blipFill>
          <a:blip r:embed="rId2"/>
          <a:stretch>
            <a:fillRect/>
          </a:stretch>
        </p:blipFill>
        <p:spPr>
          <a:xfrm>
            <a:off x="414246" y="545449"/>
            <a:ext cx="7922986" cy="5209422"/>
          </a:xfrm>
          <a:prstGeom prst="rect">
            <a:avLst/>
          </a:prstGeom>
        </p:spPr>
      </p:pic>
      <p:pic>
        <p:nvPicPr>
          <p:cNvPr id="3" name="Picture 2"/>
          <p:cNvPicPr>
            <a:picLocks noChangeAspect="1"/>
          </p:cNvPicPr>
          <p:nvPr/>
        </p:nvPicPr>
        <p:blipFill>
          <a:blip r:embed="rId3"/>
          <a:stretch>
            <a:fillRect/>
          </a:stretch>
        </p:blipFill>
        <p:spPr>
          <a:xfrm>
            <a:off x="9035512" y="312974"/>
            <a:ext cx="2792072" cy="6209396"/>
          </a:xfrm>
          <a:prstGeom prst="rect">
            <a:avLst/>
          </a:prstGeom>
        </p:spPr>
      </p:pic>
    </p:spTree>
    <p:extLst>
      <p:ext uri="{BB962C8B-B14F-4D97-AF65-F5344CB8AC3E}">
        <p14:creationId xmlns:p14="http://schemas.microsoft.com/office/powerpoint/2010/main" val="141579339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95" y="5350933"/>
            <a:ext cx="7902439" cy="1507067"/>
          </a:xfrm>
        </p:spPr>
        <p:txBody>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666794" y="295586"/>
            <a:ext cx="8172405" cy="5232861"/>
          </a:xfrm>
          <a:prstGeom prst="rect">
            <a:avLst/>
          </a:prstGeom>
        </p:spPr>
      </p:pic>
      <p:pic>
        <p:nvPicPr>
          <p:cNvPr id="3" name="Picture 2"/>
          <p:cNvPicPr>
            <a:picLocks noChangeAspect="1"/>
          </p:cNvPicPr>
          <p:nvPr/>
        </p:nvPicPr>
        <p:blipFill>
          <a:blip r:embed="rId3"/>
          <a:stretch>
            <a:fillRect/>
          </a:stretch>
        </p:blipFill>
        <p:spPr>
          <a:xfrm>
            <a:off x="9079423" y="179349"/>
            <a:ext cx="2882538" cy="6410586"/>
          </a:xfrm>
          <a:prstGeom prst="rect">
            <a:avLst/>
          </a:prstGeom>
        </p:spPr>
      </p:pic>
    </p:spTree>
    <p:extLst>
      <p:ext uri="{BB962C8B-B14F-4D97-AF65-F5344CB8AC3E}">
        <p14:creationId xmlns:p14="http://schemas.microsoft.com/office/powerpoint/2010/main" val="19019329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160" y="5747657"/>
            <a:ext cx="8534400" cy="1110343"/>
          </a:xfrm>
        </p:spPr>
        <p:txBody>
          <a:bodyPr>
            <a:normAutofit fontScale="90000"/>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327160" y="353019"/>
            <a:ext cx="7606349" cy="5333678"/>
          </a:xfrm>
          <a:prstGeom prst="rect">
            <a:avLst/>
          </a:prstGeom>
        </p:spPr>
      </p:pic>
      <p:pic>
        <p:nvPicPr>
          <p:cNvPr id="3" name="Picture 2"/>
          <p:cNvPicPr>
            <a:picLocks noChangeAspect="1"/>
          </p:cNvPicPr>
          <p:nvPr/>
        </p:nvPicPr>
        <p:blipFill>
          <a:blip r:embed="rId3"/>
          <a:stretch>
            <a:fillRect/>
          </a:stretch>
        </p:blipFill>
        <p:spPr>
          <a:xfrm>
            <a:off x="8770418" y="229032"/>
            <a:ext cx="2838994" cy="6313747"/>
          </a:xfrm>
          <a:prstGeom prst="rect">
            <a:avLst/>
          </a:prstGeom>
        </p:spPr>
      </p:pic>
    </p:spTree>
    <p:extLst>
      <p:ext uri="{BB962C8B-B14F-4D97-AF65-F5344CB8AC3E}">
        <p14:creationId xmlns:p14="http://schemas.microsoft.com/office/powerpoint/2010/main" val="37645751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498" y="5686697"/>
            <a:ext cx="8534400" cy="1171303"/>
          </a:xfrm>
        </p:spPr>
        <p:txBody>
          <a:bodyPr>
            <a:normAutofit fontScale="90000"/>
          </a:bodyPr>
          <a:lstStyle/>
          <a:p>
            <a:r>
              <a:rPr lang="en-US" b="1" dirty="0"/>
              <a:t>Infectious </a:t>
            </a:r>
            <a:r>
              <a:rPr lang="en-US" b="1" dirty="0" smtClean="0"/>
              <a:t>disease hepatitis c treatment </a:t>
            </a:r>
            <a:r>
              <a:rPr lang="en-US" b="1" dirty="0"/>
              <a:t>of disease</a:t>
            </a:r>
          </a:p>
        </p:txBody>
      </p:sp>
      <p:pic>
        <p:nvPicPr>
          <p:cNvPr id="4" name="Content Placeholder 3"/>
          <p:cNvPicPr>
            <a:picLocks noGrp="1" noChangeAspect="1"/>
          </p:cNvPicPr>
          <p:nvPr>
            <p:ph idx="1"/>
          </p:nvPr>
        </p:nvPicPr>
        <p:blipFill>
          <a:blip r:embed="rId2"/>
          <a:stretch>
            <a:fillRect/>
          </a:stretch>
        </p:blipFill>
        <p:spPr>
          <a:xfrm>
            <a:off x="466497" y="204889"/>
            <a:ext cx="7350449" cy="5481808"/>
          </a:xfrm>
          <a:prstGeom prst="rect">
            <a:avLst/>
          </a:prstGeom>
        </p:spPr>
      </p:pic>
      <p:pic>
        <p:nvPicPr>
          <p:cNvPr id="3" name="Picture 2"/>
          <p:cNvPicPr>
            <a:picLocks noChangeAspect="1"/>
          </p:cNvPicPr>
          <p:nvPr/>
        </p:nvPicPr>
        <p:blipFill>
          <a:blip r:embed="rId3"/>
          <a:stretch>
            <a:fillRect/>
          </a:stretch>
        </p:blipFill>
        <p:spPr>
          <a:xfrm>
            <a:off x="8715848" y="204889"/>
            <a:ext cx="2963254" cy="6590093"/>
          </a:xfrm>
          <a:prstGeom prst="rect">
            <a:avLst/>
          </a:prstGeom>
        </p:spPr>
      </p:pic>
    </p:spTree>
    <p:extLst>
      <p:ext uri="{BB962C8B-B14F-4D97-AF65-F5344CB8AC3E}">
        <p14:creationId xmlns:p14="http://schemas.microsoft.com/office/powerpoint/2010/main" val="41011738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367" y="5617950"/>
            <a:ext cx="7101250" cy="1199365"/>
          </a:xfrm>
        </p:spPr>
        <p:txBody>
          <a:bodyPr>
            <a:normAutofit fontScale="90000"/>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308465" y="335348"/>
            <a:ext cx="7085112" cy="5360979"/>
          </a:xfrm>
          <a:prstGeom prst="rect">
            <a:avLst/>
          </a:prstGeom>
        </p:spPr>
      </p:pic>
      <p:pic>
        <p:nvPicPr>
          <p:cNvPr id="3" name="Picture 2"/>
          <p:cNvPicPr>
            <a:picLocks noChangeAspect="1"/>
          </p:cNvPicPr>
          <p:nvPr/>
        </p:nvPicPr>
        <p:blipFill>
          <a:blip r:embed="rId3"/>
          <a:stretch>
            <a:fillRect/>
          </a:stretch>
        </p:blipFill>
        <p:spPr>
          <a:xfrm>
            <a:off x="8393218" y="250107"/>
            <a:ext cx="2856412" cy="6352484"/>
          </a:xfrm>
          <a:prstGeom prst="rect">
            <a:avLst/>
          </a:prstGeom>
        </p:spPr>
      </p:pic>
    </p:spTree>
    <p:extLst>
      <p:ext uri="{BB962C8B-B14F-4D97-AF65-F5344CB8AC3E}">
        <p14:creationId xmlns:p14="http://schemas.microsoft.com/office/powerpoint/2010/main" val="338499487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58" y="5670201"/>
            <a:ext cx="8534400" cy="1117598"/>
          </a:xfrm>
        </p:spPr>
        <p:txBody>
          <a:bodyPr>
            <a:normAutofit fontScale="90000"/>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222658" y="158226"/>
            <a:ext cx="7310256" cy="5511975"/>
          </a:xfrm>
          <a:prstGeom prst="rect">
            <a:avLst/>
          </a:prstGeom>
        </p:spPr>
      </p:pic>
      <p:pic>
        <p:nvPicPr>
          <p:cNvPr id="3" name="Picture 2"/>
          <p:cNvPicPr>
            <a:picLocks noChangeAspect="1"/>
          </p:cNvPicPr>
          <p:nvPr/>
        </p:nvPicPr>
        <p:blipFill>
          <a:blip r:embed="rId3"/>
          <a:stretch>
            <a:fillRect/>
          </a:stretch>
        </p:blipFill>
        <p:spPr>
          <a:xfrm>
            <a:off x="8509307" y="158226"/>
            <a:ext cx="2939716" cy="6537746"/>
          </a:xfrm>
          <a:prstGeom prst="rect">
            <a:avLst/>
          </a:prstGeom>
        </p:spPr>
      </p:pic>
    </p:spTree>
    <p:extLst>
      <p:ext uri="{BB962C8B-B14F-4D97-AF65-F5344CB8AC3E}">
        <p14:creationId xmlns:p14="http://schemas.microsoft.com/office/powerpoint/2010/main" val="29681210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949" y="5608320"/>
            <a:ext cx="7092542" cy="1249680"/>
          </a:xfrm>
        </p:spPr>
        <p:txBody>
          <a:bodyPr/>
          <a:lstStyle/>
          <a:p>
            <a:r>
              <a:rPr lang="en-US" b="1" dirty="0"/>
              <a:t>Infectious </a:t>
            </a:r>
            <a:r>
              <a:rPr lang="en-US" b="1" dirty="0" err="1" smtClean="0"/>
              <a:t>diseasehepatitis</a:t>
            </a:r>
            <a:r>
              <a:rPr lang="en-US" b="1" dirty="0" smtClean="0"/>
              <a:t> </a:t>
            </a:r>
            <a:r>
              <a:rPr lang="en-US" b="1" dirty="0"/>
              <a:t>c treatment of disease</a:t>
            </a:r>
          </a:p>
        </p:txBody>
      </p:sp>
      <p:pic>
        <p:nvPicPr>
          <p:cNvPr id="4" name="Content Placeholder 3"/>
          <p:cNvPicPr>
            <a:picLocks noGrp="1" noChangeAspect="1"/>
          </p:cNvPicPr>
          <p:nvPr>
            <p:ph idx="1"/>
          </p:nvPr>
        </p:nvPicPr>
        <p:blipFill>
          <a:blip r:embed="rId2"/>
          <a:stretch>
            <a:fillRect/>
          </a:stretch>
        </p:blipFill>
        <p:spPr>
          <a:xfrm>
            <a:off x="283339" y="190459"/>
            <a:ext cx="7023152" cy="5417861"/>
          </a:xfrm>
          <a:prstGeom prst="rect">
            <a:avLst/>
          </a:prstGeom>
        </p:spPr>
      </p:pic>
      <p:pic>
        <p:nvPicPr>
          <p:cNvPr id="3" name="Picture 2"/>
          <p:cNvPicPr>
            <a:picLocks noChangeAspect="1"/>
          </p:cNvPicPr>
          <p:nvPr/>
        </p:nvPicPr>
        <p:blipFill>
          <a:blip r:embed="rId3"/>
          <a:stretch>
            <a:fillRect/>
          </a:stretch>
        </p:blipFill>
        <p:spPr>
          <a:xfrm>
            <a:off x="8554105" y="89720"/>
            <a:ext cx="2953046" cy="6567392"/>
          </a:xfrm>
          <a:prstGeom prst="rect">
            <a:avLst/>
          </a:prstGeom>
        </p:spPr>
      </p:pic>
    </p:spTree>
    <p:extLst>
      <p:ext uri="{BB962C8B-B14F-4D97-AF65-F5344CB8AC3E}">
        <p14:creationId xmlns:p14="http://schemas.microsoft.com/office/powerpoint/2010/main" val="28107180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572" y="5271103"/>
            <a:ext cx="8534400" cy="1507067"/>
          </a:xfrm>
        </p:spPr>
        <p:txBody>
          <a:bodyPr/>
          <a:lstStyle/>
          <a:p>
            <a:r>
              <a:rPr lang="en-US" b="1" dirty="0"/>
              <a:t>Infectious </a:t>
            </a:r>
            <a:r>
              <a:rPr lang="en-US" b="1" dirty="0" err="1" smtClean="0"/>
              <a:t>diseasehepatitis</a:t>
            </a:r>
            <a:r>
              <a:rPr lang="en-US" b="1" dirty="0" smtClean="0"/>
              <a:t> </a:t>
            </a:r>
            <a:r>
              <a:rPr lang="en-US" b="1" dirty="0"/>
              <a:t>c treatment of disease</a:t>
            </a:r>
          </a:p>
        </p:txBody>
      </p:sp>
      <p:pic>
        <p:nvPicPr>
          <p:cNvPr id="4" name="Content Placeholder 3"/>
          <p:cNvPicPr>
            <a:picLocks noGrp="1" noChangeAspect="1"/>
          </p:cNvPicPr>
          <p:nvPr>
            <p:ph idx="1"/>
          </p:nvPr>
        </p:nvPicPr>
        <p:blipFill>
          <a:blip r:embed="rId2"/>
          <a:stretch>
            <a:fillRect/>
          </a:stretch>
        </p:blipFill>
        <p:spPr>
          <a:xfrm>
            <a:off x="135572" y="219010"/>
            <a:ext cx="7345091" cy="5239768"/>
          </a:xfrm>
          <a:prstGeom prst="rect">
            <a:avLst/>
          </a:prstGeom>
        </p:spPr>
      </p:pic>
      <p:pic>
        <p:nvPicPr>
          <p:cNvPr id="3" name="Picture 2"/>
          <p:cNvPicPr>
            <a:picLocks noChangeAspect="1"/>
          </p:cNvPicPr>
          <p:nvPr/>
        </p:nvPicPr>
        <p:blipFill>
          <a:blip r:embed="rId3"/>
          <a:stretch>
            <a:fillRect/>
          </a:stretch>
        </p:blipFill>
        <p:spPr>
          <a:xfrm>
            <a:off x="8201334" y="219010"/>
            <a:ext cx="2899954" cy="6449319"/>
          </a:xfrm>
          <a:prstGeom prst="rect">
            <a:avLst/>
          </a:prstGeom>
        </p:spPr>
      </p:pic>
    </p:spTree>
    <p:extLst>
      <p:ext uri="{BB962C8B-B14F-4D97-AF65-F5344CB8AC3E}">
        <p14:creationId xmlns:p14="http://schemas.microsoft.com/office/powerpoint/2010/main" val="2187655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075" y="5773783"/>
            <a:ext cx="7223171" cy="1084217"/>
          </a:xfrm>
        </p:spPr>
        <p:txBody>
          <a:bodyPr>
            <a:normAutofit fontScale="90000"/>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240074" y="360905"/>
            <a:ext cx="7162211" cy="5498468"/>
          </a:xfrm>
          <a:prstGeom prst="rect">
            <a:avLst/>
          </a:prstGeom>
        </p:spPr>
      </p:pic>
      <p:pic>
        <p:nvPicPr>
          <p:cNvPr id="3" name="Picture 2"/>
          <p:cNvPicPr>
            <a:picLocks noChangeAspect="1"/>
          </p:cNvPicPr>
          <p:nvPr/>
        </p:nvPicPr>
        <p:blipFill>
          <a:blip r:embed="rId3"/>
          <a:stretch>
            <a:fillRect/>
          </a:stretch>
        </p:blipFill>
        <p:spPr>
          <a:xfrm>
            <a:off x="8192699" y="236917"/>
            <a:ext cx="2821578" cy="6275015"/>
          </a:xfrm>
          <a:prstGeom prst="rect">
            <a:avLst/>
          </a:prstGeom>
        </p:spPr>
      </p:pic>
    </p:spTree>
    <p:extLst>
      <p:ext uri="{BB962C8B-B14F-4D97-AF65-F5344CB8AC3E}">
        <p14:creationId xmlns:p14="http://schemas.microsoft.com/office/powerpoint/2010/main" val="161177836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658" y="5201435"/>
            <a:ext cx="6178142" cy="1507067"/>
          </a:xfrm>
        </p:spPr>
        <p:txBody>
          <a:bodyPr>
            <a:normAutofit fontScale="90000"/>
          </a:bodyPr>
          <a:lstStyle/>
          <a:p>
            <a:r>
              <a:rPr lang="en-US" b="1" dirty="0"/>
              <a:t>Infectious disease</a:t>
            </a:r>
            <a:br>
              <a:rPr lang="en-US" b="1" dirty="0"/>
            </a:br>
            <a:r>
              <a:rPr lang="en-US" b="1" dirty="0"/>
              <a:t>hepatitis c treatment of disease</a:t>
            </a:r>
          </a:p>
        </p:txBody>
      </p:sp>
      <p:pic>
        <p:nvPicPr>
          <p:cNvPr id="4" name="Content Placeholder 3"/>
          <p:cNvPicPr>
            <a:picLocks noGrp="1" noChangeAspect="1"/>
          </p:cNvPicPr>
          <p:nvPr>
            <p:ph idx="1"/>
          </p:nvPr>
        </p:nvPicPr>
        <p:blipFill>
          <a:blip r:embed="rId2"/>
          <a:stretch>
            <a:fillRect/>
          </a:stretch>
        </p:blipFill>
        <p:spPr>
          <a:xfrm>
            <a:off x="222656" y="220606"/>
            <a:ext cx="6178143" cy="4907246"/>
          </a:xfrm>
          <a:prstGeom prst="rect">
            <a:avLst/>
          </a:prstGeom>
        </p:spPr>
      </p:pic>
      <p:pic>
        <p:nvPicPr>
          <p:cNvPr id="3" name="Picture 2"/>
          <p:cNvPicPr>
            <a:picLocks noChangeAspect="1"/>
          </p:cNvPicPr>
          <p:nvPr/>
        </p:nvPicPr>
        <p:blipFill>
          <a:blip r:embed="rId3"/>
          <a:stretch>
            <a:fillRect/>
          </a:stretch>
        </p:blipFill>
        <p:spPr>
          <a:xfrm>
            <a:off x="7741403" y="220606"/>
            <a:ext cx="2856412" cy="6352484"/>
          </a:xfrm>
          <a:prstGeom prst="rect">
            <a:avLst/>
          </a:prstGeom>
        </p:spPr>
      </p:pic>
    </p:spTree>
    <p:extLst>
      <p:ext uri="{BB962C8B-B14F-4D97-AF65-F5344CB8AC3E}">
        <p14:creationId xmlns:p14="http://schemas.microsoft.com/office/powerpoint/2010/main" val="1332987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565</TotalTime>
  <Words>2498</Words>
  <Application>Microsoft Office PowerPoint</Application>
  <PresentationFormat>Widescreen</PresentationFormat>
  <Paragraphs>361</Paragraphs>
  <Slides>168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168</vt:i4>
      </vt:variant>
    </vt:vector>
  </HeadingPairs>
  <TitlesOfParts>
    <vt:vector size="172" baseType="lpstr">
      <vt:lpstr>Arial</vt:lpstr>
      <vt:lpstr>Century Gothic</vt:lpstr>
      <vt:lpstr>Wingdings 3</vt:lpstr>
      <vt:lpstr>Slice</vt:lpstr>
      <vt:lpstr>MODULE six:  pharmacology     </vt:lpstr>
      <vt:lpstr>PowerPoint Presentation</vt:lpstr>
      <vt:lpstr>UNIT OBJECTIVE</vt:lpstr>
      <vt:lpstr> pharmacologic  protocols for  common diseases </vt:lpstr>
      <vt:lpstr>FDA LINKS FOR INFORMATION/RESOURCES</vt:lpstr>
      <vt:lpstr>Pharmacological protocols ischemic heart disease</vt:lpstr>
      <vt:lpstr>Antianginal therapy three classes of medication</vt:lpstr>
      <vt:lpstr> Antianginal beta blockers</vt:lpstr>
      <vt:lpstr>  Antianginal beta blockers</vt:lpstr>
      <vt:lpstr>Antianginal beta blockers</vt:lpstr>
      <vt:lpstr>Antianginal with failed monotherapy</vt:lpstr>
      <vt:lpstr>Antianginal calcium channel blockers</vt:lpstr>
      <vt:lpstr>Antianginal calcium channel blockers</vt:lpstr>
      <vt:lpstr>Antianginal nitrates</vt:lpstr>
      <vt:lpstr>Preventive antianginal therapy ischemic heart disease</vt:lpstr>
      <vt:lpstr>Preventive antianginal therapy antiplatelet therapy</vt:lpstr>
      <vt:lpstr>Preventive antianginal therapy &gt;angiotensin converting enzyme &gt;angiotensin receptor blockers</vt:lpstr>
      <vt:lpstr>Ischemic heart disease pharmacological  treatment summary questions to follow</vt:lpstr>
      <vt:lpstr>FDA LINKS FOR INFORMATION/RESOURCES</vt:lpstr>
      <vt:lpstr>Renal failure prevention by not using nephrotoxic drugs</vt:lpstr>
      <vt:lpstr>Renal failure prevention by  use  of ace inhibitors or arb agents</vt:lpstr>
      <vt:lpstr>Renal failure hyperkalemia management review</vt:lpstr>
      <vt:lpstr>Renal failure metabolic acidosis management review</vt:lpstr>
      <vt:lpstr> Renal failure mineral and bone disorders review</vt:lpstr>
      <vt:lpstr> Renal failure mineral and bone disorders review</vt:lpstr>
      <vt:lpstr>Renal failure mineral and bone disorders review</vt:lpstr>
      <vt:lpstr>Renal failure mineral and bone disorders review</vt:lpstr>
      <vt:lpstr>Renal failure mineral and bone disorders review</vt:lpstr>
      <vt:lpstr>Renal failure mineral and bone disorders review</vt:lpstr>
      <vt:lpstr>Renal failure mineral and bone disorders review</vt:lpstr>
      <vt:lpstr>Renal failure hypertension as a comorbid condition </vt:lpstr>
      <vt:lpstr>Renal failure hypertension as a comorbid condition </vt:lpstr>
      <vt:lpstr>Renal failure hypertension as a  comorbid condition </vt:lpstr>
      <vt:lpstr>Renal failure anemia as a comorbid condition</vt:lpstr>
      <vt:lpstr>Renal failure anemia as a comorbid condition</vt:lpstr>
      <vt:lpstr>Renal failure anemia as a comorbid condition</vt:lpstr>
      <vt:lpstr>Renal failure dyslipidemia as a comorbid condition</vt:lpstr>
      <vt:lpstr>FDA LINKS FOR INFORMATION/RESOURCES</vt:lpstr>
      <vt:lpstr>Dyslipidemia review of statin therapy</vt:lpstr>
      <vt:lpstr>Dyslipidemia review of statin therapy</vt:lpstr>
      <vt:lpstr>Dyslipidemia review of statin therapy</vt:lpstr>
      <vt:lpstr>Dyslipidemia review of statin therapy</vt:lpstr>
      <vt:lpstr>FDA LINKS FOR INFORMATION/RESOURCES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Arterial hypertension pharmacologic review of therapy</vt:lpstr>
      <vt:lpstr>Arterial hypertension pharmacologic review of therapy</vt:lpstr>
      <vt:lpstr>PowerPoint Presentation</vt:lpstr>
      <vt:lpstr>PowerPoint Presentation</vt:lpstr>
      <vt:lpstr>Arterial hypertension pharmacologic review of therapy</vt:lpstr>
      <vt:lpstr>FDA LINKS FOR INFORMATION/RESOURCES</vt:lpstr>
      <vt:lpstr>DIABETES THERAPEUTIC REVIEW </vt:lpstr>
      <vt:lpstr> DIABETES THERAPEUTIC REVIEW </vt:lpstr>
      <vt:lpstr>PowerPoint Presentation</vt:lpstr>
      <vt:lpstr>PowerPoint Presentation</vt:lpstr>
      <vt:lpstr>FDA LINKS FOR INFORMATION/RESOURCES</vt:lpstr>
      <vt:lpstr>Infectious disease hiv infection improving each year why?????</vt:lpstr>
      <vt:lpstr>Infectious disease hiv infection improving each year why?????</vt:lpstr>
      <vt:lpstr>Infectious disease hiv infection improving each year</vt:lpstr>
      <vt:lpstr>Infectious disease hiv infection improving each year</vt:lpstr>
      <vt:lpstr>Infectious disease hiv infection improving each year</vt:lpstr>
      <vt:lpstr>Infectious disease hiv infection improving each year</vt:lpstr>
      <vt:lpstr>Infectious disease hiv infection treatment review </vt:lpstr>
      <vt:lpstr>Infectious disease hiv infection treatment review</vt:lpstr>
      <vt:lpstr>Infectious disease hepatitis b/C infection treatment review</vt:lpstr>
      <vt:lpstr>Infectious disease hepatitis b/c infection  treatment review</vt:lpstr>
      <vt:lpstr>Infectious disease hepatitis c progression of disease</vt:lpstr>
      <vt:lpstr>Infectious disease hepatitis c progression of disease</vt:lpstr>
      <vt:lpstr>Infectious disease hepatitis c treatment of disease</vt:lpstr>
      <vt:lpstr>Infectious disease hepatitis c treatment of disease</vt:lpstr>
      <vt:lpstr>Infectious disease hepatitis c treatment of disease</vt:lpstr>
      <vt:lpstr>Infectious disease hepatitis c treatment of disease</vt:lpstr>
      <vt:lpstr>Infectious disease hepatitis c treatment of disease</vt:lpstr>
      <vt:lpstr>Infectious disease hepatitis c treatment of disease</vt:lpstr>
      <vt:lpstr>Infectious diseasehepatitis c treatment of disease</vt:lpstr>
      <vt:lpstr>Infectious diseasehepatitis c treatment of disease</vt:lpstr>
      <vt:lpstr>Infectious disease hepatitis c treatment of disease</vt:lpstr>
      <vt:lpstr>Infectious disease hepatitis c treatment of disease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Infectious disease Learning objectives for vaccination information/advocacy </vt:lpstr>
      <vt:lpstr>Infectious disease  Learning objectives for vaccination information/advocacy</vt:lpstr>
      <vt:lpstr>Infectious disease Learning objectives for vaccination information/advocacy</vt:lpstr>
      <vt:lpstr>ORIGINAL EVIDENCE FLAWED</vt:lpstr>
      <vt:lpstr>Infectious disease Learning objectives for vaccination information/advocacy</vt:lpstr>
      <vt:lpstr>Infectious disease Learning  objectives for vaccination information/advocacy</vt:lpstr>
      <vt:lpstr>CALIFORNIA IN THE 90 – 95%  CATEGORY Infectious disease  Learning objectives for  vaccination information/advocacy</vt:lpstr>
      <vt:lpstr>Infectious disease Learning objectives for vaccination information/advocacy</vt:lpstr>
      <vt:lpstr>Infectious disease Learning objectives for vaccination information/advocacy</vt:lpstr>
      <vt:lpstr>Infectious disease Learning  objectives for vaccination information/advocacy</vt:lpstr>
      <vt:lpstr>Infectious disease Learning  objectives for vaccination information/advocacy</vt:lpstr>
      <vt:lpstr>Infectious disease Learning objectives for vaccination information/advocacy</vt:lpstr>
      <vt:lpstr>Infectious disease Learning  objectives for vaccination information/advocacy</vt:lpstr>
      <vt:lpstr>Infectious disease Learning  objectives for pneumococcal  vaccine information/advocacy</vt:lpstr>
      <vt:lpstr>Infectious disease Learning  objectives for pneumococcal  vaccine information/advocacy</vt:lpstr>
      <vt:lpstr>Infectious disease Learning  objectives for pneumococcal  vaccine information/advocacy</vt:lpstr>
      <vt:lpstr>Infectious disease Learning  objectives for pneumococcal  vaccine information/advocacy</vt:lpstr>
      <vt:lpstr>Infectious disease Learning  objectives for pneumococcal  vaccine information/advocacy</vt:lpstr>
      <vt:lpstr>Infectious disease Learning  objectives for pneumococcal  vaccine information/advocacy</vt:lpstr>
      <vt:lpstr>Infectious disease Learning  objectives for pneumococcal  vaccine information/advocacy</vt:lpstr>
      <vt:lpstr>PowerPoint Presentation</vt:lpstr>
      <vt:lpstr>PowerPoint Presentation</vt:lpstr>
      <vt:lpstr>Infectious disease Learning  objectives for herpes zoster  vaccine information/advocacy</vt:lpstr>
      <vt:lpstr>Infectious disease Learning objectives for herpes zoster  vaccine information/advocacy</vt:lpstr>
      <vt:lpstr>Infectious disease Learning objectives for herpes zoster  vaccine information/advocacy</vt:lpstr>
      <vt:lpstr>Infectious disease  Learning objectives for herpes zoster vaccine information/advocacy</vt:lpstr>
      <vt:lpstr>Infectious disease Learning  objectives for herpes zoster  vaccine information/advocacy</vt:lpstr>
      <vt:lpstr> PRECAUTION TO ZOSTER VACCINE Moderate or severe acute illness with or without feverreceipt of specific antiviral drugs (acyclovir, famciclovir, or valacyclovir) 24 hours before vaccination (avoid use of these antiviral drugs for 14 days after vaccination) </vt:lpstr>
      <vt:lpstr>PowerPoint Presentation</vt:lpstr>
      <vt:lpstr> PRECAUTION TO ZOSTER VACCINE Moderate or severe acute illness with or without feverreceipt of specific antiviral drugs (acyclovir, famciclovir, or valacyclovir) 24 hours before vaccination (avoid use of these antiviral drugs for 14 days after vaccination) </vt:lpstr>
      <vt:lpstr>Infectious disease  Learning objectives for herpes zoster vaccine information/advocacy</vt:lpstr>
      <vt:lpstr>Infectious disease Learning objectives for herpes zoster  vaccine information/advocacy</vt:lpstr>
      <vt:lpstr>Infectious disease Learning objectives for herpes zoster  vaccine information/advocacy</vt:lpstr>
      <vt:lpstr>Infectious disease Learning  objectives for herpes zoster  vaccine information/advocacy</vt:lpstr>
      <vt:lpstr>PowerPoint Presentation</vt:lpstr>
      <vt:lpstr>PowerPoint Presentation</vt:lpstr>
      <vt:lpstr>PowerPoint Presentation</vt:lpstr>
      <vt:lpstr>PowerPoint Presentation</vt:lpstr>
      <vt:lpstr>Infectious disease Learning  objectives for meningococcal  vaccine information/advocacy</vt:lpstr>
      <vt:lpstr>Infectious disease Learning  objectives for meningococcal  vaccine information/advocacy</vt:lpstr>
      <vt:lpstr>Infectious disease Learning  objectives for meningococcal  vaccine information/advocacy</vt:lpstr>
      <vt:lpstr>Infectious disease Learning  objectives for meningococcal  vaccine information/advocacy</vt:lpstr>
      <vt:lpstr>Infectious disease Learning  objectives for meningococcal  vaccine information/advocacy</vt:lpstr>
      <vt:lpstr>Infectious disease Learning  objectives for meningococcal  vaccine information/advocacy</vt:lpstr>
      <vt:lpstr>PowerPoint Presentation</vt:lpstr>
      <vt:lpstr>PowerPoint Presentation</vt:lpstr>
      <vt:lpstr>Infectious disease Learning objectives for  vaccine information/advocacy</vt:lpstr>
      <vt:lpstr>Infectious disease Learning  objectives for influenza vaccine information/advocacy</vt:lpstr>
      <vt:lpstr>Infectious disease Learning  objectives for influenza  vaccine information/advocacy</vt:lpstr>
      <vt:lpstr>Infectious disease Learning  objectives for meningococcal  vaccine information/advocacy</vt:lpstr>
      <vt:lpstr>Infectious disease Learning objectives for influenza  vaccine information/advocacy</vt:lpstr>
      <vt:lpstr>Infectious disease Learning  objectives for influenza  vaccine information/advocacy</vt:lpstr>
      <vt:lpstr>Infectious disease Learning  objectives for influenza  vaccine information/advocacy</vt:lpstr>
      <vt:lpstr>Infectious disease Learning  objectives for influenza vaccine information/advocacy</vt:lpstr>
      <vt:lpstr>Infectious disease Learning  objectives for influenza vaccine information/advocacy</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 Brooks</dc:creator>
  <cp:lastModifiedBy>Victor Brooks</cp:lastModifiedBy>
  <cp:revision>43</cp:revision>
  <cp:lastPrinted>2018-01-18T23:04:48Z</cp:lastPrinted>
  <dcterms:created xsi:type="dcterms:W3CDTF">2017-11-27T19:02:08Z</dcterms:created>
  <dcterms:modified xsi:type="dcterms:W3CDTF">2018-01-19T01:21:06Z</dcterms:modified>
</cp:coreProperties>
</file>