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1" r:id="rId4"/>
    <p:sldId id="282"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7-12-09T00:19:53.573"/>
    </inkml:context>
    <inkml:brush xml:id="br0">
      <inkml:brushProperty name="width" value="0.05292" units="cm"/>
      <inkml:brushProperty name="height" value="0.05292" units="cm"/>
      <inkml:brushProperty name="color" value="#FF0000"/>
    </inkml:brush>
  </inkml:definitions>
  <inkml:trace contextRef="#ctx0" brushRef="#br0">4145 18627 0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7820917" cy="6132377"/>
          </a:xfrm>
        </p:spPr>
        <p:txBody>
          <a:bodyPr>
            <a:normAutofit/>
          </a:bodyPr>
          <a:lstStyle/>
          <a:p>
            <a:r>
              <a:rPr lang="en-US" sz="6000" b="1" dirty="0" smtClean="0"/>
              <a:t>MODULE three:   </a:t>
            </a:r>
            <a:br>
              <a:rPr lang="en-US" sz="6000" b="1" dirty="0" smtClean="0"/>
            </a:br>
            <a:r>
              <a:rPr lang="en-US" sz="6000" b="1" dirty="0" smtClean="0"/>
              <a:t/>
            </a:r>
            <a:br>
              <a:rPr lang="en-US" sz="6000" b="1" dirty="0" smtClean="0"/>
            </a:br>
            <a:r>
              <a:rPr lang="en-US" sz="4400" b="1" dirty="0"/>
              <a:t>MEDICAL ADMINISTRATION </a:t>
            </a:r>
            <a:r>
              <a:rPr lang="en-US" sz="4400" b="1" dirty="0" smtClean="0"/>
              <a:t/>
            </a:r>
            <a:br>
              <a:rPr lang="en-US" sz="4400" b="1" dirty="0" smtClean="0"/>
            </a:br>
            <a:r>
              <a:rPr lang="en-US" sz="4400" b="1" dirty="0" smtClean="0"/>
              <a:t>AND </a:t>
            </a:r>
            <a:r>
              <a:rPr lang="en-US" sz="4400" b="1" dirty="0"/>
              <a:t>SERVICE DELIVERY </a:t>
            </a:r>
            <a:r>
              <a:rPr lang="en-US" sz="4400" b="1" dirty="0" smtClean="0"/>
              <a:t/>
            </a:r>
            <a:br>
              <a:rPr lang="en-US" sz="4400" b="1" dirty="0" smtClean="0"/>
            </a:br>
            <a:r>
              <a:rPr lang="en-US" sz="4400" b="1" dirty="0" smtClean="0"/>
              <a:t>STRUCTURES </a:t>
            </a:r>
            <a:r>
              <a:rPr lang="en-US" sz="4400" b="1" dirty="0"/>
              <a:t>IN COMMUNITY </a:t>
            </a:r>
            <a:r>
              <a:rPr lang="en-US" sz="4400" b="1" dirty="0" smtClean="0"/>
              <a:t/>
            </a:r>
            <a:br>
              <a:rPr lang="en-US" sz="4400" b="1" dirty="0" smtClean="0"/>
            </a:br>
            <a:r>
              <a:rPr lang="en-US" sz="4400" b="1" dirty="0" smtClean="0"/>
              <a:t>HEALTH </a:t>
            </a:r>
            <a:r>
              <a:rPr lang="en-US" sz="4400" b="1" dirty="0"/>
              <a:t>SETTINGS</a:t>
            </a:r>
          </a:p>
        </p:txBody>
      </p:sp>
      <p:pic>
        <p:nvPicPr>
          <p:cNvPr id="3" name="Picture 2"/>
          <p:cNvPicPr>
            <a:picLocks noChangeAspect="1"/>
          </p:cNvPicPr>
          <p:nvPr/>
        </p:nvPicPr>
        <p:blipFill>
          <a:blip r:embed="rId2"/>
          <a:stretch>
            <a:fillRect/>
          </a:stretch>
        </p:blipFill>
        <p:spPr>
          <a:xfrm>
            <a:off x="9367521" y="284479"/>
            <a:ext cx="2553652" cy="6240325"/>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WHAT IS THE MOST IMPORTANT OBJECTIVE IN THE COMMUNITY HEALTH SYSTEM?</a:t>
            </a:r>
            <a:endParaRPr lang="en-US" b="1" dirty="0">
              <a:solidFill>
                <a:schemeClr val="bg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DO ALL EMPLOYEES HAVE CPR TRAINING?</a:t>
            </a:r>
          </a:p>
          <a:p>
            <a:pPr>
              <a:buFont typeface="Arial" panose="020B0604020202020204" pitchFamily="34" charset="0"/>
              <a:buChar char="•"/>
            </a:pPr>
            <a:r>
              <a:rPr lang="en-US" b="1" dirty="0" smtClean="0">
                <a:solidFill>
                  <a:schemeClr val="bg1"/>
                </a:solidFill>
              </a:rPr>
              <a:t>HOW DO POPULATION GOALS HELP THE SPECIFIC HEALTH OF THE PATIENT YOUR ARE CURRENTLY TAKING CARE OF?</a:t>
            </a:r>
          </a:p>
          <a:p>
            <a:pPr>
              <a:buFont typeface="Arial" panose="020B0604020202020204" pitchFamily="34" charset="0"/>
              <a:buChar char="•"/>
            </a:pPr>
            <a:r>
              <a:rPr lang="en-US" b="1" dirty="0" smtClean="0">
                <a:solidFill>
                  <a:schemeClr val="bg1"/>
                </a:solidFill>
              </a:rPr>
              <a:t>WHAT ARE THE KEY COMPONENTS OF OPTIMUM PATIENT CARE?</a:t>
            </a:r>
          </a:p>
          <a:p>
            <a:pPr>
              <a:buFont typeface="Arial" panose="020B0604020202020204" pitchFamily="34" charset="0"/>
              <a:buChar char="•"/>
            </a:pPr>
            <a:r>
              <a:rPr lang="en-US" b="1" dirty="0" smtClean="0">
                <a:solidFill>
                  <a:schemeClr val="bg1"/>
                </a:solidFill>
              </a:rPr>
              <a:t>WHY IS HRSA IMPORTANT?</a:t>
            </a:r>
          </a:p>
          <a:p>
            <a:pPr>
              <a:buFont typeface="Arial" panose="020B0604020202020204" pitchFamily="34" charset="0"/>
              <a:buChar char="•"/>
            </a:pPr>
            <a:r>
              <a:rPr lang="en-US" b="1" dirty="0" smtClean="0">
                <a:solidFill>
                  <a:schemeClr val="bg1"/>
                </a:solidFill>
              </a:rPr>
              <a:t>WHY IS HEDIS IMPORTANT?</a:t>
            </a:r>
          </a:p>
          <a:p>
            <a:pPr>
              <a:buFont typeface="Arial" panose="020B0604020202020204" pitchFamily="34" charset="0"/>
              <a:buChar char="•"/>
            </a:pPr>
            <a:r>
              <a:rPr lang="en-US" b="1" dirty="0" smtClean="0">
                <a:solidFill>
                  <a:schemeClr val="bg1"/>
                </a:solidFill>
              </a:rPr>
              <a:t>WHY ARE POPULATION GOALS IMPORTANT?</a:t>
            </a:r>
          </a:p>
          <a:p>
            <a:pPr>
              <a:buFont typeface="Arial" panose="020B0604020202020204" pitchFamily="34" charset="0"/>
              <a:buChar char="•"/>
            </a:pPr>
            <a:r>
              <a:rPr lang="en-US" b="1" dirty="0" smtClean="0">
                <a:solidFill>
                  <a:schemeClr val="bg1"/>
                </a:solidFill>
              </a:rPr>
              <a:t>WHY IS ELIMINATING HEALTH CARE DISPARITY IMPORTANT?</a:t>
            </a:r>
            <a:endParaRPr lang="en-US" b="1"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92200" y="6705720"/>
              <a:ext cx="360" cy="360"/>
            </p14:xfrm>
          </p:contentPart>
        </mc:Choice>
        <mc:Fallback xmlns="">
          <p:pic>
            <p:nvPicPr>
              <p:cNvPr id="4" name="Ink 3"/>
              <p:cNvPicPr/>
              <p:nvPr/>
            </p:nvPicPr>
            <p:blipFill>
              <a:blip r:embed="rId3"/>
              <a:stretch>
                <a:fillRect/>
              </a:stretch>
            </p:blipFill>
            <p:spPr>
              <a:xfrm>
                <a:off x="1482840" y="6696360"/>
                <a:ext cx="19080" cy="19080"/>
              </a:xfrm>
              <a:prstGeom prst="rect">
                <a:avLst/>
              </a:prstGeom>
            </p:spPr>
          </p:pic>
        </mc:Fallback>
      </mc:AlternateContent>
      <p:pic>
        <p:nvPicPr>
          <p:cNvPr id="5" name="Picture 4"/>
          <p:cNvPicPr>
            <a:picLocks noChangeAspect="1"/>
          </p:cNvPicPr>
          <p:nvPr/>
        </p:nvPicPr>
        <p:blipFill>
          <a:blip r:embed="rId4"/>
          <a:stretch>
            <a:fillRect/>
          </a:stretch>
        </p:blipFill>
        <p:spPr>
          <a:xfrm>
            <a:off x="9337040" y="334008"/>
            <a:ext cx="2556681" cy="6247725"/>
          </a:xfrm>
          <a:prstGeom prst="rect">
            <a:avLst/>
          </a:prstGeom>
        </p:spPr>
      </p:pic>
    </p:spTree>
    <p:extLst>
      <p:ext uri="{BB962C8B-B14F-4D97-AF65-F5344CB8AC3E}">
        <p14:creationId xmlns:p14="http://schemas.microsoft.com/office/powerpoint/2010/main" val="250667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ADMITTING PROCESSES </a:t>
            </a:r>
            <a:endParaRPr lang="en-US" b="1" dirty="0"/>
          </a:p>
        </p:txBody>
      </p:sp>
      <p:sp>
        <p:nvSpPr>
          <p:cNvPr id="3" name="Content Placeholder 2"/>
          <p:cNvSpPr>
            <a:spLocks noGrp="1"/>
          </p:cNvSpPr>
          <p:nvPr>
            <p:ph idx="1"/>
          </p:nvPr>
        </p:nvSpPr>
        <p:spPr>
          <a:xfrm>
            <a:off x="684212" y="252730"/>
            <a:ext cx="8534400" cy="4706728"/>
          </a:xfrm>
        </p:spPr>
        <p:txBody>
          <a:bodyPr>
            <a:normAutofit/>
          </a:bodyPr>
          <a:lstStyle/>
          <a:p>
            <a:pPr marL="0" indent="0">
              <a:buNone/>
            </a:pPr>
            <a:r>
              <a:rPr lang="en-US" b="1" dirty="0" smtClean="0">
                <a:solidFill>
                  <a:schemeClr val="bg1"/>
                </a:solidFill>
              </a:rPr>
              <a:t>You will not be engaged is hospital medicine directly and therefore you will need to do a referral for admission or evaluation for of a patient for admission as is the case when a patient is referred to the emergency room. </a:t>
            </a:r>
          </a:p>
          <a:p>
            <a:pPr marL="0" indent="0">
              <a:buNone/>
            </a:pPr>
            <a:r>
              <a:rPr lang="en-US" b="1" dirty="0" smtClean="0">
                <a:solidFill>
                  <a:schemeClr val="bg1"/>
                </a:solidFill>
              </a:rPr>
              <a:t>The medical leadership at the clinic where you will be working will clarify the referral details involved in your particular clinical setting, but documentation of the referral is always important.</a:t>
            </a:r>
          </a:p>
          <a:p>
            <a:pPr marL="0" indent="0">
              <a:buNone/>
            </a:pPr>
            <a:r>
              <a:rPr lang="en-US" b="1" dirty="0" smtClean="0">
                <a:solidFill>
                  <a:schemeClr val="bg1"/>
                </a:solidFill>
              </a:rPr>
              <a:t>Option one --- internal referral to another medical provider in your group such as an obstetrical patient that you believe to be in labor if there is a obstetrical physician in your group.</a:t>
            </a:r>
          </a:p>
          <a:p>
            <a:pPr marL="0" indent="0">
              <a:buNone/>
            </a:pPr>
            <a:r>
              <a:rPr lang="en-US" b="1" dirty="0" smtClean="0">
                <a:solidFill>
                  <a:schemeClr val="bg1"/>
                </a:solidFill>
              </a:rPr>
              <a:t>Option two an external referral to another provider outside of your group such as to an emergency room.</a:t>
            </a:r>
          </a:p>
          <a:p>
            <a:pPr marL="0" indent="0">
              <a:buNone/>
            </a:pPr>
            <a:endParaRPr lang="en-US" b="1" dirty="0" smtClean="0">
              <a:solidFill>
                <a:schemeClr val="bg1"/>
              </a:solidFill>
            </a:endParaRPr>
          </a:p>
        </p:txBody>
      </p:sp>
      <p:pic>
        <p:nvPicPr>
          <p:cNvPr id="4" name="Picture 3"/>
          <p:cNvPicPr>
            <a:picLocks noChangeAspect="1"/>
          </p:cNvPicPr>
          <p:nvPr/>
        </p:nvPicPr>
        <p:blipFill>
          <a:blip r:embed="rId2"/>
          <a:stretch>
            <a:fillRect/>
          </a:stretch>
        </p:blipFill>
        <p:spPr>
          <a:xfrm>
            <a:off x="9371013" y="252730"/>
            <a:ext cx="2617788" cy="6397052"/>
          </a:xfrm>
          <a:prstGeom prst="rect">
            <a:avLst/>
          </a:prstGeom>
        </p:spPr>
      </p:pic>
    </p:spTree>
    <p:extLst>
      <p:ext uri="{BB962C8B-B14F-4D97-AF65-F5344CB8AC3E}">
        <p14:creationId xmlns:p14="http://schemas.microsoft.com/office/powerpoint/2010/main" val="779893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PATIENT REFERALS --- OUTPATIENT REFERALS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chemeClr val="bg1"/>
                </a:solidFill>
              </a:rPr>
              <a:t>Since you will not be engaged is hospital medicine directly you will need to do a referral for admission or evaluation for of a patient for admission as is the case when a patient is referred to the emergency room. </a:t>
            </a:r>
          </a:p>
          <a:p>
            <a:pPr marL="0" indent="0">
              <a:buNone/>
            </a:pPr>
            <a:r>
              <a:rPr lang="en-US" b="1" dirty="0" smtClean="0">
                <a:solidFill>
                  <a:schemeClr val="bg1"/>
                </a:solidFill>
              </a:rPr>
              <a:t>The medical leadership at the clinic where you will be working will clarify the referral details involved in your particular clinical setting, but documentation of the referral is always important.</a:t>
            </a:r>
          </a:p>
          <a:p>
            <a:pPr marL="0" indent="0">
              <a:buNone/>
            </a:pPr>
            <a:r>
              <a:rPr lang="en-US" b="1" dirty="0" smtClean="0">
                <a:solidFill>
                  <a:schemeClr val="bg1"/>
                </a:solidFill>
              </a:rPr>
              <a:t>Option one --- internal referral to another medical provider in your group such as an obstetrical patient that has high risk factors that you want to be evaluated by an obstetrician.</a:t>
            </a:r>
          </a:p>
          <a:p>
            <a:pPr marL="0" indent="0">
              <a:buNone/>
            </a:pPr>
            <a:r>
              <a:rPr lang="en-US" b="1" dirty="0" smtClean="0">
                <a:solidFill>
                  <a:schemeClr val="bg1"/>
                </a:solidFill>
              </a:rPr>
              <a:t>Option two an external referral to another medical provider outside of your group such as to a neurosurgeon for evaluation of a brain mass.</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9418653" y="294640"/>
            <a:ext cx="2553319" cy="6239510"/>
          </a:xfrm>
          <a:prstGeom prst="rect">
            <a:avLst/>
          </a:prstGeom>
        </p:spPr>
      </p:pic>
    </p:spTree>
    <p:extLst>
      <p:ext uri="{BB962C8B-B14F-4D97-AF65-F5344CB8AC3E}">
        <p14:creationId xmlns:p14="http://schemas.microsoft.com/office/powerpoint/2010/main" val="4039151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835686"/>
            <a:ext cx="8534400" cy="526370"/>
          </a:xfrm>
        </p:spPr>
        <p:txBody>
          <a:bodyPr>
            <a:normAutofit fontScale="90000"/>
          </a:bodyPr>
          <a:lstStyle/>
          <a:p>
            <a:r>
              <a:rPr lang="en-US" b="1" dirty="0" smtClean="0"/>
              <a:t>ELECTRONIC MEDICAL RECORDING</a:t>
            </a:r>
            <a:endParaRPr lang="en-US" b="1" dirty="0"/>
          </a:p>
        </p:txBody>
      </p:sp>
      <p:sp>
        <p:nvSpPr>
          <p:cNvPr id="3" name="Content Placeholder 2"/>
          <p:cNvSpPr>
            <a:spLocks noGrp="1"/>
          </p:cNvSpPr>
          <p:nvPr>
            <p:ph idx="1"/>
          </p:nvPr>
        </p:nvSpPr>
        <p:spPr>
          <a:xfrm>
            <a:off x="185980" y="170482"/>
            <a:ext cx="9032632" cy="5478650"/>
          </a:xfrm>
        </p:spPr>
        <p:txBody>
          <a:bodyPr>
            <a:normAutofit/>
          </a:bodyPr>
          <a:lstStyle/>
          <a:p>
            <a:pPr>
              <a:buFont typeface="Arial" panose="020B0604020202020204" pitchFamily="34" charset="0"/>
              <a:buChar char="•"/>
            </a:pPr>
            <a:r>
              <a:rPr lang="en-US" dirty="0" smtClean="0">
                <a:solidFill>
                  <a:schemeClr val="bg1"/>
                </a:solidFill>
              </a:rPr>
              <a:t>Follow established protocols for timely medical record documentation following HIPAA rules and regulations.</a:t>
            </a:r>
          </a:p>
          <a:p>
            <a:pPr>
              <a:buFont typeface="Arial" panose="020B0604020202020204" pitchFamily="34" charset="0"/>
              <a:buChar char="•"/>
            </a:pPr>
            <a:r>
              <a:rPr lang="en-US" dirty="0" smtClean="0">
                <a:solidFill>
                  <a:schemeClr val="bg1"/>
                </a:solidFill>
              </a:rPr>
              <a:t>All clinic sites you will be working at currently uses Next </a:t>
            </a:r>
            <a:r>
              <a:rPr lang="en-US" dirty="0">
                <a:solidFill>
                  <a:schemeClr val="bg1"/>
                </a:solidFill>
              </a:rPr>
              <a:t>G</a:t>
            </a:r>
            <a:r>
              <a:rPr lang="en-US" dirty="0" smtClean="0">
                <a:solidFill>
                  <a:schemeClr val="bg1"/>
                </a:solidFill>
              </a:rPr>
              <a:t>en electronic medical record system except one site uses e-Clinical Works.</a:t>
            </a:r>
          </a:p>
          <a:p>
            <a:pPr>
              <a:buFont typeface="Arial" panose="020B0604020202020204" pitchFamily="34" charset="0"/>
              <a:buChar char="•"/>
            </a:pPr>
            <a:r>
              <a:rPr lang="en-US" dirty="0" smtClean="0">
                <a:solidFill>
                  <a:schemeClr val="bg1"/>
                </a:solidFill>
              </a:rPr>
              <a:t>Orientation for this system is presented to a limited extend in these following teaching modules, but additional instructional support will be provided at each clinic site.</a:t>
            </a:r>
          </a:p>
          <a:p>
            <a:pPr>
              <a:buFont typeface="Arial" panose="020B0604020202020204" pitchFamily="34" charset="0"/>
              <a:buChar char="•"/>
            </a:pPr>
            <a:r>
              <a:rPr lang="en-US" dirty="0" smtClean="0">
                <a:solidFill>
                  <a:schemeClr val="bg1"/>
                </a:solidFill>
              </a:rPr>
              <a:t>Remember the quality documentation that you will provide is essential to excellent individual patient care, as well as, the </a:t>
            </a:r>
            <a:r>
              <a:rPr lang="en-US" b="1" dirty="0" smtClean="0">
                <a:solidFill>
                  <a:schemeClr val="bg1"/>
                </a:solidFill>
              </a:rPr>
              <a:t>HEDIS</a:t>
            </a:r>
            <a:r>
              <a:rPr lang="en-US" dirty="0" smtClean="0">
                <a:solidFill>
                  <a:schemeClr val="bg1"/>
                </a:solidFill>
              </a:rPr>
              <a:t> information that you provide will document your excellent care for funding purposes, as well as, provide population data to improve overall health care in the entire country or region.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431972" y="254000"/>
            <a:ext cx="2560320" cy="6256618"/>
          </a:xfrm>
          <a:prstGeom prst="rect">
            <a:avLst/>
          </a:prstGeom>
        </p:spPr>
      </p:pic>
    </p:spTree>
    <p:extLst>
      <p:ext uri="{BB962C8B-B14F-4D97-AF65-F5344CB8AC3E}">
        <p14:creationId xmlns:p14="http://schemas.microsoft.com/office/powerpoint/2010/main" val="2715319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 MEDICAL RECORD DOCUMENTATION IMPORTANT FOR FUNDING?</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IS MEDICAL RECORD DOCUMENTATION IMPORTANT FOR JOB SECURITY?</a:t>
            </a:r>
          </a:p>
          <a:p>
            <a:pPr>
              <a:buFont typeface="Arial" panose="020B0604020202020204" pitchFamily="34" charset="0"/>
              <a:buChar char="•"/>
            </a:pPr>
            <a:r>
              <a:rPr lang="en-US" b="1" dirty="0" smtClean="0">
                <a:solidFill>
                  <a:schemeClr val="bg1"/>
                </a:solidFill>
              </a:rPr>
              <a:t>WHAT IS THE NAME OF THE ELECTRONIC MEDICAL RECORD SYSTEM YOU WILL BE USING?</a:t>
            </a:r>
          </a:p>
          <a:p>
            <a:pPr>
              <a:buFont typeface="Arial" panose="020B0604020202020204" pitchFamily="34" charset="0"/>
              <a:buChar char="•"/>
            </a:pPr>
            <a:r>
              <a:rPr lang="en-US" b="1" dirty="0" smtClean="0">
                <a:solidFill>
                  <a:schemeClr val="bg1"/>
                </a:solidFill>
              </a:rPr>
              <a:t>SHOULD YOU DOCUMENT THE DETAILS OF YOUR REFERALS IN THE MEDICAL RECORD?</a:t>
            </a:r>
          </a:p>
          <a:p>
            <a:pPr>
              <a:buFont typeface="Arial" panose="020B0604020202020204" pitchFamily="34" charset="0"/>
              <a:buChar char="•"/>
            </a:pPr>
            <a:r>
              <a:rPr lang="en-US" b="1" dirty="0" smtClean="0">
                <a:solidFill>
                  <a:schemeClr val="bg1"/>
                </a:solidFill>
              </a:rPr>
              <a:t>WHAT DOES HEDIS STAND FOR AND WHY IS IT IMPORTANT?</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67521" y="203200"/>
            <a:ext cx="2594292" cy="6339636"/>
          </a:xfrm>
          <a:prstGeom prst="rect">
            <a:avLst/>
          </a:prstGeom>
        </p:spPr>
      </p:pic>
    </p:spTree>
    <p:extLst>
      <p:ext uri="{BB962C8B-B14F-4D97-AF65-F5344CB8AC3E}">
        <p14:creationId xmlns:p14="http://schemas.microsoft.com/office/powerpoint/2010/main" val="311371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72" y="5808133"/>
            <a:ext cx="6255068" cy="806028"/>
          </a:xfrm>
        </p:spPr>
        <p:txBody>
          <a:bodyPr/>
          <a:lstStyle/>
          <a:p>
            <a:r>
              <a:rPr lang="en-US" b="1" dirty="0" smtClean="0"/>
              <a:t>DISCHARGE PROCEDURES</a:t>
            </a:r>
            <a:endParaRPr lang="en-US" b="1" dirty="0"/>
          </a:p>
        </p:txBody>
      </p:sp>
      <p:sp>
        <p:nvSpPr>
          <p:cNvPr id="3" name="Content Placeholder 2"/>
          <p:cNvSpPr>
            <a:spLocks noGrp="1"/>
          </p:cNvSpPr>
          <p:nvPr>
            <p:ph idx="1"/>
          </p:nvPr>
        </p:nvSpPr>
        <p:spPr>
          <a:xfrm>
            <a:off x="162560" y="233680"/>
            <a:ext cx="9056052" cy="5574453"/>
          </a:xfrm>
        </p:spPr>
        <p:txBody>
          <a:bodyPr>
            <a:normAutofit lnSpcReduction="10000"/>
          </a:bodyPr>
          <a:lstStyle/>
          <a:p>
            <a:pPr>
              <a:buFont typeface="Arial" panose="020B0604020202020204" pitchFamily="34" charset="0"/>
              <a:buChar char="•"/>
            </a:pPr>
            <a:r>
              <a:rPr lang="en-US" b="1" dirty="0" smtClean="0">
                <a:solidFill>
                  <a:schemeClr val="bg1"/>
                </a:solidFill>
              </a:rPr>
              <a:t>YOU WILL NOT BE DISCHARGING PATIENTS FROM THE HOSPITAL</a:t>
            </a:r>
          </a:p>
          <a:p>
            <a:pPr>
              <a:buFont typeface="Arial" panose="020B0604020202020204" pitchFamily="34" charset="0"/>
              <a:buChar char="•"/>
            </a:pPr>
            <a:r>
              <a:rPr lang="en-US" b="1" dirty="0" smtClean="0">
                <a:solidFill>
                  <a:schemeClr val="bg1"/>
                </a:solidFill>
              </a:rPr>
              <a:t>However, best </a:t>
            </a:r>
            <a:r>
              <a:rPr lang="en-US" b="1" dirty="0">
                <a:solidFill>
                  <a:schemeClr val="bg1"/>
                </a:solidFill>
              </a:rPr>
              <a:t>practices of medical care require that hospital </a:t>
            </a:r>
            <a:r>
              <a:rPr lang="en-US" b="1" dirty="0" smtClean="0">
                <a:solidFill>
                  <a:schemeClr val="bg1"/>
                </a:solidFill>
              </a:rPr>
              <a:t>admissions of </a:t>
            </a:r>
            <a:r>
              <a:rPr lang="en-US" b="1" dirty="0">
                <a:solidFill>
                  <a:schemeClr val="bg1"/>
                </a:solidFill>
              </a:rPr>
              <a:t>patients be tracked in order to assure that follow-up is completed and that results are returned to the clinician who will care for the patient after discharge from the hospital. Information about tests, procedures, treatments and referrals is essential for successful patient management. Therefore, all relevant patients’ hospital admissions records including laboratory and diagnostic studies and consultations shall be requested by </a:t>
            </a:r>
            <a:r>
              <a:rPr lang="en-US" b="1" dirty="0" smtClean="0">
                <a:solidFill>
                  <a:schemeClr val="bg1"/>
                </a:solidFill>
              </a:rPr>
              <a:t>your clinic. </a:t>
            </a:r>
            <a:r>
              <a:rPr lang="en-US" b="1" dirty="0">
                <a:solidFill>
                  <a:schemeClr val="bg1"/>
                </a:solidFill>
              </a:rPr>
              <a:t>When available electronically, such records transfer directly from the hospital into the patient’s EHR at </a:t>
            </a:r>
            <a:r>
              <a:rPr lang="en-US" b="1" dirty="0" smtClean="0">
                <a:solidFill>
                  <a:schemeClr val="bg1"/>
                </a:solidFill>
              </a:rPr>
              <a:t>your, </a:t>
            </a:r>
            <a:r>
              <a:rPr lang="en-US" b="1" dirty="0">
                <a:solidFill>
                  <a:schemeClr val="bg1"/>
                </a:solidFill>
              </a:rPr>
              <a:t>therein to be reviewed and initialed by the physician; otherwise, faxed records received from the hospital shall be scanned into the EHR and are reviewed therein and initialed by the physician.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These are one of many performance measures that result in excellent care for the individual patient and improves an opportunity for optimal health everywhere.</a:t>
            </a:r>
          </a:p>
          <a:p>
            <a:pPr>
              <a:buFont typeface="Arial" panose="020B0604020202020204" pitchFamily="34" charset="0"/>
              <a:buChar char="•"/>
            </a:pPr>
            <a:r>
              <a:rPr lang="en-US" b="1" dirty="0" smtClean="0">
                <a:solidFill>
                  <a:schemeClr val="bg1"/>
                </a:solidFill>
              </a:rPr>
              <a:t>See protocol on the next page.</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48800" y="375919"/>
            <a:ext cx="2482532" cy="6066529"/>
          </a:xfrm>
          <a:prstGeom prst="rect">
            <a:avLst/>
          </a:prstGeom>
        </p:spPr>
      </p:pic>
    </p:spTree>
    <p:extLst>
      <p:ext uri="{BB962C8B-B14F-4D97-AF65-F5344CB8AC3E}">
        <p14:creationId xmlns:p14="http://schemas.microsoft.com/office/powerpoint/2010/main" val="3039729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5856700"/>
            <a:ext cx="10637520" cy="1001300"/>
          </a:xfrm>
        </p:spPr>
        <p:txBody>
          <a:bodyPr>
            <a:normAutofit/>
          </a:bodyPr>
          <a:lstStyle/>
          <a:p>
            <a:r>
              <a:rPr lang="en-US" b="1" dirty="0" smtClean="0"/>
              <a:t>HOSITAL TRACKING – DISCHARGE PROCEDURES</a:t>
            </a:r>
            <a:endParaRPr lang="en-US" b="1" dirty="0"/>
          </a:p>
        </p:txBody>
      </p:sp>
      <p:sp>
        <p:nvSpPr>
          <p:cNvPr id="3" name="Content Placeholder 2"/>
          <p:cNvSpPr>
            <a:spLocks noGrp="1"/>
          </p:cNvSpPr>
          <p:nvPr>
            <p:ph idx="1"/>
          </p:nvPr>
        </p:nvSpPr>
        <p:spPr>
          <a:xfrm>
            <a:off x="497933" y="213360"/>
            <a:ext cx="8737507" cy="5268286"/>
          </a:xfrm>
        </p:spPr>
        <p:txBody>
          <a:bodyPr>
            <a:normAutofit fontScale="92500" lnSpcReduction="20000"/>
          </a:bodyPr>
          <a:lstStyle/>
          <a:p>
            <a:pPr marL="0" indent="0">
              <a:buNone/>
            </a:pPr>
            <a:r>
              <a:rPr lang="en-US" sz="4000" b="1" dirty="0" smtClean="0">
                <a:solidFill>
                  <a:schemeClr val="bg1"/>
                </a:solidFill>
              </a:rPr>
              <a:t>PROCEDURE</a:t>
            </a:r>
          </a:p>
          <a:p>
            <a:pPr>
              <a:buFont typeface="Arial" panose="020B0604020202020204" pitchFamily="34" charset="0"/>
              <a:buChar char="•"/>
            </a:pPr>
            <a:r>
              <a:rPr lang="en-US" b="1" dirty="0" smtClean="0">
                <a:solidFill>
                  <a:schemeClr val="bg1"/>
                </a:solidFill>
              </a:rPr>
              <a:t>Clinician </a:t>
            </a:r>
            <a:r>
              <a:rPr lang="en-US" b="1" dirty="0">
                <a:solidFill>
                  <a:schemeClr val="bg1"/>
                </a:solidFill>
              </a:rPr>
              <a:t>Receives Hospital Admission Report. </a:t>
            </a:r>
            <a:r>
              <a:rPr lang="en-US" dirty="0">
                <a:solidFill>
                  <a:schemeClr val="bg1"/>
                </a:solidFill>
              </a:rPr>
              <a:t>The hospital admission report (when received by </a:t>
            </a:r>
            <a:r>
              <a:rPr lang="en-US" dirty="0" smtClean="0">
                <a:solidFill>
                  <a:schemeClr val="bg1"/>
                </a:solidFill>
              </a:rPr>
              <a:t>the </a:t>
            </a:r>
            <a:r>
              <a:rPr lang="en-US" dirty="0">
                <a:solidFill>
                  <a:schemeClr val="bg1"/>
                </a:solidFill>
              </a:rPr>
              <a:t>clinic) is scanned into the EHR and tasked to the Clinician</a:t>
            </a:r>
            <a:r>
              <a:rPr lang="en-US" dirty="0" smtClean="0">
                <a:solidFill>
                  <a:schemeClr val="bg1"/>
                </a:solidFill>
              </a:rPr>
              <a:t>.</a:t>
            </a:r>
          </a:p>
          <a:p>
            <a:pPr>
              <a:buFont typeface="Arial" panose="020B0604020202020204" pitchFamily="34" charset="0"/>
              <a:buChar char="•"/>
            </a:pPr>
            <a:r>
              <a:rPr lang="en-US" dirty="0" smtClean="0">
                <a:solidFill>
                  <a:schemeClr val="bg1"/>
                </a:solidFill>
              </a:rPr>
              <a:t> </a:t>
            </a:r>
            <a:r>
              <a:rPr lang="en-US" b="1" dirty="0" smtClean="0">
                <a:solidFill>
                  <a:schemeClr val="bg1"/>
                </a:solidFill>
              </a:rPr>
              <a:t>Clinician </a:t>
            </a:r>
            <a:r>
              <a:rPr lang="en-US" b="1" dirty="0">
                <a:solidFill>
                  <a:schemeClr val="bg1"/>
                </a:solidFill>
              </a:rPr>
              <a:t>Reviews. </a:t>
            </a:r>
            <a:r>
              <a:rPr lang="en-US" dirty="0">
                <a:solidFill>
                  <a:schemeClr val="bg1"/>
                </a:solidFill>
              </a:rPr>
              <a:t>The Clinician reviews and initials the report in the EHR. </a:t>
            </a:r>
            <a:endParaRPr lang="en-US" dirty="0" smtClean="0">
              <a:solidFill>
                <a:schemeClr val="bg1"/>
              </a:solidFill>
            </a:endParaRPr>
          </a:p>
          <a:p>
            <a:pPr>
              <a:buFont typeface="Arial" panose="020B0604020202020204" pitchFamily="34" charset="0"/>
              <a:buChar char="•"/>
            </a:pPr>
            <a:r>
              <a:rPr lang="en-US" dirty="0" smtClean="0">
                <a:solidFill>
                  <a:schemeClr val="bg1"/>
                </a:solidFill>
              </a:rPr>
              <a:t> </a:t>
            </a:r>
            <a:r>
              <a:rPr lang="en-US" b="1" dirty="0">
                <a:solidFill>
                  <a:schemeClr val="bg1"/>
                </a:solidFill>
              </a:rPr>
              <a:t>Logging Report as Received. </a:t>
            </a:r>
            <a:r>
              <a:rPr lang="en-US" dirty="0">
                <a:solidFill>
                  <a:schemeClr val="bg1"/>
                </a:solidFill>
              </a:rPr>
              <a:t>After reviewing and initialing the report the Clinician tasks the record to the medical assistant. </a:t>
            </a:r>
          </a:p>
          <a:p>
            <a:pPr>
              <a:buFont typeface="Arial" panose="020B0604020202020204" pitchFamily="34" charset="0"/>
              <a:buChar char="•"/>
            </a:pPr>
            <a:r>
              <a:rPr lang="en-US" dirty="0" smtClean="0">
                <a:solidFill>
                  <a:schemeClr val="bg1"/>
                </a:solidFill>
              </a:rPr>
              <a:t>The </a:t>
            </a:r>
            <a:r>
              <a:rPr lang="en-US" dirty="0">
                <a:solidFill>
                  <a:schemeClr val="bg1"/>
                </a:solidFill>
              </a:rPr>
              <a:t>same procedure holds for Hospital discharge summary documents. </a:t>
            </a:r>
            <a:endParaRPr lang="en-US" dirty="0" smtClean="0">
              <a:solidFill>
                <a:schemeClr val="bg1"/>
              </a:solidFill>
            </a:endParaRPr>
          </a:p>
          <a:p>
            <a:pPr>
              <a:buFont typeface="Arial" panose="020B0604020202020204" pitchFamily="34" charset="0"/>
              <a:buChar char="•"/>
            </a:pPr>
            <a:r>
              <a:rPr lang="en-US" dirty="0" smtClean="0">
                <a:solidFill>
                  <a:schemeClr val="bg1"/>
                </a:solidFill>
              </a:rPr>
              <a:t>Hospital </a:t>
            </a:r>
            <a:r>
              <a:rPr lang="en-US" dirty="0">
                <a:solidFill>
                  <a:schemeClr val="bg1"/>
                </a:solidFill>
              </a:rPr>
              <a:t>admission / discharge Follow Up instructions: On review of the hospital records, the provider sends a task to the MA to make a follow-up appointment for the patient, with the reason for the appointment specifically stated as “follow up, recent hospitalization” or equivalent verbiage</a:t>
            </a:r>
            <a:r>
              <a:rPr lang="en-US" dirty="0" smtClean="0">
                <a:solidFill>
                  <a:schemeClr val="bg1"/>
                </a:solidFill>
              </a:rPr>
              <a:t>.</a:t>
            </a:r>
          </a:p>
          <a:p>
            <a:pPr>
              <a:buFont typeface="Arial" panose="020B0604020202020204" pitchFamily="34" charset="0"/>
              <a:buChar char="•"/>
            </a:pPr>
            <a:r>
              <a:rPr lang="en-US" dirty="0" smtClean="0">
                <a:solidFill>
                  <a:schemeClr val="bg1"/>
                </a:solidFill>
              </a:rPr>
              <a:t> </a:t>
            </a:r>
            <a:r>
              <a:rPr lang="en-US" dirty="0">
                <a:solidFill>
                  <a:schemeClr val="bg1"/>
                </a:solidFill>
              </a:rPr>
              <a:t>If the patient fails to keep the appointment, the policy on missed appointments is to be followed.</a:t>
            </a:r>
          </a:p>
        </p:txBody>
      </p:sp>
      <p:pic>
        <p:nvPicPr>
          <p:cNvPr id="4" name="Picture 3"/>
          <p:cNvPicPr>
            <a:picLocks noChangeAspect="1"/>
          </p:cNvPicPr>
          <p:nvPr/>
        </p:nvPicPr>
        <p:blipFill>
          <a:blip r:embed="rId2"/>
          <a:stretch>
            <a:fillRect/>
          </a:stretch>
        </p:blipFill>
        <p:spPr>
          <a:xfrm>
            <a:off x="9712961" y="256067"/>
            <a:ext cx="2330586" cy="5695221"/>
          </a:xfrm>
          <a:prstGeom prst="rect">
            <a:avLst/>
          </a:prstGeom>
        </p:spPr>
      </p:pic>
    </p:spTree>
    <p:extLst>
      <p:ext uri="{BB962C8B-B14F-4D97-AF65-F5344CB8AC3E}">
        <p14:creationId xmlns:p14="http://schemas.microsoft.com/office/powerpoint/2010/main" val="3549263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SHOULD YOU DOCUMENT HOSPITAL DISCHARGES IN THE EMR?</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WHAT IF HOSPITAL DISCHARGES WHERE A PERFORMANCE MEASURE RELATED TO HEDIS?</a:t>
            </a:r>
          </a:p>
          <a:p>
            <a:pPr>
              <a:buFont typeface="Arial" panose="020B0604020202020204" pitchFamily="34" charset="0"/>
              <a:buChar char="•"/>
            </a:pPr>
            <a:r>
              <a:rPr lang="en-US" b="1" dirty="0" smtClean="0">
                <a:solidFill>
                  <a:schemeClr val="bg1"/>
                </a:solidFill>
              </a:rPr>
              <a:t>COULD YOUR HANDLING OF HOSPITAL DISCHARGE INFORMATION AFFECT THE CLINICS FUNDING?</a:t>
            </a:r>
          </a:p>
          <a:p>
            <a:pPr>
              <a:buFont typeface="Arial" panose="020B0604020202020204" pitchFamily="34" charset="0"/>
              <a:buChar char="•"/>
            </a:pPr>
            <a:r>
              <a:rPr lang="en-US" b="1" dirty="0" smtClean="0">
                <a:solidFill>
                  <a:schemeClr val="bg1"/>
                </a:solidFill>
              </a:rPr>
              <a:t>WHAT IS HEDIS AGAIN?</a:t>
            </a:r>
          </a:p>
          <a:p>
            <a:pPr>
              <a:buFont typeface="Arial" panose="020B0604020202020204" pitchFamily="34" charset="0"/>
              <a:buChar char="•"/>
            </a:pPr>
            <a:r>
              <a:rPr lang="en-US" b="1" dirty="0" smtClean="0">
                <a:solidFill>
                  <a:schemeClr val="bg1"/>
                </a:solidFill>
              </a:rPr>
              <a:t>WHAT IS BEST PRACTICE WHEN IT COMES TO HOSPITAL DISCHARGE DOCUMENTATION?</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18185" y="243840"/>
            <a:ext cx="2574107" cy="6290310"/>
          </a:xfrm>
          <a:prstGeom prst="rect">
            <a:avLst/>
          </a:prstGeom>
        </p:spPr>
      </p:pic>
    </p:spTree>
    <p:extLst>
      <p:ext uri="{BB962C8B-B14F-4D97-AF65-F5344CB8AC3E}">
        <p14:creationId xmlns:p14="http://schemas.microsoft.com/office/powerpoint/2010/main" val="2714671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75" y="331843"/>
            <a:ext cx="11355049" cy="80391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a:t>
            </a:r>
            <a:r>
              <a:rPr lang="en-US" sz="3200" dirty="0" smtClean="0"/>
              <a:t>. Medical classifications include but are not limited to the following except:</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Acute </a:t>
            </a:r>
            <a:r>
              <a:rPr lang="en-US" sz="3200" dirty="0" smtClean="0">
                <a:solidFill>
                  <a:prstClr val="white"/>
                </a:solidFill>
              </a:rPr>
              <a:t>illness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Farm Owner</a:t>
            </a:r>
            <a:endParaRPr lang="en-US" sz="3200" dirty="0">
              <a:solidFill>
                <a:prstClr val="white"/>
              </a:solidFill>
            </a:endParaRP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Chronic illness</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Wellness/preventive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Discipline classified --- pediatric, obstetrical, internal med, </a:t>
            </a:r>
            <a:r>
              <a:rPr lang="en-US" sz="3200" dirty="0" err="1">
                <a:solidFill>
                  <a:prstClr val="white"/>
                </a:solidFill>
              </a:rPr>
              <a:t>etc</a:t>
            </a:r>
            <a:endParaRPr lang="en-US" sz="3200" dirty="0">
              <a:solidFill>
                <a:prstClr val="white"/>
              </a:solidFill>
            </a:endParaRP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Diagnostic related – as documented in the medical record</a:t>
            </a: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527202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75" y="331843"/>
            <a:ext cx="11355049" cy="80391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a:t>
            </a:r>
            <a:r>
              <a:rPr lang="en-US" sz="3200" dirty="0" smtClean="0"/>
              <a:t>. Medical classifications include but are not limited to the following except:</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Acute </a:t>
            </a:r>
            <a:r>
              <a:rPr lang="en-US" sz="3200" dirty="0" smtClean="0">
                <a:solidFill>
                  <a:prstClr val="white"/>
                </a:solidFill>
              </a:rPr>
              <a:t>illness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srgbClr val="C00000"/>
                </a:solidFill>
              </a:rPr>
              <a:t>Farm Owner</a:t>
            </a:r>
            <a:endParaRPr lang="en-US" sz="3200" dirty="0">
              <a:solidFill>
                <a:srgbClr val="C00000"/>
              </a:solidFill>
            </a:endParaRP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Chronic illness</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Wellness/preventive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Discipline classified --- pediatric, obstetrical, internal med, </a:t>
            </a:r>
            <a:r>
              <a:rPr lang="en-US" sz="3200" dirty="0" err="1">
                <a:solidFill>
                  <a:prstClr val="white"/>
                </a:solidFill>
              </a:rPr>
              <a:t>etc</a:t>
            </a:r>
            <a:endParaRPr lang="en-US" sz="3200" dirty="0">
              <a:solidFill>
                <a:prstClr val="white"/>
              </a:solidFill>
            </a:endParaRP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Diagnostic related – as documented in the medical record</a:t>
            </a: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2252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three:   </a:t>
            </a:r>
            <a:br>
              <a:rPr lang="en-US" sz="6000" b="1" dirty="0" smtClean="0"/>
            </a:br>
            <a:endParaRPr lang="en-US" sz="6000" b="1" dirty="0" smtClean="0"/>
          </a:p>
          <a:p>
            <a:r>
              <a:rPr lang="en-US" b="1" dirty="0" smtClean="0"/>
              <a:t>SECTION six: </a:t>
            </a:r>
          </a:p>
          <a:p>
            <a:r>
              <a:rPr lang="en-US" b="1" dirty="0" smtClean="0"/>
              <a:t>Process of care </a:t>
            </a:r>
          </a:p>
          <a:p>
            <a:r>
              <a:rPr lang="en-US" b="1" dirty="0" smtClean="0"/>
              <a:t>in health clinics</a:t>
            </a:r>
            <a:endParaRPr lang="en-US" b="1" dirty="0"/>
          </a:p>
        </p:txBody>
      </p:sp>
      <p:pic>
        <p:nvPicPr>
          <p:cNvPr id="2" name="Picture 1"/>
          <p:cNvPicPr>
            <a:picLocks noChangeAspect="1"/>
          </p:cNvPicPr>
          <p:nvPr/>
        </p:nvPicPr>
        <p:blipFill>
          <a:blip r:embed="rId2"/>
          <a:stretch>
            <a:fillRect/>
          </a:stretch>
        </p:blipFill>
        <p:spPr>
          <a:xfrm>
            <a:off x="9276080" y="426719"/>
            <a:ext cx="2502852" cy="6116183"/>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544" y="1133816"/>
            <a:ext cx="11355049" cy="56446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2. What does HRSA stand for?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Responsibility System Administration</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Resources and Services Administration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Respect System Advocacy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Reactionary System Alternatives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052419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544" y="1133816"/>
            <a:ext cx="11355049" cy="56446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2. What does HRSA stand for?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Responsibility System Administration</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Health Resources and Services Administration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Respect System Advocacy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Reactionary System Alternatives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3063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612" y="466754"/>
            <a:ext cx="11355049" cy="79868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3</a:t>
            </a:r>
            <a:r>
              <a:rPr lang="en-US" sz="2800" dirty="0" smtClean="0"/>
              <a:t>. Medial record documentation is important for job security due to which of the following? Select the best answer.</a:t>
            </a:r>
          </a:p>
          <a:p>
            <a:endParaRPr lang="en-US" sz="2800" dirty="0"/>
          </a:p>
          <a:p>
            <a:pPr marL="457200" lvl="0" indent="-457200" defTabSz="457200">
              <a:spcBef>
                <a:spcPct val="20000"/>
              </a:spcBef>
              <a:spcAft>
                <a:spcPts val="600"/>
              </a:spcAft>
              <a:buClr>
                <a:prstClr val="white"/>
              </a:buClr>
              <a:buSzPct val="80000"/>
              <a:buFont typeface="+mj-lt"/>
              <a:buAutoNum type="alphaLcParenR"/>
            </a:pPr>
            <a:r>
              <a:rPr lang="en-US" sz="2800" dirty="0" smtClean="0">
                <a:solidFill>
                  <a:prstClr val="white"/>
                </a:solidFill>
              </a:rPr>
              <a:t>Providing quality care is the first step, documenting that quality care is the second step</a:t>
            </a:r>
          </a:p>
          <a:p>
            <a:pPr marL="457200" lvl="0" indent="-457200" defTabSz="457200">
              <a:spcBef>
                <a:spcPct val="20000"/>
              </a:spcBef>
              <a:spcAft>
                <a:spcPts val="600"/>
              </a:spcAft>
              <a:buClr>
                <a:prstClr val="white"/>
              </a:buClr>
              <a:buSzPct val="80000"/>
              <a:buFont typeface="+mj-lt"/>
              <a:buAutoNum type="alphaLcParenR"/>
            </a:pPr>
            <a:r>
              <a:rPr lang="en-US" sz="2800" dirty="0" smtClean="0">
                <a:solidFill>
                  <a:prstClr val="white"/>
                </a:solidFill>
              </a:rPr>
              <a:t>Funding for Community Health Centers is linked to the HEDIS Report Card and EMR Documentation which in turn provides population data to HRSA</a:t>
            </a:r>
          </a:p>
          <a:p>
            <a:pPr marL="457200" lvl="0" indent="-457200" defTabSz="457200">
              <a:spcBef>
                <a:spcPct val="20000"/>
              </a:spcBef>
              <a:spcAft>
                <a:spcPts val="600"/>
              </a:spcAft>
              <a:buClr>
                <a:prstClr val="white"/>
              </a:buClr>
              <a:buSzPct val="80000"/>
              <a:buFont typeface="+mj-lt"/>
              <a:buAutoNum type="alphaLcParenR"/>
            </a:pPr>
            <a:r>
              <a:rPr lang="en-US" sz="2800" dirty="0" smtClean="0"/>
              <a:t>Information sharing with your health care team, colleagues or referral to specialist providers so they understand what is happening with the patient and can provide a quality consult</a:t>
            </a:r>
          </a:p>
          <a:p>
            <a:pPr marL="457200" lvl="0" indent="-457200" defTabSz="457200">
              <a:spcBef>
                <a:spcPct val="20000"/>
              </a:spcBef>
              <a:spcAft>
                <a:spcPts val="600"/>
              </a:spcAft>
              <a:buClr>
                <a:prstClr val="white"/>
              </a:buClr>
              <a:buSzPct val="80000"/>
              <a:buFont typeface="+mj-lt"/>
              <a:buAutoNum type="alphaLcParenR"/>
            </a:pPr>
            <a:r>
              <a:rPr lang="en-US" sz="2800" dirty="0" smtClean="0"/>
              <a:t>All of the above </a:t>
            </a:r>
          </a:p>
          <a:p>
            <a:pPr lvl="0" defTabSz="457200">
              <a:spcBef>
                <a:spcPct val="20000"/>
              </a:spcBef>
              <a:spcAft>
                <a:spcPts val="600"/>
              </a:spcAft>
              <a:buClr>
                <a:prstClr val="white"/>
              </a:buClr>
              <a:buSzPct val="80000"/>
            </a:pPr>
            <a:r>
              <a:rPr lang="en-US" sz="2800" dirty="0" smtClean="0">
                <a:solidFill>
                  <a:prstClr val="white"/>
                </a:solidFill>
              </a:rPr>
              <a:t> </a:t>
            </a:r>
            <a:endParaRPr lang="en-US" sz="28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574935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612" y="466754"/>
            <a:ext cx="11355049" cy="79868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3</a:t>
            </a:r>
            <a:r>
              <a:rPr lang="en-US" sz="2800" dirty="0" smtClean="0"/>
              <a:t>. Medical record documentation is important for job security due to which of the following?</a:t>
            </a:r>
          </a:p>
          <a:p>
            <a:endParaRPr lang="en-US" sz="2800" dirty="0"/>
          </a:p>
          <a:p>
            <a:pPr marL="457200" lvl="0" indent="-457200" defTabSz="457200">
              <a:spcBef>
                <a:spcPct val="20000"/>
              </a:spcBef>
              <a:spcAft>
                <a:spcPts val="600"/>
              </a:spcAft>
              <a:buClr>
                <a:prstClr val="white"/>
              </a:buClr>
              <a:buSzPct val="80000"/>
              <a:buFont typeface="+mj-lt"/>
              <a:buAutoNum type="alphaLcParenR"/>
            </a:pPr>
            <a:r>
              <a:rPr lang="en-US" sz="2800" dirty="0" smtClean="0">
                <a:solidFill>
                  <a:prstClr val="white"/>
                </a:solidFill>
              </a:rPr>
              <a:t>Providing quality care is the first step, documenting that quality care is the second step</a:t>
            </a:r>
          </a:p>
          <a:p>
            <a:pPr marL="457200" lvl="0" indent="-457200" defTabSz="457200">
              <a:spcBef>
                <a:spcPct val="20000"/>
              </a:spcBef>
              <a:spcAft>
                <a:spcPts val="600"/>
              </a:spcAft>
              <a:buClr>
                <a:prstClr val="white"/>
              </a:buClr>
              <a:buSzPct val="80000"/>
              <a:buFont typeface="+mj-lt"/>
              <a:buAutoNum type="alphaLcParenR"/>
            </a:pPr>
            <a:r>
              <a:rPr lang="en-US" sz="2800" dirty="0" smtClean="0">
                <a:solidFill>
                  <a:prstClr val="white"/>
                </a:solidFill>
              </a:rPr>
              <a:t>Funding for Community Health Centers is linked to the HEDIS Report Card and EMR Documentation which in turn provides population data to HRSA</a:t>
            </a:r>
          </a:p>
          <a:p>
            <a:pPr marL="457200" lvl="0" indent="-457200" defTabSz="457200">
              <a:spcBef>
                <a:spcPct val="20000"/>
              </a:spcBef>
              <a:spcAft>
                <a:spcPts val="600"/>
              </a:spcAft>
              <a:buClr>
                <a:prstClr val="white"/>
              </a:buClr>
              <a:buSzPct val="80000"/>
              <a:buFont typeface="+mj-lt"/>
              <a:buAutoNum type="alphaLcParenR"/>
            </a:pPr>
            <a:r>
              <a:rPr lang="en-US" sz="2800" dirty="0" smtClean="0"/>
              <a:t>Information sharing with your health care team, colleagues or referral to specialist providers so they understand what is happening with the patient and can provide a quality consult</a:t>
            </a:r>
          </a:p>
          <a:p>
            <a:pPr marL="457200" lvl="0" indent="-457200" defTabSz="457200">
              <a:spcBef>
                <a:spcPct val="20000"/>
              </a:spcBef>
              <a:spcAft>
                <a:spcPts val="600"/>
              </a:spcAft>
              <a:buClr>
                <a:prstClr val="white"/>
              </a:buClr>
              <a:buSzPct val="80000"/>
              <a:buFont typeface="+mj-lt"/>
              <a:buAutoNum type="alphaLcParenR"/>
            </a:pPr>
            <a:r>
              <a:rPr lang="en-US" sz="2800" dirty="0" smtClean="0">
                <a:solidFill>
                  <a:srgbClr val="C00000"/>
                </a:solidFill>
              </a:rPr>
              <a:t>All of the above</a:t>
            </a:r>
          </a:p>
          <a:p>
            <a:pPr lvl="0" defTabSz="457200">
              <a:spcBef>
                <a:spcPct val="20000"/>
              </a:spcBef>
              <a:spcAft>
                <a:spcPts val="600"/>
              </a:spcAft>
              <a:buClr>
                <a:prstClr val="white"/>
              </a:buClr>
              <a:buSzPct val="80000"/>
            </a:pPr>
            <a:r>
              <a:rPr lang="en-US" sz="2800" dirty="0" smtClean="0">
                <a:solidFill>
                  <a:srgbClr val="C00000"/>
                </a:solidFill>
              </a:rPr>
              <a:t> </a:t>
            </a:r>
            <a:endParaRPr lang="en-US" sz="2800" dirty="0">
              <a:solidFill>
                <a:srgbClr val="C00000"/>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895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44" y="1133816"/>
            <a:ext cx="11355049" cy="56446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4</a:t>
            </a:r>
            <a:r>
              <a:rPr lang="en-US" sz="3600" dirty="0" smtClean="0"/>
              <a:t>. What does HEDIS stand for?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Equality Disease Investment Services</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Effectiveness Data Information Set</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Efforts Documentation Insurance Systems</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Evidence Directing Insurance System</a:t>
            </a:r>
            <a:r>
              <a:rPr lang="en-US" sz="3600" dirty="0">
                <a:solidFill>
                  <a:prstClr val="white"/>
                </a:solidFill>
              </a:rPr>
              <a:t>s</a:t>
            </a:r>
            <a:r>
              <a:rPr lang="en-US" sz="3600" dirty="0" smtClean="0">
                <a:solidFill>
                  <a:prstClr val="white"/>
                </a:solidFill>
              </a:rPr>
              <a:t>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67365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44" y="1133816"/>
            <a:ext cx="11355049" cy="56446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4</a:t>
            </a:r>
            <a:r>
              <a:rPr lang="en-US" sz="3600" dirty="0" smtClean="0"/>
              <a:t>. What does HEDIS stand for?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Equality Disease Investment Services</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Health Effectiveness Data </a:t>
            </a:r>
            <a:r>
              <a:rPr lang="en-US" sz="3600" smtClean="0">
                <a:solidFill>
                  <a:srgbClr val="C00000"/>
                </a:solidFill>
              </a:rPr>
              <a:t>Information Set</a:t>
            </a:r>
            <a:endParaRPr lang="en-US" sz="3600" dirty="0" smtClean="0">
              <a:solidFill>
                <a:srgbClr val="C00000"/>
              </a:solidFill>
            </a:endParaRP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Health Efforts Documentation Insurance Systems</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Human Evidence Directing Insurance System</a:t>
            </a:r>
            <a:r>
              <a:rPr lang="en-US" sz="3600" dirty="0">
                <a:solidFill>
                  <a:prstClr val="white"/>
                </a:solidFill>
              </a:rPr>
              <a:t>s</a:t>
            </a:r>
            <a:r>
              <a:rPr lang="en-US" sz="3600" dirty="0" smtClean="0">
                <a:solidFill>
                  <a:prstClr val="white"/>
                </a:solidFill>
              </a:rPr>
              <a:t>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507617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43" y="39112"/>
            <a:ext cx="11355049" cy="8574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5</a:t>
            </a:r>
            <a:r>
              <a:rPr lang="en-US" sz="3600" dirty="0" smtClean="0"/>
              <a:t>. Demographic classifications include but are not limited to the following:</a:t>
            </a:r>
          </a:p>
          <a:p>
            <a:endParaRPr lang="en-US" sz="20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Age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Gender</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Marital Status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Ethnicity</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Sexual preference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Living circumstances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Employment status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Diabetic</a:t>
            </a:r>
            <a:endParaRPr lang="en-US" sz="32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501881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43" y="39112"/>
            <a:ext cx="11355049" cy="8574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5</a:t>
            </a:r>
            <a:r>
              <a:rPr lang="en-US" sz="3600" dirty="0" smtClean="0"/>
              <a:t>. Demographic classifications include but are not limited to the following:</a:t>
            </a:r>
          </a:p>
          <a:p>
            <a:endParaRPr lang="en-US" sz="2000" dirty="0"/>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Age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Gender</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Marital Status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Ethnicity</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Sexual preference</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Living circumstances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prstClr val="white"/>
                </a:solidFill>
              </a:rPr>
              <a:t>Employment status</a:t>
            </a:r>
          </a:p>
          <a:p>
            <a:pPr marL="457200" lvl="0" indent="-457200" defTabSz="457200">
              <a:spcBef>
                <a:spcPct val="20000"/>
              </a:spcBef>
              <a:spcAft>
                <a:spcPts val="600"/>
              </a:spcAft>
              <a:buClr>
                <a:prstClr val="white"/>
              </a:buClr>
              <a:buSzPct val="80000"/>
              <a:buFont typeface="+mj-lt"/>
              <a:buAutoNum type="alphaLcParenR"/>
            </a:pPr>
            <a:r>
              <a:rPr lang="en-US" sz="3200" dirty="0" smtClean="0">
                <a:solidFill>
                  <a:srgbClr val="C00000"/>
                </a:solidFill>
              </a:rPr>
              <a:t>Diabetic</a:t>
            </a:r>
            <a:endParaRPr lang="en-US" sz="3200" dirty="0">
              <a:solidFill>
                <a:srgbClr val="C00000"/>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4979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847605" cy="3615267"/>
          </a:xfrm>
        </p:spPr>
        <p:txBody>
          <a:bodyPr>
            <a:normAutofit/>
          </a:bodyPr>
          <a:lstStyle/>
          <a:p>
            <a:pPr marL="0" indent="0">
              <a:buNone/>
            </a:pPr>
            <a:r>
              <a:rPr lang="en-US" sz="4000" b="1" dirty="0">
                <a:solidFill>
                  <a:schemeClr val="bg1"/>
                </a:solidFill>
              </a:rPr>
              <a:t>To learn the processes of care of patients, from admission to the unit to discharge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198" y="147232"/>
            <a:ext cx="2828007" cy="6540287"/>
          </a:xfrm>
          <a:prstGeom prst="rect">
            <a:avLst/>
          </a:prstGeom>
        </p:spPr>
      </p:pic>
    </p:spTree>
    <p:extLst>
      <p:ext uri="{BB962C8B-B14F-4D97-AF65-F5344CB8AC3E}">
        <p14:creationId xmlns:p14="http://schemas.microsoft.com/office/powerpoint/2010/main" val="295917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38" y="5796367"/>
            <a:ext cx="8534400" cy="879958"/>
          </a:xfrm>
        </p:spPr>
        <p:txBody>
          <a:bodyPr>
            <a:normAutofit fontScale="90000"/>
          </a:bodyPr>
          <a:lstStyle/>
          <a:p>
            <a:r>
              <a:rPr lang="en-US" dirty="0" smtClean="0"/>
              <a:t/>
            </a:r>
            <a:br>
              <a:rPr lang="en-US" dirty="0" smtClean="0"/>
            </a:br>
            <a:r>
              <a:rPr lang="en-US" b="1" dirty="0" smtClean="0"/>
              <a:t>Process </a:t>
            </a:r>
            <a:r>
              <a:rPr lang="en-US" b="1" dirty="0"/>
              <a:t>of care </a:t>
            </a:r>
            <a:r>
              <a:rPr lang="en-US" b="1" dirty="0" smtClean="0"/>
              <a:t>in </a:t>
            </a:r>
            <a:r>
              <a:rPr lang="en-US" b="1" dirty="0"/>
              <a:t>health clinics</a:t>
            </a:r>
            <a:br>
              <a:rPr lang="en-US" b="1" dirty="0"/>
            </a:br>
            <a:endParaRPr lang="en-US" b="1" dirty="0"/>
          </a:p>
        </p:txBody>
      </p:sp>
      <p:sp>
        <p:nvSpPr>
          <p:cNvPr id="3" name="Content Placeholder 2"/>
          <p:cNvSpPr>
            <a:spLocks noGrp="1"/>
          </p:cNvSpPr>
          <p:nvPr>
            <p:ph idx="1"/>
          </p:nvPr>
        </p:nvSpPr>
        <p:spPr>
          <a:xfrm>
            <a:off x="203765" y="464949"/>
            <a:ext cx="7932845" cy="4688525"/>
          </a:xfrm>
        </p:spPr>
        <p:txBody>
          <a:bodyPr>
            <a:noAutofit/>
          </a:bodyPr>
          <a:lstStyle/>
          <a:p>
            <a:pPr marL="0" lvl="0" indent="0">
              <a:buNone/>
            </a:pPr>
            <a:endParaRPr lang="en-US" sz="3200" dirty="0"/>
          </a:p>
          <a:p>
            <a:pPr lvl="0">
              <a:buFont typeface="Arial" panose="020B0604020202020204" pitchFamily="34" charset="0"/>
              <a:buChar char="•"/>
            </a:pPr>
            <a:r>
              <a:rPr lang="en-US" sz="3200" b="1" dirty="0">
                <a:solidFill>
                  <a:schemeClr val="bg1"/>
                </a:solidFill>
              </a:rPr>
              <a:t>Patient classification systems</a:t>
            </a:r>
          </a:p>
          <a:p>
            <a:pPr lvl="0">
              <a:buFont typeface="Arial" panose="020B0604020202020204" pitchFamily="34" charset="0"/>
              <a:buChar char="•"/>
            </a:pPr>
            <a:r>
              <a:rPr lang="en-US" sz="3200" b="1" dirty="0">
                <a:solidFill>
                  <a:schemeClr val="bg1"/>
                </a:solidFill>
              </a:rPr>
              <a:t>Medical attention in the office setting</a:t>
            </a:r>
          </a:p>
          <a:p>
            <a:pPr lvl="0">
              <a:buFont typeface="Arial" panose="020B0604020202020204" pitchFamily="34" charset="0"/>
              <a:buChar char="•"/>
            </a:pPr>
            <a:r>
              <a:rPr lang="en-US" sz="3200" b="1" dirty="0">
                <a:solidFill>
                  <a:schemeClr val="bg1"/>
                </a:solidFill>
              </a:rPr>
              <a:t>Admitting processes</a:t>
            </a:r>
          </a:p>
          <a:p>
            <a:pPr lvl="0">
              <a:buFont typeface="Arial" panose="020B0604020202020204" pitchFamily="34" charset="0"/>
              <a:buChar char="•"/>
            </a:pPr>
            <a:r>
              <a:rPr lang="en-US" sz="3200" b="1" dirty="0">
                <a:solidFill>
                  <a:schemeClr val="bg1"/>
                </a:solidFill>
              </a:rPr>
              <a:t>Patient referrals</a:t>
            </a:r>
          </a:p>
          <a:p>
            <a:pPr lvl="0">
              <a:buFont typeface="Arial" panose="020B0604020202020204" pitchFamily="34" charset="0"/>
              <a:buChar char="•"/>
            </a:pPr>
            <a:r>
              <a:rPr lang="en-US" sz="3200" b="1" dirty="0">
                <a:solidFill>
                  <a:schemeClr val="bg1"/>
                </a:solidFill>
              </a:rPr>
              <a:t>Electronic medical recording</a:t>
            </a:r>
          </a:p>
          <a:p>
            <a:pPr>
              <a:buFont typeface="Arial" panose="020B0604020202020204" pitchFamily="34" charset="0"/>
              <a:buChar char="•"/>
            </a:pPr>
            <a:r>
              <a:rPr lang="en-US" sz="3200" b="1" dirty="0">
                <a:solidFill>
                  <a:schemeClr val="bg1"/>
                </a:solidFill>
              </a:rPr>
              <a:t>Discharge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940" y="205370"/>
            <a:ext cx="2732503" cy="6319416"/>
          </a:xfrm>
          <a:prstGeom prst="rect">
            <a:avLst/>
          </a:prstGeom>
        </p:spPr>
      </p:pic>
    </p:spTree>
    <p:extLst>
      <p:ext uri="{BB962C8B-B14F-4D97-AF65-F5344CB8AC3E}">
        <p14:creationId xmlns:p14="http://schemas.microsoft.com/office/powerpoint/2010/main" val="279030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52" y="5350933"/>
            <a:ext cx="8534400" cy="1507067"/>
          </a:xfrm>
        </p:spPr>
        <p:txBody>
          <a:bodyPr/>
          <a:lstStyle/>
          <a:p>
            <a:r>
              <a:rPr lang="en-US" b="1" dirty="0" smtClean="0"/>
              <a:t>orientation</a:t>
            </a:r>
            <a:endParaRPr lang="en-US" b="1" dirty="0"/>
          </a:p>
        </p:txBody>
      </p:sp>
      <p:sp>
        <p:nvSpPr>
          <p:cNvPr id="3" name="Content Placeholder 2"/>
          <p:cNvSpPr>
            <a:spLocks noGrp="1"/>
          </p:cNvSpPr>
          <p:nvPr>
            <p:ph idx="1"/>
          </p:nvPr>
        </p:nvSpPr>
        <p:spPr>
          <a:xfrm>
            <a:off x="602932" y="980440"/>
            <a:ext cx="7738428" cy="4221480"/>
          </a:xfrm>
        </p:spPr>
        <p:txBody>
          <a:bodyPr>
            <a:normAutofit fontScale="92500" lnSpcReduction="20000"/>
          </a:bodyPr>
          <a:lstStyle/>
          <a:p>
            <a:pPr>
              <a:buFont typeface="Arial" panose="020B0604020202020204" pitchFamily="34" charset="0"/>
              <a:buChar char="•"/>
            </a:pPr>
            <a:r>
              <a:rPr lang="en-US" sz="2800" b="1" dirty="0">
                <a:solidFill>
                  <a:schemeClr val="bg1"/>
                </a:solidFill>
              </a:rPr>
              <a:t>P</a:t>
            </a:r>
            <a:r>
              <a:rPr lang="en-US" sz="2800" b="1" dirty="0" smtClean="0">
                <a:solidFill>
                  <a:schemeClr val="bg1"/>
                </a:solidFill>
              </a:rPr>
              <a:t>rior to seeing your first patient you will undergo an extensive orientation process and will be given information specific to the clinic you will be working at.</a:t>
            </a:r>
          </a:p>
          <a:p>
            <a:pPr>
              <a:buFont typeface="Arial" panose="020B0604020202020204" pitchFamily="34" charset="0"/>
              <a:buChar char="•"/>
            </a:pPr>
            <a:r>
              <a:rPr lang="en-US" sz="2800" b="1" dirty="0">
                <a:solidFill>
                  <a:schemeClr val="bg1"/>
                </a:solidFill>
              </a:rPr>
              <a:t>E</a:t>
            </a:r>
            <a:r>
              <a:rPr lang="en-US" sz="2800" b="1" dirty="0" smtClean="0">
                <a:solidFill>
                  <a:schemeClr val="bg1"/>
                </a:solidFill>
              </a:rPr>
              <a:t>ach clinic has an employee handbook and a specific orientation program mentioned above.</a:t>
            </a:r>
          </a:p>
          <a:p>
            <a:pPr>
              <a:buFont typeface="Arial" panose="020B0604020202020204" pitchFamily="34" charset="0"/>
              <a:buChar char="•"/>
            </a:pPr>
            <a:r>
              <a:rPr lang="en-US" sz="2800" b="1" dirty="0">
                <a:solidFill>
                  <a:schemeClr val="bg1"/>
                </a:solidFill>
              </a:rPr>
              <a:t>T</a:t>
            </a:r>
            <a:r>
              <a:rPr lang="en-US" sz="2800" b="1" dirty="0" smtClean="0">
                <a:solidFill>
                  <a:schemeClr val="bg1"/>
                </a:solidFill>
              </a:rPr>
              <a:t>he goal will be to provide you the necessary tools to optimize your ability to serve the patients at the various clinic locations that you will be assigned.</a:t>
            </a:r>
            <a:endParaRPr lang="en-US" sz="2800" b="1" dirty="0">
              <a:solidFill>
                <a:schemeClr val="bg1"/>
              </a:solidFill>
            </a:endParaRPr>
          </a:p>
        </p:txBody>
      </p:sp>
      <p:pic>
        <p:nvPicPr>
          <p:cNvPr id="4" name="Picture 3"/>
          <p:cNvPicPr>
            <a:picLocks noChangeAspect="1"/>
          </p:cNvPicPr>
          <p:nvPr/>
        </p:nvPicPr>
        <p:blipFill>
          <a:blip r:embed="rId2"/>
          <a:stretch>
            <a:fillRect/>
          </a:stretch>
        </p:blipFill>
        <p:spPr>
          <a:xfrm>
            <a:off x="9489441" y="279823"/>
            <a:ext cx="2502852" cy="6116184"/>
          </a:xfrm>
          <a:prstGeom prst="rect">
            <a:avLst/>
          </a:prstGeom>
        </p:spPr>
      </p:pic>
    </p:spTree>
    <p:extLst>
      <p:ext uri="{BB962C8B-B14F-4D97-AF65-F5344CB8AC3E}">
        <p14:creationId xmlns:p14="http://schemas.microsoft.com/office/powerpoint/2010/main" val="336495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CLASSIFICATION SYSTEMS--MEDICAL</a:t>
            </a:r>
            <a:endParaRPr lang="en-US" dirty="0"/>
          </a:p>
        </p:txBody>
      </p:sp>
      <p:sp>
        <p:nvSpPr>
          <p:cNvPr id="3" name="Content Placeholder 2"/>
          <p:cNvSpPr>
            <a:spLocks noGrp="1"/>
          </p:cNvSpPr>
          <p:nvPr>
            <p:ph idx="1"/>
          </p:nvPr>
        </p:nvSpPr>
        <p:spPr>
          <a:xfrm>
            <a:off x="684212" y="367898"/>
            <a:ext cx="10515600" cy="4351338"/>
          </a:xfrm>
        </p:spPr>
        <p:txBody>
          <a:bodyPr/>
          <a:lstStyle/>
          <a:p>
            <a:pPr marL="0" indent="0">
              <a:buNone/>
            </a:pPr>
            <a:r>
              <a:rPr lang="en-US" b="1" dirty="0">
                <a:solidFill>
                  <a:schemeClr val="bg1"/>
                </a:solidFill>
              </a:rPr>
              <a:t>M</a:t>
            </a:r>
            <a:r>
              <a:rPr lang="en-US" b="1" dirty="0" smtClean="0">
                <a:solidFill>
                  <a:schemeClr val="bg1"/>
                </a:solidFill>
              </a:rPr>
              <a:t>edical classifications include but are not limited to the following:</a:t>
            </a:r>
          </a:p>
          <a:p>
            <a:pPr marL="0" indent="0">
              <a:buNone/>
            </a:pPr>
            <a:endParaRPr lang="en-US" b="1" dirty="0" smtClean="0">
              <a:solidFill>
                <a:schemeClr val="bg1"/>
              </a:solidFill>
            </a:endParaRPr>
          </a:p>
          <a:p>
            <a:pPr>
              <a:buFont typeface="Arial" panose="020B0604020202020204" pitchFamily="34" charset="0"/>
              <a:buChar char="•"/>
            </a:pPr>
            <a:r>
              <a:rPr lang="en-US" b="1" dirty="0">
                <a:solidFill>
                  <a:schemeClr val="bg1"/>
                </a:solidFill>
              </a:rPr>
              <a:t>A</a:t>
            </a:r>
            <a:r>
              <a:rPr lang="en-US" b="1" dirty="0" smtClean="0">
                <a:solidFill>
                  <a:schemeClr val="bg1"/>
                </a:solidFill>
              </a:rPr>
              <a:t>cute illness</a:t>
            </a:r>
          </a:p>
          <a:p>
            <a:pPr>
              <a:buFont typeface="Arial" panose="020B0604020202020204" pitchFamily="34" charset="0"/>
              <a:buChar char="•"/>
            </a:pPr>
            <a:r>
              <a:rPr lang="en-US" b="1" dirty="0">
                <a:solidFill>
                  <a:schemeClr val="bg1"/>
                </a:solidFill>
              </a:rPr>
              <a:t>C</a:t>
            </a:r>
            <a:r>
              <a:rPr lang="en-US" b="1" dirty="0" smtClean="0">
                <a:solidFill>
                  <a:schemeClr val="bg1"/>
                </a:solidFill>
              </a:rPr>
              <a:t>hronic illness</a:t>
            </a:r>
          </a:p>
          <a:p>
            <a:pPr>
              <a:buFont typeface="Arial" panose="020B0604020202020204" pitchFamily="34" charset="0"/>
              <a:buChar char="•"/>
            </a:pPr>
            <a:r>
              <a:rPr lang="en-US" b="1" dirty="0">
                <a:solidFill>
                  <a:schemeClr val="bg1"/>
                </a:solidFill>
              </a:rPr>
              <a:t>W</a:t>
            </a:r>
            <a:r>
              <a:rPr lang="en-US" b="1" dirty="0" smtClean="0">
                <a:solidFill>
                  <a:schemeClr val="bg1"/>
                </a:solidFill>
              </a:rPr>
              <a:t>ellness/preventive</a:t>
            </a:r>
          </a:p>
          <a:p>
            <a:pPr>
              <a:buFont typeface="Arial" panose="020B0604020202020204" pitchFamily="34" charset="0"/>
              <a:buChar char="•"/>
            </a:pPr>
            <a:r>
              <a:rPr lang="en-US" b="1" dirty="0">
                <a:solidFill>
                  <a:schemeClr val="bg1"/>
                </a:solidFill>
              </a:rPr>
              <a:t>D</a:t>
            </a:r>
            <a:r>
              <a:rPr lang="en-US" b="1" dirty="0" smtClean="0">
                <a:solidFill>
                  <a:schemeClr val="bg1"/>
                </a:solidFill>
              </a:rPr>
              <a:t>iscipline classified --- pediatric, obstetrical, internal med, </a:t>
            </a:r>
            <a:r>
              <a:rPr lang="en-US" b="1" dirty="0" err="1" smtClean="0">
                <a:solidFill>
                  <a:schemeClr val="bg1"/>
                </a:solidFill>
              </a:rPr>
              <a:t>etc</a:t>
            </a:r>
            <a:endParaRPr lang="en-US" b="1" dirty="0" smtClean="0">
              <a:solidFill>
                <a:schemeClr val="bg1"/>
              </a:solidFill>
            </a:endParaRPr>
          </a:p>
          <a:p>
            <a:pPr>
              <a:buFont typeface="Arial" panose="020B0604020202020204" pitchFamily="34" charset="0"/>
              <a:buChar char="•"/>
            </a:pPr>
            <a:r>
              <a:rPr lang="en-US" b="1" dirty="0">
                <a:solidFill>
                  <a:schemeClr val="bg1"/>
                </a:solidFill>
              </a:rPr>
              <a:t>D</a:t>
            </a:r>
            <a:r>
              <a:rPr lang="en-US" b="1" dirty="0" smtClean="0">
                <a:solidFill>
                  <a:schemeClr val="bg1"/>
                </a:solidFill>
              </a:rPr>
              <a:t>iagnostic related – as documented in the medical record</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98000" y="367897"/>
            <a:ext cx="2482532" cy="6066529"/>
          </a:xfrm>
          <a:prstGeom prst="rect">
            <a:avLst/>
          </a:prstGeom>
        </p:spPr>
      </p:pic>
    </p:spTree>
    <p:extLst>
      <p:ext uri="{BB962C8B-B14F-4D97-AF65-F5344CB8AC3E}">
        <p14:creationId xmlns:p14="http://schemas.microsoft.com/office/powerpoint/2010/main" val="213961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CLASSIFICATION </a:t>
            </a:r>
            <a:r>
              <a:rPr lang="en-US" b="1" dirty="0" smtClean="0"/>
              <a:t>SYSTEMS-FINANCIAL</a:t>
            </a:r>
            <a:endParaRPr lang="en-US" b="1" dirty="0"/>
          </a:p>
        </p:txBody>
      </p:sp>
      <p:sp>
        <p:nvSpPr>
          <p:cNvPr id="3" name="Content Placeholder 2"/>
          <p:cNvSpPr>
            <a:spLocks noGrp="1"/>
          </p:cNvSpPr>
          <p:nvPr>
            <p:ph idx="1"/>
          </p:nvPr>
        </p:nvSpPr>
        <p:spPr>
          <a:xfrm>
            <a:off x="684212" y="685800"/>
            <a:ext cx="6895148" cy="3615267"/>
          </a:xfrm>
        </p:spPr>
        <p:txBody>
          <a:bodyPr/>
          <a:lstStyle/>
          <a:p>
            <a:pPr>
              <a:buFont typeface="Arial" panose="020B0604020202020204" pitchFamily="34" charset="0"/>
              <a:buChar char="•"/>
            </a:pPr>
            <a:r>
              <a:rPr lang="en-US" b="1" dirty="0" smtClean="0">
                <a:solidFill>
                  <a:schemeClr val="bg1"/>
                </a:solidFill>
              </a:rPr>
              <a:t>FINANCIAL </a:t>
            </a:r>
            <a:r>
              <a:rPr lang="en-US" b="1" dirty="0">
                <a:solidFill>
                  <a:schemeClr val="bg1"/>
                </a:solidFill>
              </a:rPr>
              <a:t>CLASSIFICATIONS INCLUDE BUT ARE NOT LIMITED TO THE FOLLOWING</a:t>
            </a:r>
            <a:r>
              <a:rPr lang="en-US" b="1" dirty="0" smtClean="0">
                <a:solidFill>
                  <a:schemeClr val="bg1"/>
                </a:solidFill>
              </a:rPr>
              <a:t>:</a:t>
            </a:r>
          </a:p>
          <a:p>
            <a:pPr>
              <a:buFont typeface="Arial" panose="020B0604020202020204" pitchFamily="34" charset="0"/>
              <a:buChar char="•"/>
            </a:pPr>
            <a:endParaRPr lang="en-US" b="1" dirty="0">
              <a:solidFill>
                <a:schemeClr val="bg1"/>
              </a:solidFill>
            </a:endParaRPr>
          </a:p>
          <a:p>
            <a:pPr>
              <a:buFont typeface="Arial" panose="020B0604020202020204" pitchFamily="34" charset="0"/>
              <a:buChar char="•"/>
            </a:pPr>
            <a:r>
              <a:rPr lang="en-US" b="1" dirty="0" smtClean="0">
                <a:solidFill>
                  <a:schemeClr val="bg1"/>
                </a:solidFill>
              </a:rPr>
              <a:t>SELF PAY</a:t>
            </a:r>
          </a:p>
          <a:p>
            <a:pPr>
              <a:buFont typeface="Arial" panose="020B0604020202020204" pitchFamily="34" charset="0"/>
              <a:buChar char="•"/>
            </a:pPr>
            <a:r>
              <a:rPr lang="en-US" b="1" dirty="0" smtClean="0">
                <a:solidFill>
                  <a:schemeClr val="bg1"/>
                </a:solidFill>
              </a:rPr>
              <a:t>COMERCIAL INSURANCE</a:t>
            </a:r>
          </a:p>
          <a:p>
            <a:pPr>
              <a:buFont typeface="Arial" panose="020B0604020202020204" pitchFamily="34" charset="0"/>
              <a:buChar char="•"/>
            </a:pPr>
            <a:r>
              <a:rPr lang="en-US" b="1" dirty="0" smtClean="0">
                <a:solidFill>
                  <a:schemeClr val="bg1"/>
                </a:solidFill>
              </a:rPr>
              <a:t>MEDICARE</a:t>
            </a:r>
          </a:p>
          <a:p>
            <a:pPr>
              <a:buFont typeface="Arial" panose="020B0604020202020204" pitchFamily="34" charset="0"/>
              <a:buChar char="•"/>
            </a:pPr>
            <a:r>
              <a:rPr lang="en-US" b="1" dirty="0" smtClean="0">
                <a:solidFill>
                  <a:schemeClr val="bg1"/>
                </a:solidFill>
              </a:rPr>
              <a:t>MEDICAL</a:t>
            </a:r>
          </a:p>
          <a:p>
            <a:pPr>
              <a:buFont typeface="Arial" panose="020B0604020202020204" pitchFamily="34" charset="0"/>
              <a:buChar char="•"/>
            </a:pPr>
            <a:r>
              <a:rPr lang="en-US" b="1" dirty="0" smtClean="0">
                <a:solidFill>
                  <a:schemeClr val="bg1"/>
                </a:solidFill>
              </a:rPr>
              <a:t>OTHER SPECIAL PROGRAM</a:t>
            </a:r>
          </a:p>
          <a:p>
            <a:endParaRPr lang="en-US" dirty="0"/>
          </a:p>
        </p:txBody>
      </p:sp>
      <p:pic>
        <p:nvPicPr>
          <p:cNvPr id="4" name="Picture 3"/>
          <p:cNvPicPr>
            <a:picLocks noChangeAspect="1"/>
          </p:cNvPicPr>
          <p:nvPr/>
        </p:nvPicPr>
        <p:blipFill>
          <a:blip r:embed="rId2"/>
          <a:stretch>
            <a:fillRect/>
          </a:stretch>
        </p:blipFill>
        <p:spPr>
          <a:xfrm>
            <a:off x="9469120" y="335280"/>
            <a:ext cx="2462212" cy="6016872"/>
          </a:xfrm>
          <a:prstGeom prst="rect">
            <a:avLst/>
          </a:prstGeom>
        </p:spPr>
      </p:pic>
    </p:spTree>
    <p:extLst>
      <p:ext uri="{BB962C8B-B14F-4D97-AF65-F5344CB8AC3E}">
        <p14:creationId xmlns:p14="http://schemas.microsoft.com/office/powerpoint/2010/main" val="400289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CLASSIFICATION </a:t>
            </a:r>
            <a:r>
              <a:rPr lang="en-US" b="1" dirty="0" smtClean="0"/>
              <a:t>SYSTEMS-DEMOGRAPHIC</a:t>
            </a:r>
            <a:endParaRPr lang="en-US" b="1"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smtClean="0">
                <a:solidFill>
                  <a:schemeClr val="bg1"/>
                </a:solidFill>
              </a:rPr>
              <a:t>DEMOGRAPHIC CLASSIFICATIONS </a:t>
            </a:r>
            <a:r>
              <a:rPr lang="en-US" b="1" dirty="0">
                <a:solidFill>
                  <a:schemeClr val="bg1"/>
                </a:solidFill>
              </a:rPr>
              <a:t>INCLUDE BUT ARE NOT LIMITED TO THE FOLLOWING:</a:t>
            </a:r>
            <a:endParaRPr lang="en-US" b="1" dirty="0" smtClean="0">
              <a:solidFill>
                <a:schemeClr val="bg1"/>
              </a:solidFill>
            </a:endParaRPr>
          </a:p>
          <a:p>
            <a:pPr>
              <a:buFont typeface="Arial" panose="020B0604020202020204" pitchFamily="34" charset="0"/>
              <a:buChar char="•"/>
            </a:pPr>
            <a:endParaRPr lang="en-US" b="1" dirty="0">
              <a:solidFill>
                <a:schemeClr val="bg1"/>
              </a:solidFill>
            </a:endParaRPr>
          </a:p>
          <a:p>
            <a:pPr>
              <a:buFont typeface="Arial" panose="020B0604020202020204" pitchFamily="34" charset="0"/>
              <a:buChar char="•"/>
            </a:pPr>
            <a:r>
              <a:rPr lang="en-US" b="1" dirty="0" smtClean="0">
                <a:solidFill>
                  <a:schemeClr val="bg1"/>
                </a:solidFill>
              </a:rPr>
              <a:t>AGE</a:t>
            </a:r>
          </a:p>
          <a:p>
            <a:pPr>
              <a:buFont typeface="Arial" panose="020B0604020202020204" pitchFamily="34" charset="0"/>
              <a:buChar char="•"/>
            </a:pPr>
            <a:r>
              <a:rPr lang="en-US" b="1" dirty="0" smtClean="0">
                <a:solidFill>
                  <a:schemeClr val="bg1"/>
                </a:solidFill>
              </a:rPr>
              <a:t>GENDER</a:t>
            </a:r>
          </a:p>
          <a:p>
            <a:pPr>
              <a:buFont typeface="Arial" panose="020B0604020202020204" pitchFamily="34" charset="0"/>
              <a:buChar char="•"/>
            </a:pPr>
            <a:r>
              <a:rPr lang="en-US" b="1" dirty="0" smtClean="0">
                <a:solidFill>
                  <a:schemeClr val="bg1"/>
                </a:solidFill>
              </a:rPr>
              <a:t>MARITAL STATUS</a:t>
            </a:r>
          </a:p>
          <a:p>
            <a:pPr>
              <a:buFont typeface="Arial" panose="020B0604020202020204" pitchFamily="34" charset="0"/>
              <a:buChar char="•"/>
            </a:pPr>
            <a:r>
              <a:rPr lang="en-US" b="1" dirty="0" smtClean="0">
                <a:solidFill>
                  <a:schemeClr val="bg1"/>
                </a:solidFill>
              </a:rPr>
              <a:t>ETHINICITY</a:t>
            </a:r>
          </a:p>
          <a:p>
            <a:pPr>
              <a:buFont typeface="Arial" panose="020B0604020202020204" pitchFamily="34" charset="0"/>
              <a:buChar char="•"/>
            </a:pPr>
            <a:r>
              <a:rPr lang="en-US" b="1" dirty="0" smtClean="0">
                <a:solidFill>
                  <a:schemeClr val="bg1"/>
                </a:solidFill>
              </a:rPr>
              <a:t>SEXUAL PREFERENCE</a:t>
            </a:r>
          </a:p>
          <a:p>
            <a:pPr>
              <a:buFont typeface="Arial" panose="020B0604020202020204" pitchFamily="34" charset="0"/>
              <a:buChar char="•"/>
            </a:pPr>
            <a:r>
              <a:rPr lang="en-US" b="1" dirty="0" smtClean="0">
                <a:solidFill>
                  <a:schemeClr val="bg1"/>
                </a:solidFill>
              </a:rPr>
              <a:t>LIVING CIRCUMSTANCES</a:t>
            </a:r>
          </a:p>
          <a:p>
            <a:pPr>
              <a:buFont typeface="Arial" panose="020B0604020202020204" pitchFamily="34" charset="0"/>
              <a:buChar char="•"/>
            </a:pPr>
            <a:r>
              <a:rPr lang="en-US" b="1" dirty="0" smtClean="0">
                <a:solidFill>
                  <a:schemeClr val="bg1"/>
                </a:solidFill>
              </a:rPr>
              <a:t>EMPLOYMENT STATUS</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266501"/>
            <a:ext cx="2621280" cy="6405585"/>
          </a:xfrm>
          <a:prstGeom prst="rect">
            <a:avLst/>
          </a:prstGeom>
        </p:spPr>
      </p:pic>
    </p:spTree>
    <p:extLst>
      <p:ext uri="{BB962C8B-B14F-4D97-AF65-F5344CB8AC3E}">
        <p14:creationId xmlns:p14="http://schemas.microsoft.com/office/powerpoint/2010/main" val="217487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6303254"/>
            <a:ext cx="7880888" cy="417882"/>
          </a:xfrm>
        </p:spPr>
        <p:txBody>
          <a:bodyPr>
            <a:normAutofit fontScale="90000"/>
          </a:bodyPr>
          <a:lstStyle/>
          <a:p>
            <a:r>
              <a:rPr lang="en-US" sz="3200" b="1" dirty="0" smtClean="0"/>
              <a:t>MEDICAL ATTENTION IN THE OFFICE SETTING</a:t>
            </a:r>
            <a:endParaRPr lang="en-US" sz="3200" b="1" dirty="0"/>
          </a:p>
        </p:txBody>
      </p:sp>
      <p:sp>
        <p:nvSpPr>
          <p:cNvPr id="3" name="Content Placeholder 2"/>
          <p:cNvSpPr>
            <a:spLocks noGrp="1"/>
          </p:cNvSpPr>
          <p:nvPr>
            <p:ph idx="1"/>
          </p:nvPr>
        </p:nvSpPr>
        <p:spPr>
          <a:xfrm>
            <a:off x="0" y="0"/>
            <a:ext cx="9218612" cy="6183824"/>
          </a:xfrm>
        </p:spPr>
        <p:txBody>
          <a:bodyPr>
            <a:normAutofit/>
          </a:bodyPr>
          <a:lstStyle/>
          <a:p>
            <a:pPr marL="0" indent="0">
              <a:buNone/>
            </a:pPr>
            <a:r>
              <a:rPr lang="en-US" dirty="0" smtClean="0">
                <a:solidFill>
                  <a:schemeClr val="bg1"/>
                </a:solidFill>
              </a:rPr>
              <a:t>Physicians are expected to follow the employee handbook and job description in a profession manner at all times.</a:t>
            </a:r>
          </a:p>
          <a:p>
            <a:pPr marL="0" indent="0">
              <a:buNone/>
            </a:pPr>
            <a:r>
              <a:rPr lang="en-US" dirty="0" smtClean="0">
                <a:solidFill>
                  <a:schemeClr val="bg1"/>
                </a:solidFill>
              </a:rPr>
              <a:t>Never forget that our patients health is the most important objective of the community health care system.</a:t>
            </a:r>
          </a:p>
          <a:p>
            <a:pPr marL="0" indent="0">
              <a:buNone/>
            </a:pPr>
            <a:r>
              <a:rPr lang="en-US" dirty="0" smtClean="0">
                <a:solidFill>
                  <a:schemeClr val="bg1"/>
                </a:solidFill>
              </a:rPr>
              <a:t>Optimal patient care by using best practice evidence-based clinical care in the setting of a patient centered medical home with efficient resource management and quality care with expectations of achieving population goals set forth by </a:t>
            </a:r>
            <a:r>
              <a:rPr lang="en-US" b="1" dirty="0" smtClean="0">
                <a:solidFill>
                  <a:schemeClr val="bg1"/>
                </a:solidFill>
              </a:rPr>
              <a:t>HRSA</a:t>
            </a:r>
            <a:r>
              <a:rPr lang="en-US" dirty="0" smtClean="0">
                <a:solidFill>
                  <a:schemeClr val="bg1"/>
                </a:solidFill>
              </a:rPr>
              <a:t> and </a:t>
            </a:r>
            <a:r>
              <a:rPr lang="en-US" b="1" dirty="0" smtClean="0">
                <a:solidFill>
                  <a:schemeClr val="bg1"/>
                </a:solidFill>
              </a:rPr>
              <a:t>HEDIS</a:t>
            </a:r>
            <a:r>
              <a:rPr lang="en-US" dirty="0" smtClean="0">
                <a:solidFill>
                  <a:schemeClr val="bg1"/>
                </a:solidFill>
              </a:rPr>
              <a:t> to eliminate health care disparity.</a:t>
            </a:r>
          </a:p>
          <a:p>
            <a:pPr marL="0" indent="0">
              <a:buNone/>
            </a:pPr>
            <a:r>
              <a:rPr lang="en-US" dirty="0" smtClean="0">
                <a:solidFill>
                  <a:schemeClr val="bg1"/>
                </a:solidFill>
              </a:rPr>
              <a:t>Employees are required to have CPR training and there are protocols to specifically address emergencies in the office setting with a team approach to all problems especially emergencies.</a:t>
            </a:r>
          </a:p>
          <a:p>
            <a:pPr marL="0" indent="0">
              <a:buNone/>
            </a:pPr>
            <a:r>
              <a:rPr lang="en-US" b="1" dirty="0" smtClean="0">
                <a:solidFill>
                  <a:schemeClr val="bg1"/>
                </a:solidFill>
              </a:rPr>
              <a:t>HRSA --- </a:t>
            </a:r>
            <a:r>
              <a:rPr lang="en-US" dirty="0" smtClean="0">
                <a:solidFill>
                  <a:schemeClr val="bg1"/>
                </a:solidFill>
              </a:rPr>
              <a:t>Health Resources and Services Administration.</a:t>
            </a:r>
            <a:r>
              <a:rPr lang="en-US" b="1" dirty="0" smtClean="0">
                <a:solidFill>
                  <a:schemeClr val="bg1"/>
                </a:solidFill>
              </a:rPr>
              <a:t>   </a:t>
            </a:r>
          </a:p>
          <a:p>
            <a:pPr marL="0" indent="0">
              <a:buNone/>
            </a:pPr>
            <a:r>
              <a:rPr lang="en-US" b="1" dirty="0" smtClean="0">
                <a:solidFill>
                  <a:schemeClr val="bg1"/>
                </a:solidFill>
              </a:rPr>
              <a:t>HEDIS ---</a:t>
            </a:r>
            <a:r>
              <a:rPr lang="en-US" dirty="0" smtClean="0">
                <a:solidFill>
                  <a:schemeClr val="bg1"/>
                </a:solidFill>
              </a:rPr>
              <a:t> Healthcare </a:t>
            </a:r>
            <a:r>
              <a:rPr lang="en-US" dirty="0">
                <a:solidFill>
                  <a:schemeClr val="bg1"/>
                </a:solidFill>
              </a:rPr>
              <a:t>E</a:t>
            </a:r>
            <a:r>
              <a:rPr lang="en-US" dirty="0" smtClean="0">
                <a:solidFill>
                  <a:schemeClr val="bg1"/>
                </a:solidFill>
              </a:rPr>
              <a:t>ffectiveness </a:t>
            </a:r>
            <a:r>
              <a:rPr lang="en-US" dirty="0">
                <a:solidFill>
                  <a:schemeClr val="bg1"/>
                </a:solidFill>
              </a:rPr>
              <a:t>D</a:t>
            </a:r>
            <a:r>
              <a:rPr lang="en-US" dirty="0" smtClean="0">
                <a:solidFill>
                  <a:schemeClr val="bg1"/>
                </a:solidFill>
              </a:rPr>
              <a:t>ata and Information </a:t>
            </a:r>
            <a:r>
              <a:rPr lang="en-US" dirty="0">
                <a:solidFill>
                  <a:schemeClr val="bg1"/>
                </a:solidFill>
              </a:rPr>
              <a:t>S</a:t>
            </a:r>
            <a:r>
              <a:rPr lang="en-US" dirty="0" smtClean="0">
                <a:solidFill>
                  <a:schemeClr val="bg1"/>
                </a:solidFill>
              </a:rPr>
              <a:t>et.</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306561" y="182879"/>
            <a:ext cx="2675572" cy="6538257"/>
          </a:xfrm>
          <a:prstGeom prst="rect">
            <a:avLst/>
          </a:prstGeom>
        </p:spPr>
      </p:pic>
    </p:spTree>
    <p:extLst>
      <p:ext uri="{BB962C8B-B14F-4D97-AF65-F5344CB8AC3E}">
        <p14:creationId xmlns:p14="http://schemas.microsoft.com/office/powerpoint/2010/main" val="4038895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1490</TotalTime>
  <Words>1653</Words>
  <Application>Microsoft Office PowerPoint</Application>
  <PresentationFormat>Widescreen</PresentationFormat>
  <Paragraphs>182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Symbol</vt:lpstr>
      <vt:lpstr>Wingdings 3</vt:lpstr>
      <vt:lpstr>Slice</vt:lpstr>
      <vt:lpstr>MODULE three:     MEDICAL ADMINISTRATION  AND SERVICE DELIVERY  STRUCTURES IN COMMUNITY  HEALTH SETTINGS</vt:lpstr>
      <vt:lpstr>PowerPoint Presentation</vt:lpstr>
      <vt:lpstr>UNIT OBJECTIVE</vt:lpstr>
      <vt:lpstr> Process of care in health clinics </vt:lpstr>
      <vt:lpstr>orientation</vt:lpstr>
      <vt:lpstr>PATIENT CLASSIFICATION SYSTEMS--MEDICAL</vt:lpstr>
      <vt:lpstr>PATIENT CLASSIFICATION SYSTEMS-FINANCIAL</vt:lpstr>
      <vt:lpstr>PATIENT CLASSIFICATION SYSTEMS-DEMOGRAPHIC</vt:lpstr>
      <vt:lpstr>MEDICAL ATTENTION IN THE OFFICE SETTING</vt:lpstr>
      <vt:lpstr>WHAT IS THE MOST IMPORTANT OBJECTIVE IN THE COMMUNITY HEALTH SYSTEM?</vt:lpstr>
      <vt:lpstr>ADMITTING PROCESSES </vt:lpstr>
      <vt:lpstr>PATIENT REFERALS --- OUTPATIENT REFERALS</vt:lpstr>
      <vt:lpstr>ELECTRONIC MEDICAL RECORDING</vt:lpstr>
      <vt:lpstr>IS MEDICAL RECORD DOCUMENTATION IMPORTANT FOR FUNDING?</vt:lpstr>
      <vt:lpstr>DISCHARGE PROCEDURES</vt:lpstr>
      <vt:lpstr>HOSITAL TRACKING – DISCHARGE PROCEDURES</vt:lpstr>
      <vt:lpstr>WHY SHOULD YOU DOCUMENT HOSPITAL DISCHARGES IN THE EMR?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28</cp:revision>
  <cp:lastPrinted>2017-12-22T18:35:30Z</cp:lastPrinted>
  <dcterms:created xsi:type="dcterms:W3CDTF">2017-11-27T19:02:08Z</dcterms:created>
  <dcterms:modified xsi:type="dcterms:W3CDTF">2018-01-19T19:42:56Z</dcterms:modified>
</cp:coreProperties>
</file>