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7" r:id="rId2"/>
    <p:sldId id="258" r:id="rId3"/>
    <p:sldId id="300" r:id="rId4"/>
    <p:sldId id="301"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304" r:id="rId29"/>
    <p:sldId id="290" r:id="rId30"/>
    <p:sldId id="289" r:id="rId31"/>
    <p:sldId id="260" r:id="rId32"/>
    <p:sldId id="261" r:id="rId33"/>
    <p:sldId id="291" r:id="rId34"/>
    <p:sldId id="263" r:id="rId35"/>
    <p:sldId id="264" r:id="rId36"/>
    <p:sldId id="265" r:id="rId37"/>
    <p:sldId id="306" r:id="rId38"/>
    <p:sldId id="307" r:id="rId39"/>
    <p:sldId id="308" r:id="rId40"/>
    <p:sldId id="311" r:id="rId41"/>
    <p:sldId id="309" r:id="rId42"/>
    <p:sldId id="310" r:id="rId43"/>
    <p:sldId id="305" r:id="rId44"/>
    <p:sldId id="292" r:id="rId45"/>
    <p:sldId id="293" r:id="rId46"/>
    <p:sldId id="294" r:id="rId47"/>
    <p:sldId id="295" r:id="rId48"/>
    <p:sldId id="296" r:id="rId49"/>
    <p:sldId id="297" r:id="rId50"/>
    <p:sldId id="298" r:id="rId51"/>
    <p:sldId id="299" r:id="rId52"/>
    <p:sldId id="302" r:id="rId53"/>
    <p:sldId id="303" r:id="rId5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23" d="100"/>
          <a:sy n="123" d="100"/>
        </p:scale>
        <p:origin x="114" y="33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63D9C74-5EEE-415D-993D-D4DE5C0811BD}" type="datetimeFigureOut">
              <a:rPr lang="en-US" smtClean="0"/>
              <a:t>1/19/2018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4F82496-8DF7-4D59-B52E-15FC03558527}" type="slidenum">
              <a:rPr lang="en-US" smtClean="0"/>
              <a:t>‹#›</a:t>
            </a:fld>
            <a:endParaRPr lang="en-US"/>
          </a:p>
        </p:txBody>
      </p:sp>
    </p:spTree>
    <p:extLst>
      <p:ext uri="{BB962C8B-B14F-4D97-AF65-F5344CB8AC3E}">
        <p14:creationId xmlns:p14="http://schemas.microsoft.com/office/powerpoint/2010/main" val="623335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16</a:t>
            </a:fld>
            <a:endParaRPr lang="en-US"/>
          </a:p>
        </p:txBody>
      </p:sp>
    </p:spTree>
    <p:extLst>
      <p:ext uri="{BB962C8B-B14F-4D97-AF65-F5344CB8AC3E}">
        <p14:creationId xmlns:p14="http://schemas.microsoft.com/office/powerpoint/2010/main" val="297553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29</a:t>
            </a:fld>
            <a:endParaRPr lang="en-US"/>
          </a:p>
        </p:txBody>
      </p:sp>
    </p:spTree>
    <p:extLst>
      <p:ext uri="{BB962C8B-B14F-4D97-AF65-F5344CB8AC3E}">
        <p14:creationId xmlns:p14="http://schemas.microsoft.com/office/powerpoint/2010/main" val="2387387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1/19/2018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en.wikipedia.org/wiki/Patient_Safety_and_Quality_Improvement_Act" TargetMode="External"/><Relationship Id="rId3" Type="http://schemas.openxmlformats.org/officeDocument/2006/relationships/image" Target="../media/image21.png"/><Relationship Id="rId7" Type="http://schemas.openxmlformats.org/officeDocument/2006/relationships/hyperlink" Target="https://en.wikipedia.org/wiki/Department_of_Health_and_Human_Services"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en.wikipedia.org/wiki/Patient_Safety_Organization" TargetMode="External"/><Relationship Id="rId5" Type="http://schemas.openxmlformats.org/officeDocument/2006/relationships/hyperlink" Target="https://en.wikipedia.org/wiki/Medicare_(United_States)" TargetMode="External"/><Relationship Id="rId4" Type="http://schemas.openxmlformats.org/officeDocument/2006/relationships/hyperlink" Target="https://en.wikipedia.org/wiki/Agency_for_Healthcare_Research_and_Quality" TargetMode="External"/><Relationship Id="rId9" Type="http://schemas.openxmlformats.org/officeDocument/2006/relationships/hyperlink" Target="https://en.wikipedia.org/wiki/Pennsylvania_Patient_Safety_Authorit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23" y="215975"/>
            <a:ext cx="7678677" cy="4454305"/>
          </a:xfrm>
        </p:spPr>
        <p:txBody>
          <a:bodyPr>
            <a:normAutofit/>
          </a:bodyPr>
          <a:lstStyle/>
          <a:p>
            <a:r>
              <a:rPr lang="en-US" sz="6000" b="1" dirty="0" smtClean="0"/>
              <a:t>MODULE three :   </a:t>
            </a:r>
            <a:br>
              <a:rPr lang="en-US" sz="6000" b="1" dirty="0" smtClean="0"/>
            </a:br>
            <a:r>
              <a:rPr lang="en-US" sz="6000" b="1" dirty="0" smtClean="0"/>
              <a:t/>
            </a:r>
            <a:br>
              <a:rPr lang="en-US" sz="6000" b="1" dirty="0" smtClean="0"/>
            </a:br>
            <a:r>
              <a:rPr lang="en-US" sz="4000" b="1" dirty="0" smtClean="0"/>
              <a:t>medical administration </a:t>
            </a:r>
            <a:br>
              <a:rPr lang="en-US" sz="4000" b="1" dirty="0" smtClean="0"/>
            </a:br>
            <a:r>
              <a:rPr lang="en-US" sz="4000" b="1" dirty="0" smtClean="0"/>
              <a:t>and service delivery </a:t>
            </a:r>
            <a:br>
              <a:rPr lang="en-US" sz="4000" b="1" dirty="0" smtClean="0"/>
            </a:br>
            <a:r>
              <a:rPr lang="en-US" sz="4000" b="1" dirty="0" smtClean="0"/>
              <a:t>structures in community </a:t>
            </a:r>
            <a:br>
              <a:rPr lang="en-US" sz="4000" b="1" dirty="0" smtClean="0"/>
            </a:br>
            <a:r>
              <a:rPr lang="en-US" sz="4000" b="1" dirty="0" smtClean="0"/>
              <a:t>health settings</a:t>
            </a:r>
            <a:endParaRPr lang="en-US" sz="4000" b="1" dirty="0"/>
          </a:p>
        </p:txBody>
      </p:sp>
      <p:pic>
        <p:nvPicPr>
          <p:cNvPr id="3" name="Picture 2"/>
          <p:cNvPicPr>
            <a:picLocks noChangeAspect="1"/>
          </p:cNvPicPr>
          <p:nvPr/>
        </p:nvPicPr>
        <p:blipFill>
          <a:blip r:embed="rId2"/>
          <a:stretch>
            <a:fillRect/>
          </a:stretch>
        </p:blipFill>
        <p:spPr>
          <a:xfrm>
            <a:off x="9337040" y="395218"/>
            <a:ext cx="2533332" cy="6190668"/>
          </a:xfrm>
          <a:prstGeom prst="rect">
            <a:avLst/>
          </a:prstGeom>
        </p:spPr>
      </p:pic>
    </p:spTree>
    <p:extLst>
      <p:ext uri="{BB962C8B-B14F-4D97-AF65-F5344CB8AC3E}">
        <p14:creationId xmlns:p14="http://schemas.microsoft.com/office/powerpoint/2010/main" val="349245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2720" y="534497"/>
            <a:ext cx="9396062" cy="5847431"/>
          </a:xfrm>
          <a:prstGeom prst="rect">
            <a:avLst/>
          </a:prstGeom>
        </p:spPr>
      </p:pic>
      <p:pic>
        <p:nvPicPr>
          <p:cNvPr id="2" name="Picture 1"/>
          <p:cNvPicPr>
            <a:picLocks noChangeAspect="1"/>
          </p:cNvPicPr>
          <p:nvPr/>
        </p:nvPicPr>
        <p:blipFill>
          <a:blip r:embed="rId3"/>
          <a:stretch>
            <a:fillRect/>
          </a:stretch>
        </p:blipFill>
        <p:spPr>
          <a:xfrm>
            <a:off x="9460755" y="534497"/>
            <a:ext cx="2392873" cy="5847431"/>
          </a:xfrm>
          <a:prstGeom prst="rect">
            <a:avLst/>
          </a:prstGeom>
        </p:spPr>
      </p:pic>
    </p:spTree>
    <p:extLst>
      <p:ext uri="{BB962C8B-B14F-4D97-AF65-F5344CB8AC3E}">
        <p14:creationId xmlns:p14="http://schemas.microsoft.com/office/powerpoint/2010/main" val="3172021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350933"/>
            <a:ext cx="8534400" cy="1507067"/>
          </a:xfrm>
        </p:spPr>
        <p:txBody>
          <a:bodyPr>
            <a:noAutofit/>
          </a:bodyPr>
          <a:lstStyle/>
          <a:p>
            <a:r>
              <a:rPr lang="en-US" sz="6000" dirty="0" smtClean="0"/>
              <a:t/>
            </a:r>
            <a:br>
              <a:rPr lang="en-US" sz="6000" dirty="0" smtClean="0"/>
            </a:br>
            <a:r>
              <a:rPr lang="en-US" sz="6000" b="1" dirty="0" smtClean="0"/>
              <a:t>Defining </a:t>
            </a:r>
            <a:r>
              <a:rPr lang="en-US" sz="6000" b="1" dirty="0"/>
              <a:t>the PCMH</a:t>
            </a:r>
            <a:br>
              <a:rPr lang="en-US" sz="6000" b="1" dirty="0"/>
            </a:br>
            <a:endParaRPr lang="en-US" sz="6000" b="1" dirty="0"/>
          </a:p>
        </p:txBody>
      </p:sp>
      <p:sp>
        <p:nvSpPr>
          <p:cNvPr id="3" name="Content Placeholder 2"/>
          <p:cNvSpPr>
            <a:spLocks noGrp="1"/>
          </p:cNvSpPr>
          <p:nvPr>
            <p:ph idx="1"/>
          </p:nvPr>
        </p:nvSpPr>
        <p:spPr>
          <a:xfrm>
            <a:off x="684212" y="182879"/>
            <a:ext cx="8388668" cy="4963887"/>
          </a:xfrm>
        </p:spPr>
        <p:txBody>
          <a:bodyPr>
            <a:noAutofit/>
          </a:bodyPr>
          <a:lstStyle/>
          <a:p>
            <a:pPr>
              <a:buFont typeface="Arial" panose="020B0604020202020204" pitchFamily="34" charset="0"/>
              <a:buChar char="•"/>
            </a:pPr>
            <a:r>
              <a:rPr lang="en-US" sz="2800" b="1" dirty="0">
                <a:solidFill>
                  <a:schemeClr val="tx1"/>
                </a:solidFill>
              </a:rPr>
              <a:t>The medical home model holds promise as a way to improve health care in America by transforming how primary care is organized and delivered. </a:t>
            </a:r>
            <a:endParaRPr lang="en-US" sz="2800" b="1" dirty="0" smtClean="0">
              <a:solidFill>
                <a:schemeClr val="tx1"/>
              </a:solidFill>
            </a:endParaRPr>
          </a:p>
          <a:p>
            <a:pPr>
              <a:buFont typeface="Arial" panose="020B0604020202020204" pitchFamily="34" charset="0"/>
              <a:buChar char="•"/>
            </a:pPr>
            <a:r>
              <a:rPr lang="en-US" sz="2800" b="1" dirty="0" smtClean="0">
                <a:solidFill>
                  <a:schemeClr val="tx1"/>
                </a:solidFill>
              </a:rPr>
              <a:t>Building </a:t>
            </a:r>
            <a:r>
              <a:rPr lang="en-US" sz="2800" b="1" dirty="0">
                <a:solidFill>
                  <a:schemeClr val="tx1"/>
                </a:solidFill>
              </a:rPr>
              <a:t>on the work of a large and growing community, the Agency for Healthcare Research and Quality (AHRQ) defines a medical home not simply as a place but as a model of the organization of primary care that delivers the core functions of primary health care.</a:t>
            </a:r>
          </a:p>
        </p:txBody>
      </p:sp>
      <p:pic>
        <p:nvPicPr>
          <p:cNvPr id="4" name="Picture 3"/>
          <p:cNvPicPr>
            <a:picLocks noChangeAspect="1"/>
          </p:cNvPicPr>
          <p:nvPr/>
        </p:nvPicPr>
        <p:blipFill>
          <a:blip r:embed="rId2"/>
          <a:stretch>
            <a:fillRect/>
          </a:stretch>
        </p:blipFill>
        <p:spPr>
          <a:xfrm>
            <a:off x="9486603" y="182879"/>
            <a:ext cx="2536169" cy="6197601"/>
          </a:xfrm>
          <a:prstGeom prst="rect">
            <a:avLst/>
          </a:prstGeom>
        </p:spPr>
      </p:pic>
    </p:spTree>
    <p:extLst>
      <p:ext uri="{BB962C8B-B14F-4D97-AF65-F5344CB8AC3E}">
        <p14:creationId xmlns:p14="http://schemas.microsoft.com/office/powerpoint/2010/main" val="2183349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04017" y="433252"/>
            <a:ext cx="8559784" cy="5967548"/>
          </a:xfrm>
          <a:prstGeom prst="rect">
            <a:avLst/>
          </a:prstGeom>
        </p:spPr>
      </p:pic>
      <p:pic>
        <p:nvPicPr>
          <p:cNvPr id="2" name="Picture 1"/>
          <p:cNvPicPr>
            <a:picLocks noChangeAspect="1"/>
          </p:cNvPicPr>
          <p:nvPr/>
        </p:nvPicPr>
        <p:blipFill>
          <a:blip r:embed="rId3"/>
          <a:stretch>
            <a:fillRect/>
          </a:stretch>
        </p:blipFill>
        <p:spPr>
          <a:xfrm>
            <a:off x="9063800" y="433251"/>
            <a:ext cx="2437319" cy="5956043"/>
          </a:xfrm>
          <a:prstGeom prst="rect">
            <a:avLst/>
          </a:prstGeom>
        </p:spPr>
      </p:pic>
    </p:spTree>
    <p:extLst>
      <p:ext uri="{BB962C8B-B14F-4D97-AF65-F5344CB8AC3E}">
        <p14:creationId xmlns:p14="http://schemas.microsoft.com/office/powerpoint/2010/main" val="952259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3423" y="363581"/>
            <a:ext cx="6662440" cy="5918865"/>
          </a:xfrm>
          <a:prstGeom prst="rect">
            <a:avLst/>
          </a:prstGeom>
        </p:spPr>
      </p:pic>
      <p:pic>
        <p:nvPicPr>
          <p:cNvPr id="2" name="Picture 1"/>
          <p:cNvPicPr>
            <a:picLocks noChangeAspect="1"/>
          </p:cNvPicPr>
          <p:nvPr/>
        </p:nvPicPr>
        <p:blipFill>
          <a:blip r:embed="rId3"/>
          <a:stretch>
            <a:fillRect/>
          </a:stretch>
        </p:blipFill>
        <p:spPr>
          <a:xfrm>
            <a:off x="7175863" y="363581"/>
            <a:ext cx="2425337" cy="5926762"/>
          </a:xfrm>
          <a:prstGeom prst="rect">
            <a:avLst/>
          </a:prstGeom>
        </p:spPr>
      </p:pic>
    </p:spTree>
    <p:extLst>
      <p:ext uri="{BB962C8B-B14F-4D97-AF65-F5344CB8AC3E}">
        <p14:creationId xmlns:p14="http://schemas.microsoft.com/office/powerpoint/2010/main" val="2576159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83" y="4641197"/>
            <a:ext cx="10515600" cy="1325563"/>
          </a:xfrm>
        </p:spPr>
        <p:txBody>
          <a:bodyPr>
            <a:normAutofit fontScale="90000"/>
          </a:bodyPr>
          <a:lstStyle/>
          <a:p>
            <a:r>
              <a:rPr lang="en-US" sz="8000" dirty="0"/>
              <a:t>Defining the PCMH</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a:buFont typeface="Arial" panose="020B0604020202020204" pitchFamily="34" charset="0"/>
              <a:buChar char="•"/>
            </a:pPr>
            <a:r>
              <a:rPr lang="en-US" sz="5400" b="1" dirty="0">
                <a:solidFill>
                  <a:schemeClr val="bg1"/>
                </a:solidFill>
              </a:rPr>
              <a:t>1. Comprehensive Care</a:t>
            </a:r>
          </a:p>
          <a:p>
            <a:pPr>
              <a:buFont typeface="Arial" panose="020B0604020202020204" pitchFamily="34" charset="0"/>
              <a:buChar char="•"/>
            </a:pPr>
            <a:r>
              <a:rPr lang="en-US" sz="5400" b="1" dirty="0">
                <a:solidFill>
                  <a:schemeClr val="bg1"/>
                </a:solidFill>
              </a:rPr>
              <a:t>2. Patient-Centered</a:t>
            </a:r>
          </a:p>
          <a:p>
            <a:pPr>
              <a:buFont typeface="Arial" panose="020B0604020202020204" pitchFamily="34" charset="0"/>
              <a:buChar char="•"/>
            </a:pPr>
            <a:r>
              <a:rPr lang="en-US" sz="5400" b="1" dirty="0">
                <a:solidFill>
                  <a:schemeClr val="bg1"/>
                </a:solidFill>
              </a:rPr>
              <a:t>3. Coordinated Care</a:t>
            </a:r>
          </a:p>
          <a:p>
            <a:pPr>
              <a:buFont typeface="Arial" panose="020B0604020202020204" pitchFamily="34" charset="0"/>
              <a:buChar char="•"/>
            </a:pPr>
            <a:r>
              <a:rPr lang="en-US" sz="5400" b="1" dirty="0">
                <a:solidFill>
                  <a:schemeClr val="bg1"/>
                </a:solidFill>
              </a:rPr>
              <a:t>4. Accessible Services</a:t>
            </a:r>
          </a:p>
          <a:p>
            <a:pPr>
              <a:buFont typeface="Arial" panose="020B0604020202020204" pitchFamily="34" charset="0"/>
              <a:buChar char="•"/>
            </a:pPr>
            <a:r>
              <a:rPr lang="en-US" sz="5400" b="1" dirty="0">
                <a:solidFill>
                  <a:schemeClr val="bg1"/>
                </a:solidFill>
              </a:rPr>
              <a:t>5. Quality and Safety</a:t>
            </a:r>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9399761" y="243840"/>
            <a:ext cx="2602691" cy="6360160"/>
          </a:xfrm>
          <a:prstGeom prst="rect">
            <a:avLst/>
          </a:prstGeom>
        </p:spPr>
      </p:pic>
    </p:spTree>
    <p:extLst>
      <p:ext uri="{BB962C8B-B14F-4D97-AF65-F5344CB8AC3E}">
        <p14:creationId xmlns:p14="http://schemas.microsoft.com/office/powerpoint/2010/main" val="2307650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91440" y="589750"/>
            <a:ext cx="9255761" cy="57271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76"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333333"/>
                </a:solidFill>
                <a:effectLst/>
                <a:latin typeface="AG Book Pro Light"/>
              </a:rPr>
              <a:t>Comprehensive Care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smtClean="0">
                <a:ln>
                  <a:noFill/>
                </a:ln>
                <a:solidFill>
                  <a:srgbClr val="333333"/>
                </a:solidFill>
                <a:effectLst/>
                <a:latin typeface="AG Book Pro Light"/>
              </a:rPr>
              <a:t>A patient-centered medical home meets a patient's needs along the entire </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smtClean="0">
                <a:ln>
                  <a:noFill/>
                </a:ln>
                <a:solidFill>
                  <a:srgbClr val="333333"/>
                </a:solidFill>
                <a:effectLst/>
                <a:latin typeface="AG Book Pro Light"/>
              </a:rPr>
              <a:t>healthcare spectrum,</a:t>
            </a:r>
            <a:r>
              <a:rPr kumimoji="0" lang="en-US" altLang="en-US" sz="4000" b="0" i="0" u="none" strike="noStrike" cap="none" normalizeH="0" dirty="0" smtClean="0">
                <a:ln>
                  <a:noFill/>
                </a:ln>
                <a:solidFill>
                  <a:srgbClr val="333333"/>
                </a:solidFill>
                <a:effectLst/>
                <a:latin typeface="AG Book Pro Light"/>
              </a:rPr>
              <a:t> </a:t>
            </a:r>
            <a:r>
              <a:rPr kumimoji="0" lang="en-US" altLang="en-US" sz="4000" b="0" i="0" u="none" strike="noStrike" cap="none" normalizeH="0" baseline="0" dirty="0" smtClean="0">
                <a:ln>
                  <a:noFill/>
                </a:ln>
                <a:solidFill>
                  <a:srgbClr val="333333"/>
                </a:solidFill>
                <a:effectLst/>
                <a:latin typeface="AG Book Pro Light"/>
              </a:rPr>
              <a:t>from wellness services to acute and chronic care.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smtClean="0">
                <a:ln>
                  <a:noFill/>
                </a:ln>
                <a:solidFill>
                  <a:srgbClr val="333333"/>
                </a:solidFill>
                <a:effectLst/>
                <a:latin typeface="AG Book Pro Light"/>
              </a:rPr>
              <a:t> Patients are treated holistically rather than one condition at a time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4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9347201" y="589750"/>
            <a:ext cx="2346959" cy="5735231"/>
          </a:xfrm>
          <a:prstGeom prst="rect">
            <a:avLst/>
          </a:prstGeom>
        </p:spPr>
      </p:pic>
    </p:spTree>
    <p:extLst>
      <p:ext uri="{BB962C8B-B14F-4D97-AF65-F5344CB8AC3E}">
        <p14:creationId xmlns:p14="http://schemas.microsoft.com/office/powerpoint/2010/main" val="1217670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b="1" dirty="0"/>
              <a:t>Patient-Centered Care</a:t>
            </a:r>
            <a:endParaRPr lang="en-US" sz="7200" dirty="0"/>
          </a:p>
        </p:txBody>
      </p:sp>
      <p:sp>
        <p:nvSpPr>
          <p:cNvPr id="3" name="Content Placeholder 2"/>
          <p:cNvSpPr>
            <a:spLocks noGrp="1"/>
          </p:cNvSpPr>
          <p:nvPr>
            <p:ph idx="1"/>
          </p:nvPr>
        </p:nvSpPr>
        <p:spPr/>
        <p:txBody>
          <a:bodyPr>
            <a:normAutofit fontScale="77500" lnSpcReduction="20000"/>
          </a:bodyPr>
          <a:lstStyle/>
          <a:p>
            <a:pPr marL="0" indent="0">
              <a:buNone/>
            </a:pPr>
            <a:r>
              <a:rPr lang="en-US" sz="4400" b="1" i="1" dirty="0" smtClean="0">
                <a:solidFill>
                  <a:schemeClr val="bg1"/>
                </a:solidFill>
              </a:rPr>
              <a:t>At </a:t>
            </a:r>
            <a:r>
              <a:rPr lang="en-US" sz="4400" b="1" i="1" dirty="0">
                <a:solidFill>
                  <a:schemeClr val="bg1"/>
                </a:solidFill>
              </a:rPr>
              <a:t>the heart of a PCMH is a strong relationship between the healthcare provider, the patient, and the patient's family. </a:t>
            </a:r>
            <a:endParaRPr lang="en-US" sz="4400" b="1" i="1" dirty="0" smtClean="0">
              <a:solidFill>
                <a:schemeClr val="bg1"/>
              </a:solidFill>
            </a:endParaRPr>
          </a:p>
          <a:p>
            <a:pPr marL="0" indent="0">
              <a:buNone/>
            </a:pPr>
            <a:r>
              <a:rPr lang="en-US" sz="4400" b="1" i="1" dirty="0" smtClean="0">
                <a:solidFill>
                  <a:schemeClr val="bg1"/>
                </a:solidFill>
              </a:rPr>
              <a:t>This </a:t>
            </a:r>
            <a:r>
              <a:rPr lang="en-US" sz="4400" b="1" i="1" dirty="0">
                <a:solidFill>
                  <a:schemeClr val="bg1"/>
                </a:solidFill>
              </a:rPr>
              <a:t>provides a better understanding of the patient's health, as well as his or her unique needs and preferences</a:t>
            </a:r>
          </a:p>
        </p:txBody>
      </p:sp>
      <p:pic>
        <p:nvPicPr>
          <p:cNvPr id="4" name="Picture 3"/>
          <p:cNvPicPr>
            <a:picLocks noChangeAspect="1"/>
          </p:cNvPicPr>
          <p:nvPr/>
        </p:nvPicPr>
        <p:blipFill>
          <a:blip r:embed="rId3"/>
          <a:stretch>
            <a:fillRect/>
          </a:stretch>
        </p:blipFill>
        <p:spPr>
          <a:xfrm>
            <a:off x="9367521" y="294639"/>
            <a:ext cx="2584132" cy="6314807"/>
          </a:xfrm>
          <a:prstGeom prst="rect">
            <a:avLst/>
          </a:prstGeom>
        </p:spPr>
      </p:pic>
    </p:spTree>
    <p:extLst>
      <p:ext uri="{BB962C8B-B14F-4D97-AF65-F5344CB8AC3E}">
        <p14:creationId xmlns:p14="http://schemas.microsoft.com/office/powerpoint/2010/main" val="322800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b="1" dirty="0"/>
              <a:t>Coordinated Care</a:t>
            </a:r>
            <a:endParaRPr lang="en-US" sz="7200" dirty="0"/>
          </a:p>
        </p:txBody>
      </p:sp>
      <p:sp>
        <p:nvSpPr>
          <p:cNvPr id="3" name="Content Placeholder 2"/>
          <p:cNvSpPr>
            <a:spLocks noGrp="1"/>
          </p:cNvSpPr>
          <p:nvPr>
            <p:ph idx="1"/>
          </p:nvPr>
        </p:nvSpPr>
        <p:spPr/>
        <p:txBody>
          <a:bodyPr>
            <a:normAutofit fontScale="62500" lnSpcReduction="20000"/>
          </a:bodyPr>
          <a:lstStyle/>
          <a:p>
            <a:pPr>
              <a:buFont typeface="Arial" panose="020B0604020202020204" pitchFamily="34" charset="0"/>
              <a:buChar char="•"/>
            </a:pPr>
            <a:r>
              <a:rPr lang="en-US" sz="4400" b="1" dirty="0">
                <a:solidFill>
                  <a:schemeClr val="bg1"/>
                </a:solidFill>
              </a:rPr>
              <a:t>As patients move through various stages of care—for example, from hospital to home—their needs are met through coordination of family members and multiple healthcare providers</a:t>
            </a:r>
            <a:r>
              <a:rPr lang="en-US" sz="4400" b="1" dirty="0" smtClean="0">
                <a:solidFill>
                  <a:schemeClr val="bg1"/>
                </a:solidFill>
              </a:rPr>
              <a:t>.</a:t>
            </a:r>
          </a:p>
          <a:p>
            <a:pPr>
              <a:buFont typeface="Arial" panose="020B0604020202020204" pitchFamily="34" charset="0"/>
              <a:buChar char="•"/>
            </a:pPr>
            <a:r>
              <a:rPr lang="en-US" sz="4400" b="1" dirty="0" smtClean="0">
                <a:solidFill>
                  <a:schemeClr val="bg1"/>
                </a:solidFill>
              </a:rPr>
              <a:t> </a:t>
            </a:r>
            <a:r>
              <a:rPr lang="en-US" sz="4400" b="1" dirty="0">
                <a:solidFill>
                  <a:schemeClr val="bg1"/>
                </a:solidFill>
              </a:rPr>
              <a:t>In order to achieve this level of coordination, a patient-centered medical home supports clear and open communication between each involved </a:t>
            </a:r>
            <a:r>
              <a:rPr lang="en-US" sz="4400" b="1" dirty="0" smtClean="0">
                <a:solidFill>
                  <a:schemeClr val="bg1"/>
                </a:solidFill>
              </a:rPr>
              <a:t>party.</a:t>
            </a:r>
            <a:endParaRPr lang="en-US" sz="4400" b="1" dirty="0">
              <a:solidFill>
                <a:schemeClr val="bg1"/>
              </a:solidFill>
            </a:endParaRPr>
          </a:p>
        </p:txBody>
      </p:sp>
      <p:pic>
        <p:nvPicPr>
          <p:cNvPr id="4" name="Picture 3"/>
          <p:cNvPicPr>
            <a:picLocks noChangeAspect="1"/>
          </p:cNvPicPr>
          <p:nvPr/>
        </p:nvPicPr>
        <p:blipFill>
          <a:blip r:embed="rId2"/>
          <a:stretch>
            <a:fillRect/>
          </a:stretch>
        </p:blipFill>
        <p:spPr>
          <a:xfrm>
            <a:off x="9337041" y="344169"/>
            <a:ext cx="2533332" cy="6190668"/>
          </a:xfrm>
          <a:prstGeom prst="rect">
            <a:avLst/>
          </a:prstGeom>
        </p:spPr>
      </p:pic>
    </p:spTree>
    <p:extLst>
      <p:ext uri="{BB962C8B-B14F-4D97-AF65-F5344CB8AC3E}">
        <p14:creationId xmlns:p14="http://schemas.microsoft.com/office/powerpoint/2010/main" val="944004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b="1" dirty="0"/>
              <a:t>Accessible Services</a:t>
            </a:r>
            <a:endParaRPr lang="en-US" sz="7200" dirty="0"/>
          </a:p>
        </p:txBody>
      </p:sp>
      <p:sp>
        <p:nvSpPr>
          <p:cNvPr id="3" name="Content Placeholder 2"/>
          <p:cNvSpPr>
            <a:spLocks noGrp="1"/>
          </p:cNvSpPr>
          <p:nvPr>
            <p:ph idx="1"/>
          </p:nvPr>
        </p:nvSpPr>
        <p:spPr/>
        <p:txBody>
          <a:bodyPr>
            <a:normAutofit fontScale="70000" lnSpcReduction="20000"/>
          </a:bodyPr>
          <a:lstStyle/>
          <a:p>
            <a:pPr>
              <a:buFont typeface="Arial" panose="020B0604020202020204" pitchFamily="34" charset="0"/>
              <a:buChar char="•"/>
            </a:pPr>
            <a:r>
              <a:rPr lang="en-US" sz="4000" b="1" dirty="0">
                <a:solidFill>
                  <a:schemeClr val="bg1"/>
                </a:solidFill>
              </a:rPr>
              <a:t>Patients have needs outside of the standard 9–5 workday. In order to provide around-the-clock care, the patient-centered medical home relies on electronic or telephone access to members of the care team at any time of the day</a:t>
            </a:r>
            <a:r>
              <a:rPr lang="en-US" sz="4000" b="1" dirty="0" smtClean="0">
                <a:solidFill>
                  <a:schemeClr val="bg1"/>
                </a:solidFill>
              </a:rPr>
              <a:t>.</a:t>
            </a:r>
          </a:p>
          <a:p>
            <a:pPr>
              <a:buFont typeface="Arial" panose="020B0604020202020204" pitchFamily="34" charset="0"/>
              <a:buChar char="•"/>
            </a:pPr>
            <a:r>
              <a:rPr lang="en-US" sz="4000" b="1" dirty="0" smtClean="0">
                <a:solidFill>
                  <a:schemeClr val="bg1"/>
                </a:solidFill>
              </a:rPr>
              <a:t> </a:t>
            </a:r>
            <a:r>
              <a:rPr lang="en-US" sz="4000" b="1" dirty="0">
                <a:solidFill>
                  <a:schemeClr val="bg1"/>
                </a:solidFill>
              </a:rPr>
              <a:t>Patients can choose the communication style that best fits their needs and preferences</a:t>
            </a:r>
          </a:p>
        </p:txBody>
      </p:sp>
      <p:pic>
        <p:nvPicPr>
          <p:cNvPr id="4" name="Picture 3"/>
          <p:cNvPicPr>
            <a:picLocks noChangeAspect="1"/>
          </p:cNvPicPr>
          <p:nvPr/>
        </p:nvPicPr>
        <p:blipFill>
          <a:blip r:embed="rId2"/>
          <a:stretch>
            <a:fillRect/>
          </a:stretch>
        </p:blipFill>
        <p:spPr>
          <a:xfrm>
            <a:off x="9326881" y="334009"/>
            <a:ext cx="2594292" cy="6339634"/>
          </a:xfrm>
          <a:prstGeom prst="rect">
            <a:avLst/>
          </a:prstGeom>
        </p:spPr>
      </p:pic>
    </p:spTree>
    <p:extLst>
      <p:ext uri="{BB962C8B-B14F-4D97-AF65-F5344CB8AC3E}">
        <p14:creationId xmlns:p14="http://schemas.microsoft.com/office/powerpoint/2010/main" val="1938855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b="1" dirty="0"/>
              <a:t>Quality and Safety</a:t>
            </a:r>
            <a:endParaRPr lang="en-US" sz="7200" dirty="0"/>
          </a:p>
        </p:txBody>
      </p:sp>
      <p:sp>
        <p:nvSpPr>
          <p:cNvPr id="3" name="Content Placeholder 2"/>
          <p:cNvSpPr>
            <a:spLocks noGrp="1"/>
          </p:cNvSpPr>
          <p:nvPr>
            <p:ph idx="1"/>
          </p:nvPr>
        </p:nvSpPr>
        <p:spPr/>
        <p:txBody>
          <a:bodyPr>
            <a:normAutofit fontScale="85000" lnSpcReduction="20000"/>
          </a:bodyPr>
          <a:lstStyle/>
          <a:p>
            <a:pPr>
              <a:buFont typeface="Arial" panose="020B0604020202020204" pitchFamily="34" charset="0"/>
              <a:buChar char="•"/>
            </a:pPr>
            <a:r>
              <a:rPr lang="en-US" sz="4000" b="1" dirty="0">
                <a:solidFill>
                  <a:schemeClr val="bg1"/>
                </a:solidFill>
              </a:rPr>
              <a:t>By making data-driven decisions about care, a PCMH can make a commitment to quality care that improves over time. </a:t>
            </a:r>
            <a:endParaRPr lang="en-US" sz="4000" b="1" dirty="0" smtClean="0">
              <a:solidFill>
                <a:schemeClr val="bg1"/>
              </a:solidFill>
            </a:endParaRPr>
          </a:p>
          <a:p>
            <a:pPr>
              <a:buFont typeface="Arial" panose="020B0604020202020204" pitchFamily="34" charset="0"/>
              <a:buChar char="•"/>
            </a:pPr>
            <a:r>
              <a:rPr lang="en-US" sz="4000" b="1" dirty="0" smtClean="0">
                <a:solidFill>
                  <a:schemeClr val="bg1"/>
                </a:solidFill>
              </a:rPr>
              <a:t>Taking </a:t>
            </a:r>
            <a:r>
              <a:rPr lang="en-US" sz="4000" b="1" dirty="0">
                <a:solidFill>
                  <a:schemeClr val="bg1"/>
                </a:solidFill>
              </a:rPr>
              <a:t>into account patient and family experiences and satisfaction increases the quality and safety of care</a:t>
            </a:r>
          </a:p>
        </p:txBody>
      </p:sp>
      <p:pic>
        <p:nvPicPr>
          <p:cNvPr id="4" name="Picture 3"/>
          <p:cNvPicPr>
            <a:picLocks noChangeAspect="1"/>
          </p:cNvPicPr>
          <p:nvPr/>
        </p:nvPicPr>
        <p:blipFill>
          <a:blip r:embed="rId2"/>
          <a:stretch>
            <a:fillRect/>
          </a:stretch>
        </p:blipFill>
        <p:spPr>
          <a:xfrm>
            <a:off x="9259366" y="233680"/>
            <a:ext cx="2611007" cy="6380480"/>
          </a:xfrm>
          <a:prstGeom prst="rect">
            <a:avLst/>
          </a:prstGeom>
        </p:spPr>
      </p:pic>
    </p:spTree>
    <p:extLst>
      <p:ext uri="{BB962C8B-B14F-4D97-AF65-F5344CB8AC3E}">
        <p14:creationId xmlns:p14="http://schemas.microsoft.com/office/powerpoint/2010/main" val="3994809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323" y="144855"/>
            <a:ext cx="11996677" cy="4454305"/>
          </a:xfrm>
          <a:prstGeom prst="rect">
            <a:avLst/>
          </a:prstGeom>
          <a:effectLst/>
        </p:spPr>
        <p:txBody>
          <a:bodyPr vert="horz" lIns="91440" tIns="45720" rIns="91440" bIns="45720" rtlCol="0" anchor="b">
            <a:normAutofit fontScale="8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MODULE three :   </a:t>
            </a:r>
            <a:br>
              <a:rPr lang="en-US" sz="6000" b="1" dirty="0" smtClean="0"/>
            </a:br>
            <a:endParaRPr lang="en-US" sz="6000" b="1" dirty="0" smtClean="0"/>
          </a:p>
          <a:p>
            <a:r>
              <a:rPr lang="en-US" b="1" dirty="0" smtClean="0"/>
              <a:t>SECTION five: </a:t>
            </a:r>
          </a:p>
          <a:p>
            <a:r>
              <a:rPr lang="en-US" b="1" dirty="0" smtClean="0"/>
              <a:t>patient centered </a:t>
            </a:r>
          </a:p>
          <a:p>
            <a:r>
              <a:rPr lang="en-US" b="1" dirty="0" smtClean="0"/>
              <a:t>medical home</a:t>
            </a:r>
          </a:p>
          <a:p>
            <a:r>
              <a:rPr lang="en-US" b="1" dirty="0" smtClean="0"/>
              <a:t>(PCMH</a:t>
            </a:r>
            <a:r>
              <a:rPr lang="en-US" b="1" dirty="0"/>
              <a:t>) and Integrated </a:t>
            </a:r>
            <a:endParaRPr lang="en-US" b="1" dirty="0" smtClean="0"/>
          </a:p>
          <a:p>
            <a:r>
              <a:rPr lang="en-US" b="1" dirty="0" smtClean="0"/>
              <a:t>Care </a:t>
            </a:r>
            <a:r>
              <a:rPr lang="en-US" b="1" dirty="0"/>
              <a:t>Teams and </a:t>
            </a:r>
            <a:endParaRPr lang="en-US" b="1" dirty="0" smtClean="0"/>
          </a:p>
          <a:p>
            <a:r>
              <a:rPr lang="en-US" b="1" dirty="0" smtClean="0"/>
              <a:t>Communication</a:t>
            </a:r>
            <a:endParaRPr lang="en-US" b="1" dirty="0"/>
          </a:p>
        </p:txBody>
      </p:sp>
      <p:pic>
        <p:nvPicPr>
          <p:cNvPr id="2" name="Picture 1"/>
          <p:cNvPicPr>
            <a:picLocks noChangeAspect="1"/>
          </p:cNvPicPr>
          <p:nvPr/>
        </p:nvPicPr>
        <p:blipFill>
          <a:blip r:embed="rId2"/>
          <a:stretch>
            <a:fillRect/>
          </a:stretch>
        </p:blipFill>
        <p:spPr>
          <a:xfrm>
            <a:off x="9387841" y="365759"/>
            <a:ext cx="2553652" cy="6240323"/>
          </a:xfrm>
          <a:prstGeom prst="rect">
            <a:avLst/>
          </a:prstGeom>
        </p:spPr>
      </p:pic>
    </p:spTree>
    <p:extLst>
      <p:ext uri="{BB962C8B-B14F-4D97-AF65-F5344CB8AC3E}">
        <p14:creationId xmlns:p14="http://schemas.microsoft.com/office/powerpoint/2010/main" val="177134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15004" y="953146"/>
            <a:ext cx="7087858" cy="5271695"/>
          </a:xfrm>
          <a:prstGeom prst="rect">
            <a:avLst/>
          </a:prstGeom>
        </p:spPr>
      </p:pic>
      <p:pic>
        <p:nvPicPr>
          <p:cNvPr id="2" name="Picture 1"/>
          <p:cNvPicPr>
            <a:picLocks noChangeAspect="1"/>
          </p:cNvPicPr>
          <p:nvPr/>
        </p:nvPicPr>
        <p:blipFill>
          <a:blip r:embed="rId3"/>
          <a:stretch>
            <a:fillRect/>
          </a:stretch>
        </p:blipFill>
        <p:spPr>
          <a:xfrm>
            <a:off x="9286266" y="487680"/>
            <a:ext cx="2449224" cy="5985134"/>
          </a:xfrm>
          <a:prstGeom prst="rect">
            <a:avLst/>
          </a:prstGeom>
        </p:spPr>
      </p:pic>
    </p:spTree>
    <p:extLst>
      <p:ext uri="{BB962C8B-B14F-4D97-AF65-F5344CB8AC3E}">
        <p14:creationId xmlns:p14="http://schemas.microsoft.com/office/powerpoint/2010/main" val="4253119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61634" y="788501"/>
            <a:ext cx="7632030" cy="5470748"/>
          </a:xfrm>
          <a:prstGeom prst="rect">
            <a:avLst/>
          </a:prstGeom>
        </p:spPr>
      </p:pic>
      <p:pic>
        <p:nvPicPr>
          <p:cNvPr id="2" name="Picture 1"/>
          <p:cNvPicPr>
            <a:picLocks noChangeAspect="1"/>
          </p:cNvPicPr>
          <p:nvPr/>
        </p:nvPicPr>
        <p:blipFill>
          <a:blip r:embed="rId3"/>
          <a:stretch>
            <a:fillRect/>
          </a:stretch>
        </p:blipFill>
        <p:spPr>
          <a:xfrm>
            <a:off x="9065623" y="255558"/>
            <a:ext cx="2557417" cy="6249524"/>
          </a:xfrm>
          <a:prstGeom prst="rect">
            <a:avLst/>
          </a:prstGeom>
        </p:spPr>
      </p:pic>
    </p:spTree>
    <p:extLst>
      <p:ext uri="{BB962C8B-B14F-4D97-AF65-F5344CB8AC3E}">
        <p14:creationId xmlns:p14="http://schemas.microsoft.com/office/powerpoint/2010/main" val="2193793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7458" y="1831827"/>
            <a:ext cx="8656993" cy="3995535"/>
          </a:xfrm>
          <a:prstGeom prst="rect">
            <a:avLst/>
          </a:prstGeom>
        </p:spPr>
      </p:pic>
      <p:pic>
        <p:nvPicPr>
          <p:cNvPr id="2" name="Picture 1"/>
          <p:cNvPicPr>
            <a:picLocks noChangeAspect="1"/>
          </p:cNvPicPr>
          <p:nvPr/>
        </p:nvPicPr>
        <p:blipFill>
          <a:blip r:embed="rId3"/>
          <a:stretch>
            <a:fillRect/>
          </a:stretch>
        </p:blipFill>
        <p:spPr>
          <a:xfrm>
            <a:off x="9441552" y="156876"/>
            <a:ext cx="2637573" cy="6445401"/>
          </a:xfrm>
          <a:prstGeom prst="rect">
            <a:avLst/>
          </a:prstGeom>
        </p:spPr>
      </p:pic>
    </p:spTree>
    <p:extLst>
      <p:ext uri="{BB962C8B-B14F-4D97-AF65-F5344CB8AC3E}">
        <p14:creationId xmlns:p14="http://schemas.microsoft.com/office/powerpoint/2010/main" val="3295262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2990" y="1636276"/>
            <a:ext cx="9285901" cy="4408348"/>
          </a:xfrm>
          <a:prstGeom prst="rect">
            <a:avLst/>
          </a:prstGeom>
        </p:spPr>
      </p:pic>
      <p:pic>
        <p:nvPicPr>
          <p:cNvPr id="2" name="Picture 1"/>
          <p:cNvPicPr>
            <a:picLocks noChangeAspect="1"/>
          </p:cNvPicPr>
          <p:nvPr/>
        </p:nvPicPr>
        <p:blipFill>
          <a:blip r:embed="rId3"/>
          <a:stretch>
            <a:fillRect/>
          </a:stretch>
        </p:blipFill>
        <p:spPr>
          <a:xfrm>
            <a:off x="9566279" y="427408"/>
            <a:ext cx="2514182" cy="6143873"/>
          </a:xfrm>
          <a:prstGeom prst="rect">
            <a:avLst/>
          </a:prstGeom>
        </p:spPr>
      </p:pic>
    </p:spTree>
    <p:extLst>
      <p:ext uri="{BB962C8B-B14F-4D97-AF65-F5344CB8AC3E}">
        <p14:creationId xmlns:p14="http://schemas.microsoft.com/office/powerpoint/2010/main" val="2318551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08128" y="882571"/>
            <a:ext cx="6355855" cy="5359684"/>
          </a:xfrm>
          <a:prstGeom prst="rect">
            <a:avLst/>
          </a:prstGeom>
        </p:spPr>
      </p:pic>
      <p:pic>
        <p:nvPicPr>
          <p:cNvPr id="2" name="Picture 1"/>
          <p:cNvPicPr>
            <a:picLocks noChangeAspect="1"/>
          </p:cNvPicPr>
          <p:nvPr/>
        </p:nvPicPr>
        <p:blipFill>
          <a:blip r:embed="rId3"/>
          <a:stretch>
            <a:fillRect/>
          </a:stretch>
        </p:blipFill>
        <p:spPr>
          <a:xfrm>
            <a:off x="8494622" y="452225"/>
            <a:ext cx="2489200" cy="6082823"/>
          </a:xfrm>
          <a:prstGeom prst="rect">
            <a:avLst/>
          </a:prstGeom>
        </p:spPr>
      </p:pic>
    </p:spTree>
    <p:extLst>
      <p:ext uri="{BB962C8B-B14F-4D97-AF65-F5344CB8AC3E}">
        <p14:creationId xmlns:p14="http://schemas.microsoft.com/office/powerpoint/2010/main" val="3703399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5344617"/>
            <a:ext cx="8534400" cy="1507067"/>
          </a:xfrm>
        </p:spPr>
        <p:txBody>
          <a:bodyPr/>
          <a:lstStyle/>
          <a:p>
            <a:pPr fontAlgn="base"/>
            <a:r>
              <a:rPr lang="en-US" b="1" dirty="0"/>
              <a:t>Creating a Patient Engagement Strategy</a:t>
            </a:r>
          </a:p>
        </p:txBody>
      </p:sp>
      <p:sp>
        <p:nvSpPr>
          <p:cNvPr id="3" name="Content Placeholder 2"/>
          <p:cNvSpPr>
            <a:spLocks noGrp="1"/>
          </p:cNvSpPr>
          <p:nvPr>
            <p:ph idx="1"/>
          </p:nvPr>
        </p:nvSpPr>
        <p:spPr>
          <a:xfrm>
            <a:off x="310255" y="3715608"/>
            <a:ext cx="8795657" cy="1480456"/>
          </a:xfrm>
        </p:spPr>
        <p:txBody>
          <a:bodyPr>
            <a:noAutofit/>
          </a:bodyPr>
          <a:lstStyle/>
          <a:p>
            <a:pPr marL="0" indent="0">
              <a:buNone/>
            </a:pPr>
            <a:endParaRPr lang="en-US" sz="3600" dirty="0" smtClean="0">
              <a:solidFill>
                <a:srgbClr val="FF0000"/>
              </a:solidFill>
            </a:endParaRPr>
          </a:p>
          <a:p>
            <a:pPr marL="0" indent="0">
              <a:buNone/>
            </a:pPr>
            <a:r>
              <a:rPr lang="en-US" sz="3600" b="1" dirty="0" smtClean="0">
                <a:solidFill>
                  <a:srgbClr val="FF0000"/>
                </a:solidFill>
              </a:rPr>
              <a:t>Building </a:t>
            </a:r>
            <a:r>
              <a:rPr lang="en-US" sz="3600" b="1" dirty="0">
                <a:solidFill>
                  <a:srgbClr val="FF0000"/>
                </a:solidFill>
              </a:rPr>
              <a:t>a Solid Patient Engagement Technology Strategy</a:t>
            </a:r>
          </a:p>
          <a:p>
            <a:endParaRPr lang="en-US" sz="3600" dirty="0">
              <a:solidFill>
                <a:srgbClr val="FF0000"/>
              </a:solidFill>
            </a:endParaRPr>
          </a:p>
        </p:txBody>
      </p:sp>
      <p:pic>
        <p:nvPicPr>
          <p:cNvPr id="4" name="Picture 3"/>
          <p:cNvPicPr>
            <a:picLocks noChangeAspect="1"/>
          </p:cNvPicPr>
          <p:nvPr/>
        </p:nvPicPr>
        <p:blipFill>
          <a:blip r:embed="rId2"/>
          <a:stretch>
            <a:fillRect/>
          </a:stretch>
        </p:blipFill>
        <p:spPr>
          <a:xfrm>
            <a:off x="4510006" y="748598"/>
            <a:ext cx="4595906" cy="2640630"/>
          </a:xfrm>
          <a:prstGeom prst="rect">
            <a:avLst/>
          </a:prstGeom>
        </p:spPr>
      </p:pic>
      <p:pic>
        <p:nvPicPr>
          <p:cNvPr id="7" name="Picture 6"/>
          <p:cNvPicPr>
            <a:picLocks noChangeAspect="1"/>
          </p:cNvPicPr>
          <p:nvPr/>
        </p:nvPicPr>
        <p:blipFill>
          <a:blip r:embed="rId3"/>
          <a:stretch>
            <a:fillRect/>
          </a:stretch>
        </p:blipFill>
        <p:spPr>
          <a:xfrm>
            <a:off x="220492" y="767166"/>
            <a:ext cx="4123446" cy="2640630"/>
          </a:xfrm>
          <a:prstGeom prst="rect">
            <a:avLst/>
          </a:prstGeom>
        </p:spPr>
      </p:pic>
      <p:pic>
        <p:nvPicPr>
          <p:cNvPr id="5" name="Picture 4"/>
          <p:cNvPicPr>
            <a:picLocks noChangeAspect="1"/>
          </p:cNvPicPr>
          <p:nvPr/>
        </p:nvPicPr>
        <p:blipFill>
          <a:blip r:embed="rId4"/>
          <a:stretch>
            <a:fillRect/>
          </a:stretch>
        </p:blipFill>
        <p:spPr>
          <a:xfrm>
            <a:off x="9331238" y="241688"/>
            <a:ext cx="2625064" cy="6414833"/>
          </a:xfrm>
          <a:prstGeom prst="rect">
            <a:avLst/>
          </a:prstGeom>
        </p:spPr>
      </p:pic>
    </p:spTree>
    <p:extLst>
      <p:ext uri="{BB962C8B-B14F-4D97-AF65-F5344CB8AC3E}">
        <p14:creationId xmlns:p14="http://schemas.microsoft.com/office/powerpoint/2010/main" val="3189952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43179" y="2048438"/>
            <a:ext cx="8044041" cy="379390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2746" y="240224"/>
            <a:ext cx="2805215" cy="6487574"/>
          </a:xfrm>
          <a:prstGeom prst="rect">
            <a:avLst/>
          </a:prstGeom>
        </p:spPr>
      </p:pic>
    </p:spTree>
    <p:extLst>
      <p:ext uri="{BB962C8B-B14F-4D97-AF65-F5344CB8AC3E}">
        <p14:creationId xmlns:p14="http://schemas.microsoft.com/office/powerpoint/2010/main" val="1969413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93010" y="1465554"/>
            <a:ext cx="5176178" cy="4516792"/>
          </a:xfrm>
          <a:prstGeom prst="rect">
            <a:avLst/>
          </a:prstGeom>
        </p:spPr>
      </p:pic>
      <p:pic>
        <p:nvPicPr>
          <p:cNvPr id="2" name="Picture 1"/>
          <p:cNvPicPr>
            <a:picLocks noChangeAspect="1"/>
          </p:cNvPicPr>
          <p:nvPr/>
        </p:nvPicPr>
        <p:blipFill>
          <a:blip r:embed="rId3"/>
          <a:stretch>
            <a:fillRect/>
          </a:stretch>
        </p:blipFill>
        <p:spPr>
          <a:xfrm>
            <a:off x="8779535" y="390994"/>
            <a:ext cx="2459320" cy="6009806"/>
          </a:xfrm>
          <a:prstGeom prst="rect">
            <a:avLst/>
          </a:prstGeom>
        </p:spPr>
      </p:pic>
    </p:spTree>
    <p:extLst>
      <p:ext uri="{BB962C8B-B14F-4D97-AF65-F5344CB8AC3E}">
        <p14:creationId xmlns:p14="http://schemas.microsoft.com/office/powerpoint/2010/main" val="25140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70494" y="1626372"/>
            <a:ext cx="8554524" cy="1346958"/>
          </a:xfrm>
          <a:prstGeom prst="rect">
            <a:avLst/>
          </a:prstGeom>
        </p:spPr>
      </p:pic>
      <p:sp>
        <p:nvSpPr>
          <p:cNvPr id="2" name="Title 1"/>
          <p:cNvSpPr>
            <a:spLocks noGrp="1"/>
          </p:cNvSpPr>
          <p:nvPr>
            <p:ph type="title"/>
          </p:nvPr>
        </p:nvSpPr>
        <p:spPr>
          <a:xfrm>
            <a:off x="76900" y="6067586"/>
            <a:ext cx="9772273" cy="569992"/>
          </a:xfrm>
        </p:spPr>
        <p:txBody>
          <a:bodyPr>
            <a:normAutofit fontScale="90000"/>
          </a:bodyPr>
          <a:lstStyle/>
          <a:p>
            <a:r>
              <a:rPr lang="en-US" b="1" dirty="0" smtClean="0"/>
              <a:t>Emergency care research institute “</a:t>
            </a:r>
            <a:r>
              <a:rPr lang="en-US" b="1" dirty="0" err="1" smtClean="0"/>
              <a:t>ecri</a:t>
            </a:r>
            <a:r>
              <a:rPr lang="en-US" b="1" dirty="0" smtClean="0"/>
              <a:t>”</a:t>
            </a:r>
            <a:endParaRPr lang="en-US" b="1" dirty="0"/>
          </a:p>
        </p:txBody>
      </p:sp>
      <p:pic>
        <p:nvPicPr>
          <p:cNvPr id="4" name="Content Placeholder 3"/>
          <p:cNvPicPr>
            <a:picLocks noGrp="1" noChangeAspect="1"/>
          </p:cNvPicPr>
          <p:nvPr>
            <p:ph idx="1"/>
          </p:nvPr>
        </p:nvPicPr>
        <p:blipFill>
          <a:blip r:embed="rId3"/>
          <a:stretch>
            <a:fillRect/>
          </a:stretch>
        </p:blipFill>
        <p:spPr>
          <a:xfrm>
            <a:off x="370494" y="205880"/>
            <a:ext cx="8554524" cy="1583224"/>
          </a:xfrm>
          <a:prstGeom prst="rect">
            <a:avLst/>
          </a:prstGeom>
        </p:spPr>
      </p:pic>
      <p:sp>
        <p:nvSpPr>
          <p:cNvPr id="7" name="Rectangle 6"/>
          <p:cNvSpPr/>
          <p:nvPr/>
        </p:nvSpPr>
        <p:spPr>
          <a:xfrm>
            <a:off x="138892" y="2983169"/>
            <a:ext cx="11236863" cy="3139321"/>
          </a:xfrm>
          <a:prstGeom prst="rect">
            <a:avLst/>
          </a:prstGeom>
        </p:spPr>
        <p:txBody>
          <a:bodyPr wrap="square">
            <a:spAutoFit/>
          </a:bodyPr>
          <a:lstStyle/>
          <a:p>
            <a:pPr>
              <a:buFont typeface="Arial" panose="020B0604020202020204" pitchFamily="34" charset="0"/>
              <a:buChar char="•"/>
            </a:pPr>
            <a:r>
              <a:rPr lang="en-US" dirty="0">
                <a:solidFill>
                  <a:srgbClr val="222222"/>
                </a:solidFill>
                <a:latin typeface="Arial" panose="020B0604020202020204" pitchFamily="34" charset="0"/>
              </a:rPr>
              <a:t>ECRI Institute has been designated as an Evidence-based Practice Center (EPC) with the U.S. </a:t>
            </a:r>
            <a:r>
              <a:rPr lang="en-US" dirty="0">
                <a:solidFill>
                  <a:srgbClr val="0B0080"/>
                </a:solidFill>
                <a:latin typeface="Arial" panose="020B0604020202020204" pitchFamily="34" charset="0"/>
                <a:hlinkClick r:id="rId4" tooltip="Agency for Healthcare Research and Quality"/>
              </a:rPr>
              <a:t>Agency for Healthcare Research and Quality</a:t>
            </a:r>
            <a:r>
              <a:rPr lang="en-US" dirty="0">
                <a:solidFill>
                  <a:srgbClr val="222222"/>
                </a:solidFill>
                <a:latin typeface="Arial" panose="020B0604020202020204" pitchFamily="34" charset="0"/>
              </a:rPr>
              <a:t> (AHRQ) since 1997. As an EPC</a:t>
            </a:r>
            <a:r>
              <a:rPr lang="en-US" dirty="0" smtClean="0">
                <a:solidFill>
                  <a:srgbClr val="222222"/>
                </a:solidFill>
                <a:latin typeface="Arial" panose="020B0604020202020204" pitchFamily="34" charset="0"/>
              </a:rPr>
              <a:t>,</a:t>
            </a:r>
            <a:r>
              <a:rPr lang="en-US" dirty="0">
                <a:solidFill>
                  <a:srgbClr val="222222"/>
                </a:solidFill>
                <a:latin typeface="Arial" panose="020B0604020202020204" pitchFamily="34" charset="0"/>
              </a:rPr>
              <a:t> ECRI Institute has undertaken systematic reviews of clinical procedures using </a:t>
            </a:r>
            <a:r>
              <a:rPr lang="en-US" dirty="0" smtClean="0">
                <a:solidFill>
                  <a:srgbClr val="222222"/>
                </a:solidFill>
                <a:latin typeface="Arial" panose="020B0604020202020204" pitchFamily="34" charset="0"/>
              </a:rPr>
              <a:t>met analysis </a:t>
            </a:r>
            <a:r>
              <a:rPr lang="en-US" dirty="0">
                <a:solidFill>
                  <a:srgbClr val="222222"/>
                </a:solidFill>
                <a:latin typeface="Arial" panose="020B0604020202020204" pitchFamily="34" charset="0"/>
              </a:rPr>
              <a:t>for the </a:t>
            </a:r>
            <a:r>
              <a:rPr lang="en-US" dirty="0">
                <a:solidFill>
                  <a:srgbClr val="0B0080"/>
                </a:solidFill>
                <a:latin typeface="Arial" panose="020B0604020202020204" pitchFamily="34" charset="0"/>
                <a:hlinkClick r:id="rId5" tooltip="Medicare (United States)"/>
              </a:rPr>
              <a:t>Medicare</a:t>
            </a:r>
            <a:r>
              <a:rPr lang="en-US" dirty="0">
                <a:solidFill>
                  <a:srgbClr val="222222"/>
                </a:solidFill>
                <a:latin typeface="Arial" panose="020B0604020202020204" pitchFamily="34" charset="0"/>
              </a:rPr>
              <a:t> program, other federal and state agencies and clinical specialty organizations.</a:t>
            </a:r>
          </a:p>
          <a:p>
            <a:pPr>
              <a:buFont typeface="Arial" panose="020B0604020202020204" pitchFamily="34" charset="0"/>
              <a:buChar char="•"/>
            </a:pPr>
            <a:r>
              <a:rPr lang="en-US" dirty="0">
                <a:solidFill>
                  <a:srgbClr val="222222"/>
                </a:solidFill>
                <a:latin typeface="Arial" panose="020B0604020202020204" pitchFamily="34" charset="0"/>
              </a:rPr>
              <a:t>ECRI Institute </a:t>
            </a:r>
            <a:r>
              <a:rPr lang="en-US" dirty="0">
                <a:solidFill>
                  <a:srgbClr val="0B0080"/>
                </a:solidFill>
                <a:latin typeface="Arial" panose="020B0604020202020204" pitchFamily="34" charset="0"/>
                <a:hlinkClick r:id="rId6" tooltip="Patient Safety Organization"/>
              </a:rPr>
              <a:t>Patient Safety Organization</a:t>
            </a:r>
            <a:r>
              <a:rPr lang="en-US" dirty="0">
                <a:solidFill>
                  <a:srgbClr val="222222"/>
                </a:solidFill>
                <a:latin typeface="Arial" panose="020B0604020202020204" pitchFamily="34" charset="0"/>
              </a:rPr>
              <a:t> (PSO) is listed as a federal patient safety organization by the U.S. </a:t>
            </a:r>
            <a:r>
              <a:rPr lang="en-US" dirty="0">
                <a:solidFill>
                  <a:srgbClr val="0B0080"/>
                </a:solidFill>
                <a:latin typeface="Arial" panose="020B0604020202020204" pitchFamily="34" charset="0"/>
                <a:hlinkClick r:id="rId7" tooltip="Department of Health and Human Services"/>
              </a:rPr>
              <a:t>Department of Health and Human Services</a:t>
            </a:r>
            <a:r>
              <a:rPr lang="en-US" dirty="0">
                <a:solidFill>
                  <a:srgbClr val="222222"/>
                </a:solidFill>
                <a:latin typeface="Arial" panose="020B0604020202020204" pitchFamily="34" charset="0"/>
              </a:rPr>
              <a:t> under the </a:t>
            </a:r>
            <a:r>
              <a:rPr lang="en-US" i="1" dirty="0">
                <a:solidFill>
                  <a:srgbClr val="0B0080"/>
                </a:solidFill>
                <a:latin typeface="Arial" panose="020B0604020202020204" pitchFamily="34" charset="0"/>
                <a:hlinkClick r:id="rId8" tooltip="Patient Safety and Quality Improvement Act"/>
              </a:rPr>
              <a:t>Patient Safety and Quality Improvement Act</a:t>
            </a:r>
            <a:r>
              <a:rPr lang="en-US" dirty="0">
                <a:solidFill>
                  <a:srgbClr val="222222"/>
                </a:solidFill>
                <a:latin typeface="Arial" panose="020B0604020202020204" pitchFamily="34" charset="0"/>
              </a:rPr>
              <a:t> of 2005.</a:t>
            </a:r>
          </a:p>
          <a:p>
            <a:pPr>
              <a:buFont typeface="Arial" panose="020B0604020202020204" pitchFamily="34" charset="0"/>
              <a:buChar char="•"/>
            </a:pPr>
            <a:r>
              <a:rPr lang="en-US" dirty="0">
                <a:solidFill>
                  <a:srgbClr val="222222"/>
                </a:solidFill>
                <a:latin typeface="Arial" panose="020B0604020202020204" pitchFamily="34" charset="0"/>
              </a:rPr>
              <a:t>ECRI Institute entered into a licensing agreement to adapt the Pennsylvania Patient Safety Reporting System (PA-PSRS), to meet Pennsylvania-specific reporting requirements. The resulting PA-PSRS system is fully owned by the </a:t>
            </a:r>
            <a:r>
              <a:rPr lang="en-US" dirty="0">
                <a:solidFill>
                  <a:srgbClr val="0B0080"/>
                </a:solidFill>
                <a:latin typeface="Arial" panose="020B0604020202020204" pitchFamily="34" charset="0"/>
                <a:hlinkClick r:id="rId9" tooltip="Pennsylvania Patient Safety Authority"/>
              </a:rPr>
              <a:t>Pennsylvania Patient Safety Authority</a:t>
            </a:r>
            <a:r>
              <a:rPr lang="en-US" dirty="0">
                <a:solidFill>
                  <a:srgbClr val="222222"/>
                </a:solidFill>
                <a:latin typeface="Arial" panose="020B0604020202020204" pitchFamily="34" charset="0"/>
              </a:rPr>
              <a:t>. The Pennsylvania Patient Safety Authority board voted unanimously to accept the proposal to fund the ECRI Institute contract through June 2019.</a:t>
            </a:r>
            <a:endParaRPr lang="en-US"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30510720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 y="0"/>
            <a:ext cx="12190317" cy="2759825"/>
          </a:xfrm>
          <a:prstGeom prst="rect">
            <a:avLst/>
          </a:prstGeom>
        </p:spPr>
      </p:pic>
      <p:sp>
        <p:nvSpPr>
          <p:cNvPr id="5" name="Rectangle 4"/>
          <p:cNvSpPr/>
          <p:nvPr/>
        </p:nvSpPr>
        <p:spPr>
          <a:xfrm>
            <a:off x="-843" y="2759825"/>
            <a:ext cx="6096000" cy="3970318"/>
          </a:xfrm>
          <a:prstGeom prst="rect">
            <a:avLst/>
          </a:prstGeom>
        </p:spPr>
        <p:txBody>
          <a:bodyPr>
            <a:spAutoFit/>
          </a:bodyPr>
          <a:lstStyle/>
          <a:p>
            <a:r>
              <a:rPr lang="en-US" b="1" dirty="0">
                <a:solidFill>
                  <a:srgbClr val="323030"/>
                </a:solidFill>
                <a:latin typeface="franklin_gothic_fsbook"/>
              </a:rPr>
              <a:t>About ECRI Institute</a:t>
            </a:r>
            <a:r>
              <a:rPr lang="en-US" dirty="0"/>
              <a:t/>
            </a:r>
            <a:br>
              <a:rPr lang="en-US" dirty="0"/>
            </a:br>
            <a:r>
              <a:rPr lang="en-US" dirty="0">
                <a:solidFill>
                  <a:srgbClr val="323030"/>
                </a:solidFill>
                <a:latin typeface="franklin_gothic_fsbook"/>
              </a:rPr>
              <a:t>For nearly 50 years, ECRI Institute's work in patient safety, adverse event reporting and analysis, and development of recommendations has improved patient care at hospitals and other providers around the world. ECRI Institute PSO is a component of ECRI Institute, a nonprofit 501(c)(3) organization dedicated to improving the safety, quality, and cost-effectiveness of patient care. ECRI Institute PSO has experience analyzing over 1.6 million adverse events and near misses. ECRI Institute has a long history of investigating events and publishing authoritative risk reduction strategies. ECRI Institute is designated as an Evidence-based Practice Center by the U.S. Agency for Healthcare Research and Quality. </a:t>
            </a:r>
            <a:endParaRPr lang="en-US" dirty="0"/>
          </a:p>
        </p:txBody>
      </p:sp>
      <p:sp>
        <p:nvSpPr>
          <p:cNvPr id="6" name="Rectangle 5"/>
          <p:cNvSpPr/>
          <p:nvPr/>
        </p:nvSpPr>
        <p:spPr>
          <a:xfrm>
            <a:off x="6096000" y="2759825"/>
            <a:ext cx="6096000" cy="3416320"/>
          </a:xfrm>
          <a:prstGeom prst="rect">
            <a:avLst/>
          </a:prstGeom>
        </p:spPr>
        <p:txBody>
          <a:bodyPr>
            <a:spAutoFit/>
          </a:bodyPr>
          <a:lstStyle/>
          <a:p>
            <a:r>
              <a:rPr lang="en-US" b="1" dirty="0">
                <a:solidFill>
                  <a:srgbClr val="323030"/>
                </a:solidFill>
                <a:latin typeface="franklin_gothic_fsbook"/>
              </a:rPr>
              <a:t>PLYMOUTH MEETING, PA—</a:t>
            </a:r>
            <a:r>
              <a:rPr lang="en-US" dirty="0">
                <a:solidFill>
                  <a:srgbClr val="323030"/>
                </a:solidFill>
                <a:latin typeface="franklin_gothic_fsbook"/>
              </a:rPr>
              <a:t>The opioid epidemic is clearly one of the top public health concerns in the country. Rarely, though, do news stories address the safety risks from opioids used by patients in hospitals. Despite the focus on appropriate use of opioids for pain management, many hospitals continue to see adverse events in which patients are injured by unintentional overdoses.</a:t>
            </a:r>
          </a:p>
          <a:p>
            <a:r>
              <a:rPr lang="en-US" dirty="0">
                <a:solidFill>
                  <a:srgbClr val="323030"/>
                </a:solidFill>
                <a:latin typeface="franklin_gothic_fsbook"/>
              </a:rPr>
              <a:t>Now, a more detailed picture of the risks related to opioid use in acute care is emerging, based on in-depth analysis of 7,218 events reported to ECRI Institute Patient Safety Organization (PSO).</a:t>
            </a:r>
            <a:endParaRPr lang="en-US" b="0" i="0" dirty="0">
              <a:solidFill>
                <a:srgbClr val="323030"/>
              </a:solidFill>
              <a:effectLst/>
              <a:latin typeface="franklin_gothic_fsbook"/>
            </a:endParaRPr>
          </a:p>
        </p:txBody>
      </p:sp>
      <p:pic>
        <p:nvPicPr>
          <p:cNvPr id="7" name="Picture 6"/>
          <p:cNvPicPr>
            <a:picLocks noChangeAspect="1"/>
          </p:cNvPicPr>
          <p:nvPr/>
        </p:nvPicPr>
        <p:blipFill>
          <a:blip r:embed="rId4"/>
          <a:stretch>
            <a:fillRect/>
          </a:stretch>
        </p:blipFill>
        <p:spPr>
          <a:xfrm>
            <a:off x="5509216" y="6395243"/>
            <a:ext cx="6568613" cy="334900"/>
          </a:xfrm>
          <a:prstGeom prst="rect">
            <a:avLst/>
          </a:prstGeom>
        </p:spPr>
      </p:pic>
    </p:spTree>
    <p:extLst>
      <p:ext uri="{BB962C8B-B14F-4D97-AF65-F5344CB8AC3E}">
        <p14:creationId xmlns:p14="http://schemas.microsoft.com/office/powerpoint/2010/main" val="722765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24" y="5350933"/>
            <a:ext cx="4631707" cy="1507067"/>
          </a:xfrm>
        </p:spPr>
        <p:txBody>
          <a:bodyPr/>
          <a:lstStyle/>
          <a:p>
            <a:r>
              <a:rPr lang="en-US" b="1" dirty="0" smtClean="0"/>
              <a:t>UNIT OBJECTIVES</a:t>
            </a:r>
            <a:endParaRPr lang="en-US" b="1" dirty="0"/>
          </a:p>
        </p:txBody>
      </p:sp>
      <p:sp>
        <p:nvSpPr>
          <p:cNvPr id="3" name="Content Placeholder 2"/>
          <p:cNvSpPr>
            <a:spLocks noGrp="1"/>
          </p:cNvSpPr>
          <p:nvPr>
            <p:ph idx="1"/>
          </p:nvPr>
        </p:nvSpPr>
        <p:spPr>
          <a:xfrm>
            <a:off x="0" y="685800"/>
            <a:ext cx="8066868" cy="4862593"/>
          </a:xfrm>
        </p:spPr>
        <p:txBody>
          <a:bodyPr>
            <a:noAutofit/>
          </a:bodyPr>
          <a:lstStyle/>
          <a:p>
            <a:pPr>
              <a:buFont typeface="Arial" panose="020B0604020202020204" pitchFamily="34" charset="0"/>
              <a:buChar char="•"/>
            </a:pPr>
            <a:r>
              <a:rPr lang="en-US" sz="2800" b="1" dirty="0">
                <a:solidFill>
                  <a:schemeClr val="bg1"/>
                </a:solidFill>
              </a:rPr>
              <a:t>To understand the PCMH model and learn about PCMH initiatives within community health center settings in CA</a:t>
            </a:r>
          </a:p>
          <a:p>
            <a:pPr>
              <a:buFont typeface="Arial" panose="020B0604020202020204" pitchFamily="34" charset="0"/>
              <a:buChar char="•"/>
            </a:pPr>
            <a:r>
              <a:rPr lang="en-US" sz="2800" b="1" dirty="0">
                <a:solidFill>
                  <a:schemeClr val="bg1"/>
                </a:solidFill>
              </a:rPr>
              <a:t>To understand the role of providers and other clinical staff on PCMH care </a:t>
            </a:r>
            <a:r>
              <a:rPr lang="en-US" sz="2800" b="1" dirty="0" smtClean="0">
                <a:solidFill>
                  <a:schemeClr val="bg1"/>
                </a:solidFill>
              </a:rPr>
              <a:t>teams</a:t>
            </a:r>
          </a:p>
          <a:p>
            <a:pPr>
              <a:buFont typeface="Arial" panose="020B0604020202020204" pitchFamily="34" charset="0"/>
              <a:buChar char="•"/>
            </a:pPr>
            <a:r>
              <a:rPr lang="en-US" sz="2800" b="1" dirty="0">
                <a:solidFill>
                  <a:schemeClr val="bg1"/>
                </a:solidFill>
              </a:rPr>
              <a:t>To understand the interdisciplinary basis of the PCMH Model and learn effective clinical </a:t>
            </a:r>
            <a:r>
              <a:rPr lang="en-US" sz="2800" b="1" dirty="0" smtClean="0">
                <a:solidFill>
                  <a:schemeClr val="bg1"/>
                </a:solidFill>
              </a:rPr>
              <a:t>communication </a:t>
            </a:r>
            <a:r>
              <a:rPr lang="en-US" sz="2800" b="1" dirty="0">
                <a:solidFill>
                  <a:schemeClr val="bg1"/>
                </a:solidFill>
              </a:rPr>
              <a:t>skills for relaying information across different medical fields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2104" y="185978"/>
            <a:ext cx="2797850" cy="6470543"/>
          </a:xfrm>
          <a:prstGeom prst="rect">
            <a:avLst/>
          </a:prstGeom>
        </p:spPr>
      </p:pic>
    </p:spTree>
    <p:extLst>
      <p:ext uri="{BB962C8B-B14F-4D97-AF65-F5344CB8AC3E}">
        <p14:creationId xmlns:p14="http://schemas.microsoft.com/office/powerpoint/2010/main" val="3219188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21317" y="611844"/>
            <a:ext cx="2379803" cy="5815492"/>
          </a:xfrm>
          <a:prstGeom prst="rect">
            <a:avLst/>
          </a:prstGeom>
        </p:spPr>
      </p:pic>
      <p:sp>
        <p:nvSpPr>
          <p:cNvPr id="3" name="Content Placeholder 2"/>
          <p:cNvSpPr>
            <a:spLocks noGrp="1"/>
          </p:cNvSpPr>
          <p:nvPr>
            <p:ph idx="1"/>
          </p:nvPr>
        </p:nvSpPr>
        <p:spPr>
          <a:xfrm>
            <a:off x="203764" y="139485"/>
            <a:ext cx="8534400" cy="6641023"/>
          </a:xfrm>
        </p:spPr>
        <p:txBody>
          <a:bodyPr>
            <a:normAutofit/>
          </a:bodyPr>
          <a:lstStyle/>
          <a:p>
            <a:pPr marL="0" indent="0">
              <a:buNone/>
            </a:pPr>
            <a:endParaRPr lang="en-US" sz="4800" b="1" dirty="0">
              <a:solidFill>
                <a:schemeClr val="tx1"/>
              </a:solidFill>
            </a:endParaRPr>
          </a:p>
          <a:p>
            <a:pPr marL="0" indent="0">
              <a:buNone/>
            </a:pPr>
            <a:r>
              <a:rPr lang="en-US" sz="4800" b="1" dirty="0" smtClean="0">
                <a:solidFill>
                  <a:schemeClr val="tx1"/>
                </a:solidFill>
              </a:rPr>
              <a:t>ECRI OUTPATIENT RECOMMENDATIONS</a:t>
            </a:r>
          </a:p>
          <a:p>
            <a:pPr marL="0" indent="0">
              <a:buNone/>
            </a:pPr>
            <a:endParaRPr lang="en-US" b="1" dirty="0" smtClean="0">
              <a:solidFill>
                <a:schemeClr val="tx1"/>
              </a:solidFill>
            </a:endParaRPr>
          </a:p>
          <a:p>
            <a:pPr marL="0" indent="0">
              <a:buNone/>
            </a:pPr>
            <a:r>
              <a:rPr lang="en-US" sz="2800" b="1" dirty="0" smtClean="0">
                <a:solidFill>
                  <a:schemeClr val="tx1"/>
                </a:solidFill>
              </a:rPr>
              <a:t>Expand the use of best practices for evidenced-based pain management</a:t>
            </a:r>
          </a:p>
          <a:p>
            <a:pPr marL="0" indent="0">
              <a:buNone/>
            </a:pPr>
            <a:endParaRPr lang="en-US" sz="2800" b="1" dirty="0">
              <a:solidFill>
                <a:schemeClr val="tx1"/>
              </a:solidFill>
            </a:endParaRPr>
          </a:p>
          <a:p>
            <a:pPr marL="0" indent="0">
              <a:buNone/>
            </a:pPr>
            <a:r>
              <a:rPr lang="en-US" sz="2800" b="1" dirty="0" smtClean="0">
                <a:solidFill>
                  <a:schemeClr val="tx1"/>
                </a:solidFill>
              </a:rPr>
              <a:t>Encourage the use of non-pharmacologic therapies, non-opioid pharmaceuticals, and multi-modal analgesia (MMA) as first options for pain management</a:t>
            </a:r>
          </a:p>
          <a:p>
            <a:pPr marL="0" indent="0">
              <a:buNone/>
            </a:pPr>
            <a:endParaRPr lang="en-US" b="1" dirty="0">
              <a:solidFill>
                <a:schemeClr val="tx1"/>
              </a:solidFill>
            </a:endParaRPr>
          </a:p>
          <a:p>
            <a:pPr marL="0" indent="0">
              <a:buNone/>
            </a:pPr>
            <a:endParaRPr lang="en-US" b="1" dirty="0" smtClean="0">
              <a:solidFill>
                <a:schemeClr val="tx1"/>
              </a:solidFill>
            </a:endParaRPr>
          </a:p>
          <a:p>
            <a:endParaRPr lang="en-US" b="1" dirty="0">
              <a:solidFill>
                <a:schemeClr val="tx1"/>
              </a:solidFill>
            </a:endParaRPr>
          </a:p>
        </p:txBody>
      </p:sp>
    </p:spTree>
    <p:extLst>
      <p:ext uri="{BB962C8B-B14F-4D97-AF65-F5344CB8AC3E}">
        <p14:creationId xmlns:p14="http://schemas.microsoft.com/office/powerpoint/2010/main" val="2979296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06650" y="1199330"/>
            <a:ext cx="6814162" cy="5190421"/>
          </a:xfrm>
          <a:prstGeom prst="rect">
            <a:avLst/>
          </a:prstGeom>
        </p:spPr>
      </p:pic>
      <p:pic>
        <p:nvPicPr>
          <p:cNvPr id="2" name="Picture 1"/>
          <p:cNvPicPr>
            <a:picLocks noChangeAspect="1"/>
          </p:cNvPicPr>
          <p:nvPr/>
        </p:nvPicPr>
        <p:blipFill>
          <a:blip r:embed="rId3"/>
          <a:stretch>
            <a:fillRect/>
          </a:stretch>
        </p:blipFill>
        <p:spPr>
          <a:xfrm>
            <a:off x="8883184" y="416860"/>
            <a:ext cx="2491779" cy="6089127"/>
          </a:xfrm>
          <a:prstGeom prst="rect">
            <a:avLst/>
          </a:prstGeom>
        </p:spPr>
      </p:pic>
    </p:spTree>
    <p:extLst>
      <p:ext uri="{BB962C8B-B14F-4D97-AF65-F5344CB8AC3E}">
        <p14:creationId xmlns:p14="http://schemas.microsoft.com/office/powerpoint/2010/main" val="14367081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26203" y="1836960"/>
            <a:ext cx="8596735" cy="382752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5031" y="325464"/>
            <a:ext cx="2683926" cy="6207071"/>
          </a:xfrm>
          <a:prstGeom prst="rect">
            <a:avLst/>
          </a:prstGeom>
        </p:spPr>
      </p:pic>
    </p:spTree>
    <p:extLst>
      <p:ext uri="{BB962C8B-B14F-4D97-AF65-F5344CB8AC3E}">
        <p14:creationId xmlns:p14="http://schemas.microsoft.com/office/powerpoint/2010/main" val="523279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6462" y="1222911"/>
            <a:ext cx="7937862" cy="455570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5993" y="278968"/>
            <a:ext cx="2766469" cy="6397968"/>
          </a:xfrm>
          <a:prstGeom prst="rect">
            <a:avLst/>
          </a:prstGeom>
        </p:spPr>
      </p:pic>
    </p:spTree>
    <p:extLst>
      <p:ext uri="{BB962C8B-B14F-4D97-AF65-F5344CB8AC3E}">
        <p14:creationId xmlns:p14="http://schemas.microsoft.com/office/powerpoint/2010/main" val="34159923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3213" y="778156"/>
            <a:ext cx="8287626" cy="5396203"/>
          </a:xfrm>
          <a:prstGeom prst="rect">
            <a:avLst/>
          </a:prstGeom>
        </p:spPr>
      </p:pic>
      <p:pic>
        <p:nvPicPr>
          <p:cNvPr id="2" name="Picture 1"/>
          <p:cNvPicPr>
            <a:picLocks noChangeAspect="1"/>
          </p:cNvPicPr>
          <p:nvPr/>
        </p:nvPicPr>
        <p:blipFill>
          <a:blip r:embed="rId3"/>
          <a:stretch>
            <a:fillRect/>
          </a:stretch>
        </p:blipFill>
        <p:spPr>
          <a:xfrm>
            <a:off x="8380175" y="224725"/>
            <a:ext cx="2615829" cy="6392263"/>
          </a:xfrm>
          <a:prstGeom prst="rect">
            <a:avLst/>
          </a:prstGeom>
        </p:spPr>
      </p:pic>
    </p:spTree>
    <p:extLst>
      <p:ext uri="{BB962C8B-B14F-4D97-AF65-F5344CB8AC3E}">
        <p14:creationId xmlns:p14="http://schemas.microsoft.com/office/powerpoint/2010/main" val="1785407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9577" y="232954"/>
            <a:ext cx="8681768" cy="6411686"/>
          </a:xfrm>
          <a:prstGeom prst="rect">
            <a:avLst/>
          </a:prstGeom>
        </p:spPr>
      </p:pic>
      <p:pic>
        <p:nvPicPr>
          <p:cNvPr id="2" name="Picture 1"/>
          <p:cNvPicPr>
            <a:picLocks noChangeAspect="1"/>
          </p:cNvPicPr>
          <p:nvPr/>
        </p:nvPicPr>
        <p:blipFill>
          <a:blip r:embed="rId3"/>
          <a:stretch>
            <a:fillRect/>
          </a:stretch>
        </p:blipFill>
        <p:spPr>
          <a:xfrm>
            <a:off x="9258086" y="232954"/>
            <a:ext cx="2623777" cy="6411686"/>
          </a:xfrm>
          <a:prstGeom prst="rect">
            <a:avLst/>
          </a:prstGeom>
        </p:spPr>
      </p:pic>
    </p:spTree>
    <p:extLst>
      <p:ext uri="{BB962C8B-B14F-4D97-AF65-F5344CB8AC3E}">
        <p14:creationId xmlns:p14="http://schemas.microsoft.com/office/powerpoint/2010/main" val="14113045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30570" y="1090362"/>
            <a:ext cx="7364938" cy="664149"/>
          </a:xfrm>
          <a:prstGeom prst="rect">
            <a:avLst/>
          </a:prstGeom>
        </p:spPr>
      </p:pic>
      <p:pic>
        <p:nvPicPr>
          <p:cNvPr id="6" name="Picture 5"/>
          <p:cNvPicPr>
            <a:picLocks noChangeAspect="1"/>
          </p:cNvPicPr>
          <p:nvPr/>
        </p:nvPicPr>
        <p:blipFill>
          <a:blip r:embed="rId3"/>
          <a:stretch>
            <a:fillRect/>
          </a:stretch>
        </p:blipFill>
        <p:spPr>
          <a:xfrm>
            <a:off x="1408969" y="1921766"/>
            <a:ext cx="4791075" cy="504825"/>
          </a:xfrm>
          <a:prstGeom prst="rect">
            <a:avLst/>
          </a:prstGeom>
        </p:spPr>
      </p:pic>
      <p:pic>
        <p:nvPicPr>
          <p:cNvPr id="4" name="Content Placeholder 3"/>
          <p:cNvPicPr>
            <a:picLocks noGrp="1" noChangeAspect="1"/>
          </p:cNvPicPr>
          <p:nvPr>
            <p:ph idx="1"/>
          </p:nvPr>
        </p:nvPicPr>
        <p:blipFill>
          <a:blip r:embed="rId4"/>
          <a:stretch>
            <a:fillRect/>
          </a:stretch>
        </p:blipFill>
        <p:spPr>
          <a:xfrm>
            <a:off x="150125" y="2761100"/>
            <a:ext cx="8525829" cy="3767227"/>
          </a:xfrm>
          <a:prstGeom prst="rect">
            <a:avLst/>
          </a:prstGeom>
        </p:spPr>
      </p:pic>
      <p:pic>
        <p:nvPicPr>
          <p:cNvPr id="3" name="Picture 2"/>
          <p:cNvPicPr>
            <a:picLocks noChangeAspect="1"/>
          </p:cNvPicPr>
          <p:nvPr/>
        </p:nvPicPr>
        <p:blipFill>
          <a:blip r:embed="rId5"/>
          <a:stretch>
            <a:fillRect/>
          </a:stretch>
        </p:blipFill>
        <p:spPr>
          <a:xfrm>
            <a:off x="9676100" y="923108"/>
            <a:ext cx="2369862" cy="5791200"/>
          </a:xfrm>
          <a:prstGeom prst="rect">
            <a:avLst/>
          </a:prstGeom>
        </p:spPr>
      </p:pic>
    </p:spTree>
    <p:extLst>
      <p:ext uri="{BB962C8B-B14F-4D97-AF65-F5344CB8AC3E}">
        <p14:creationId xmlns:p14="http://schemas.microsoft.com/office/powerpoint/2010/main" val="27914578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centered medical home</a:t>
            </a:r>
            <a:endParaRPr lang="en-US" dirty="0"/>
          </a:p>
        </p:txBody>
      </p:sp>
      <p:sp>
        <p:nvSpPr>
          <p:cNvPr id="3" name="Content Placeholder 2"/>
          <p:cNvSpPr>
            <a:spLocks noGrp="1"/>
          </p:cNvSpPr>
          <p:nvPr>
            <p:ph idx="1"/>
          </p:nvPr>
        </p:nvSpPr>
        <p:spPr/>
        <p:txBody>
          <a:bodyPr/>
          <a:lstStyle/>
          <a:p>
            <a:pPr marL="0" indent="0">
              <a:buNone/>
            </a:pPr>
            <a:r>
              <a:rPr lang="en-US" sz="3200" b="1" dirty="0">
                <a:solidFill>
                  <a:schemeClr val="bg1"/>
                </a:solidFill>
              </a:rPr>
              <a:t>Introduction </a:t>
            </a:r>
            <a:endParaRPr lang="en-US" sz="3200" b="1" dirty="0" smtClean="0">
              <a:solidFill>
                <a:schemeClr val="bg1"/>
              </a:solidFill>
            </a:endParaRPr>
          </a:p>
          <a:p>
            <a:pPr marL="0" indent="0">
              <a:buNone/>
            </a:pPr>
            <a:r>
              <a:rPr lang="en-US" b="1" dirty="0" smtClean="0">
                <a:solidFill>
                  <a:schemeClr val="bg1"/>
                </a:solidFill>
              </a:rPr>
              <a:t>The </a:t>
            </a:r>
            <a:r>
              <a:rPr lang="en-US" b="1" dirty="0">
                <a:solidFill>
                  <a:schemeClr val="bg1"/>
                </a:solidFill>
              </a:rPr>
              <a:t>Patient-Centered Medical Home (PC-MH) is an approach to providing comprehensive primary care for children, youth and adults. The PC-MH is a health care setting that facilitates partnerships between individual patients, and their personal physicians, and when appropriate, the patient’s family. The AAP, AAFP, ACP, and AOA, representing approximately 333,000 physicians, have developed the following joint principles to describe the characteristics of the PC-MH. </a:t>
            </a:r>
          </a:p>
        </p:txBody>
      </p:sp>
      <p:pic>
        <p:nvPicPr>
          <p:cNvPr id="6" name="Picture 5"/>
          <p:cNvPicPr>
            <a:picLocks noChangeAspect="1"/>
          </p:cNvPicPr>
          <p:nvPr/>
        </p:nvPicPr>
        <p:blipFill>
          <a:blip r:embed="rId2"/>
          <a:stretch>
            <a:fillRect/>
          </a:stretch>
        </p:blipFill>
        <p:spPr>
          <a:xfrm>
            <a:off x="9304581" y="163212"/>
            <a:ext cx="2623777" cy="6411686"/>
          </a:xfrm>
          <a:prstGeom prst="rect">
            <a:avLst/>
          </a:prstGeom>
        </p:spPr>
      </p:pic>
    </p:spTree>
    <p:extLst>
      <p:ext uri="{BB962C8B-B14F-4D97-AF65-F5344CB8AC3E}">
        <p14:creationId xmlns:p14="http://schemas.microsoft.com/office/powerpoint/2010/main" val="3072289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927" y="5726625"/>
            <a:ext cx="7801110" cy="717225"/>
          </a:xfrm>
        </p:spPr>
        <p:txBody>
          <a:bodyPr/>
          <a:lstStyle/>
          <a:p>
            <a:r>
              <a:rPr lang="en-US" b="1" dirty="0"/>
              <a:t>Patient centered medical home</a:t>
            </a:r>
            <a:endParaRPr lang="en-US" dirty="0"/>
          </a:p>
        </p:txBody>
      </p:sp>
      <p:sp>
        <p:nvSpPr>
          <p:cNvPr id="3" name="Content Placeholder 2"/>
          <p:cNvSpPr>
            <a:spLocks noGrp="1"/>
          </p:cNvSpPr>
          <p:nvPr>
            <p:ph idx="1"/>
          </p:nvPr>
        </p:nvSpPr>
        <p:spPr>
          <a:xfrm>
            <a:off x="550190" y="108488"/>
            <a:ext cx="8369085" cy="5494149"/>
          </a:xfrm>
        </p:spPr>
        <p:txBody>
          <a:bodyPr>
            <a:normAutofit fontScale="77500" lnSpcReduction="20000"/>
          </a:bodyPr>
          <a:lstStyle/>
          <a:p>
            <a:pPr marL="0" indent="0">
              <a:buNone/>
            </a:pPr>
            <a:r>
              <a:rPr lang="en-US" sz="5100" b="1" dirty="0" smtClean="0">
                <a:solidFill>
                  <a:schemeClr val="bg1"/>
                </a:solidFill>
              </a:rPr>
              <a:t>Principles</a:t>
            </a:r>
          </a:p>
          <a:p>
            <a:pPr>
              <a:buFont typeface="Arial" panose="020B0604020202020204" pitchFamily="34" charset="0"/>
              <a:buChar char="•"/>
            </a:pPr>
            <a:r>
              <a:rPr lang="en-US" sz="2300" b="1" dirty="0" smtClean="0">
                <a:solidFill>
                  <a:schemeClr val="bg1"/>
                </a:solidFill>
              </a:rPr>
              <a:t>Personal </a:t>
            </a:r>
            <a:r>
              <a:rPr lang="en-US" sz="2300" b="1" dirty="0">
                <a:solidFill>
                  <a:schemeClr val="bg1"/>
                </a:solidFill>
              </a:rPr>
              <a:t>physician - each patient has an ongoing relationship with a personal physician trained to provide first contact, continuous and comprehensive care. </a:t>
            </a:r>
            <a:endParaRPr lang="en-US" sz="2300" b="1" dirty="0" smtClean="0">
              <a:solidFill>
                <a:schemeClr val="bg1"/>
              </a:solidFill>
            </a:endParaRPr>
          </a:p>
          <a:p>
            <a:pPr>
              <a:buFont typeface="Arial" panose="020B0604020202020204" pitchFamily="34" charset="0"/>
              <a:buChar char="•"/>
            </a:pPr>
            <a:r>
              <a:rPr lang="en-US" sz="2300" b="1" dirty="0" smtClean="0">
                <a:solidFill>
                  <a:schemeClr val="bg1"/>
                </a:solidFill>
              </a:rPr>
              <a:t>Physician </a:t>
            </a:r>
            <a:r>
              <a:rPr lang="en-US" sz="2300" b="1" dirty="0">
                <a:solidFill>
                  <a:schemeClr val="bg1"/>
                </a:solidFill>
              </a:rPr>
              <a:t>directed medical practice – the personal physician leads a team of individuals at the practice level who collectively take responsibility for the ongoing care of patients. </a:t>
            </a:r>
            <a:endParaRPr lang="en-US" sz="2300" b="1" dirty="0" smtClean="0">
              <a:solidFill>
                <a:schemeClr val="bg1"/>
              </a:solidFill>
            </a:endParaRPr>
          </a:p>
          <a:p>
            <a:pPr>
              <a:buFont typeface="Arial" panose="020B0604020202020204" pitchFamily="34" charset="0"/>
              <a:buChar char="•"/>
            </a:pPr>
            <a:r>
              <a:rPr lang="en-US" sz="2300" b="1" dirty="0" smtClean="0">
                <a:solidFill>
                  <a:schemeClr val="bg1"/>
                </a:solidFill>
              </a:rPr>
              <a:t>Whole </a:t>
            </a:r>
            <a:r>
              <a:rPr lang="en-US" sz="2300" b="1" dirty="0">
                <a:solidFill>
                  <a:schemeClr val="bg1"/>
                </a:solidFill>
              </a:rPr>
              <a:t>person orientation – the personal physician is responsible for providing for all the patient’s health care needs or taking responsibility for appropriately arranging care with other qualified professionals. This includes care for all stages of life; acute care; chronic care; preventive services; and end of life care. </a:t>
            </a:r>
            <a:endParaRPr lang="en-US" sz="2300" b="1" dirty="0" smtClean="0">
              <a:solidFill>
                <a:schemeClr val="bg1"/>
              </a:solidFill>
            </a:endParaRPr>
          </a:p>
          <a:p>
            <a:pPr>
              <a:buFont typeface="Arial" panose="020B0604020202020204" pitchFamily="34" charset="0"/>
              <a:buChar char="•"/>
            </a:pPr>
            <a:r>
              <a:rPr lang="en-US" sz="2300" b="1" dirty="0" smtClean="0">
                <a:solidFill>
                  <a:schemeClr val="bg1"/>
                </a:solidFill>
              </a:rPr>
              <a:t>Care </a:t>
            </a:r>
            <a:r>
              <a:rPr lang="en-US" sz="2300" b="1" dirty="0">
                <a:solidFill>
                  <a:schemeClr val="bg1"/>
                </a:solidFill>
              </a:rPr>
              <a:t>is coordinated and/or integrated across all elements of the complex health care system (e.g., subspecialty care, hospitals, home health agencies, nursing homes) and the patient’s community (e.g., family, public and private </a:t>
            </a:r>
            <a:r>
              <a:rPr lang="en-US" sz="2300" b="1" dirty="0" smtClean="0">
                <a:solidFill>
                  <a:schemeClr val="bg1"/>
                </a:solidFill>
              </a:rPr>
              <a:t>community based </a:t>
            </a:r>
            <a:r>
              <a:rPr lang="en-US" sz="2300" b="1" dirty="0">
                <a:solidFill>
                  <a:schemeClr val="bg1"/>
                </a:solidFill>
              </a:rPr>
              <a:t>services). Care is facilitated by registries, information technology, health information exchange and other means to assure that patients get the indicated care when and where they need and want it in a culturally and linguistically appropriate manner. </a:t>
            </a:r>
          </a:p>
        </p:txBody>
      </p:sp>
      <p:pic>
        <p:nvPicPr>
          <p:cNvPr id="4" name="Picture 3"/>
          <p:cNvPicPr>
            <a:picLocks noChangeAspect="1"/>
          </p:cNvPicPr>
          <p:nvPr/>
        </p:nvPicPr>
        <p:blipFill>
          <a:blip r:embed="rId2"/>
          <a:stretch>
            <a:fillRect/>
          </a:stretch>
        </p:blipFill>
        <p:spPr>
          <a:xfrm>
            <a:off x="9258086" y="232954"/>
            <a:ext cx="2623777" cy="6411686"/>
          </a:xfrm>
          <a:prstGeom prst="rect">
            <a:avLst/>
          </a:prstGeom>
        </p:spPr>
      </p:pic>
    </p:spTree>
    <p:extLst>
      <p:ext uri="{BB962C8B-B14F-4D97-AF65-F5344CB8AC3E}">
        <p14:creationId xmlns:p14="http://schemas.microsoft.com/office/powerpoint/2010/main" val="48834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904167"/>
            <a:ext cx="7901849" cy="670731"/>
          </a:xfrm>
        </p:spPr>
        <p:txBody>
          <a:bodyPr/>
          <a:lstStyle/>
          <a:p>
            <a:r>
              <a:rPr lang="en-US" b="1" dirty="0"/>
              <a:t>Patient centered medical home</a:t>
            </a:r>
            <a:endParaRPr lang="en-US" dirty="0"/>
          </a:p>
        </p:txBody>
      </p:sp>
      <p:sp>
        <p:nvSpPr>
          <p:cNvPr id="3" name="Content Placeholder 2"/>
          <p:cNvSpPr>
            <a:spLocks noGrp="1"/>
          </p:cNvSpPr>
          <p:nvPr>
            <p:ph idx="1"/>
          </p:nvPr>
        </p:nvSpPr>
        <p:spPr>
          <a:xfrm>
            <a:off x="69742" y="100739"/>
            <a:ext cx="9148870" cy="5881607"/>
          </a:xfrm>
        </p:spPr>
        <p:txBody>
          <a:bodyPr>
            <a:normAutofit fontScale="55000" lnSpcReduction="20000"/>
          </a:bodyPr>
          <a:lstStyle/>
          <a:p>
            <a:pPr marL="0" indent="0">
              <a:buNone/>
            </a:pPr>
            <a:r>
              <a:rPr lang="en-US" sz="4600" b="1" dirty="0">
                <a:solidFill>
                  <a:schemeClr val="bg1"/>
                </a:solidFill>
              </a:rPr>
              <a:t>Quality and safety are hallmarks of the medical home: </a:t>
            </a:r>
            <a:r>
              <a:rPr lang="en-US" sz="4600" b="1" dirty="0" smtClean="0">
                <a:solidFill>
                  <a:schemeClr val="bg1"/>
                </a:solidFill>
              </a:rPr>
              <a:t> </a:t>
            </a:r>
          </a:p>
          <a:p>
            <a:pPr marL="0" indent="0">
              <a:buNone/>
            </a:pPr>
            <a:r>
              <a:rPr lang="en-US" sz="3300" b="1" dirty="0" smtClean="0">
                <a:solidFill>
                  <a:schemeClr val="bg1"/>
                </a:solidFill>
              </a:rPr>
              <a:t>Practices </a:t>
            </a:r>
            <a:r>
              <a:rPr lang="en-US" sz="3300" b="1" dirty="0">
                <a:solidFill>
                  <a:schemeClr val="bg1"/>
                </a:solidFill>
              </a:rPr>
              <a:t>advocate for their patients to support the attainment of optimal, patient-centered outcomes that are defined by a </a:t>
            </a:r>
            <a:r>
              <a:rPr lang="en-US" sz="3300" b="1" dirty="0" smtClean="0">
                <a:solidFill>
                  <a:schemeClr val="bg1"/>
                </a:solidFill>
              </a:rPr>
              <a:t>car planning </a:t>
            </a:r>
            <a:r>
              <a:rPr lang="en-US" sz="3300" b="1" dirty="0">
                <a:solidFill>
                  <a:schemeClr val="bg1"/>
                </a:solidFill>
              </a:rPr>
              <a:t>process driven by a compassionate, robust partnership between physicians, patients, and the patient’s family. </a:t>
            </a:r>
            <a:r>
              <a:rPr lang="en-US" sz="3300" b="1" dirty="0" smtClean="0">
                <a:solidFill>
                  <a:schemeClr val="bg1"/>
                </a:solidFill>
              </a:rPr>
              <a:t> </a:t>
            </a:r>
          </a:p>
          <a:p>
            <a:pPr marL="0" indent="0">
              <a:buNone/>
            </a:pPr>
            <a:r>
              <a:rPr lang="en-US" sz="3300" b="1" dirty="0" smtClean="0">
                <a:solidFill>
                  <a:schemeClr val="bg1"/>
                </a:solidFill>
              </a:rPr>
              <a:t>Evidence-based </a:t>
            </a:r>
            <a:r>
              <a:rPr lang="en-US" sz="3300" b="1" dirty="0">
                <a:solidFill>
                  <a:schemeClr val="bg1"/>
                </a:solidFill>
              </a:rPr>
              <a:t>medicine and clinical decision-support tools guide decision making. </a:t>
            </a:r>
            <a:r>
              <a:rPr lang="en-US" sz="3300" b="1" dirty="0" smtClean="0">
                <a:solidFill>
                  <a:schemeClr val="bg1"/>
                </a:solidFill>
              </a:rPr>
              <a:t> </a:t>
            </a:r>
          </a:p>
          <a:p>
            <a:pPr marL="0" indent="0">
              <a:buNone/>
            </a:pPr>
            <a:r>
              <a:rPr lang="en-US" sz="3300" b="1" dirty="0" smtClean="0">
                <a:solidFill>
                  <a:schemeClr val="bg1"/>
                </a:solidFill>
              </a:rPr>
              <a:t>Physicians </a:t>
            </a:r>
            <a:r>
              <a:rPr lang="en-US" sz="3300" b="1" dirty="0">
                <a:solidFill>
                  <a:schemeClr val="bg1"/>
                </a:solidFill>
              </a:rPr>
              <a:t>in the practice accept accountability for continuous quality improvement through voluntary engagement in performance measurement and improvement. </a:t>
            </a:r>
            <a:r>
              <a:rPr lang="en-US" sz="3300" b="1" dirty="0" smtClean="0">
                <a:solidFill>
                  <a:schemeClr val="bg1"/>
                </a:solidFill>
              </a:rPr>
              <a:t> </a:t>
            </a:r>
          </a:p>
          <a:p>
            <a:pPr marL="0" indent="0">
              <a:buNone/>
            </a:pPr>
            <a:r>
              <a:rPr lang="en-US" sz="3300" b="1" dirty="0" smtClean="0">
                <a:solidFill>
                  <a:schemeClr val="bg1"/>
                </a:solidFill>
              </a:rPr>
              <a:t>Patients </a:t>
            </a:r>
            <a:r>
              <a:rPr lang="en-US" sz="3300" b="1" dirty="0">
                <a:solidFill>
                  <a:schemeClr val="bg1"/>
                </a:solidFill>
              </a:rPr>
              <a:t>actively participate in decision-making and feedback is sought to ensure patients’ expectations are being met. </a:t>
            </a:r>
            <a:endParaRPr lang="en-US" sz="3300" b="1" dirty="0" smtClean="0">
              <a:solidFill>
                <a:schemeClr val="bg1"/>
              </a:solidFill>
            </a:endParaRPr>
          </a:p>
          <a:p>
            <a:pPr marL="0" indent="0">
              <a:buNone/>
            </a:pPr>
            <a:r>
              <a:rPr lang="en-US" sz="3300" b="1" dirty="0" smtClean="0">
                <a:solidFill>
                  <a:schemeClr val="bg1"/>
                </a:solidFill>
              </a:rPr>
              <a:t>Information </a:t>
            </a:r>
            <a:r>
              <a:rPr lang="en-US" sz="3300" b="1" dirty="0">
                <a:solidFill>
                  <a:schemeClr val="bg1"/>
                </a:solidFill>
              </a:rPr>
              <a:t>technology is utilized appropriately to support optimal patient care, performance measurement, patient education, and enhanced communication. </a:t>
            </a:r>
            <a:r>
              <a:rPr lang="en-US" sz="3300" b="1" dirty="0" smtClean="0">
                <a:solidFill>
                  <a:schemeClr val="bg1"/>
                </a:solidFill>
              </a:rPr>
              <a:t> </a:t>
            </a:r>
          </a:p>
          <a:p>
            <a:pPr marL="0" indent="0">
              <a:buNone/>
            </a:pPr>
            <a:r>
              <a:rPr lang="en-US" sz="3300" b="1" dirty="0" smtClean="0">
                <a:solidFill>
                  <a:schemeClr val="bg1"/>
                </a:solidFill>
              </a:rPr>
              <a:t>Practices </a:t>
            </a:r>
            <a:r>
              <a:rPr lang="en-US" sz="3300" b="1" dirty="0">
                <a:solidFill>
                  <a:schemeClr val="bg1"/>
                </a:solidFill>
              </a:rPr>
              <a:t>go through a voluntary recognition process by an appropriate non-governmental entity to demonstrate that they have the capabilities to provide patient centered services consistent with the medical home model. </a:t>
            </a:r>
            <a:r>
              <a:rPr lang="en-US" sz="3300" b="1" dirty="0" smtClean="0">
                <a:solidFill>
                  <a:schemeClr val="bg1"/>
                </a:solidFill>
              </a:rPr>
              <a:t> </a:t>
            </a:r>
          </a:p>
          <a:p>
            <a:pPr marL="0" indent="0">
              <a:buNone/>
            </a:pPr>
            <a:r>
              <a:rPr lang="en-US" sz="3300" b="1" dirty="0" smtClean="0">
                <a:solidFill>
                  <a:schemeClr val="bg1"/>
                </a:solidFill>
              </a:rPr>
              <a:t>Patients </a:t>
            </a:r>
            <a:r>
              <a:rPr lang="en-US" sz="3300" b="1" dirty="0">
                <a:solidFill>
                  <a:schemeClr val="bg1"/>
                </a:solidFill>
              </a:rPr>
              <a:t>and families participate in quality improvement activities at the practice level. </a:t>
            </a:r>
            <a:r>
              <a:rPr lang="en-US" sz="3300" b="1" dirty="0" smtClean="0">
                <a:solidFill>
                  <a:schemeClr val="bg1"/>
                </a:solidFill>
              </a:rPr>
              <a:t> </a:t>
            </a:r>
            <a:endParaRPr lang="en-US" sz="3300" b="1" dirty="0">
              <a:solidFill>
                <a:schemeClr val="bg1"/>
              </a:solidFill>
            </a:endParaRPr>
          </a:p>
        </p:txBody>
      </p:sp>
      <p:pic>
        <p:nvPicPr>
          <p:cNvPr id="4" name="Picture 3"/>
          <p:cNvPicPr>
            <a:picLocks noChangeAspect="1"/>
          </p:cNvPicPr>
          <p:nvPr/>
        </p:nvPicPr>
        <p:blipFill>
          <a:blip r:embed="rId2"/>
          <a:stretch>
            <a:fillRect/>
          </a:stretch>
        </p:blipFill>
        <p:spPr>
          <a:xfrm>
            <a:off x="9258086" y="232954"/>
            <a:ext cx="2623777" cy="6411686"/>
          </a:xfrm>
          <a:prstGeom prst="rect">
            <a:avLst/>
          </a:prstGeom>
        </p:spPr>
      </p:pic>
    </p:spTree>
    <p:extLst>
      <p:ext uri="{BB962C8B-B14F-4D97-AF65-F5344CB8AC3E}">
        <p14:creationId xmlns:p14="http://schemas.microsoft.com/office/powerpoint/2010/main" val="202110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007" y="5904854"/>
            <a:ext cx="7808860" cy="867906"/>
          </a:xfrm>
        </p:spPr>
        <p:txBody>
          <a:bodyPr>
            <a:noAutofit/>
          </a:bodyPr>
          <a:lstStyle/>
          <a:p>
            <a:r>
              <a:rPr lang="en-US" sz="4800" dirty="0"/>
              <a:t/>
            </a:r>
            <a:br>
              <a:rPr lang="en-US" sz="4800" dirty="0"/>
            </a:br>
            <a:r>
              <a:rPr lang="en-US" sz="2400" b="1" dirty="0" smtClean="0"/>
              <a:t>patient </a:t>
            </a:r>
            <a:r>
              <a:rPr lang="en-US" sz="2400" b="1" dirty="0"/>
              <a:t>centered </a:t>
            </a:r>
            <a:r>
              <a:rPr lang="en-US" sz="2400" b="1" dirty="0" smtClean="0"/>
              <a:t>medical home (PCMH</a:t>
            </a:r>
            <a:r>
              <a:rPr lang="en-US" sz="2400" b="1" dirty="0"/>
              <a:t>) and Integrated </a:t>
            </a:r>
            <a:r>
              <a:rPr lang="en-US" sz="2400" b="1" dirty="0" smtClean="0"/>
              <a:t>Care </a:t>
            </a:r>
            <a:r>
              <a:rPr lang="en-US" sz="2400" b="1" dirty="0"/>
              <a:t>Teams and </a:t>
            </a:r>
            <a:r>
              <a:rPr lang="en-US" sz="2400" b="1" dirty="0" smtClean="0"/>
              <a:t>Communication</a:t>
            </a:r>
            <a:r>
              <a:rPr lang="en-US" sz="2400" b="1" dirty="0"/>
              <a:t/>
            </a:r>
            <a:br>
              <a:rPr lang="en-US" sz="2400" b="1" dirty="0"/>
            </a:br>
            <a:r>
              <a:rPr lang="en-US" sz="2400" dirty="0"/>
              <a:t/>
            </a:r>
            <a:br>
              <a:rPr lang="en-US" sz="2400" dirty="0"/>
            </a:br>
            <a:endParaRPr lang="en-US" sz="2400" dirty="0"/>
          </a:p>
        </p:txBody>
      </p:sp>
      <p:sp>
        <p:nvSpPr>
          <p:cNvPr id="3" name="Content Placeholder 2"/>
          <p:cNvSpPr>
            <a:spLocks noGrp="1"/>
          </p:cNvSpPr>
          <p:nvPr>
            <p:ph idx="1"/>
          </p:nvPr>
        </p:nvSpPr>
        <p:spPr>
          <a:xfrm>
            <a:off x="258007" y="0"/>
            <a:ext cx="5205146" cy="5959097"/>
          </a:xfrm>
        </p:spPr>
        <p:txBody>
          <a:bodyPr>
            <a:noAutofit/>
          </a:bodyPr>
          <a:lstStyle/>
          <a:p>
            <a:pPr lvl="0">
              <a:buFont typeface="Arial" panose="020B0604020202020204" pitchFamily="34" charset="0"/>
              <a:buChar char="•"/>
            </a:pPr>
            <a:r>
              <a:rPr lang="en-US" sz="1400" b="1" dirty="0">
                <a:solidFill>
                  <a:schemeClr val="bg1"/>
                </a:solidFill>
              </a:rPr>
              <a:t>PCMH model</a:t>
            </a:r>
          </a:p>
          <a:p>
            <a:pPr lvl="0">
              <a:buFont typeface="Arial" panose="020B0604020202020204" pitchFamily="34" charset="0"/>
              <a:buChar char="•"/>
            </a:pPr>
            <a:r>
              <a:rPr lang="en-US" sz="1400" b="1" dirty="0">
                <a:solidFill>
                  <a:schemeClr val="bg1"/>
                </a:solidFill>
              </a:rPr>
              <a:t>History of medical home</a:t>
            </a:r>
          </a:p>
          <a:p>
            <a:pPr lvl="0">
              <a:buFont typeface="Arial" panose="020B0604020202020204" pitchFamily="34" charset="0"/>
              <a:buChar char="•"/>
            </a:pPr>
            <a:r>
              <a:rPr lang="en-US" sz="1400" b="1" dirty="0">
                <a:solidFill>
                  <a:schemeClr val="bg1"/>
                </a:solidFill>
              </a:rPr>
              <a:t>NCQA’s PCMH recognition</a:t>
            </a:r>
          </a:p>
          <a:p>
            <a:pPr lvl="0">
              <a:buFont typeface="Arial" panose="020B0604020202020204" pitchFamily="34" charset="0"/>
              <a:buChar char="•"/>
            </a:pPr>
            <a:r>
              <a:rPr lang="en-US" sz="1400" b="1" dirty="0">
                <a:solidFill>
                  <a:schemeClr val="bg1"/>
                </a:solidFill>
              </a:rPr>
              <a:t>Benefits to clinicians, practices, and patients</a:t>
            </a:r>
          </a:p>
          <a:p>
            <a:pPr lvl="0">
              <a:buFont typeface="Arial" panose="020B0604020202020204" pitchFamily="34" charset="0"/>
              <a:buChar char="•"/>
            </a:pPr>
            <a:r>
              <a:rPr lang="en-US" sz="1400" b="1" dirty="0">
                <a:solidFill>
                  <a:schemeClr val="bg1"/>
                </a:solidFill>
              </a:rPr>
              <a:t>Payer and medical board support</a:t>
            </a:r>
          </a:p>
          <a:p>
            <a:pPr>
              <a:buFont typeface="Arial" panose="020B0604020202020204" pitchFamily="34" charset="0"/>
              <a:buChar char="•"/>
            </a:pPr>
            <a:r>
              <a:rPr lang="en-US" sz="1400" b="1" dirty="0">
                <a:solidFill>
                  <a:schemeClr val="bg1"/>
                </a:solidFill>
              </a:rPr>
              <a:t>PCMH Content Expert </a:t>
            </a:r>
            <a:r>
              <a:rPr lang="en-US" sz="1400" b="1" dirty="0" smtClean="0">
                <a:solidFill>
                  <a:schemeClr val="bg1"/>
                </a:solidFill>
              </a:rPr>
              <a:t>Certification</a:t>
            </a:r>
          </a:p>
          <a:p>
            <a:pPr lvl="0">
              <a:buFont typeface="Arial" panose="020B0604020202020204" pitchFamily="34" charset="0"/>
              <a:buChar char="•"/>
            </a:pPr>
            <a:r>
              <a:rPr lang="en-US" sz="1400" b="1" dirty="0">
                <a:solidFill>
                  <a:schemeClr val="bg1"/>
                </a:solidFill>
              </a:rPr>
              <a:t>PCMH implementation practices</a:t>
            </a:r>
          </a:p>
          <a:p>
            <a:pPr lvl="0">
              <a:buFont typeface="Arial" panose="020B0604020202020204" pitchFamily="34" charset="0"/>
              <a:buChar char="•"/>
            </a:pPr>
            <a:r>
              <a:rPr lang="en-US" sz="1400" b="1" dirty="0">
                <a:solidFill>
                  <a:schemeClr val="bg1"/>
                </a:solidFill>
              </a:rPr>
              <a:t>Work flow</a:t>
            </a:r>
          </a:p>
          <a:p>
            <a:pPr lvl="0">
              <a:buFont typeface="Arial" panose="020B0604020202020204" pitchFamily="34" charset="0"/>
              <a:buChar char="•"/>
            </a:pPr>
            <a:r>
              <a:rPr lang="en-US" sz="1400" b="1" dirty="0">
                <a:solidFill>
                  <a:schemeClr val="bg1"/>
                </a:solidFill>
              </a:rPr>
              <a:t>Job descriptions</a:t>
            </a:r>
          </a:p>
          <a:p>
            <a:pPr lvl="0">
              <a:buFont typeface="Arial" panose="020B0604020202020204" pitchFamily="34" charset="0"/>
              <a:buChar char="•"/>
            </a:pPr>
            <a:r>
              <a:rPr lang="en-US" sz="1400" b="1" dirty="0">
                <a:solidFill>
                  <a:schemeClr val="bg1"/>
                </a:solidFill>
              </a:rPr>
              <a:t>Patient care and referral protocols</a:t>
            </a:r>
          </a:p>
          <a:p>
            <a:pPr>
              <a:buFont typeface="Arial" panose="020B0604020202020204" pitchFamily="34" charset="0"/>
              <a:buChar char="•"/>
            </a:pPr>
            <a:r>
              <a:rPr lang="en-US" sz="1400" b="1" dirty="0">
                <a:solidFill>
                  <a:schemeClr val="bg1"/>
                </a:solidFill>
              </a:rPr>
              <a:t>The role of </a:t>
            </a:r>
            <a:r>
              <a:rPr lang="en-US" sz="1400" b="1" dirty="0" smtClean="0">
                <a:solidFill>
                  <a:schemeClr val="bg1"/>
                </a:solidFill>
              </a:rPr>
              <a:t>administration</a:t>
            </a:r>
          </a:p>
          <a:p>
            <a:pPr lvl="0">
              <a:buFont typeface="Arial" panose="020B0604020202020204" pitchFamily="34" charset="0"/>
              <a:buChar char="•"/>
            </a:pPr>
            <a:r>
              <a:rPr lang="en-US" sz="1400" b="1" dirty="0">
                <a:solidFill>
                  <a:schemeClr val="bg1"/>
                </a:solidFill>
              </a:rPr>
              <a:t>PCMH implementation practices</a:t>
            </a:r>
          </a:p>
          <a:p>
            <a:pPr lvl="0">
              <a:buFont typeface="Arial" panose="020B0604020202020204" pitchFamily="34" charset="0"/>
              <a:buChar char="•"/>
            </a:pPr>
            <a:r>
              <a:rPr lang="en-US" sz="1400" b="1" dirty="0">
                <a:solidFill>
                  <a:schemeClr val="bg1"/>
                </a:solidFill>
              </a:rPr>
              <a:t>Work flow</a:t>
            </a:r>
          </a:p>
          <a:p>
            <a:pPr lvl="0">
              <a:buFont typeface="Arial" panose="020B0604020202020204" pitchFamily="34" charset="0"/>
              <a:buChar char="•"/>
            </a:pPr>
            <a:r>
              <a:rPr lang="en-US" sz="1400" b="1" dirty="0">
                <a:solidFill>
                  <a:schemeClr val="bg1"/>
                </a:solidFill>
              </a:rPr>
              <a:t>Job descriptions</a:t>
            </a:r>
          </a:p>
          <a:p>
            <a:pPr lvl="0">
              <a:buFont typeface="Arial" panose="020B0604020202020204" pitchFamily="34" charset="0"/>
              <a:buChar char="•"/>
            </a:pPr>
            <a:r>
              <a:rPr lang="en-US" sz="1400" b="1" dirty="0">
                <a:solidFill>
                  <a:schemeClr val="bg1"/>
                </a:solidFill>
              </a:rPr>
              <a:t>Patient care and referral protocols</a:t>
            </a:r>
          </a:p>
          <a:p>
            <a:pPr>
              <a:buFont typeface="Arial" panose="020B0604020202020204" pitchFamily="34" charset="0"/>
              <a:buChar char="•"/>
            </a:pPr>
            <a:r>
              <a:rPr lang="en-US" sz="1400" b="1" dirty="0">
                <a:solidFill>
                  <a:schemeClr val="bg1"/>
                </a:solidFill>
              </a:rPr>
              <a:t>The role of </a:t>
            </a:r>
            <a:r>
              <a:rPr lang="en-US" sz="1400" b="1" dirty="0" smtClean="0">
                <a:solidFill>
                  <a:schemeClr val="bg1"/>
                </a:solidFill>
              </a:rPr>
              <a:t>administration</a:t>
            </a:r>
          </a:p>
          <a:p>
            <a:pPr lvl="0">
              <a:buFont typeface="Arial" panose="020B0604020202020204" pitchFamily="34" charset="0"/>
              <a:buChar char="•"/>
            </a:pPr>
            <a:r>
              <a:rPr lang="en-US" sz="1400" b="1" dirty="0">
                <a:solidFill>
                  <a:schemeClr val="bg1"/>
                </a:solidFill>
              </a:rPr>
              <a:t>Communication skills</a:t>
            </a:r>
          </a:p>
          <a:p>
            <a:pPr>
              <a:buFont typeface="Arial" panose="020B0604020202020204" pitchFamily="34" charset="0"/>
              <a:buChar char="•"/>
            </a:pPr>
            <a:r>
              <a:rPr lang="en-US" sz="1400" b="1" dirty="0">
                <a:solidFill>
                  <a:schemeClr val="bg1"/>
                </a:solidFill>
              </a:rPr>
              <a:t>Responsibility sharing and problem-solving skills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3149" y="139483"/>
            <a:ext cx="2821306" cy="6524788"/>
          </a:xfrm>
          <a:prstGeom prst="rect">
            <a:avLst/>
          </a:prstGeom>
        </p:spPr>
      </p:pic>
    </p:spTree>
    <p:extLst>
      <p:ext uri="{BB962C8B-B14F-4D97-AF65-F5344CB8AC3E}">
        <p14:creationId xmlns:p14="http://schemas.microsoft.com/office/powerpoint/2010/main" val="35752338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centered medical home</a:t>
            </a:r>
            <a:endParaRPr lang="en-US" dirty="0"/>
          </a:p>
        </p:txBody>
      </p:sp>
      <p:sp>
        <p:nvSpPr>
          <p:cNvPr id="3" name="Content Placeholder 2"/>
          <p:cNvSpPr>
            <a:spLocks noGrp="1"/>
          </p:cNvSpPr>
          <p:nvPr>
            <p:ph idx="1"/>
          </p:nvPr>
        </p:nvSpPr>
        <p:spPr/>
        <p:txBody>
          <a:bodyPr>
            <a:normAutofit/>
          </a:bodyPr>
          <a:lstStyle/>
          <a:p>
            <a:pPr marL="0" indent="0">
              <a:buNone/>
            </a:pPr>
            <a:r>
              <a:rPr lang="en-US" sz="3200" b="1" dirty="0">
                <a:solidFill>
                  <a:schemeClr val="bg1"/>
                </a:solidFill>
              </a:rPr>
              <a:t>Enhanced access to care is available through systems such as open scheduling, expanded hours and new options for communication between patients, their personal physician, and practice staff. </a:t>
            </a:r>
          </a:p>
        </p:txBody>
      </p:sp>
      <p:pic>
        <p:nvPicPr>
          <p:cNvPr id="4" name="Picture 3"/>
          <p:cNvPicPr>
            <a:picLocks noChangeAspect="1"/>
          </p:cNvPicPr>
          <p:nvPr/>
        </p:nvPicPr>
        <p:blipFill>
          <a:blip r:embed="rId2"/>
          <a:stretch>
            <a:fillRect/>
          </a:stretch>
        </p:blipFill>
        <p:spPr>
          <a:xfrm>
            <a:off x="9258086" y="232954"/>
            <a:ext cx="2623777" cy="6411686"/>
          </a:xfrm>
          <a:prstGeom prst="rect">
            <a:avLst/>
          </a:prstGeom>
        </p:spPr>
      </p:pic>
    </p:spTree>
    <p:extLst>
      <p:ext uri="{BB962C8B-B14F-4D97-AF65-F5344CB8AC3E}">
        <p14:creationId xmlns:p14="http://schemas.microsoft.com/office/powerpoint/2010/main" val="2297921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911" y="6012655"/>
            <a:ext cx="7002947" cy="631985"/>
          </a:xfrm>
        </p:spPr>
        <p:txBody>
          <a:bodyPr>
            <a:normAutofit fontScale="90000"/>
          </a:bodyPr>
          <a:lstStyle/>
          <a:p>
            <a:r>
              <a:rPr lang="en-US" b="1" dirty="0"/>
              <a:t>Patient centered medical home</a:t>
            </a:r>
            <a:endParaRPr lang="en-US" dirty="0"/>
          </a:p>
        </p:txBody>
      </p:sp>
      <p:sp>
        <p:nvSpPr>
          <p:cNvPr id="3" name="Content Placeholder 2"/>
          <p:cNvSpPr>
            <a:spLocks noGrp="1"/>
          </p:cNvSpPr>
          <p:nvPr>
            <p:ph idx="1"/>
          </p:nvPr>
        </p:nvSpPr>
        <p:spPr>
          <a:xfrm>
            <a:off x="123986" y="123986"/>
            <a:ext cx="9094626" cy="6005594"/>
          </a:xfrm>
        </p:spPr>
        <p:txBody>
          <a:bodyPr>
            <a:normAutofit fontScale="62500" lnSpcReduction="20000"/>
          </a:bodyPr>
          <a:lstStyle/>
          <a:p>
            <a:pPr marL="0" indent="0">
              <a:buNone/>
            </a:pPr>
            <a:r>
              <a:rPr lang="en-US" sz="3400" b="1" dirty="0">
                <a:solidFill>
                  <a:schemeClr val="bg1"/>
                </a:solidFill>
              </a:rPr>
              <a:t>Payment appropriately recognizes the added value provided to patients who have a patient-centered medical home. The payment structure should be based on the following framework: </a:t>
            </a:r>
            <a:endParaRPr lang="en-US" dirty="0" smtClean="0"/>
          </a:p>
          <a:p>
            <a:pPr marL="0" indent="0">
              <a:buNone/>
            </a:pPr>
            <a:r>
              <a:rPr lang="en-US" sz="2600" b="1" dirty="0" smtClean="0">
                <a:solidFill>
                  <a:schemeClr val="bg1"/>
                </a:solidFill>
              </a:rPr>
              <a:t>It </a:t>
            </a:r>
            <a:r>
              <a:rPr lang="en-US" sz="2600" b="1" dirty="0">
                <a:solidFill>
                  <a:schemeClr val="bg1"/>
                </a:solidFill>
              </a:rPr>
              <a:t>should reflect the value of physician and non-physician staff patient-centered care management work that falls outside of the face-to-face visit. </a:t>
            </a:r>
            <a:r>
              <a:rPr lang="en-US" sz="2600" b="1" dirty="0" smtClean="0">
                <a:solidFill>
                  <a:schemeClr val="bg1"/>
                </a:solidFill>
              </a:rPr>
              <a:t> </a:t>
            </a:r>
          </a:p>
          <a:p>
            <a:pPr marL="0" indent="0">
              <a:buNone/>
            </a:pPr>
            <a:r>
              <a:rPr lang="en-US" sz="2600" b="1" dirty="0" smtClean="0">
                <a:solidFill>
                  <a:schemeClr val="bg1"/>
                </a:solidFill>
              </a:rPr>
              <a:t>It </a:t>
            </a:r>
            <a:r>
              <a:rPr lang="en-US" sz="2600" b="1" dirty="0">
                <a:solidFill>
                  <a:schemeClr val="bg1"/>
                </a:solidFill>
              </a:rPr>
              <a:t>should pay for services associated with coordination of care both within a given practice and between consultants, ancillary providers, and community resources. </a:t>
            </a:r>
            <a:r>
              <a:rPr lang="en-US" sz="2600" b="1" dirty="0" smtClean="0">
                <a:solidFill>
                  <a:schemeClr val="bg1"/>
                </a:solidFill>
              </a:rPr>
              <a:t> </a:t>
            </a:r>
          </a:p>
          <a:p>
            <a:pPr marL="0" indent="0">
              <a:buNone/>
            </a:pPr>
            <a:r>
              <a:rPr lang="en-US" sz="2600" b="1" dirty="0" smtClean="0">
                <a:solidFill>
                  <a:schemeClr val="bg1"/>
                </a:solidFill>
              </a:rPr>
              <a:t>It </a:t>
            </a:r>
            <a:r>
              <a:rPr lang="en-US" sz="2600" b="1" dirty="0">
                <a:solidFill>
                  <a:schemeClr val="bg1"/>
                </a:solidFill>
              </a:rPr>
              <a:t>should support adoption and use of health information technology for quality improvement. </a:t>
            </a:r>
            <a:r>
              <a:rPr lang="en-US" sz="2600" b="1" dirty="0" smtClean="0">
                <a:solidFill>
                  <a:schemeClr val="bg1"/>
                </a:solidFill>
              </a:rPr>
              <a:t> </a:t>
            </a:r>
          </a:p>
          <a:p>
            <a:pPr marL="0" indent="0">
              <a:buNone/>
            </a:pPr>
            <a:r>
              <a:rPr lang="en-US" sz="2600" b="1" dirty="0" smtClean="0">
                <a:solidFill>
                  <a:schemeClr val="bg1"/>
                </a:solidFill>
              </a:rPr>
              <a:t>It </a:t>
            </a:r>
            <a:r>
              <a:rPr lang="en-US" sz="2600" b="1" dirty="0">
                <a:solidFill>
                  <a:schemeClr val="bg1"/>
                </a:solidFill>
              </a:rPr>
              <a:t>should support provision of enhanced communication access such as secure e-mail and telephone consultation</a:t>
            </a:r>
            <a:r>
              <a:rPr lang="en-US" sz="2600" b="1" dirty="0" smtClean="0">
                <a:solidFill>
                  <a:schemeClr val="bg1"/>
                </a:solidFill>
              </a:rPr>
              <a:t>. </a:t>
            </a:r>
          </a:p>
          <a:p>
            <a:pPr marL="0" indent="0">
              <a:buNone/>
            </a:pPr>
            <a:r>
              <a:rPr lang="en-US" sz="2600" b="1" dirty="0" smtClean="0">
                <a:solidFill>
                  <a:schemeClr val="bg1"/>
                </a:solidFill>
              </a:rPr>
              <a:t>It </a:t>
            </a:r>
            <a:r>
              <a:rPr lang="en-US" sz="2600" b="1" dirty="0">
                <a:solidFill>
                  <a:schemeClr val="bg1"/>
                </a:solidFill>
              </a:rPr>
              <a:t>should recognize the value of physician work associated with remote monitoring of clinical data using technology. </a:t>
            </a:r>
            <a:endParaRPr lang="en-US" sz="2600" b="1" dirty="0" smtClean="0">
              <a:solidFill>
                <a:schemeClr val="bg1"/>
              </a:solidFill>
            </a:endParaRPr>
          </a:p>
          <a:p>
            <a:pPr marL="0" indent="0">
              <a:buNone/>
            </a:pPr>
            <a:r>
              <a:rPr lang="en-US" sz="2600" b="1" dirty="0" smtClean="0">
                <a:solidFill>
                  <a:schemeClr val="bg1"/>
                </a:solidFill>
              </a:rPr>
              <a:t>It </a:t>
            </a:r>
            <a:r>
              <a:rPr lang="en-US" sz="2600" b="1" dirty="0">
                <a:solidFill>
                  <a:schemeClr val="bg1"/>
                </a:solidFill>
              </a:rPr>
              <a:t>should allow for separate fee-for-service payments for </a:t>
            </a:r>
            <a:r>
              <a:rPr lang="en-US" sz="2600" b="1" dirty="0" smtClean="0">
                <a:solidFill>
                  <a:schemeClr val="bg1"/>
                </a:solidFill>
              </a:rPr>
              <a:t>face-to face </a:t>
            </a:r>
            <a:r>
              <a:rPr lang="en-US" sz="2600" b="1" dirty="0">
                <a:solidFill>
                  <a:schemeClr val="bg1"/>
                </a:solidFill>
              </a:rPr>
              <a:t>visits. (Payments for care management services that fall outside of the face-to-face visit, as described above, should not result in a reduction in the payments for face-to-face visits). </a:t>
            </a:r>
            <a:r>
              <a:rPr lang="en-US" sz="2600" b="1" dirty="0" smtClean="0">
                <a:solidFill>
                  <a:schemeClr val="bg1"/>
                </a:solidFill>
              </a:rPr>
              <a:t> </a:t>
            </a:r>
          </a:p>
          <a:p>
            <a:pPr marL="0" indent="0">
              <a:buNone/>
            </a:pPr>
            <a:r>
              <a:rPr lang="en-US" sz="2600" b="1" dirty="0" smtClean="0">
                <a:solidFill>
                  <a:schemeClr val="bg1"/>
                </a:solidFill>
              </a:rPr>
              <a:t>It </a:t>
            </a:r>
            <a:r>
              <a:rPr lang="en-US" sz="2600" b="1" dirty="0">
                <a:solidFill>
                  <a:schemeClr val="bg1"/>
                </a:solidFill>
              </a:rPr>
              <a:t>should recognize case mix differences in the patient population being treated within the practice. It should allow physicians to share in savings from reduced hospitalizations associated with physician-guided care management in the office setting. </a:t>
            </a:r>
            <a:endParaRPr lang="en-US" sz="2600" b="1" dirty="0" smtClean="0">
              <a:solidFill>
                <a:schemeClr val="bg1"/>
              </a:solidFill>
            </a:endParaRPr>
          </a:p>
          <a:p>
            <a:pPr marL="0" indent="0">
              <a:buNone/>
            </a:pPr>
            <a:r>
              <a:rPr lang="en-US" sz="2600" b="1" dirty="0" smtClean="0">
                <a:solidFill>
                  <a:schemeClr val="bg1"/>
                </a:solidFill>
              </a:rPr>
              <a:t>It </a:t>
            </a:r>
            <a:r>
              <a:rPr lang="en-US" sz="2600" b="1" dirty="0">
                <a:solidFill>
                  <a:schemeClr val="bg1"/>
                </a:solidFill>
              </a:rPr>
              <a:t>should allow for additional payments for achieving measurable and continuous quality improvements. </a:t>
            </a:r>
          </a:p>
        </p:txBody>
      </p:sp>
      <p:pic>
        <p:nvPicPr>
          <p:cNvPr id="4" name="Picture 3"/>
          <p:cNvPicPr>
            <a:picLocks noChangeAspect="1"/>
          </p:cNvPicPr>
          <p:nvPr/>
        </p:nvPicPr>
        <p:blipFill>
          <a:blip r:embed="rId2"/>
          <a:stretch>
            <a:fillRect/>
          </a:stretch>
        </p:blipFill>
        <p:spPr>
          <a:xfrm>
            <a:off x="9258086" y="232954"/>
            <a:ext cx="2623777" cy="6411686"/>
          </a:xfrm>
          <a:prstGeom prst="rect">
            <a:avLst/>
          </a:prstGeom>
        </p:spPr>
      </p:pic>
    </p:spTree>
    <p:extLst>
      <p:ext uri="{BB962C8B-B14F-4D97-AF65-F5344CB8AC3E}">
        <p14:creationId xmlns:p14="http://schemas.microsoft.com/office/powerpoint/2010/main" val="2849042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161" y="5949572"/>
            <a:ext cx="8731008" cy="487624"/>
          </a:xfrm>
        </p:spPr>
        <p:txBody>
          <a:bodyPr>
            <a:noAutofit/>
          </a:bodyPr>
          <a:lstStyle/>
          <a:p>
            <a:r>
              <a:rPr lang="en-US" sz="4000" b="1" dirty="0"/>
              <a:t>Patient centered medical home</a:t>
            </a:r>
            <a:endParaRPr lang="en-US" sz="4000" dirty="0"/>
          </a:p>
        </p:txBody>
      </p:sp>
      <p:pic>
        <p:nvPicPr>
          <p:cNvPr id="4" name="Content Placeholder 3"/>
          <p:cNvPicPr>
            <a:picLocks noGrp="1" noChangeAspect="1"/>
          </p:cNvPicPr>
          <p:nvPr>
            <p:ph idx="1"/>
          </p:nvPr>
        </p:nvPicPr>
        <p:blipFill>
          <a:blip r:embed="rId2"/>
          <a:stretch>
            <a:fillRect/>
          </a:stretch>
        </p:blipFill>
        <p:spPr>
          <a:xfrm>
            <a:off x="95680" y="1379751"/>
            <a:ext cx="5778178" cy="4215629"/>
          </a:xfrm>
          <a:prstGeom prst="rect">
            <a:avLst/>
          </a:prstGeom>
        </p:spPr>
      </p:pic>
      <p:pic>
        <p:nvPicPr>
          <p:cNvPr id="5" name="Picture 4"/>
          <p:cNvPicPr>
            <a:picLocks noChangeAspect="1"/>
          </p:cNvPicPr>
          <p:nvPr/>
        </p:nvPicPr>
        <p:blipFill>
          <a:blip r:embed="rId3"/>
          <a:stretch>
            <a:fillRect/>
          </a:stretch>
        </p:blipFill>
        <p:spPr>
          <a:xfrm>
            <a:off x="95680" y="327533"/>
            <a:ext cx="5778178" cy="1052218"/>
          </a:xfrm>
          <a:prstGeom prst="rect">
            <a:avLst/>
          </a:prstGeom>
        </p:spPr>
      </p:pic>
      <p:pic>
        <p:nvPicPr>
          <p:cNvPr id="6" name="Picture 5"/>
          <p:cNvPicPr>
            <a:picLocks noChangeAspect="1"/>
          </p:cNvPicPr>
          <p:nvPr/>
        </p:nvPicPr>
        <p:blipFill>
          <a:blip r:embed="rId4"/>
          <a:stretch>
            <a:fillRect/>
          </a:stretch>
        </p:blipFill>
        <p:spPr>
          <a:xfrm>
            <a:off x="6106333" y="327533"/>
            <a:ext cx="5630313" cy="5267847"/>
          </a:xfrm>
          <a:prstGeom prst="rect">
            <a:avLst/>
          </a:prstGeom>
        </p:spPr>
      </p:pic>
    </p:spTree>
    <p:extLst>
      <p:ext uri="{BB962C8B-B14F-4D97-AF65-F5344CB8AC3E}">
        <p14:creationId xmlns:p14="http://schemas.microsoft.com/office/powerpoint/2010/main" val="23546701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985" y="5835686"/>
            <a:ext cx="7142432" cy="673604"/>
          </a:xfrm>
        </p:spPr>
        <p:txBody>
          <a:bodyPr>
            <a:normAutofit fontScale="90000"/>
          </a:bodyPr>
          <a:lstStyle/>
          <a:p>
            <a:r>
              <a:rPr lang="en-US" b="1" dirty="0" smtClean="0"/>
              <a:t>Patient centered medical home</a:t>
            </a:r>
            <a:endParaRPr lang="en-US" b="1" dirty="0"/>
          </a:p>
        </p:txBody>
      </p:sp>
      <p:pic>
        <p:nvPicPr>
          <p:cNvPr id="4" name="Content Placeholder 3"/>
          <p:cNvPicPr>
            <a:picLocks noGrp="1" noChangeAspect="1"/>
          </p:cNvPicPr>
          <p:nvPr>
            <p:ph idx="1"/>
          </p:nvPr>
        </p:nvPicPr>
        <p:blipFill>
          <a:blip r:embed="rId2"/>
          <a:stretch>
            <a:fillRect/>
          </a:stretch>
        </p:blipFill>
        <p:spPr>
          <a:xfrm>
            <a:off x="906506" y="358350"/>
            <a:ext cx="7361391" cy="5383530"/>
          </a:xfrm>
          <a:prstGeom prst="rect">
            <a:avLst/>
          </a:prstGeom>
        </p:spPr>
      </p:pic>
      <p:pic>
        <p:nvPicPr>
          <p:cNvPr id="5" name="Picture 4"/>
          <p:cNvPicPr>
            <a:picLocks noChangeAspect="1"/>
          </p:cNvPicPr>
          <p:nvPr/>
        </p:nvPicPr>
        <p:blipFill>
          <a:blip r:embed="rId3"/>
          <a:stretch>
            <a:fillRect/>
          </a:stretch>
        </p:blipFill>
        <p:spPr>
          <a:xfrm>
            <a:off x="9258086" y="232954"/>
            <a:ext cx="2623777" cy="6411686"/>
          </a:xfrm>
          <a:prstGeom prst="rect">
            <a:avLst/>
          </a:prstGeom>
        </p:spPr>
      </p:pic>
    </p:spTree>
    <p:extLst>
      <p:ext uri="{BB962C8B-B14F-4D97-AF65-F5344CB8AC3E}">
        <p14:creationId xmlns:p14="http://schemas.microsoft.com/office/powerpoint/2010/main" val="3463657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1" y="1058325"/>
            <a:ext cx="10835640" cy="54753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t>1. Controlling for socioeconomic status and clinical conditions increased the disparity, and Hispanic or Latino individuals were the least likely to health care receive services</a:t>
            </a:r>
          </a:p>
          <a:p>
            <a:endParaRPr lang="en-US" sz="3200" dirty="0"/>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True</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False  </a:t>
            </a:r>
            <a:endParaRPr lang="en-US" sz="3200" dirty="0">
              <a:solidFill>
                <a:prstClr val="white"/>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15296446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1" y="1058325"/>
            <a:ext cx="10835640" cy="54753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t>1. Controlling for socioeconomic status and clinical conditions increased the disparity, and Hispanic or Latino individuals were the least likely to health care receive services</a:t>
            </a:r>
          </a:p>
          <a:p>
            <a:endParaRPr lang="en-US" sz="3200" dirty="0"/>
          </a:p>
          <a:p>
            <a:pPr marL="457200" lvl="0" indent="-457200" defTabSz="457200">
              <a:spcBef>
                <a:spcPct val="20000"/>
              </a:spcBef>
              <a:spcAft>
                <a:spcPts val="600"/>
              </a:spcAft>
              <a:buClr>
                <a:prstClr val="white"/>
              </a:buClr>
              <a:buSzPct val="80000"/>
              <a:buFont typeface="+mj-lt"/>
              <a:buAutoNum type="alphaLcParenR"/>
            </a:pPr>
            <a:r>
              <a:rPr lang="en-US" sz="3200" dirty="0" smtClean="0">
                <a:solidFill>
                  <a:srgbClr val="C00000"/>
                </a:solidFill>
              </a:rPr>
              <a:t>True</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False  </a:t>
            </a:r>
            <a:endParaRPr lang="en-US" sz="3200" dirty="0">
              <a:solidFill>
                <a:prstClr val="white"/>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163998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646" y="1101777"/>
            <a:ext cx="11355049" cy="48751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2</a:t>
            </a:r>
            <a:r>
              <a:rPr lang="en-US" sz="3200" dirty="0" smtClean="0"/>
              <a:t>. The medical home holds promise as a way to improve health care in America by transforming how primary care is organized and delivered </a:t>
            </a:r>
          </a:p>
          <a:p>
            <a:endParaRPr lang="en-US" sz="3200" dirty="0"/>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True</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False </a:t>
            </a:r>
            <a:endParaRPr lang="en-US" sz="3200" dirty="0">
              <a:solidFill>
                <a:prstClr val="white"/>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1521216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646" y="1101777"/>
            <a:ext cx="11355049" cy="48751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2</a:t>
            </a:r>
            <a:r>
              <a:rPr lang="en-US" sz="3200" dirty="0" smtClean="0"/>
              <a:t>. The medical home holds promise as a way to improve health care in America by transforming how primary care is organized and delivered </a:t>
            </a:r>
          </a:p>
          <a:p>
            <a:endParaRPr lang="en-US" sz="3200" dirty="0"/>
          </a:p>
          <a:p>
            <a:pPr marL="457200" lvl="0" indent="-457200" defTabSz="457200">
              <a:spcBef>
                <a:spcPct val="20000"/>
              </a:spcBef>
              <a:spcAft>
                <a:spcPts val="600"/>
              </a:spcAft>
              <a:buClr>
                <a:prstClr val="white"/>
              </a:buClr>
              <a:buSzPct val="80000"/>
              <a:buFont typeface="+mj-lt"/>
              <a:buAutoNum type="alphaLcParenR"/>
            </a:pPr>
            <a:r>
              <a:rPr lang="en-US" sz="3200" dirty="0" smtClean="0">
                <a:solidFill>
                  <a:srgbClr val="C00000"/>
                </a:solidFill>
              </a:rPr>
              <a:t>True</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False </a:t>
            </a:r>
            <a:endParaRPr lang="en-US" sz="3200" dirty="0">
              <a:solidFill>
                <a:prstClr val="white"/>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359860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686" y="622092"/>
            <a:ext cx="11355049" cy="70542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3</a:t>
            </a:r>
            <a:r>
              <a:rPr lang="en-US" sz="3200" dirty="0" smtClean="0"/>
              <a:t>. The Patient Centered Medical Home has the following components except for the following:</a:t>
            </a:r>
          </a:p>
          <a:p>
            <a:endParaRPr lang="en-US" sz="3200" dirty="0"/>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Comprehensive Care</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Patient-Centered</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Coordinated Care</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Accessible Services</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Quality and Safety</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Electronic Medical Records not required </a:t>
            </a:r>
            <a:endParaRPr lang="en-US" sz="3200" dirty="0">
              <a:solidFill>
                <a:prstClr val="white"/>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25527649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686" y="622092"/>
            <a:ext cx="11355049" cy="70542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3</a:t>
            </a:r>
            <a:r>
              <a:rPr lang="en-US" sz="3200" dirty="0" smtClean="0"/>
              <a:t>. The Patient Centered Medical Home has the following components except for the following:</a:t>
            </a:r>
          </a:p>
          <a:p>
            <a:endParaRPr lang="en-US" sz="3200" dirty="0"/>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Comprehensive Care</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Patient-Centered</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Coordinated Care</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Accessible Services</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Quality and Safety</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srgbClr val="C00000"/>
                </a:solidFill>
              </a:rPr>
              <a:t>Electronic Medical Records not required </a:t>
            </a:r>
            <a:endParaRPr lang="en-US" sz="3200" dirty="0">
              <a:solidFill>
                <a:srgbClr val="C00000"/>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216505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9675" y="380999"/>
            <a:ext cx="11429032" cy="6124304"/>
          </a:xfrm>
          <a:prstGeom prst="rect">
            <a:avLst/>
          </a:prstGeom>
        </p:spPr>
      </p:pic>
      <p:sp>
        <p:nvSpPr>
          <p:cNvPr id="2" name="TextBox 1"/>
          <p:cNvSpPr txBox="1"/>
          <p:nvPr/>
        </p:nvSpPr>
        <p:spPr>
          <a:xfrm>
            <a:off x="4145281" y="6505303"/>
            <a:ext cx="4586512" cy="369332"/>
          </a:xfrm>
          <a:prstGeom prst="rect">
            <a:avLst/>
          </a:prstGeom>
          <a:noFill/>
        </p:spPr>
        <p:txBody>
          <a:bodyPr wrap="none" rtlCol="0">
            <a:spAutoFit/>
          </a:bodyPr>
          <a:lstStyle/>
          <a:p>
            <a:r>
              <a:rPr lang="en-US" dirty="0" smtClean="0"/>
              <a:t>Example in another area of the country</a:t>
            </a:r>
            <a:endParaRPr lang="en-US" dirty="0"/>
          </a:p>
        </p:txBody>
      </p:sp>
    </p:spTree>
    <p:extLst>
      <p:ext uri="{BB962C8B-B14F-4D97-AF65-F5344CB8AC3E}">
        <p14:creationId xmlns:p14="http://schemas.microsoft.com/office/powerpoint/2010/main" val="20914864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793" y="14990"/>
            <a:ext cx="11355049" cy="979037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4. CMS has made attacking this devastating epidemic a top priority and is providing help and resources to clinicians, beneficiaries, and families. This is an ongoing CMS strategy, as part of the HHS Opioid Initiative launched in March 2015, to combat misuse and promote programs that support treatment and recovery support services . The CMS effort includes four priority areas except for which of the following?</a:t>
            </a:r>
          </a:p>
          <a:p>
            <a:endParaRPr lang="en-US" sz="1500" dirty="0"/>
          </a:p>
          <a:p>
            <a:pPr marL="457200" lvl="0" indent="-457200" defTabSz="457200">
              <a:spcBef>
                <a:spcPct val="20000"/>
              </a:spcBef>
              <a:spcAft>
                <a:spcPts val="600"/>
              </a:spcAft>
              <a:buClr>
                <a:prstClr val="white"/>
              </a:buClr>
              <a:buSzPct val="80000"/>
              <a:buFont typeface="+mj-lt"/>
              <a:buAutoNum type="alphaLcParenR"/>
            </a:pPr>
            <a:r>
              <a:rPr lang="en-US" sz="2400" dirty="0" smtClean="0">
                <a:solidFill>
                  <a:prstClr val="white"/>
                </a:solidFill>
              </a:rPr>
              <a:t>Continue use of opiates for treatment plan</a:t>
            </a:r>
          </a:p>
          <a:p>
            <a:pPr marL="457200" lvl="0" indent="-457200" defTabSz="457200">
              <a:spcBef>
                <a:spcPct val="20000"/>
              </a:spcBef>
              <a:spcAft>
                <a:spcPts val="600"/>
              </a:spcAft>
              <a:buClr>
                <a:prstClr val="white"/>
              </a:buClr>
              <a:buSzPct val="80000"/>
              <a:buFont typeface="+mj-lt"/>
              <a:buAutoNum type="alphaLcParenR"/>
            </a:pPr>
            <a:r>
              <a:rPr lang="en-US" sz="2400" dirty="0" smtClean="0">
                <a:solidFill>
                  <a:prstClr val="white"/>
                </a:solidFill>
              </a:rPr>
              <a:t>Implement more effective person-centered and population-based strategies to reduce the risk of opioid use disorders, overdoses, inappropriate prescribing, and drug diversion </a:t>
            </a:r>
          </a:p>
          <a:p>
            <a:pPr marL="457200" lvl="0" indent="-457200" defTabSz="457200">
              <a:spcBef>
                <a:spcPct val="20000"/>
              </a:spcBef>
              <a:spcAft>
                <a:spcPts val="600"/>
              </a:spcAft>
              <a:buClr>
                <a:prstClr val="white"/>
              </a:buClr>
              <a:buSzPct val="80000"/>
              <a:buFont typeface="+mj-lt"/>
              <a:buAutoNum type="alphaLcParenR"/>
            </a:pPr>
            <a:r>
              <a:rPr lang="en-US" sz="2400" dirty="0" smtClean="0">
                <a:solidFill>
                  <a:prstClr val="white"/>
                </a:solidFill>
              </a:rPr>
              <a:t>Expand naloxone use, distribution, and access, when clinically appropriate </a:t>
            </a:r>
          </a:p>
          <a:p>
            <a:pPr marL="457200" lvl="0" indent="-457200" defTabSz="457200">
              <a:spcBef>
                <a:spcPct val="20000"/>
              </a:spcBef>
              <a:spcAft>
                <a:spcPts val="600"/>
              </a:spcAft>
              <a:buClr>
                <a:prstClr val="white"/>
              </a:buClr>
              <a:buSzPct val="80000"/>
              <a:buFont typeface="+mj-lt"/>
              <a:buAutoNum type="alphaLcParenR"/>
            </a:pPr>
            <a:r>
              <a:rPr lang="en-US" sz="2400" dirty="0" smtClean="0">
                <a:solidFill>
                  <a:prstClr val="white"/>
                </a:solidFill>
              </a:rPr>
              <a:t>Expand screening, diagnosis, and treatment of opioid use disorders, with an emphasis on increasing access to medication-assisted treatment </a:t>
            </a:r>
          </a:p>
          <a:p>
            <a:pPr marL="457200" lvl="0" indent="-457200" defTabSz="457200">
              <a:spcBef>
                <a:spcPct val="20000"/>
              </a:spcBef>
              <a:spcAft>
                <a:spcPts val="600"/>
              </a:spcAft>
              <a:buClr>
                <a:prstClr val="white"/>
              </a:buClr>
              <a:buSzPct val="80000"/>
              <a:buFont typeface="+mj-lt"/>
              <a:buAutoNum type="alphaLcParenR"/>
            </a:pPr>
            <a:r>
              <a:rPr lang="en-US" sz="2400" dirty="0" smtClean="0">
                <a:solidFill>
                  <a:prstClr val="white"/>
                </a:solidFill>
              </a:rPr>
              <a:t>Increase the use of evidence based practices for acute and chronic pain management </a:t>
            </a:r>
          </a:p>
          <a:p>
            <a:pPr marL="457200" lvl="0" indent="-457200" defTabSz="457200">
              <a:spcBef>
                <a:spcPct val="20000"/>
              </a:spcBef>
              <a:spcAft>
                <a:spcPts val="600"/>
              </a:spcAft>
              <a:buClr>
                <a:prstClr val="white"/>
              </a:buClr>
              <a:buSzPct val="80000"/>
              <a:buFont typeface="+mj-lt"/>
              <a:buAutoNum type="alphaLcParenR"/>
            </a:pPr>
            <a:endParaRPr lang="en-US" sz="2800" dirty="0" smtClean="0">
              <a:solidFill>
                <a:prstClr val="white"/>
              </a:solidFill>
            </a:endParaRPr>
          </a:p>
          <a:p>
            <a:pPr marL="457200" lvl="0" indent="-457200" defTabSz="457200">
              <a:spcBef>
                <a:spcPct val="20000"/>
              </a:spcBef>
              <a:spcAft>
                <a:spcPts val="600"/>
              </a:spcAft>
              <a:buClr>
                <a:prstClr val="white"/>
              </a:buClr>
              <a:buSzPct val="80000"/>
              <a:buFont typeface="+mj-lt"/>
              <a:buAutoNum type="alphaLcParenR"/>
            </a:pPr>
            <a:endParaRPr lang="en-US" sz="2800" dirty="0">
              <a:solidFill>
                <a:prstClr val="white"/>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40712849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793" y="14990"/>
            <a:ext cx="11355049" cy="979037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4. CMS has made attacking this devastating epidemic a top priority and is providing help and resources to clinicians, beneficiaries, and families. This is an ongoing CMS strategy, as part of the HHS Opioid Initiative launched in March 2015, to combat misuse and promote programs that support treatment and recovery support services . The CMS effort includes four priority areas except for which of the following?</a:t>
            </a:r>
          </a:p>
          <a:p>
            <a:endParaRPr lang="en-US" sz="1500" dirty="0">
              <a:solidFill>
                <a:srgbClr val="C00000"/>
              </a:solidFill>
            </a:endParaRPr>
          </a:p>
          <a:p>
            <a:pPr marL="457200" lvl="0" indent="-457200" defTabSz="457200">
              <a:spcBef>
                <a:spcPct val="20000"/>
              </a:spcBef>
              <a:spcAft>
                <a:spcPts val="600"/>
              </a:spcAft>
              <a:buClr>
                <a:prstClr val="white"/>
              </a:buClr>
              <a:buSzPct val="80000"/>
              <a:buFont typeface="+mj-lt"/>
              <a:buAutoNum type="alphaLcParenR"/>
            </a:pPr>
            <a:r>
              <a:rPr lang="en-US" sz="2400" dirty="0" smtClean="0">
                <a:solidFill>
                  <a:srgbClr val="C00000"/>
                </a:solidFill>
              </a:rPr>
              <a:t>Continue use of opiates for treatment plan</a:t>
            </a:r>
          </a:p>
          <a:p>
            <a:pPr marL="457200" lvl="0" indent="-457200" defTabSz="457200">
              <a:spcBef>
                <a:spcPct val="20000"/>
              </a:spcBef>
              <a:spcAft>
                <a:spcPts val="600"/>
              </a:spcAft>
              <a:buClr>
                <a:prstClr val="white"/>
              </a:buClr>
              <a:buSzPct val="80000"/>
              <a:buFont typeface="+mj-lt"/>
              <a:buAutoNum type="alphaLcParenR"/>
            </a:pPr>
            <a:r>
              <a:rPr lang="en-US" sz="2400" dirty="0" smtClean="0">
                <a:solidFill>
                  <a:prstClr val="white"/>
                </a:solidFill>
              </a:rPr>
              <a:t>Implement more effective person-centered and population-based strategies to reduce the risk of opioid use disorders, overdoses, inappropriate prescribing, and drug diversion </a:t>
            </a:r>
          </a:p>
          <a:p>
            <a:pPr marL="457200" lvl="0" indent="-457200" defTabSz="457200">
              <a:spcBef>
                <a:spcPct val="20000"/>
              </a:spcBef>
              <a:spcAft>
                <a:spcPts val="600"/>
              </a:spcAft>
              <a:buClr>
                <a:prstClr val="white"/>
              </a:buClr>
              <a:buSzPct val="80000"/>
              <a:buFont typeface="+mj-lt"/>
              <a:buAutoNum type="alphaLcParenR"/>
            </a:pPr>
            <a:r>
              <a:rPr lang="en-US" sz="2400" dirty="0" smtClean="0">
                <a:solidFill>
                  <a:prstClr val="white"/>
                </a:solidFill>
              </a:rPr>
              <a:t>Expand naloxone use, distribution, and access, when clinically appropriate </a:t>
            </a:r>
          </a:p>
          <a:p>
            <a:pPr marL="457200" lvl="0" indent="-457200" defTabSz="457200">
              <a:spcBef>
                <a:spcPct val="20000"/>
              </a:spcBef>
              <a:spcAft>
                <a:spcPts val="600"/>
              </a:spcAft>
              <a:buClr>
                <a:prstClr val="white"/>
              </a:buClr>
              <a:buSzPct val="80000"/>
              <a:buFont typeface="+mj-lt"/>
              <a:buAutoNum type="alphaLcParenR"/>
            </a:pPr>
            <a:r>
              <a:rPr lang="en-US" sz="2400" dirty="0" smtClean="0">
                <a:solidFill>
                  <a:prstClr val="white"/>
                </a:solidFill>
              </a:rPr>
              <a:t>Expand screening, diagnosis, and treatment of opioid use disorders, with an emphasis on increasing access to medication-assisted treatment </a:t>
            </a:r>
          </a:p>
          <a:p>
            <a:pPr marL="457200" lvl="0" indent="-457200" defTabSz="457200">
              <a:spcBef>
                <a:spcPct val="20000"/>
              </a:spcBef>
              <a:spcAft>
                <a:spcPts val="600"/>
              </a:spcAft>
              <a:buClr>
                <a:prstClr val="white"/>
              </a:buClr>
              <a:buSzPct val="80000"/>
              <a:buFont typeface="+mj-lt"/>
              <a:buAutoNum type="alphaLcParenR"/>
            </a:pPr>
            <a:r>
              <a:rPr lang="en-US" sz="2400" dirty="0" smtClean="0">
                <a:solidFill>
                  <a:prstClr val="white"/>
                </a:solidFill>
              </a:rPr>
              <a:t>Increase the use of evidence based practices for acute and chronic pain management </a:t>
            </a:r>
          </a:p>
          <a:p>
            <a:pPr marL="457200" lvl="0" indent="-457200" defTabSz="457200">
              <a:spcBef>
                <a:spcPct val="20000"/>
              </a:spcBef>
              <a:spcAft>
                <a:spcPts val="600"/>
              </a:spcAft>
              <a:buClr>
                <a:prstClr val="white"/>
              </a:buClr>
              <a:buSzPct val="80000"/>
              <a:buFont typeface="+mj-lt"/>
              <a:buAutoNum type="alphaLcParenR"/>
            </a:pPr>
            <a:endParaRPr lang="en-US" sz="2800" dirty="0" smtClean="0">
              <a:solidFill>
                <a:prstClr val="white"/>
              </a:solidFill>
            </a:endParaRPr>
          </a:p>
          <a:p>
            <a:pPr marL="457200" lvl="0" indent="-457200" defTabSz="457200">
              <a:spcBef>
                <a:spcPct val="20000"/>
              </a:spcBef>
              <a:spcAft>
                <a:spcPts val="600"/>
              </a:spcAft>
              <a:buClr>
                <a:prstClr val="white"/>
              </a:buClr>
              <a:buSzPct val="80000"/>
              <a:buFont typeface="+mj-lt"/>
              <a:buAutoNum type="alphaLcParenR"/>
            </a:pPr>
            <a:endParaRPr lang="en-US" sz="2800" dirty="0">
              <a:solidFill>
                <a:prstClr val="white"/>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264464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792" y="478629"/>
            <a:ext cx="11355049" cy="75651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5</a:t>
            </a:r>
            <a:r>
              <a:rPr lang="en-US" sz="3600" dirty="0" smtClean="0"/>
              <a:t>. Agency for Healthcare Research and Quality (AHRQ) defines a medical home not simply as a place but as a model of the organization of primary care that delivers the core functions of primary health </a:t>
            </a:r>
            <a:r>
              <a:rPr lang="en-US" sz="3600" dirty="0" smtClean="0"/>
              <a:t>care.</a:t>
            </a:r>
            <a:endParaRPr lang="en-US" sz="3600" dirty="0" smtClean="0"/>
          </a:p>
          <a:p>
            <a:endParaRPr lang="en-US" sz="3600" dirty="0">
              <a:solidFill>
                <a:srgbClr val="C00000"/>
              </a:solidFill>
            </a:endParaRPr>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True</a:t>
            </a:r>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False</a:t>
            </a:r>
          </a:p>
          <a:p>
            <a:pPr marL="457200" lvl="0" indent="-457200" defTabSz="457200">
              <a:spcBef>
                <a:spcPct val="20000"/>
              </a:spcBef>
              <a:spcAft>
                <a:spcPts val="600"/>
              </a:spcAft>
              <a:buClr>
                <a:prstClr val="white"/>
              </a:buClr>
              <a:buSzPct val="80000"/>
              <a:buFont typeface="+mj-lt"/>
              <a:buAutoNum type="alphaLcParenR"/>
            </a:pPr>
            <a:endParaRPr lang="en-US" sz="2800" dirty="0" smtClean="0">
              <a:solidFill>
                <a:prstClr val="white"/>
              </a:solidFill>
            </a:endParaRPr>
          </a:p>
          <a:p>
            <a:pPr marL="457200" lvl="0" indent="-457200" defTabSz="457200">
              <a:spcBef>
                <a:spcPct val="20000"/>
              </a:spcBef>
              <a:spcAft>
                <a:spcPts val="600"/>
              </a:spcAft>
              <a:buClr>
                <a:prstClr val="white"/>
              </a:buClr>
              <a:buSzPct val="80000"/>
              <a:buFont typeface="+mj-lt"/>
              <a:buAutoNum type="alphaLcParenR"/>
            </a:pPr>
            <a:endParaRPr lang="en-US" sz="2800" dirty="0">
              <a:solidFill>
                <a:prstClr val="white"/>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26802015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792" y="478629"/>
            <a:ext cx="11355049" cy="75651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5</a:t>
            </a:r>
            <a:r>
              <a:rPr lang="en-US" sz="3600" dirty="0" smtClean="0"/>
              <a:t>. Agency for Healthcare Research and Quality (AHRQ) defines a medical home not simply as a place but as a model of the organization of primary care that delivers the core functions of primary health </a:t>
            </a:r>
            <a:r>
              <a:rPr lang="en-US" sz="3600" dirty="0" smtClean="0"/>
              <a:t>care.</a:t>
            </a:r>
            <a:endParaRPr lang="en-US" sz="3600" dirty="0" smtClean="0"/>
          </a:p>
          <a:p>
            <a:endParaRPr lang="en-US" sz="3600" dirty="0">
              <a:solidFill>
                <a:srgbClr val="C00000"/>
              </a:solidFill>
            </a:endParaRPr>
          </a:p>
          <a:p>
            <a:pPr marL="457200" lvl="0" indent="-457200" defTabSz="457200">
              <a:spcBef>
                <a:spcPct val="20000"/>
              </a:spcBef>
              <a:spcAft>
                <a:spcPts val="600"/>
              </a:spcAft>
              <a:buClr>
                <a:prstClr val="white"/>
              </a:buClr>
              <a:buSzPct val="80000"/>
              <a:buFont typeface="+mj-lt"/>
              <a:buAutoNum type="alphaLcParenR"/>
            </a:pPr>
            <a:r>
              <a:rPr lang="en-US" sz="3600" dirty="0" smtClean="0">
                <a:solidFill>
                  <a:srgbClr val="C00000"/>
                </a:solidFill>
              </a:rPr>
              <a:t>True</a:t>
            </a:r>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False</a:t>
            </a:r>
          </a:p>
          <a:p>
            <a:pPr marL="457200" lvl="0" indent="-457200" defTabSz="457200">
              <a:spcBef>
                <a:spcPct val="20000"/>
              </a:spcBef>
              <a:spcAft>
                <a:spcPts val="600"/>
              </a:spcAft>
              <a:buClr>
                <a:prstClr val="white"/>
              </a:buClr>
              <a:buSzPct val="80000"/>
              <a:buFont typeface="+mj-lt"/>
              <a:buAutoNum type="alphaLcParenR"/>
            </a:pPr>
            <a:endParaRPr lang="en-US" sz="2800" dirty="0" smtClean="0">
              <a:solidFill>
                <a:prstClr val="white"/>
              </a:solidFill>
            </a:endParaRPr>
          </a:p>
          <a:p>
            <a:pPr marL="457200" lvl="0" indent="-457200" defTabSz="457200">
              <a:spcBef>
                <a:spcPct val="20000"/>
              </a:spcBef>
              <a:spcAft>
                <a:spcPts val="600"/>
              </a:spcAft>
              <a:buClr>
                <a:prstClr val="white"/>
              </a:buClr>
              <a:buSzPct val="80000"/>
              <a:buFont typeface="+mj-lt"/>
              <a:buAutoNum type="alphaLcParenR"/>
            </a:pPr>
            <a:endParaRPr lang="en-US" sz="2800" dirty="0">
              <a:solidFill>
                <a:prstClr val="white"/>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400873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1216" y="322217"/>
            <a:ext cx="8249604" cy="6104707"/>
          </a:xfrm>
          <a:prstGeom prst="rect">
            <a:avLst/>
          </a:prstGeom>
        </p:spPr>
      </p:pic>
      <p:pic>
        <p:nvPicPr>
          <p:cNvPr id="2" name="Picture 1"/>
          <p:cNvPicPr>
            <a:picLocks noChangeAspect="1"/>
          </p:cNvPicPr>
          <p:nvPr/>
        </p:nvPicPr>
        <p:blipFill>
          <a:blip r:embed="rId3"/>
          <a:stretch>
            <a:fillRect/>
          </a:stretch>
        </p:blipFill>
        <p:spPr>
          <a:xfrm>
            <a:off x="8720820" y="322217"/>
            <a:ext cx="2495820" cy="6099002"/>
          </a:xfrm>
          <a:prstGeom prst="rect">
            <a:avLst/>
          </a:prstGeom>
        </p:spPr>
      </p:pic>
    </p:spTree>
    <p:extLst>
      <p:ext uri="{BB962C8B-B14F-4D97-AF65-F5344CB8AC3E}">
        <p14:creationId xmlns:p14="http://schemas.microsoft.com/office/powerpoint/2010/main" val="2338967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4960" y="596037"/>
            <a:ext cx="9119240" cy="5573986"/>
          </a:xfrm>
          <a:prstGeom prst="rect">
            <a:avLst/>
          </a:prstGeom>
        </p:spPr>
      </p:pic>
      <p:pic>
        <p:nvPicPr>
          <p:cNvPr id="2" name="Picture 1"/>
          <p:cNvPicPr>
            <a:picLocks noChangeAspect="1"/>
          </p:cNvPicPr>
          <p:nvPr/>
        </p:nvPicPr>
        <p:blipFill>
          <a:blip r:embed="rId3"/>
          <a:stretch>
            <a:fillRect/>
          </a:stretch>
        </p:blipFill>
        <p:spPr>
          <a:xfrm>
            <a:off x="9434200" y="596037"/>
            <a:ext cx="2280280" cy="5572288"/>
          </a:xfrm>
          <a:prstGeom prst="rect">
            <a:avLst/>
          </a:prstGeom>
        </p:spPr>
      </p:pic>
    </p:spTree>
    <p:extLst>
      <p:ext uri="{BB962C8B-B14F-4D97-AF65-F5344CB8AC3E}">
        <p14:creationId xmlns:p14="http://schemas.microsoft.com/office/powerpoint/2010/main" val="1098599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96239" y="825593"/>
            <a:ext cx="8964493" cy="5727607"/>
          </a:xfrm>
          <a:prstGeom prst="rect">
            <a:avLst/>
          </a:prstGeom>
        </p:spPr>
      </p:pic>
      <p:pic>
        <p:nvPicPr>
          <p:cNvPr id="2" name="Picture 1"/>
          <p:cNvPicPr>
            <a:picLocks noChangeAspect="1"/>
          </p:cNvPicPr>
          <p:nvPr/>
        </p:nvPicPr>
        <p:blipFill>
          <a:blip r:embed="rId3"/>
          <a:stretch>
            <a:fillRect/>
          </a:stretch>
        </p:blipFill>
        <p:spPr>
          <a:xfrm>
            <a:off x="9360732" y="825592"/>
            <a:ext cx="2353748" cy="5751821"/>
          </a:xfrm>
          <a:prstGeom prst="rect">
            <a:avLst/>
          </a:prstGeom>
        </p:spPr>
      </p:pic>
    </p:spTree>
    <p:extLst>
      <p:ext uri="{BB962C8B-B14F-4D97-AF65-F5344CB8AC3E}">
        <p14:creationId xmlns:p14="http://schemas.microsoft.com/office/powerpoint/2010/main" val="2793628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6080" y="1119264"/>
            <a:ext cx="9530080" cy="5200255"/>
          </a:xfrm>
          <a:prstGeom prst="rect">
            <a:avLst/>
          </a:prstGeom>
        </p:spPr>
      </p:pic>
      <p:pic>
        <p:nvPicPr>
          <p:cNvPr id="2" name="Picture 1"/>
          <p:cNvPicPr>
            <a:picLocks noChangeAspect="1"/>
          </p:cNvPicPr>
          <p:nvPr/>
        </p:nvPicPr>
        <p:blipFill>
          <a:blip r:embed="rId3"/>
          <a:stretch>
            <a:fillRect/>
          </a:stretch>
        </p:blipFill>
        <p:spPr>
          <a:xfrm>
            <a:off x="9747604" y="1119264"/>
            <a:ext cx="2129436" cy="5203672"/>
          </a:xfrm>
          <a:prstGeom prst="rect">
            <a:avLst/>
          </a:prstGeom>
        </p:spPr>
      </p:pic>
    </p:spTree>
    <p:extLst>
      <p:ext uri="{BB962C8B-B14F-4D97-AF65-F5344CB8AC3E}">
        <p14:creationId xmlns:p14="http://schemas.microsoft.com/office/powerpoint/2010/main" val="3499827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523</TotalTime>
  <Words>1905</Words>
  <Application>Microsoft Office PowerPoint</Application>
  <PresentationFormat>Widescreen</PresentationFormat>
  <Paragraphs>181</Paragraphs>
  <Slides>53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AG Book Pro Light</vt:lpstr>
      <vt:lpstr>Arial</vt:lpstr>
      <vt:lpstr>Calibri</vt:lpstr>
      <vt:lpstr>Century Gothic</vt:lpstr>
      <vt:lpstr>franklin_gothic_fsbook</vt:lpstr>
      <vt:lpstr>Symbol</vt:lpstr>
      <vt:lpstr>Wingdings 3</vt:lpstr>
      <vt:lpstr>Slice</vt:lpstr>
      <vt:lpstr>MODULE three :     medical administration  and service delivery  structures in community  health settings</vt:lpstr>
      <vt:lpstr>PowerPoint Presentation</vt:lpstr>
      <vt:lpstr>UNIT OBJECTIVES</vt:lpstr>
      <vt:lpstr> patient centered medical home (PCMH) and Integrated Care Teams and Communication  </vt:lpstr>
      <vt:lpstr>PowerPoint Presentation</vt:lpstr>
      <vt:lpstr>PowerPoint Presentation</vt:lpstr>
      <vt:lpstr>PowerPoint Presentation</vt:lpstr>
      <vt:lpstr>PowerPoint Presentation</vt:lpstr>
      <vt:lpstr>PowerPoint Presentation</vt:lpstr>
      <vt:lpstr>PowerPoint Presentation</vt:lpstr>
      <vt:lpstr> Defining the PCMH </vt:lpstr>
      <vt:lpstr>PowerPoint Presentation</vt:lpstr>
      <vt:lpstr>PowerPoint Presentation</vt:lpstr>
      <vt:lpstr>Defining the PCMH </vt:lpstr>
      <vt:lpstr>PowerPoint Presentation</vt:lpstr>
      <vt:lpstr>Patient-Centered Care</vt:lpstr>
      <vt:lpstr>Coordinated Care</vt:lpstr>
      <vt:lpstr>Accessible Services</vt:lpstr>
      <vt:lpstr>Quality and Safety</vt:lpstr>
      <vt:lpstr>PowerPoint Presentation</vt:lpstr>
      <vt:lpstr>PowerPoint Presentation</vt:lpstr>
      <vt:lpstr>PowerPoint Presentation</vt:lpstr>
      <vt:lpstr>PowerPoint Presentation</vt:lpstr>
      <vt:lpstr>PowerPoint Presentation</vt:lpstr>
      <vt:lpstr>Creating a Patient Engagement Strategy</vt:lpstr>
      <vt:lpstr>PowerPoint Presentation</vt:lpstr>
      <vt:lpstr>PowerPoint Presentation</vt:lpstr>
      <vt:lpstr>Emergency care research institute “ecri”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Patient centered medical home</vt:lpstr>
      <vt:lpstr>Patient centered medical home</vt:lpstr>
      <vt:lpstr>Patient centered medical home</vt:lpstr>
      <vt:lpstr>Patient centered medical home</vt:lpstr>
      <vt:lpstr>Patient centered medical home</vt:lpstr>
      <vt:lpstr>Patient centered medical home</vt:lpstr>
      <vt:lpstr>Patient centered medical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Victor Brooks</cp:lastModifiedBy>
  <cp:revision>29</cp:revision>
  <cp:lastPrinted>2018-01-03T23:50:08Z</cp:lastPrinted>
  <dcterms:created xsi:type="dcterms:W3CDTF">2017-11-27T19:02:08Z</dcterms:created>
  <dcterms:modified xsi:type="dcterms:W3CDTF">2018-01-19T19:31:12Z</dcterms:modified>
</cp:coreProperties>
</file>