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258" r:id="rId3"/>
    <p:sldId id="295" r:id="rId4"/>
    <p:sldId id="29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9" r:id="rId42"/>
    <p:sldId id="298" r:id="rId43"/>
    <p:sldId id="297" r:id="rId44"/>
    <p:sldId id="300" r:id="rId45"/>
    <p:sldId id="303" r:id="rId46"/>
    <p:sldId id="302" r:id="rId47"/>
    <p:sldId id="301" r:id="rId48"/>
    <p:sldId id="304" r:id="rId49"/>
    <p:sldId id="306" r:id="rId50"/>
    <p:sldId id="307"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C817D3-9C78-4293-8049-6A0109C9A0D8}"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5D8E3E-429A-4530-891E-F482B09B64D8}" type="slidenum">
              <a:rPr lang="en-US" smtClean="0"/>
              <a:t>‹#›</a:t>
            </a:fld>
            <a:endParaRPr lang="en-US"/>
          </a:p>
        </p:txBody>
      </p:sp>
    </p:spTree>
    <p:extLst>
      <p:ext uri="{BB962C8B-B14F-4D97-AF65-F5344CB8AC3E}">
        <p14:creationId xmlns:p14="http://schemas.microsoft.com/office/powerpoint/2010/main" val="321253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11</a:t>
            </a:fld>
            <a:endParaRPr lang="en-US"/>
          </a:p>
        </p:txBody>
      </p:sp>
    </p:spTree>
    <p:extLst>
      <p:ext uri="{BB962C8B-B14F-4D97-AF65-F5344CB8AC3E}">
        <p14:creationId xmlns:p14="http://schemas.microsoft.com/office/powerpoint/2010/main" val="118964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14</a:t>
            </a:fld>
            <a:endParaRPr lang="en-US"/>
          </a:p>
        </p:txBody>
      </p:sp>
    </p:spTree>
    <p:extLst>
      <p:ext uri="{BB962C8B-B14F-4D97-AF65-F5344CB8AC3E}">
        <p14:creationId xmlns:p14="http://schemas.microsoft.com/office/powerpoint/2010/main" val="63328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27</a:t>
            </a:fld>
            <a:endParaRPr lang="en-US"/>
          </a:p>
        </p:txBody>
      </p:sp>
    </p:spTree>
    <p:extLst>
      <p:ext uri="{BB962C8B-B14F-4D97-AF65-F5344CB8AC3E}">
        <p14:creationId xmlns:p14="http://schemas.microsoft.com/office/powerpoint/2010/main" val="282344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35</a:t>
            </a:fld>
            <a:endParaRPr lang="en-US"/>
          </a:p>
        </p:txBody>
      </p:sp>
    </p:spTree>
    <p:extLst>
      <p:ext uri="{BB962C8B-B14F-4D97-AF65-F5344CB8AC3E}">
        <p14:creationId xmlns:p14="http://schemas.microsoft.com/office/powerpoint/2010/main" val="339064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erywell.com/are-you-seeing-the-right-specialist-261534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erywell.com/coronary-artery-bypass-surgery-174578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https://www.healthcare.gov/glossary/co-pay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healthcare.gov/glossary/deductible" TargetMode="External"/><Relationship Id="rId4" Type="http://schemas.openxmlformats.org/officeDocument/2006/relationships/hyperlink" Target="https://www.healthcare.gov/glossary/co-insuranc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96" y="345439"/>
            <a:ext cx="7241797" cy="5922313"/>
          </a:xfrm>
        </p:spPr>
        <p:txBody>
          <a:bodyPr>
            <a:normAutofit fontScale="90000"/>
          </a:bodyPr>
          <a:lstStyle/>
          <a:p>
            <a:r>
              <a:rPr lang="en-US" sz="6000" b="1" dirty="0" smtClean="0"/>
              <a:t>MODULE four:</a:t>
            </a:r>
            <a:br>
              <a:rPr lang="en-US" sz="6000" b="1" dirty="0" smtClean="0"/>
            </a:br>
            <a:r>
              <a:rPr lang="en-US" sz="6000" b="1" dirty="0"/>
              <a:t/>
            </a:r>
            <a:br>
              <a:rPr lang="en-US" sz="6000" b="1" dirty="0"/>
            </a:br>
            <a:r>
              <a:rPr lang="en-US" sz="5400" b="1" dirty="0" smtClean="0"/>
              <a:t>MEDICAL </a:t>
            </a:r>
            <a:r>
              <a:rPr lang="en-US" sz="5400" b="1" dirty="0"/>
              <a:t>PROTOCOLS </a:t>
            </a:r>
            <a:r>
              <a:rPr lang="en-US" sz="5400" b="1" dirty="0" smtClean="0"/>
              <a:t/>
            </a:r>
            <a:br>
              <a:rPr lang="en-US" sz="5400" b="1" dirty="0" smtClean="0"/>
            </a:br>
            <a:r>
              <a:rPr lang="en-US" sz="5400" b="1" dirty="0" smtClean="0"/>
              <a:t>AND </a:t>
            </a:r>
            <a:br>
              <a:rPr lang="en-US" sz="5400" b="1" dirty="0" smtClean="0"/>
            </a:br>
            <a:r>
              <a:rPr lang="en-US" sz="5400" b="1" dirty="0" smtClean="0"/>
              <a:t>QUALITY </a:t>
            </a:r>
            <a:r>
              <a:rPr lang="en-US" sz="5400" b="1" dirty="0"/>
              <a:t>ASSURANCE</a:t>
            </a:r>
            <a:r>
              <a:rPr lang="en-US" sz="6000" b="1" dirty="0" smtClean="0"/>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9518754" y="345439"/>
            <a:ext cx="2219538" cy="6301763"/>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7555548" cy="1507067"/>
          </a:xfrm>
        </p:spPr>
        <p:txBody>
          <a:bodyPr/>
          <a:lstStyle/>
          <a:p>
            <a:r>
              <a:rPr lang="en-US" b="1" dirty="0"/>
              <a:t>Definition #2 - Primary Care Practice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Primary care practices are organized to meet the needs of patients with undifferentiated problems, with the vast majority of patient concerns and needs being cared for in the primary care practice itself.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Primary </a:t>
            </a:r>
            <a:r>
              <a:rPr lang="en-US" b="1" dirty="0">
                <a:solidFill>
                  <a:schemeClr val="bg1"/>
                </a:solidFill>
              </a:rPr>
              <a:t>care practices are generally located in the community of the patients, thereby facilitating access to health care while maintaining a wide variety of specialty and institutional consultative and referral relationships for specific care needs.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structure of the primary care practice may include a team of physicians and non-physician health professionals.</a:t>
            </a:r>
          </a:p>
        </p:txBody>
      </p:sp>
      <p:pic>
        <p:nvPicPr>
          <p:cNvPr id="4" name="Picture 3"/>
          <p:cNvPicPr>
            <a:picLocks noChangeAspect="1"/>
          </p:cNvPicPr>
          <p:nvPr/>
        </p:nvPicPr>
        <p:blipFill>
          <a:blip r:embed="rId2"/>
          <a:stretch>
            <a:fillRect/>
          </a:stretch>
        </p:blipFill>
        <p:spPr>
          <a:xfrm>
            <a:off x="9337040" y="363662"/>
            <a:ext cx="2523172" cy="6165840"/>
          </a:xfrm>
          <a:prstGeom prst="rect">
            <a:avLst/>
          </a:prstGeom>
        </p:spPr>
      </p:pic>
    </p:spTree>
    <p:extLst>
      <p:ext uri="{BB962C8B-B14F-4D97-AF65-F5344CB8AC3E}">
        <p14:creationId xmlns:p14="http://schemas.microsoft.com/office/powerpoint/2010/main" val="277608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
            </a:r>
            <a:br>
              <a:rPr lang="en-US" sz="4800" b="1" dirty="0" smtClean="0"/>
            </a:br>
            <a:r>
              <a:rPr lang="en-US" sz="4800" b="1" dirty="0" smtClean="0"/>
              <a:t>Definition </a:t>
            </a:r>
            <a:r>
              <a:rPr lang="en-US" sz="4800" b="1" dirty="0"/>
              <a:t>#3 - Primary Care Physician</a:t>
            </a:r>
            <a:br>
              <a:rPr lang="en-US" sz="4800" b="1" dirty="0"/>
            </a:br>
            <a:endParaRPr lang="en-US" sz="4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A primary care physician is a specialist in Family Medicine, Internal Medicine or Pediatrics who provides definitive care to the undifferentiated patient at the point of first contact, and takes continuing responsibility for providing the patient's comprehensive care.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This </a:t>
            </a:r>
            <a:r>
              <a:rPr lang="en-US" b="1" dirty="0">
                <a:solidFill>
                  <a:schemeClr val="bg1"/>
                </a:solidFill>
              </a:rPr>
              <a:t>care may include chronic, preventive and acute care in both inpatient and outpatient settings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Such a physician must be specifically trained to provide comprehensive primary care services through </a:t>
            </a:r>
            <a:r>
              <a:rPr lang="en-US" b="1" dirty="0" smtClean="0">
                <a:solidFill>
                  <a:schemeClr val="bg1"/>
                </a:solidFill>
              </a:rPr>
              <a:t>training </a:t>
            </a:r>
            <a:r>
              <a:rPr lang="en-US" b="1" dirty="0">
                <a:solidFill>
                  <a:schemeClr val="bg1"/>
                </a:solidFill>
              </a:rPr>
              <a:t>in acute and chronic care settings.</a:t>
            </a:r>
          </a:p>
        </p:txBody>
      </p:sp>
      <p:pic>
        <p:nvPicPr>
          <p:cNvPr id="4" name="Picture 3"/>
          <p:cNvPicPr>
            <a:picLocks noChangeAspect="1"/>
          </p:cNvPicPr>
          <p:nvPr/>
        </p:nvPicPr>
        <p:blipFill>
          <a:blip r:embed="rId3"/>
          <a:stretch>
            <a:fillRect/>
          </a:stretch>
        </p:blipFill>
        <p:spPr>
          <a:xfrm>
            <a:off x="9367521" y="274320"/>
            <a:ext cx="2614612" cy="6389290"/>
          </a:xfrm>
          <a:prstGeom prst="rect">
            <a:avLst/>
          </a:prstGeom>
        </p:spPr>
      </p:pic>
    </p:spTree>
    <p:extLst>
      <p:ext uri="{BB962C8B-B14F-4D97-AF65-F5344CB8AC3E}">
        <p14:creationId xmlns:p14="http://schemas.microsoft.com/office/powerpoint/2010/main" val="289227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
            </a:r>
            <a:br>
              <a:rPr lang="en-US" sz="4800" b="1" dirty="0" smtClean="0"/>
            </a:br>
            <a:r>
              <a:rPr lang="en-US" sz="4800" b="1" dirty="0" smtClean="0"/>
              <a:t>Definition </a:t>
            </a:r>
            <a:r>
              <a:rPr lang="en-US" sz="4800" b="1" dirty="0"/>
              <a:t>#3 - Primary Care Physician</a:t>
            </a:r>
            <a:r>
              <a:rPr lang="en-US" b="1" dirty="0"/>
              <a:t/>
            </a:r>
            <a:br>
              <a:rPr lang="en-US" b="1"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Primary care physicians devote the majority of their practice to providing primary care services to a defined population of patients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The style of primary care practice is such that the personal primary care physician serves as the entry point for substantially all of the patient's medical and health care needs - not limited by problem origin, organ system, or diagnosis.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Primary </a:t>
            </a:r>
            <a:r>
              <a:rPr lang="en-US" b="1" dirty="0">
                <a:solidFill>
                  <a:schemeClr val="bg1"/>
                </a:solidFill>
              </a:rPr>
              <a:t>care physicians are advocates for the patient in coordinating the use of the entire health care system to benefit the patient.</a:t>
            </a:r>
          </a:p>
        </p:txBody>
      </p:sp>
      <p:pic>
        <p:nvPicPr>
          <p:cNvPr id="4" name="Picture 3"/>
          <p:cNvPicPr>
            <a:picLocks noChangeAspect="1"/>
          </p:cNvPicPr>
          <p:nvPr/>
        </p:nvPicPr>
        <p:blipFill>
          <a:blip r:embed="rId2"/>
          <a:stretch>
            <a:fillRect/>
          </a:stretch>
        </p:blipFill>
        <p:spPr>
          <a:xfrm>
            <a:off x="9398001" y="274319"/>
            <a:ext cx="2594292" cy="6339635"/>
          </a:xfrm>
          <a:prstGeom prst="rect">
            <a:avLst/>
          </a:prstGeom>
        </p:spPr>
      </p:pic>
    </p:spTree>
    <p:extLst>
      <p:ext uri="{BB962C8B-B14F-4D97-AF65-F5344CB8AC3E}">
        <p14:creationId xmlns:p14="http://schemas.microsoft.com/office/powerpoint/2010/main" val="132081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Definition </a:t>
            </a:r>
            <a:r>
              <a:rPr lang="en-US" b="1" dirty="0"/>
              <a:t>#4 - Non-Primary Care Physicians Providing Primary Care Services</a:t>
            </a:r>
            <a:br>
              <a:rPr lang="en-US" b="1"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Physicians who are not trained in the primary care specialties of family medicine, general internal medicine, or general pediatrics may sometimes provide patient care services that are usually delivered by primary care physicians.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These </a:t>
            </a:r>
            <a:r>
              <a:rPr lang="en-US" b="1" dirty="0">
                <a:solidFill>
                  <a:schemeClr val="bg1"/>
                </a:solidFill>
              </a:rPr>
              <a:t>physicians may focus on specific patient care needs related to prevention, health maintenance, acute care, chronic care or rehabilitation</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These physicians, however, do not offer these services within the context of comprehensive, first contact and continuing care.</a:t>
            </a:r>
          </a:p>
        </p:txBody>
      </p:sp>
      <p:pic>
        <p:nvPicPr>
          <p:cNvPr id="4" name="Picture 3"/>
          <p:cNvPicPr>
            <a:picLocks noChangeAspect="1"/>
          </p:cNvPicPr>
          <p:nvPr/>
        </p:nvPicPr>
        <p:blipFill>
          <a:blip r:embed="rId2"/>
          <a:stretch>
            <a:fillRect/>
          </a:stretch>
        </p:blipFill>
        <p:spPr>
          <a:xfrm>
            <a:off x="9449049" y="187960"/>
            <a:ext cx="2554878" cy="6243320"/>
          </a:xfrm>
          <a:prstGeom prst="rect">
            <a:avLst/>
          </a:prstGeom>
        </p:spPr>
      </p:pic>
    </p:spTree>
    <p:extLst>
      <p:ext uri="{BB962C8B-B14F-4D97-AF65-F5344CB8AC3E}">
        <p14:creationId xmlns:p14="http://schemas.microsoft.com/office/powerpoint/2010/main" val="169073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32" y="4964852"/>
            <a:ext cx="8534400" cy="1507067"/>
          </a:xfrm>
        </p:spPr>
        <p:txBody>
          <a:bodyPr>
            <a:normAutofit fontScale="90000"/>
          </a:bodyPr>
          <a:lstStyle/>
          <a:p>
            <a:r>
              <a:rPr lang="en-US" dirty="0" smtClean="0"/>
              <a:t/>
            </a:r>
            <a:br>
              <a:rPr lang="en-US" dirty="0" smtClean="0"/>
            </a:br>
            <a:r>
              <a:rPr lang="en-US" sz="7300" b="1" dirty="0" smtClean="0"/>
              <a:t>What </a:t>
            </a:r>
            <a:r>
              <a:rPr lang="en-US" sz="7300" b="1" dirty="0"/>
              <a:t>is preventive care?</a:t>
            </a:r>
            <a:br>
              <a:rPr lang="en-US" sz="7300" b="1" dirty="0"/>
            </a:br>
            <a:endParaRPr lang="en-US" sz="7300" b="1" dirty="0"/>
          </a:p>
        </p:txBody>
      </p:sp>
      <p:sp>
        <p:nvSpPr>
          <p:cNvPr id="3" name="Content Placeholder 2"/>
          <p:cNvSpPr>
            <a:spLocks noGrp="1"/>
          </p:cNvSpPr>
          <p:nvPr>
            <p:ph idx="1"/>
          </p:nvPr>
        </p:nvSpPr>
        <p:spPr>
          <a:xfrm>
            <a:off x="298132" y="685800"/>
            <a:ext cx="8534400" cy="3615267"/>
          </a:xfrm>
        </p:spPr>
        <p:txBody>
          <a:bodyPr>
            <a:normAutofit fontScale="77500" lnSpcReduction="20000"/>
          </a:bodyPr>
          <a:lstStyle/>
          <a:p>
            <a:pPr>
              <a:buFont typeface="Arial" panose="020B0604020202020204" pitchFamily="34" charset="0"/>
              <a:buChar char="•"/>
            </a:pPr>
            <a:r>
              <a:rPr lang="en-US" sz="3600" b="1" dirty="0">
                <a:solidFill>
                  <a:schemeClr val="bg1"/>
                </a:solidFill>
              </a:rPr>
              <a:t>Preventive care includes health services like screenings, check-ups, and patient counseling that are used to prevent illnesses, disease, and other health problems, or to detect illness at an early stage when treatment is likely to work best. </a:t>
            </a:r>
            <a:endParaRPr lang="en-US" sz="3600" b="1" dirty="0" smtClean="0">
              <a:solidFill>
                <a:schemeClr val="bg1"/>
              </a:solidFill>
            </a:endParaRPr>
          </a:p>
          <a:p>
            <a:pPr>
              <a:buFont typeface="Arial" panose="020B0604020202020204" pitchFamily="34" charset="0"/>
              <a:buChar char="•"/>
            </a:pPr>
            <a:r>
              <a:rPr lang="en-US" sz="3600" b="1" dirty="0" smtClean="0">
                <a:solidFill>
                  <a:schemeClr val="bg1"/>
                </a:solidFill>
              </a:rPr>
              <a:t>Getting </a:t>
            </a:r>
            <a:r>
              <a:rPr lang="en-US" sz="3600" b="1" dirty="0">
                <a:solidFill>
                  <a:schemeClr val="bg1"/>
                </a:solidFill>
              </a:rPr>
              <a:t>recommended preventive services and making healthy lifestyle choices are key steps to good health and well-being.</a:t>
            </a:r>
          </a:p>
        </p:txBody>
      </p:sp>
      <p:pic>
        <p:nvPicPr>
          <p:cNvPr id="4" name="Picture 3"/>
          <p:cNvPicPr>
            <a:picLocks noChangeAspect="1"/>
          </p:cNvPicPr>
          <p:nvPr/>
        </p:nvPicPr>
        <p:blipFill>
          <a:blip r:embed="rId3"/>
          <a:stretch>
            <a:fillRect/>
          </a:stretch>
        </p:blipFill>
        <p:spPr>
          <a:xfrm>
            <a:off x="9398000" y="243839"/>
            <a:ext cx="2533332" cy="6190667"/>
          </a:xfrm>
          <a:prstGeom prst="rect">
            <a:avLst/>
          </a:prstGeom>
        </p:spPr>
      </p:pic>
    </p:spTree>
    <p:extLst>
      <p:ext uri="{BB962C8B-B14F-4D97-AF65-F5344CB8AC3E}">
        <p14:creationId xmlns:p14="http://schemas.microsoft.com/office/powerpoint/2010/main" val="333172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4639732"/>
            <a:ext cx="8534400" cy="1507067"/>
          </a:xfrm>
        </p:spPr>
        <p:txBody>
          <a:bodyPr>
            <a:normAutofit fontScale="90000"/>
          </a:bodyPr>
          <a:lstStyle/>
          <a:p>
            <a:r>
              <a:rPr lang="en-US" b="1" dirty="0" smtClean="0"/>
              <a:t/>
            </a:r>
            <a:br>
              <a:rPr lang="en-US" b="1" dirty="0" smtClean="0"/>
            </a:br>
            <a:r>
              <a:rPr lang="en-US" b="1" dirty="0" smtClean="0"/>
              <a:t>Definition </a:t>
            </a:r>
            <a:r>
              <a:rPr lang="en-US" b="1" dirty="0"/>
              <a:t>#4 - Non-Primary Care Physicians Providing Primary Care Services</a:t>
            </a:r>
            <a:br>
              <a:rPr lang="en-US" b="1" dirty="0"/>
            </a:br>
            <a:endParaRPr lang="en-US" dirty="0"/>
          </a:p>
        </p:txBody>
      </p:sp>
      <p:sp>
        <p:nvSpPr>
          <p:cNvPr id="3" name="Content Placeholder 2"/>
          <p:cNvSpPr>
            <a:spLocks noGrp="1"/>
          </p:cNvSpPr>
          <p:nvPr>
            <p:ph idx="1"/>
          </p:nvPr>
        </p:nvSpPr>
        <p:spPr>
          <a:xfrm>
            <a:off x="216852" y="665480"/>
            <a:ext cx="8534400" cy="3615267"/>
          </a:xfrm>
        </p:spPr>
        <p:txBody>
          <a:bodyPr>
            <a:normAutofit lnSpcReduction="10000"/>
          </a:bodyPr>
          <a:lstStyle/>
          <a:p>
            <a:pPr>
              <a:buFont typeface="Arial" panose="020B0604020202020204" pitchFamily="34" charset="0"/>
              <a:buChar char="•"/>
            </a:pPr>
            <a:r>
              <a:rPr lang="en-US" b="1" dirty="0">
                <a:solidFill>
                  <a:schemeClr val="bg1"/>
                </a:solidFill>
              </a:rPr>
              <a:t>The contributions of physicians who deliver some services usually found within the scope of primary care practice may be important to specific patient needs.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However</a:t>
            </a:r>
            <a:r>
              <a:rPr lang="en-US" b="1" dirty="0">
                <a:solidFill>
                  <a:schemeClr val="bg1"/>
                </a:solidFill>
              </a:rPr>
              <a:t>, the absence of a full scope of training in primary care requires that these individuals work in close consultation with fully-trained, primary care physicians.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An </a:t>
            </a:r>
            <a:r>
              <a:rPr lang="en-US" b="1" dirty="0">
                <a:solidFill>
                  <a:schemeClr val="bg1"/>
                </a:solidFill>
              </a:rPr>
              <a:t>effective system of primary care may utilize these physicians as members of the health care team with a primary care physician maintaining responsibility for the function of the health care team and the comprehensive, ongoing health care of the patient.</a:t>
            </a:r>
          </a:p>
        </p:txBody>
      </p:sp>
      <p:pic>
        <p:nvPicPr>
          <p:cNvPr id="4" name="Picture 3"/>
          <p:cNvPicPr>
            <a:picLocks noChangeAspect="1"/>
          </p:cNvPicPr>
          <p:nvPr/>
        </p:nvPicPr>
        <p:blipFill>
          <a:blip r:embed="rId2"/>
          <a:stretch>
            <a:fillRect/>
          </a:stretch>
        </p:blipFill>
        <p:spPr>
          <a:xfrm>
            <a:off x="9357360" y="273049"/>
            <a:ext cx="2584132" cy="6314806"/>
          </a:xfrm>
          <a:prstGeom prst="rect">
            <a:avLst/>
          </a:prstGeom>
        </p:spPr>
      </p:pic>
    </p:spTree>
    <p:extLst>
      <p:ext uri="{BB962C8B-B14F-4D97-AF65-F5344CB8AC3E}">
        <p14:creationId xmlns:p14="http://schemas.microsoft.com/office/powerpoint/2010/main" val="289603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4517812"/>
            <a:ext cx="8534400" cy="1507067"/>
          </a:xfrm>
        </p:spPr>
        <p:txBody>
          <a:bodyPr>
            <a:normAutofit fontScale="90000"/>
          </a:bodyPr>
          <a:lstStyle/>
          <a:p>
            <a:r>
              <a:rPr lang="en-US" b="1" dirty="0" smtClean="0"/>
              <a:t/>
            </a:r>
            <a:br>
              <a:rPr lang="en-US" b="1" dirty="0" smtClean="0"/>
            </a:br>
            <a:r>
              <a:rPr lang="en-US" b="1" dirty="0" smtClean="0"/>
              <a:t>Definition </a:t>
            </a:r>
            <a:r>
              <a:rPr lang="en-US" b="1" dirty="0"/>
              <a:t>#5 - Non-Physician Primary Care Providers</a:t>
            </a:r>
            <a:br>
              <a:rPr lang="en-US" b="1" dirty="0"/>
            </a:br>
            <a:endParaRPr lang="en-US" dirty="0"/>
          </a:p>
        </p:txBody>
      </p:sp>
      <p:sp>
        <p:nvSpPr>
          <p:cNvPr id="3" name="Content Placeholder 2"/>
          <p:cNvSpPr>
            <a:spLocks noGrp="1"/>
          </p:cNvSpPr>
          <p:nvPr>
            <p:ph idx="1"/>
          </p:nvPr>
        </p:nvSpPr>
        <p:spPr>
          <a:xfrm>
            <a:off x="155892" y="756920"/>
            <a:ext cx="8534400" cy="3615267"/>
          </a:xfrm>
        </p:spPr>
        <p:txBody>
          <a:bodyPr/>
          <a:lstStyle/>
          <a:p>
            <a:pPr>
              <a:buFont typeface="Arial" panose="020B0604020202020204" pitchFamily="34" charset="0"/>
              <a:buChar char="•"/>
            </a:pPr>
            <a:r>
              <a:rPr lang="en-US" b="1" dirty="0" smtClean="0">
                <a:solidFill>
                  <a:schemeClr val="bg1"/>
                </a:solidFill>
              </a:rPr>
              <a:t>There </a:t>
            </a:r>
            <a:r>
              <a:rPr lang="en-US" b="1" dirty="0">
                <a:solidFill>
                  <a:schemeClr val="bg1"/>
                </a:solidFill>
              </a:rPr>
              <a:t>are providers of health care other than physicians who render some primary care services.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Such </a:t>
            </a:r>
            <a:r>
              <a:rPr lang="en-US" b="1" dirty="0">
                <a:solidFill>
                  <a:schemeClr val="bg1"/>
                </a:solidFill>
              </a:rPr>
              <a:t>providers may include nurse practitioners, physician assistants and some other health care providers.</a:t>
            </a:r>
          </a:p>
          <a:p>
            <a:pPr>
              <a:buFont typeface="Arial" panose="020B0604020202020204" pitchFamily="34" charset="0"/>
              <a:buChar char="•"/>
            </a:pPr>
            <a:r>
              <a:rPr lang="en-US" b="1" dirty="0">
                <a:solidFill>
                  <a:schemeClr val="bg1"/>
                </a:solidFill>
              </a:rPr>
              <a:t>These providers of primary care may meet the needs of specific patients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They should provide these services in collaborative teams in which the ultimate responsibility for the patient resides with the primary care physician</a:t>
            </a:r>
            <a:r>
              <a:rPr lang="en-US" b="1" dirty="0" smtClean="0">
                <a:solidFill>
                  <a:schemeClr val="bg1"/>
                </a:solidFill>
              </a:rPr>
              <a:t>.</a:t>
            </a:r>
            <a:endParaRPr lang="en-US" b="1" dirty="0">
              <a:solidFill>
                <a:schemeClr val="bg1"/>
              </a:solidFill>
            </a:endParaRP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06561" y="299720"/>
            <a:ext cx="2614612" cy="6389292"/>
          </a:xfrm>
          <a:prstGeom prst="rect">
            <a:avLst/>
          </a:prstGeom>
        </p:spPr>
      </p:pic>
    </p:spTree>
    <p:extLst>
      <p:ext uri="{BB962C8B-B14F-4D97-AF65-F5344CB8AC3E}">
        <p14:creationId xmlns:p14="http://schemas.microsoft.com/office/powerpoint/2010/main" val="1020263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Term</a:t>
            </a:r>
            <a:br>
              <a:rPr lang="en-US" b="1" dirty="0"/>
            </a:b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a:solidFill>
                  <a:schemeClr val="bg1"/>
                </a:solidFill>
              </a:rPr>
              <a:t>The AAFP recognizes the term "primary care" and that family physicians provide services commonly recognized as primary care. However, the terms, "primary care" and "family medicine" are not interchangeable</a:t>
            </a:r>
            <a:r>
              <a:rPr lang="en-US" b="1" dirty="0" smtClean="0">
                <a:solidFill>
                  <a:schemeClr val="bg1"/>
                </a:solidFill>
              </a:rPr>
              <a:t>.</a:t>
            </a: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 </a:t>
            </a:r>
            <a:r>
              <a:rPr lang="en-US" b="1" dirty="0">
                <a:solidFill>
                  <a:schemeClr val="bg1"/>
                </a:solidFill>
              </a:rPr>
              <a:t>"Primary care" does not fully describe the activities of family physicians nor the practice of family medicine. </a:t>
            </a:r>
            <a:endParaRPr lang="en-US" b="1" dirty="0" smtClean="0">
              <a:solidFill>
                <a:schemeClr val="bg1"/>
              </a:solidFill>
            </a:endParaRP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Similarly</a:t>
            </a:r>
            <a:r>
              <a:rPr lang="en-US" b="1" dirty="0">
                <a:solidFill>
                  <a:schemeClr val="bg1"/>
                </a:solidFill>
              </a:rPr>
              <a:t>, primary care departments do not replace the form or function of family medicine departments.</a:t>
            </a:r>
          </a:p>
        </p:txBody>
      </p:sp>
      <p:pic>
        <p:nvPicPr>
          <p:cNvPr id="4" name="Picture 3"/>
          <p:cNvPicPr>
            <a:picLocks noChangeAspect="1"/>
          </p:cNvPicPr>
          <p:nvPr/>
        </p:nvPicPr>
        <p:blipFill>
          <a:blip r:embed="rId2"/>
          <a:stretch>
            <a:fillRect/>
          </a:stretch>
        </p:blipFill>
        <p:spPr>
          <a:xfrm>
            <a:off x="9347201" y="182879"/>
            <a:ext cx="2604452" cy="6364463"/>
          </a:xfrm>
          <a:prstGeom prst="rect">
            <a:avLst/>
          </a:prstGeom>
        </p:spPr>
      </p:pic>
    </p:spTree>
    <p:extLst>
      <p:ext uri="{BB962C8B-B14F-4D97-AF65-F5344CB8AC3E}">
        <p14:creationId xmlns:p14="http://schemas.microsoft.com/office/powerpoint/2010/main" val="1895086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PRIMARY CARE ENTAIL?</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WHAT TYPES OF PATIENT CARE SERVICES DOES PRIMARY CARE INVOLVE?</a:t>
            </a:r>
          </a:p>
          <a:p>
            <a:pPr>
              <a:buFont typeface="Arial" panose="020B0604020202020204" pitchFamily="34" charset="0"/>
              <a:buChar char="•"/>
            </a:pPr>
            <a:r>
              <a:rPr lang="en-US" b="1" dirty="0" smtClean="0">
                <a:solidFill>
                  <a:schemeClr val="bg1"/>
                </a:solidFill>
              </a:rPr>
              <a:t>WHAT IS PREVENTIVE CARE?</a:t>
            </a:r>
          </a:p>
          <a:p>
            <a:pPr>
              <a:buFont typeface="Arial" panose="020B0604020202020204" pitchFamily="34" charset="0"/>
              <a:buChar char="•"/>
            </a:pPr>
            <a:r>
              <a:rPr lang="en-US" b="1" dirty="0" smtClean="0">
                <a:solidFill>
                  <a:schemeClr val="bg1"/>
                </a:solidFill>
              </a:rPr>
              <a:t>CAN SPECIALITY CARE PHYSICIANS PROVIDE PRIMARY CARE?</a:t>
            </a:r>
          </a:p>
          <a:p>
            <a:pPr>
              <a:buFont typeface="Arial" panose="020B0604020202020204" pitchFamily="34" charset="0"/>
              <a:buChar char="•"/>
            </a:pPr>
            <a:r>
              <a:rPr lang="en-US" b="1" dirty="0" smtClean="0">
                <a:solidFill>
                  <a:schemeClr val="bg1"/>
                </a:solidFill>
              </a:rPr>
              <a:t>HOW MANY DIFFERENT TYPES OF PHYSICIANS ARE CONSIDERED PRIMARY CARE PHYSICIANS?</a:t>
            </a:r>
          </a:p>
          <a:p>
            <a:pPr>
              <a:buFont typeface="Arial" panose="020B0604020202020204" pitchFamily="34" charset="0"/>
              <a:buChar char="•"/>
            </a:pPr>
            <a:r>
              <a:rPr lang="en-US" b="1" dirty="0" smtClean="0">
                <a:solidFill>
                  <a:schemeClr val="bg1"/>
                </a:solidFill>
              </a:rPr>
              <a:t>WHAT IS PRIMARY CARE PRACTICE?</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274319"/>
            <a:ext cx="2600960" cy="6355931"/>
          </a:xfrm>
          <a:prstGeom prst="rect">
            <a:avLst/>
          </a:prstGeom>
        </p:spPr>
      </p:pic>
    </p:spTree>
    <p:extLst>
      <p:ext uri="{BB962C8B-B14F-4D97-AF65-F5344CB8AC3E}">
        <p14:creationId xmlns:p14="http://schemas.microsoft.com/office/powerpoint/2010/main" val="1631701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6000" b="1" dirty="0" smtClean="0"/>
              <a:t>Secondary </a:t>
            </a:r>
            <a:r>
              <a:rPr lang="en-US" sz="6000" b="1" dirty="0"/>
              <a:t>Care Specialists</a:t>
            </a:r>
            <a:r>
              <a:rPr lang="en-US" b="1" dirty="0"/>
              <a:t/>
            </a:r>
            <a:br>
              <a:rPr lang="en-US" b="1" dirty="0"/>
            </a:b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b="1" dirty="0">
                <a:solidFill>
                  <a:schemeClr val="bg1"/>
                </a:solidFill>
              </a:rPr>
              <a:t>When your primary care provider refers you to a specialist, you are then in "secondary care." </a:t>
            </a:r>
            <a:endParaRPr lang="en-US" sz="3600" b="1" dirty="0" smtClean="0">
              <a:solidFill>
                <a:schemeClr val="bg1"/>
              </a:solidFill>
            </a:endParaRPr>
          </a:p>
          <a:p>
            <a:pPr marL="0" indent="0">
              <a:buNone/>
            </a:pPr>
            <a:r>
              <a:rPr lang="en-US" sz="3600" b="1" dirty="0" smtClean="0">
                <a:solidFill>
                  <a:schemeClr val="bg1"/>
                </a:solidFill>
              </a:rPr>
              <a:t>Secondary </a:t>
            </a:r>
            <a:r>
              <a:rPr lang="en-US" sz="3600" b="1" dirty="0">
                <a:solidFill>
                  <a:schemeClr val="bg1"/>
                </a:solidFill>
              </a:rPr>
              <a:t>care simply means you will be taken care of by someone who has more specific expertise in what is ailing you</a:t>
            </a:r>
            <a:r>
              <a:rPr lang="en-US" sz="3600" b="1" dirty="0" smtClean="0">
                <a:solidFill>
                  <a:schemeClr val="bg1"/>
                </a:solidFill>
              </a:rPr>
              <a:t>.</a:t>
            </a:r>
            <a:r>
              <a:rPr lang="en-US" sz="3600" b="1" dirty="0">
                <a:solidFill>
                  <a:schemeClr val="bg1"/>
                </a:solidFill>
              </a:rPr>
              <a:t> </a:t>
            </a:r>
            <a:endParaRPr lang="en-US" sz="3600" b="1" dirty="0" smtClean="0">
              <a:solidFill>
                <a:schemeClr val="bg1"/>
              </a:solidFill>
            </a:endParaRPr>
          </a:p>
          <a:p>
            <a:pPr marL="0" indent="0">
              <a:buNone/>
            </a:pPr>
            <a:r>
              <a:rPr lang="en-US" sz="3600" b="1" dirty="0" smtClean="0">
                <a:solidFill>
                  <a:schemeClr val="bg1"/>
                </a:solidFill>
              </a:rPr>
              <a:t>Specialists </a:t>
            </a:r>
            <a:r>
              <a:rPr lang="en-US" sz="3600" b="1" dirty="0">
                <a:solidFill>
                  <a:schemeClr val="bg1"/>
                </a:solidFill>
              </a:rPr>
              <a:t>focus either on a specific system of the body or on a specific disease or condition.</a:t>
            </a:r>
          </a:p>
        </p:txBody>
      </p:sp>
      <p:pic>
        <p:nvPicPr>
          <p:cNvPr id="4" name="Picture 3"/>
          <p:cNvPicPr>
            <a:picLocks noChangeAspect="1"/>
          </p:cNvPicPr>
          <p:nvPr/>
        </p:nvPicPr>
        <p:blipFill>
          <a:blip r:embed="rId2"/>
          <a:stretch>
            <a:fillRect/>
          </a:stretch>
        </p:blipFill>
        <p:spPr>
          <a:xfrm>
            <a:off x="9357360" y="212268"/>
            <a:ext cx="2513012" cy="6141012"/>
          </a:xfrm>
          <a:prstGeom prst="rect">
            <a:avLst/>
          </a:prstGeom>
        </p:spPr>
      </p:pic>
      <p:sp>
        <p:nvSpPr>
          <p:cNvPr id="5" name="TextBox 4"/>
          <p:cNvSpPr txBox="1"/>
          <p:nvPr/>
        </p:nvSpPr>
        <p:spPr>
          <a:xfrm>
            <a:off x="2952427" y="392613"/>
            <a:ext cx="2755883" cy="400110"/>
          </a:xfrm>
          <a:prstGeom prst="rect">
            <a:avLst/>
          </a:prstGeom>
          <a:noFill/>
        </p:spPr>
        <p:txBody>
          <a:bodyPr wrap="none" rtlCol="0">
            <a:spAutoFit/>
          </a:bodyPr>
          <a:lstStyle/>
          <a:p>
            <a:r>
              <a:rPr lang="en-US" sz="2000" b="1" dirty="0" smtClean="0"/>
              <a:t>PATIENT PERSPECTIVE</a:t>
            </a:r>
            <a:endParaRPr lang="en-US" sz="2000" b="1" dirty="0"/>
          </a:p>
        </p:txBody>
      </p:sp>
    </p:spTree>
    <p:extLst>
      <p:ext uri="{BB962C8B-B14F-4D97-AF65-F5344CB8AC3E}">
        <p14:creationId xmlns:p14="http://schemas.microsoft.com/office/powerpoint/2010/main" val="230817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four:   </a:t>
            </a:r>
            <a:br>
              <a:rPr lang="en-US" sz="6000" b="1" dirty="0" smtClean="0"/>
            </a:br>
            <a:endParaRPr lang="en-US" sz="6000" b="1" dirty="0" smtClean="0"/>
          </a:p>
          <a:p>
            <a:r>
              <a:rPr lang="en-US" b="1" dirty="0" smtClean="0"/>
              <a:t>SECTION one: </a:t>
            </a:r>
          </a:p>
          <a:p>
            <a:r>
              <a:rPr lang="en-US" b="1" dirty="0" smtClean="0"/>
              <a:t>levels of care</a:t>
            </a:r>
            <a:endParaRPr lang="en-US" b="1" dirty="0"/>
          </a:p>
        </p:txBody>
      </p:sp>
      <p:pic>
        <p:nvPicPr>
          <p:cNvPr id="2" name="Picture 1"/>
          <p:cNvPicPr>
            <a:picLocks noChangeAspect="1"/>
          </p:cNvPicPr>
          <p:nvPr/>
        </p:nvPicPr>
        <p:blipFill>
          <a:blip r:embed="rId2"/>
          <a:stretch>
            <a:fillRect/>
          </a:stretch>
        </p:blipFill>
        <p:spPr>
          <a:xfrm>
            <a:off x="9316720" y="264160"/>
            <a:ext cx="2533332" cy="6190668"/>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72" y="5117252"/>
            <a:ext cx="6773228" cy="1507067"/>
          </a:xfrm>
        </p:spPr>
        <p:txBody>
          <a:bodyPr>
            <a:normAutofit fontScale="90000"/>
          </a:bodyPr>
          <a:lstStyle/>
          <a:p>
            <a:r>
              <a:rPr lang="en-US" sz="5400" b="1" dirty="0">
                <a:solidFill>
                  <a:schemeClr val="bg1"/>
                </a:solidFill>
              </a:rPr>
              <a:t>Secondary Care Specialists</a:t>
            </a:r>
            <a:r>
              <a:rPr lang="en-US" b="1" dirty="0">
                <a:solidFill>
                  <a:schemeClr val="bg1"/>
                </a:solidFill>
              </a:rPr>
              <a:t/>
            </a:r>
            <a:br>
              <a:rPr lang="en-US"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174106" y="1046136"/>
            <a:ext cx="8268854" cy="3844710"/>
          </a:xfrm>
        </p:spPr>
        <p:txBody>
          <a:bodyPr>
            <a:normAutofit/>
          </a:bodyPr>
          <a:lstStyle/>
          <a:p>
            <a:pPr>
              <a:buFont typeface="Arial" panose="020B0604020202020204" pitchFamily="34" charset="0"/>
              <a:buChar char="•"/>
            </a:pPr>
            <a:r>
              <a:rPr lang="en-US" sz="2800" b="1" dirty="0">
                <a:solidFill>
                  <a:schemeClr val="bg1"/>
                </a:solidFill>
              </a:rPr>
              <a:t>For example, cardiologists focus on the heart and its pumping system. </a:t>
            </a:r>
            <a:endParaRPr lang="en-US" sz="2800" b="1" dirty="0" smtClean="0">
              <a:solidFill>
                <a:schemeClr val="bg1"/>
              </a:solidFill>
            </a:endParaRPr>
          </a:p>
          <a:p>
            <a:pPr>
              <a:buFont typeface="Arial" panose="020B0604020202020204" pitchFamily="34" charset="0"/>
              <a:buChar char="•"/>
            </a:pPr>
            <a:r>
              <a:rPr lang="en-US" sz="2800" b="1" dirty="0" smtClean="0">
                <a:solidFill>
                  <a:schemeClr val="bg1"/>
                </a:solidFill>
              </a:rPr>
              <a:t>Endocrinologists </a:t>
            </a:r>
            <a:r>
              <a:rPr lang="en-US" sz="2800" b="1" dirty="0">
                <a:solidFill>
                  <a:schemeClr val="bg1"/>
                </a:solidFill>
              </a:rPr>
              <a:t>focus on hormone systems and some specialize in diseases like diabetes or thyroid disease. </a:t>
            </a:r>
            <a:endParaRPr lang="en-US" sz="2800" b="1" dirty="0" smtClean="0">
              <a:solidFill>
                <a:schemeClr val="bg1"/>
              </a:solidFill>
            </a:endParaRPr>
          </a:p>
          <a:p>
            <a:pPr>
              <a:buFont typeface="Arial" panose="020B0604020202020204" pitchFamily="34" charset="0"/>
              <a:buChar char="•"/>
            </a:pPr>
            <a:r>
              <a:rPr lang="en-US" sz="2800" b="1" dirty="0" smtClean="0">
                <a:solidFill>
                  <a:schemeClr val="bg1"/>
                </a:solidFill>
              </a:rPr>
              <a:t>Oncologists </a:t>
            </a:r>
            <a:r>
              <a:rPr lang="en-US" sz="2800" b="1" dirty="0">
                <a:solidFill>
                  <a:schemeClr val="bg1"/>
                </a:solidFill>
              </a:rPr>
              <a:t>have a specialty in treating cancers and many focus on a specific type of cancer.</a:t>
            </a:r>
          </a:p>
        </p:txBody>
      </p:sp>
      <p:pic>
        <p:nvPicPr>
          <p:cNvPr id="4" name="Picture 3"/>
          <p:cNvPicPr>
            <a:picLocks noChangeAspect="1"/>
          </p:cNvPicPr>
          <p:nvPr/>
        </p:nvPicPr>
        <p:blipFill>
          <a:blip r:embed="rId2"/>
          <a:stretch>
            <a:fillRect/>
          </a:stretch>
        </p:blipFill>
        <p:spPr>
          <a:xfrm>
            <a:off x="9170987" y="268288"/>
            <a:ext cx="2594293" cy="6339638"/>
          </a:xfrm>
          <a:prstGeom prst="rect">
            <a:avLst/>
          </a:prstGeom>
        </p:spPr>
      </p:pic>
      <p:sp>
        <p:nvSpPr>
          <p:cNvPr id="5" name="Rectangle 4"/>
          <p:cNvSpPr/>
          <p:nvPr/>
        </p:nvSpPr>
        <p:spPr>
          <a:xfrm>
            <a:off x="2809073" y="508144"/>
            <a:ext cx="3273653" cy="461665"/>
          </a:xfrm>
          <a:prstGeom prst="rect">
            <a:avLst/>
          </a:prstGeom>
        </p:spPr>
        <p:txBody>
          <a:bodyPr wrap="none">
            <a:spAutoFit/>
          </a:bodyPr>
          <a:lstStyle/>
          <a:p>
            <a:r>
              <a:rPr lang="en-US" sz="2400" b="1" dirty="0"/>
              <a:t>PATIENT PERSPECTIVE</a:t>
            </a:r>
          </a:p>
        </p:txBody>
      </p:sp>
    </p:spTree>
    <p:extLst>
      <p:ext uri="{BB962C8B-B14F-4D97-AF65-F5344CB8AC3E}">
        <p14:creationId xmlns:p14="http://schemas.microsoft.com/office/powerpoint/2010/main" val="673255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
            </a:r>
            <a:br>
              <a:rPr lang="en-US" sz="6000" dirty="0" smtClean="0"/>
            </a:br>
            <a:r>
              <a:rPr lang="en-US" sz="6000" b="1" dirty="0" smtClean="0"/>
              <a:t>Secondary </a:t>
            </a:r>
            <a:r>
              <a:rPr lang="en-US" sz="6000" b="1" dirty="0"/>
              <a:t>Care Specialists</a:t>
            </a:r>
            <a:r>
              <a:rPr lang="en-US" b="1" dirty="0"/>
              <a:t/>
            </a:r>
            <a:br>
              <a:rPr lang="en-US" b="1" dirty="0"/>
            </a:b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There </a:t>
            </a:r>
            <a:r>
              <a:rPr lang="en-US" b="1" dirty="0">
                <a:solidFill>
                  <a:schemeClr val="bg1"/>
                </a:solidFill>
              </a:rPr>
              <a:t>are times when problems with specialty care develop. One reason may be that you have been </a:t>
            </a:r>
            <a:r>
              <a:rPr lang="en-US" b="1" u="sng" dirty="0">
                <a:solidFill>
                  <a:schemeClr val="bg1"/>
                </a:solidFill>
                <a:hlinkClick r:id="rId2"/>
              </a:rPr>
              <a:t>referred to the wrong kind of specialist</a:t>
            </a:r>
            <a:r>
              <a:rPr lang="en-US" b="1" dirty="0">
                <a:solidFill>
                  <a:schemeClr val="bg1"/>
                </a:solidFill>
              </a:rPr>
              <a:t>. For example, your initial symptoms may indicate one thing when in reality it is another condition that requires a different specialist.</a:t>
            </a:r>
          </a:p>
          <a:p>
            <a:pPr>
              <a:buFont typeface="Arial" panose="020B0604020202020204" pitchFamily="34" charset="0"/>
              <a:buChar char="•"/>
            </a:pPr>
            <a:r>
              <a:rPr lang="en-US" b="1" dirty="0">
                <a:solidFill>
                  <a:schemeClr val="bg1"/>
                </a:solidFill>
              </a:rPr>
              <a:t>You may also experience problems while seeing more than one specialist if each is treating a different condition. In these cases, your care may not be fully coordinated. The specialists should work with your primary care health team to ensure everyone knows what the other is recommending.</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9218612" y="242568"/>
            <a:ext cx="2590800" cy="6331101"/>
          </a:xfrm>
          <a:prstGeom prst="rect">
            <a:avLst/>
          </a:prstGeom>
        </p:spPr>
      </p:pic>
      <p:sp>
        <p:nvSpPr>
          <p:cNvPr id="5" name="Rectangle 4"/>
          <p:cNvSpPr/>
          <p:nvPr/>
        </p:nvSpPr>
        <p:spPr>
          <a:xfrm>
            <a:off x="3702512" y="223336"/>
            <a:ext cx="2497800" cy="369332"/>
          </a:xfrm>
          <a:prstGeom prst="rect">
            <a:avLst/>
          </a:prstGeom>
        </p:spPr>
        <p:txBody>
          <a:bodyPr wrap="none">
            <a:spAutoFit/>
          </a:bodyPr>
          <a:lstStyle/>
          <a:p>
            <a:r>
              <a:rPr lang="en-US" b="1" dirty="0"/>
              <a:t>PATIENT PERSPECTIVE</a:t>
            </a:r>
          </a:p>
        </p:txBody>
      </p:sp>
    </p:spTree>
    <p:extLst>
      <p:ext uri="{BB962C8B-B14F-4D97-AF65-F5344CB8AC3E}">
        <p14:creationId xmlns:p14="http://schemas.microsoft.com/office/powerpoint/2010/main" val="2392188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SECONDARY CARE SPECIALIST?</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HOW DO THEY RELATE TO A PRIMARY CARE SPECIALIST IN THE CARE OF A PATIENT?</a:t>
            </a:r>
          </a:p>
          <a:p>
            <a:pPr>
              <a:buFont typeface="Arial" panose="020B0604020202020204" pitchFamily="34" charset="0"/>
              <a:buChar char="•"/>
            </a:pPr>
            <a:r>
              <a:rPr lang="en-US" b="1" dirty="0" smtClean="0">
                <a:solidFill>
                  <a:schemeClr val="bg1"/>
                </a:solidFill>
              </a:rPr>
              <a:t>WHO SHOULD COORDINATE THE CARE OF MULTIPLE SPECIALISTS?</a:t>
            </a:r>
          </a:p>
          <a:p>
            <a:pPr>
              <a:buFont typeface="Arial" panose="020B0604020202020204" pitchFamily="34" charset="0"/>
              <a:buChar char="•"/>
            </a:pPr>
            <a:r>
              <a:rPr lang="en-US" b="1" dirty="0" smtClean="0">
                <a:solidFill>
                  <a:schemeClr val="bg1"/>
                </a:solidFill>
              </a:rPr>
              <a:t>HOW IMPORTANT IS COMMUNICATION IN COORDINATING CARE?</a:t>
            </a:r>
            <a:endParaRPr lang="en-US" b="1" dirty="0">
              <a:solidFill>
                <a:schemeClr val="bg1"/>
              </a:solidFill>
            </a:endParaRPr>
          </a:p>
        </p:txBody>
      </p:sp>
    </p:spTree>
    <p:extLst>
      <p:ext uri="{BB962C8B-B14F-4D97-AF65-F5344CB8AC3E}">
        <p14:creationId xmlns:p14="http://schemas.microsoft.com/office/powerpoint/2010/main" val="3848368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Tertiary Care and Hospitalization</a:t>
            </a:r>
          </a:p>
        </p:txBody>
      </p:sp>
      <p:sp>
        <p:nvSpPr>
          <p:cNvPr id="3" name="Content Placeholder 2"/>
          <p:cNvSpPr>
            <a:spLocks noGrp="1"/>
          </p:cNvSpPr>
          <p:nvPr>
            <p:ph idx="1"/>
          </p:nvPr>
        </p:nvSpPr>
        <p:spPr>
          <a:xfrm>
            <a:off x="684212" y="685800"/>
            <a:ext cx="8104188" cy="3615267"/>
          </a:xfrm>
        </p:spPr>
        <p:txBody>
          <a:bodyPr>
            <a:normAutofit fontScale="92500"/>
          </a:bodyPr>
          <a:lstStyle/>
          <a:p>
            <a:pPr marL="0" indent="0">
              <a:buNone/>
            </a:pPr>
            <a:r>
              <a:rPr lang="en-US" b="1" dirty="0">
                <a:solidFill>
                  <a:schemeClr val="bg1"/>
                </a:solidFill>
              </a:rPr>
              <a:t>Once a patient is hospitalized and needs a higher level of specialty care within the hospital, he may be referred to "tertiary care." Tertiary care </a:t>
            </a:r>
            <a:r>
              <a:rPr lang="en-US" b="1" dirty="0" smtClean="0">
                <a:solidFill>
                  <a:schemeClr val="bg1"/>
                </a:solidFill>
              </a:rPr>
              <a:t>requires </a:t>
            </a:r>
            <a:r>
              <a:rPr lang="en-US" b="1" dirty="0">
                <a:solidFill>
                  <a:schemeClr val="bg1"/>
                </a:solidFill>
              </a:rPr>
              <a:t>highly specialized equipment and expertise</a:t>
            </a:r>
            <a:r>
              <a:rPr lang="en-US" b="1" dirty="0" smtClean="0">
                <a:solidFill>
                  <a:schemeClr val="bg1"/>
                </a:solidFill>
              </a:rPr>
              <a:t>.</a:t>
            </a:r>
          </a:p>
          <a:p>
            <a:pPr marL="0" indent="0">
              <a:buNone/>
            </a:pPr>
            <a:r>
              <a:rPr lang="en-US" b="1" dirty="0">
                <a:solidFill>
                  <a:schemeClr val="bg1"/>
                </a:solidFill>
              </a:rPr>
              <a:t>At this level, you will find procedures such as </a:t>
            </a:r>
            <a:r>
              <a:rPr lang="en-US" b="1" u="sng" dirty="0">
                <a:solidFill>
                  <a:schemeClr val="bg1"/>
                </a:solidFill>
                <a:hlinkClick r:id="rId2"/>
              </a:rPr>
              <a:t>coronary artery bypass surgery</a:t>
            </a:r>
            <a:r>
              <a:rPr lang="en-US" b="1" dirty="0">
                <a:solidFill>
                  <a:schemeClr val="bg1"/>
                </a:solidFill>
              </a:rPr>
              <a:t>, renal or hemodialysis, and some plastic surgeries or neurosurgeries. It also includes severe burn treatments and any other very complex treatments or procedures</a:t>
            </a:r>
            <a:r>
              <a:rPr lang="en-US" b="1" dirty="0" smtClean="0">
                <a:solidFill>
                  <a:schemeClr val="bg1"/>
                </a:solidFill>
              </a:rPr>
              <a:t>.</a:t>
            </a:r>
          </a:p>
          <a:p>
            <a:pPr marL="0" indent="0">
              <a:buNone/>
            </a:pPr>
            <a:r>
              <a:rPr lang="en-US" b="1" dirty="0">
                <a:solidFill>
                  <a:schemeClr val="bg1"/>
                </a:solidFill>
              </a:rPr>
              <a:t>A small, local hospital may not be able to provide these services, so you may need to be transferred to a medical center that provides highly specialized tertiary level services. </a:t>
            </a:r>
          </a:p>
        </p:txBody>
      </p:sp>
      <p:pic>
        <p:nvPicPr>
          <p:cNvPr id="4" name="Picture 3"/>
          <p:cNvPicPr>
            <a:picLocks noChangeAspect="1"/>
          </p:cNvPicPr>
          <p:nvPr/>
        </p:nvPicPr>
        <p:blipFill>
          <a:blip r:embed="rId3"/>
          <a:stretch>
            <a:fillRect/>
          </a:stretch>
        </p:blipFill>
        <p:spPr>
          <a:xfrm>
            <a:off x="9218613" y="254000"/>
            <a:ext cx="2614612" cy="6389290"/>
          </a:xfrm>
          <a:prstGeom prst="rect">
            <a:avLst/>
          </a:prstGeom>
        </p:spPr>
      </p:pic>
    </p:spTree>
    <p:extLst>
      <p:ext uri="{BB962C8B-B14F-4D97-AF65-F5344CB8AC3E}">
        <p14:creationId xmlns:p14="http://schemas.microsoft.com/office/powerpoint/2010/main" val="3461351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05" y="564486"/>
            <a:ext cx="3633788" cy="812799"/>
          </a:xfrm>
        </p:spPr>
        <p:txBody>
          <a:bodyPr/>
          <a:lstStyle/>
          <a:p>
            <a:r>
              <a:rPr lang="en-US" b="1" u="sng" dirty="0"/>
              <a:t>Tertiary care</a:t>
            </a:r>
            <a:endParaRPr lang="en-US" dirty="0"/>
          </a:p>
        </p:txBody>
      </p:sp>
      <p:pic>
        <p:nvPicPr>
          <p:cNvPr id="4" name="Content Placeholder 3"/>
          <p:cNvPicPr>
            <a:picLocks noGrp="1" noChangeAspect="1"/>
          </p:cNvPicPr>
          <p:nvPr>
            <p:ph idx="1"/>
          </p:nvPr>
        </p:nvPicPr>
        <p:blipFill>
          <a:blip r:embed="rId2"/>
          <a:stretch>
            <a:fillRect/>
          </a:stretch>
        </p:blipFill>
        <p:spPr>
          <a:xfrm>
            <a:off x="4027993" y="681760"/>
            <a:ext cx="5501135" cy="3490680"/>
          </a:xfrm>
          <a:prstGeom prst="rect">
            <a:avLst/>
          </a:prstGeom>
        </p:spPr>
      </p:pic>
      <p:sp>
        <p:nvSpPr>
          <p:cNvPr id="5" name="Rectangle 4"/>
          <p:cNvSpPr/>
          <p:nvPr/>
        </p:nvSpPr>
        <p:spPr>
          <a:xfrm>
            <a:off x="521652" y="1377286"/>
            <a:ext cx="3542348" cy="3416320"/>
          </a:xfrm>
          <a:prstGeom prst="rect">
            <a:avLst/>
          </a:prstGeom>
        </p:spPr>
        <p:txBody>
          <a:bodyPr wrap="square">
            <a:spAutoFit/>
          </a:bodyPr>
          <a:lstStyle/>
          <a:p>
            <a:r>
              <a:rPr lang="en-US" b="1" dirty="0">
                <a:solidFill>
                  <a:srgbClr val="3A3B3C"/>
                </a:solidFill>
                <a:latin typeface="Lato"/>
              </a:rPr>
              <a:t>Once a patient is hospitalized, they may require highly </a:t>
            </a:r>
            <a:r>
              <a:rPr lang="en-US" b="1" dirty="0" smtClean="0">
                <a:solidFill>
                  <a:srgbClr val="3A3B3C"/>
                </a:solidFill>
                <a:latin typeface="Lato"/>
              </a:rPr>
              <a:t>specialized </a:t>
            </a:r>
            <a:r>
              <a:rPr lang="en-US" b="1" dirty="0">
                <a:solidFill>
                  <a:srgbClr val="3A3B3C"/>
                </a:solidFill>
                <a:latin typeface="Lato"/>
              </a:rPr>
              <a:t>treatment and care within the hospital. Tertiary care requires professionals, usually surgeons, with specific expertise in a given field, to carry out investigation and treatment for the patient.  Examples include neurosurgery, cardiac surgery and cancer management.</a:t>
            </a:r>
            <a:endParaRPr lang="en-US" b="1" dirty="0"/>
          </a:p>
        </p:txBody>
      </p:sp>
      <p:pic>
        <p:nvPicPr>
          <p:cNvPr id="6" name="Picture 5"/>
          <p:cNvPicPr>
            <a:picLocks noChangeAspect="1"/>
          </p:cNvPicPr>
          <p:nvPr/>
        </p:nvPicPr>
        <p:blipFill>
          <a:blip r:embed="rId3"/>
          <a:stretch>
            <a:fillRect/>
          </a:stretch>
        </p:blipFill>
        <p:spPr>
          <a:xfrm>
            <a:off x="212818" y="4782066"/>
            <a:ext cx="9316310" cy="1891818"/>
          </a:xfrm>
          <a:prstGeom prst="rect">
            <a:avLst/>
          </a:prstGeom>
        </p:spPr>
      </p:pic>
      <p:pic>
        <p:nvPicPr>
          <p:cNvPr id="3" name="Picture 2"/>
          <p:cNvPicPr>
            <a:picLocks noChangeAspect="1"/>
          </p:cNvPicPr>
          <p:nvPr/>
        </p:nvPicPr>
        <p:blipFill>
          <a:blip r:embed="rId4"/>
          <a:stretch>
            <a:fillRect/>
          </a:stretch>
        </p:blipFill>
        <p:spPr>
          <a:xfrm>
            <a:off x="9529128" y="681760"/>
            <a:ext cx="2452084" cy="5992124"/>
          </a:xfrm>
          <a:prstGeom prst="rect">
            <a:avLst/>
          </a:prstGeom>
        </p:spPr>
      </p:pic>
    </p:spTree>
    <p:extLst>
      <p:ext uri="{BB962C8B-B14F-4D97-AF65-F5344CB8AC3E}">
        <p14:creationId xmlns:p14="http://schemas.microsoft.com/office/powerpoint/2010/main" val="3474025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5350933"/>
            <a:ext cx="8534400" cy="1507067"/>
          </a:xfrm>
        </p:spPr>
        <p:txBody>
          <a:bodyPr>
            <a:noAutofit/>
          </a:bodyPr>
          <a:lstStyle/>
          <a:p>
            <a:r>
              <a:rPr lang="en-US" sz="6000" dirty="0" smtClean="0"/>
              <a:t/>
            </a:r>
            <a:br>
              <a:rPr lang="en-US" sz="6000" dirty="0" smtClean="0"/>
            </a:br>
            <a:r>
              <a:rPr lang="en-US" sz="6000" b="1" dirty="0" smtClean="0"/>
              <a:t>Quaternary </a:t>
            </a:r>
            <a:r>
              <a:rPr lang="en-US" sz="6000" b="1" dirty="0"/>
              <a:t>Care</a:t>
            </a:r>
            <a:br>
              <a:rPr lang="en-US" sz="6000" b="1" dirty="0"/>
            </a:br>
            <a:endParaRPr lang="en-US" sz="6000" b="1" dirty="0"/>
          </a:p>
        </p:txBody>
      </p:sp>
      <p:sp>
        <p:nvSpPr>
          <p:cNvPr id="3" name="Content Placeholder 2"/>
          <p:cNvSpPr>
            <a:spLocks noGrp="1"/>
          </p:cNvSpPr>
          <p:nvPr>
            <p:ph idx="1"/>
          </p:nvPr>
        </p:nvSpPr>
        <p:spPr>
          <a:xfrm>
            <a:off x="0" y="91440"/>
            <a:ext cx="8117840" cy="5608320"/>
          </a:xfrm>
        </p:spPr>
        <p:txBody>
          <a:bodyPr>
            <a:normAutofit/>
          </a:bodyPr>
          <a:lstStyle/>
          <a:p>
            <a:pPr>
              <a:buFont typeface="Arial" panose="020B0604020202020204" pitchFamily="34" charset="0"/>
              <a:buChar char="•"/>
            </a:pPr>
            <a:r>
              <a:rPr lang="en-US" b="1" dirty="0">
                <a:solidFill>
                  <a:schemeClr val="bg1"/>
                </a:solidFill>
              </a:rPr>
              <a:t>Quaternary care is considered to be an extension of tertiary care. It is even more specialized and highly unusual. Because it is so specific, not every hospital or medical center offers quaternary care</a:t>
            </a:r>
            <a:r>
              <a:rPr lang="en-US" b="1" dirty="0" smtClean="0">
                <a:solidFill>
                  <a:schemeClr val="bg1"/>
                </a:solidFill>
              </a:rPr>
              <a:t>.</a:t>
            </a:r>
          </a:p>
          <a:p>
            <a:pPr>
              <a:buFont typeface="Arial" panose="020B0604020202020204" pitchFamily="34" charset="0"/>
              <a:buChar char="•"/>
            </a:pP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Some </a:t>
            </a:r>
            <a:r>
              <a:rPr lang="en-US" b="1" dirty="0">
                <a:solidFill>
                  <a:schemeClr val="bg1"/>
                </a:solidFill>
              </a:rPr>
              <a:t>may only offer quaternary care for particular medical conditions or systems of the body</a:t>
            </a:r>
            <a:r>
              <a:rPr lang="en-US" b="1" dirty="0" smtClean="0">
                <a:solidFill>
                  <a:schemeClr val="bg1"/>
                </a:solidFill>
              </a:rPr>
              <a:t>.</a:t>
            </a:r>
          </a:p>
          <a:p>
            <a:pPr>
              <a:buFont typeface="Arial" panose="020B0604020202020204" pitchFamily="34" charset="0"/>
              <a:buChar char="•"/>
            </a:pPr>
            <a:endParaRPr lang="en-US" b="1" dirty="0">
              <a:solidFill>
                <a:schemeClr val="bg1"/>
              </a:solidFill>
            </a:endParaRPr>
          </a:p>
          <a:p>
            <a:pPr>
              <a:buFont typeface="Arial" panose="020B0604020202020204" pitchFamily="34" charset="0"/>
              <a:buChar char="•"/>
            </a:pPr>
            <a:r>
              <a:rPr lang="en-US" b="1" dirty="0">
                <a:solidFill>
                  <a:schemeClr val="bg1"/>
                </a:solidFill>
              </a:rPr>
              <a:t>The types of care that might be considered to be quaternary would be experimental medicine and procedures as well as highly uncommon and specialized surgeries.</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011813" y="396240"/>
            <a:ext cx="2482639" cy="6066790"/>
          </a:xfrm>
          <a:prstGeom prst="rect">
            <a:avLst/>
          </a:prstGeom>
        </p:spPr>
      </p:pic>
    </p:spTree>
    <p:extLst>
      <p:ext uri="{BB962C8B-B14F-4D97-AF65-F5344CB8AC3E}">
        <p14:creationId xmlns:p14="http://schemas.microsoft.com/office/powerpoint/2010/main" val="188292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TERTIARY CARE AND HOSPITALIZATION?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bg1"/>
                </a:solidFill>
              </a:rPr>
              <a:t>GIVE EXAMPLES OF TERTIARY CARE?</a:t>
            </a:r>
          </a:p>
          <a:p>
            <a:pPr>
              <a:buFont typeface="Arial" panose="020B0604020202020204" pitchFamily="34" charset="0"/>
              <a:buChar char="•"/>
            </a:pPr>
            <a:r>
              <a:rPr lang="en-US" b="1" dirty="0" smtClean="0">
                <a:solidFill>
                  <a:schemeClr val="bg1"/>
                </a:solidFill>
              </a:rPr>
              <a:t>GIVE EXAMPLES OF DIFFERENT SITES FOR TERTIARY CARE?</a:t>
            </a:r>
          </a:p>
          <a:p>
            <a:pPr>
              <a:buFont typeface="Arial" panose="020B0604020202020204" pitchFamily="34" charset="0"/>
              <a:buChar char="•"/>
            </a:pPr>
            <a:r>
              <a:rPr lang="en-US" b="1" dirty="0" smtClean="0">
                <a:solidFill>
                  <a:schemeClr val="bg1"/>
                </a:solidFill>
              </a:rPr>
              <a:t>HOW DOES TERTIARY CARE DIFFER FROM QUATERNARY CARE?</a:t>
            </a:r>
            <a:endParaRPr lang="en-US" b="1" dirty="0">
              <a:solidFill>
                <a:schemeClr val="bg1"/>
              </a:solidFill>
            </a:endParaRPr>
          </a:p>
        </p:txBody>
      </p:sp>
    </p:spTree>
    <p:extLst>
      <p:ext uri="{BB962C8B-B14F-4D97-AF65-F5344CB8AC3E}">
        <p14:creationId xmlns:p14="http://schemas.microsoft.com/office/powerpoint/2010/main" val="906022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159" y="626304"/>
            <a:ext cx="9896893" cy="5490016"/>
          </a:xfrm>
          <a:prstGeom prst="rect">
            <a:avLst/>
          </a:prstGeom>
        </p:spPr>
      </p:pic>
      <p:pic>
        <p:nvPicPr>
          <p:cNvPr id="2" name="Picture 1"/>
          <p:cNvPicPr>
            <a:picLocks noChangeAspect="1"/>
          </p:cNvPicPr>
          <p:nvPr/>
        </p:nvPicPr>
        <p:blipFill>
          <a:blip r:embed="rId4"/>
          <a:stretch>
            <a:fillRect/>
          </a:stretch>
        </p:blipFill>
        <p:spPr>
          <a:xfrm>
            <a:off x="9774972" y="626304"/>
            <a:ext cx="2246613" cy="5490016"/>
          </a:xfrm>
          <a:prstGeom prst="rect">
            <a:avLst/>
          </a:prstGeom>
        </p:spPr>
      </p:pic>
    </p:spTree>
    <p:extLst>
      <p:ext uri="{BB962C8B-B14F-4D97-AF65-F5344CB8AC3E}">
        <p14:creationId xmlns:p14="http://schemas.microsoft.com/office/powerpoint/2010/main" val="4291378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7499" y="1770067"/>
            <a:ext cx="5586821" cy="3598718"/>
          </a:xfrm>
          <a:prstGeom prst="rect">
            <a:avLst/>
          </a:prstGeom>
        </p:spPr>
      </p:pic>
      <p:pic>
        <p:nvPicPr>
          <p:cNvPr id="2" name="Picture 1"/>
          <p:cNvPicPr>
            <a:picLocks noChangeAspect="1"/>
          </p:cNvPicPr>
          <p:nvPr/>
        </p:nvPicPr>
        <p:blipFill>
          <a:blip r:embed="rId3"/>
          <a:stretch>
            <a:fillRect/>
          </a:stretch>
        </p:blipFill>
        <p:spPr>
          <a:xfrm>
            <a:off x="9004515" y="293338"/>
            <a:ext cx="2631440" cy="6430414"/>
          </a:xfrm>
          <a:prstGeom prst="rect">
            <a:avLst/>
          </a:prstGeom>
        </p:spPr>
      </p:pic>
      <p:sp>
        <p:nvSpPr>
          <p:cNvPr id="3" name="TextBox 2"/>
          <p:cNvSpPr txBox="1"/>
          <p:nvPr/>
        </p:nvSpPr>
        <p:spPr>
          <a:xfrm>
            <a:off x="1531890" y="4653280"/>
            <a:ext cx="5636479" cy="584775"/>
          </a:xfrm>
          <a:prstGeom prst="rect">
            <a:avLst/>
          </a:prstGeom>
          <a:noFill/>
        </p:spPr>
        <p:txBody>
          <a:bodyPr wrap="none" rtlCol="0">
            <a:spAutoFit/>
          </a:bodyPr>
          <a:lstStyle/>
          <a:p>
            <a:r>
              <a:rPr lang="en-US" sz="3200" b="1" dirty="0" smtClean="0">
                <a:solidFill>
                  <a:srgbClr val="FF0000"/>
                </a:solidFill>
              </a:rPr>
              <a:t>PREVENTIVE MEDICAL CARE</a:t>
            </a:r>
            <a:endParaRPr lang="en-US" sz="3200" b="1" dirty="0">
              <a:solidFill>
                <a:srgbClr val="FF0000"/>
              </a:solidFill>
            </a:endParaRPr>
          </a:p>
        </p:txBody>
      </p:sp>
      <p:sp>
        <p:nvSpPr>
          <p:cNvPr id="6" name="Rectangle 5"/>
          <p:cNvSpPr/>
          <p:nvPr/>
        </p:nvSpPr>
        <p:spPr>
          <a:xfrm>
            <a:off x="1148080" y="5893394"/>
            <a:ext cx="5936240" cy="400110"/>
          </a:xfrm>
          <a:prstGeom prst="rect">
            <a:avLst/>
          </a:prstGeom>
        </p:spPr>
        <p:txBody>
          <a:bodyPr wrap="none">
            <a:spAutoFit/>
          </a:bodyPr>
          <a:lstStyle/>
          <a:p>
            <a:r>
              <a:rPr lang="en-US" sz="2000" b="1" dirty="0"/>
              <a:t>SIMPLE VITAL SIGNS AND LABORATORY TESTING</a:t>
            </a:r>
          </a:p>
        </p:txBody>
      </p:sp>
    </p:spTree>
    <p:extLst>
      <p:ext uri="{BB962C8B-B14F-4D97-AF65-F5344CB8AC3E}">
        <p14:creationId xmlns:p14="http://schemas.microsoft.com/office/powerpoint/2010/main" val="197513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4050" y="1278611"/>
            <a:ext cx="5144023" cy="3383624"/>
          </a:xfrm>
          <a:prstGeom prst="rect">
            <a:avLst/>
          </a:prstGeom>
        </p:spPr>
      </p:pic>
      <p:sp>
        <p:nvSpPr>
          <p:cNvPr id="3" name="TextBox 2"/>
          <p:cNvSpPr txBox="1"/>
          <p:nvPr/>
        </p:nvSpPr>
        <p:spPr>
          <a:xfrm>
            <a:off x="955040" y="4886960"/>
            <a:ext cx="6574892" cy="1569660"/>
          </a:xfrm>
          <a:prstGeom prst="rect">
            <a:avLst/>
          </a:prstGeom>
          <a:noFill/>
        </p:spPr>
        <p:txBody>
          <a:bodyPr wrap="square" rtlCol="0">
            <a:spAutoFit/>
          </a:bodyPr>
          <a:lstStyle/>
          <a:p>
            <a:r>
              <a:rPr lang="en-US" sz="3200" b="1" dirty="0" smtClean="0"/>
              <a:t>SCREENING MEASURES FOR </a:t>
            </a:r>
            <a:r>
              <a:rPr lang="en-US" sz="3200" b="1" dirty="0" smtClean="0">
                <a:solidFill>
                  <a:srgbClr val="FFFF00"/>
                </a:solidFill>
              </a:rPr>
              <a:t>EARLY </a:t>
            </a:r>
          </a:p>
          <a:p>
            <a:r>
              <a:rPr lang="en-US" sz="3200" b="1" dirty="0" smtClean="0"/>
              <a:t>DETECTION OF CANCER</a:t>
            </a:r>
            <a:endParaRPr lang="en-US" sz="3200" b="1" dirty="0"/>
          </a:p>
        </p:txBody>
      </p:sp>
      <p:pic>
        <p:nvPicPr>
          <p:cNvPr id="5" name="Picture 4"/>
          <p:cNvPicPr>
            <a:picLocks noChangeAspect="1"/>
          </p:cNvPicPr>
          <p:nvPr/>
        </p:nvPicPr>
        <p:blipFill>
          <a:blip r:embed="rId3"/>
          <a:stretch>
            <a:fillRect/>
          </a:stretch>
        </p:blipFill>
        <p:spPr>
          <a:xfrm>
            <a:off x="8880529" y="337416"/>
            <a:ext cx="2626858" cy="6419216"/>
          </a:xfrm>
          <a:prstGeom prst="rect">
            <a:avLst/>
          </a:prstGeom>
        </p:spPr>
      </p:pic>
    </p:spTree>
    <p:extLst>
      <p:ext uri="{BB962C8B-B14F-4D97-AF65-F5344CB8AC3E}">
        <p14:creationId xmlns:p14="http://schemas.microsoft.com/office/powerpoint/2010/main" val="3136443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a:t>
            </a:r>
            <a:endParaRPr lang="en-US" dirty="0"/>
          </a:p>
        </p:txBody>
      </p:sp>
      <p:sp>
        <p:nvSpPr>
          <p:cNvPr id="3" name="Content Placeholder 2"/>
          <p:cNvSpPr>
            <a:spLocks noGrp="1"/>
          </p:cNvSpPr>
          <p:nvPr>
            <p:ph idx="1"/>
          </p:nvPr>
        </p:nvSpPr>
        <p:spPr>
          <a:xfrm>
            <a:off x="684212" y="685800"/>
            <a:ext cx="7855354" cy="3615267"/>
          </a:xfrm>
        </p:spPr>
        <p:txBody>
          <a:bodyPr>
            <a:normAutofit/>
          </a:bodyPr>
          <a:lstStyle/>
          <a:p>
            <a:pPr marL="0" indent="0">
              <a:buNone/>
            </a:pPr>
            <a:r>
              <a:rPr lang="en-US" sz="3600" b="1" dirty="0">
                <a:solidFill>
                  <a:schemeClr val="bg1"/>
                </a:solidFill>
              </a:rPr>
              <a:t>To review the levels of complexity in health care units, as well as the mechanism of referrals to medical clinics contracted within the institutional system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129" y="209226"/>
            <a:ext cx="2764343" cy="6393051"/>
          </a:xfrm>
          <a:prstGeom prst="rect">
            <a:avLst/>
          </a:prstGeom>
        </p:spPr>
      </p:pic>
    </p:spTree>
    <p:extLst>
      <p:ext uri="{BB962C8B-B14F-4D97-AF65-F5344CB8AC3E}">
        <p14:creationId xmlns:p14="http://schemas.microsoft.com/office/powerpoint/2010/main" val="3079496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9212" y="1086354"/>
            <a:ext cx="5787423" cy="3819230"/>
          </a:xfrm>
          <a:prstGeom prst="rect">
            <a:avLst/>
          </a:prstGeom>
        </p:spPr>
      </p:pic>
      <p:pic>
        <p:nvPicPr>
          <p:cNvPr id="2" name="Picture 1"/>
          <p:cNvPicPr>
            <a:picLocks noChangeAspect="1"/>
          </p:cNvPicPr>
          <p:nvPr/>
        </p:nvPicPr>
        <p:blipFill>
          <a:blip r:embed="rId3"/>
          <a:stretch>
            <a:fillRect/>
          </a:stretch>
        </p:blipFill>
        <p:spPr>
          <a:xfrm>
            <a:off x="9089756" y="263223"/>
            <a:ext cx="2635745" cy="6440932"/>
          </a:xfrm>
          <a:prstGeom prst="rect">
            <a:avLst/>
          </a:prstGeom>
        </p:spPr>
      </p:pic>
      <p:sp>
        <p:nvSpPr>
          <p:cNvPr id="3" name="TextBox 2"/>
          <p:cNvSpPr txBox="1"/>
          <p:nvPr/>
        </p:nvSpPr>
        <p:spPr>
          <a:xfrm>
            <a:off x="9265920" y="5019040"/>
            <a:ext cx="1378904" cy="369332"/>
          </a:xfrm>
          <a:prstGeom prst="rect">
            <a:avLst/>
          </a:prstGeom>
          <a:noFill/>
        </p:spPr>
        <p:txBody>
          <a:bodyPr wrap="none" rtlCol="0">
            <a:spAutoFit/>
          </a:bodyPr>
          <a:lstStyle/>
          <a:p>
            <a:r>
              <a:rPr lang="en-US" b="1" dirty="0" smtClean="0"/>
              <a:t>EAT SALAD</a:t>
            </a:r>
            <a:endParaRPr lang="en-US" b="1" dirty="0"/>
          </a:p>
        </p:txBody>
      </p:sp>
      <p:sp>
        <p:nvSpPr>
          <p:cNvPr id="5" name="TextBox 4"/>
          <p:cNvSpPr txBox="1"/>
          <p:nvPr/>
        </p:nvSpPr>
        <p:spPr>
          <a:xfrm>
            <a:off x="1209212" y="5019040"/>
            <a:ext cx="6046848" cy="1200329"/>
          </a:xfrm>
          <a:prstGeom prst="rect">
            <a:avLst/>
          </a:prstGeom>
          <a:noFill/>
        </p:spPr>
        <p:txBody>
          <a:bodyPr wrap="none" rtlCol="0">
            <a:spAutoFit/>
          </a:bodyPr>
          <a:lstStyle/>
          <a:p>
            <a:r>
              <a:rPr lang="en-US" sz="3600" b="1" dirty="0" smtClean="0"/>
              <a:t>HEALTHY LIVING AND RISK </a:t>
            </a:r>
          </a:p>
          <a:p>
            <a:r>
              <a:rPr lang="en-US" sz="3600" b="1" dirty="0" smtClean="0"/>
              <a:t>REDUCTION STRATEGIES</a:t>
            </a:r>
            <a:endParaRPr lang="en-US" sz="3600" b="1" dirty="0"/>
          </a:p>
        </p:txBody>
      </p:sp>
    </p:spTree>
    <p:extLst>
      <p:ext uri="{BB962C8B-B14F-4D97-AF65-F5344CB8AC3E}">
        <p14:creationId xmlns:p14="http://schemas.microsoft.com/office/powerpoint/2010/main" val="2581858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16459" y="1301858"/>
            <a:ext cx="4845670" cy="3918269"/>
          </a:xfrm>
          <a:prstGeom prst="rect">
            <a:avLst/>
          </a:prstGeom>
        </p:spPr>
      </p:pic>
      <p:pic>
        <p:nvPicPr>
          <p:cNvPr id="2" name="Picture 1"/>
          <p:cNvPicPr>
            <a:picLocks noChangeAspect="1"/>
          </p:cNvPicPr>
          <p:nvPr/>
        </p:nvPicPr>
        <p:blipFill>
          <a:blip r:embed="rId3"/>
          <a:stretch>
            <a:fillRect/>
          </a:stretch>
        </p:blipFill>
        <p:spPr>
          <a:xfrm>
            <a:off x="9221492" y="136666"/>
            <a:ext cx="2677294" cy="6542465"/>
          </a:xfrm>
          <a:prstGeom prst="rect">
            <a:avLst/>
          </a:prstGeom>
        </p:spPr>
      </p:pic>
      <p:sp>
        <p:nvSpPr>
          <p:cNvPr id="3" name="Rectangle 2"/>
          <p:cNvSpPr/>
          <p:nvPr/>
        </p:nvSpPr>
        <p:spPr>
          <a:xfrm>
            <a:off x="1617674" y="5220127"/>
            <a:ext cx="6096000" cy="1200329"/>
          </a:xfrm>
          <a:prstGeom prst="rect">
            <a:avLst/>
          </a:prstGeom>
        </p:spPr>
        <p:txBody>
          <a:bodyPr>
            <a:spAutoFit/>
          </a:bodyPr>
          <a:lstStyle/>
          <a:p>
            <a:r>
              <a:rPr lang="en-US" sz="3600" b="1" dirty="0"/>
              <a:t>HEALTHY LIVING AND RISK </a:t>
            </a:r>
          </a:p>
          <a:p>
            <a:r>
              <a:rPr lang="en-US" sz="3600" b="1" dirty="0"/>
              <a:t>REDUCTION STRATEGIES</a:t>
            </a:r>
          </a:p>
        </p:txBody>
      </p:sp>
    </p:spTree>
    <p:extLst>
      <p:ext uri="{BB962C8B-B14F-4D97-AF65-F5344CB8AC3E}">
        <p14:creationId xmlns:p14="http://schemas.microsoft.com/office/powerpoint/2010/main" val="2172289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3200" y="1241057"/>
            <a:ext cx="5036589" cy="3919879"/>
          </a:xfrm>
          <a:prstGeom prst="rect">
            <a:avLst/>
          </a:prstGeom>
        </p:spPr>
      </p:pic>
      <p:pic>
        <p:nvPicPr>
          <p:cNvPr id="3" name="Picture 2"/>
          <p:cNvPicPr>
            <a:picLocks noChangeAspect="1"/>
          </p:cNvPicPr>
          <p:nvPr/>
        </p:nvPicPr>
        <p:blipFill>
          <a:blip r:embed="rId3"/>
          <a:stretch>
            <a:fillRect/>
          </a:stretch>
        </p:blipFill>
        <p:spPr>
          <a:xfrm>
            <a:off x="8542530" y="179423"/>
            <a:ext cx="2547660" cy="6225682"/>
          </a:xfrm>
          <a:prstGeom prst="rect">
            <a:avLst/>
          </a:prstGeom>
        </p:spPr>
      </p:pic>
      <p:sp>
        <p:nvSpPr>
          <p:cNvPr id="5" name="TextBox 4"/>
          <p:cNvSpPr txBox="1"/>
          <p:nvPr/>
        </p:nvSpPr>
        <p:spPr>
          <a:xfrm>
            <a:off x="1473200" y="5354319"/>
            <a:ext cx="5543505" cy="1200329"/>
          </a:xfrm>
          <a:prstGeom prst="rect">
            <a:avLst/>
          </a:prstGeom>
          <a:noFill/>
        </p:spPr>
        <p:txBody>
          <a:bodyPr wrap="none" rtlCol="0">
            <a:spAutoFit/>
          </a:bodyPr>
          <a:lstStyle/>
          <a:p>
            <a:r>
              <a:rPr lang="en-US" sz="3600" b="1" dirty="0" smtClean="0"/>
              <a:t>PREVENTIVE CARE FOR </a:t>
            </a:r>
          </a:p>
          <a:p>
            <a:r>
              <a:rPr lang="en-US" sz="3600" b="1" dirty="0" smtClean="0"/>
              <a:t>CHILDREN AND WOMEN</a:t>
            </a:r>
            <a:endParaRPr lang="en-US" sz="3600" b="1" dirty="0"/>
          </a:p>
        </p:txBody>
      </p:sp>
    </p:spTree>
    <p:extLst>
      <p:ext uri="{BB962C8B-B14F-4D97-AF65-F5344CB8AC3E}">
        <p14:creationId xmlns:p14="http://schemas.microsoft.com/office/powerpoint/2010/main" val="366889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32560" y="1099206"/>
            <a:ext cx="5447301" cy="4007486"/>
          </a:xfrm>
          <a:prstGeom prst="rect">
            <a:avLst/>
          </a:prstGeom>
        </p:spPr>
      </p:pic>
      <p:pic>
        <p:nvPicPr>
          <p:cNvPr id="2" name="Picture 1"/>
          <p:cNvPicPr>
            <a:picLocks noChangeAspect="1"/>
          </p:cNvPicPr>
          <p:nvPr/>
        </p:nvPicPr>
        <p:blipFill>
          <a:blip r:embed="rId3"/>
          <a:stretch>
            <a:fillRect/>
          </a:stretch>
        </p:blipFill>
        <p:spPr>
          <a:xfrm>
            <a:off x="8915136" y="285544"/>
            <a:ext cx="2549994" cy="6231384"/>
          </a:xfrm>
          <a:prstGeom prst="rect">
            <a:avLst/>
          </a:prstGeom>
        </p:spPr>
      </p:pic>
      <p:sp>
        <p:nvSpPr>
          <p:cNvPr id="3" name="TextBox 2"/>
          <p:cNvSpPr txBox="1"/>
          <p:nvPr/>
        </p:nvSpPr>
        <p:spPr>
          <a:xfrm>
            <a:off x="1432560" y="5401840"/>
            <a:ext cx="6543040" cy="1200329"/>
          </a:xfrm>
          <a:prstGeom prst="rect">
            <a:avLst/>
          </a:prstGeom>
          <a:noFill/>
        </p:spPr>
        <p:txBody>
          <a:bodyPr wrap="square" rtlCol="0">
            <a:spAutoFit/>
          </a:bodyPr>
          <a:lstStyle/>
          <a:p>
            <a:r>
              <a:rPr lang="en-US" sz="2400" b="1" dirty="0" smtClean="0"/>
              <a:t>QUALITY PRENATAL CARE TO OPTIMIZE </a:t>
            </a:r>
          </a:p>
          <a:p>
            <a:r>
              <a:rPr lang="en-US" sz="2400" b="1" dirty="0" smtClean="0"/>
              <a:t>THE OUTCOME FOR MOTHER AND NEWBORN</a:t>
            </a:r>
            <a:endParaRPr lang="en-US" sz="2400" b="1" dirty="0"/>
          </a:p>
        </p:txBody>
      </p:sp>
    </p:spTree>
    <p:extLst>
      <p:ext uri="{BB962C8B-B14F-4D97-AF65-F5344CB8AC3E}">
        <p14:creationId xmlns:p14="http://schemas.microsoft.com/office/powerpoint/2010/main" val="1883098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39379" y="486564"/>
            <a:ext cx="4291965" cy="6068639"/>
          </a:xfrm>
          <a:prstGeom prst="rect">
            <a:avLst/>
          </a:prstGeom>
        </p:spPr>
      </p:pic>
      <p:pic>
        <p:nvPicPr>
          <p:cNvPr id="2" name="Picture 1"/>
          <p:cNvPicPr>
            <a:picLocks noChangeAspect="1"/>
          </p:cNvPicPr>
          <p:nvPr/>
        </p:nvPicPr>
        <p:blipFill>
          <a:blip r:embed="rId3"/>
          <a:stretch>
            <a:fillRect/>
          </a:stretch>
        </p:blipFill>
        <p:spPr>
          <a:xfrm>
            <a:off x="1255984" y="486563"/>
            <a:ext cx="2483395" cy="6068639"/>
          </a:xfrm>
          <a:prstGeom prst="rect">
            <a:avLst/>
          </a:prstGeom>
        </p:spPr>
      </p:pic>
      <p:pic>
        <p:nvPicPr>
          <p:cNvPr id="3" name="Picture 2"/>
          <p:cNvPicPr>
            <a:picLocks noChangeAspect="1"/>
          </p:cNvPicPr>
          <p:nvPr/>
        </p:nvPicPr>
        <p:blipFill>
          <a:blip r:embed="rId4"/>
          <a:stretch>
            <a:fillRect/>
          </a:stretch>
        </p:blipFill>
        <p:spPr>
          <a:xfrm>
            <a:off x="8031344" y="486563"/>
            <a:ext cx="2535342" cy="6068639"/>
          </a:xfrm>
          <a:prstGeom prst="rect">
            <a:avLst/>
          </a:prstGeom>
        </p:spPr>
      </p:pic>
      <p:sp>
        <p:nvSpPr>
          <p:cNvPr id="5" name="TextBox 4"/>
          <p:cNvSpPr txBox="1"/>
          <p:nvPr/>
        </p:nvSpPr>
        <p:spPr>
          <a:xfrm>
            <a:off x="6101007" y="785892"/>
            <a:ext cx="1930337" cy="1477328"/>
          </a:xfrm>
          <a:prstGeom prst="rect">
            <a:avLst/>
          </a:prstGeom>
          <a:noFill/>
        </p:spPr>
        <p:txBody>
          <a:bodyPr wrap="none" rtlCol="0">
            <a:spAutoFit/>
          </a:bodyPr>
          <a:lstStyle/>
          <a:p>
            <a:r>
              <a:rPr lang="en-US" b="1" dirty="0" smtClean="0">
                <a:solidFill>
                  <a:srgbClr val="C00000"/>
                </a:solidFill>
              </a:rPr>
              <a:t>PREVENTIVE</a:t>
            </a:r>
          </a:p>
          <a:p>
            <a:r>
              <a:rPr lang="en-US" b="1" dirty="0" smtClean="0">
                <a:solidFill>
                  <a:srgbClr val="C00000"/>
                </a:solidFill>
              </a:rPr>
              <a:t>MEDICINE </a:t>
            </a:r>
          </a:p>
          <a:p>
            <a:r>
              <a:rPr lang="en-US" b="1" dirty="0" smtClean="0">
                <a:solidFill>
                  <a:srgbClr val="C00000"/>
                </a:solidFill>
              </a:rPr>
              <a:t>THROUGH </a:t>
            </a:r>
          </a:p>
          <a:p>
            <a:r>
              <a:rPr lang="en-US" b="1" dirty="0" smtClean="0">
                <a:solidFill>
                  <a:srgbClr val="C00000"/>
                </a:solidFill>
              </a:rPr>
              <a:t>VACCINATIONS</a:t>
            </a:r>
          </a:p>
          <a:p>
            <a:r>
              <a:rPr lang="en-US" b="1" dirty="0" smtClean="0">
                <a:solidFill>
                  <a:srgbClr val="C00000"/>
                </a:solidFill>
              </a:rPr>
              <a:t>OF ALL AGES</a:t>
            </a:r>
            <a:endParaRPr lang="en-US" b="1" dirty="0">
              <a:solidFill>
                <a:srgbClr val="C00000"/>
              </a:solidFill>
            </a:endParaRPr>
          </a:p>
        </p:txBody>
      </p:sp>
      <p:sp>
        <p:nvSpPr>
          <p:cNvPr id="6" name="TextBox 5"/>
          <p:cNvSpPr txBox="1"/>
          <p:nvPr/>
        </p:nvSpPr>
        <p:spPr>
          <a:xfrm>
            <a:off x="3827961" y="785892"/>
            <a:ext cx="1371600" cy="1200329"/>
          </a:xfrm>
          <a:prstGeom prst="rect">
            <a:avLst/>
          </a:prstGeom>
          <a:noFill/>
        </p:spPr>
        <p:txBody>
          <a:bodyPr wrap="square" rtlCol="0">
            <a:spAutoFit/>
          </a:bodyPr>
          <a:lstStyle/>
          <a:p>
            <a:r>
              <a:rPr lang="en-US" b="1" dirty="0" smtClean="0">
                <a:solidFill>
                  <a:srgbClr val="C00000"/>
                </a:solidFill>
              </a:rPr>
              <a:t>ALL AGES NEWBORN</a:t>
            </a:r>
          </a:p>
          <a:p>
            <a:r>
              <a:rPr lang="en-US" b="1" dirty="0" smtClean="0">
                <a:solidFill>
                  <a:srgbClr val="C00000"/>
                </a:solidFill>
              </a:rPr>
              <a:t>THROUGH</a:t>
            </a:r>
          </a:p>
          <a:p>
            <a:r>
              <a:rPr lang="en-US" b="1" dirty="0" smtClean="0">
                <a:solidFill>
                  <a:srgbClr val="C00000"/>
                </a:solidFill>
              </a:rPr>
              <a:t>GERIATRIC </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927450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
            </a:r>
            <a:br>
              <a:rPr lang="en-US" sz="5400" dirty="0" smtClean="0"/>
            </a:br>
            <a:r>
              <a:rPr lang="en-US" sz="5400" b="1" dirty="0" smtClean="0"/>
              <a:t>Preventive </a:t>
            </a:r>
            <a:r>
              <a:rPr lang="en-US" sz="5400" b="1" dirty="0"/>
              <a:t>care benefits for adults</a:t>
            </a:r>
            <a:r>
              <a:rPr lang="en-US" sz="5400" dirty="0"/>
              <a:t/>
            </a:r>
            <a:br>
              <a:rPr lang="en-US" sz="5400" dirty="0"/>
            </a:br>
            <a:endParaRPr lang="en-US" sz="5400" dirty="0"/>
          </a:p>
        </p:txBody>
      </p:sp>
      <p:sp>
        <p:nvSpPr>
          <p:cNvPr id="3" name="Content Placeholder 2"/>
          <p:cNvSpPr>
            <a:spLocks noGrp="1"/>
          </p:cNvSpPr>
          <p:nvPr>
            <p:ph idx="1"/>
          </p:nvPr>
        </p:nvSpPr>
        <p:spPr>
          <a:xfrm>
            <a:off x="684212" y="685800"/>
            <a:ext cx="7555548" cy="3615267"/>
          </a:xfrm>
        </p:spPr>
        <p:txBody>
          <a:bodyPr>
            <a:normAutofit fontScale="70000" lnSpcReduction="20000"/>
          </a:bodyPr>
          <a:lstStyle/>
          <a:p>
            <a:pPr marL="0" indent="0">
              <a:buNone/>
            </a:pPr>
            <a:r>
              <a:rPr lang="en-US" sz="4800" b="1" dirty="0">
                <a:solidFill>
                  <a:schemeClr val="bg1"/>
                </a:solidFill>
              </a:rPr>
              <a:t>All Marketplace health plans and many other plans must cover the </a:t>
            </a:r>
            <a:r>
              <a:rPr lang="en-US" sz="4800" b="1" dirty="0" smtClean="0">
                <a:solidFill>
                  <a:schemeClr val="bg1"/>
                </a:solidFill>
              </a:rPr>
              <a:t>previous preventive </a:t>
            </a:r>
            <a:r>
              <a:rPr lang="en-US" sz="4800" b="1" dirty="0">
                <a:solidFill>
                  <a:schemeClr val="bg1"/>
                </a:solidFill>
              </a:rPr>
              <a:t>services without </a:t>
            </a:r>
            <a:r>
              <a:rPr lang="en-US" sz="4800" b="1" dirty="0" smtClean="0">
                <a:solidFill>
                  <a:schemeClr val="bg1"/>
                </a:solidFill>
              </a:rPr>
              <a:t>charging the patient </a:t>
            </a:r>
            <a:r>
              <a:rPr lang="en-US" sz="4800" b="1" dirty="0">
                <a:solidFill>
                  <a:schemeClr val="bg1"/>
                </a:solidFill>
              </a:rPr>
              <a:t>a </a:t>
            </a:r>
            <a:r>
              <a:rPr lang="en-US" sz="4800" b="1" dirty="0">
                <a:solidFill>
                  <a:schemeClr val="bg1"/>
                </a:solidFill>
                <a:hlinkClick r:id="rId3"/>
              </a:rPr>
              <a:t>copayment</a:t>
            </a:r>
            <a:r>
              <a:rPr lang="en-US" sz="4800" b="1" dirty="0">
                <a:solidFill>
                  <a:schemeClr val="bg1"/>
                </a:solidFill>
              </a:rPr>
              <a:t> or </a:t>
            </a:r>
            <a:r>
              <a:rPr lang="en-US" sz="4800" b="1" dirty="0">
                <a:solidFill>
                  <a:schemeClr val="bg1"/>
                </a:solidFill>
                <a:hlinkClick r:id="rId4"/>
              </a:rPr>
              <a:t>coinsurance</a:t>
            </a:r>
            <a:r>
              <a:rPr lang="en-US" sz="4800" b="1" dirty="0">
                <a:solidFill>
                  <a:schemeClr val="bg1"/>
                </a:solidFill>
              </a:rPr>
              <a:t>. This is true even if </a:t>
            </a:r>
            <a:r>
              <a:rPr lang="en-US" sz="4800" b="1" dirty="0" smtClean="0">
                <a:solidFill>
                  <a:schemeClr val="bg1"/>
                </a:solidFill>
              </a:rPr>
              <a:t>they </a:t>
            </a:r>
            <a:r>
              <a:rPr lang="en-US" sz="4800" b="1" dirty="0">
                <a:solidFill>
                  <a:schemeClr val="bg1"/>
                </a:solidFill>
              </a:rPr>
              <a:t>haven’t </a:t>
            </a:r>
            <a:r>
              <a:rPr lang="en-US" sz="4800" b="1" dirty="0" smtClean="0">
                <a:solidFill>
                  <a:schemeClr val="bg1"/>
                </a:solidFill>
              </a:rPr>
              <a:t>met their </a:t>
            </a:r>
            <a:r>
              <a:rPr lang="en-US" sz="4800" b="1" dirty="0">
                <a:solidFill>
                  <a:schemeClr val="bg1"/>
                </a:solidFill>
              </a:rPr>
              <a:t>yearly </a:t>
            </a:r>
            <a:r>
              <a:rPr lang="en-US" sz="4800" b="1" dirty="0">
                <a:solidFill>
                  <a:schemeClr val="bg1"/>
                </a:solidFill>
                <a:hlinkClick r:id="rId5"/>
              </a:rPr>
              <a:t>deductible</a:t>
            </a:r>
            <a:r>
              <a:rPr lang="en-US" sz="4800" b="1" dirty="0">
                <a:solidFill>
                  <a:schemeClr val="bg1"/>
                </a:solidFill>
              </a:rPr>
              <a:t>.</a:t>
            </a:r>
          </a:p>
        </p:txBody>
      </p:sp>
      <p:pic>
        <p:nvPicPr>
          <p:cNvPr id="4" name="Picture 3"/>
          <p:cNvPicPr>
            <a:picLocks noChangeAspect="1"/>
          </p:cNvPicPr>
          <p:nvPr/>
        </p:nvPicPr>
        <p:blipFill>
          <a:blip r:embed="rId6"/>
          <a:stretch>
            <a:fillRect/>
          </a:stretch>
        </p:blipFill>
        <p:spPr>
          <a:xfrm>
            <a:off x="9218612" y="204152"/>
            <a:ext cx="2686050" cy="6429375"/>
          </a:xfrm>
          <a:prstGeom prst="rect">
            <a:avLst/>
          </a:prstGeom>
        </p:spPr>
      </p:pic>
    </p:spTree>
    <p:extLst>
      <p:ext uri="{BB962C8B-B14F-4D97-AF65-F5344CB8AC3E}">
        <p14:creationId xmlns:p14="http://schemas.microsoft.com/office/powerpoint/2010/main" val="1635620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654" y="279400"/>
            <a:ext cx="9126269" cy="6070600"/>
          </a:xfrm>
          <a:prstGeom prst="rect">
            <a:avLst/>
          </a:prstGeom>
        </p:spPr>
      </p:pic>
      <p:pic>
        <p:nvPicPr>
          <p:cNvPr id="2" name="Picture 1"/>
          <p:cNvPicPr>
            <a:picLocks noChangeAspect="1"/>
          </p:cNvPicPr>
          <p:nvPr/>
        </p:nvPicPr>
        <p:blipFill>
          <a:blip r:embed="rId3"/>
          <a:stretch>
            <a:fillRect/>
          </a:stretch>
        </p:blipFill>
        <p:spPr>
          <a:xfrm>
            <a:off x="9206008" y="279401"/>
            <a:ext cx="2536162" cy="6070600"/>
          </a:xfrm>
          <a:prstGeom prst="rect">
            <a:avLst/>
          </a:prstGeom>
        </p:spPr>
      </p:pic>
    </p:spTree>
    <p:extLst>
      <p:ext uri="{BB962C8B-B14F-4D97-AF65-F5344CB8AC3E}">
        <p14:creationId xmlns:p14="http://schemas.microsoft.com/office/powerpoint/2010/main" val="2840710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199" y="1345298"/>
            <a:ext cx="8396773" cy="3716275"/>
          </a:xfrm>
          <a:prstGeom prst="rect">
            <a:avLst/>
          </a:prstGeom>
        </p:spPr>
      </p:pic>
      <p:pic>
        <p:nvPicPr>
          <p:cNvPr id="2" name="Picture 1"/>
          <p:cNvPicPr>
            <a:picLocks noChangeAspect="1"/>
          </p:cNvPicPr>
          <p:nvPr/>
        </p:nvPicPr>
        <p:blipFill>
          <a:blip r:embed="rId3"/>
          <a:stretch>
            <a:fillRect/>
          </a:stretch>
        </p:blipFill>
        <p:spPr>
          <a:xfrm>
            <a:off x="9319240" y="292289"/>
            <a:ext cx="2649123" cy="6340986"/>
          </a:xfrm>
          <a:prstGeom prst="rect">
            <a:avLst/>
          </a:prstGeom>
        </p:spPr>
      </p:pic>
      <p:sp>
        <p:nvSpPr>
          <p:cNvPr id="3" name="TextBox 2"/>
          <p:cNvSpPr txBox="1"/>
          <p:nvPr/>
        </p:nvSpPr>
        <p:spPr>
          <a:xfrm>
            <a:off x="357322" y="5320536"/>
            <a:ext cx="8598829" cy="584775"/>
          </a:xfrm>
          <a:prstGeom prst="rect">
            <a:avLst/>
          </a:prstGeom>
          <a:noFill/>
        </p:spPr>
        <p:txBody>
          <a:bodyPr wrap="none" rtlCol="0">
            <a:spAutoFit/>
          </a:bodyPr>
          <a:lstStyle/>
          <a:p>
            <a:r>
              <a:rPr lang="en-US" sz="3200" b="1" dirty="0" smtClean="0"/>
              <a:t>PATIENT PERSPECTIVE ON PREVENTIVE CARE</a:t>
            </a:r>
            <a:endParaRPr lang="en-US" sz="3200" b="1" dirty="0"/>
          </a:p>
        </p:txBody>
      </p:sp>
    </p:spTree>
    <p:extLst>
      <p:ext uri="{BB962C8B-B14F-4D97-AF65-F5344CB8AC3E}">
        <p14:creationId xmlns:p14="http://schemas.microsoft.com/office/powerpoint/2010/main" val="3043926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4713" y="2092271"/>
            <a:ext cx="7740444" cy="4022671"/>
          </a:xfrm>
          <a:prstGeom prst="rect">
            <a:avLst/>
          </a:prstGeom>
        </p:spPr>
      </p:pic>
      <p:pic>
        <p:nvPicPr>
          <p:cNvPr id="5" name="Picture 4"/>
          <p:cNvPicPr>
            <a:picLocks noChangeAspect="1"/>
          </p:cNvPicPr>
          <p:nvPr/>
        </p:nvPicPr>
        <p:blipFill>
          <a:blip r:embed="rId3"/>
          <a:stretch>
            <a:fillRect/>
          </a:stretch>
        </p:blipFill>
        <p:spPr>
          <a:xfrm>
            <a:off x="953144" y="1062202"/>
            <a:ext cx="6811083" cy="294072"/>
          </a:xfrm>
          <a:prstGeom prst="rect">
            <a:avLst/>
          </a:prstGeom>
        </p:spPr>
      </p:pic>
      <p:pic>
        <p:nvPicPr>
          <p:cNvPr id="2" name="Picture 1"/>
          <p:cNvPicPr>
            <a:picLocks noChangeAspect="1"/>
          </p:cNvPicPr>
          <p:nvPr/>
        </p:nvPicPr>
        <p:blipFill>
          <a:blip r:embed="rId4"/>
          <a:stretch>
            <a:fillRect/>
          </a:stretch>
        </p:blipFill>
        <p:spPr>
          <a:xfrm>
            <a:off x="9291234" y="179577"/>
            <a:ext cx="2730312" cy="6535325"/>
          </a:xfrm>
          <a:prstGeom prst="rect">
            <a:avLst/>
          </a:prstGeom>
        </p:spPr>
      </p:pic>
    </p:spTree>
    <p:extLst>
      <p:ext uri="{BB962C8B-B14F-4D97-AF65-F5344CB8AC3E}">
        <p14:creationId xmlns:p14="http://schemas.microsoft.com/office/powerpoint/2010/main" val="2916532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2738" y="817106"/>
            <a:ext cx="6936135" cy="5101869"/>
          </a:xfrm>
          <a:prstGeom prst="rect">
            <a:avLst/>
          </a:prstGeom>
        </p:spPr>
      </p:pic>
      <p:pic>
        <p:nvPicPr>
          <p:cNvPr id="2" name="Picture 1"/>
          <p:cNvPicPr>
            <a:picLocks noChangeAspect="1"/>
          </p:cNvPicPr>
          <p:nvPr/>
        </p:nvPicPr>
        <p:blipFill>
          <a:blip r:embed="rId3"/>
          <a:stretch>
            <a:fillRect/>
          </a:stretch>
        </p:blipFill>
        <p:spPr>
          <a:xfrm>
            <a:off x="9082007" y="169621"/>
            <a:ext cx="2708529" cy="6483181"/>
          </a:xfrm>
          <a:prstGeom prst="rect">
            <a:avLst/>
          </a:prstGeom>
        </p:spPr>
      </p:pic>
      <p:sp>
        <p:nvSpPr>
          <p:cNvPr id="3" name="TextBox 2"/>
          <p:cNvSpPr txBox="1"/>
          <p:nvPr/>
        </p:nvSpPr>
        <p:spPr>
          <a:xfrm>
            <a:off x="1148080" y="1330960"/>
            <a:ext cx="3725700" cy="369332"/>
          </a:xfrm>
          <a:prstGeom prst="rect">
            <a:avLst/>
          </a:prstGeom>
          <a:noFill/>
        </p:spPr>
        <p:txBody>
          <a:bodyPr wrap="none" rtlCol="0">
            <a:spAutoFit/>
          </a:bodyPr>
          <a:lstStyle/>
          <a:p>
            <a:r>
              <a:rPr lang="en-US" b="1" dirty="0" smtClean="0">
                <a:solidFill>
                  <a:schemeClr val="bg1"/>
                </a:solidFill>
              </a:rPr>
              <a:t>DECREASING BARRIERS TO CARE</a:t>
            </a:r>
            <a:endParaRPr lang="en-US" b="1" dirty="0">
              <a:solidFill>
                <a:schemeClr val="bg1"/>
              </a:solidFill>
            </a:endParaRPr>
          </a:p>
        </p:txBody>
      </p:sp>
    </p:spTree>
    <p:extLst>
      <p:ext uri="{BB962C8B-B14F-4D97-AF65-F5344CB8AC3E}">
        <p14:creationId xmlns:p14="http://schemas.microsoft.com/office/powerpoint/2010/main" val="250319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75695"/>
            <a:ext cx="8534400" cy="918704"/>
          </a:xfrm>
        </p:spPr>
        <p:txBody>
          <a:bodyPr>
            <a:noAutofit/>
          </a:bodyPr>
          <a:lstStyle/>
          <a:p>
            <a:r>
              <a:rPr lang="en-US" sz="4800" dirty="0" smtClean="0"/>
              <a:t/>
            </a:r>
            <a:br>
              <a:rPr lang="en-US" sz="4800" dirty="0" smtClean="0"/>
            </a:br>
            <a:r>
              <a:rPr lang="en-US" sz="4800" b="1" dirty="0" smtClean="0"/>
              <a:t>levels </a:t>
            </a:r>
            <a:r>
              <a:rPr lang="en-US" sz="4800" b="1" dirty="0"/>
              <a:t>of care</a:t>
            </a:r>
            <a:br>
              <a:rPr lang="en-US" sz="4800" b="1" dirty="0"/>
            </a:br>
            <a:endParaRPr lang="en-US" sz="4800" b="1" dirty="0"/>
          </a:p>
        </p:txBody>
      </p:sp>
      <p:sp>
        <p:nvSpPr>
          <p:cNvPr id="3" name="Content Placeholder 2"/>
          <p:cNvSpPr>
            <a:spLocks noGrp="1"/>
          </p:cNvSpPr>
          <p:nvPr>
            <p:ph idx="1"/>
          </p:nvPr>
        </p:nvSpPr>
        <p:spPr>
          <a:xfrm>
            <a:off x="149520" y="116238"/>
            <a:ext cx="8250561" cy="4905213"/>
          </a:xfrm>
        </p:spPr>
        <p:txBody>
          <a:bodyPr>
            <a:noAutofit/>
          </a:bodyPr>
          <a:lstStyle/>
          <a:p>
            <a:pPr lvl="0">
              <a:buFont typeface="Arial" panose="020B0604020202020204" pitchFamily="34" charset="0"/>
              <a:buChar char="•"/>
            </a:pPr>
            <a:r>
              <a:rPr lang="en-US" sz="3200" b="1" dirty="0">
                <a:solidFill>
                  <a:schemeClr val="bg1"/>
                </a:solidFill>
              </a:rPr>
              <a:t>Primary, secondary and tertiary care</a:t>
            </a:r>
          </a:p>
          <a:p>
            <a:pPr lvl="0">
              <a:buFont typeface="Arial" panose="020B0604020202020204" pitchFamily="34" charset="0"/>
              <a:buChar char="•"/>
            </a:pPr>
            <a:r>
              <a:rPr lang="en-US" sz="3200" b="1" dirty="0">
                <a:solidFill>
                  <a:schemeClr val="bg1"/>
                </a:solidFill>
              </a:rPr>
              <a:t>Preventive care</a:t>
            </a:r>
          </a:p>
          <a:p>
            <a:pPr lvl="0">
              <a:buFont typeface="Arial" panose="020B0604020202020204" pitchFamily="34" charset="0"/>
              <a:buChar char="•"/>
            </a:pPr>
            <a:r>
              <a:rPr lang="en-US" sz="3200" b="1" dirty="0">
                <a:solidFill>
                  <a:schemeClr val="bg1"/>
                </a:solidFill>
              </a:rPr>
              <a:t>Primary care clinics </a:t>
            </a:r>
          </a:p>
          <a:p>
            <a:pPr lvl="0">
              <a:buFont typeface="Arial" panose="020B0604020202020204" pitchFamily="34" charset="0"/>
              <a:buChar char="•"/>
            </a:pPr>
            <a:r>
              <a:rPr lang="en-US" sz="3200" b="1" dirty="0">
                <a:solidFill>
                  <a:schemeClr val="bg1"/>
                </a:solidFill>
              </a:rPr>
              <a:t>Secondary level hospitals and specialty clinics</a:t>
            </a:r>
          </a:p>
          <a:p>
            <a:pPr lvl="0">
              <a:buFont typeface="Arial" panose="020B0604020202020204" pitchFamily="34" charset="0"/>
              <a:buChar char="•"/>
            </a:pPr>
            <a:r>
              <a:rPr lang="en-US" sz="3200" b="1" dirty="0">
                <a:solidFill>
                  <a:schemeClr val="bg1"/>
                </a:solidFill>
              </a:rPr>
              <a:t>Tertiary referral hospitals</a:t>
            </a:r>
          </a:p>
          <a:p>
            <a:pPr>
              <a:buFont typeface="Arial" panose="020B0604020202020204" pitchFamily="34" charset="0"/>
              <a:buChar char="•"/>
            </a:pPr>
            <a:r>
              <a:rPr lang="en-US" sz="3200" b="1" dirty="0">
                <a:solidFill>
                  <a:schemeClr val="bg1"/>
                </a:solidFill>
              </a:rPr>
              <a:t>Mobile units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116238"/>
            <a:ext cx="2781097" cy="6431797"/>
          </a:xfrm>
          <a:prstGeom prst="rect">
            <a:avLst/>
          </a:prstGeom>
        </p:spPr>
      </p:pic>
    </p:spTree>
    <p:extLst>
      <p:ext uri="{BB962C8B-B14F-4D97-AF65-F5344CB8AC3E}">
        <p14:creationId xmlns:p14="http://schemas.microsoft.com/office/powerpoint/2010/main" val="1105478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5831" y="2864289"/>
            <a:ext cx="8262744" cy="3789680"/>
          </a:xfrm>
          <a:prstGeom prst="rect">
            <a:avLst/>
          </a:prstGeom>
        </p:spPr>
      </p:pic>
      <p:pic>
        <p:nvPicPr>
          <p:cNvPr id="5" name="Picture 4"/>
          <p:cNvPicPr>
            <a:picLocks noChangeAspect="1"/>
          </p:cNvPicPr>
          <p:nvPr/>
        </p:nvPicPr>
        <p:blipFill>
          <a:blip r:embed="rId3"/>
          <a:stretch>
            <a:fillRect/>
          </a:stretch>
        </p:blipFill>
        <p:spPr>
          <a:xfrm>
            <a:off x="655831" y="224594"/>
            <a:ext cx="8773161" cy="382674"/>
          </a:xfrm>
          <a:prstGeom prst="rect">
            <a:avLst/>
          </a:prstGeom>
        </p:spPr>
      </p:pic>
      <p:pic>
        <p:nvPicPr>
          <p:cNvPr id="2" name="Picture 1"/>
          <p:cNvPicPr>
            <a:picLocks noChangeAspect="1"/>
          </p:cNvPicPr>
          <p:nvPr/>
        </p:nvPicPr>
        <p:blipFill>
          <a:blip r:embed="rId4"/>
          <a:stretch>
            <a:fillRect/>
          </a:stretch>
        </p:blipFill>
        <p:spPr>
          <a:xfrm>
            <a:off x="8918575" y="224594"/>
            <a:ext cx="2686050" cy="6429375"/>
          </a:xfrm>
          <a:prstGeom prst="rect">
            <a:avLst/>
          </a:prstGeom>
        </p:spPr>
      </p:pic>
      <p:sp>
        <p:nvSpPr>
          <p:cNvPr id="3" name="TextBox 2"/>
          <p:cNvSpPr txBox="1"/>
          <p:nvPr/>
        </p:nvSpPr>
        <p:spPr>
          <a:xfrm>
            <a:off x="1332803" y="1043281"/>
            <a:ext cx="6908800" cy="1384995"/>
          </a:xfrm>
          <a:prstGeom prst="rect">
            <a:avLst/>
          </a:prstGeom>
          <a:noFill/>
        </p:spPr>
        <p:txBody>
          <a:bodyPr wrap="square" rtlCol="0">
            <a:spAutoFit/>
          </a:bodyPr>
          <a:lstStyle/>
          <a:p>
            <a:r>
              <a:rPr lang="en-US" sz="2800" b="1" dirty="0" smtClean="0"/>
              <a:t>IMPROVING ACCESS TO QUALITY CARE AND </a:t>
            </a:r>
          </a:p>
          <a:p>
            <a:r>
              <a:rPr lang="en-US" sz="2800" b="1" dirty="0" smtClean="0"/>
              <a:t>REDUCING HEALTH CARE DISPARITIES</a:t>
            </a:r>
            <a:endParaRPr lang="en-US" sz="2800" b="1" dirty="0"/>
          </a:p>
        </p:txBody>
      </p:sp>
    </p:spTree>
    <p:extLst>
      <p:ext uri="{BB962C8B-B14F-4D97-AF65-F5344CB8AC3E}">
        <p14:creationId xmlns:p14="http://schemas.microsoft.com/office/powerpoint/2010/main" val="1478080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1. Primary Care entails all of the following except for which phrase below?</a:t>
            </a:r>
          </a:p>
          <a:p>
            <a:endParaRPr lang="en-US" sz="4000" dirty="0"/>
          </a:p>
          <a:p>
            <a:pPr marL="342900" indent="-342900">
              <a:buAutoNum type="alphaLcParenR"/>
            </a:pPr>
            <a:r>
              <a:rPr lang="en-US" sz="4000" dirty="0" smtClean="0"/>
              <a:t>Health promotion</a:t>
            </a:r>
          </a:p>
          <a:p>
            <a:pPr marL="342900" indent="-342900">
              <a:buAutoNum type="alphaLcParenR"/>
            </a:pPr>
            <a:r>
              <a:rPr lang="en-US" sz="4000" dirty="0" smtClean="0"/>
              <a:t>Disease prevention</a:t>
            </a:r>
          </a:p>
          <a:p>
            <a:pPr marL="342900" indent="-342900">
              <a:buAutoNum type="alphaLcParenR"/>
            </a:pPr>
            <a:r>
              <a:rPr lang="en-US" sz="4000" dirty="0" smtClean="0"/>
              <a:t>Health maintenance</a:t>
            </a:r>
          </a:p>
          <a:p>
            <a:pPr marL="342900" indent="-342900">
              <a:buAutoNum type="alphaLcParenR"/>
            </a:pPr>
            <a:r>
              <a:rPr lang="en-US" sz="4000" dirty="0" smtClean="0"/>
              <a:t>Counseling </a:t>
            </a:r>
          </a:p>
          <a:p>
            <a:pPr marL="342900" indent="-342900">
              <a:buAutoNum type="alphaLcParenR"/>
            </a:pPr>
            <a:r>
              <a:rPr lang="en-US" sz="4000" dirty="0" smtClean="0"/>
              <a:t>Patient education </a:t>
            </a:r>
          </a:p>
          <a:p>
            <a:pPr marL="342900" indent="-342900">
              <a:buAutoNum type="alphaLcParenR"/>
            </a:pPr>
            <a:r>
              <a:rPr lang="en-US" sz="4000" dirty="0" smtClean="0"/>
              <a:t>Radiation oncology treatment </a:t>
            </a:r>
            <a:endParaRPr lang="en-US" sz="4000" dirty="0"/>
          </a:p>
        </p:txBody>
      </p:sp>
    </p:spTree>
    <p:extLst>
      <p:ext uri="{BB962C8B-B14F-4D97-AF65-F5344CB8AC3E}">
        <p14:creationId xmlns:p14="http://schemas.microsoft.com/office/powerpoint/2010/main" val="3932521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1. Primary Care entails all of the following except for which phrase below?</a:t>
            </a:r>
          </a:p>
          <a:p>
            <a:endParaRPr lang="en-US" sz="4000" dirty="0"/>
          </a:p>
          <a:p>
            <a:pPr marL="342900" indent="-342900">
              <a:buAutoNum type="alphaLcParenR"/>
            </a:pPr>
            <a:r>
              <a:rPr lang="en-US" sz="4000" dirty="0" smtClean="0"/>
              <a:t>Health promotion</a:t>
            </a:r>
          </a:p>
          <a:p>
            <a:pPr marL="342900" indent="-342900">
              <a:buAutoNum type="alphaLcParenR"/>
            </a:pPr>
            <a:r>
              <a:rPr lang="en-US" sz="4000" dirty="0" smtClean="0"/>
              <a:t>Disease prevention</a:t>
            </a:r>
          </a:p>
          <a:p>
            <a:pPr marL="342900" indent="-342900">
              <a:buAutoNum type="alphaLcParenR"/>
            </a:pPr>
            <a:r>
              <a:rPr lang="en-US" sz="4000" dirty="0" smtClean="0"/>
              <a:t>Health maintenance</a:t>
            </a:r>
          </a:p>
          <a:p>
            <a:pPr marL="342900" indent="-342900">
              <a:buAutoNum type="alphaLcParenR"/>
            </a:pPr>
            <a:r>
              <a:rPr lang="en-US" sz="4000" dirty="0" smtClean="0"/>
              <a:t>Counseling </a:t>
            </a:r>
          </a:p>
          <a:p>
            <a:pPr marL="342900" indent="-342900">
              <a:buAutoNum type="alphaLcParenR"/>
            </a:pPr>
            <a:r>
              <a:rPr lang="en-US" sz="4000" dirty="0" smtClean="0"/>
              <a:t>Patient education </a:t>
            </a:r>
          </a:p>
          <a:p>
            <a:pPr marL="342900" indent="-342900">
              <a:buAutoNum type="alphaLcParenR"/>
            </a:pPr>
            <a:r>
              <a:rPr lang="en-US" sz="4000" dirty="0" smtClean="0">
                <a:solidFill>
                  <a:srgbClr val="C00000"/>
                </a:solidFill>
              </a:rPr>
              <a:t>Radiation oncology treatment </a:t>
            </a:r>
            <a:endParaRPr lang="en-US" sz="4000" dirty="0">
              <a:solidFill>
                <a:srgbClr val="C00000"/>
              </a:solidFill>
            </a:endParaRPr>
          </a:p>
        </p:txBody>
      </p:sp>
    </p:spTree>
    <p:extLst>
      <p:ext uri="{BB962C8B-B14F-4D97-AF65-F5344CB8AC3E}">
        <p14:creationId xmlns:p14="http://schemas.microsoft.com/office/powerpoint/2010/main" val="35301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2. Preventive care includes health services like screenings, check-ups, and patient counseling that are used to prevent illnesses, disease, and other health problem, or to detect illness at an early stage when treatment is likely to work best. </a:t>
            </a:r>
          </a:p>
          <a:p>
            <a:endParaRPr lang="en-US" sz="4000" dirty="0"/>
          </a:p>
          <a:p>
            <a:pPr marL="342900" indent="-342900">
              <a:buAutoNum type="alphaLcParenR"/>
            </a:pPr>
            <a:r>
              <a:rPr lang="en-US" sz="4000" dirty="0" smtClean="0"/>
              <a:t>True</a:t>
            </a:r>
          </a:p>
          <a:p>
            <a:pPr marL="342900" indent="-342900">
              <a:buAutoNum type="alphaLcParenR"/>
            </a:pPr>
            <a:r>
              <a:rPr lang="en-US" sz="4000" dirty="0" smtClean="0"/>
              <a:t>False </a:t>
            </a:r>
            <a:endParaRPr lang="en-US" sz="4000" dirty="0"/>
          </a:p>
        </p:txBody>
      </p:sp>
    </p:spTree>
    <p:extLst>
      <p:ext uri="{BB962C8B-B14F-4D97-AF65-F5344CB8AC3E}">
        <p14:creationId xmlns:p14="http://schemas.microsoft.com/office/powerpoint/2010/main" val="4292633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2. Preventive care includes health services like screenings, check-ups, and patient counseling that are used to prevent illnesses, disease, and other health problem, or to detect illness at an early stage when treatment is likely to work best. </a:t>
            </a:r>
          </a:p>
          <a:p>
            <a:endParaRPr lang="en-US" sz="4000" dirty="0"/>
          </a:p>
          <a:p>
            <a:pPr marL="342900" indent="-342900">
              <a:buAutoNum type="alphaLcParenR"/>
            </a:pPr>
            <a:r>
              <a:rPr lang="en-US" sz="4000" dirty="0" smtClean="0">
                <a:solidFill>
                  <a:srgbClr val="C00000"/>
                </a:solidFill>
              </a:rPr>
              <a:t>True</a:t>
            </a:r>
          </a:p>
          <a:p>
            <a:pPr marL="342900" indent="-342900">
              <a:buAutoNum type="alphaLcParenR"/>
            </a:pPr>
            <a:r>
              <a:rPr lang="en-US" sz="4000" dirty="0" smtClean="0"/>
              <a:t>False </a:t>
            </a:r>
            <a:endParaRPr lang="en-US" sz="4000" dirty="0"/>
          </a:p>
        </p:txBody>
      </p:sp>
    </p:spTree>
    <p:extLst>
      <p:ext uri="{BB962C8B-B14F-4D97-AF65-F5344CB8AC3E}">
        <p14:creationId xmlns:p14="http://schemas.microsoft.com/office/powerpoint/2010/main" val="36490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016758"/>
          </a:xfrm>
          <a:prstGeom prst="rect">
            <a:avLst/>
          </a:prstGeom>
          <a:noFill/>
        </p:spPr>
        <p:txBody>
          <a:bodyPr wrap="square" rtlCol="0">
            <a:spAutoFit/>
          </a:bodyPr>
          <a:lstStyle/>
          <a:p>
            <a:r>
              <a:rPr lang="en-US" sz="4000" dirty="0"/>
              <a:t>3</a:t>
            </a:r>
            <a:r>
              <a:rPr lang="en-US" sz="4000" dirty="0" smtClean="0"/>
              <a:t>. If everyone in the USA received the recommended Clinical Preventative care that could save how many lives/year?</a:t>
            </a:r>
          </a:p>
          <a:p>
            <a:endParaRPr lang="en-US" sz="4000" dirty="0"/>
          </a:p>
          <a:p>
            <a:pPr marL="342900" indent="-342900">
              <a:buAutoNum type="alphaLcParenR"/>
            </a:pPr>
            <a:r>
              <a:rPr lang="en-US" sz="4000" dirty="0" smtClean="0"/>
              <a:t>Less than 100 lives /year</a:t>
            </a:r>
          </a:p>
          <a:p>
            <a:pPr marL="342900" indent="-342900">
              <a:buAutoNum type="alphaLcParenR"/>
            </a:pPr>
            <a:r>
              <a:rPr lang="en-US" sz="4000" dirty="0" smtClean="0"/>
              <a:t>101-1000 lives/year</a:t>
            </a:r>
          </a:p>
          <a:p>
            <a:pPr marL="342900" indent="-342900">
              <a:buAutoNum type="alphaLcParenR"/>
            </a:pPr>
            <a:r>
              <a:rPr lang="en-US" sz="4000" dirty="0" smtClean="0"/>
              <a:t>1001-10,000 lives/year</a:t>
            </a:r>
          </a:p>
          <a:p>
            <a:pPr marL="342900" indent="-342900">
              <a:buAutoNum type="alphaLcParenR"/>
            </a:pPr>
            <a:r>
              <a:rPr lang="en-US" sz="4000" dirty="0" smtClean="0"/>
              <a:t>Over 100,000 lives/year</a:t>
            </a:r>
            <a:endParaRPr lang="en-US" sz="4000" dirty="0"/>
          </a:p>
        </p:txBody>
      </p:sp>
    </p:spTree>
    <p:extLst>
      <p:ext uri="{BB962C8B-B14F-4D97-AF65-F5344CB8AC3E}">
        <p14:creationId xmlns:p14="http://schemas.microsoft.com/office/powerpoint/2010/main" val="37447008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016758"/>
          </a:xfrm>
          <a:prstGeom prst="rect">
            <a:avLst/>
          </a:prstGeom>
          <a:noFill/>
        </p:spPr>
        <p:txBody>
          <a:bodyPr wrap="square" rtlCol="0">
            <a:spAutoFit/>
          </a:bodyPr>
          <a:lstStyle/>
          <a:p>
            <a:r>
              <a:rPr lang="en-US" sz="4000" dirty="0"/>
              <a:t>3</a:t>
            </a:r>
            <a:r>
              <a:rPr lang="en-US" sz="4000" dirty="0" smtClean="0"/>
              <a:t>. If everyone in the USA received the recommended Clinical Preventative care that could save how many lives/year?</a:t>
            </a:r>
          </a:p>
          <a:p>
            <a:endParaRPr lang="en-US" sz="4000" dirty="0"/>
          </a:p>
          <a:p>
            <a:pPr marL="342900" indent="-342900">
              <a:buAutoNum type="alphaLcParenR"/>
            </a:pPr>
            <a:r>
              <a:rPr lang="en-US" sz="4000" dirty="0" smtClean="0"/>
              <a:t>Less than 100 lives /year</a:t>
            </a:r>
          </a:p>
          <a:p>
            <a:pPr marL="342900" indent="-342900">
              <a:buAutoNum type="alphaLcParenR"/>
            </a:pPr>
            <a:r>
              <a:rPr lang="en-US" sz="4000" dirty="0" smtClean="0"/>
              <a:t>101-1000 lives/year</a:t>
            </a:r>
          </a:p>
          <a:p>
            <a:pPr marL="342900" indent="-342900">
              <a:buAutoNum type="alphaLcParenR"/>
            </a:pPr>
            <a:r>
              <a:rPr lang="en-US" sz="4000" dirty="0" smtClean="0"/>
              <a:t>1001-10,000 lives/year</a:t>
            </a:r>
          </a:p>
          <a:p>
            <a:pPr marL="342900" indent="-342900">
              <a:buAutoNum type="alphaLcParenR"/>
            </a:pPr>
            <a:r>
              <a:rPr lang="en-US" sz="4000" dirty="0" smtClean="0">
                <a:solidFill>
                  <a:srgbClr val="C00000"/>
                </a:solidFill>
              </a:rPr>
              <a:t>Over 100,000 lives/year</a:t>
            </a:r>
            <a:endParaRPr lang="en-US" sz="4000" dirty="0">
              <a:solidFill>
                <a:srgbClr val="C00000"/>
              </a:solidFill>
            </a:endParaRPr>
          </a:p>
        </p:txBody>
      </p:sp>
    </p:spTree>
    <p:extLst>
      <p:ext uri="{BB962C8B-B14F-4D97-AF65-F5344CB8AC3E}">
        <p14:creationId xmlns:p14="http://schemas.microsoft.com/office/powerpoint/2010/main" val="20458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4. Early intervention can improve health living and reduce risks by which of the following phrases? Select the best response.</a:t>
            </a:r>
          </a:p>
          <a:p>
            <a:endParaRPr lang="en-US" sz="4000" dirty="0"/>
          </a:p>
          <a:p>
            <a:pPr marL="342900" indent="-342900">
              <a:buAutoNum type="alphaLcParenR"/>
            </a:pPr>
            <a:r>
              <a:rPr lang="en-US" sz="4000" dirty="0" smtClean="0"/>
              <a:t>Avoid smoking/quit smoking</a:t>
            </a:r>
          </a:p>
          <a:p>
            <a:pPr marL="342900" indent="-342900">
              <a:buAutoNum type="alphaLcParenR"/>
            </a:pPr>
            <a:r>
              <a:rPr lang="en-US" sz="4000" dirty="0" smtClean="0"/>
              <a:t>Lose weight if obese</a:t>
            </a:r>
          </a:p>
          <a:p>
            <a:pPr marL="342900" indent="-342900">
              <a:buAutoNum type="alphaLcParenR"/>
            </a:pPr>
            <a:r>
              <a:rPr lang="en-US" sz="4000" dirty="0" smtClean="0"/>
              <a:t>Identify depression early in course</a:t>
            </a:r>
          </a:p>
          <a:p>
            <a:pPr marL="342900" indent="-342900">
              <a:buAutoNum type="alphaLcParenR"/>
            </a:pPr>
            <a:r>
              <a:rPr lang="en-US" sz="4000" dirty="0" smtClean="0"/>
              <a:t>Avoid risk of sexually transmitted diseases</a:t>
            </a:r>
          </a:p>
          <a:p>
            <a:pPr marL="342900" indent="-342900">
              <a:buAutoNum type="alphaLcParenR"/>
            </a:pPr>
            <a:r>
              <a:rPr lang="en-US" sz="4000" dirty="0" smtClean="0"/>
              <a:t>All of the above </a:t>
            </a:r>
            <a:endParaRPr lang="en-US" sz="4000" dirty="0"/>
          </a:p>
        </p:txBody>
      </p:sp>
    </p:spTree>
    <p:extLst>
      <p:ext uri="{BB962C8B-B14F-4D97-AF65-F5344CB8AC3E}">
        <p14:creationId xmlns:p14="http://schemas.microsoft.com/office/powerpoint/2010/main" val="3912934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smtClean="0"/>
              <a:t>4. Early intervention can improve health living and reduce risks by which of the following phrases? Select the best response.</a:t>
            </a:r>
          </a:p>
          <a:p>
            <a:endParaRPr lang="en-US" sz="4000" dirty="0"/>
          </a:p>
          <a:p>
            <a:pPr marL="342900" indent="-342900">
              <a:buAutoNum type="alphaLcParenR"/>
            </a:pPr>
            <a:r>
              <a:rPr lang="en-US" sz="4000" dirty="0" smtClean="0"/>
              <a:t>Avoid smoking/quit smoking</a:t>
            </a:r>
          </a:p>
          <a:p>
            <a:pPr marL="342900" indent="-342900">
              <a:buAutoNum type="alphaLcParenR"/>
            </a:pPr>
            <a:r>
              <a:rPr lang="en-US" sz="4000" dirty="0" smtClean="0"/>
              <a:t>Lose weight if obese</a:t>
            </a:r>
          </a:p>
          <a:p>
            <a:pPr marL="342900" indent="-342900">
              <a:buAutoNum type="alphaLcParenR"/>
            </a:pPr>
            <a:r>
              <a:rPr lang="en-US" sz="4000" dirty="0" smtClean="0"/>
              <a:t>Identify depression early in course</a:t>
            </a:r>
          </a:p>
          <a:p>
            <a:pPr marL="342900" indent="-342900">
              <a:buAutoNum type="alphaLcParenR"/>
            </a:pPr>
            <a:r>
              <a:rPr lang="en-US" sz="4000" dirty="0" smtClean="0"/>
              <a:t>Avoid risk of sexually transmitted diseases</a:t>
            </a:r>
          </a:p>
          <a:p>
            <a:pPr marL="342900" indent="-342900">
              <a:buAutoNum type="alphaLcParenR"/>
            </a:pPr>
            <a:r>
              <a:rPr lang="en-US" sz="4000" dirty="0" smtClean="0">
                <a:solidFill>
                  <a:srgbClr val="C00000"/>
                </a:solidFill>
              </a:rPr>
              <a:t>All of the above </a:t>
            </a:r>
            <a:endParaRPr lang="en-US" sz="4000" dirty="0">
              <a:solidFill>
                <a:srgbClr val="C00000"/>
              </a:solidFill>
            </a:endParaRPr>
          </a:p>
        </p:txBody>
      </p:sp>
    </p:spTree>
    <p:extLst>
      <p:ext uri="{BB962C8B-B14F-4D97-AF65-F5344CB8AC3E}">
        <p14:creationId xmlns:p14="http://schemas.microsoft.com/office/powerpoint/2010/main" val="17700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a:t>5</a:t>
            </a:r>
            <a:r>
              <a:rPr lang="en-US" sz="4000" dirty="0" smtClean="0"/>
              <a:t>. All marketplace health plans and many other plans must cover the previous preventive services without charging the patients a copayment or coinsurance. This is true even if they haven’t met their yearly deductible.</a:t>
            </a:r>
          </a:p>
          <a:p>
            <a:endParaRPr lang="en-US" sz="4000" dirty="0"/>
          </a:p>
          <a:p>
            <a:pPr marL="342900" indent="-342900">
              <a:buAutoNum type="alphaLcParenR"/>
            </a:pPr>
            <a:r>
              <a:rPr lang="en-US" sz="4000" dirty="0" smtClean="0"/>
              <a:t>True</a:t>
            </a:r>
          </a:p>
          <a:p>
            <a:pPr marL="342900" indent="-342900">
              <a:buAutoNum type="alphaLcParenR"/>
            </a:pPr>
            <a:r>
              <a:rPr lang="en-US" sz="4000" dirty="0" smtClean="0"/>
              <a:t>False </a:t>
            </a:r>
          </a:p>
        </p:txBody>
      </p:sp>
    </p:spTree>
    <p:extLst>
      <p:ext uri="{BB962C8B-B14F-4D97-AF65-F5344CB8AC3E}">
        <p14:creationId xmlns:p14="http://schemas.microsoft.com/office/powerpoint/2010/main" val="111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31" y="5333865"/>
            <a:ext cx="5912383" cy="1117599"/>
          </a:xfrm>
        </p:spPr>
        <p:txBody>
          <a:bodyPr>
            <a:normAutofit fontScale="90000"/>
          </a:bodyPr>
          <a:lstStyle/>
          <a:p>
            <a:r>
              <a:rPr lang="en-US" b="1" dirty="0" smtClean="0"/>
              <a:t/>
            </a:r>
            <a:br>
              <a:rPr lang="en-US" b="1" dirty="0" smtClean="0"/>
            </a:br>
            <a:r>
              <a:rPr lang="en-US" sz="5300" b="1" dirty="0" smtClean="0"/>
              <a:t>Primary </a:t>
            </a:r>
            <a:r>
              <a:rPr lang="en-US" sz="5300" b="1" dirty="0"/>
              <a:t>Care</a:t>
            </a:r>
            <a:br>
              <a:rPr lang="en-US" sz="5300" b="1" dirty="0"/>
            </a:br>
            <a:endParaRPr lang="en-US" sz="53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In defining primary care, it is necessary to describe the nature of services provided to patients, as well as to identify who are the primary care providers.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domain of primary care includes the primary care physician, other physicians who include some primary care services in their practices, and some non-physician providers.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However</a:t>
            </a:r>
            <a:r>
              <a:rPr lang="en-US" b="1" dirty="0">
                <a:solidFill>
                  <a:schemeClr val="bg1"/>
                </a:solidFill>
              </a:rPr>
              <a:t>, central to the concept of primary care is the patient. Therefore, such definitions are incomplete without including a description of the primary care practice.</a:t>
            </a:r>
          </a:p>
        </p:txBody>
      </p:sp>
      <p:pic>
        <p:nvPicPr>
          <p:cNvPr id="4" name="Picture 3"/>
          <p:cNvPicPr>
            <a:picLocks noChangeAspect="1"/>
          </p:cNvPicPr>
          <p:nvPr/>
        </p:nvPicPr>
        <p:blipFill>
          <a:blip r:embed="rId2"/>
          <a:stretch>
            <a:fillRect/>
          </a:stretch>
        </p:blipFill>
        <p:spPr>
          <a:xfrm>
            <a:off x="9347201" y="335280"/>
            <a:ext cx="2502852" cy="6116184"/>
          </a:xfrm>
          <a:prstGeom prst="rect">
            <a:avLst/>
          </a:prstGeom>
        </p:spPr>
      </p:pic>
    </p:spTree>
    <p:extLst>
      <p:ext uri="{BB962C8B-B14F-4D97-AF65-F5344CB8AC3E}">
        <p14:creationId xmlns:p14="http://schemas.microsoft.com/office/powerpoint/2010/main" val="35359568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9192" y="630315"/>
            <a:ext cx="11097088" cy="5632311"/>
          </a:xfrm>
          <a:prstGeom prst="rect">
            <a:avLst/>
          </a:prstGeom>
          <a:noFill/>
        </p:spPr>
        <p:txBody>
          <a:bodyPr wrap="square" rtlCol="0">
            <a:spAutoFit/>
          </a:bodyPr>
          <a:lstStyle/>
          <a:p>
            <a:r>
              <a:rPr lang="en-US" sz="4000" dirty="0"/>
              <a:t>5</a:t>
            </a:r>
            <a:r>
              <a:rPr lang="en-US" sz="4000" dirty="0" smtClean="0"/>
              <a:t>. All marketplace health plans and many other plans must cover the previous preventive services without charging the patients a copayment or coinsurance. This is true even if they haven’t met their yearly deductible.</a:t>
            </a:r>
          </a:p>
          <a:p>
            <a:endParaRPr lang="en-US" sz="4000" dirty="0"/>
          </a:p>
          <a:p>
            <a:pPr marL="342900" indent="-342900">
              <a:buAutoNum type="alphaLcParenR"/>
            </a:pPr>
            <a:r>
              <a:rPr lang="en-US" sz="4000" dirty="0" smtClean="0">
                <a:solidFill>
                  <a:srgbClr val="C00000"/>
                </a:solidFill>
              </a:rPr>
              <a:t>True</a:t>
            </a:r>
          </a:p>
          <a:p>
            <a:pPr marL="342900" indent="-342900">
              <a:buAutoNum type="alphaLcParenR"/>
            </a:pPr>
            <a:r>
              <a:rPr lang="en-US" sz="4000" dirty="0" smtClean="0"/>
              <a:t>False </a:t>
            </a:r>
          </a:p>
        </p:txBody>
      </p:sp>
    </p:spTree>
    <p:extLst>
      <p:ext uri="{BB962C8B-B14F-4D97-AF65-F5344CB8AC3E}">
        <p14:creationId xmlns:p14="http://schemas.microsoft.com/office/powerpoint/2010/main" val="31533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
            </a:r>
            <a:br>
              <a:rPr lang="en-US" sz="6600" b="1" dirty="0" smtClean="0"/>
            </a:br>
            <a:r>
              <a:rPr lang="en-US" sz="6600" b="1" dirty="0" smtClean="0"/>
              <a:t>Definition </a:t>
            </a:r>
            <a:r>
              <a:rPr lang="en-US" sz="6600" b="1" dirty="0"/>
              <a:t>#1 - Primary Care</a:t>
            </a:r>
            <a:br>
              <a:rPr lang="en-US" sz="6600" b="1" dirty="0"/>
            </a:br>
            <a:endParaRPr lang="en-US" sz="6600" dirty="0"/>
          </a:p>
        </p:txBody>
      </p:sp>
      <p:sp>
        <p:nvSpPr>
          <p:cNvPr id="3" name="Content Placeholder 2"/>
          <p:cNvSpPr>
            <a:spLocks noGrp="1"/>
          </p:cNvSpPr>
          <p:nvPr>
            <p:ph idx="1"/>
          </p:nvPr>
        </p:nvSpPr>
        <p:spPr/>
        <p:txBody>
          <a:bodyPr>
            <a:normAutofit fontScale="77500" lnSpcReduction="20000"/>
          </a:bodyPr>
          <a:lstStyle/>
          <a:p>
            <a:pPr marL="0" indent="0">
              <a:buNone/>
            </a:pPr>
            <a:r>
              <a:rPr lang="en-US" sz="4000" b="1" dirty="0">
                <a:solidFill>
                  <a:schemeClr val="bg1"/>
                </a:solidFill>
              </a:rPr>
              <a:t>Primary care is that care provided by physicians specifically trained for and skilled in comprehensive first contact and continuing care for persons with any undiagnosed sign, symptom, or health concern (the "undifferentiated" patient) not limited by problem origin (biological, behavioral, or social), organ system, or diagnosis.</a:t>
            </a:r>
          </a:p>
        </p:txBody>
      </p:sp>
      <p:pic>
        <p:nvPicPr>
          <p:cNvPr id="4" name="Picture 3"/>
          <p:cNvPicPr>
            <a:picLocks noChangeAspect="1"/>
          </p:cNvPicPr>
          <p:nvPr/>
        </p:nvPicPr>
        <p:blipFill>
          <a:blip r:embed="rId2"/>
          <a:stretch>
            <a:fillRect/>
          </a:stretch>
        </p:blipFill>
        <p:spPr>
          <a:xfrm>
            <a:off x="9367521" y="345440"/>
            <a:ext cx="2523172" cy="6165840"/>
          </a:xfrm>
          <a:prstGeom prst="rect">
            <a:avLst/>
          </a:prstGeom>
        </p:spPr>
      </p:pic>
    </p:spTree>
    <p:extLst>
      <p:ext uri="{BB962C8B-B14F-4D97-AF65-F5344CB8AC3E}">
        <p14:creationId xmlns:p14="http://schemas.microsoft.com/office/powerpoint/2010/main" val="387816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#1 - Primary Care</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bg1"/>
                </a:solidFill>
              </a:rPr>
              <a:t>Primary care includes health promotion, disease prevention, health maintenance, counseling, patient education, diagnosis and treatment of acute and chronic illnesses in a variety of health care settings (e.g., office, inpatient, critical care, long-term care, home care, day care, etc.). </a:t>
            </a:r>
            <a:endParaRPr lang="en-US" b="1" dirty="0" smtClean="0">
              <a:solidFill>
                <a:schemeClr val="bg1"/>
              </a:solidFill>
            </a:endParaRPr>
          </a:p>
          <a:p>
            <a:pPr marL="0" indent="0">
              <a:buNone/>
            </a:pPr>
            <a:r>
              <a:rPr lang="en-US" b="1" dirty="0" smtClean="0">
                <a:solidFill>
                  <a:schemeClr val="bg1"/>
                </a:solidFill>
              </a:rPr>
              <a:t>Primary </a:t>
            </a:r>
            <a:r>
              <a:rPr lang="en-US" b="1" dirty="0">
                <a:solidFill>
                  <a:schemeClr val="bg1"/>
                </a:solidFill>
              </a:rPr>
              <a:t>care is performed and managed by a personal physician often collaborating with other health professionals, and utilizing consultation or referral as </a:t>
            </a:r>
            <a:r>
              <a:rPr lang="en-US" b="1" dirty="0" smtClean="0">
                <a:solidFill>
                  <a:schemeClr val="bg1"/>
                </a:solidFill>
              </a:rPr>
              <a:t>appropriate.</a:t>
            </a:r>
          </a:p>
          <a:p>
            <a:pPr marL="0" indent="0">
              <a:buNone/>
            </a:pPr>
            <a:r>
              <a:rPr lang="en-US" b="1" dirty="0" smtClean="0">
                <a:solidFill>
                  <a:schemeClr val="bg1"/>
                </a:solidFill>
              </a:rPr>
              <a:t>Primary </a:t>
            </a:r>
            <a:r>
              <a:rPr lang="en-US" b="1" dirty="0">
                <a:solidFill>
                  <a:schemeClr val="bg1"/>
                </a:solidFill>
              </a:rPr>
              <a:t>care provides patient advocacy in the health care system to accomplish cost-effective care by coordination of health care services. Primary care promotes effective communication with patients and encourages the role of the patient as a partner in health care.</a:t>
            </a:r>
          </a:p>
        </p:txBody>
      </p:sp>
      <p:pic>
        <p:nvPicPr>
          <p:cNvPr id="4" name="Picture 3"/>
          <p:cNvPicPr>
            <a:picLocks noChangeAspect="1"/>
          </p:cNvPicPr>
          <p:nvPr/>
        </p:nvPicPr>
        <p:blipFill>
          <a:blip r:embed="rId2"/>
          <a:stretch>
            <a:fillRect/>
          </a:stretch>
        </p:blipFill>
        <p:spPr>
          <a:xfrm>
            <a:off x="9377681" y="325120"/>
            <a:ext cx="2452052" cy="5992046"/>
          </a:xfrm>
          <a:prstGeom prst="rect">
            <a:avLst/>
          </a:prstGeom>
        </p:spPr>
      </p:pic>
    </p:spTree>
    <p:extLst>
      <p:ext uri="{BB962C8B-B14F-4D97-AF65-F5344CB8AC3E}">
        <p14:creationId xmlns:p14="http://schemas.microsoft.com/office/powerpoint/2010/main" val="1993161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
            </a:r>
            <a:br>
              <a:rPr lang="en-US" sz="5400" b="1" dirty="0" smtClean="0"/>
            </a:br>
            <a:r>
              <a:rPr lang="en-US" sz="5400" b="1" dirty="0" smtClean="0"/>
              <a:t>Definition </a:t>
            </a:r>
            <a:r>
              <a:rPr lang="en-US" sz="5400" b="1" dirty="0"/>
              <a:t>#2 - Primary Care Practice</a:t>
            </a:r>
            <a:br>
              <a:rPr lang="en-US" sz="5400" b="1" dirty="0"/>
            </a:br>
            <a:endParaRPr lang="en-US" sz="5400" dirty="0"/>
          </a:p>
        </p:txBody>
      </p:sp>
      <p:sp>
        <p:nvSpPr>
          <p:cNvPr id="3" name="Content Placeholder 2"/>
          <p:cNvSpPr>
            <a:spLocks noGrp="1"/>
          </p:cNvSpPr>
          <p:nvPr>
            <p:ph idx="1"/>
          </p:nvPr>
        </p:nvSpPr>
        <p:spPr>
          <a:xfrm>
            <a:off x="684212" y="284480"/>
            <a:ext cx="8144828" cy="4016587"/>
          </a:xfrm>
        </p:spPr>
        <p:txBody>
          <a:bodyPr>
            <a:normAutofit fontScale="77500" lnSpcReduction="20000"/>
          </a:bodyPr>
          <a:lstStyle/>
          <a:p>
            <a:pPr marL="0" indent="0">
              <a:buNone/>
            </a:pPr>
            <a:r>
              <a:rPr lang="en-US" sz="4000" b="1" dirty="0">
                <a:solidFill>
                  <a:schemeClr val="bg1"/>
                </a:solidFill>
              </a:rPr>
              <a:t>A</a:t>
            </a:r>
            <a:r>
              <a:rPr lang="en-US" b="1" dirty="0">
                <a:solidFill>
                  <a:schemeClr val="bg1"/>
                </a:solidFill>
              </a:rPr>
              <a:t> </a:t>
            </a:r>
            <a:r>
              <a:rPr lang="en-US" sz="4000" b="1" dirty="0">
                <a:solidFill>
                  <a:schemeClr val="bg1"/>
                </a:solidFill>
              </a:rPr>
              <a:t>primary care practice serves as the patient's first point of entry into the health care system and as the continuing focal point for all needed health care services. </a:t>
            </a:r>
            <a:endParaRPr lang="en-US" sz="4000" b="1" dirty="0" smtClean="0">
              <a:solidFill>
                <a:schemeClr val="bg1"/>
              </a:solidFill>
            </a:endParaRPr>
          </a:p>
          <a:p>
            <a:pPr marL="0" indent="0">
              <a:buNone/>
            </a:pPr>
            <a:r>
              <a:rPr lang="en-US" sz="4000" b="1" dirty="0" smtClean="0">
                <a:solidFill>
                  <a:schemeClr val="bg1"/>
                </a:solidFill>
              </a:rPr>
              <a:t>Primary </a:t>
            </a:r>
            <a:r>
              <a:rPr lang="en-US" sz="4000" b="1" dirty="0">
                <a:solidFill>
                  <a:schemeClr val="bg1"/>
                </a:solidFill>
              </a:rPr>
              <a:t>care practices provide patients with ready access to their own personal physician, or to an established back-up physician when the primary physician is not available.</a:t>
            </a:r>
          </a:p>
        </p:txBody>
      </p:sp>
      <p:pic>
        <p:nvPicPr>
          <p:cNvPr id="4" name="Picture 3"/>
          <p:cNvPicPr>
            <a:picLocks noChangeAspect="1"/>
          </p:cNvPicPr>
          <p:nvPr/>
        </p:nvPicPr>
        <p:blipFill>
          <a:blip r:embed="rId2"/>
          <a:stretch>
            <a:fillRect/>
          </a:stretch>
        </p:blipFill>
        <p:spPr>
          <a:xfrm>
            <a:off x="9448800" y="284480"/>
            <a:ext cx="2513012" cy="6141012"/>
          </a:xfrm>
          <a:prstGeom prst="rect">
            <a:avLst/>
          </a:prstGeom>
        </p:spPr>
      </p:pic>
    </p:spTree>
    <p:extLst>
      <p:ext uri="{BB962C8B-B14F-4D97-AF65-F5344CB8AC3E}">
        <p14:creationId xmlns:p14="http://schemas.microsoft.com/office/powerpoint/2010/main" val="333424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
            </a:r>
            <a:br>
              <a:rPr lang="en-US" sz="6000" b="1" dirty="0" smtClean="0"/>
            </a:br>
            <a:r>
              <a:rPr lang="en-US" sz="6000" b="1" dirty="0" smtClean="0"/>
              <a:t>Definition </a:t>
            </a:r>
            <a:r>
              <a:rPr lang="en-US" sz="6000" b="1" dirty="0"/>
              <a:t>#2 - Primary Care Practice</a:t>
            </a:r>
            <a:r>
              <a:rPr lang="en-US" b="1" dirty="0"/>
              <a:t/>
            </a:r>
            <a:br>
              <a:rPr lang="en-US" b="1" dirty="0"/>
            </a:br>
            <a:endParaRPr lang="en-US" dirty="0"/>
          </a:p>
        </p:txBody>
      </p:sp>
      <p:sp>
        <p:nvSpPr>
          <p:cNvPr id="3" name="Content Placeholder 2"/>
          <p:cNvSpPr>
            <a:spLocks noGrp="1"/>
          </p:cNvSpPr>
          <p:nvPr>
            <p:ph idx="1"/>
          </p:nvPr>
        </p:nvSpPr>
        <p:spPr/>
        <p:txBody>
          <a:bodyPr>
            <a:noAutofit/>
          </a:bodyPr>
          <a:lstStyle/>
          <a:p>
            <a:pPr marL="0" indent="0">
              <a:buNone/>
            </a:pPr>
            <a:r>
              <a:rPr lang="en-US" sz="3200" b="1" dirty="0">
                <a:solidFill>
                  <a:schemeClr val="bg1"/>
                </a:solidFill>
              </a:rPr>
              <a:t>Primary care practices provide health promotion, disease prevention, health maintenance, counseling, patient education, diagnosis and treatment of acute and chronic illnesses in a variety of health care settings (e.g., office, inpatient, critical care, long-term care, home care, day care, etc.).</a:t>
            </a:r>
          </a:p>
        </p:txBody>
      </p:sp>
      <p:pic>
        <p:nvPicPr>
          <p:cNvPr id="4" name="Picture 3"/>
          <p:cNvPicPr>
            <a:picLocks noChangeAspect="1"/>
          </p:cNvPicPr>
          <p:nvPr/>
        </p:nvPicPr>
        <p:blipFill>
          <a:blip r:embed="rId2"/>
          <a:stretch>
            <a:fillRect/>
          </a:stretch>
        </p:blipFill>
        <p:spPr>
          <a:xfrm>
            <a:off x="9326881" y="375920"/>
            <a:ext cx="2573972" cy="6289980"/>
          </a:xfrm>
          <a:prstGeom prst="rect">
            <a:avLst/>
          </a:prstGeom>
        </p:spPr>
      </p:pic>
    </p:spTree>
    <p:extLst>
      <p:ext uri="{BB962C8B-B14F-4D97-AF65-F5344CB8AC3E}">
        <p14:creationId xmlns:p14="http://schemas.microsoft.com/office/powerpoint/2010/main" val="467261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268</TotalTime>
  <Words>2002</Words>
  <Application>Microsoft Office PowerPoint</Application>
  <PresentationFormat>Widescreen</PresentationFormat>
  <Paragraphs>191</Paragraphs>
  <Slides>50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Lato</vt:lpstr>
      <vt:lpstr>Wingdings 3</vt:lpstr>
      <vt:lpstr>Slice</vt:lpstr>
      <vt:lpstr>MODULE four:  MEDICAL PROTOCOLS  AND  QUALITY ASSURANCE  </vt:lpstr>
      <vt:lpstr>PowerPoint Presentation</vt:lpstr>
      <vt:lpstr>UNIT OBJECTIVE</vt:lpstr>
      <vt:lpstr> levels of care </vt:lpstr>
      <vt:lpstr> Primary Care </vt:lpstr>
      <vt:lpstr> Definition #1 - Primary Care </vt:lpstr>
      <vt:lpstr>Definition #1 - Primary Care </vt:lpstr>
      <vt:lpstr> Definition #2 - Primary Care Practice </vt:lpstr>
      <vt:lpstr> Definition #2 - Primary Care Practice </vt:lpstr>
      <vt:lpstr>Definition #2 - Primary Care Practice</vt:lpstr>
      <vt:lpstr> Definition #3 - Primary Care Physician </vt:lpstr>
      <vt:lpstr> Definition #3 - Primary Care Physician </vt:lpstr>
      <vt:lpstr> Definition #4 - Non-Primary Care Physicians Providing Primary Care Services </vt:lpstr>
      <vt:lpstr> What is preventive care? </vt:lpstr>
      <vt:lpstr> Definition #4 - Non-Primary Care Physicians Providing Primary Care Services </vt:lpstr>
      <vt:lpstr> Definition #5 - Non-Physician Primary Care Providers </vt:lpstr>
      <vt:lpstr>Use of Term </vt:lpstr>
      <vt:lpstr>WHAT DOES PRIMARY CARE ENTAIL?</vt:lpstr>
      <vt:lpstr> Secondary Care Specialists </vt:lpstr>
      <vt:lpstr>Secondary Care Specialists </vt:lpstr>
      <vt:lpstr> Secondary Care Specialists </vt:lpstr>
      <vt:lpstr>WHAT IS A SECONDARY CARE SPECIALIST?</vt:lpstr>
      <vt:lpstr>Tertiary Care and Hospitalization</vt:lpstr>
      <vt:lpstr>Tertiary care</vt:lpstr>
      <vt:lpstr> Quaternary Care </vt:lpstr>
      <vt:lpstr>WHAT IS TERTIARY CARE AND HOSPITALIZATION?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Preventive care benefits for adults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24</cp:revision>
  <cp:lastPrinted>2018-01-02T23:01:36Z</cp:lastPrinted>
  <dcterms:created xsi:type="dcterms:W3CDTF">2017-11-27T19:02:08Z</dcterms:created>
  <dcterms:modified xsi:type="dcterms:W3CDTF">2018-01-19T20:11:59Z</dcterms:modified>
</cp:coreProperties>
</file>