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7" r:id="rId2"/>
    <p:sldId id="258" r:id="rId3"/>
    <p:sldId id="337" r:id="rId4"/>
    <p:sldId id="33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9" r:id="rId83"/>
    <p:sldId id="340" r:id="rId84"/>
    <p:sldId id="341" r:id="rId85"/>
    <p:sldId id="342" r:id="rId86"/>
    <p:sldId id="343" r:id="rId87"/>
    <p:sldId id="344" r:id="rId88"/>
    <p:sldId id="345" r:id="rId89"/>
    <p:sldId id="346" r:id="rId90"/>
    <p:sldId id="347" r:id="rId91"/>
    <p:sldId id="348" r:id="rId9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23" d="100"/>
          <a:sy n="123" d="100"/>
        </p:scale>
        <p:origin x="114"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13831356654378"/>
          <c:y val="4.2067087077330104E-2"/>
          <c:w val="0.78490714632937775"/>
          <c:h val="0.80728927483966184"/>
        </c:manualLayout>
      </c:layout>
      <c:bar3DChart>
        <c:barDir val="col"/>
        <c:grouping val="standard"/>
        <c:varyColors val="0"/>
        <c:ser>
          <c:idx val="0"/>
          <c:order val="0"/>
          <c:tx>
            <c:strRef>
              <c:f>Sheet1!$B$1</c:f>
              <c:strCache>
                <c:ptCount val="1"/>
                <c:pt idx="0">
                  <c:v>Series 1</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Sheet1!$A$2:$A$5</c:f>
              <c:strCache>
                <c:ptCount val="4"/>
                <c:pt idx="0">
                  <c:v>40-59</c:v>
                </c:pt>
                <c:pt idx="1">
                  <c:v>60-79</c:v>
                </c:pt>
                <c:pt idx="2">
                  <c:v>80-89</c:v>
                </c:pt>
                <c:pt idx="3">
                  <c:v>90-100</c:v>
                </c:pt>
              </c:strCache>
            </c:strRef>
          </c:cat>
          <c:val>
            <c:numRef>
              <c:f>Sheet1!$B$2:$B$5</c:f>
              <c:numCache>
                <c:formatCode>General</c:formatCode>
                <c:ptCount val="4"/>
                <c:pt idx="0">
                  <c:v>90</c:v>
                </c:pt>
                <c:pt idx="1">
                  <c:v>120</c:v>
                </c:pt>
                <c:pt idx="2">
                  <c:v>140</c:v>
                </c:pt>
                <c:pt idx="3">
                  <c:v>190</c:v>
                </c:pt>
              </c:numCache>
            </c:numRef>
          </c:val>
        </c:ser>
        <c:dLbls>
          <c:showLegendKey val="0"/>
          <c:showVal val="0"/>
          <c:showCatName val="0"/>
          <c:showSerName val="0"/>
          <c:showPercent val="0"/>
          <c:showBubbleSize val="0"/>
        </c:dLbls>
        <c:gapWidth val="65"/>
        <c:shape val="box"/>
        <c:axId val="130854128"/>
        <c:axId val="130857488"/>
        <c:axId val="261977088"/>
      </c:bar3DChart>
      <c:catAx>
        <c:axId val="13085412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dirty="0" smtClean="0"/>
                  <a:t>Diastolic (bottom Number</a:t>
                </a:r>
                <a:endParaRPr lang="en-US"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0857488"/>
        <c:crosses val="autoZero"/>
        <c:auto val="1"/>
        <c:lblAlgn val="ctr"/>
        <c:lblOffset val="100"/>
        <c:noMultiLvlLbl val="0"/>
      </c:catAx>
      <c:valAx>
        <c:axId val="13085748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dirty="0" smtClean="0"/>
                  <a:t>Systolic (top number)</a:t>
                </a:r>
                <a:endParaRPr lang="en-US" dirty="0"/>
              </a:p>
            </c:rich>
          </c:tx>
          <c:layout>
            <c:manualLayout>
              <c:xMode val="edge"/>
              <c:yMode val="edge"/>
              <c:x val="4.123242892214276E-2"/>
              <c:y val="0.2476259596903673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30854128"/>
        <c:crosses val="autoZero"/>
        <c:crossBetween val="between"/>
      </c:valAx>
      <c:serAx>
        <c:axId val="261977088"/>
        <c:scaling>
          <c:orientation val="minMax"/>
        </c:scaling>
        <c:delete val="1"/>
        <c:axPos val="b"/>
        <c:majorTickMark val="none"/>
        <c:minorTickMark val="none"/>
        <c:tickLblPos val="nextTo"/>
        <c:crossAx val="130857488"/>
        <c:crosses val="autoZero"/>
      </c:serAx>
      <c:spPr>
        <a:noFill/>
        <a:ln>
          <a:noFill/>
        </a:ln>
        <a:effectLst>
          <a:innerShdw blurRad="63500" dist="50800" dir="13500000">
            <a:prstClr val="black">
              <a:alpha val="50000"/>
            </a:prstClr>
          </a:innerShdw>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a:scene3d>
      <a:camera prst="orthographicFront"/>
      <a:lightRig rig="threePt" dir="t"/>
    </a:scene3d>
    <a:sp3d>
      <a:bevelT prst="relaxedInset"/>
    </a:sp3d>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0.23362</cdr:x>
      <cdr:y>0.52087</cdr:y>
    </cdr:from>
    <cdr:to>
      <cdr:x>0.32669</cdr:x>
      <cdr:y>0.56888</cdr:y>
    </cdr:to>
    <cdr:sp macro="" textlink="">
      <cdr:nvSpPr>
        <cdr:cNvPr id="2" name="Rectangle 1"/>
        <cdr:cNvSpPr/>
      </cdr:nvSpPr>
      <cdr:spPr>
        <a:xfrm xmlns:a="http://schemas.openxmlformats.org/drawingml/2006/main">
          <a:off x="994331" y="2221922"/>
          <a:ext cx="396126" cy="204803"/>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en-US" sz="900" b="0" cap="none" spc="0" dirty="0" smtClean="0">
              <a:ln w="0"/>
              <a:solidFill>
                <a:schemeClr val="tx1"/>
              </a:solidFill>
              <a:effectLst>
                <a:outerShdw blurRad="38100" dist="19050" dir="2700000" algn="tl" rotWithShape="0">
                  <a:schemeClr val="dk1">
                    <a:alpha val="40000"/>
                  </a:schemeClr>
                </a:outerShdw>
              </a:effectLst>
            </a:rPr>
            <a:t>Low</a:t>
          </a:r>
          <a:endParaRPr lang="en-US" sz="900" b="0" cap="none" spc="0" dirty="0">
            <a:ln w="0"/>
            <a:solidFill>
              <a:schemeClr val="tx1"/>
            </a:solidFill>
            <a:effectLst>
              <a:outerShdw blurRad="38100" dist="19050" dir="2700000" algn="tl" rotWithShape="0">
                <a:schemeClr val="dk1">
                  <a:alpha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1332EAA-7C35-4E41-8933-E793C4D1CA2D}" type="datetimeFigureOut">
              <a:rPr lang="en-US" smtClean="0"/>
              <a:t>1/18/2018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1A9466-2EDD-40F5-AC19-318E7EA07EEF}" type="slidenum">
              <a:rPr lang="en-US" smtClean="0"/>
              <a:t>‹#›</a:t>
            </a:fld>
            <a:endParaRPr lang="en-US"/>
          </a:p>
        </p:txBody>
      </p:sp>
    </p:spTree>
    <p:extLst>
      <p:ext uri="{BB962C8B-B14F-4D97-AF65-F5344CB8AC3E}">
        <p14:creationId xmlns:p14="http://schemas.microsoft.com/office/powerpoint/2010/main" val="339470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9</a:t>
            </a:fld>
            <a:endParaRPr lang="en-US"/>
          </a:p>
        </p:txBody>
      </p:sp>
    </p:spTree>
    <p:extLst>
      <p:ext uri="{BB962C8B-B14F-4D97-AF65-F5344CB8AC3E}">
        <p14:creationId xmlns:p14="http://schemas.microsoft.com/office/powerpoint/2010/main" val="25882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1/18/2018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hyperlink" Target="https://www.medicare.gov/manage-your-health/coordinating-your-care/accountable-care-organizations.html#4839" TargetMode="External"/><Relationship Id="rId2" Type="http://schemas.openxmlformats.org/officeDocument/2006/relationships/hyperlink" Target="https://www.medicare.gov/manage-your-health/electronic-health-records/electronic-health-records.html" TargetMode="External"/><Relationship Id="rId1" Type="http://schemas.openxmlformats.org/officeDocument/2006/relationships/slideLayout" Target="../slideLayouts/slideLayout2.xml"/><Relationship Id="rId4" Type="http://schemas.openxmlformats.org/officeDocument/2006/relationships/hyperlink" Target="https://www.medicare.gov/manage-your-health/coordinating-your-care/accountable-care-organizations.html#136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www.medicare.gov/claims-and-appeals/medicare-rights/everyone/rights-for-everyone.html" TargetMode="External"/><Relationship Id="rId2" Type="http://schemas.openxmlformats.org/officeDocument/2006/relationships/hyperlink" Target="https://www.medicare.gov/forms-help-and-resources/privacy-practices/privacy.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820" y="812120"/>
            <a:ext cx="10469659" cy="4454305"/>
          </a:xfrm>
        </p:spPr>
        <p:txBody>
          <a:bodyPr>
            <a:normAutofit fontScale="90000"/>
          </a:bodyPr>
          <a:lstStyle/>
          <a:p>
            <a:r>
              <a:rPr lang="en-US" sz="6000" b="1" dirty="0" smtClean="0"/>
              <a:t>MODULE Four:   </a:t>
            </a:r>
            <a:br>
              <a:rPr lang="en-US" sz="6000" b="1" dirty="0" smtClean="0"/>
            </a:br>
            <a:r>
              <a:rPr lang="en-US" sz="6000" b="1" dirty="0" smtClean="0"/>
              <a:t/>
            </a:r>
            <a:br>
              <a:rPr lang="en-US" sz="6000" b="1" dirty="0" smtClean="0"/>
            </a:br>
            <a:r>
              <a:rPr lang="en-US" sz="6000" b="1" dirty="0"/>
              <a:t>MEDICAL PROTOCOLS </a:t>
            </a:r>
            <a:r>
              <a:rPr lang="en-US" sz="6000" b="1" dirty="0" smtClean="0"/>
              <a:t/>
            </a:r>
            <a:br>
              <a:rPr lang="en-US" sz="6000" b="1" dirty="0" smtClean="0"/>
            </a:br>
            <a:r>
              <a:rPr lang="en-US" sz="6000" b="1" dirty="0" smtClean="0"/>
              <a:t>AND </a:t>
            </a:r>
            <a:br>
              <a:rPr lang="en-US" sz="6000" b="1" dirty="0" smtClean="0"/>
            </a:br>
            <a:r>
              <a:rPr lang="en-US" sz="6000" b="1" dirty="0" smtClean="0"/>
              <a:t>QUALITY </a:t>
            </a:r>
            <a:r>
              <a:rPr lang="en-US" sz="6000" b="1" dirty="0"/>
              <a:t>ASSURANCE</a:t>
            </a:r>
          </a:p>
        </p:txBody>
      </p:sp>
      <p:pic>
        <p:nvPicPr>
          <p:cNvPr id="3" name="Picture 2"/>
          <p:cNvPicPr>
            <a:picLocks noChangeAspect="1"/>
          </p:cNvPicPr>
          <p:nvPr/>
        </p:nvPicPr>
        <p:blipFill>
          <a:blip r:embed="rId2"/>
          <a:stretch>
            <a:fillRect/>
          </a:stretch>
        </p:blipFill>
        <p:spPr>
          <a:xfrm>
            <a:off x="9445424" y="208259"/>
            <a:ext cx="2612110" cy="6329343"/>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19" y="4863198"/>
            <a:ext cx="10515600" cy="1325563"/>
          </a:xfrm>
        </p:spPr>
        <p:txBody>
          <a:bodyPr>
            <a:normAutofit fontScale="90000"/>
          </a:bodyPr>
          <a:lstStyle/>
          <a:p>
            <a:r>
              <a:rPr lang="en-US" sz="8000" dirty="0" smtClean="0"/>
              <a:t/>
            </a:r>
            <a:br>
              <a:rPr lang="en-US" sz="8000" dirty="0" smtClean="0"/>
            </a:br>
            <a:r>
              <a:rPr lang="en-US" sz="4000" b="1" dirty="0" smtClean="0"/>
              <a:t>Process </a:t>
            </a:r>
            <a:r>
              <a:rPr lang="en-US" sz="4000" b="1" dirty="0"/>
              <a:t>Measures</a:t>
            </a:r>
            <a:r>
              <a:rPr lang="en-US" dirty="0"/>
              <a:t/>
            </a:r>
            <a:br>
              <a:rPr lang="en-US" dirty="0"/>
            </a:br>
            <a:endParaRPr lang="en-US" dirty="0"/>
          </a:p>
        </p:txBody>
      </p:sp>
      <p:sp>
        <p:nvSpPr>
          <p:cNvPr id="3" name="Content Placeholder 2"/>
          <p:cNvSpPr>
            <a:spLocks noGrp="1"/>
          </p:cNvSpPr>
          <p:nvPr>
            <p:ph idx="1"/>
          </p:nvPr>
        </p:nvSpPr>
        <p:spPr>
          <a:xfrm>
            <a:off x="307819" y="685799"/>
            <a:ext cx="11253456" cy="4954509"/>
          </a:xfrm>
        </p:spPr>
        <p:txBody>
          <a:bodyPr>
            <a:normAutofit/>
          </a:bodyPr>
          <a:lstStyle/>
          <a:p>
            <a:pPr>
              <a:buFont typeface="Arial" panose="020B0604020202020204" pitchFamily="34" charset="0"/>
              <a:buChar char="•"/>
            </a:pPr>
            <a:r>
              <a:rPr lang="en-US" b="1" dirty="0">
                <a:solidFill>
                  <a:schemeClr val="bg1"/>
                </a:solidFill>
              </a:rPr>
              <a:t>Process measures indicate what a provider does to maintain or improve health, either for healthy people or for those diagnosed with a health care condition. These measures typically reflect generally accepted recommendations for clinical practice. For example:</a:t>
            </a:r>
          </a:p>
          <a:p>
            <a:pPr>
              <a:buFont typeface="Arial" panose="020B0604020202020204" pitchFamily="34" charset="0"/>
              <a:buChar char="•"/>
            </a:pPr>
            <a:r>
              <a:rPr lang="en-US" b="1" dirty="0">
                <a:solidFill>
                  <a:schemeClr val="bg1"/>
                </a:solidFill>
              </a:rPr>
              <a:t>The percentage of people receiving preventive services (such as mammograms or immunizations).</a:t>
            </a:r>
          </a:p>
          <a:p>
            <a:pPr>
              <a:buFont typeface="Arial" panose="020B0604020202020204" pitchFamily="34" charset="0"/>
              <a:buChar char="•"/>
            </a:pPr>
            <a:r>
              <a:rPr lang="en-US" b="1" dirty="0">
                <a:solidFill>
                  <a:schemeClr val="bg1"/>
                </a:solidFill>
              </a:rPr>
              <a:t>The percentage of people with diabetes who had their blood sugar tested and controlled.</a:t>
            </a:r>
          </a:p>
          <a:p>
            <a:pPr>
              <a:buFont typeface="Arial" panose="020B0604020202020204" pitchFamily="34" charset="0"/>
              <a:buChar char="•"/>
            </a:pPr>
            <a:r>
              <a:rPr lang="en-US" b="1" dirty="0">
                <a:solidFill>
                  <a:schemeClr val="bg1"/>
                </a:solidFill>
              </a:rPr>
              <a:t>Process measures can inform consumers about medical care they may expect to receive for a given condition or disease, and can contribute toward improving health outcomes. The majority of health care quality measures used for public reporting are process measures.</a:t>
            </a:r>
          </a:p>
          <a:p>
            <a:endParaRPr lang="en-US" dirty="0"/>
          </a:p>
        </p:txBody>
      </p:sp>
      <p:pic>
        <p:nvPicPr>
          <p:cNvPr id="4" name="Picture 3"/>
          <p:cNvPicPr>
            <a:picLocks noChangeAspect="1"/>
          </p:cNvPicPr>
          <p:nvPr/>
        </p:nvPicPr>
        <p:blipFill>
          <a:blip r:embed="rId2"/>
          <a:stretch>
            <a:fillRect/>
          </a:stretch>
        </p:blipFill>
        <p:spPr>
          <a:xfrm>
            <a:off x="6481636" y="6042028"/>
            <a:ext cx="5600700" cy="704850"/>
          </a:xfrm>
          <a:prstGeom prst="rect">
            <a:avLst/>
          </a:prstGeom>
        </p:spPr>
      </p:pic>
    </p:spTree>
    <p:extLst>
      <p:ext uri="{BB962C8B-B14F-4D97-AF65-F5344CB8AC3E}">
        <p14:creationId xmlns:p14="http://schemas.microsoft.com/office/powerpoint/2010/main" val="3770395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89" y="5317608"/>
            <a:ext cx="5453117" cy="1196103"/>
          </a:xfrm>
        </p:spPr>
        <p:txBody>
          <a:bodyPr>
            <a:normAutofit fontScale="90000"/>
          </a:bodyPr>
          <a:lstStyle/>
          <a:p>
            <a:r>
              <a:rPr lang="en-US" sz="4400" b="1" dirty="0" smtClean="0"/>
              <a:t>Outcome Measures</a:t>
            </a:r>
            <a:r>
              <a:rPr lang="en-US" dirty="0" smtClean="0"/>
              <a:t/>
            </a:r>
            <a:br>
              <a:rPr lang="en-US" dirty="0" smtClean="0"/>
            </a:br>
            <a:endParaRPr lang="en-US" dirty="0"/>
          </a:p>
        </p:txBody>
      </p:sp>
      <p:sp>
        <p:nvSpPr>
          <p:cNvPr id="3" name="Content Placeholder 2"/>
          <p:cNvSpPr>
            <a:spLocks noGrp="1"/>
          </p:cNvSpPr>
          <p:nvPr>
            <p:ph idx="1"/>
          </p:nvPr>
        </p:nvSpPr>
        <p:spPr>
          <a:xfrm>
            <a:off x="159202" y="185980"/>
            <a:ext cx="11597489" cy="5292671"/>
          </a:xfrm>
        </p:spPr>
        <p:txBody>
          <a:bodyPr>
            <a:normAutofit fontScale="40000" lnSpcReduction="20000"/>
          </a:bodyPr>
          <a:lstStyle/>
          <a:p>
            <a:pPr>
              <a:buFont typeface="Arial" panose="020B0604020202020204" pitchFamily="34" charset="0"/>
              <a:buChar char="•"/>
            </a:pPr>
            <a:r>
              <a:rPr lang="en-US" sz="6000" b="1" dirty="0">
                <a:solidFill>
                  <a:schemeClr val="bg1"/>
                </a:solidFill>
              </a:rPr>
              <a:t>Outcome measures reflect the impact of the health care service or intervention on the health status of patients. For example:</a:t>
            </a:r>
          </a:p>
          <a:p>
            <a:pPr>
              <a:buFont typeface="Arial" panose="020B0604020202020204" pitchFamily="34" charset="0"/>
              <a:buChar char="•"/>
            </a:pPr>
            <a:r>
              <a:rPr lang="en-US" sz="6000" b="1" dirty="0">
                <a:solidFill>
                  <a:schemeClr val="bg1"/>
                </a:solidFill>
              </a:rPr>
              <a:t>The percentage of patients who died as a result of surgery (surgical mortality rates).</a:t>
            </a:r>
          </a:p>
          <a:p>
            <a:pPr>
              <a:buFont typeface="Arial" panose="020B0604020202020204" pitchFamily="34" charset="0"/>
              <a:buChar char="•"/>
            </a:pPr>
            <a:r>
              <a:rPr lang="en-US" sz="6000" b="1" dirty="0">
                <a:solidFill>
                  <a:schemeClr val="bg1"/>
                </a:solidFill>
              </a:rPr>
              <a:t>The rate of surgical complications or hospital-acquired infections.</a:t>
            </a:r>
          </a:p>
          <a:p>
            <a:pPr>
              <a:buFont typeface="Arial" panose="020B0604020202020204" pitchFamily="34" charset="0"/>
              <a:buChar char="•"/>
            </a:pPr>
            <a:r>
              <a:rPr lang="en-US" sz="6000" b="1" dirty="0">
                <a:solidFill>
                  <a:schemeClr val="bg1"/>
                </a:solidFill>
              </a:rPr>
              <a:t>Outcome measures may seem to represent the “gold standard” in measuring quality, but an outcome is the result of numerous factors, many beyond providers’ control. Risk-adjustment methods—mathematical models that correct for differing characteristics within a population, such as patient health status—can help account for these factors. However, the science of risk adjustment is still evolving. Experts acknowledge that better risk-adjustment methods are needed to minimize the reporting of misleading or even inaccurate information about health care quality.</a:t>
            </a:r>
          </a:p>
          <a:p>
            <a:pPr marL="0" indent="0">
              <a:buNone/>
            </a:pPr>
            <a:r>
              <a:rPr lang="en-US" sz="4000" b="1" dirty="0">
                <a:solidFill>
                  <a:schemeClr val="bg1"/>
                </a:solidFill>
              </a:rPr>
              <a:t/>
            </a:r>
            <a:br>
              <a:rPr lang="en-US" sz="4000" b="1" dirty="0">
                <a:solidFill>
                  <a:schemeClr val="bg1"/>
                </a:solidFill>
              </a:rPr>
            </a:br>
            <a:endParaRPr lang="en-US" sz="4000" b="1" dirty="0">
              <a:solidFill>
                <a:schemeClr val="bg1"/>
              </a:solidFill>
            </a:endParaRPr>
          </a:p>
        </p:txBody>
      </p:sp>
      <p:pic>
        <p:nvPicPr>
          <p:cNvPr id="4" name="Picture 3"/>
          <p:cNvPicPr>
            <a:picLocks noChangeAspect="1"/>
          </p:cNvPicPr>
          <p:nvPr/>
        </p:nvPicPr>
        <p:blipFill>
          <a:blip r:embed="rId2"/>
          <a:stretch>
            <a:fillRect/>
          </a:stretch>
        </p:blipFill>
        <p:spPr>
          <a:xfrm>
            <a:off x="6316980" y="5915660"/>
            <a:ext cx="5600700" cy="704850"/>
          </a:xfrm>
          <a:prstGeom prst="rect">
            <a:avLst/>
          </a:prstGeom>
        </p:spPr>
      </p:pic>
    </p:spTree>
    <p:extLst>
      <p:ext uri="{BB962C8B-B14F-4D97-AF65-F5344CB8AC3E}">
        <p14:creationId xmlns:p14="http://schemas.microsoft.com/office/powerpoint/2010/main" val="2155631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7987"/>
          <a:stretch/>
        </p:blipFill>
        <p:spPr>
          <a:xfrm>
            <a:off x="397869" y="165892"/>
            <a:ext cx="7548617" cy="6385560"/>
          </a:xfrm>
          <a:prstGeom prst="rect">
            <a:avLst/>
          </a:prstGeom>
        </p:spPr>
      </p:pic>
      <p:pic>
        <p:nvPicPr>
          <p:cNvPr id="2" name="Picture 1"/>
          <p:cNvPicPr>
            <a:picLocks noChangeAspect="1"/>
          </p:cNvPicPr>
          <p:nvPr/>
        </p:nvPicPr>
        <p:blipFill>
          <a:blip r:embed="rId3"/>
          <a:stretch>
            <a:fillRect/>
          </a:stretch>
        </p:blipFill>
        <p:spPr>
          <a:xfrm>
            <a:off x="7946486" y="165891"/>
            <a:ext cx="2638856" cy="6394151"/>
          </a:xfrm>
          <a:prstGeom prst="rect">
            <a:avLst/>
          </a:prstGeom>
        </p:spPr>
      </p:pic>
    </p:spTree>
    <p:extLst>
      <p:ext uri="{BB962C8B-B14F-4D97-AF65-F5344CB8AC3E}">
        <p14:creationId xmlns:p14="http://schemas.microsoft.com/office/powerpoint/2010/main" val="986232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7684" y="339451"/>
            <a:ext cx="8868042" cy="6162040"/>
          </a:xfrm>
          <a:prstGeom prst="rect">
            <a:avLst/>
          </a:prstGeom>
        </p:spPr>
      </p:pic>
      <p:sp>
        <p:nvSpPr>
          <p:cNvPr id="3" name="Rectangle 2"/>
          <p:cNvSpPr/>
          <p:nvPr/>
        </p:nvSpPr>
        <p:spPr>
          <a:xfrm>
            <a:off x="267684" y="339451"/>
            <a:ext cx="2797143" cy="6162040"/>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0"/>
                <a:solidFill>
                  <a:schemeClr val="tx1"/>
                </a:solidFill>
                <a:effectLst>
                  <a:outerShdw blurRad="38100" dist="19050" dir="2700000" algn="tl" rotWithShape="0">
                    <a:schemeClr val="dk1">
                      <a:alpha val="40000"/>
                    </a:schemeClr>
                  </a:outerShdw>
                </a:effectLst>
              </a:rPr>
              <a:t>Health Disparities</a:t>
            </a:r>
          </a:p>
          <a:p>
            <a:pPr algn="r"/>
            <a:endParaRPr lang="en-US" dirty="0">
              <a:ln w="0"/>
              <a:solidFill>
                <a:schemeClr val="tx1"/>
              </a:solidFill>
              <a:effectLst>
                <a:outerShdw blurRad="38100" dist="19050" dir="2700000" algn="tl" rotWithShape="0">
                  <a:schemeClr val="dk1">
                    <a:alpha val="40000"/>
                  </a:schemeClr>
                </a:outerShdw>
              </a:effectLst>
            </a:endParaRPr>
          </a:p>
          <a:p>
            <a:pPr algn="r"/>
            <a:endParaRPr lang="en-US" dirty="0" smtClean="0">
              <a:ln w="0"/>
              <a:solidFill>
                <a:schemeClr val="tx1"/>
              </a:solidFill>
              <a:effectLst>
                <a:outerShdw blurRad="38100" dist="19050" dir="2700000" algn="tl" rotWithShape="0">
                  <a:schemeClr val="dk1">
                    <a:alpha val="40000"/>
                  </a:schemeClr>
                </a:outerShdw>
              </a:effectLst>
            </a:endParaRPr>
          </a:p>
          <a:p>
            <a:pPr algn="r"/>
            <a:endParaRPr lang="en-US" dirty="0">
              <a:ln w="0"/>
              <a:solidFill>
                <a:schemeClr val="tx1"/>
              </a:solidFill>
              <a:effectLst>
                <a:outerShdw blurRad="38100" dist="19050" dir="2700000" algn="tl" rotWithShape="0">
                  <a:schemeClr val="dk1">
                    <a:alpha val="40000"/>
                  </a:schemeClr>
                </a:outerShdw>
              </a:effectLst>
            </a:endParaRPr>
          </a:p>
          <a:p>
            <a:pPr algn="r"/>
            <a:endParaRPr lang="en-US" dirty="0" smtClean="0">
              <a:ln w="0"/>
              <a:solidFill>
                <a:schemeClr val="tx1"/>
              </a:solidFill>
              <a:effectLst>
                <a:outerShdw blurRad="38100" dist="19050" dir="2700000" algn="tl" rotWithShape="0">
                  <a:schemeClr val="dk1">
                    <a:alpha val="40000"/>
                  </a:schemeClr>
                </a:outerShdw>
              </a:effectLst>
            </a:endParaRPr>
          </a:p>
          <a:p>
            <a:pPr algn="r"/>
            <a:endParaRPr lang="en-US" dirty="0">
              <a:ln w="0"/>
              <a:solidFill>
                <a:schemeClr val="tx1"/>
              </a:solidFill>
              <a:effectLst>
                <a:outerShdw blurRad="38100" dist="19050" dir="2700000" algn="tl" rotWithShape="0">
                  <a:schemeClr val="dk1">
                    <a:alpha val="40000"/>
                  </a:schemeClr>
                </a:outerShdw>
              </a:effectLst>
            </a:endParaRPr>
          </a:p>
          <a:p>
            <a:pPr algn="r"/>
            <a:r>
              <a:rPr lang="en-US" dirty="0" smtClean="0">
                <a:ln w="0"/>
                <a:solidFill>
                  <a:schemeClr val="tx1"/>
                </a:solidFill>
                <a:effectLst>
                  <a:outerShdw blurRad="38100" dist="19050" dir="2700000" algn="tl" rotWithShape="0">
                    <a:schemeClr val="dk1">
                      <a:alpha val="40000"/>
                    </a:schemeClr>
                  </a:outerShdw>
                </a:effectLst>
              </a:rPr>
              <a:t>Differences in health</a:t>
            </a:r>
          </a:p>
          <a:p>
            <a:pPr algn="r"/>
            <a:r>
              <a:rPr lang="en-US" dirty="0">
                <a:ln w="0"/>
                <a:solidFill>
                  <a:schemeClr val="tx1"/>
                </a:solidFill>
                <a:effectLst>
                  <a:outerShdw blurRad="38100" dist="19050" dir="2700000" algn="tl" rotWithShape="0">
                    <a:schemeClr val="dk1">
                      <a:alpha val="40000"/>
                    </a:schemeClr>
                  </a:outerShdw>
                </a:effectLst>
              </a:rPr>
              <a:t>o</a:t>
            </a:r>
            <a:r>
              <a:rPr lang="en-US" dirty="0" smtClean="0">
                <a:ln w="0"/>
                <a:solidFill>
                  <a:schemeClr val="tx1"/>
                </a:solidFill>
                <a:effectLst>
                  <a:outerShdw blurRad="38100" dist="19050" dir="2700000" algn="tl" rotWithShape="0">
                    <a:schemeClr val="dk1">
                      <a:alpha val="40000"/>
                    </a:schemeClr>
                  </a:outerShdw>
                </a:effectLst>
              </a:rPr>
              <a:t>utcomes</a:t>
            </a:r>
          </a:p>
          <a:p>
            <a:pPr algn="r"/>
            <a:r>
              <a:rPr lang="en-US" dirty="0">
                <a:ln w="0"/>
                <a:solidFill>
                  <a:schemeClr val="tx1"/>
                </a:solidFill>
                <a:effectLst>
                  <a:outerShdw blurRad="38100" dist="19050" dir="2700000" algn="tl" rotWithShape="0">
                    <a:schemeClr val="dk1">
                      <a:alpha val="40000"/>
                    </a:schemeClr>
                  </a:outerShdw>
                </a:effectLst>
              </a:rPr>
              <a:t>b</a:t>
            </a:r>
            <a:r>
              <a:rPr lang="en-US" dirty="0" smtClean="0">
                <a:ln w="0"/>
                <a:solidFill>
                  <a:schemeClr val="tx1"/>
                </a:solidFill>
                <a:effectLst>
                  <a:outerShdw blurRad="38100" dist="19050" dir="2700000" algn="tl" rotWithShape="0">
                    <a:schemeClr val="dk1">
                      <a:alpha val="40000"/>
                    </a:schemeClr>
                  </a:outerShdw>
                </a:effectLst>
              </a:rPr>
              <a:t>etween groups</a:t>
            </a:r>
          </a:p>
          <a:p>
            <a:pPr algn="r"/>
            <a:r>
              <a:rPr lang="en-US" dirty="0">
                <a:ln w="0"/>
                <a:solidFill>
                  <a:schemeClr val="tx1"/>
                </a:solidFill>
                <a:effectLst>
                  <a:outerShdw blurRad="38100" dist="19050" dir="2700000" algn="tl" rotWithShape="0">
                    <a:schemeClr val="dk1">
                      <a:alpha val="40000"/>
                    </a:schemeClr>
                  </a:outerShdw>
                </a:effectLst>
              </a:rPr>
              <a:t>t</a:t>
            </a:r>
            <a:r>
              <a:rPr lang="en-US" dirty="0" smtClean="0">
                <a:ln w="0"/>
                <a:solidFill>
                  <a:schemeClr val="tx1"/>
                </a:solidFill>
                <a:effectLst>
                  <a:outerShdw blurRad="38100" dist="19050" dir="2700000" algn="tl" rotWithShape="0">
                    <a:schemeClr val="dk1">
                      <a:alpha val="40000"/>
                    </a:schemeClr>
                  </a:outerShdw>
                </a:effectLst>
              </a:rPr>
              <a:t>hat reflect social</a:t>
            </a:r>
          </a:p>
          <a:p>
            <a:pPr algn="r"/>
            <a:r>
              <a:rPr lang="en-US" dirty="0" smtClean="0">
                <a:ln w="0"/>
                <a:solidFill>
                  <a:schemeClr val="tx1"/>
                </a:solidFill>
                <a:effectLst>
                  <a:outerShdw blurRad="38100" dist="19050" dir="2700000" algn="tl" rotWithShape="0">
                    <a:schemeClr val="dk1">
                      <a:alpha val="40000"/>
                    </a:schemeClr>
                  </a:outerShdw>
                </a:effectLst>
              </a:rPr>
              <a:t>inequalities</a:t>
            </a:r>
            <a:endParaRPr lang="en-US"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135726" y="339451"/>
            <a:ext cx="2543064" cy="6162040"/>
          </a:xfrm>
          <a:prstGeom prst="rect">
            <a:avLst/>
          </a:prstGeom>
        </p:spPr>
      </p:pic>
    </p:spTree>
    <p:extLst>
      <p:ext uri="{BB962C8B-B14F-4D97-AF65-F5344CB8AC3E}">
        <p14:creationId xmlns:p14="http://schemas.microsoft.com/office/powerpoint/2010/main" val="2607621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4107" y="637015"/>
            <a:ext cx="8458412" cy="5850402"/>
          </a:xfrm>
          <a:prstGeom prst="rect">
            <a:avLst/>
          </a:prstGeom>
        </p:spPr>
      </p:pic>
      <p:sp>
        <p:nvSpPr>
          <p:cNvPr id="2" name="Rectangle 1"/>
          <p:cNvSpPr/>
          <p:nvPr/>
        </p:nvSpPr>
        <p:spPr>
          <a:xfrm>
            <a:off x="481118" y="637015"/>
            <a:ext cx="2688879" cy="5875699"/>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388169" y="4016540"/>
            <a:ext cx="2603597" cy="1384995"/>
          </a:xfrm>
          <a:prstGeom prst="rect">
            <a:avLst/>
          </a:prstGeom>
          <a:noFill/>
        </p:spPr>
        <p:txBody>
          <a:bodyPr wrap="none" lIns="91440" tIns="45720" rIns="91440" bIns="45720">
            <a:spAutoFit/>
          </a:bodyPr>
          <a:lstStyle/>
          <a:p>
            <a:pPr algn="r"/>
            <a:r>
              <a:rPr lang="en-US" sz="2800" b="0" cap="none" spc="0" dirty="0" smtClean="0">
                <a:ln w="0"/>
                <a:solidFill>
                  <a:schemeClr val="tx1"/>
                </a:solidFill>
                <a:effectLst>
                  <a:outerShdw blurRad="38100" dist="19050" dir="2700000" algn="tl" rotWithShape="0">
                    <a:schemeClr val="dk1">
                      <a:alpha val="40000"/>
                    </a:schemeClr>
                  </a:outerShdw>
                </a:effectLst>
              </a:rPr>
              <a:t>Social</a:t>
            </a:r>
          </a:p>
          <a:p>
            <a:pPr algn="r"/>
            <a:r>
              <a:rPr lang="en-US" sz="2800" dirty="0" smtClean="0">
                <a:ln w="0"/>
                <a:effectLst>
                  <a:outerShdw blurRad="38100" dist="19050" dir="2700000" algn="tl" rotWithShape="0">
                    <a:schemeClr val="dk1">
                      <a:alpha val="40000"/>
                    </a:schemeClr>
                  </a:outerShdw>
                </a:effectLst>
              </a:rPr>
              <a:t>Determinants</a:t>
            </a:r>
          </a:p>
          <a:p>
            <a:pPr algn="r"/>
            <a:r>
              <a:rPr lang="en-US" sz="2800" dirty="0" smtClean="0">
                <a:ln w="0"/>
                <a:effectLst>
                  <a:outerShdw blurRad="38100" dist="19050" dir="2700000" algn="tl" rotWithShape="0">
                    <a:schemeClr val="dk1">
                      <a:alpha val="40000"/>
                    </a:schemeClr>
                  </a:outerShdw>
                </a:effectLst>
              </a:rPr>
              <a:t>of </a:t>
            </a:r>
            <a:r>
              <a:rPr lang="en-US" sz="2800" b="0" cap="none" spc="0" dirty="0" smtClean="0">
                <a:ln w="0"/>
                <a:solidFill>
                  <a:schemeClr val="tx1"/>
                </a:solidFill>
                <a:effectLst>
                  <a:outerShdw blurRad="38100" dist="19050" dir="2700000" algn="tl" rotWithShape="0">
                    <a:schemeClr val="dk1">
                      <a:alpha val="40000"/>
                    </a:schemeClr>
                  </a:outerShdw>
                </a:effectLst>
              </a:rPr>
              <a:t>Health</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1125969" y="1201379"/>
            <a:ext cx="1569661"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Findings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3"/>
          <a:stretch>
            <a:fillRect/>
          </a:stretch>
        </p:blipFill>
        <p:spPr>
          <a:xfrm>
            <a:off x="9032519" y="637015"/>
            <a:ext cx="2412979" cy="5846833"/>
          </a:xfrm>
          <a:prstGeom prst="rect">
            <a:avLst/>
          </a:prstGeom>
        </p:spPr>
      </p:pic>
    </p:spTree>
    <p:extLst>
      <p:ext uri="{BB962C8B-B14F-4D97-AF65-F5344CB8AC3E}">
        <p14:creationId xmlns:p14="http://schemas.microsoft.com/office/powerpoint/2010/main" val="415830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1764" y="328612"/>
            <a:ext cx="8485036" cy="6324692"/>
          </a:xfrm>
          <a:prstGeom prst="rect">
            <a:avLst/>
          </a:prstGeom>
        </p:spPr>
      </p:pic>
      <p:sp>
        <p:nvSpPr>
          <p:cNvPr id="3" name="Rectangle 2"/>
          <p:cNvSpPr/>
          <p:nvPr/>
        </p:nvSpPr>
        <p:spPr>
          <a:xfrm>
            <a:off x="306780" y="328612"/>
            <a:ext cx="2746933" cy="6324692"/>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559643" y="2092449"/>
            <a:ext cx="2432076" cy="3108543"/>
          </a:xfrm>
          <a:prstGeom prst="rect">
            <a:avLst/>
          </a:prstGeom>
          <a:noFill/>
        </p:spPr>
        <p:txBody>
          <a:bodyPr wrap="none" lIns="91440" tIns="45720" rIns="91440" bIns="45720">
            <a:spAutoFit/>
          </a:bodyPr>
          <a:lstStyle/>
          <a:p>
            <a:r>
              <a:rPr lang="en-US" sz="2800" b="0" cap="none" spc="0" dirty="0" smtClean="0">
                <a:ln w="0"/>
                <a:solidFill>
                  <a:schemeClr val="tx1"/>
                </a:solidFill>
                <a:effectLst>
                  <a:outerShdw blurRad="38100" dist="19050" dir="2700000" algn="tl" rotWithShape="0">
                    <a:schemeClr val="dk1">
                      <a:alpha val="40000"/>
                    </a:schemeClr>
                  </a:outerShdw>
                </a:effectLst>
              </a:rPr>
              <a:t>Lower</a:t>
            </a:r>
          </a:p>
          <a:p>
            <a:r>
              <a:rPr lang="en-US" sz="2800" dirty="0">
                <a:ln w="0"/>
                <a:effectLst>
                  <a:outerShdw blurRad="38100" dist="19050" dir="2700000" algn="tl" rotWithShape="0">
                    <a:schemeClr val="dk1">
                      <a:alpha val="40000"/>
                    </a:schemeClr>
                  </a:outerShdw>
                </a:effectLst>
              </a:rPr>
              <a:t>i</a:t>
            </a:r>
            <a:r>
              <a:rPr lang="en-US" sz="2800" dirty="0" smtClean="0">
                <a:ln w="0"/>
                <a:effectLst>
                  <a:outerShdw blurRad="38100" dist="19050" dir="2700000" algn="tl" rotWithShape="0">
                    <a:schemeClr val="dk1">
                      <a:alpha val="40000"/>
                    </a:schemeClr>
                  </a:outerShdw>
                </a:effectLst>
              </a:rPr>
              <a:t>ncome</a:t>
            </a:r>
          </a:p>
          <a:p>
            <a:r>
              <a:rPr lang="en-US" sz="2800" dirty="0">
                <a:ln w="0"/>
                <a:effectLst>
                  <a:outerShdw blurRad="38100" dist="19050" dir="2700000" algn="tl" rotWithShape="0">
                    <a:schemeClr val="dk1">
                      <a:alpha val="40000"/>
                    </a:schemeClr>
                  </a:outerShdw>
                </a:effectLst>
              </a:rPr>
              <a:t>r</a:t>
            </a:r>
            <a:r>
              <a:rPr lang="en-US" sz="2800" b="0" cap="none" spc="0" dirty="0" smtClean="0">
                <a:ln w="0"/>
                <a:solidFill>
                  <a:schemeClr val="tx1"/>
                </a:solidFill>
                <a:effectLst>
                  <a:outerShdw blurRad="38100" dist="19050" dir="2700000" algn="tl" rotWithShape="0">
                    <a:schemeClr val="dk1">
                      <a:alpha val="40000"/>
                    </a:schemeClr>
                  </a:outerShdw>
                </a:effectLst>
              </a:rPr>
              <a:t>esidents</a:t>
            </a:r>
          </a:p>
          <a:p>
            <a:r>
              <a:rPr lang="en-US" sz="2800" dirty="0" smtClean="0">
                <a:ln w="0"/>
                <a:effectLst>
                  <a:outerShdw blurRad="38100" dist="19050" dir="2700000" algn="tl" rotWithShape="0">
                    <a:schemeClr val="dk1">
                      <a:alpha val="40000"/>
                    </a:schemeClr>
                  </a:outerShdw>
                </a:effectLst>
              </a:rPr>
              <a:t>Report fewer</a:t>
            </a:r>
          </a:p>
          <a:p>
            <a:r>
              <a:rPr lang="en-US" sz="2800" dirty="0">
                <a:ln w="0"/>
                <a:effectLst>
                  <a:outerShdw blurRad="38100" dist="19050" dir="2700000" algn="tl" rotWithShape="0">
                    <a:schemeClr val="dk1">
                      <a:alpha val="40000"/>
                    </a:schemeClr>
                  </a:outerShdw>
                </a:effectLst>
              </a:rPr>
              <a:t>a</a:t>
            </a:r>
            <a:r>
              <a:rPr lang="en-US" sz="2800" b="0" cap="none" spc="0" dirty="0" smtClean="0">
                <a:ln w="0"/>
                <a:solidFill>
                  <a:schemeClr val="tx1"/>
                </a:solidFill>
                <a:effectLst>
                  <a:outerShdw blurRad="38100" dist="19050" dir="2700000" algn="tl" rotWithShape="0">
                    <a:schemeClr val="dk1">
                      <a:alpha val="40000"/>
                    </a:schemeClr>
                  </a:outerShdw>
                </a:effectLst>
              </a:rPr>
              <a:t>verage</a:t>
            </a:r>
          </a:p>
          <a:p>
            <a:r>
              <a:rPr lang="en-US" sz="2800" dirty="0">
                <a:ln w="0"/>
                <a:effectLst>
                  <a:outerShdw blurRad="38100" dist="19050" dir="2700000" algn="tl" rotWithShape="0">
                    <a:schemeClr val="dk1">
                      <a:alpha val="40000"/>
                    </a:schemeClr>
                  </a:outerShdw>
                </a:effectLst>
              </a:rPr>
              <a:t>h</a:t>
            </a:r>
            <a:r>
              <a:rPr lang="en-US" sz="2800" dirty="0" smtClean="0">
                <a:ln w="0"/>
                <a:effectLst>
                  <a:outerShdw blurRad="38100" dist="19050" dir="2700000" algn="tl" rotWithShape="0">
                    <a:schemeClr val="dk1">
                      <a:alpha val="40000"/>
                    </a:schemeClr>
                  </a:outerShdw>
                </a:effectLst>
              </a:rPr>
              <a:t>ealthy </a:t>
            </a:r>
          </a:p>
          <a:p>
            <a:r>
              <a:rPr lang="en-US" sz="2800" dirty="0">
                <a:ln w="0"/>
                <a:effectLst>
                  <a:outerShdw blurRad="38100" dist="19050" dir="2700000" algn="tl" rotWithShape="0">
                    <a:schemeClr val="dk1">
                      <a:alpha val="40000"/>
                    </a:schemeClr>
                  </a:outerShdw>
                </a:effectLst>
              </a:rPr>
              <a:t>d</a:t>
            </a:r>
            <a:r>
              <a:rPr lang="en-US" sz="2800" b="0" cap="none" spc="0" dirty="0" smtClean="0">
                <a:ln w="0"/>
                <a:solidFill>
                  <a:schemeClr val="tx1"/>
                </a:solidFill>
                <a:effectLst>
                  <a:outerShdw blurRad="38100" dist="19050" dir="2700000" algn="tl" rotWithShape="0">
                    <a:schemeClr val="dk1">
                      <a:alpha val="40000"/>
                    </a:schemeClr>
                  </a:outerShdw>
                </a:effectLst>
              </a:rPr>
              <a:t>ays </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559643" y="775943"/>
            <a:ext cx="1327608" cy="523220"/>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rPr>
              <a:t>Results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946800" y="328612"/>
            <a:ext cx="2610190" cy="6324692"/>
          </a:xfrm>
          <a:prstGeom prst="rect">
            <a:avLst/>
          </a:prstGeom>
        </p:spPr>
      </p:pic>
    </p:spTree>
    <p:extLst>
      <p:ext uri="{BB962C8B-B14F-4D97-AF65-F5344CB8AC3E}">
        <p14:creationId xmlns:p14="http://schemas.microsoft.com/office/powerpoint/2010/main" val="1542213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1484" y="340542"/>
            <a:ext cx="8732033" cy="6321703"/>
          </a:xfrm>
          <a:prstGeom prst="rect">
            <a:avLst/>
          </a:prstGeom>
        </p:spPr>
      </p:pic>
      <p:sp>
        <p:nvSpPr>
          <p:cNvPr id="3" name="Rectangle 2"/>
          <p:cNvSpPr/>
          <p:nvPr/>
        </p:nvSpPr>
        <p:spPr>
          <a:xfrm rot="5400000">
            <a:off x="3674401" y="-3032375"/>
            <a:ext cx="1986200" cy="8732034"/>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973430" y="918143"/>
            <a:ext cx="6721712" cy="830997"/>
          </a:xfrm>
          <a:prstGeom prst="rect">
            <a:avLst/>
          </a:prstGeom>
          <a:noFill/>
        </p:spPr>
        <p:txBody>
          <a:bodyPr wrap="none" lIns="91440" tIns="45720" rIns="91440" bIns="45720">
            <a:spAutoFit/>
          </a:bodyPr>
          <a:lstStyle/>
          <a:p>
            <a:pPr algn="r"/>
            <a:r>
              <a:rPr lang="en-US" sz="4800" b="1" dirty="0" smtClean="0">
                <a:ln w="0"/>
                <a:effectLst>
                  <a:outerShdw blurRad="38100" dist="19050" dir="2700000" algn="tl" rotWithShape="0">
                    <a:schemeClr val="dk1">
                      <a:alpha val="40000"/>
                    </a:schemeClr>
                  </a:outerShdw>
                </a:effectLst>
              </a:rPr>
              <a:t>Environmental Hazard</a:t>
            </a:r>
            <a:endParaRPr lang="en-US" sz="48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033516" y="340542"/>
            <a:ext cx="2608957" cy="6321703"/>
          </a:xfrm>
          <a:prstGeom prst="rect">
            <a:avLst/>
          </a:prstGeom>
        </p:spPr>
      </p:pic>
    </p:spTree>
    <p:extLst>
      <p:ext uri="{BB962C8B-B14F-4D97-AF65-F5344CB8AC3E}">
        <p14:creationId xmlns:p14="http://schemas.microsoft.com/office/powerpoint/2010/main" val="4212639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8089" y="293986"/>
            <a:ext cx="8827800" cy="6355436"/>
          </a:xfrm>
          <a:prstGeom prst="rect">
            <a:avLst/>
          </a:prstGeom>
        </p:spPr>
      </p:pic>
      <p:sp>
        <p:nvSpPr>
          <p:cNvPr id="3" name="Rectangle 2"/>
          <p:cNvSpPr/>
          <p:nvPr/>
        </p:nvSpPr>
        <p:spPr>
          <a:xfrm>
            <a:off x="458089" y="293986"/>
            <a:ext cx="2746933" cy="6355436"/>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520371" y="2578601"/>
            <a:ext cx="2343911" cy="2677656"/>
          </a:xfrm>
          <a:prstGeom prst="rect">
            <a:avLst/>
          </a:prstGeom>
          <a:noFill/>
        </p:spPr>
        <p:txBody>
          <a:bodyPr wrap="none" lIns="91440" tIns="45720" rIns="91440" bIns="45720">
            <a:spAutoFit/>
          </a:bodyPr>
          <a:lstStyle/>
          <a:p>
            <a:r>
              <a:rPr lang="en-US" sz="2800" dirty="0" smtClean="0">
                <a:ln w="0"/>
                <a:effectLst>
                  <a:outerShdw blurRad="38100" dist="19050" dir="2700000" algn="tl" rotWithShape="0">
                    <a:schemeClr val="dk1">
                      <a:alpha val="40000"/>
                    </a:schemeClr>
                  </a:outerShdw>
                </a:effectLst>
              </a:rPr>
              <a:t>Urban</a:t>
            </a:r>
          </a:p>
          <a:p>
            <a:r>
              <a:rPr lang="en-US" sz="2800" dirty="0">
                <a:ln w="0"/>
                <a:effectLst>
                  <a:outerShdw blurRad="38100" dist="19050" dir="2700000" algn="tl" rotWithShape="0">
                    <a:schemeClr val="dk1">
                      <a:alpha val="40000"/>
                    </a:schemeClr>
                  </a:outerShdw>
                </a:effectLst>
              </a:rPr>
              <a:t>c</a:t>
            </a:r>
            <a:r>
              <a:rPr lang="en-US" sz="2800" b="0" cap="none" spc="0" dirty="0" smtClean="0">
                <a:ln w="0"/>
                <a:solidFill>
                  <a:schemeClr val="tx1"/>
                </a:solidFill>
                <a:effectLst>
                  <a:outerShdw blurRad="38100" dist="19050" dir="2700000" algn="tl" rotWithShape="0">
                    <a:schemeClr val="dk1">
                      <a:alpha val="40000"/>
                    </a:schemeClr>
                  </a:outerShdw>
                </a:effectLst>
              </a:rPr>
              <a:t>ounties are</a:t>
            </a:r>
          </a:p>
          <a:p>
            <a:r>
              <a:rPr lang="en-US" sz="2800" dirty="0">
                <a:ln w="0"/>
                <a:effectLst>
                  <a:outerShdw blurRad="38100" dist="19050" dir="2700000" algn="tl" rotWithShape="0">
                    <a:schemeClr val="dk1">
                      <a:alpha val="40000"/>
                    </a:schemeClr>
                  </a:outerShdw>
                </a:effectLst>
              </a:rPr>
              <a:t>g</a:t>
            </a:r>
            <a:r>
              <a:rPr lang="en-US" sz="2800" dirty="0" smtClean="0">
                <a:ln w="0"/>
                <a:effectLst>
                  <a:outerShdw blurRad="38100" dist="19050" dir="2700000" algn="tl" rotWithShape="0">
                    <a:schemeClr val="dk1">
                      <a:alpha val="40000"/>
                    </a:schemeClr>
                  </a:outerShdw>
                </a:effectLst>
              </a:rPr>
              <a:t>enerally</a:t>
            </a:r>
          </a:p>
          <a:p>
            <a:r>
              <a:rPr lang="en-US" sz="2800" dirty="0">
                <a:ln w="0"/>
                <a:effectLst>
                  <a:outerShdw blurRad="38100" dist="19050" dir="2700000" algn="tl" rotWithShape="0">
                    <a:schemeClr val="dk1">
                      <a:alpha val="40000"/>
                    </a:schemeClr>
                  </a:outerShdw>
                </a:effectLst>
              </a:rPr>
              <a:t>n</a:t>
            </a:r>
            <a:r>
              <a:rPr lang="en-US" sz="2800" b="0" cap="none" spc="0" dirty="0" smtClean="0">
                <a:ln w="0"/>
                <a:solidFill>
                  <a:schemeClr val="tx1"/>
                </a:solidFill>
                <a:effectLst>
                  <a:outerShdw blurRad="38100" dist="19050" dir="2700000" algn="tl" rotWithShape="0">
                    <a:schemeClr val="dk1">
                      <a:alpha val="40000"/>
                    </a:schemeClr>
                  </a:outerShdw>
                </a:effectLst>
              </a:rPr>
              <a:t>ear </a:t>
            </a:r>
          </a:p>
          <a:p>
            <a:r>
              <a:rPr lang="en-US" sz="2800" dirty="0">
                <a:ln w="0"/>
                <a:effectLst>
                  <a:outerShdw blurRad="38100" dist="19050" dir="2700000" algn="tl" rotWithShape="0">
                    <a:schemeClr val="dk1">
                      <a:alpha val="40000"/>
                    </a:schemeClr>
                  </a:outerShdw>
                </a:effectLst>
              </a:rPr>
              <a:t>s</a:t>
            </a:r>
            <a:r>
              <a:rPr lang="en-US" sz="2800" dirty="0" smtClean="0">
                <a:ln w="0"/>
                <a:effectLst>
                  <a:outerShdw blurRad="38100" dist="19050" dir="2700000" algn="tl" rotWithShape="0">
                    <a:schemeClr val="dk1">
                      <a:alpha val="40000"/>
                    </a:schemeClr>
                  </a:outerShdw>
                </a:effectLst>
              </a:rPr>
              <a:t>ources of </a:t>
            </a:r>
          </a:p>
          <a:p>
            <a:r>
              <a:rPr lang="en-US" sz="2800" dirty="0">
                <a:ln w="0"/>
                <a:effectLst>
                  <a:outerShdw blurRad="38100" dist="19050" dir="2700000" algn="tl" rotWithShape="0">
                    <a:schemeClr val="dk1">
                      <a:alpha val="40000"/>
                    </a:schemeClr>
                  </a:outerShdw>
                </a:effectLst>
              </a:rPr>
              <a:t>a</a:t>
            </a:r>
            <a:r>
              <a:rPr lang="en-US" sz="2800" b="0" cap="none" spc="0" dirty="0" smtClean="0">
                <a:ln w="0"/>
                <a:solidFill>
                  <a:schemeClr val="tx1"/>
                </a:solidFill>
                <a:effectLst>
                  <a:outerShdw blurRad="38100" dist="19050" dir="2700000" algn="tl" rotWithShape="0">
                    <a:schemeClr val="dk1">
                      <a:alpha val="40000"/>
                    </a:schemeClr>
                  </a:outerShdw>
                </a:effectLst>
              </a:rPr>
              <a:t>ir pollution</a:t>
            </a:r>
          </a:p>
        </p:txBody>
      </p:sp>
      <p:sp>
        <p:nvSpPr>
          <p:cNvPr id="6" name="Rectangle 5"/>
          <p:cNvSpPr/>
          <p:nvPr/>
        </p:nvSpPr>
        <p:spPr>
          <a:xfrm>
            <a:off x="458089" y="770705"/>
            <a:ext cx="2190023" cy="523220"/>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rPr>
              <a:t>Air Pollution</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285889" y="293987"/>
            <a:ext cx="2622879" cy="6355436"/>
          </a:xfrm>
          <a:prstGeom prst="rect">
            <a:avLst/>
          </a:prstGeom>
        </p:spPr>
      </p:pic>
      <p:sp>
        <p:nvSpPr>
          <p:cNvPr id="7" name="TextBox 6"/>
          <p:cNvSpPr txBox="1"/>
          <p:nvPr/>
        </p:nvSpPr>
        <p:spPr>
          <a:xfrm>
            <a:off x="3735092" y="1032315"/>
            <a:ext cx="4530407" cy="646331"/>
          </a:xfrm>
          <a:prstGeom prst="rect">
            <a:avLst/>
          </a:prstGeom>
          <a:noFill/>
        </p:spPr>
        <p:txBody>
          <a:bodyPr wrap="none" rtlCol="0">
            <a:spAutoFit/>
          </a:bodyPr>
          <a:lstStyle/>
          <a:p>
            <a:r>
              <a:rPr lang="en-US" dirty="0" smtClean="0"/>
              <a:t>THIS WILL NOT GENERALLY BE THE CASE </a:t>
            </a:r>
          </a:p>
          <a:p>
            <a:r>
              <a:rPr lang="en-US" dirty="0" smtClean="0"/>
              <a:t>IN YOUR FUTURE PRACTICE LOCATION</a:t>
            </a:r>
            <a:endParaRPr lang="en-US" dirty="0"/>
          </a:p>
        </p:txBody>
      </p:sp>
    </p:spTree>
    <p:extLst>
      <p:ext uri="{BB962C8B-B14F-4D97-AF65-F5344CB8AC3E}">
        <p14:creationId xmlns:p14="http://schemas.microsoft.com/office/powerpoint/2010/main" val="834815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1391" y="507554"/>
            <a:ext cx="8347295" cy="6239393"/>
          </a:xfrm>
          <a:prstGeom prst="rect">
            <a:avLst/>
          </a:prstGeom>
        </p:spPr>
      </p:pic>
      <p:sp>
        <p:nvSpPr>
          <p:cNvPr id="3" name="TextBox 2"/>
          <p:cNvSpPr txBox="1"/>
          <p:nvPr/>
        </p:nvSpPr>
        <p:spPr>
          <a:xfrm>
            <a:off x="4765039" y="2649491"/>
            <a:ext cx="1005840" cy="2987040"/>
          </a:xfrm>
          <a:prstGeom prst="rect">
            <a:avLst/>
          </a:prstGeom>
          <a:noFill/>
        </p:spPr>
        <p:txBody>
          <a:bodyPr wrap="square" rtlCol="0">
            <a:spAutoFit/>
          </a:bodyPr>
          <a:lstStyle/>
          <a:p>
            <a:endParaRPr lang="en-US" dirty="0"/>
          </a:p>
        </p:txBody>
      </p:sp>
      <p:sp>
        <p:nvSpPr>
          <p:cNvPr id="6" name="Rectangle 5"/>
          <p:cNvSpPr/>
          <p:nvPr/>
        </p:nvSpPr>
        <p:spPr>
          <a:xfrm>
            <a:off x="369766" y="507554"/>
            <a:ext cx="2746933" cy="6239393"/>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724959" y="2564250"/>
            <a:ext cx="1580881" cy="707886"/>
          </a:xfrm>
          <a:prstGeom prst="rect">
            <a:avLst/>
          </a:prstGeom>
          <a:noFill/>
        </p:spPr>
        <p:txBody>
          <a:bodyPr wrap="none" lIns="91440" tIns="45720" rIns="91440" bIns="45720">
            <a:spAutoFit/>
          </a:bodyPr>
          <a:lstStyle/>
          <a:p>
            <a:pPr algn="r"/>
            <a:r>
              <a:rPr lang="en-US" sz="2000" b="0" cap="none" spc="0" dirty="0" smtClean="0">
                <a:ln w="0"/>
                <a:solidFill>
                  <a:schemeClr val="tx1"/>
                </a:solidFill>
                <a:effectLst>
                  <a:outerShdw blurRad="38100" dist="19050" dir="2700000" algn="tl" rotWithShape="0">
                    <a:schemeClr val="dk1">
                      <a:alpha val="40000"/>
                    </a:schemeClr>
                  </a:outerShdw>
                </a:effectLst>
              </a:rPr>
              <a:t>Healthcare</a:t>
            </a:r>
          </a:p>
          <a:p>
            <a:pPr algn="r"/>
            <a:r>
              <a:rPr lang="en-US" sz="2000" dirty="0" smtClean="0">
                <a:ln w="0"/>
                <a:effectLst>
                  <a:outerShdw blurRad="38100" dist="19050" dir="2700000" algn="tl" rotWithShape="0">
                    <a:schemeClr val="dk1">
                      <a:alpha val="40000"/>
                    </a:schemeClr>
                  </a:outerShdw>
                </a:effectLst>
              </a:rPr>
              <a:t>Access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36179" y="713053"/>
            <a:ext cx="1569661" cy="523220"/>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rPr>
              <a:t>Findings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938686" y="507554"/>
            <a:ext cx="2584304" cy="6261968"/>
          </a:xfrm>
          <a:prstGeom prst="rect">
            <a:avLst/>
          </a:prstGeom>
        </p:spPr>
      </p:pic>
    </p:spTree>
    <p:extLst>
      <p:ext uri="{BB962C8B-B14F-4D97-AF65-F5344CB8AC3E}">
        <p14:creationId xmlns:p14="http://schemas.microsoft.com/office/powerpoint/2010/main" val="1515111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1406" y="477373"/>
            <a:ext cx="8584157" cy="6200458"/>
          </a:xfrm>
          <a:prstGeom prst="rect">
            <a:avLst/>
          </a:prstGeom>
        </p:spPr>
      </p:pic>
      <p:sp>
        <p:nvSpPr>
          <p:cNvPr id="3" name="Rectangle 2"/>
          <p:cNvSpPr/>
          <p:nvPr/>
        </p:nvSpPr>
        <p:spPr>
          <a:xfrm rot="5400000">
            <a:off x="3959302" y="-3211269"/>
            <a:ext cx="1348363" cy="8584157"/>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760513" y="603317"/>
            <a:ext cx="9109031" cy="830997"/>
          </a:xfrm>
          <a:prstGeom prst="rect">
            <a:avLst/>
          </a:prstGeom>
          <a:noFill/>
        </p:spPr>
        <p:txBody>
          <a:bodyPr wrap="square" lIns="91440" tIns="45720" rIns="91440" bIns="45720">
            <a:spAutoFit/>
          </a:bodyPr>
          <a:lstStyle/>
          <a:p>
            <a:pPr algn="r"/>
            <a:r>
              <a:rPr lang="en-US" sz="4800" b="1" dirty="0" smtClean="0">
                <a:ln w="0"/>
                <a:effectLst>
                  <a:outerShdw blurRad="38100" dist="19050" dir="2700000" algn="tl" rotWithShape="0">
                    <a:schemeClr val="dk1">
                      <a:alpha val="40000"/>
                    </a:schemeClr>
                  </a:outerShdw>
                </a:effectLst>
              </a:rPr>
              <a:t>Preventative Screenings</a:t>
            </a:r>
            <a:endParaRPr lang="en-US" sz="48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871056" y="383432"/>
            <a:ext cx="2597689" cy="6294399"/>
          </a:xfrm>
          <a:prstGeom prst="rect">
            <a:avLst/>
          </a:prstGeom>
        </p:spPr>
      </p:pic>
    </p:spTree>
    <p:extLst>
      <p:ext uri="{BB962C8B-B14F-4D97-AF65-F5344CB8AC3E}">
        <p14:creationId xmlns:p14="http://schemas.microsoft.com/office/powerpoint/2010/main" val="2221081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11996677" cy="44543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Four:   </a:t>
            </a:r>
            <a:br>
              <a:rPr lang="en-US" sz="6000" b="1" dirty="0" smtClean="0"/>
            </a:br>
            <a:endParaRPr lang="en-US" sz="6000" b="1" dirty="0" smtClean="0"/>
          </a:p>
          <a:p>
            <a:r>
              <a:rPr lang="en-US" b="1" dirty="0" smtClean="0"/>
              <a:t>SECTION Four: </a:t>
            </a:r>
          </a:p>
          <a:p>
            <a:r>
              <a:rPr lang="en-US" b="1" dirty="0" smtClean="0"/>
              <a:t>Quality Care structures </a:t>
            </a:r>
          </a:p>
          <a:p>
            <a:r>
              <a:rPr lang="en-US" b="1" dirty="0" smtClean="0"/>
              <a:t>and peer review</a:t>
            </a:r>
            <a:endParaRPr lang="en-US" b="1" dirty="0"/>
          </a:p>
        </p:txBody>
      </p:sp>
      <p:pic>
        <p:nvPicPr>
          <p:cNvPr id="2" name="Picture 1"/>
          <p:cNvPicPr>
            <a:picLocks noChangeAspect="1"/>
          </p:cNvPicPr>
          <p:nvPr/>
        </p:nvPicPr>
        <p:blipFill>
          <a:blip r:embed="rId2"/>
          <a:stretch>
            <a:fillRect/>
          </a:stretch>
        </p:blipFill>
        <p:spPr>
          <a:xfrm>
            <a:off x="9428380" y="364211"/>
            <a:ext cx="2485295" cy="6022060"/>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177" y="139578"/>
            <a:ext cx="8960345" cy="6520722"/>
          </a:xfrm>
          <a:prstGeom prst="rect">
            <a:avLst/>
          </a:prstGeom>
        </p:spPr>
      </p:pic>
      <p:sp>
        <p:nvSpPr>
          <p:cNvPr id="3" name="Rectangle 2"/>
          <p:cNvSpPr/>
          <p:nvPr/>
        </p:nvSpPr>
        <p:spPr>
          <a:xfrm rot="5400000">
            <a:off x="3690091" y="-3301335"/>
            <a:ext cx="2078520" cy="8960347"/>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773171" y="717180"/>
            <a:ext cx="6897460" cy="830997"/>
          </a:xfrm>
          <a:prstGeom prst="rect">
            <a:avLst/>
          </a:prstGeom>
          <a:noFill/>
        </p:spPr>
        <p:txBody>
          <a:bodyPr wrap="square" lIns="91440" tIns="45720" rIns="91440" bIns="45720">
            <a:spAutoFit/>
          </a:bodyPr>
          <a:lstStyle/>
          <a:p>
            <a:pPr algn="ctr"/>
            <a:r>
              <a:rPr lang="en-US" sz="4800" b="1" dirty="0" smtClean="0">
                <a:ln w="0"/>
                <a:effectLst>
                  <a:outerShdw blurRad="38100" dist="19050" dir="2700000" algn="tl" rotWithShape="0">
                    <a:schemeClr val="dk1">
                      <a:alpha val="40000"/>
                    </a:schemeClr>
                  </a:outerShdw>
                </a:effectLst>
              </a:rPr>
              <a:t>Mortality </a:t>
            </a:r>
            <a:endParaRPr lang="en-US" sz="48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209522" y="139578"/>
            <a:ext cx="2691092" cy="6520722"/>
          </a:xfrm>
          <a:prstGeom prst="rect">
            <a:avLst/>
          </a:prstGeom>
        </p:spPr>
      </p:pic>
    </p:spTree>
    <p:extLst>
      <p:ext uri="{BB962C8B-B14F-4D97-AF65-F5344CB8AC3E}">
        <p14:creationId xmlns:p14="http://schemas.microsoft.com/office/powerpoint/2010/main" val="1937452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5022" y="224071"/>
            <a:ext cx="8794476" cy="6423919"/>
          </a:xfrm>
          <a:prstGeom prst="rect">
            <a:avLst/>
          </a:prstGeom>
        </p:spPr>
      </p:pic>
      <p:sp>
        <p:nvSpPr>
          <p:cNvPr id="5" name="Rectangle 4"/>
          <p:cNvSpPr/>
          <p:nvPr/>
        </p:nvSpPr>
        <p:spPr>
          <a:xfrm>
            <a:off x="565022" y="224072"/>
            <a:ext cx="2746933" cy="6423919"/>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1192931" y="2728144"/>
            <a:ext cx="1491114" cy="707886"/>
          </a:xfrm>
          <a:prstGeom prst="rect">
            <a:avLst/>
          </a:prstGeom>
          <a:noFill/>
        </p:spPr>
        <p:txBody>
          <a:bodyPr wrap="none" lIns="91440" tIns="45720" rIns="91440" bIns="45720">
            <a:spAutoFit/>
          </a:bodyPr>
          <a:lstStyle/>
          <a:p>
            <a:pPr algn="r"/>
            <a:r>
              <a:rPr lang="en-US" sz="2000" b="0" cap="none" spc="0" dirty="0" smtClean="0">
                <a:ln w="0"/>
                <a:solidFill>
                  <a:schemeClr val="tx1"/>
                </a:solidFill>
                <a:effectLst>
                  <a:outerShdw blurRad="38100" dist="19050" dir="2700000" algn="tl" rotWithShape="0">
                    <a:schemeClr val="dk1">
                      <a:alpha val="40000"/>
                    </a:schemeClr>
                  </a:outerShdw>
                </a:effectLst>
              </a:rPr>
              <a:t>Health</a:t>
            </a:r>
          </a:p>
          <a:p>
            <a:pPr algn="r"/>
            <a:r>
              <a:rPr lang="en-US" sz="2000" dirty="0" smtClean="0">
                <a:ln w="0"/>
                <a:effectLst>
                  <a:outerShdw blurRad="38100" dist="19050" dir="2700000" algn="tl" rotWithShape="0">
                    <a:schemeClr val="dk1">
                      <a:alpha val="40000"/>
                    </a:schemeClr>
                  </a:outerShdw>
                </a:effectLst>
              </a:rPr>
              <a:t>Outcomes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1153657" y="691278"/>
            <a:ext cx="1569661" cy="523220"/>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rPr>
              <a:t>Findings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359498" y="224070"/>
            <a:ext cx="2651142" cy="6423920"/>
          </a:xfrm>
          <a:prstGeom prst="rect">
            <a:avLst/>
          </a:prstGeom>
        </p:spPr>
      </p:pic>
    </p:spTree>
    <p:extLst>
      <p:ext uri="{BB962C8B-B14F-4D97-AF65-F5344CB8AC3E}">
        <p14:creationId xmlns:p14="http://schemas.microsoft.com/office/powerpoint/2010/main" val="1866916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1036" y="160699"/>
            <a:ext cx="8931098" cy="6545496"/>
          </a:xfrm>
          <a:prstGeom prst="rect">
            <a:avLst/>
          </a:prstGeom>
        </p:spPr>
      </p:pic>
      <p:sp>
        <p:nvSpPr>
          <p:cNvPr id="3" name="Rectangle 2"/>
          <p:cNvSpPr/>
          <p:nvPr/>
        </p:nvSpPr>
        <p:spPr>
          <a:xfrm rot="5400000">
            <a:off x="3575250" y="-3253516"/>
            <a:ext cx="2102669" cy="8931099"/>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666410" y="796534"/>
            <a:ext cx="6897460" cy="830997"/>
          </a:xfrm>
          <a:prstGeom prst="rect">
            <a:avLst/>
          </a:prstGeom>
          <a:noFill/>
        </p:spPr>
        <p:txBody>
          <a:bodyPr wrap="square" lIns="91440" tIns="45720" rIns="91440" bIns="45720">
            <a:spAutoFit/>
          </a:bodyPr>
          <a:lstStyle/>
          <a:p>
            <a:pPr algn="ctr"/>
            <a:r>
              <a:rPr lang="en-US" sz="4800" b="1" dirty="0" smtClean="0">
                <a:ln w="0"/>
                <a:effectLst>
                  <a:outerShdw blurRad="38100" dist="19050" dir="2700000" algn="tl" rotWithShape="0">
                    <a:schemeClr val="dk1">
                      <a:alpha val="40000"/>
                    </a:schemeClr>
                  </a:outerShdw>
                </a:effectLst>
              </a:rPr>
              <a:t>Infant Mortality </a:t>
            </a:r>
            <a:endParaRPr lang="en-US" sz="48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092134" y="160699"/>
            <a:ext cx="2702076" cy="6547338"/>
          </a:xfrm>
          <a:prstGeom prst="rect">
            <a:avLst/>
          </a:prstGeom>
        </p:spPr>
      </p:pic>
    </p:spTree>
    <p:extLst>
      <p:ext uri="{BB962C8B-B14F-4D97-AF65-F5344CB8AC3E}">
        <p14:creationId xmlns:p14="http://schemas.microsoft.com/office/powerpoint/2010/main" val="240209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4178" y="341767"/>
            <a:ext cx="8538503" cy="6289266"/>
          </a:xfrm>
          <a:prstGeom prst="rect">
            <a:avLst/>
          </a:prstGeom>
        </p:spPr>
      </p:pic>
      <p:sp>
        <p:nvSpPr>
          <p:cNvPr id="3" name="Rectangle 2"/>
          <p:cNvSpPr/>
          <p:nvPr/>
        </p:nvSpPr>
        <p:spPr>
          <a:xfrm rot="5400000">
            <a:off x="3813287" y="-3247341"/>
            <a:ext cx="1360286" cy="8538503"/>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843221" y="660655"/>
            <a:ext cx="6897460" cy="830997"/>
          </a:xfrm>
          <a:prstGeom prst="rect">
            <a:avLst/>
          </a:prstGeom>
          <a:noFill/>
        </p:spPr>
        <p:txBody>
          <a:bodyPr wrap="square" lIns="91440" tIns="45720" rIns="91440" bIns="45720">
            <a:spAutoFit/>
          </a:bodyPr>
          <a:lstStyle/>
          <a:p>
            <a:pPr algn="ctr"/>
            <a:r>
              <a:rPr lang="en-US" sz="4800" b="1" dirty="0" smtClean="0">
                <a:ln w="0"/>
                <a:effectLst>
                  <a:outerShdw blurRad="38100" dist="19050" dir="2700000" algn="tl" rotWithShape="0">
                    <a:schemeClr val="dk1">
                      <a:alpha val="40000"/>
                    </a:schemeClr>
                  </a:outerShdw>
                </a:effectLst>
              </a:rPr>
              <a:t>Suicide and Homicide</a:t>
            </a:r>
            <a:endParaRPr lang="en-US" sz="48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762680" y="336906"/>
            <a:ext cx="2597577" cy="6294128"/>
          </a:xfrm>
          <a:prstGeom prst="rect">
            <a:avLst/>
          </a:prstGeom>
        </p:spPr>
      </p:pic>
    </p:spTree>
    <p:extLst>
      <p:ext uri="{BB962C8B-B14F-4D97-AF65-F5344CB8AC3E}">
        <p14:creationId xmlns:p14="http://schemas.microsoft.com/office/powerpoint/2010/main" val="2532350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4300" y="304172"/>
            <a:ext cx="8814561" cy="6433447"/>
          </a:xfrm>
          <a:prstGeom prst="rect">
            <a:avLst/>
          </a:prstGeom>
        </p:spPr>
      </p:pic>
      <p:sp>
        <p:nvSpPr>
          <p:cNvPr id="3" name="Rectangle 2"/>
          <p:cNvSpPr/>
          <p:nvPr/>
        </p:nvSpPr>
        <p:spPr>
          <a:xfrm rot="5400000">
            <a:off x="3954072" y="-3445601"/>
            <a:ext cx="1315016" cy="8814562"/>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04298" y="638514"/>
            <a:ext cx="8814561" cy="64633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Coronary Heart Disease and Stroke</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018858" y="304172"/>
            <a:ext cx="2655073" cy="6433447"/>
          </a:xfrm>
          <a:prstGeom prst="rect">
            <a:avLst/>
          </a:prstGeom>
        </p:spPr>
      </p:pic>
    </p:spTree>
    <p:extLst>
      <p:ext uri="{BB962C8B-B14F-4D97-AF65-F5344CB8AC3E}">
        <p14:creationId xmlns:p14="http://schemas.microsoft.com/office/powerpoint/2010/main" val="1261979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5688" y="420487"/>
            <a:ext cx="8577631" cy="6287418"/>
          </a:xfrm>
          <a:prstGeom prst="rect">
            <a:avLst/>
          </a:prstGeom>
        </p:spPr>
      </p:pic>
      <p:sp>
        <p:nvSpPr>
          <p:cNvPr id="3" name="Rectangle 2"/>
          <p:cNvSpPr/>
          <p:nvPr/>
        </p:nvSpPr>
        <p:spPr>
          <a:xfrm rot="5400000">
            <a:off x="3806995" y="-3210820"/>
            <a:ext cx="1315016" cy="8577630"/>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503695" y="754829"/>
            <a:ext cx="7668438" cy="64633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Drug Induced Deaths</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753317" y="420487"/>
            <a:ext cx="2594807" cy="6287418"/>
          </a:xfrm>
          <a:prstGeom prst="rect">
            <a:avLst/>
          </a:prstGeom>
        </p:spPr>
      </p:pic>
    </p:spTree>
    <p:extLst>
      <p:ext uri="{BB962C8B-B14F-4D97-AF65-F5344CB8AC3E}">
        <p14:creationId xmlns:p14="http://schemas.microsoft.com/office/powerpoint/2010/main" val="1657284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3937" y="133541"/>
            <a:ext cx="8982797" cy="6590394"/>
          </a:xfrm>
          <a:prstGeom prst="rect">
            <a:avLst/>
          </a:prstGeom>
        </p:spPr>
      </p:pic>
      <p:sp>
        <p:nvSpPr>
          <p:cNvPr id="3" name="Rectangle 2"/>
          <p:cNvSpPr/>
          <p:nvPr/>
        </p:nvSpPr>
        <p:spPr>
          <a:xfrm rot="5400000">
            <a:off x="3552932" y="-3125454"/>
            <a:ext cx="2464807" cy="8982798"/>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056414" y="858113"/>
            <a:ext cx="7256364" cy="1015663"/>
          </a:xfrm>
          <a:prstGeom prst="rect">
            <a:avLst/>
          </a:prstGeom>
          <a:noFill/>
        </p:spPr>
        <p:txBody>
          <a:bodyPr wrap="square" lIns="91440" tIns="45720" rIns="91440" bIns="45720">
            <a:spAutoFit/>
          </a:bodyPr>
          <a:lstStyle/>
          <a:p>
            <a:pPr algn="ctr"/>
            <a:r>
              <a:rPr lang="en-US" sz="6000" b="1" dirty="0" smtClean="0">
                <a:ln w="0"/>
                <a:effectLst>
                  <a:outerShdw blurRad="38100" dist="19050" dir="2700000" algn="tl" rotWithShape="0">
                    <a:schemeClr val="dk1">
                      <a:alpha val="40000"/>
                    </a:schemeClr>
                  </a:outerShdw>
                </a:effectLst>
              </a:rPr>
              <a:t>Morbidity</a:t>
            </a:r>
            <a:endParaRPr lang="en-US" sz="60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9276734" y="133541"/>
            <a:ext cx="2719845" cy="6590394"/>
          </a:xfrm>
          <a:prstGeom prst="rect">
            <a:avLst/>
          </a:prstGeom>
        </p:spPr>
      </p:pic>
    </p:spTree>
    <p:extLst>
      <p:ext uri="{BB962C8B-B14F-4D97-AF65-F5344CB8AC3E}">
        <p14:creationId xmlns:p14="http://schemas.microsoft.com/office/powerpoint/2010/main" val="41134564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0209" y="198295"/>
            <a:ext cx="8585793" cy="6342270"/>
          </a:xfrm>
          <a:prstGeom prst="rect">
            <a:avLst/>
          </a:prstGeom>
        </p:spPr>
      </p:pic>
      <p:sp>
        <p:nvSpPr>
          <p:cNvPr id="6" name="Rectangle 5"/>
          <p:cNvSpPr/>
          <p:nvPr/>
        </p:nvSpPr>
        <p:spPr>
          <a:xfrm>
            <a:off x="181721" y="198295"/>
            <a:ext cx="2746933" cy="6342270"/>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706674" y="2661544"/>
            <a:ext cx="1491114" cy="707886"/>
          </a:xfrm>
          <a:prstGeom prst="rect">
            <a:avLst/>
          </a:prstGeom>
          <a:noFill/>
        </p:spPr>
        <p:txBody>
          <a:bodyPr wrap="none" lIns="91440" tIns="45720" rIns="91440" bIns="45720">
            <a:spAutoFit/>
          </a:bodyPr>
          <a:lstStyle/>
          <a:p>
            <a:pPr algn="r"/>
            <a:r>
              <a:rPr lang="en-US" sz="2000" b="0" cap="none" spc="0" dirty="0" smtClean="0">
                <a:ln w="0"/>
                <a:solidFill>
                  <a:schemeClr val="tx1"/>
                </a:solidFill>
                <a:effectLst>
                  <a:outerShdw blurRad="38100" dist="19050" dir="2700000" algn="tl" rotWithShape="0">
                    <a:schemeClr val="dk1">
                      <a:alpha val="40000"/>
                    </a:schemeClr>
                  </a:outerShdw>
                </a:effectLst>
              </a:rPr>
              <a:t>Health</a:t>
            </a:r>
          </a:p>
          <a:p>
            <a:pPr algn="r"/>
            <a:r>
              <a:rPr lang="en-US" sz="2000" dirty="0" smtClean="0">
                <a:ln w="0"/>
                <a:effectLst>
                  <a:outerShdw blurRad="38100" dist="19050" dir="2700000" algn="tl" rotWithShape="0">
                    <a:schemeClr val="dk1">
                      <a:alpha val="40000"/>
                    </a:schemeClr>
                  </a:outerShdw>
                </a:effectLst>
              </a:rPr>
              <a:t>Outcomes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06674" y="814498"/>
            <a:ext cx="1569661" cy="523220"/>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rPr>
              <a:t>Findings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876002" y="198295"/>
            <a:ext cx="2617445" cy="6342270"/>
          </a:xfrm>
          <a:prstGeom prst="rect">
            <a:avLst/>
          </a:prstGeom>
        </p:spPr>
      </p:pic>
    </p:spTree>
    <p:extLst>
      <p:ext uri="{BB962C8B-B14F-4D97-AF65-F5344CB8AC3E}">
        <p14:creationId xmlns:p14="http://schemas.microsoft.com/office/powerpoint/2010/main" val="3194319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213" y="226758"/>
            <a:ext cx="8708449" cy="6321582"/>
          </a:xfrm>
          <a:prstGeom prst="rect">
            <a:avLst/>
          </a:prstGeom>
        </p:spPr>
      </p:pic>
      <p:sp>
        <p:nvSpPr>
          <p:cNvPr id="3" name="Rectangle 2"/>
          <p:cNvSpPr/>
          <p:nvPr/>
        </p:nvSpPr>
        <p:spPr>
          <a:xfrm rot="5400000">
            <a:off x="3823930" y="-3472140"/>
            <a:ext cx="1315016" cy="8708448"/>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018007" y="561144"/>
            <a:ext cx="3979837" cy="64188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Obesity</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835662" y="224576"/>
            <a:ext cx="2609808" cy="6323764"/>
          </a:xfrm>
          <a:prstGeom prst="rect">
            <a:avLst/>
          </a:prstGeom>
        </p:spPr>
      </p:pic>
    </p:spTree>
    <p:extLst>
      <p:ext uri="{BB962C8B-B14F-4D97-AF65-F5344CB8AC3E}">
        <p14:creationId xmlns:p14="http://schemas.microsoft.com/office/powerpoint/2010/main" val="224527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0603" y="303067"/>
            <a:ext cx="8520395" cy="6275929"/>
          </a:xfrm>
          <a:prstGeom prst="rect">
            <a:avLst/>
          </a:prstGeom>
        </p:spPr>
      </p:pic>
      <p:graphicFrame>
        <p:nvGraphicFramePr>
          <p:cNvPr id="3" name="Chart 2"/>
          <p:cNvGraphicFramePr/>
          <p:nvPr>
            <p:extLst>
              <p:ext uri="{D42A27DB-BD31-4B8C-83A1-F6EECF244321}">
                <p14:modId xmlns:p14="http://schemas.microsoft.com/office/powerpoint/2010/main" val="3850585785"/>
              </p:ext>
            </p:extLst>
          </p:nvPr>
        </p:nvGraphicFramePr>
        <p:xfrm>
          <a:off x="134865" y="2313167"/>
          <a:ext cx="4256213" cy="426582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730516" y="4269632"/>
            <a:ext cx="735937" cy="530915"/>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smtClean="0">
                <a:ln w="0"/>
                <a:effectLst>
                  <a:outerShdw blurRad="38100" dist="19050" dir="2700000" algn="tl" rotWithShape="0">
                    <a:schemeClr val="dk1">
                      <a:alpha val="40000"/>
                    </a:schemeClr>
                  </a:outerShdw>
                </a:effectLst>
              </a:rPr>
              <a:t>I</a:t>
            </a:r>
            <a:r>
              <a:rPr lang="en-US" sz="900" dirty="0" smtClean="0">
                <a:ln w="0"/>
                <a:effectLst>
                  <a:outerShdw blurRad="38100" dist="19050" dir="2700000" algn="tl" rotWithShape="0">
                    <a:schemeClr val="dk1">
                      <a:alpha val="40000"/>
                    </a:schemeClr>
                  </a:outerShdw>
                </a:effectLst>
              </a:rPr>
              <a:t>deal </a:t>
            </a:r>
          </a:p>
          <a:p>
            <a:pPr algn="ctr"/>
            <a:r>
              <a:rPr lang="en-US" sz="900" dirty="0" smtClean="0">
                <a:ln w="0"/>
                <a:effectLst>
                  <a:outerShdw blurRad="38100" dist="19050" dir="2700000" algn="tl" rotWithShape="0">
                    <a:schemeClr val="dk1">
                      <a:alpha val="40000"/>
                    </a:schemeClr>
                  </a:outerShdw>
                </a:effectLst>
              </a:rPr>
              <a:t>Blood </a:t>
            </a:r>
          </a:p>
          <a:p>
            <a:pPr algn="ctr"/>
            <a:r>
              <a:rPr lang="en-US" sz="900" dirty="0" smtClean="0">
                <a:ln w="0"/>
                <a:effectLst>
                  <a:outerShdw blurRad="38100" dist="19050" dir="2700000" algn="tl" rotWithShape="0">
                    <a:schemeClr val="dk1">
                      <a:alpha val="40000"/>
                    </a:schemeClr>
                  </a:outerShdw>
                </a:effectLst>
              </a:rPr>
              <a:t>Pressure</a:t>
            </a:r>
            <a:endParaRPr lang="en-US" sz="9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2480715" y="4117305"/>
            <a:ext cx="760032" cy="646331"/>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n w="0"/>
                <a:effectLst>
                  <a:outerShdw blurRad="38100" dist="19050" dir="2700000" algn="tl" rotWithShape="0">
                    <a:schemeClr val="dk1">
                      <a:alpha val="40000"/>
                    </a:schemeClr>
                  </a:outerShdw>
                </a:effectLst>
              </a:rPr>
              <a:t>Pre </a:t>
            </a:r>
          </a:p>
          <a:p>
            <a:pPr algn="ctr"/>
            <a:r>
              <a:rPr lang="en-US" sz="900" b="0" cap="none" spc="0" dirty="0" smtClean="0">
                <a:ln w="0"/>
                <a:solidFill>
                  <a:schemeClr val="tx1"/>
                </a:solidFill>
                <a:effectLst>
                  <a:outerShdw blurRad="38100" dist="19050" dir="2700000" algn="tl" rotWithShape="0">
                    <a:schemeClr val="dk1">
                      <a:alpha val="40000"/>
                    </a:schemeClr>
                  </a:outerShdw>
                </a:effectLst>
              </a:rPr>
              <a:t>High</a:t>
            </a:r>
          </a:p>
          <a:p>
            <a:pPr algn="ctr"/>
            <a:r>
              <a:rPr lang="en-US" sz="900" dirty="0" smtClean="0">
                <a:ln w="0"/>
                <a:effectLst>
                  <a:outerShdw blurRad="38100" dist="19050" dir="2700000" algn="tl" rotWithShape="0">
                    <a:schemeClr val="dk1">
                      <a:alpha val="40000"/>
                    </a:schemeClr>
                  </a:outerShdw>
                </a:effectLst>
              </a:rPr>
              <a:t>Blood </a:t>
            </a:r>
          </a:p>
          <a:p>
            <a:pPr algn="ctr"/>
            <a:r>
              <a:rPr lang="en-US" sz="900" b="0" cap="none" spc="0" dirty="0" smtClean="0">
                <a:ln w="0"/>
                <a:solidFill>
                  <a:schemeClr val="tx1"/>
                </a:solidFill>
                <a:effectLst>
                  <a:outerShdw blurRad="38100" dist="19050" dir="2700000" algn="tl" rotWithShape="0">
                    <a:schemeClr val="dk1">
                      <a:alpha val="40000"/>
                    </a:schemeClr>
                  </a:outerShdw>
                </a:effectLst>
              </a:rPr>
              <a:t>Pressure</a:t>
            </a:r>
            <a:endParaRPr lang="en-US" sz="9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3267547" y="3932639"/>
            <a:ext cx="794557" cy="507831"/>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dirty="0" smtClean="0">
                <a:ln w="0"/>
                <a:effectLst>
                  <a:outerShdw blurRad="38100" dist="19050" dir="2700000" algn="tl" rotWithShape="0">
                    <a:schemeClr val="dk1">
                      <a:alpha val="40000"/>
                    </a:schemeClr>
                  </a:outerShdw>
                </a:effectLst>
              </a:rPr>
              <a:t>High </a:t>
            </a:r>
          </a:p>
          <a:p>
            <a:pPr algn="ctr"/>
            <a:r>
              <a:rPr lang="en-US" sz="900" b="0" cap="none" spc="0" dirty="0" smtClean="0">
                <a:ln w="0"/>
                <a:solidFill>
                  <a:schemeClr val="tx1"/>
                </a:solidFill>
                <a:effectLst>
                  <a:outerShdw blurRad="38100" dist="19050" dir="2700000" algn="tl" rotWithShape="0">
                    <a:schemeClr val="dk1">
                      <a:alpha val="40000"/>
                    </a:schemeClr>
                  </a:outerShdw>
                </a:effectLst>
              </a:rPr>
              <a:t>Blood </a:t>
            </a:r>
          </a:p>
          <a:p>
            <a:pPr algn="ctr"/>
            <a:r>
              <a:rPr lang="en-US" sz="900" dirty="0" smtClean="0">
                <a:ln w="0"/>
                <a:effectLst>
                  <a:outerShdw blurRad="38100" dist="19050" dir="2700000" algn="tl" rotWithShape="0">
                    <a:schemeClr val="dk1">
                      <a:alpha val="40000"/>
                    </a:schemeClr>
                  </a:outerShdw>
                </a:effectLst>
              </a:rPr>
              <a:t>Pressure</a:t>
            </a:r>
            <a:endParaRPr lang="en-US" sz="9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rot="5400000">
            <a:off x="3723292" y="-3299622"/>
            <a:ext cx="1315016" cy="8520394"/>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1863930" y="590338"/>
            <a:ext cx="5203297" cy="64188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Hypertension</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4"/>
          <a:stretch>
            <a:fillRect/>
          </a:stretch>
        </p:blipFill>
        <p:spPr>
          <a:xfrm>
            <a:off x="8640997" y="291488"/>
            <a:ext cx="2594844" cy="6287508"/>
          </a:xfrm>
          <a:prstGeom prst="rect">
            <a:avLst/>
          </a:prstGeom>
        </p:spPr>
      </p:pic>
    </p:spTree>
    <p:extLst>
      <p:ext uri="{BB962C8B-B14F-4D97-AF65-F5344CB8AC3E}">
        <p14:creationId xmlns:p14="http://schemas.microsoft.com/office/powerpoint/2010/main" val="2044153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OBJECTIVES</a:t>
            </a:r>
            <a:endParaRPr lang="en-US" b="1"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4000" b="1" dirty="0">
                <a:solidFill>
                  <a:schemeClr val="bg1"/>
                </a:solidFill>
              </a:rPr>
              <a:t>To understand quality care structures and policies in </a:t>
            </a:r>
            <a:r>
              <a:rPr lang="en-US" sz="4000" b="1" dirty="0" smtClean="0">
                <a:solidFill>
                  <a:schemeClr val="bg1"/>
                </a:solidFill>
              </a:rPr>
              <a:t>place</a:t>
            </a:r>
          </a:p>
          <a:p>
            <a:pPr>
              <a:buFont typeface="Arial" panose="020B0604020202020204" pitchFamily="34" charset="0"/>
              <a:buChar char="•"/>
            </a:pPr>
            <a:r>
              <a:rPr lang="en-US" sz="4000" b="1" dirty="0">
                <a:solidFill>
                  <a:schemeClr val="bg1"/>
                </a:solidFill>
              </a:rPr>
              <a:t>To understand the peer review 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224724"/>
            <a:ext cx="2771044" cy="6408549"/>
          </a:xfrm>
          <a:prstGeom prst="rect">
            <a:avLst/>
          </a:prstGeom>
        </p:spPr>
      </p:pic>
    </p:spTree>
    <p:extLst>
      <p:ext uri="{BB962C8B-B14F-4D97-AF65-F5344CB8AC3E}">
        <p14:creationId xmlns:p14="http://schemas.microsoft.com/office/powerpoint/2010/main" val="3087355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5393" y="129314"/>
            <a:ext cx="8938510" cy="647478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583" y="2401561"/>
            <a:ext cx="6510878" cy="3418211"/>
          </a:xfrm>
          <a:prstGeom prst="rect">
            <a:avLst/>
          </a:prstGeom>
        </p:spPr>
      </p:pic>
      <p:sp>
        <p:nvSpPr>
          <p:cNvPr id="5" name="Rectangle 4"/>
          <p:cNvSpPr/>
          <p:nvPr/>
        </p:nvSpPr>
        <p:spPr>
          <a:xfrm rot="5400000">
            <a:off x="3530487" y="-3191856"/>
            <a:ext cx="2248324" cy="8938512"/>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185392" y="769568"/>
            <a:ext cx="8938511" cy="1015663"/>
          </a:xfrm>
          <a:prstGeom prst="rect">
            <a:avLst/>
          </a:prstGeom>
          <a:noFill/>
        </p:spPr>
        <p:txBody>
          <a:bodyPr wrap="square" lIns="91440" tIns="45720" rIns="91440" bIns="45720">
            <a:spAutoFit/>
          </a:bodyPr>
          <a:lstStyle/>
          <a:p>
            <a:pPr algn="ctr"/>
            <a:r>
              <a:rPr lang="en-US" sz="6000" b="1" dirty="0" smtClean="0">
                <a:ln w="0"/>
                <a:effectLst>
                  <a:outerShdw blurRad="38100" dist="19050" dir="2700000" algn="tl" rotWithShape="0">
                    <a:schemeClr val="dk1">
                      <a:alpha val="40000"/>
                    </a:schemeClr>
                  </a:outerShdw>
                </a:effectLst>
              </a:rPr>
              <a:t>Behavioral Risk Factors</a:t>
            </a:r>
            <a:endParaRPr lang="en-US" sz="6000" b="1" cap="none" spc="0" dirty="0" smtClean="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4"/>
          <a:stretch>
            <a:fillRect/>
          </a:stretch>
        </p:blipFill>
        <p:spPr>
          <a:xfrm>
            <a:off x="9123903" y="153237"/>
            <a:ext cx="2672134" cy="6474787"/>
          </a:xfrm>
          <a:prstGeom prst="rect">
            <a:avLst/>
          </a:prstGeom>
        </p:spPr>
      </p:pic>
    </p:spTree>
    <p:extLst>
      <p:ext uri="{BB962C8B-B14F-4D97-AF65-F5344CB8AC3E}">
        <p14:creationId xmlns:p14="http://schemas.microsoft.com/office/powerpoint/2010/main" val="39296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4180" y="303962"/>
            <a:ext cx="8717836" cy="6317901"/>
          </a:xfrm>
          <a:prstGeom prst="rect">
            <a:avLst/>
          </a:prstGeom>
        </p:spPr>
      </p:pic>
      <p:sp>
        <p:nvSpPr>
          <p:cNvPr id="6" name="Rectangle 5"/>
          <p:cNvSpPr/>
          <p:nvPr/>
        </p:nvSpPr>
        <p:spPr>
          <a:xfrm>
            <a:off x="85468" y="303962"/>
            <a:ext cx="2746933" cy="6342270"/>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623892" y="2755026"/>
            <a:ext cx="1491114" cy="707886"/>
          </a:xfrm>
          <a:prstGeom prst="rect">
            <a:avLst/>
          </a:prstGeom>
          <a:noFill/>
        </p:spPr>
        <p:txBody>
          <a:bodyPr wrap="none" lIns="91440" tIns="45720" rIns="91440" bIns="45720">
            <a:spAutoFit/>
          </a:bodyPr>
          <a:lstStyle/>
          <a:p>
            <a:pPr algn="r"/>
            <a:r>
              <a:rPr lang="en-US" sz="2000" b="0" cap="none" spc="0" dirty="0" smtClean="0">
                <a:ln w="0"/>
                <a:solidFill>
                  <a:schemeClr val="tx1"/>
                </a:solidFill>
                <a:effectLst>
                  <a:outerShdw blurRad="38100" dist="19050" dir="2700000" algn="tl" rotWithShape="0">
                    <a:schemeClr val="dk1">
                      <a:alpha val="40000"/>
                    </a:schemeClr>
                  </a:outerShdw>
                </a:effectLst>
              </a:rPr>
              <a:t>Health</a:t>
            </a:r>
          </a:p>
          <a:p>
            <a:pPr algn="r"/>
            <a:r>
              <a:rPr lang="en-US" sz="2000" dirty="0" smtClean="0">
                <a:ln w="0"/>
                <a:effectLst>
                  <a:outerShdw blurRad="38100" dist="19050" dir="2700000" algn="tl" rotWithShape="0">
                    <a:schemeClr val="dk1">
                      <a:alpha val="40000"/>
                    </a:schemeClr>
                  </a:outerShdw>
                </a:effectLst>
              </a:rPr>
              <a:t>Outcomes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57320" y="756311"/>
            <a:ext cx="1569661" cy="523220"/>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rPr>
              <a:t>Findings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841137" y="303962"/>
            <a:ext cx="2607388" cy="6317901"/>
          </a:xfrm>
          <a:prstGeom prst="rect">
            <a:avLst/>
          </a:prstGeom>
        </p:spPr>
      </p:pic>
    </p:spTree>
    <p:extLst>
      <p:ext uri="{BB962C8B-B14F-4D97-AF65-F5344CB8AC3E}">
        <p14:creationId xmlns:p14="http://schemas.microsoft.com/office/powerpoint/2010/main" val="1356455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6519" y="391503"/>
            <a:ext cx="8412792" cy="6172200"/>
          </a:xfrm>
          <a:prstGeom prst="rect">
            <a:avLst/>
          </a:prstGeom>
        </p:spPr>
      </p:pic>
      <p:sp>
        <p:nvSpPr>
          <p:cNvPr id="3" name="Rectangle 2"/>
          <p:cNvSpPr/>
          <p:nvPr/>
        </p:nvSpPr>
        <p:spPr>
          <a:xfrm rot="5400000">
            <a:off x="3715407" y="-3157384"/>
            <a:ext cx="1315016" cy="8412791"/>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096059" y="578654"/>
            <a:ext cx="3537576" cy="64188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Binge Drinking </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579311" y="391502"/>
            <a:ext cx="2540723" cy="6156367"/>
          </a:xfrm>
          <a:prstGeom prst="rect">
            <a:avLst/>
          </a:prstGeom>
        </p:spPr>
      </p:pic>
    </p:spTree>
    <p:extLst>
      <p:ext uri="{BB962C8B-B14F-4D97-AF65-F5344CB8AC3E}">
        <p14:creationId xmlns:p14="http://schemas.microsoft.com/office/powerpoint/2010/main" val="3158726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1246" y="417004"/>
            <a:ext cx="8412794" cy="6169382"/>
          </a:xfrm>
          <a:prstGeom prst="rect">
            <a:avLst/>
          </a:prstGeom>
        </p:spPr>
      </p:pic>
      <p:sp>
        <p:nvSpPr>
          <p:cNvPr id="3" name="Rectangle 2"/>
          <p:cNvSpPr/>
          <p:nvPr/>
        </p:nvSpPr>
        <p:spPr>
          <a:xfrm rot="5400000">
            <a:off x="3684611" y="-3131883"/>
            <a:ext cx="1315016" cy="8412791"/>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115031" y="681647"/>
            <a:ext cx="3704584" cy="64188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Tobacco Use</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544040" y="408850"/>
            <a:ext cx="2549460" cy="6177536"/>
          </a:xfrm>
          <a:prstGeom prst="rect">
            <a:avLst/>
          </a:prstGeom>
        </p:spPr>
      </p:pic>
    </p:spTree>
    <p:extLst>
      <p:ext uri="{BB962C8B-B14F-4D97-AF65-F5344CB8AC3E}">
        <p14:creationId xmlns:p14="http://schemas.microsoft.com/office/powerpoint/2010/main" val="3268907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2207" y="374302"/>
            <a:ext cx="8500803" cy="6172200"/>
          </a:xfrm>
          <a:prstGeom prst="rect">
            <a:avLst/>
          </a:prstGeom>
        </p:spPr>
      </p:pic>
      <p:sp>
        <p:nvSpPr>
          <p:cNvPr id="3" name="Rectangle 2"/>
          <p:cNvSpPr/>
          <p:nvPr/>
        </p:nvSpPr>
        <p:spPr>
          <a:xfrm rot="5400000">
            <a:off x="3754558" y="-3218592"/>
            <a:ext cx="1315016" cy="8500804"/>
          </a:xfrm>
          <a:prstGeom prst="rect">
            <a:avLst/>
          </a:prstGeom>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096059" y="578654"/>
            <a:ext cx="4304742" cy="641881"/>
          </a:xfrm>
          <a:prstGeom prst="rect">
            <a:avLst/>
          </a:prstGeom>
          <a:noFill/>
        </p:spPr>
        <p:txBody>
          <a:bodyPr wrap="square" lIns="91440" tIns="45720" rIns="91440" bIns="45720">
            <a:spAutoFit/>
          </a:bodyPr>
          <a:lstStyle/>
          <a:p>
            <a:pPr algn="ctr"/>
            <a:r>
              <a:rPr lang="en-US" sz="3600" b="1" dirty="0" smtClean="0">
                <a:ln w="0"/>
                <a:effectLst>
                  <a:outerShdw blurRad="38100" dist="19050" dir="2700000" algn="tl" rotWithShape="0">
                    <a:schemeClr val="dk1">
                      <a:alpha val="40000"/>
                    </a:schemeClr>
                  </a:outerShdw>
                </a:effectLst>
              </a:rPr>
              <a:t>Teen Pregnancy</a:t>
            </a:r>
            <a:endParaRPr lang="en-US" sz="3600" b="1" cap="none" spc="0" dirty="0" smtClean="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8662467" y="374302"/>
            <a:ext cx="2547257" cy="6172200"/>
          </a:xfrm>
          <a:prstGeom prst="rect">
            <a:avLst/>
          </a:prstGeom>
        </p:spPr>
      </p:pic>
    </p:spTree>
    <p:extLst>
      <p:ext uri="{BB962C8B-B14F-4D97-AF65-F5344CB8AC3E}">
        <p14:creationId xmlns:p14="http://schemas.microsoft.com/office/powerpoint/2010/main" val="3685197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2633" y="317757"/>
            <a:ext cx="8289559" cy="6096838"/>
          </a:xfrm>
          <a:prstGeom prst="rect">
            <a:avLst/>
          </a:prstGeom>
        </p:spPr>
      </p:pic>
      <p:pic>
        <p:nvPicPr>
          <p:cNvPr id="2" name="Picture 1"/>
          <p:cNvPicPr>
            <a:picLocks noChangeAspect="1"/>
          </p:cNvPicPr>
          <p:nvPr/>
        </p:nvPicPr>
        <p:blipFill>
          <a:blip r:embed="rId3"/>
          <a:stretch>
            <a:fillRect/>
          </a:stretch>
        </p:blipFill>
        <p:spPr>
          <a:xfrm>
            <a:off x="8592192" y="317757"/>
            <a:ext cx="2516156" cy="6096838"/>
          </a:xfrm>
          <a:prstGeom prst="rect">
            <a:avLst/>
          </a:prstGeom>
        </p:spPr>
      </p:pic>
      <p:pic>
        <p:nvPicPr>
          <p:cNvPr id="6" name="Picture 5"/>
          <p:cNvPicPr>
            <a:picLocks noChangeAspect="1"/>
          </p:cNvPicPr>
          <p:nvPr/>
        </p:nvPicPr>
        <p:blipFill>
          <a:blip r:embed="rId4"/>
          <a:stretch>
            <a:fillRect/>
          </a:stretch>
        </p:blipFill>
        <p:spPr>
          <a:xfrm>
            <a:off x="1952786" y="1439129"/>
            <a:ext cx="4814403" cy="2635147"/>
          </a:xfrm>
          <a:prstGeom prst="rect">
            <a:avLst/>
          </a:prstGeom>
        </p:spPr>
      </p:pic>
      <p:pic>
        <p:nvPicPr>
          <p:cNvPr id="3" name="Picture 2"/>
          <p:cNvPicPr>
            <a:picLocks noChangeAspect="1"/>
          </p:cNvPicPr>
          <p:nvPr/>
        </p:nvPicPr>
        <p:blipFill>
          <a:blip r:embed="rId5"/>
          <a:stretch>
            <a:fillRect/>
          </a:stretch>
        </p:blipFill>
        <p:spPr>
          <a:xfrm>
            <a:off x="7477767" y="5824045"/>
            <a:ext cx="1114425" cy="590550"/>
          </a:xfrm>
          <a:prstGeom prst="rect">
            <a:avLst/>
          </a:prstGeom>
        </p:spPr>
      </p:pic>
    </p:spTree>
    <p:extLst>
      <p:ext uri="{BB962C8B-B14F-4D97-AF65-F5344CB8AC3E}">
        <p14:creationId xmlns:p14="http://schemas.microsoft.com/office/powerpoint/2010/main" val="1646444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5756" y="283866"/>
            <a:ext cx="8163648" cy="6197321"/>
          </a:xfrm>
          <a:prstGeom prst="rect">
            <a:avLst/>
          </a:prstGeom>
        </p:spPr>
      </p:pic>
      <p:pic>
        <p:nvPicPr>
          <p:cNvPr id="2" name="Picture 1"/>
          <p:cNvPicPr>
            <a:picLocks noChangeAspect="1"/>
          </p:cNvPicPr>
          <p:nvPr/>
        </p:nvPicPr>
        <p:blipFill>
          <a:blip r:embed="rId3"/>
          <a:stretch>
            <a:fillRect/>
          </a:stretch>
        </p:blipFill>
        <p:spPr>
          <a:xfrm>
            <a:off x="8479404" y="283865"/>
            <a:ext cx="2557624" cy="6197321"/>
          </a:xfrm>
          <a:prstGeom prst="rect">
            <a:avLst/>
          </a:prstGeom>
        </p:spPr>
      </p:pic>
      <p:pic>
        <p:nvPicPr>
          <p:cNvPr id="3" name="Picture 2"/>
          <p:cNvPicPr>
            <a:picLocks noChangeAspect="1"/>
          </p:cNvPicPr>
          <p:nvPr/>
        </p:nvPicPr>
        <p:blipFill>
          <a:blip r:embed="rId4"/>
          <a:stretch>
            <a:fillRect/>
          </a:stretch>
        </p:blipFill>
        <p:spPr>
          <a:xfrm>
            <a:off x="7364979" y="5890636"/>
            <a:ext cx="1114425" cy="590550"/>
          </a:xfrm>
          <a:prstGeom prst="rect">
            <a:avLst/>
          </a:prstGeom>
        </p:spPr>
      </p:pic>
    </p:spTree>
    <p:extLst>
      <p:ext uri="{BB962C8B-B14F-4D97-AF65-F5344CB8AC3E}">
        <p14:creationId xmlns:p14="http://schemas.microsoft.com/office/powerpoint/2010/main" val="245400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196" y="406745"/>
            <a:ext cx="8149229" cy="5996354"/>
          </a:xfrm>
          <a:prstGeom prst="rect">
            <a:avLst/>
          </a:prstGeom>
        </p:spPr>
      </p:pic>
      <p:pic>
        <p:nvPicPr>
          <p:cNvPr id="2" name="Picture 1"/>
          <p:cNvPicPr>
            <a:picLocks noChangeAspect="1"/>
          </p:cNvPicPr>
          <p:nvPr/>
        </p:nvPicPr>
        <p:blipFill>
          <a:blip r:embed="rId3"/>
          <a:stretch>
            <a:fillRect/>
          </a:stretch>
        </p:blipFill>
        <p:spPr>
          <a:xfrm>
            <a:off x="8524425" y="406745"/>
            <a:ext cx="2474685" cy="5996354"/>
          </a:xfrm>
          <a:prstGeom prst="rect">
            <a:avLst/>
          </a:prstGeom>
        </p:spPr>
      </p:pic>
      <p:pic>
        <p:nvPicPr>
          <p:cNvPr id="3" name="Picture 2"/>
          <p:cNvPicPr>
            <a:picLocks noChangeAspect="1"/>
          </p:cNvPicPr>
          <p:nvPr/>
        </p:nvPicPr>
        <p:blipFill>
          <a:blip r:embed="rId4"/>
          <a:stretch>
            <a:fillRect/>
          </a:stretch>
        </p:blipFill>
        <p:spPr>
          <a:xfrm>
            <a:off x="7410000" y="5812549"/>
            <a:ext cx="1114425" cy="590550"/>
          </a:xfrm>
          <a:prstGeom prst="rect">
            <a:avLst/>
          </a:prstGeom>
        </p:spPr>
      </p:pic>
    </p:spTree>
    <p:extLst>
      <p:ext uri="{BB962C8B-B14F-4D97-AF65-F5344CB8AC3E}">
        <p14:creationId xmlns:p14="http://schemas.microsoft.com/office/powerpoint/2010/main" val="1643965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3611" y="533628"/>
            <a:ext cx="9245795" cy="5895870"/>
          </a:xfrm>
          <a:prstGeom prst="rect">
            <a:avLst/>
          </a:prstGeom>
        </p:spPr>
      </p:pic>
      <p:pic>
        <p:nvPicPr>
          <p:cNvPr id="2" name="Picture 1"/>
          <p:cNvPicPr>
            <a:picLocks noChangeAspect="1"/>
          </p:cNvPicPr>
          <p:nvPr/>
        </p:nvPicPr>
        <p:blipFill>
          <a:blip r:embed="rId3"/>
          <a:stretch>
            <a:fillRect/>
          </a:stretch>
        </p:blipFill>
        <p:spPr>
          <a:xfrm>
            <a:off x="9469406" y="533628"/>
            <a:ext cx="2433216" cy="5895870"/>
          </a:xfrm>
          <a:prstGeom prst="rect">
            <a:avLst/>
          </a:prstGeom>
        </p:spPr>
      </p:pic>
      <p:pic>
        <p:nvPicPr>
          <p:cNvPr id="3" name="Picture 2"/>
          <p:cNvPicPr>
            <a:picLocks noChangeAspect="1"/>
          </p:cNvPicPr>
          <p:nvPr/>
        </p:nvPicPr>
        <p:blipFill>
          <a:blip r:embed="rId4"/>
          <a:stretch>
            <a:fillRect/>
          </a:stretch>
        </p:blipFill>
        <p:spPr>
          <a:xfrm>
            <a:off x="8354981" y="5838948"/>
            <a:ext cx="1114425" cy="590550"/>
          </a:xfrm>
          <a:prstGeom prst="rect">
            <a:avLst/>
          </a:prstGeom>
        </p:spPr>
      </p:pic>
    </p:spTree>
    <p:extLst>
      <p:ext uri="{BB962C8B-B14F-4D97-AF65-F5344CB8AC3E}">
        <p14:creationId xmlns:p14="http://schemas.microsoft.com/office/powerpoint/2010/main" val="4188800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4742" y="243671"/>
            <a:ext cx="8444442" cy="6378103"/>
          </a:xfrm>
          <a:prstGeom prst="rect">
            <a:avLst/>
          </a:prstGeom>
        </p:spPr>
      </p:pic>
      <p:pic>
        <p:nvPicPr>
          <p:cNvPr id="2" name="Picture 1"/>
          <p:cNvPicPr>
            <a:picLocks noChangeAspect="1"/>
          </p:cNvPicPr>
          <p:nvPr/>
        </p:nvPicPr>
        <p:blipFill>
          <a:blip r:embed="rId3"/>
          <a:stretch>
            <a:fillRect/>
          </a:stretch>
        </p:blipFill>
        <p:spPr>
          <a:xfrm>
            <a:off x="8689183" y="243670"/>
            <a:ext cx="2632233" cy="6378103"/>
          </a:xfrm>
          <a:prstGeom prst="rect">
            <a:avLst/>
          </a:prstGeom>
        </p:spPr>
      </p:pic>
      <p:pic>
        <p:nvPicPr>
          <p:cNvPr id="3" name="Picture 2"/>
          <p:cNvPicPr>
            <a:picLocks noChangeAspect="1"/>
          </p:cNvPicPr>
          <p:nvPr/>
        </p:nvPicPr>
        <p:blipFill>
          <a:blip r:embed="rId4"/>
          <a:stretch>
            <a:fillRect/>
          </a:stretch>
        </p:blipFill>
        <p:spPr>
          <a:xfrm>
            <a:off x="7574759" y="6031224"/>
            <a:ext cx="1114425" cy="590550"/>
          </a:xfrm>
          <a:prstGeom prst="rect">
            <a:avLst/>
          </a:prstGeom>
        </p:spPr>
      </p:pic>
    </p:spTree>
    <p:extLst>
      <p:ext uri="{BB962C8B-B14F-4D97-AF65-F5344CB8AC3E}">
        <p14:creationId xmlns:p14="http://schemas.microsoft.com/office/powerpoint/2010/main" val="3513990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971" y="5200254"/>
            <a:ext cx="8534400" cy="1507067"/>
          </a:xfrm>
        </p:spPr>
        <p:txBody>
          <a:bodyPr/>
          <a:lstStyle/>
          <a:p>
            <a:r>
              <a:rPr lang="en-US" b="1" dirty="0"/>
              <a:t>Quality Care structures </a:t>
            </a:r>
            <a:br>
              <a:rPr lang="en-US" b="1" dirty="0"/>
            </a:br>
            <a:r>
              <a:rPr lang="en-US" b="1" dirty="0"/>
              <a:t>and peer review</a:t>
            </a:r>
          </a:p>
        </p:txBody>
      </p:sp>
      <p:sp>
        <p:nvSpPr>
          <p:cNvPr id="3" name="Content Placeholder 2"/>
          <p:cNvSpPr>
            <a:spLocks noGrp="1"/>
          </p:cNvSpPr>
          <p:nvPr>
            <p:ph idx="1"/>
          </p:nvPr>
        </p:nvSpPr>
        <p:spPr>
          <a:xfrm>
            <a:off x="684212" y="685800"/>
            <a:ext cx="7715869" cy="4692112"/>
          </a:xfrm>
        </p:spPr>
        <p:txBody>
          <a:bodyPr>
            <a:noAutofit/>
          </a:bodyPr>
          <a:lstStyle/>
          <a:p>
            <a:pPr lvl="0">
              <a:buFont typeface="Arial" panose="020B0604020202020204" pitchFamily="34" charset="0"/>
              <a:buChar char="•"/>
            </a:pPr>
            <a:r>
              <a:rPr lang="en-US" sz="2400" b="1" dirty="0">
                <a:solidFill>
                  <a:schemeClr val="bg1"/>
                </a:solidFill>
              </a:rPr>
              <a:t>Accountable Care Organizations (ACOs) for Medicare</a:t>
            </a:r>
          </a:p>
          <a:p>
            <a:pPr lvl="0">
              <a:buFont typeface="Arial" panose="020B0604020202020204" pitchFamily="34" charset="0"/>
              <a:buChar char="•"/>
            </a:pPr>
            <a:r>
              <a:rPr lang="en-US" sz="2400" b="1" dirty="0">
                <a:solidFill>
                  <a:schemeClr val="bg1"/>
                </a:solidFill>
              </a:rPr>
              <a:t>Performance measures: structural, process, and outcome</a:t>
            </a:r>
          </a:p>
          <a:p>
            <a:pPr>
              <a:buFont typeface="Arial" panose="020B0604020202020204" pitchFamily="34" charset="0"/>
              <a:buChar char="•"/>
            </a:pPr>
            <a:r>
              <a:rPr lang="en-US" sz="2400" b="1" dirty="0">
                <a:solidFill>
                  <a:schemeClr val="bg1"/>
                </a:solidFill>
              </a:rPr>
              <a:t>Health outcomes and </a:t>
            </a:r>
            <a:r>
              <a:rPr lang="en-US" sz="2400" b="1" dirty="0" smtClean="0">
                <a:solidFill>
                  <a:schemeClr val="bg1"/>
                </a:solidFill>
              </a:rPr>
              <a:t>disparities</a:t>
            </a:r>
          </a:p>
          <a:p>
            <a:pPr lvl="0">
              <a:buFont typeface="Arial" panose="020B0604020202020204" pitchFamily="34" charset="0"/>
              <a:buChar char="•"/>
            </a:pPr>
            <a:r>
              <a:rPr lang="en-US" sz="2400" b="1" dirty="0">
                <a:solidFill>
                  <a:schemeClr val="bg1"/>
                </a:solidFill>
              </a:rPr>
              <a:t>Accountable Care Organizations (ACOs) for Medicare</a:t>
            </a:r>
          </a:p>
          <a:p>
            <a:pPr lvl="0">
              <a:buFont typeface="Arial" panose="020B0604020202020204" pitchFamily="34" charset="0"/>
              <a:buChar char="•"/>
            </a:pPr>
            <a:r>
              <a:rPr lang="en-US" sz="2400" b="1" dirty="0">
                <a:solidFill>
                  <a:schemeClr val="bg1"/>
                </a:solidFill>
              </a:rPr>
              <a:t>Performance measures: structural, process, and outcome</a:t>
            </a:r>
          </a:p>
          <a:p>
            <a:pPr>
              <a:buFont typeface="Arial" panose="020B0604020202020204" pitchFamily="34" charset="0"/>
              <a:buChar char="•"/>
            </a:pPr>
            <a:r>
              <a:rPr lang="en-US" sz="2400" b="1" dirty="0">
                <a:solidFill>
                  <a:schemeClr val="bg1"/>
                </a:solidFill>
              </a:rPr>
              <a:t>Health outcomes and disparities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576" y="255721"/>
            <a:ext cx="2707381" cy="6261315"/>
          </a:xfrm>
          <a:prstGeom prst="rect">
            <a:avLst/>
          </a:prstGeom>
        </p:spPr>
      </p:pic>
    </p:spTree>
    <p:extLst>
      <p:ext uri="{BB962C8B-B14F-4D97-AF65-F5344CB8AC3E}">
        <p14:creationId xmlns:p14="http://schemas.microsoft.com/office/powerpoint/2010/main" val="2368634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1983" y="434590"/>
            <a:ext cx="8115192" cy="5997613"/>
          </a:xfrm>
          <a:prstGeom prst="rect">
            <a:avLst/>
          </a:prstGeom>
        </p:spPr>
      </p:pic>
      <p:pic>
        <p:nvPicPr>
          <p:cNvPr id="2" name="Picture 1"/>
          <p:cNvPicPr>
            <a:picLocks noChangeAspect="1"/>
          </p:cNvPicPr>
          <p:nvPr/>
        </p:nvPicPr>
        <p:blipFill>
          <a:blip r:embed="rId3"/>
          <a:stretch>
            <a:fillRect/>
          </a:stretch>
        </p:blipFill>
        <p:spPr>
          <a:xfrm>
            <a:off x="8377175" y="434590"/>
            <a:ext cx="2475206" cy="5997613"/>
          </a:xfrm>
          <a:prstGeom prst="rect">
            <a:avLst/>
          </a:prstGeom>
        </p:spPr>
      </p:pic>
      <p:pic>
        <p:nvPicPr>
          <p:cNvPr id="3" name="Picture 2"/>
          <p:cNvPicPr>
            <a:picLocks noChangeAspect="1"/>
          </p:cNvPicPr>
          <p:nvPr/>
        </p:nvPicPr>
        <p:blipFill>
          <a:blip r:embed="rId4"/>
          <a:stretch>
            <a:fillRect/>
          </a:stretch>
        </p:blipFill>
        <p:spPr>
          <a:xfrm>
            <a:off x="7262750" y="5841653"/>
            <a:ext cx="1114425" cy="590550"/>
          </a:xfrm>
          <a:prstGeom prst="rect">
            <a:avLst/>
          </a:prstGeom>
        </p:spPr>
      </p:pic>
    </p:spTree>
    <p:extLst>
      <p:ext uri="{BB962C8B-B14F-4D97-AF65-F5344CB8AC3E}">
        <p14:creationId xmlns:p14="http://schemas.microsoft.com/office/powerpoint/2010/main" val="1087520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1834" y="232773"/>
            <a:ext cx="8549392" cy="6339061"/>
          </a:xfrm>
          <a:prstGeom prst="rect">
            <a:avLst/>
          </a:prstGeom>
        </p:spPr>
      </p:pic>
      <p:pic>
        <p:nvPicPr>
          <p:cNvPr id="2" name="Picture 1"/>
          <p:cNvPicPr>
            <a:picLocks noChangeAspect="1"/>
          </p:cNvPicPr>
          <p:nvPr/>
        </p:nvPicPr>
        <p:blipFill>
          <a:blip r:embed="rId3"/>
          <a:stretch>
            <a:fillRect/>
          </a:stretch>
        </p:blipFill>
        <p:spPr>
          <a:xfrm>
            <a:off x="8761226" y="232772"/>
            <a:ext cx="2616120" cy="6339061"/>
          </a:xfrm>
          <a:prstGeom prst="rect">
            <a:avLst/>
          </a:prstGeom>
        </p:spPr>
      </p:pic>
      <p:pic>
        <p:nvPicPr>
          <p:cNvPr id="5" name="Picture 4"/>
          <p:cNvPicPr>
            <a:picLocks noChangeAspect="1"/>
          </p:cNvPicPr>
          <p:nvPr/>
        </p:nvPicPr>
        <p:blipFill>
          <a:blip r:embed="rId4"/>
          <a:stretch>
            <a:fillRect/>
          </a:stretch>
        </p:blipFill>
        <p:spPr>
          <a:xfrm>
            <a:off x="3574864" y="3733096"/>
            <a:ext cx="5186362" cy="2838737"/>
          </a:xfrm>
          <a:prstGeom prst="rect">
            <a:avLst/>
          </a:prstGeom>
        </p:spPr>
      </p:pic>
    </p:spTree>
    <p:extLst>
      <p:ext uri="{BB962C8B-B14F-4D97-AF65-F5344CB8AC3E}">
        <p14:creationId xmlns:p14="http://schemas.microsoft.com/office/powerpoint/2010/main" val="2698762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515" y="337259"/>
            <a:ext cx="8378389" cy="6212732"/>
          </a:xfrm>
          <a:prstGeom prst="rect">
            <a:avLst/>
          </a:prstGeom>
        </p:spPr>
      </p:pic>
      <p:pic>
        <p:nvPicPr>
          <p:cNvPr id="2" name="Picture 1"/>
          <p:cNvPicPr>
            <a:picLocks noChangeAspect="1"/>
          </p:cNvPicPr>
          <p:nvPr/>
        </p:nvPicPr>
        <p:blipFill>
          <a:blip r:embed="rId3"/>
          <a:stretch>
            <a:fillRect/>
          </a:stretch>
        </p:blipFill>
        <p:spPr>
          <a:xfrm>
            <a:off x="8609904" y="337259"/>
            <a:ext cx="2563984" cy="6212732"/>
          </a:xfrm>
          <a:prstGeom prst="rect">
            <a:avLst/>
          </a:prstGeom>
        </p:spPr>
      </p:pic>
      <p:pic>
        <p:nvPicPr>
          <p:cNvPr id="3" name="Picture 2"/>
          <p:cNvPicPr>
            <a:picLocks noChangeAspect="1"/>
          </p:cNvPicPr>
          <p:nvPr/>
        </p:nvPicPr>
        <p:blipFill>
          <a:blip r:embed="rId4"/>
          <a:stretch>
            <a:fillRect/>
          </a:stretch>
        </p:blipFill>
        <p:spPr>
          <a:xfrm>
            <a:off x="7495479" y="5959441"/>
            <a:ext cx="1114425" cy="590550"/>
          </a:xfrm>
          <a:prstGeom prst="rect">
            <a:avLst/>
          </a:prstGeom>
        </p:spPr>
      </p:pic>
    </p:spTree>
    <p:extLst>
      <p:ext uri="{BB962C8B-B14F-4D97-AF65-F5344CB8AC3E}">
        <p14:creationId xmlns:p14="http://schemas.microsoft.com/office/powerpoint/2010/main" val="1513959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7205" y="346455"/>
            <a:ext cx="8338184" cy="6107414"/>
          </a:xfrm>
          <a:prstGeom prst="rect">
            <a:avLst/>
          </a:prstGeom>
        </p:spPr>
      </p:pic>
      <p:pic>
        <p:nvPicPr>
          <p:cNvPr id="2" name="Picture 1"/>
          <p:cNvPicPr>
            <a:picLocks noChangeAspect="1"/>
          </p:cNvPicPr>
          <p:nvPr/>
        </p:nvPicPr>
        <p:blipFill>
          <a:blip r:embed="rId3"/>
          <a:stretch>
            <a:fillRect/>
          </a:stretch>
        </p:blipFill>
        <p:spPr>
          <a:xfrm>
            <a:off x="8675389" y="346455"/>
            <a:ext cx="2520520" cy="6107414"/>
          </a:xfrm>
          <a:prstGeom prst="rect">
            <a:avLst/>
          </a:prstGeom>
        </p:spPr>
      </p:pic>
      <p:pic>
        <p:nvPicPr>
          <p:cNvPr id="5" name="Picture 4"/>
          <p:cNvPicPr>
            <a:picLocks noChangeAspect="1"/>
          </p:cNvPicPr>
          <p:nvPr/>
        </p:nvPicPr>
        <p:blipFill>
          <a:blip r:embed="rId4"/>
          <a:stretch>
            <a:fillRect/>
          </a:stretch>
        </p:blipFill>
        <p:spPr>
          <a:xfrm>
            <a:off x="2156106" y="1297534"/>
            <a:ext cx="5186362" cy="2838737"/>
          </a:xfrm>
          <a:prstGeom prst="rect">
            <a:avLst/>
          </a:prstGeom>
        </p:spPr>
      </p:pic>
      <p:pic>
        <p:nvPicPr>
          <p:cNvPr id="3" name="Picture 2"/>
          <p:cNvPicPr>
            <a:picLocks noChangeAspect="1"/>
          </p:cNvPicPr>
          <p:nvPr/>
        </p:nvPicPr>
        <p:blipFill>
          <a:blip r:embed="rId5"/>
          <a:stretch>
            <a:fillRect/>
          </a:stretch>
        </p:blipFill>
        <p:spPr>
          <a:xfrm>
            <a:off x="7171396" y="5656881"/>
            <a:ext cx="1503993" cy="796988"/>
          </a:xfrm>
          <a:prstGeom prst="rect">
            <a:avLst/>
          </a:prstGeom>
        </p:spPr>
      </p:pic>
    </p:spTree>
    <p:extLst>
      <p:ext uri="{BB962C8B-B14F-4D97-AF65-F5344CB8AC3E}">
        <p14:creationId xmlns:p14="http://schemas.microsoft.com/office/powerpoint/2010/main" val="716791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716" y="468482"/>
            <a:ext cx="7857250" cy="5823011"/>
          </a:xfrm>
          <a:prstGeom prst="rect">
            <a:avLst/>
          </a:prstGeom>
        </p:spPr>
      </p:pic>
      <p:pic>
        <p:nvPicPr>
          <p:cNvPr id="2" name="Picture 1"/>
          <p:cNvPicPr>
            <a:picLocks noChangeAspect="1"/>
          </p:cNvPicPr>
          <p:nvPr/>
        </p:nvPicPr>
        <p:blipFill>
          <a:blip r:embed="rId3"/>
          <a:stretch>
            <a:fillRect/>
          </a:stretch>
        </p:blipFill>
        <p:spPr>
          <a:xfrm>
            <a:off x="8090966" y="468482"/>
            <a:ext cx="2403148" cy="5823011"/>
          </a:xfrm>
          <a:prstGeom prst="rect">
            <a:avLst/>
          </a:prstGeom>
        </p:spPr>
      </p:pic>
      <p:pic>
        <p:nvPicPr>
          <p:cNvPr id="3" name="Picture 2"/>
          <p:cNvPicPr>
            <a:picLocks noChangeAspect="1"/>
          </p:cNvPicPr>
          <p:nvPr/>
        </p:nvPicPr>
        <p:blipFill>
          <a:blip r:embed="rId4"/>
          <a:stretch>
            <a:fillRect/>
          </a:stretch>
        </p:blipFill>
        <p:spPr>
          <a:xfrm>
            <a:off x="1402596" y="3025595"/>
            <a:ext cx="5186362" cy="2838737"/>
          </a:xfrm>
          <a:prstGeom prst="rect">
            <a:avLst/>
          </a:prstGeom>
        </p:spPr>
      </p:pic>
      <p:pic>
        <p:nvPicPr>
          <p:cNvPr id="5" name="Picture 4"/>
          <p:cNvPicPr>
            <a:picLocks noChangeAspect="1"/>
          </p:cNvPicPr>
          <p:nvPr/>
        </p:nvPicPr>
        <p:blipFill>
          <a:blip r:embed="rId5"/>
          <a:stretch>
            <a:fillRect/>
          </a:stretch>
        </p:blipFill>
        <p:spPr>
          <a:xfrm>
            <a:off x="6976541" y="5700943"/>
            <a:ext cx="1114425" cy="590550"/>
          </a:xfrm>
          <a:prstGeom prst="rect">
            <a:avLst/>
          </a:prstGeom>
        </p:spPr>
      </p:pic>
    </p:spTree>
    <p:extLst>
      <p:ext uri="{BB962C8B-B14F-4D97-AF65-F5344CB8AC3E}">
        <p14:creationId xmlns:p14="http://schemas.microsoft.com/office/powerpoint/2010/main" val="1679692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3526" y="371149"/>
            <a:ext cx="8203933" cy="6086789"/>
          </a:xfrm>
          <a:prstGeom prst="rect">
            <a:avLst/>
          </a:prstGeom>
        </p:spPr>
      </p:pic>
      <p:pic>
        <p:nvPicPr>
          <p:cNvPr id="2" name="Picture 1"/>
          <p:cNvPicPr>
            <a:picLocks noChangeAspect="1"/>
          </p:cNvPicPr>
          <p:nvPr/>
        </p:nvPicPr>
        <p:blipFill>
          <a:blip r:embed="rId3"/>
          <a:stretch>
            <a:fillRect/>
          </a:stretch>
        </p:blipFill>
        <p:spPr>
          <a:xfrm>
            <a:off x="8517459" y="371148"/>
            <a:ext cx="2512009" cy="6086789"/>
          </a:xfrm>
          <a:prstGeom prst="rect">
            <a:avLst/>
          </a:prstGeom>
        </p:spPr>
      </p:pic>
      <p:pic>
        <p:nvPicPr>
          <p:cNvPr id="3" name="Picture 2"/>
          <p:cNvPicPr>
            <a:picLocks noChangeAspect="1"/>
          </p:cNvPicPr>
          <p:nvPr/>
        </p:nvPicPr>
        <p:blipFill>
          <a:blip r:embed="rId4"/>
          <a:stretch>
            <a:fillRect/>
          </a:stretch>
        </p:blipFill>
        <p:spPr>
          <a:xfrm>
            <a:off x="7403034" y="5867388"/>
            <a:ext cx="1114425" cy="590550"/>
          </a:xfrm>
          <a:prstGeom prst="rect">
            <a:avLst/>
          </a:prstGeom>
        </p:spPr>
      </p:pic>
    </p:spTree>
    <p:extLst>
      <p:ext uri="{BB962C8B-B14F-4D97-AF65-F5344CB8AC3E}">
        <p14:creationId xmlns:p14="http://schemas.microsoft.com/office/powerpoint/2010/main" val="735021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1953" y="409896"/>
            <a:ext cx="8037446" cy="5966208"/>
          </a:xfrm>
          <a:prstGeom prst="rect">
            <a:avLst/>
          </a:prstGeom>
        </p:spPr>
      </p:pic>
      <p:pic>
        <p:nvPicPr>
          <p:cNvPr id="2" name="Picture 1"/>
          <p:cNvPicPr>
            <a:picLocks noChangeAspect="1"/>
          </p:cNvPicPr>
          <p:nvPr/>
        </p:nvPicPr>
        <p:blipFill>
          <a:blip r:embed="rId3"/>
          <a:stretch>
            <a:fillRect/>
          </a:stretch>
        </p:blipFill>
        <p:spPr>
          <a:xfrm>
            <a:off x="8409399" y="409896"/>
            <a:ext cx="2462245" cy="5966208"/>
          </a:xfrm>
          <a:prstGeom prst="rect">
            <a:avLst/>
          </a:prstGeom>
        </p:spPr>
      </p:pic>
      <p:pic>
        <p:nvPicPr>
          <p:cNvPr id="3" name="Picture 2"/>
          <p:cNvPicPr>
            <a:picLocks noChangeAspect="1"/>
          </p:cNvPicPr>
          <p:nvPr/>
        </p:nvPicPr>
        <p:blipFill>
          <a:blip r:embed="rId4"/>
          <a:stretch>
            <a:fillRect/>
          </a:stretch>
        </p:blipFill>
        <p:spPr>
          <a:xfrm>
            <a:off x="7294974" y="5785554"/>
            <a:ext cx="1114425" cy="590550"/>
          </a:xfrm>
          <a:prstGeom prst="rect">
            <a:avLst/>
          </a:prstGeom>
        </p:spPr>
      </p:pic>
    </p:spTree>
    <p:extLst>
      <p:ext uri="{BB962C8B-B14F-4D97-AF65-F5344CB8AC3E}">
        <p14:creationId xmlns:p14="http://schemas.microsoft.com/office/powerpoint/2010/main" val="39443414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216" y="411597"/>
            <a:ext cx="8397765" cy="6142055"/>
          </a:xfrm>
          <a:prstGeom prst="rect">
            <a:avLst/>
          </a:prstGeom>
        </p:spPr>
      </p:pic>
      <p:pic>
        <p:nvPicPr>
          <p:cNvPr id="2" name="Picture 1"/>
          <p:cNvPicPr>
            <a:picLocks noChangeAspect="1"/>
          </p:cNvPicPr>
          <p:nvPr/>
        </p:nvPicPr>
        <p:blipFill>
          <a:blip r:embed="rId3"/>
          <a:stretch>
            <a:fillRect/>
          </a:stretch>
        </p:blipFill>
        <p:spPr>
          <a:xfrm>
            <a:off x="8635981" y="411597"/>
            <a:ext cx="2538297" cy="6150488"/>
          </a:xfrm>
          <a:prstGeom prst="rect">
            <a:avLst/>
          </a:prstGeom>
        </p:spPr>
      </p:pic>
      <p:pic>
        <p:nvPicPr>
          <p:cNvPr id="3" name="Picture 2"/>
          <p:cNvPicPr>
            <a:picLocks noChangeAspect="1"/>
          </p:cNvPicPr>
          <p:nvPr/>
        </p:nvPicPr>
        <p:blipFill>
          <a:blip r:embed="rId4"/>
          <a:stretch>
            <a:fillRect/>
          </a:stretch>
        </p:blipFill>
        <p:spPr>
          <a:xfrm>
            <a:off x="7521556" y="5971535"/>
            <a:ext cx="1114425" cy="590550"/>
          </a:xfrm>
          <a:prstGeom prst="rect">
            <a:avLst/>
          </a:prstGeom>
        </p:spPr>
      </p:pic>
    </p:spTree>
    <p:extLst>
      <p:ext uri="{BB962C8B-B14F-4D97-AF65-F5344CB8AC3E}">
        <p14:creationId xmlns:p14="http://schemas.microsoft.com/office/powerpoint/2010/main" val="22881934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3475" y="405297"/>
            <a:ext cx="8136031" cy="6016451"/>
          </a:xfrm>
          <a:prstGeom prst="rect">
            <a:avLst/>
          </a:prstGeom>
        </p:spPr>
      </p:pic>
      <p:pic>
        <p:nvPicPr>
          <p:cNvPr id="2" name="Picture 1"/>
          <p:cNvPicPr>
            <a:picLocks noChangeAspect="1"/>
          </p:cNvPicPr>
          <p:nvPr/>
        </p:nvPicPr>
        <p:blipFill>
          <a:blip r:embed="rId3"/>
          <a:stretch>
            <a:fillRect/>
          </a:stretch>
        </p:blipFill>
        <p:spPr>
          <a:xfrm>
            <a:off x="8419506" y="405296"/>
            <a:ext cx="2491301" cy="6036615"/>
          </a:xfrm>
          <a:prstGeom prst="rect">
            <a:avLst/>
          </a:prstGeom>
        </p:spPr>
      </p:pic>
      <p:pic>
        <p:nvPicPr>
          <p:cNvPr id="3" name="Picture 2"/>
          <p:cNvPicPr>
            <a:picLocks noChangeAspect="1"/>
          </p:cNvPicPr>
          <p:nvPr/>
        </p:nvPicPr>
        <p:blipFill>
          <a:blip r:embed="rId4"/>
          <a:stretch>
            <a:fillRect/>
          </a:stretch>
        </p:blipFill>
        <p:spPr>
          <a:xfrm>
            <a:off x="7305081" y="5831198"/>
            <a:ext cx="1114425" cy="590550"/>
          </a:xfrm>
          <a:prstGeom prst="rect">
            <a:avLst/>
          </a:prstGeom>
        </p:spPr>
      </p:pic>
    </p:spTree>
    <p:extLst>
      <p:ext uri="{BB962C8B-B14F-4D97-AF65-F5344CB8AC3E}">
        <p14:creationId xmlns:p14="http://schemas.microsoft.com/office/powerpoint/2010/main" val="4418492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2862" y="273561"/>
            <a:ext cx="8365232" cy="6236641"/>
          </a:xfrm>
          <a:prstGeom prst="rect">
            <a:avLst/>
          </a:prstGeom>
        </p:spPr>
      </p:pic>
      <p:pic>
        <p:nvPicPr>
          <p:cNvPr id="2" name="Picture 1"/>
          <p:cNvPicPr>
            <a:picLocks noChangeAspect="1"/>
          </p:cNvPicPr>
          <p:nvPr/>
        </p:nvPicPr>
        <p:blipFill>
          <a:blip r:embed="rId3"/>
          <a:stretch>
            <a:fillRect/>
          </a:stretch>
        </p:blipFill>
        <p:spPr>
          <a:xfrm>
            <a:off x="8568093" y="273560"/>
            <a:ext cx="2590687" cy="6277435"/>
          </a:xfrm>
          <a:prstGeom prst="rect">
            <a:avLst/>
          </a:prstGeom>
        </p:spPr>
      </p:pic>
      <p:pic>
        <p:nvPicPr>
          <p:cNvPr id="3" name="Picture 2"/>
          <p:cNvPicPr>
            <a:picLocks noChangeAspect="1"/>
          </p:cNvPicPr>
          <p:nvPr/>
        </p:nvPicPr>
        <p:blipFill>
          <a:blip r:embed="rId4"/>
          <a:stretch>
            <a:fillRect/>
          </a:stretch>
        </p:blipFill>
        <p:spPr>
          <a:xfrm>
            <a:off x="1666067" y="3637762"/>
            <a:ext cx="4450193" cy="2435798"/>
          </a:xfrm>
          <a:prstGeom prst="rect">
            <a:avLst/>
          </a:prstGeom>
        </p:spPr>
      </p:pic>
      <p:pic>
        <p:nvPicPr>
          <p:cNvPr id="5" name="Picture 4"/>
          <p:cNvPicPr>
            <a:picLocks noChangeAspect="1"/>
          </p:cNvPicPr>
          <p:nvPr/>
        </p:nvPicPr>
        <p:blipFill>
          <a:blip r:embed="rId5"/>
          <a:stretch>
            <a:fillRect/>
          </a:stretch>
        </p:blipFill>
        <p:spPr>
          <a:xfrm>
            <a:off x="7453669" y="5919653"/>
            <a:ext cx="1114425" cy="590550"/>
          </a:xfrm>
          <a:prstGeom prst="rect">
            <a:avLst/>
          </a:prstGeom>
        </p:spPr>
      </p:pic>
    </p:spTree>
    <p:extLst>
      <p:ext uri="{BB962C8B-B14F-4D97-AF65-F5344CB8AC3E}">
        <p14:creationId xmlns:p14="http://schemas.microsoft.com/office/powerpoint/2010/main" val="4150662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72" y="5350933"/>
            <a:ext cx="8534400" cy="1507067"/>
          </a:xfrm>
        </p:spPr>
        <p:txBody>
          <a:bodyPr>
            <a:normAutofit fontScale="90000"/>
          </a:bodyPr>
          <a:lstStyle/>
          <a:p>
            <a:r>
              <a:rPr lang="en-US" b="1" dirty="0"/>
              <a:t>The latest data and information for all types of ACOs</a:t>
            </a:r>
            <a:r>
              <a:rPr lang="en-US" dirty="0"/>
              <a:t/>
            </a:r>
            <a:br>
              <a:rPr lang="en-US" dirty="0"/>
            </a:br>
            <a:endParaRPr lang="en-US" dirty="0"/>
          </a:p>
        </p:txBody>
      </p:sp>
      <p:sp>
        <p:nvSpPr>
          <p:cNvPr id="3" name="Content Placeholder 2"/>
          <p:cNvSpPr>
            <a:spLocks noGrp="1"/>
          </p:cNvSpPr>
          <p:nvPr>
            <p:ph idx="1"/>
          </p:nvPr>
        </p:nvSpPr>
        <p:spPr>
          <a:xfrm>
            <a:off x="541972" y="91440"/>
            <a:ext cx="10542588" cy="5107093"/>
          </a:xfrm>
        </p:spPr>
        <p:txBody>
          <a:bodyPr>
            <a:normAutofit fontScale="92500" lnSpcReduction="20000"/>
          </a:bodyPr>
          <a:lstStyle/>
          <a:p>
            <a:endParaRPr lang="en-US" dirty="0" smtClean="0"/>
          </a:p>
          <a:p>
            <a:pPr>
              <a:buFont typeface="Arial" panose="020B0604020202020204" pitchFamily="34" charset="0"/>
              <a:buChar char="•"/>
            </a:pPr>
            <a:r>
              <a:rPr lang="en-US" b="1" dirty="0" smtClean="0">
                <a:solidFill>
                  <a:schemeClr val="bg1"/>
                </a:solidFill>
              </a:rPr>
              <a:t>Definitive </a:t>
            </a:r>
            <a:r>
              <a:rPr lang="en-US" b="1" dirty="0">
                <a:solidFill>
                  <a:schemeClr val="bg1"/>
                </a:solidFill>
              </a:rPr>
              <a:t>Healthcare offers the most comprehensive ACO database available anywhere, and it keeps growing daily. With Definitive Healthcare’s daily intelligence, you’ll be kept up to date on the newest developments on all types of ACOs, including Medicare, commercial, employer-operated, and Medicaid organizations. Users can also search Medicare ACOs by criteria such as benchmark spending and shared savings amount.</a:t>
            </a:r>
          </a:p>
          <a:p>
            <a:pPr>
              <a:buFont typeface="Arial" panose="020B0604020202020204" pitchFamily="34" charset="0"/>
              <a:buChar char="•"/>
            </a:pPr>
            <a:r>
              <a:rPr lang="en-US" b="1" dirty="0">
                <a:solidFill>
                  <a:schemeClr val="bg1"/>
                </a:solidFill>
              </a:rPr>
              <a:t>Detailed ACO profiles including start date, patient population, number of physicians, and Medicare Shared Saving Program data</a:t>
            </a:r>
          </a:p>
          <a:p>
            <a:pPr>
              <a:buFont typeface="Arial" panose="020B0604020202020204" pitchFamily="34" charset="0"/>
              <a:buChar char="•"/>
            </a:pPr>
            <a:r>
              <a:rPr lang="en-US" b="1" dirty="0">
                <a:solidFill>
                  <a:schemeClr val="bg1"/>
                </a:solidFill>
              </a:rPr>
              <a:t>Key executive contacts with phone number and email (where available)</a:t>
            </a:r>
          </a:p>
          <a:p>
            <a:pPr>
              <a:buFont typeface="Arial" panose="020B0604020202020204" pitchFamily="34" charset="0"/>
              <a:buChar char="•"/>
            </a:pPr>
            <a:r>
              <a:rPr lang="en-US" b="1" dirty="0">
                <a:solidFill>
                  <a:schemeClr val="bg1"/>
                </a:solidFill>
              </a:rPr>
              <a:t>Organization members including hospitals, </a:t>
            </a:r>
            <a:r>
              <a:rPr lang="en-US" b="1" dirty="0" smtClean="0">
                <a:solidFill>
                  <a:schemeClr val="bg1"/>
                </a:solidFill>
              </a:rPr>
              <a:t>payers, </a:t>
            </a:r>
            <a:r>
              <a:rPr lang="en-US" b="1" dirty="0">
                <a:solidFill>
                  <a:schemeClr val="bg1"/>
                </a:solidFill>
              </a:rPr>
              <a:t>physician groups, and other healthcare providers</a:t>
            </a:r>
          </a:p>
          <a:p>
            <a:pPr>
              <a:buFont typeface="Arial" panose="020B0604020202020204" pitchFamily="34" charset="0"/>
              <a:buChar char="•"/>
            </a:pPr>
            <a:r>
              <a:rPr lang="en-US" b="1" dirty="0">
                <a:solidFill>
                  <a:schemeClr val="bg1"/>
                </a:solidFill>
              </a:rPr>
              <a:t>Technology implementation</a:t>
            </a:r>
          </a:p>
          <a:p>
            <a:pPr>
              <a:buFont typeface="Arial" panose="020B0604020202020204" pitchFamily="34" charset="0"/>
              <a:buChar char="•"/>
            </a:pPr>
            <a:r>
              <a:rPr lang="en-US" b="1" dirty="0">
                <a:solidFill>
                  <a:schemeClr val="bg1"/>
                </a:solidFill>
              </a:rPr>
              <a:t>Quality, spending, and benchmark information</a:t>
            </a:r>
          </a:p>
          <a:p>
            <a:pPr>
              <a:buFont typeface="Arial" panose="020B0604020202020204" pitchFamily="34" charset="0"/>
              <a:buChar char="•"/>
            </a:pPr>
            <a:r>
              <a:rPr lang="en-US" b="1" dirty="0">
                <a:solidFill>
                  <a:schemeClr val="bg1"/>
                </a:solidFill>
              </a:rPr>
              <a:t>Daily news and intelligence</a:t>
            </a:r>
          </a:p>
          <a:p>
            <a:pPr>
              <a:buFont typeface="Arial" panose="020B0604020202020204" pitchFamily="34" charset="0"/>
              <a:buChar char="•"/>
            </a:pPr>
            <a:r>
              <a:rPr lang="en-US" b="1" dirty="0">
                <a:solidFill>
                  <a:schemeClr val="bg1"/>
                </a:solidFill>
              </a:rPr>
              <a:t>Fully integrated into Definitive Healthcare’s suite of data</a:t>
            </a:r>
          </a:p>
          <a:p>
            <a:endParaRPr lang="en-US" b="1" dirty="0">
              <a:solidFill>
                <a:schemeClr val="bg1"/>
              </a:solidFill>
            </a:endParaRPr>
          </a:p>
        </p:txBody>
      </p:sp>
    </p:spTree>
    <p:extLst>
      <p:ext uri="{BB962C8B-B14F-4D97-AF65-F5344CB8AC3E}">
        <p14:creationId xmlns:p14="http://schemas.microsoft.com/office/powerpoint/2010/main" val="23271861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4592" y="344156"/>
            <a:ext cx="8412679" cy="6227568"/>
          </a:xfrm>
          <a:prstGeom prst="rect">
            <a:avLst/>
          </a:prstGeom>
        </p:spPr>
      </p:pic>
      <p:pic>
        <p:nvPicPr>
          <p:cNvPr id="2" name="Picture 1"/>
          <p:cNvPicPr>
            <a:picLocks noChangeAspect="1"/>
          </p:cNvPicPr>
          <p:nvPr/>
        </p:nvPicPr>
        <p:blipFill>
          <a:blip r:embed="rId3"/>
          <a:stretch>
            <a:fillRect/>
          </a:stretch>
        </p:blipFill>
        <p:spPr>
          <a:xfrm>
            <a:off x="8767270" y="344156"/>
            <a:ext cx="2570107" cy="6227568"/>
          </a:xfrm>
          <a:prstGeom prst="rect">
            <a:avLst/>
          </a:prstGeom>
        </p:spPr>
      </p:pic>
      <p:pic>
        <p:nvPicPr>
          <p:cNvPr id="3" name="Picture 2"/>
          <p:cNvPicPr>
            <a:picLocks noChangeAspect="1"/>
          </p:cNvPicPr>
          <p:nvPr/>
        </p:nvPicPr>
        <p:blipFill>
          <a:blip r:embed="rId4"/>
          <a:stretch>
            <a:fillRect/>
          </a:stretch>
        </p:blipFill>
        <p:spPr>
          <a:xfrm>
            <a:off x="7652844" y="5981174"/>
            <a:ext cx="1114425" cy="590550"/>
          </a:xfrm>
          <a:prstGeom prst="rect">
            <a:avLst/>
          </a:prstGeom>
        </p:spPr>
      </p:pic>
    </p:spTree>
    <p:extLst>
      <p:ext uri="{BB962C8B-B14F-4D97-AF65-F5344CB8AC3E}">
        <p14:creationId xmlns:p14="http://schemas.microsoft.com/office/powerpoint/2010/main" val="18921584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9101" y="443191"/>
            <a:ext cx="8175013" cy="6006401"/>
          </a:xfrm>
          <a:prstGeom prst="rect">
            <a:avLst/>
          </a:prstGeom>
        </p:spPr>
      </p:pic>
      <p:pic>
        <p:nvPicPr>
          <p:cNvPr id="2" name="Picture 1"/>
          <p:cNvPicPr>
            <a:picLocks noChangeAspect="1"/>
          </p:cNvPicPr>
          <p:nvPr/>
        </p:nvPicPr>
        <p:blipFill>
          <a:blip r:embed="rId3"/>
          <a:stretch>
            <a:fillRect/>
          </a:stretch>
        </p:blipFill>
        <p:spPr>
          <a:xfrm>
            <a:off x="8514114" y="443190"/>
            <a:ext cx="2478832" cy="6006401"/>
          </a:xfrm>
          <a:prstGeom prst="rect">
            <a:avLst/>
          </a:prstGeom>
        </p:spPr>
      </p:pic>
      <p:pic>
        <p:nvPicPr>
          <p:cNvPr id="3" name="Picture 2"/>
          <p:cNvPicPr>
            <a:picLocks noChangeAspect="1"/>
          </p:cNvPicPr>
          <p:nvPr/>
        </p:nvPicPr>
        <p:blipFill>
          <a:blip r:embed="rId4"/>
          <a:stretch>
            <a:fillRect/>
          </a:stretch>
        </p:blipFill>
        <p:spPr>
          <a:xfrm>
            <a:off x="7399689" y="5859041"/>
            <a:ext cx="1114425" cy="590550"/>
          </a:xfrm>
          <a:prstGeom prst="rect">
            <a:avLst/>
          </a:prstGeom>
        </p:spPr>
      </p:pic>
    </p:spTree>
    <p:extLst>
      <p:ext uri="{BB962C8B-B14F-4D97-AF65-F5344CB8AC3E}">
        <p14:creationId xmlns:p14="http://schemas.microsoft.com/office/powerpoint/2010/main" val="13827847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792" y="459285"/>
            <a:ext cx="8148874" cy="6026499"/>
          </a:xfrm>
          <a:prstGeom prst="rect">
            <a:avLst/>
          </a:prstGeom>
        </p:spPr>
      </p:pic>
      <p:pic>
        <p:nvPicPr>
          <p:cNvPr id="2" name="Picture 1"/>
          <p:cNvPicPr>
            <a:picLocks noChangeAspect="1"/>
          </p:cNvPicPr>
          <p:nvPr/>
        </p:nvPicPr>
        <p:blipFill>
          <a:blip r:embed="rId3"/>
          <a:stretch>
            <a:fillRect/>
          </a:stretch>
        </p:blipFill>
        <p:spPr>
          <a:xfrm>
            <a:off x="8518665" y="459285"/>
            <a:ext cx="2487127" cy="6026499"/>
          </a:xfrm>
          <a:prstGeom prst="rect">
            <a:avLst/>
          </a:prstGeom>
        </p:spPr>
      </p:pic>
      <p:pic>
        <p:nvPicPr>
          <p:cNvPr id="3" name="Picture 2"/>
          <p:cNvPicPr>
            <a:picLocks noChangeAspect="1"/>
          </p:cNvPicPr>
          <p:nvPr/>
        </p:nvPicPr>
        <p:blipFill>
          <a:blip r:embed="rId4"/>
          <a:stretch>
            <a:fillRect/>
          </a:stretch>
        </p:blipFill>
        <p:spPr>
          <a:xfrm>
            <a:off x="7404239" y="5895234"/>
            <a:ext cx="1114425" cy="590550"/>
          </a:xfrm>
          <a:prstGeom prst="rect">
            <a:avLst/>
          </a:prstGeom>
        </p:spPr>
      </p:pic>
    </p:spTree>
    <p:extLst>
      <p:ext uri="{BB962C8B-B14F-4D97-AF65-F5344CB8AC3E}">
        <p14:creationId xmlns:p14="http://schemas.microsoft.com/office/powerpoint/2010/main" val="39165391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4547" y="310009"/>
            <a:ext cx="8406726" cy="6172200"/>
          </a:xfrm>
          <a:prstGeom prst="rect">
            <a:avLst/>
          </a:prstGeom>
        </p:spPr>
      </p:pic>
      <p:pic>
        <p:nvPicPr>
          <p:cNvPr id="2" name="Picture 1"/>
          <p:cNvPicPr>
            <a:picLocks noChangeAspect="1"/>
          </p:cNvPicPr>
          <p:nvPr/>
        </p:nvPicPr>
        <p:blipFill>
          <a:blip r:embed="rId3"/>
          <a:stretch>
            <a:fillRect/>
          </a:stretch>
        </p:blipFill>
        <p:spPr>
          <a:xfrm>
            <a:off x="8641273" y="310009"/>
            <a:ext cx="2564002" cy="6212775"/>
          </a:xfrm>
          <a:prstGeom prst="rect">
            <a:avLst/>
          </a:prstGeom>
        </p:spPr>
      </p:pic>
      <p:pic>
        <p:nvPicPr>
          <p:cNvPr id="3" name="Picture 2"/>
          <p:cNvPicPr>
            <a:picLocks noChangeAspect="1"/>
          </p:cNvPicPr>
          <p:nvPr/>
        </p:nvPicPr>
        <p:blipFill>
          <a:blip r:embed="rId4"/>
          <a:stretch>
            <a:fillRect/>
          </a:stretch>
        </p:blipFill>
        <p:spPr>
          <a:xfrm>
            <a:off x="2084528" y="1456840"/>
            <a:ext cx="4640472" cy="2539946"/>
          </a:xfrm>
          <a:prstGeom prst="rect">
            <a:avLst/>
          </a:prstGeom>
        </p:spPr>
      </p:pic>
      <p:pic>
        <p:nvPicPr>
          <p:cNvPr id="5" name="Picture 4"/>
          <p:cNvPicPr>
            <a:picLocks noChangeAspect="1"/>
          </p:cNvPicPr>
          <p:nvPr/>
        </p:nvPicPr>
        <p:blipFill>
          <a:blip r:embed="rId5"/>
          <a:stretch>
            <a:fillRect/>
          </a:stretch>
        </p:blipFill>
        <p:spPr>
          <a:xfrm>
            <a:off x="7526848" y="5891659"/>
            <a:ext cx="1114425" cy="590550"/>
          </a:xfrm>
          <a:prstGeom prst="rect">
            <a:avLst/>
          </a:prstGeom>
        </p:spPr>
      </p:pic>
    </p:spTree>
    <p:extLst>
      <p:ext uri="{BB962C8B-B14F-4D97-AF65-F5344CB8AC3E}">
        <p14:creationId xmlns:p14="http://schemas.microsoft.com/office/powerpoint/2010/main" val="1033948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7727" y="360249"/>
            <a:ext cx="8054955" cy="5976257"/>
          </a:xfrm>
          <a:prstGeom prst="rect">
            <a:avLst/>
          </a:prstGeom>
        </p:spPr>
      </p:pic>
      <p:pic>
        <p:nvPicPr>
          <p:cNvPr id="2" name="Picture 1"/>
          <p:cNvPicPr>
            <a:picLocks noChangeAspect="1"/>
          </p:cNvPicPr>
          <p:nvPr/>
        </p:nvPicPr>
        <p:blipFill>
          <a:blip r:embed="rId3"/>
          <a:stretch>
            <a:fillRect/>
          </a:stretch>
        </p:blipFill>
        <p:spPr>
          <a:xfrm>
            <a:off x="8272682" y="360249"/>
            <a:ext cx="2475393" cy="5998068"/>
          </a:xfrm>
          <a:prstGeom prst="rect">
            <a:avLst/>
          </a:prstGeom>
        </p:spPr>
      </p:pic>
      <p:pic>
        <p:nvPicPr>
          <p:cNvPr id="3" name="Picture 2"/>
          <p:cNvPicPr>
            <a:picLocks noChangeAspect="1"/>
          </p:cNvPicPr>
          <p:nvPr/>
        </p:nvPicPr>
        <p:blipFill>
          <a:blip r:embed="rId4"/>
          <a:stretch>
            <a:fillRect/>
          </a:stretch>
        </p:blipFill>
        <p:spPr>
          <a:xfrm>
            <a:off x="7158257" y="5745956"/>
            <a:ext cx="1114425" cy="590550"/>
          </a:xfrm>
          <a:prstGeom prst="rect">
            <a:avLst/>
          </a:prstGeom>
        </p:spPr>
      </p:pic>
    </p:spTree>
    <p:extLst>
      <p:ext uri="{BB962C8B-B14F-4D97-AF65-F5344CB8AC3E}">
        <p14:creationId xmlns:p14="http://schemas.microsoft.com/office/powerpoint/2010/main" val="1262142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0939" y="225023"/>
            <a:ext cx="8582522" cy="6329784"/>
          </a:xfrm>
          <a:prstGeom prst="rect">
            <a:avLst/>
          </a:prstGeom>
        </p:spPr>
      </p:pic>
      <p:pic>
        <p:nvPicPr>
          <p:cNvPr id="2" name="Picture 1"/>
          <p:cNvPicPr>
            <a:picLocks noChangeAspect="1"/>
          </p:cNvPicPr>
          <p:nvPr/>
        </p:nvPicPr>
        <p:blipFill>
          <a:blip r:embed="rId3"/>
          <a:stretch>
            <a:fillRect/>
          </a:stretch>
        </p:blipFill>
        <p:spPr>
          <a:xfrm>
            <a:off x="8873461" y="225023"/>
            <a:ext cx="2612292" cy="6329784"/>
          </a:xfrm>
          <a:prstGeom prst="rect">
            <a:avLst/>
          </a:prstGeom>
        </p:spPr>
      </p:pic>
      <p:pic>
        <p:nvPicPr>
          <p:cNvPr id="3" name="Picture 2"/>
          <p:cNvPicPr>
            <a:picLocks noChangeAspect="1"/>
          </p:cNvPicPr>
          <p:nvPr/>
        </p:nvPicPr>
        <p:blipFill>
          <a:blip r:embed="rId4"/>
          <a:stretch>
            <a:fillRect/>
          </a:stretch>
        </p:blipFill>
        <p:spPr>
          <a:xfrm>
            <a:off x="7759036" y="5964257"/>
            <a:ext cx="1114425" cy="590550"/>
          </a:xfrm>
          <a:prstGeom prst="rect">
            <a:avLst/>
          </a:prstGeom>
        </p:spPr>
      </p:pic>
    </p:spTree>
    <p:extLst>
      <p:ext uri="{BB962C8B-B14F-4D97-AF65-F5344CB8AC3E}">
        <p14:creationId xmlns:p14="http://schemas.microsoft.com/office/powerpoint/2010/main" val="28547432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2944" y="376375"/>
            <a:ext cx="8126878" cy="6051931"/>
          </a:xfrm>
          <a:prstGeom prst="rect">
            <a:avLst/>
          </a:prstGeom>
        </p:spPr>
      </p:pic>
      <p:pic>
        <p:nvPicPr>
          <p:cNvPr id="2" name="Picture 1"/>
          <p:cNvPicPr>
            <a:picLocks noChangeAspect="1"/>
          </p:cNvPicPr>
          <p:nvPr/>
        </p:nvPicPr>
        <p:blipFill>
          <a:blip r:embed="rId3"/>
          <a:stretch>
            <a:fillRect/>
          </a:stretch>
        </p:blipFill>
        <p:spPr>
          <a:xfrm>
            <a:off x="8469822" y="363400"/>
            <a:ext cx="2502977" cy="6064906"/>
          </a:xfrm>
          <a:prstGeom prst="rect">
            <a:avLst/>
          </a:prstGeom>
        </p:spPr>
      </p:pic>
      <p:pic>
        <p:nvPicPr>
          <p:cNvPr id="3" name="Picture 2"/>
          <p:cNvPicPr>
            <a:picLocks noChangeAspect="1"/>
          </p:cNvPicPr>
          <p:nvPr/>
        </p:nvPicPr>
        <p:blipFill>
          <a:blip r:embed="rId4"/>
          <a:stretch>
            <a:fillRect/>
          </a:stretch>
        </p:blipFill>
        <p:spPr>
          <a:xfrm>
            <a:off x="7408190" y="5865732"/>
            <a:ext cx="1061632" cy="562574"/>
          </a:xfrm>
          <a:prstGeom prst="rect">
            <a:avLst/>
          </a:prstGeom>
        </p:spPr>
      </p:pic>
    </p:spTree>
    <p:extLst>
      <p:ext uri="{BB962C8B-B14F-4D97-AF65-F5344CB8AC3E}">
        <p14:creationId xmlns:p14="http://schemas.microsoft.com/office/powerpoint/2010/main" val="39720233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1815" y="303962"/>
            <a:ext cx="8448914" cy="6267659"/>
          </a:xfrm>
          <a:prstGeom prst="rect">
            <a:avLst/>
          </a:prstGeom>
        </p:spPr>
      </p:pic>
      <p:pic>
        <p:nvPicPr>
          <p:cNvPr id="2" name="Picture 1"/>
          <p:cNvPicPr>
            <a:picLocks noChangeAspect="1"/>
          </p:cNvPicPr>
          <p:nvPr/>
        </p:nvPicPr>
        <p:blipFill>
          <a:blip r:embed="rId3"/>
          <a:stretch>
            <a:fillRect/>
          </a:stretch>
        </p:blipFill>
        <p:spPr>
          <a:xfrm>
            <a:off x="8900729" y="303961"/>
            <a:ext cx="2586653" cy="6267659"/>
          </a:xfrm>
          <a:prstGeom prst="rect">
            <a:avLst/>
          </a:prstGeom>
        </p:spPr>
      </p:pic>
      <p:pic>
        <p:nvPicPr>
          <p:cNvPr id="3" name="Picture 2"/>
          <p:cNvPicPr>
            <a:picLocks noChangeAspect="1"/>
          </p:cNvPicPr>
          <p:nvPr/>
        </p:nvPicPr>
        <p:blipFill>
          <a:blip r:embed="rId4"/>
          <a:stretch>
            <a:fillRect/>
          </a:stretch>
        </p:blipFill>
        <p:spPr>
          <a:xfrm>
            <a:off x="7786304" y="5981071"/>
            <a:ext cx="1114425" cy="590550"/>
          </a:xfrm>
          <a:prstGeom prst="rect">
            <a:avLst/>
          </a:prstGeom>
        </p:spPr>
      </p:pic>
      <p:sp>
        <p:nvSpPr>
          <p:cNvPr id="6" name="Rectangle 5"/>
          <p:cNvSpPr/>
          <p:nvPr/>
        </p:nvSpPr>
        <p:spPr>
          <a:xfrm>
            <a:off x="451816" y="5094293"/>
            <a:ext cx="8448914" cy="1477328"/>
          </a:xfrm>
          <a:prstGeom prst="rect">
            <a:avLst/>
          </a:prstGeom>
        </p:spPr>
        <p:txBody>
          <a:bodyPr wrap="square">
            <a:spAutoFit/>
          </a:bodyPr>
          <a:lstStyle/>
          <a:p>
            <a:r>
              <a:rPr lang="en-US" b="1" dirty="0">
                <a:solidFill>
                  <a:schemeClr val="bg1"/>
                </a:solidFill>
                <a:latin typeface="Merriweather"/>
              </a:rPr>
              <a:t>The Office of Management and Budget (OMB) serves the President of the United States in overseeing the implementation of his vision across the Executive Branch. Specifically, OMB’s mission is to assist the President in meeting his policy, budget, management and regulatory objectives </a:t>
            </a:r>
            <a:endParaRPr lang="en-US" b="1" dirty="0" smtClean="0">
              <a:solidFill>
                <a:schemeClr val="bg1"/>
              </a:solidFill>
              <a:latin typeface="Merriweather"/>
            </a:endParaRPr>
          </a:p>
          <a:p>
            <a:r>
              <a:rPr lang="en-US" b="1" dirty="0" smtClean="0">
                <a:solidFill>
                  <a:schemeClr val="bg1"/>
                </a:solidFill>
                <a:latin typeface="Merriweather"/>
              </a:rPr>
              <a:t>and </a:t>
            </a:r>
            <a:r>
              <a:rPr lang="en-US" b="1" dirty="0">
                <a:solidFill>
                  <a:schemeClr val="bg1"/>
                </a:solidFill>
                <a:latin typeface="Merriweather"/>
              </a:rPr>
              <a:t>to fulfill the agency’s statutory </a:t>
            </a:r>
            <a:r>
              <a:rPr lang="en-US" dirty="0">
                <a:solidFill>
                  <a:srgbClr val="FFFFFF"/>
                </a:solidFill>
                <a:latin typeface="Merriweather"/>
              </a:rPr>
              <a:t>responsibilities.</a:t>
            </a:r>
            <a:endParaRPr lang="en-US" dirty="0"/>
          </a:p>
        </p:txBody>
      </p:sp>
    </p:spTree>
    <p:extLst>
      <p:ext uri="{BB962C8B-B14F-4D97-AF65-F5344CB8AC3E}">
        <p14:creationId xmlns:p14="http://schemas.microsoft.com/office/powerpoint/2010/main" val="29838321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3010" y="190281"/>
            <a:ext cx="8740033" cy="6428154"/>
          </a:xfrm>
          <a:prstGeom prst="rect">
            <a:avLst/>
          </a:prstGeom>
        </p:spPr>
      </p:pic>
      <p:pic>
        <p:nvPicPr>
          <p:cNvPr id="2" name="Picture 1"/>
          <p:cNvPicPr>
            <a:picLocks noChangeAspect="1"/>
          </p:cNvPicPr>
          <p:nvPr/>
        </p:nvPicPr>
        <p:blipFill>
          <a:blip r:embed="rId3"/>
          <a:stretch>
            <a:fillRect/>
          </a:stretch>
        </p:blipFill>
        <p:spPr>
          <a:xfrm>
            <a:off x="9033043" y="190281"/>
            <a:ext cx="2652889" cy="6428154"/>
          </a:xfrm>
          <a:prstGeom prst="rect">
            <a:avLst/>
          </a:prstGeom>
        </p:spPr>
      </p:pic>
      <p:pic>
        <p:nvPicPr>
          <p:cNvPr id="3" name="Picture 2"/>
          <p:cNvPicPr>
            <a:picLocks noChangeAspect="1"/>
          </p:cNvPicPr>
          <p:nvPr/>
        </p:nvPicPr>
        <p:blipFill>
          <a:blip r:embed="rId4"/>
          <a:stretch>
            <a:fillRect/>
          </a:stretch>
        </p:blipFill>
        <p:spPr>
          <a:xfrm>
            <a:off x="7918618" y="6027885"/>
            <a:ext cx="1114425" cy="590550"/>
          </a:xfrm>
          <a:prstGeom prst="rect">
            <a:avLst/>
          </a:prstGeom>
        </p:spPr>
      </p:pic>
      <p:sp>
        <p:nvSpPr>
          <p:cNvPr id="5" name="Rectangle 4"/>
          <p:cNvSpPr/>
          <p:nvPr/>
        </p:nvSpPr>
        <p:spPr>
          <a:xfrm>
            <a:off x="293009" y="5141107"/>
            <a:ext cx="8740033" cy="1477328"/>
          </a:xfrm>
          <a:prstGeom prst="rect">
            <a:avLst/>
          </a:prstGeom>
        </p:spPr>
        <p:txBody>
          <a:bodyPr wrap="square">
            <a:spAutoFit/>
          </a:bodyPr>
          <a:lstStyle/>
          <a:p>
            <a:r>
              <a:rPr lang="en-US" b="1" dirty="0">
                <a:solidFill>
                  <a:schemeClr val="bg1"/>
                </a:solidFill>
                <a:latin typeface="Merriweather"/>
              </a:rPr>
              <a:t>The Office of Management and Budget (OMB) serves the President of the United States in overseeing the implementation of his vision across the Executive Branch. Specifically, OMB’s mission is to assist the President in meeting his policy, budget, management and regulatory objectives </a:t>
            </a:r>
            <a:endParaRPr lang="en-US" b="1" dirty="0" smtClean="0">
              <a:solidFill>
                <a:schemeClr val="bg1"/>
              </a:solidFill>
              <a:latin typeface="Merriweather"/>
            </a:endParaRPr>
          </a:p>
          <a:p>
            <a:r>
              <a:rPr lang="en-US" b="1" dirty="0" smtClean="0">
                <a:solidFill>
                  <a:schemeClr val="bg1"/>
                </a:solidFill>
                <a:latin typeface="Merriweather"/>
              </a:rPr>
              <a:t>and </a:t>
            </a:r>
            <a:r>
              <a:rPr lang="en-US" b="1" dirty="0">
                <a:solidFill>
                  <a:schemeClr val="bg1"/>
                </a:solidFill>
                <a:latin typeface="Merriweather"/>
              </a:rPr>
              <a:t>to fulfill the agency’s statutory responsibilities.</a:t>
            </a:r>
            <a:endParaRPr lang="en-US" b="1" dirty="0">
              <a:solidFill>
                <a:schemeClr val="bg1"/>
              </a:solidFill>
            </a:endParaRPr>
          </a:p>
        </p:txBody>
      </p:sp>
    </p:spTree>
    <p:extLst>
      <p:ext uri="{BB962C8B-B14F-4D97-AF65-F5344CB8AC3E}">
        <p14:creationId xmlns:p14="http://schemas.microsoft.com/office/powerpoint/2010/main" val="26021977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9766" y="428960"/>
            <a:ext cx="8128153" cy="6050378"/>
          </a:xfrm>
          <a:prstGeom prst="rect">
            <a:avLst/>
          </a:prstGeom>
        </p:spPr>
      </p:pic>
      <p:pic>
        <p:nvPicPr>
          <p:cNvPr id="2" name="Picture 1"/>
          <p:cNvPicPr>
            <a:picLocks noChangeAspect="1"/>
          </p:cNvPicPr>
          <p:nvPr/>
        </p:nvPicPr>
        <p:blipFill>
          <a:blip r:embed="rId3"/>
          <a:stretch>
            <a:fillRect/>
          </a:stretch>
        </p:blipFill>
        <p:spPr>
          <a:xfrm>
            <a:off x="8437919" y="428960"/>
            <a:ext cx="2503884" cy="6067104"/>
          </a:xfrm>
          <a:prstGeom prst="rect">
            <a:avLst/>
          </a:prstGeom>
        </p:spPr>
      </p:pic>
      <p:pic>
        <p:nvPicPr>
          <p:cNvPr id="3" name="Picture 2"/>
          <p:cNvPicPr>
            <a:picLocks noChangeAspect="1"/>
          </p:cNvPicPr>
          <p:nvPr/>
        </p:nvPicPr>
        <p:blipFill>
          <a:blip r:embed="rId4"/>
          <a:stretch>
            <a:fillRect/>
          </a:stretch>
        </p:blipFill>
        <p:spPr>
          <a:xfrm>
            <a:off x="7323494" y="5888788"/>
            <a:ext cx="1114425" cy="590550"/>
          </a:xfrm>
          <a:prstGeom prst="rect">
            <a:avLst/>
          </a:prstGeom>
        </p:spPr>
      </p:pic>
    </p:spTree>
    <p:extLst>
      <p:ext uri="{BB962C8B-B14F-4D97-AF65-F5344CB8AC3E}">
        <p14:creationId xmlns:p14="http://schemas.microsoft.com/office/powerpoint/2010/main" val="4185149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49" y="4972524"/>
            <a:ext cx="8534400" cy="1507067"/>
          </a:xfrm>
        </p:spPr>
        <p:txBody>
          <a:bodyPr>
            <a:normAutofit fontScale="90000"/>
          </a:bodyPr>
          <a:lstStyle/>
          <a:p>
            <a:r>
              <a:rPr lang="en-US" b="1" dirty="0" smtClean="0"/>
              <a:t/>
            </a:r>
            <a:br>
              <a:rPr lang="en-US" b="1" dirty="0" smtClean="0"/>
            </a:br>
            <a:r>
              <a:rPr lang="en-US" b="1" dirty="0" smtClean="0"/>
              <a:t>Accountable </a:t>
            </a:r>
            <a:r>
              <a:rPr lang="en-US" b="1" dirty="0"/>
              <a:t>Care Organizations</a:t>
            </a:r>
            <a:br>
              <a:rPr lang="en-US" b="1" dirty="0"/>
            </a:br>
            <a:r>
              <a:rPr lang="en-US" b="1" dirty="0"/>
              <a:t>How ACOs work</a:t>
            </a:r>
            <a:br>
              <a:rPr lang="en-US" b="1" dirty="0"/>
            </a:br>
            <a:endParaRPr lang="en-US" dirty="0"/>
          </a:p>
        </p:txBody>
      </p:sp>
      <p:sp>
        <p:nvSpPr>
          <p:cNvPr id="3" name="Content Placeholder 2"/>
          <p:cNvSpPr>
            <a:spLocks noGrp="1"/>
          </p:cNvSpPr>
          <p:nvPr>
            <p:ph idx="1"/>
          </p:nvPr>
        </p:nvSpPr>
        <p:spPr>
          <a:xfrm>
            <a:off x="102637" y="727787"/>
            <a:ext cx="11756571" cy="4541069"/>
          </a:xfrm>
        </p:spPr>
        <p:txBody>
          <a:bodyPr>
            <a:normAutofit fontScale="92500" lnSpcReduction="10000"/>
          </a:bodyPr>
          <a:lstStyle/>
          <a:p>
            <a:pPr fontAlgn="base">
              <a:buFont typeface="Arial" panose="020B0604020202020204" pitchFamily="34" charset="0"/>
              <a:buChar char="•"/>
            </a:pPr>
            <a:r>
              <a:rPr lang="en-US" b="1" dirty="0">
                <a:solidFill>
                  <a:schemeClr val="bg1"/>
                </a:solidFill>
              </a:rPr>
              <a:t>Local health care providers and hospitals volunteer to work together to provide you with coordinated care. </a:t>
            </a:r>
          </a:p>
          <a:p>
            <a:pPr fontAlgn="base">
              <a:buFont typeface="Arial" panose="020B0604020202020204" pitchFamily="34" charset="0"/>
              <a:buChar char="•"/>
            </a:pPr>
            <a:r>
              <a:rPr lang="en-US" b="1" dirty="0">
                <a:solidFill>
                  <a:schemeClr val="bg1"/>
                </a:solidFill>
              </a:rPr>
              <a:t>The doctors and other providers who are helping care for you will communicate with each other, and partner with you in making health care decisions.</a:t>
            </a:r>
          </a:p>
          <a:p>
            <a:pPr fontAlgn="base">
              <a:buFont typeface="Arial" panose="020B0604020202020204" pitchFamily="34" charset="0"/>
              <a:buChar char="•"/>
            </a:pPr>
            <a:r>
              <a:rPr lang="en-US" b="1" dirty="0">
                <a:solidFill>
                  <a:schemeClr val="bg1"/>
                </a:solidFill>
              </a:rPr>
              <a:t>You may spend less time filling out medical history paper work because your doctors may already have this information in an </a:t>
            </a:r>
            <a:r>
              <a:rPr lang="en-US" b="1" dirty="0">
                <a:solidFill>
                  <a:schemeClr val="bg1"/>
                </a:solidFill>
                <a:hlinkClick r:id="rId2"/>
              </a:rPr>
              <a:t>electronic health record</a:t>
            </a:r>
            <a:r>
              <a:rPr lang="en-US" b="1" dirty="0">
                <a:solidFill>
                  <a:schemeClr val="bg1"/>
                </a:solidFill>
              </a:rPr>
              <a:t>. </a:t>
            </a:r>
          </a:p>
          <a:p>
            <a:pPr fontAlgn="base">
              <a:buFont typeface="Arial" panose="020B0604020202020204" pitchFamily="34" charset="0"/>
              <a:buChar char="•"/>
            </a:pPr>
            <a:r>
              <a:rPr lang="en-US" b="1" dirty="0">
                <a:solidFill>
                  <a:schemeClr val="bg1"/>
                </a:solidFill>
              </a:rPr>
              <a:t>You’ll likely have fewer repeated medical tests because your doctors and hospitals will share information and coordinate your care.</a:t>
            </a:r>
          </a:p>
          <a:p>
            <a:pPr fontAlgn="base">
              <a:buFont typeface="Arial" panose="020B0604020202020204" pitchFamily="34" charset="0"/>
              <a:buChar char="•"/>
            </a:pPr>
            <a:r>
              <a:rPr lang="en-US" b="1" dirty="0">
                <a:solidFill>
                  <a:schemeClr val="bg1"/>
                </a:solidFill>
              </a:rPr>
              <a:t>You’ll be in the center of care, and your doctors will be better able to keep you informed, and to keep listening and honoring your choices.</a:t>
            </a:r>
          </a:p>
          <a:p>
            <a:pPr fontAlgn="base">
              <a:buFont typeface="Arial" panose="020B0604020202020204" pitchFamily="34" charset="0"/>
              <a:buChar char="•"/>
            </a:pPr>
            <a:r>
              <a:rPr lang="en-US" b="1" dirty="0">
                <a:solidFill>
                  <a:schemeClr val="bg1"/>
                </a:solidFill>
              </a:rPr>
              <a:t>Unlike HMOs, managed care, or some insurance plans, an ACO can't tell you which health care providers to see and can't change your Medicare </a:t>
            </a:r>
            <a:r>
              <a:rPr lang="en-US" b="1" dirty="0">
                <a:solidFill>
                  <a:schemeClr val="bg1"/>
                </a:solidFill>
                <a:hlinkClick r:id="rId3" tooltip="&lt;p&gt;The health care items or services covered under a health insurance plan. Covered benefits and excluded services are defined in the health insurance plan&amp;#39;s coverage documents.&lt;/p&gt;"/>
              </a:rPr>
              <a:t>benefits</a:t>
            </a:r>
            <a:r>
              <a:rPr lang="en-US" b="1" dirty="0">
                <a:solidFill>
                  <a:schemeClr val="bg1"/>
                </a:solidFill>
              </a:rPr>
              <a:t>. Only people with Original Medicare can be assigned to an ACO. You can’t be assigned to an ACO if you have a </a:t>
            </a:r>
            <a:r>
              <a:rPr lang="en-US" b="1" dirty="0">
                <a:solidFill>
                  <a:schemeClr val="bg1"/>
                </a:solidFill>
                <a:hlinkClick r:id="rId4" tooltip="&#10;&lt;p&gt;A type of Medicare health plan offered by a private company that contracts with Medicare to provide you with all your Part A and Part B benefits. Medicare Advantage Plans include Health Maintenance Organizations, Preferred Provider Organizations, Private Fee-for-Service Plans, Special Needs Plans, and Medicare Medical Savings Account Plans. If you’re enrolled in a Medicare Advantage Plan, most Medicare services are covered through the plan and aren’t paid for under Original Medicare. Most Medicare Advantage Plans offer prescription drug coverage.&lt;/p&gt;&#10;"/>
              </a:rPr>
              <a:t>Medicare Advantage Plan (Part C)</a:t>
            </a:r>
            <a:r>
              <a:rPr lang="en-US" b="1" dirty="0">
                <a:solidFill>
                  <a:schemeClr val="bg1"/>
                </a:solidFill>
              </a:rPr>
              <a:t>, like an HMO or a PPO.</a:t>
            </a:r>
          </a:p>
          <a:p>
            <a:endParaRPr lang="en-US" dirty="0"/>
          </a:p>
        </p:txBody>
      </p:sp>
    </p:spTree>
    <p:extLst>
      <p:ext uri="{BB962C8B-B14F-4D97-AF65-F5344CB8AC3E}">
        <p14:creationId xmlns:p14="http://schemas.microsoft.com/office/powerpoint/2010/main" val="220450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6497" y="382956"/>
            <a:ext cx="8054992" cy="5953122"/>
          </a:xfrm>
          <a:prstGeom prst="rect">
            <a:avLst/>
          </a:prstGeom>
        </p:spPr>
      </p:pic>
      <p:pic>
        <p:nvPicPr>
          <p:cNvPr id="2" name="Picture 1"/>
          <p:cNvPicPr>
            <a:picLocks noChangeAspect="1"/>
          </p:cNvPicPr>
          <p:nvPr/>
        </p:nvPicPr>
        <p:blipFill>
          <a:blip r:embed="rId3"/>
          <a:stretch>
            <a:fillRect/>
          </a:stretch>
        </p:blipFill>
        <p:spPr>
          <a:xfrm>
            <a:off x="8311489" y="382956"/>
            <a:ext cx="2456844" cy="5953122"/>
          </a:xfrm>
          <a:prstGeom prst="rect">
            <a:avLst/>
          </a:prstGeom>
        </p:spPr>
      </p:pic>
      <p:pic>
        <p:nvPicPr>
          <p:cNvPr id="3" name="Picture 2"/>
          <p:cNvPicPr>
            <a:picLocks noChangeAspect="1"/>
          </p:cNvPicPr>
          <p:nvPr/>
        </p:nvPicPr>
        <p:blipFill>
          <a:blip r:embed="rId4"/>
          <a:stretch>
            <a:fillRect/>
          </a:stretch>
        </p:blipFill>
        <p:spPr>
          <a:xfrm>
            <a:off x="7197064" y="5745528"/>
            <a:ext cx="1114425" cy="590550"/>
          </a:xfrm>
          <a:prstGeom prst="rect">
            <a:avLst/>
          </a:prstGeom>
        </p:spPr>
      </p:pic>
    </p:spTree>
    <p:extLst>
      <p:ext uri="{BB962C8B-B14F-4D97-AF65-F5344CB8AC3E}">
        <p14:creationId xmlns:p14="http://schemas.microsoft.com/office/powerpoint/2010/main" val="19903916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3474" y="290871"/>
            <a:ext cx="8429268" cy="6250459"/>
          </a:xfrm>
          <a:prstGeom prst="rect">
            <a:avLst/>
          </a:prstGeom>
        </p:spPr>
      </p:pic>
      <p:pic>
        <p:nvPicPr>
          <p:cNvPr id="2" name="Picture 1"/>
          <p:cNvPicPr>
            <a:picLocks noChangeAspect="1"/>
          </p:cNvPicPr>
          <p:nvPr/>
        </p:nvPicPr>
        <p:blipFill>
          <a:blip r:embed="rId3"/>
          <a:stretch>
            <a:fillRect/>
          </a:stretch>
        </p:blipFill>
        <p:spPr>
          <a:xfrm>
            <a:off x="8679051" y="290871"/>
            <a:ext cx="2580468" cy="6252672"/>
          </a:xfrm>
          <a:prstGeom prst="rect">
            <a:avLst/>
          </a:prstGeom>
        </p:spPr>
      </p:pic>
      <p:pic>
        <p:nvPicPr>
          <p:cNvPr id="3" name="Picture 2"/>
          <p:cNvPicPr>
            <a:picLocks noChangeAspect="1"/>
          </p:cNvPicPr>
          <p:nvPr/>
        </p:nvPicPr>
        <p:blipFill>
          <a:blip r:embed="rId4"/>
          <a:stretch>
            <a:fillRect/>
          </a:stretch>
        </p:blipFill>
        <p:spPr>
          <a:xfrm>
            <a:off x="7564626" y="5951887"/>
            <a:ext cx="1114425" cy="590550"/>
          </a:xfrm>
          <a:prstGeom prst="rect">
            <a:avLst/>
          </a:prstGeom>
        </p:spPr>
      </p:pic>
    </p:spTree>
    <p:extLst>
      <p:ext uri="{BB962C8B-B14F-4D97-AF65-F5344CB8AC3E}">
        <p14:creationId xmlns:p14="http://schemas.microsoft.com/office/powerpoint/2010/main" val="4956375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5886" y="420233"/>
            <a:ext cx="8031056" cy="5994101"/>
          </a:xfrm>
          <a:prstGeom prst="rect">
            <a:avLst/>
          </a:prstGeom>
        </p:spPr>
      </p:pic>
      <p:pic>
        <p:nvPicPr>
          <p:cNvPr id="2" name="Picture 1"/>
          <p:cNvPicPr>
            <a:picLocks noChangeAspect="1"/>
          </p:cNvPicPr>
          <p:nvPr/>
        </p:nvPicPr>
        <p:blipFill>
          <a:blip r:embed="rId3"/>
          <a:stretch>
            <a:fillRect/>
          </a:stretch>
        </p:blipFill>
        <p:spPr>
          <a:xfrm>
            <a:off x="8373266" y="420233"/>
            <a:ext cx="2475548" cy="5998444"/>
          </a:xfrm>
          <a:prstGeom prst="rect">
            <a:avLst/>
          </a:prstGeom>
        </p:spPr>
      </p:pic>
      <p:pic>
        <p:nvPicPr>
          <p:cNvPr id="3" name="Picture 2"/>
          <p:cNvPicPr>
            <a:picLocks noChangeAspect="1"/>
          </p:cNvPicPr>
          <p:nvPr/>
        </p:nvPicPr>
        <p:blipFill>
          <a:blip r:embed="rId4"/>
          <a:stretch>
            <a:fillRect/>
          </a:stretch>
        </p:blipFill>
        <p:spPr>
          <a:xfrm>
            <a:off x="7258841" y="5823784"/>
            <a:ext cx="1114425" cy="590550"/>
          </a:xfrm>
          <a:prstGeom prst="rect">
            <a:avLst/>
          </a:prstGeom>
        </p:spPr>
      </p:pic>
    </p:spTree>
    <p:extLst>
      <p:ext uri="{BB962C8B-B14F-4D97-AF65-F5344CB8AC3E}">
        <p14:creationId xmlns:p14="http://schemas.microsoft.com/office/powerpoint/2010/main" val="1178963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2204" y="558322"/>
            <a:ext cx="9073329" cy="5879757"/>
          </a:xfrm>
          <a:prstGeom prst="rect">
            <a:avLst/>
          </a:prstGeom>
        </p:spPr>
      </p:pic>
      <p:pic>
        <p:nvPicPr>
          <p:cNvPr id="2" name="Picture 1"/>
          <p:cNvPicPr>
            <a:picLocks noChangeAspect="1"/>
          </p:cNvPicPr>
          <p:nvPr/>
        </p:nvPicPr>
        <p:blipFill>
          <a:blip r:embed="rId3"/>
          <a:stretch>
            <a:fillRect/>
          </a:stretch>
        </p:blipFill>
        <p:spPr>
          <a:xfrm>
            <a:off x="9515533" y="558321"/>
            <a:ext cx="2426566" cy="5879757"/>
          </a:xfrm>
          <a:prstGeom prst="rect">
            <a:avLst/>
          </a:prstGeom>
        </p:spPr>
      </p:pic>
      <p:pic>
        <p:nvPicPr>
          <p:cNvPr id="3" name="Picture 2"/>
          <p:cNvPicPr>
            <a:picLocks noChangeAspect="1"/>
          </p:cNvPicPr>
          <p:nvPr/>
        </p:nvPicPr>
        <p:blipFill>
          <a:blip r:embed="rId4"/>
          <a:stretch>
            <a:fillRect/>
          </a:stretch>
        </p:blipFill>
        <p:spPr>
          <a:xfrm>
            <a:off x="8401108" y="5847528"/>
            <a:ext cx="1114425" cy="590550"/>
          </a:xfrm>
          <a:prstGeom prst="rect">
            <a:avLst/>
          </a:prstGeom>
        </p:spPr>
      </p:pic>
    </p:spTree>
    <p:extLst>
      <p:ext uri="{BB962C8B-B14F-4D97-AF65-F5344CB8AC3E}">
        <p14:creationId xmlns:p14="http://schemas.microsoft.com/office/powerpoint/2010/main" val="38239839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0826" y="471128"/>
            <a:ext cx="7963265" cy="5904470"/>
          </a:xfrm>
          <a:prstGeom prst="rect">
            <a:avLst/>
          </a:prstGeom>
        </p:spPr>
      </p:pic>
      <p:pic>
        <p:nvPicPr>
          <p:cNvPr id="2" name="Picture 1"/>
          <p:cNvPicPr>
            <a:picLocks noChangeAspect="1"/>
          </p:cNvPicPr>
          <p:nvPr/>
        </p:nvPicPr>
        <p:blipFill>
          <a:blip r:embed="rId3"/>
          <a:stretch>
            <a:fillRect/>
          </a:stretch>
        </p:blipFill>
        <p:spPr>
          <a:xfrm>
            <a:off x="8494091" y="471128"/>
            <a:ext cx="2447712" cy="5930994"/>
          </a:xfrm>
          <a:prstGeom prst="rect">
            <a:avLst/>
          </a:prstGeom>
        </p:spPr>
      </p:pic>
      <p:pic>
        <p:nvPicPr>
          <p:cNvPr id="3" name="Picture 2"/>
          <p:cNvPicPr>
            <a:picLocks noChangeAspect="1"/>
          </p:cNvPicPr>
          <p:nvPr/>
        </p:nvPicPr>
        <p:blipFill>
          <a:blip r:embed="rId4"/>
          <a:stretch>
            <a:fillRect/>
          </a:stretch>
        </p:blipFill>
        <p:spPr>
          <a:xfrm>
            <a:off x="7379666" y="5798310"/>
            <a:ext cx="1114425" cy="590550"/>
          </a:xfrm>
          <a:prstGeom prst="rect">
            <a:avLst/>
          </a:prstGeom>
        </p:spPr>
      </p:pic>
    </p:spTree>
    <p:extLst>
      <p:ext uri="{BB962C8B-B14F-4D97-AF65-F5344CB8AC3E}">
        <p14:creationId xmlns:p14="http://schemas.microsoft.com/office/powerpoint/2010/main" val="26774620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470" y="457094"/>
            <a:ext cx="9014458" cy="5690287"/>
          </a:xfrm>
          <a:prstGeom prst="rect">
            <a:avLst/>
          </a:prstGeom>
        </p:spPr>
      </p:pic>
      <p:pic>
        <p:nvPicPr>
          <p:cNvPr id="2" name="Picture 1"/>
          <p:cNvPicPr>
            <a:picLocks noChangeAspect="1"/>
          </p:cNvPicPr>
          <p:nvPr/>
        </p:nvPicPr>
        <p:blipFill>
          <a:blip r:embed="rId3"/>
          <a:stretch>
            <a:fillRect/>
          </a:stretch>
        </p:blipFill>
        <p:spPr>
          <a:xfrm>
            <a:off x="9403928" y="457094"/>
            <a:ext cx="2348372" cy="5690287"/>
          </a:xfrm>
          <a:prstGeom prst="rect">
            <a:avLst/>
          </a:prstGeom>
        </p:spPr>
      </p:pic>
      <p:pic>
        <p:nvPicPr>
          <p:cNvPr id="3" name="Picture 2"/>
          <p:cNvPicPr>
            <a:picLocks noChangeAspect="1"/>
          </p:cNvPicPr>
          <p:nvPr/>
        </p:nvPicPr>
        <p:blipFill>
          <a:blip r:embed="rId4"/>
          <a:stretch>
            <a:fillRect/>
          </a:stretch>
        </p:blipFill>
        <p:spPr>
          <a:xfrm>
            <a:off x="8289503" y="5556831"/>
            <a:ext cx="1114425" cy="590550"/>
          </a:xfrm>
          <a:prstGeom prst="rect">
            <a:avLst/>
          </a:prstGeom>
        </p:spPr>
      </p:pic>
    </p:spTree>
    <p:extLst>
      <p:ext uri="{BB962C8B-B14F-4D97-AF65-F5344CB8AC3E}">
        <p14:creationId xmlns:p14="http://schemas.microsoft.com/office/powerpoint/2010/main" val="181811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0070" y="485649"/>
            <a:ext cx="7992073" cy="5929184"/>
          </a:xfrm>
          <a:prstGeom prst="rect">
            <a:avLst/>
          </a:prstGeom>
        </p:spPr>
      </p:pic>
      <p:pic>
        <p:nvPicPr>
          <p:cNvPr id="2" name="Picture 1"/>
          <p:cNvPicPr>
            <a:picLocks noChangeAspect="1"/>
          </p:cNvPicPr>
          <p:nvPr/>
        </p:nvPicPr>
        <p:blipFill>
          <a:blip r:embed="rId3"/>
          <a:stretch>
            <a:fillRect/>
          </a:stretch>
        </p:blipFill>
        <p:spPr>
          <a:xfrm>
            <a:off x="8422142" y="485649"/>
            <a:ext cx="2457667" cy="5955116"/>
          </a:xfrm>
          <a:prstGeom prst="rect">
            <a:avLst/>
          </a:prstGeom>
        </p:spPr>
      </p:pic>
      <p:pic>
        <p:nvPicPr>
          <p:cNvPr id="3" name="Picture 2"/>
          <p:cNvPicPr>
            <a:picLocks noChangeAspect="1"/>
          </p:cNvPicPr>
          <p:nvPr/>
        </p:nvPicPr>
        <p:blipFill>
          <a:blip r:embed="rId4"/>
          <a:stretch>
            <a:fillRect/>
          </a:stretch>
        </p:blipFill>
        <p:spPr>
          <a:xfrm>
            <a:off x="7307716" y="5824283"/>
            <a:ext cx="1114425" cy="590550"/>
          </a:xfrm>
          <a:prstGeom prst="rect">
            <a:avLst/>
          </a:prstGeom>
        </p:spPr>
      </p:pic>
    </p:spTree>
    <p:extLst>
      <p:ext uri="{BB962C8B-B14F-4D97-AF65-F5344CB8AC3E}">
        <p14:creationId xmlns:p14="http://schemas.microsoft.com/office/powerpoint/2010/main" val="14214526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0312" y="417859"/>
            <a:ext cx="7959590" cy="5815637"/>
          </a:xfrm>
          <a:prstGeom prst="rect">
            <a:avLst/>
          </a:prstGeom>
        </p:spPr>
      </p:pic>
      <p:pic>
        <p:nvPicPr>
          <p:cNvPr id="2" name="Picture 1"/>
          <p:cNvPicPr>
            <a:picLocks noChangeAspect="1"/>
          </p:cNvPicPr>
          <p:nvPr/>
        </p:nvPicPr>
        <p:blipFill>
          <a:blip r:embed="rId3"/>
          <a:stretch>
            <a:fillRect/>
          </a:stretch>
        </p:blipFill>
        <p:spPr>
          <a:xfrm>
            <a:off x="8299902" y="417859"/>
            <a:ext cx="2400104" cy="5815637"/>
          </a:xfrm>
          <a:prstGeom prst="rect">
            <a:avLst/>
          </a:prstGeom>
        </p:spPr>
      </p:pic>
      <p:pic>
        <p:nvPicPr>
          <p:cNvPr id="3" name="Picture 2"/>
          <p:cNvPicPr>
            <a:picLocks noChangeAspect="1"/>
          </p:cNvPicPr>
          <p:nvPr/>
        </p:nvPicPr>
        <p:blipFill>
          <a:blip r:embed="rId4"/>
          <a:stretch>
            <a:fillRect/>
          </a:stretch>
        </p:blipFill>
        <p:spPr>
          <a:xfrm>
            <a:off x="7185477" y="5642946"/>
            <a:ext cx="1114425" cy="590550"/>
          </a:xfrm>
          <a:prstGeom prst="rect">
            <a:avLst/>
          </a:prstGeom>
        </p:spPr>
      </p:pic>
    </p:spTree>
    <p:extLst>
      <p:ext uri="{BB962C8B-B14F-4D97-AF65-F5344CB8AC3E}">
        <p14:creationId xmlns:p14="http://schemas.microsoft.com/office/powerpoint/2010/main" val="1615050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4183" y="417304"/>
            <a:ext cx="8175478" cy="6111636"/>
          </a:xfrm>
          <a:prstGeom prst="rect">
            <a:avLst/>
          </a:prstGeom>
        </p:spPr>
      </p:pic>
      <p:pic>
        <p:nvPicPr>
          <p:cNvPr id="2" name="Picture 1"/>
          <p:cNvPicPr>
            <a:picLocks noChangeAspect="1"/>
          </p:cNvPicPr>
          <p:nvPr/>
        </p:nvPicPr>
        <p:blipFill>
          <a:blip r:embed="rId3"/>
          <a:stretch>
            <a:fillRect/>
          </a:stretch>
        </p:blipFill>
        <p:spPr>
          <a:xfrm>
            <a:off x="8649661" y="417304"/>
            <a:ext cx="2522263" cy="6111636"/>
          </a:xfrm>
          <a:prstGeom prst="rect">
            <a:avLst/>
          </a:prstGeom>
        </p:spPr>
      </p:pic>
      <p:pic>
        <p:nvPicPr>
          <p:cNvPr id="3" name="Picture 2"/>
          <p:cNvPicPr>
            <a:picLocks noChangeAspect="1"/>
          </p:cNvPicPr>
          <p:nvPr/>
        </p:nvPicPr>
        <p:blipFill>
          <a:blip r:embed="rId4"/>
          <a:stretch>
            <a:fillRect/>
          </a:stretch>
        </p:blipFill>
        <p:spPr>
          <a:xfrm>
            <a:off x="7535236" y="5938390"/>
            <a:ext cx="1114425" cy="590550"/>
          </a:xfrm>
          <a:prstGeom prst="rect">
            <a:avLst/>
          </a:prstGeom>
        </p:spPr>
      </p:pic>
    </p:spTree>
    <p:extLst>
      <p:ext uri="{BB962C8B-B14F-4D97-AF65-F5344CB8AC3E}">
        <p14:creationId xmlns:p14="http://schemas.microsoft.com/office/powerpoint/2010/main" val="38484416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840" y="489069"/>
            <a:ext cx="7920745" cy="5879581"/>
          </a:xfrm>
          <a:prstGeom prst="rect">
            <a:avLst/>
          </a:prstGeom>
        </p:spPr>
      </p:pic>
      <p:pic>
        <p:nvPicPr>
          <p:cNvPr id="2" name="Picture 1"/>
          <p:cNvPicPr>
            <a:picLocks noChangeAspect="1"/>
          </p:cNvPicPr>
          <p:nvPr/>
        </p:nvPicPr>
        <p:blipFill>
          <a:blip r:embed="rId3"/>
          <a:stretch>
            <a:fillRect/>
          </a:stretch>
        </p:blipFill>
        <p:spPr>
          <a:xfrm>
            <a:off x="8353584" y="489069"/>
            <a:ext cx="2433236" cy="5895918"/>
          </a:xfrm>
          <a:prstGeom prst="rect">
            <a:avLst/>
          </a:prstGeom>
        </p:spPr>
      </p:pic>
      <p:pic>
        <p:nvPicPr>
          <p:cNvPr id="3" name="Picture 2"/>
          <p:cNvPicPr>
            <a:picLocks noChangeAspect="1"/>
          </p:cNvPicPr>
          <p:nvPr/>
        </p:nvPicPr>
        <p:blipFill>
          <a:blip r:embed="rId4"/>
          <a:stretch>
            <a:fillRect/>
          </a:stretch>
        </p:blipFill>
        <p:spPr>
          <a:xfrm>
            <a:off x="7239160" y="5786269"/>
            <a:ext cx="1114425" cy="590550"/>
          </a:xfrm>
          <a:prstGeom prst="rect">
            <a:avLst/>
          </a:prstGeom>
        </p:spPr>
      </p:pic>
    </p:spTree>
    <p:extLst>
      <p:ext uri="{BB962C8B-B14F-4D97-AF65-F5344CB8AC3E}">
        <p14:creationId xmlns:p14="http://schemas.microsoft.com/office/powerpoint/2010/main" val="3140052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06" y="4982547"/>
            <a:ext cx="8534400" cy="1507067"/>
          </a:xfrm>
        </p:spPr>
        <p:txBody>
          <a:bodyPr>
            <a:normAutofit fontScale="90000"/>
          </a:bodyPr>
          <a:lstStyle/>
          <a:p>
            <a:r>
              <a:rPr lang="en-US" b="1" dirty="0" smtClean="0"/>
              <a:t/>
            </a:r>
            <a:br>
              <a:rPr lang="en-US" b="1" dirty="0" smtClean="0"/>
            </a:br>
            <a:r>
              <a:rPr lang="en-US" b="1" dirty="0" smtClean="0"/>
              <a:t>Accountable </a:t>
            </a:r>
            <a:r>
              <a:rPr lang="en-US" b="1" dirty="0"/>
              <a:t>Care Organizations</a:t>
            </a:r>
            <a:br>
              <a:rPr lang="en-US" b="1" dirty="0"/>
            </a:br>
            <a:r>
              <a:rPr lang="en-US" b="1" dirty="0"/>
              <a:t>How ACOs share information</a:t>
            </a:r>
            <a:br>
              <a:rPr lang="en-US" b="1" dirty="0"/>
            </a:br>
            <a:endParaRPr lang="en-US" dirty="0"/>
          </a:p>
        </p:txBody>
      </p:sp>
      <p:sp>
        <p:nvSpPr>
          <p:cNvPr id="3" name="Content Placeholder 2"/>
          <p:cNvSpPr>
            <a:spLocks noGrp="1"/>
          </p:cNvSpPr>
          <p:nvPr>
            <p:ph idx="1"/>
          </p:nvPr>
        </p:nvSpPr>
        <p:spPr>
          <a:xfrm>
            <a:off x="394962" y="620485"/>
            <a:ext cx="11268303" cy="4660641"/>
          </a:xfrm>
        </p:spPr>
        <p:txBody>
          <a:bodyPr>
            <a:normAutofit fontScale="85000" lnSpcReduction="20000"/>
          </a:bodyPr>
          <a:lstStyle/>
          <a:p>
            <a:pPr fontAlgn="base">
              <a:buFont typeface="Arial" panose="020B0604020202020204" pitchFamily="34" charset="0"/>
              <a:buChar char="•"/>
            </a:pPr>
            <a:r>
              <a:rPr lang="en-US" sz="2600" b="1" dirty="0">
                <a:solidFill>
                  <a:schemeClr val="bg1"/>
                </a:solidFill>
              </a:rPr>
              <a:t>Medicare will share certain health information with ACOs working with your doctors and other health care providers about the care you get from your doctors and other providers.</a:t>
            </a:r>
          </a:p>
          <a:p>
            <a:pPr fontAlgn="base">
              <a:buFont typeface="Arial" panose="020B0604020202020204" pitchFamily="34" charset="0"/>
              <a:buChar char="•"/>
            </a:pPr>
            <a:r>
              <a:rPr lang="en-US" sz="2600" b="1" dirty="0">
                <a:solidFill>
                  <a:schemeClr val="bg1"/>
                </a:solidFill>
              </a:rPr>
              <a:t>The poster in your doctor’s office (or written notice) should let you know whether the doctor or ACO has asked Medicare for access to your information about the care you get through Medicare.</a:t>
            </a:r>
          </a:p>
          <a:p>
            <a:pPr fontAlgn="base">
              <a:buFont typeface="Arial" panose="020B0604020202020204" pitchFamily="34" charset="0"/>
              <a:buChar char="•"/>
            </a:pPr>
            <a:r>
              <a:rPr lang="en-US" sz="2600" b="1" dirty="0">
                <a:solidFill>
                  <a:schemeClr val="bg1"/>
                </a:solidFill>
              </a:rPr>
              <a:t>The privacy and security of your medical information is </a:t>
            </a:r>
            <a:r>
              <a:rPr lang="en-US" sz="2600" b="1" dirty="0">
                <a:solidFill>
                  <a:schemeClr val="bg1"/>
                </a:solidFill>
                <a:hlinkClick r:id="rId2"/>
              </a:rPr>
              <a:t>protected by federal law</a:t>
            </a:r>
            <a:r>
              <a:rPr lang="en-US" sz="2600" b="1" dirty="0">
                <a:solidFill>
                  <a:schemeClr val="bg1"/>
                </a:solidFill>
              </a:rPr>
              <a:t>. You'll continue to get the </a:t>
            </a:r>
            <a:r>
              <a:rPr lang="en-US" sz="2600" b="1" dirty="0">
                <a:solidFill>
                  <a:schemeClr val="bg1"/>
                </a:solidFill>
                <a:hlinkClick r:id="rId3"/>
              </a:rPr>
              <a:t>same rights</a:t>
            </a:r>
            <a:r>
              <a:rPr lang="en-US" sz="2600" b="1" dirty="0">
                <a:solidFill>
                  <a:schemeClr val="bg1"/>
                </a:solidFill>
              </a:rPr>
              <a:t> enjoyed by all people with Medicare.</a:t>
            </a:r>
          </a:p>
          <a:p>
            <a:pPr fontAlgn="base">
              <a:buFont typeface="Arial" panose="020B0604020202020204" pitchFamily="34" charset="0"/>
              <a:buChar char="•"/>
            </a:pPr>
            <a:r>
              <a:rPr lang="en-US" sz="2600" b="1" dirty="0">
                <a:solidFill>
                  <a:schemeClr val="bg1"/>
                </a:solidFill>
              </a:rPr>
              <a:t>You can ask Medicare not to share certain information with the ACO about the care you got from your doctors and other health care providers. To do this, call us at 1-800-MEDICAREand tell us you don’t want us to share this information.</a:t>
            </a:r>
          </a:p>
          <a:p>
            <a:pPr fontAlgn="base">
              <a:buFont typeface="Arial" panose="020B0604020202020204" pitchFamily="34" charset="0"/>
              <a:buChar char="•"/>
            </a:pPr>
            <a:r>
              <a:rPr lang="en-US" sz="2600" b="1" dirty="0">
                <a:solidFill>
                  <a:schemeClr val="bg1"/>
                </a:solidFill>
              </a:rPr>
              <a:t>You can call us at 1-800-MEDICARE</a:t>
            </a:r>
          </a:p>
          <a:p>
            <a:pPr fontAlgn="base">
              <a:buFont typeface="Arial" panose="020B0604020202020204" pitchFamily="34" charset="0"/>
              <a:buChar char="•"/>
            </a:pPr>
            <a:r>
              <a:rPr lang="en-US" sz="2600" b="1" dirty="0">
                <a:solidFill>
                  <a:schemeClr val="bg1"/>
                </a:solidFill>
              </a:rPr>
              <a:t>to change your data sharing preferences at any time.</a:t>
            </a:r>
          </a:p>
          <a:p>
            <a:endParaRPr lang="en-US" dirty="0"/>
          </a:p>
        </p:txBody>
      </p:sp>
    </p:spTree>
    <p:extLst>
      <p:ext uri="{BB962C8B-B14F-4D97-AF65-F5344CB8AC3E}">
        <p14:creationId xmlns:p14="http://schemas.microsoft.com/office/powerpoint/2010/main" val="38902561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7884" y="378555"/>
            <a:ext cx="8378957" cy="6206635"/>
          </a:xfrm>
          <a:prstGeom prst="rect">
            <a:avLst/>
          </a:prstGeom>
        </p:spPr>
      </p:pic>
      <p:pic>
        <p:nvPicPr>
          <p:cNvPr id="2" name="Picture 1"/>
          <p:cNvPicPr>
            <a:picLocks noChangeAspect="1"/>
          </p:cNvPicPr>
          <p:nvPr/>
        </p:nvPicPr>
        <p:blipFill>
          <a:blip r:embed="rId3"/>
          <a:stretch>
            <a:fillRect/>
          </a:stretch>
        </p:blipFill>
        <p:spPr>
          <a:xfrm>
            <a:off x="8786841" y="378555"/>
            <a:ext cx="2534671" cy="6141702"/>
          </a:xfrm>
          <a:prstGeom prst="rect">
            <a:avLst/>
          </a:prstGeom>
        </p:spPr>
      </p:pic>
      <p:pic>
        <p:nvPicPr>
          <p:cNvPr id="3" name="Picture 2"/>
          <p:cNvPicPr>
            <a:picLocks noChangeAspect="1"/>
          </p:cNvPicPr>
          <p:nvPr/>
        </p:nvPicPr>
        <p:blipFill>
          <a:blip r:embed="rId4"/>
          <a:stretch>
            <a:fillRect/>
          </a:stretch>
        </p:blipFill>
        <p:spPr>
          <a:xfrm>
            <a:off x="7672416" y="5994640"/>
            <a:ext cx="1114425" cy="590550"/>
          </a:xfrm>
          <a:prstGeom prst="rect">
            <a:avLst/>
          </a:prstGeom>
        </p:spPr>
      </p:pic>
    </p:spTree>
    <p:extLst>
      <p:ext uri="{BB962C8B-B14F-4D97-AF65-F5344CB8AC3E}">
        <p14:creationId xmlns:p14="http://schemas.microsoft.com/office/powerpoint/2010/main" val="37610487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3921" y="424144"/>
            <a:ext cx="8209235" cy="6028038"/>
          </a:xfrm>
          <a:prstGeom prst="rect">
            <a:avLst/>
          </a:prstGeom>
        </p:spPr>
      </p:pic>
      <p:pic>
        <p:nvPicPr>
          <p:cNvPr id="2" name="Picture 1"/>
          <p:cNvPicPr>
            <a:picLocks noChangeAspect="1"/>
          </p:cNvPicPr>
          <p:nvPr/>
        </p:nvPicPr>
        <p:blipFill>
          <a:blip r:embed="rId3"/>
          <a:stretch>
            <a:fillRect/>
          </a:stretch>
        </p:blipFill>
        <p:spPr>
          <a:xfrm>
            <a:off x="8413156" y="424144"/>
            <a:ext cx="2489902" cy="6033224"/>
          </a:xfrm>
          <a:prstGeom prst="rect">
            <a:avLst/>
          </a:prstGeom>
        </p:spPr>
      </p:pic>
      <p:pic>
        <p:nvPicPr>
          <p:cNvPr id="3" name="Picture 2"/>
          <p:cNvPicPr>
            <a:picLocks noChangeAspect="1"/>
          </p:cNvPicPr>
          <p:nvPr/>
        </p:nvPicPr>
        <p:blipFill>
          <a:blip r:embed="rId4"/>
          <a:stretch>
            <a:fillRect/>
          </a:stretch>
        </p:blipFill>
        <p:spPr>
          <a:xfrm>
            <a:off x="7298731" y="5861632"/>
            <a:ext cx="1114425" cy="590550"/>
          </a:xfrm>
          <a:prstGeom prst="rect">
            <a:avLst/>
          </a:prstGeom>
        </p:spPr>
      </p:pic>
    </p:spTree>
    <p:extLst>
      <p:ext uri="{BB962C8B-B14F-4D97-AF65-F5344CB8AC3E}">
        <p14:creationId xmlns:p14="http://schemas.microsoft.com/office/powerpoint/2010/main" val="3221850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2080" y="254012"/>
            <a:ext cx="8504985" cy="6341076"/>
          </a:xfrm>
          <a:prstGeom prst="rect">
            <a:avLst/>
          </a:prstGeom>
        </p:spPr>
      </p:pic>
      <p:pic>
        <p:nvPicPr>
          <p:cNvPr id="2" name="Picture 1"/>
          <p:cNvPicPr>
            <a:picLocks noChangeAspect="1"/>
          </p:cNvPicPr>
          <p:nvPr/>
        </p:nvPicPr>
        <p:blipFill>
          <a:blip r:embed="rId3"/>
          <a:stretch>
            <a:fillRect/>
          </a:stretch>
        </p:blipFill>
        <p:spPr>
          <a:xfrm>
            <a:off x="8807065" y="254012"/>
            <a:ext cx="2616952" cy="6341076"/>
          </a:xfrm>
          <a:prstGeom prst="rect">
            <a:avLst/>
          </a:prstGeom>
        </p:spPr>
      </p:pic>
      <p:pic>
        <p:nvPicPr>
          <p:cNvPr id="3" name="Picture 2"/>
          <p:cNvPicPr>
            <a:picLocks noChangeAspect="1"/>
          </p:cNvPicPr>
          <p:nvPr/>
        </p:nvPicPr>
        <p:blipFill>
          <a:blip r:embed="rId4"/>
          <a:stretch>
            <a:fillRect/>
          </a:stretch>
        </p:blipFill>
        <p:spPr>
          <a:xfrm>
            <a:off x="7692640" y="6004538"/>
            <a:ext cx="1114425" cy="590550"/>
          </a:xfrm>
          <a:prstGeom prst="rect">
            <a:avLst/>
          </a:prstGeom>
        </p:spPr>
      </p:pic>
    </p:spTree>
    <p:extLst>
      <p:ext uri="{BB962C8B-B14F-4D97-AF65-F5344CB8AC3E}">
        <p14:creationId xmlns:p14="http://schemas.microsoft.com/office/powerpoint/2010/main" val="3015136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7061" y="286962"/>
            <a:ext cx="8633900" cy="6332457"/>
          </a:xfrm>
          <a:prstGeom prst="rect">
            <a:avLst/>
          </a:prstGeom>
        </p:spPr>
      </p:pic>
      <p:pic>
        <p:nvPicPr>
          <p:cNvPr id="2" name="Picture 1"/>
          <p:cNvPicPr>
            <a:picLocks noChangeAspect="1"/>
          </p:cNvPicPr>
          <p:nvPr/>
        </p:nvPicPr>
        <p:blipFill>
          <a:blip r:embed="rId3"/>
          <a:stretch>
            <a:fillRect/>
          </a:stretch>
        </p:blipFill>
        <p:spPr>
          <a:xfrm>
            <a:off x="8830961" y="286962"/>
            <a:ext cx="2630036" cy="6372780"/>
          </a:xfrm>
          <a:prstGeom prst="rect">
            <a:avLst/>
          </a:prstGeom>
        </p:spPr>
      </p:pic>
      <p:pic>
        <p:nvPicPr>
          <p:cNvPr id="3" name="Picture 2"/>
          <p:cNvPicPr>
            <a:picLocks noChangeAspect="1"/>
          </p:cNvPicPr>
          <p:nvPr/>
        </p:nvPicPr>
        <p:blipFill>
          <a:blip r:embed="rId4"/>
          <a:stretch>
            <a:fillRect/>
          </a:stretch>
        </p:blipFill>
        <p:spPr>
          <a:xfrm>
            <a:off x="7578671" y="5955812"/>
            <a:ext cx="1252290" cy="663607"/>
          </a:xfrm>
          <a:prstGeom prst="rect">
            <a:avLst/>
          </a:prstGeom>
        </p:spPr>
      </p:pic>
      <p:sp>
        <p:nvSpPr>
          <p:cNvPr id="5" name="TextBox 4"/>
          <p:cNvSpPr txBox="1"/>
          <p:nvPr/>
        </p:nvSpPr>
        <p:spPr>
          <a:xfrm>
            <a:off x="7904136" y="5776989"/>
            <a:ext cx="1317356" cy="276999"/>
          </a:xfrm>
          <a:prstGeom prst="rect">
            <a:avLst/>
          </a:prstGeom>
          <a:noFill/>
        </p:spPr>
        <p:txBody>
          <a:bodyPr wrap="square" rtlCol="0">
            <a:spAutoFit/>
          </a:bodyPr>
          <a:lstStyle/>
          <a:p>
            <a:r>
              <a:rPr lang="en-US" sz="1200" b="1" dirty="0" smtClean="0">
                <a:solidFill>
                  <a:schemeClr val="bg1"/>
                </a:solidFill>
              </a:rPr>
              <a:t>Hispanic</a:t>
            </a:r>
            <a:endParaRPr lang="en-US" sz="1200" b="1" dirty="0">
              <a:solidFill>
                <a:schemeClr val="bg1"/>
              </a:solidFill>
            </a:endParaRPr>
          </a:p>
        </p:txBody>
      </p:sp>
    </p:spTree>
    <p:extLst>
      <p:ext uri="{BB962C8B-B14F-4D97-AF65-F5344CB8AC3E}">
        <p14:creationId xmlns:p14="http://schemas.microsoft.com/office/powerpoint/2010/main" val="13290504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6373" y="170131"/>
            <a:ext cx="8737494" cy="6482657"/>
          </a:xfrm>
          <a:prstGeom prst="rect">
            <a:avLst/>
          </a:prstGeom>
        </p:spPr>
      </p:pic>
      <p:pic>
        <p:nvPicPr>
          <p:cNvPr id="2" name="Picture 1"/>
          <p:cNvPicPr>
            <a:picLocks noChangeAspect="1"/>
          </p:cNvPicPr>
          <p:nvPr/>
        </p:nvPicPr>
        <p:blipFill>
          <a:blip r:embed="rId3"/>
          <a:stretch>
            <a:fillRect/>
          </a:stretch>
        </p:blipFill>
        <p:spPr>
          <a:xfrm>
            <a:off x="8973867" y="170131"/>
            <a:ext cx="2675382" cy="6482657"/>
          </a:xfrm>
          <a:prstGeom prst="rect">
            <a:avLst/>
          </a:prstGeom>
        </p:spPr>
      </p:pic>
      <p:pic>
        <p:nvPicPr>
          <p:cNvPr id="3" name="Picture 2"/>
          <p:cNvPicPr>
            <a:picLocks noChangeAspect="1"/>
          </p:cNvPicPr>
          <p:nvPr/>
        </p:nvPicPr>
        <p:blipFill>
          <a:blip r:embed="rId4"/>
          <a:stretch>
            <a:fillRect/>
          </a:stretch>
        </p:blipFill>
        <p:spPr>
          <a:xfrm>
            <a:off x="7859442" y="6062238"/>
            <a:ext cx="1114425" cy="590550"/>
          </a:xfrm>
          <a:prstGeom prst="rect">
            <a:avLst/>
          </a:prstGeom>
        </p:spPr>
      </p:pic>
    </p:spTree>
    <p:extLst>
      <p:ext uri="{BB962C8B-B14F-4D97-AF65-F5344CB8AC3E}">
        <p14:creationId xmlns:p14="http://schemas.microsoft.com/office/powerpoint/2010/main" val="34484543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414" y="368923"/>
            <a:ext cx="8169462" cy="6080830"/>
          </a:xfrm>
          <a:prstGeom prst="rect">
            <a:avLst/>
          </a:prstGeom>
        </p:spPr>
      </p:pic>
      <p:pic>
        <p:nvPicPr>
          <p:cNvPr id="2" name="Picture 1"/>
          <p:cNvPicPr>
            <a:picLocks noChangeAspect="1"/>
          </p:cNvPicPr>
          <p:nvPr/>
        </p:nvPicPr>
        <p:blipFill>
          <a:blip r:embed="rId3"/>
          <a:stretch>
            <a:fillRect/>
          </a:stretch>
        </p:blipFill>
        <p:spPr>
          <a:xfrm>
            <a:off x="8550876" y="368923"/>
            <a:ext cx="2514914" cy="6093830"/>
          </a:xfrm>
          <a:prstGeom prst="rect">
            <a:avLst/>
          </a:prstGeom>
        </p:spPr>
      </p:pic>
      <p:pic>
        <p:nvPicPr>
          <p:cNvPr id="3" name="Picture 2"/>
          <p:cNvPicPr>
            <a:picLocks noChangeAspect="1"/>
          </p:cNvPicPr>
          <p:nvPr/>
        </p:nvPicPr>
        <p:blipFill>
          <a:blip r:embed="rId4"/>
          <a:stretch>
            <a:fillRect/>
          </a:stretch>
        </p:blipFill>
        <p:spPr>
          <a:xfrm>
            <a:off x="7436451" y="5859203"/>
            <a:ext cx="1114425" cy="590550"/>
          </a:xfrm>
          <a:prstGeom prst="rect">
            <a:avLst/>
          </a:prstGeom>
        </p:spPr>
      </p:pic>
    </p:spTree>
    <p:extLst>
      <p:ext uri="{BB962C8B-B14F-4D97-AF65-F5344CB8AC3E}">
        <p14:creationId xmlns:p14="http://schemas.microsoft.com/office/powerpoint/2010/main" val="20655951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9234" y="471127"/>
            <a:ext cx="8069847" cy="5968055"/>
          </a:xfrm>
          <a:prstGeom prst="rect">
            <a:avLst/>
          </a:prstGeom>
        </p:spPr>
      </p:pic>
      <p:pic>
        <p:nvPicPr>
          <p:cNvPr id="2" name="Picture 1"/>
          <p:cNvPicPr>
            <a:picLocks noChangeAspect="1"/>
          </p:cNvPicPr>
          <p:nvPr/>
        </p:nvPicPr>
        <p:blipFill>
          <a:blip r:embed="rId3"/>
          <a:stretch>
            <a:fillRect/>
          </a:stretch>
        </p:blipFill>
        <p:spPr>
          <a:xfrm>
            <a:off x="8329081" y="471126"/>
            <a:ext cx="2463007" cy="5968055"/>
          </a:xfrm>
          <a:prstGeom prst="rect">
            <a:avLst/>
          </a:prstGeom>
        </p:spPr>
      </p:pic>
      <p:pic>
        <p:nvPicPr>
          <p:cNvPr id="3" name="Picture 2"/>
          <p:cNvPicPr>
            <a:picLocks noChangeAspect="1"/>
          </p:cNvPicPr>
          <p:nvPr/>
        </p:nvPicPr>
        <p:blipFill>
          <a:blip r:embed="rId4"/>
          <a:stretch>
            <a:fillRect/>
          </a:stretch>
        </p:blipFill>
        <p:spPr>
          <a:xfrm>
            <a:off x="7214656" y="5848632"/>
            <a:ext cx="1114425" cy="590550"/>
          </a:xfrm>
          <a:prstGeom prst="rect">
            <a:avLst/>
          </a:prstGeom>
        </p:spPr>
      </p:pic>
    </p:spTree>
    <p:extLst>
      <p:ext uri="{BB962C8B-B14F-4D97-AF65-F5344CB8AC3E}">
        <p14:creationId xmlns:p14="http://schemas.microsoft.com/office/powerpoint/2010/main" val="13446955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7079" y="377580"/>
            <a:ext cx="8021065" cy="5970373"/>
          </a:xfrm>
          <a:prstGeom prst="rect">
            <a:avLst/>
          </a:prstGeom>
        </p:spPr>
      </p:pic>
      <p:pic>
        <p:nvPicPr>
          <p:cNvPr id="2" name="Picture 1"/>
          <p:cNvPicPr>
            <a:picLocks noChangeAspect="1"/>
          </p:cNvPicPr>
          <p:nvPr/>
        </p:nvPicPr>
        <p:blipFill>
          <a:blip r:embed="rId3"/>
          <a:stretch>
            <a:fillRect/>
          </a:stretch>
        </p:blipFill>
        <p:spPr>
          <a:xfrm>
            <a:off x="8568144" y="377580"/>
            <a:ext cx="2463963" cy="5970373"/>
          </a:xfrm>
          <a:prstGeom prst="rect">
            <a:avLst/>
          </a:prstGeom>
        </p:spPr>
      </p:pic>
      <p:pic>
        <p:nvPicPr>
          <p:cNvPr id="3" name="Picture 2"/>
          <p:cNvPicPr>
            <a:picLocks noChangeAspect="1"/>
          </p:cNvPicPr>
          <p:nvPr/>
        </p:nvPicPr>
        <p:blipFill>
          <a:blip r:embed="rId4"/>
          <a:stretch>
            <a:fillRect/>
          </a:stretch>
        </p:blipFill>
        <p:spPr>
          <a:xfrm>
            <a:off x="7453719" y="5757403"/>
            <a:ext cx="1114425" cy="590550"/>
          </a:xfrm>
          <a:prstGeom prst="rect">
            <a:avLst/>
          </a:prstGeom>
        </p:spPr>
      </p:pic>
    </p:spTree>
    <p:extLst>
      <p:ext uri="{BB962C8B-B14F-4D97-AF65-F5344CB8AC3E}">
        <p14:creationId xmlns:p14="http://schemas.microsoft.com/office/powerpoint/2010/main" val="25906583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6890" y="431333"/>
            <a:ext cx="8326360" cy="6217737"/>
          </a:xfrm>
          <a:prstGeom prst="rect">
            <a:avLst/>
          </a:prstGeom>
        </p:spPr>
      </p:pic>
      <p:pic>
        <p:nvPicPr>
          <p:cNvPr id="2" name="Picture 1"/>
          <p:cNvPicPr>
            <a:picLocks noChangeAspect="1"/>
          </p:cNvPicPr>
          <p:nvPr/>
        </p:nvPicPr>
        <p:blipFill>
          <a:blip r:embed="rId3"/>
          <a:stretch>
            <a:fillRect/>
          </a:stretch>
        </p:blipFill>
        <p:spPr>
          <a:xfrm>
            <a:off x="8553250" y="431333"/>
            <a:ext cx="2566051" cy="6217737"/>
          </a:xfrm>
          <a:prstGeom prst="rect">
            <a:avLst/>
          </a:prstGeom>
        </p:spPr>
      </p:pic>
      <p:pic>
        <p:nvPicPr>
          <p:cNvPr id="3" name="Picture 2"/>
          <p:cNvPicPr>
            <a:picLocks noChangeAspect="1"/>
          </p:cNvPicPr>
          <p:nvPr/>
        </p:nvPicPr>
        <p:blipFill>
          <a:blip r:embed="rId4"/>
          <a:stretch>
            <a:fillRect/>
          </a:stretch>
        </p:blipFill>
        <p:spPr>
          <a:xfrm>
            <a:off x="7438825" y="6058520"/>
            <a:ext cx="1114425" cy="590550"/>
          </a:xfrm>
          <a:prstGeom prst="rect">
            <a:avLst/>
          </a:prstGeom>
        </p:spPr>
      </p:pic>
    </p:spTree>
    <p:extLst>
      <p:ext uri="{BB962C8B-B14F-4D97-AF65-F5344CB8AC3E}">
        <p14:creationId xmlns:p14="http://schemas.microsoft.com/office/powerpoint/2010/main" val="3496691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3673" y="460935"/>
            <a:ext cx="7989944" cy="5963227"/>
          </a:xfrm>
          <a:prstGeom prst="rect">
            <a:avLst/>
          </a:prstGeom>
        </p:spPr>
      </p:pic>
      <p:pic>
        <p:nvPicPr>
          <p:cNvPr id="2" name="Picture 1"/>
          <p:cNvPicPr>
            <a:picLocks noChangeAspect="1"/>
          </p:cNvPicPr>
          <p:nvPr/>
        </p:nvPicPr>
        <p:blipFill>
          <a:blip r:embed="rId3"/>
          <a:stretch>
            <a:fillRect/>
          </a:stretch>
        </p:blipFill>
        <p:spPr>
          <a:xfrm>
            <a:off x="8293617" y="460934"/>
            <a:ext cx="2461014" cy="5963227"/>
          </a:xfrm>
          <a:prstGeom prst="rect">
            <a:avLst/>
          </a:prstGeom>
        </p:spPr>
      </p:pic>
      <p:pic>
        <p:nvPicPr>
          <p:cNvPr id="3" name="Picture 2"/>
          <p:cNvPicPr>
            <a:picLocks noChangeAspect="1"/>
          </p:cNvPicPr>
          <p:nvPr/>
        </p:nvPicPr>
        <p:blipFill>
          <a:blip r:embed="rId4"/>
          <a:stretch>
            <a:fillRect/>
          </a:stretch>
        </p:blipFill>
        <p:spPr>
          <a:xfrm>
            <a:off x="7179192" y="5833612"/>
            <a:ext cx="1114425" cy="590550"/>
          </a:xfrm>
          <a:prstGeom prst="rect">
            <a:avLst/>
          </a:prstGeom>
        </p:spPr>
      </p:pic>
    </p:spTree>
    <p:extLst>
      <p:ext uri="{BB962C8B-B14F-4D97-AF65-F5344CB8AC3E}">
        <p14:creationId xmlns:p14="http://schemas.microsoft.com/office/powerpoint/2010/main" val="2961321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410" y="4321172"/>
            <a:ext cx="8534400" cy="1507067"/>
          </a:xfrm>
        </p:spPr>
        <p:txBody>
          <a:bodyPr>
            <a:noAutofit/>
          </a:bodyPr>
          <a:lstStyle/>
          <a:p>
            <a:r>
              <a:rPr lang="en-US" sz="7200" dirty="0" smtClean="0"/>
              <a:t/>
            </a:r>
            <a:br>
              <a:rPr lang="en-US" sz="7200" dirty="0" smtClean="0"/>
            </a:br>
            <a:r>
              <a:rPr lang="en-US" b="1" dirty="0" smtClean="0"/>
              <a:t>Types </a:t>
            </a:r>
            <a:r>
              <a:rPr lang="en-US" b="1" dirty="0"/>
              <a:t>of Quality Measures</a:t>
            </a:r>
            <a:r>
              <a:rPr lang="en-US" sz="7200" dirty="0"/>
              <a:t/>
            </a:r>
            <a:br>
              <a:rPr lang="en-US" sz="7200" dirty="0"/>
            </a:br>
            <a:endParaRPr lang="en-US" sz="7200" dirty="0"/>
          </a:p>
        </p:txBody>
      </p:sp>
      <p:sp>
        <p:nvSpPr>
          <p:cNvPr id="3" name="Content Placeholder 2"/>
          <p:cNvSpPr>
            <a:spLocks noGrp="1"/>
          </p:cNvSpPr>
          <p:nvPr>
            <p:ph idx="1"/>
          </p:nvPr>
        </p:nvSpPr>
        <p:spPr>
          <a:xfrm>
            <a:off x="548410" y="333375"/>
            <a:ext cx="11334750" cy="3615267"/>
          </a:xfrm>
        </p:spPr>
        <p:txBody>
          <a:bodyPr>
            <a:normAutofit fontScale="92500" lnSpcReduction="20000"/>
          </a:bodyPr>
          <a:lstStyle/>
          <a:p>
            <a:pPr marL="0" indent="0">
              <a:buNone/>
            </a:pPr>
            <a:r>
              <a:rPr lang="en-US" sz="4400" b="1" dirty="0">
                <a:solidFill>
                  <a:schemeClr val="bg1"/>
                </a:solidFill>
              </a:rPr>
              <a:t>Measures used to assess and compare the quality of health care organizations are classified as either a structure, process, or outcome measure. Known as the Donabedian model, this classification system was named after the physician and researcher who formulated it.</a:t>
            </a:r>
          </a:p>
        </p:txBody>
      </p:sp>
      <p:pic>
        <p:nvPicPr>
          <p:cNvPr id="4" name="Picture 3"/>
          <p:cNvPicPr>
            <a:picLocks noChangeAspect="1"/>
          </p:cNvPicPr>
          <p:nvPr/>
        </p:nvPicPr>
        <p:blipFill>
          <a:blip r:embed="rId2"/>
          <a:stretch>
            <a:fillRect/>
          </a:stretch>
        </p:blipFill>
        <p:spPr>
          <a:xfrm>
            <a:off x="6418262" y="5828239"/>
            <a:ext cx="5600700" cy="704850"/>
          </a:xfrm>
          <a:prstGeom prst="rect">
            <a:avLst/>
          </a:prstGeom>
        </p:spPr>
      </p:pic>
    </p:spTree>
    <p:extLst>
      <p:ext uri="{BB962C8B-B14F-4D97-AF65-F5344CB8AC3E}">
        <p14:creationId xmlns:p14="http://schemas.microsoft.com/office/powerpoint/2010/main" val="41499310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3103" y="431892"/>
            <a:ext cx="8143401" cy="6064795"/>
          </a:xfrm>
          <a:prstGeom prst="rect">
            <a:avLst/>
          </a:prstGeom>
        </p:spPr>
      </p:pic>
      <p:pic>
        <p:nvPicPr>
          <p:cNvPr id="2" name="Picture 1"/>
          <p:cNvPicPr>
            <a:picLocks noChangeAspect="1"/>
          </p:cNvPicPr>
          <p:nvPr/>
        </p:nvPicPr>
        <p:blipFill>
          <a:blip r:embed="rId3"/>
          <a:stretch>
            <a:fillRect/>
          </a:stretch>
        </p:blipFill>
        <p:spPr>
          <a:xfrm>
            <a:off x="8406503" y="431891"/>
            <a:ext cx="2502931" cy="6064795"/>
          </a:xfrm>
          <a:prstGeom prst="rect">
            <a:avLst/>
          </a:prstGeom>
        </p:spPr>
      </p:pic>
      <p:pic>
        <p:nvPicPr>
          <p:cNvPr id="3" name="Picture 2"/>
          <p:cNvPicPr>
            <a:picLocks noChangeAspect="1"/>
          </p:cNvPicPr>
          <p:nvPr/>
        </p:nvPicPr>
        <p:blipFill>
          <a:blip r:embed="rId4"/>
          <a:stretch>
            <a:fillRect/>
          </a:stretch>
        </p:blipFill>
        <p:spPr>
          <a:xfrm>
            <a:off x="7292079" y="5906137"/>
            <a:ext cx="1114425" cy="590550"/>
          </a:xfrm>
          <a:prstGeom prst="rect">
            <a:avLst/>
          </a:prstGeom>
        </p:spPr>
      </p:pic>
    </p:spTree>
    <p:extLst>
      <p:ext uri="{BB962C8B-B14F-4D97-AF65-F5344CB8AC3E}">
        <p14:creationId xmlns:p14="http://schemas.microsoft.com/office/powerpoint/2010/main" val="22679824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276" y="515736"/>
            <a:ext cx="7863824" cy="5846805"/>
          </a:xfrm>
          <a:prstGeom prst="rect">
            <a:avLst/>
          </a:prstGeom>
        </p:spPr>
      </p:pic>
      <p:pic>
        <p:nvPicPr>
          <p:cNvPr id="2" name="Picture 1"/>
          <p:cNvPicPr>
            <a:picLocks noChangeAspect="1"/>
          </p:cNvPicPr>
          <p:nvPr/>
        </p:nvPicPr>
        <p:blipFill>
          <a:blip r:embed="rId3"/>
          <a:stretch>
            <a:fillRect/>
          </a:stretch>
        </p:blipFill>
        <p:spPr>
          <a:xfrm>
            <a:off x="8119100" y="515736"/>
            <a:ext cx="2412967" cy="5846805"/>
          </a:xfrm>
          <a:prstGeom prst="rect">
            <a:avLst/>
          </a:prstGeom>
        </p:spPr>
      </p:pic>
      <p:pic>
        <p:nvPicPr>
          <p:cNvPr id="3" name="Picture 2"/>
          <p:cNvPicPr>
            <a:picLocks noChangeAspect="1"/>
          </p:cNvPicPr>
          <p:nvPr/>
        </p:nvPicPr>
        <p:blipFill>
          <a:blip r:embed="rId4"/>
          <a:stretch>
            <a:fillRect/>
          </a:stretch>
        </p:blipFill>
        <p:spPr>
          <a:xfrm>
            <a:off x="7004675" y="5771991"/>
            <a:ext cx="1114425" cy="590550"/>
          </a:xfrm>
          <a:prstGeom prst="rect">
            <a:avLst/>
          </a:prstGeom>
        </p:spPr>
      </p:pic>
    </p:spTree>
    <p:extLst>
      <p:ext uri="{BB962C8B-B14F-4D97-AF65-F5344CB8AC3E}">
        <p14:creationId xmlns:p14="http://schemas.microsoft.com/office/powerpoint/2010/main" val="18190984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1" y="620818"/>
            <a:ext cx="11363418" cy="563231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dirty="0">
                <a:solidFill>
                  <a:prstClr val="white"/>
                </a:solidFill>
              </a:rPr>
              <a:t>1</a:t>
            </a:r>
            <a:r>
              <a:rPr lang="en-US" sz="4000" dirty="0" smtClean="0">
                <a:solidFill>
                  <a:prstClr val="white"/>
                </a:solidFill>
              </a:rPr>
              <a:t>. Process measures indicate what a provider does to maintain or improve health, either for healthy people or for those diagnosed with a health care condition. These measures typically reflect generally accepted recommendations for clinical practice</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prstClr val="white"/>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10912805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1" y="620818"/>
            <a:ext cx="11363418" cy="563231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dirty="0">
                <a:solidFill>
                  <a:prstClr val="white"/>
                </a:solidFill>
              </a:rPr>
              <a:t>1</a:t>
            </a:r>
            <a:r>
              <a:rPr lang="en-US" sz="4000" dirty="0" smtClean="0">
                <a:solidFill>
                  <a:prstClr val="white"/>
                </a:solidFill>
              </a:rPr>
              <a:t>. Process measures indicate what a provider does to maintain or improve health, either for healthy people or for those diagnosed with a health care condition. These measures typically reflect generally accepted recommendations for clinical practice</a:t>
            </a:r>
            <a:endParaRPr lang="en-US" sz="4000" dirty="0">
              <a:solidFill>
                <a:prstClr val="white"/>
              </a:solidFill>
            </a:endParaRPr>
          </a:p>
          <a:p>
            <a:pPr lvl="0"/>
            <a:endParaRPr lang="en-US" sz="4000" dirty="0">
              <a:solidFill>
                <a:prstClr val="white"/>
              </a:solidFill>
            </a:endParaRPr>
          </a:p>
          <a:p>
            <a:pPr marL="342900" lvl="0" indent="-342900">
              <a:buFontTx/>
              <a:buAutoNum type="alphaLcParenR"/>
            </a:pPr>
            <a:r>
              <a:rPr lang="en-US" sz="4000" dirty="0" smtClean="0">
                <a:solidFill>
                  <a:srgbClr val="C00000"/>
                </a:solidFill>
              </a:rPr>
              <a:t>True</a:t>
            </a:r>
          </a:p>
          <a:p>
            <a:pPr marL="342900" lvl="0" indent="-342900">
              <a:buFontTx/>
              <a:buAutoNum type="alphaLcParenR"/>
            </a:pPr>
            <a:r>
              <a:rPr lang="en-US" sz="4000" dirty="0" smtClean="0">
                <a:solidFill>
                  <a:prstClr val="white"/>
                </a:solidFill>
              </a:rPr>
              <a:t>False</a:t>
            </a:r>
            <a:endParaRPr lang="en-US" sz="4000" dirty="0">
              <a:solidFill>
                <a:prstClr val="white"/>
              </a:solidFill>
            </a:endParaRPr>
          </a:p>
        </p:txBody>
      </p:sp>
    </p:spTree>
    <p:extLst>
      <p:ext uri="{BB962C8B-B14F-4D97-AF65-F5344CB8AC3E}">
        <p14:creationId xmlns:p14="http://schemas.microsoft.com/office/powerpoint/2010/main" val="17114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350" y="283539"/>
            <a:ext cx="11363418" cy="60016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200" dirty="0">
                <a:solidFill>
                  <a:prstClr val="white"/>
                </a:solidFill>
              </a:rPr>
              <a:t>2</a:t>
            </a:r>
            <a:r>
              <a:rPr lang="en-US" sz="3200" dirty="0" smtClean="0">
                <a:solidFill>
                  <a:prstClr val="white"/>
                </a:solidFill>
              </a:rPr>
              <a:t>. Which of the following answer is the best answer with regard to hypertension? </a:t>
            </a:r>
            <a:endParaRPr lang="en-US" sz="3200" dirty="0">
              <a:solidFill>
                <a:prstClr val="white"/>
              </a:solidFill>
            </a:endParaRPr>
          </a:p>
          <a:p>
            <a:pPr lvl="0"/>
            <a:endParaRPr lang="en-US" sz="3200" dirty="0">
              <a:solidFill>
                <a:prstClr val="white"/>
              </a:solidFill>
            </a:endParaRPr>
          </a:p>
          <a:p>
            <a:pPr marL="342900" lvl="0" indent="-342900">
              <a:buFontTx/>
              <a:buAutoNum type="alphaLcParenR"/>
            </a:pPr>
            <a:r>
              <a:rPr lang="en-US" sz="3200" dirty="0" smtClean="0">
                <a:solidFill>
                  <a:prstClr val="white"/>
                </a:solidFill>
              </a:rPr>
              <a:t>Hypertension is most prevalent among non-Hispanic blacks (42% versus 28.8% among whites)</a:t>
            </a:r>
          </a:p>
          <a:p>
            <a:pPr marL="342900" lvl="0" indent="-342900">
              <a:buFontTx/>
              <a:buAutoNum type="alphaLcParenR"/>
            </a:pPr>
            <a:r>
              <a:rPr lang="en-US" sz="3200" dirty="0" smtClean="0">
                <a:solidFill>
                  <a:prstClr val="white"/>
                </a:solidFill>
              </a:rPr>
              <a:t>Women are significantly more likely to have hypertension controlled than men</a:t>
            </a:r>
          </a:p>
          <a:p>
            <a:pPr marL="342900" lvl="0" indent="-342900">
              <a:buFontTx/>
              <a:buAutoNum type="alphaLcParenR"/>
            </a:pPr>
            <a:r>
              <a:rPr lang="en-US" sz="3200" dirty="0" smtClean="0">
                <a:solidFill>
                  <a:prstClr val="white"/>
                </a:solidFill>
              </a:rPr>
              <a:t>Uninsured persons are only about half as likely to have hypertension under control than those with insurance, regardless of type</a:t>
            </a:r>
          </a:p>
          <a:p>
            <a:pPr marL="342900" lvl="0" indent="-342900">
              <a:buFontTx/>
              <a:buAutoNum type="alphaLcParenR"/>
            </a:pPr>
            <a:r>
              <a:rPr lang="en-US" sz="3200" dirty="0" smtClean="0">
                <a:solidFill>
                  <a:prstClr val="white"/>
                </a:solidFill>
              </a:rPr>
              <a:t>All of the above if correct</a:t>
            </a:r>
          </a:p>
          <a:p>
            <a:pPr marL="342900" lvl="0" indent="-342900">
              <a:buFontTx/>
              <a:buAutoNum type="alphaLcParenR"/>
            </a:pPr>
            <a:r>
              <a:rPr lang="en-US" sz="3200" dirty="0" smtClean="0">
                <a:solidFill>
                  <a:prstClr val="white"/>
                </a:solidFill>
              </a:rPr>
              <a:t>None of the above is correct </a:t>
            </a:r>
            <a:endParaRPr lang="en-US" sz="3200" dirty="0">
              <a:solidFill>
                <a:prstClr val="white"/>
              </a:solidFill>
            </a:endParaRPr>
          </a:p>
        </p:txBody>
      </p:sp>
    </p:spTree>
    <p:extLst>
      <p:ext uri="{BB962C8B-B14F-4D97-AF65-F5344CB8AC3E}">
        <p14:creationId xmlns:p14="http://schemas.microsoft.com/office/powerpoint/2010/main" val="26675891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350" y="283539"/>
            <a:ext cx="11363418" cy="60016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200" dirty="0">
                <a:solidFill>
                  <a:prstClr val="white"/>
                </a:solidFill>
              </a:rPr>
              <a:t>2</a:t>
            </a:r>
            <a:r>
              <a:rPr lang="en-US" sz="3200" dirty="0" smtClean="0">
                <a:solidFill>
                  <a:prstClr val="white"/>
                </a:solidFill>
              </a:rPr>
              <a:t>. Which of the following answer is the best answer with regard to hypertension? </a:t>
            </a:r>
            <a:endParaRPr lang="en-US" sz="3200" dirty="0">
              <a:solidFill>
                <a:prstClr val="white"/>
              </a:solidFill>
            </a:endParaRPr>
          </a:p>
          <a:p>
            <a:pPr lvl="0"/>
            <a:endParaRPr lang="en-US" sz="3200" dirty="0">
              <a:solidFill>
                <a:prstClr val="white"/>
              </a:solidFill>
            </a:endParaRPr>
          </a:p>
          <a:p>
            <a:pPr marL="342900" lvl="0" indent="-342900">
              <a:buFontTx/>
              <a:buAutoNum type="alphaLcParenR"/>
            </a:pPr>
            <a:r>
              <a:rPr lang="en-US" sz="3200" dirty="0" smtClean="0">
                <a:solidFill>
                  <a:prstClr val="white"/>
                </a:solidFill>
              </a:rPr>
              <a:t>Hypertension is most prevalent among non-Hispanic blacks (42% versus 28.8% among whites)</a:t>
            </a:r>
          </a:p>
          <a:p>
            <a:pPr marL="342900" lvl="0" indent="-342900">
              <a:buFontTx/>
              <a:buAutoNum type="alphaLcParenR"/>
            </a:pPr>
            <a:r>
              <a:rPr lang="en-US" sz="3200" dirty="0" smtClean="0">
                <a:solidFill>
                  <a:prstClr val="white"/>
                </a:solidFill>
              </a:rPr>
              <a:t>Women are significantly more likely to have hypertension controlled than men</a:t>
            </a:r>
          </a:p>
          <a:p>
            <a:pPr marL="342900" lvl="0" indent="-342900">
              <a:buFontTx/>
              <a:buAutoNum type="alphaLcParenR"/>
            </a:pPr>
            <a:r>
              <a:rPr lang="en-US" sz="3200" dirty="0" smtClean="0">
                <a:solidFill>
                  <a:prstClr val="white"/>
                </a:solidFill>
              </a:rPr>
              <a:t>Uninsured persons are only about half as likely to have hypertension under control than those with insurance, regardless of type</a:t>
            </a:r>
          </a:p>
          <a:p>
            <a:pPr marL="342900" lvl="0" indent="-342900">
              <a:buFontTx/>
              <a:buAutoNum type="alphaLcParenR"/>
            </a:pPr>
            <a:r>
              <a:rPr lang="en-US" sz="3200" dirty="0" smtClean="0">
                <a:solidFill>
                  <a:srgbClr val="C00000"/>
                </a:solidFill>
              </a:rPr>
              <a:t>All of the above if correct</a:t>
            </a:r>
          </a:p>
          <a:p>
            <a:pPr marL="342900" lvl="0" indent="-342900">
              <a:buFontTx/>
              <a:buAutoNum type="alphaLcParenR"/>
            </a:pPr>
            <a:r>
              <a:rPr lang="en-US" sz="3200" dirty="0" smtClean="0">
                <a:solidFill>
                  <a:prstClr val="white"/>
                </a:solidFill>
              </a:rPr>
              <a:t>None of the above is correct </a:t>
            </a:r>
            <a:endParaRPr lang="en-US" sz="3200" dirty="0">
              <a:solidFill>
                <a:prstClr val="white"/>
              </a:solidFill>
            </a:endParaRPr>
          </a:p>
        </p:txBody>
      </p:sp>
    </p:spTree>
    <p:extLst>
      <p:ext uri="{BB962C8B-B14F-4D97-AF65-F5344CB8AC3E}">
        <p14:creationId xmlns:p14="http://schemas.microsoft.com/office/powerpoint/2010/main" val="1181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1" y="560857"/>
            <a:ext cx="11363418" cy="563231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a:solidFill>
                  <a:prstClr val="white"/>
                </a:solidFill>
              </a:rPr>
              <a:t>3</a:t>
            </a:r>
            <a:r>
              <a:rPr lang="en-US" sz="3600" dirty="0" smtClean="0">
                <a:solidFill>
                  <a:prstClr val="white"/>
                </a:solidFill>
              </a:rPr>
              <a:t>. Which of the following is the best answer regarding teen pregnancy?</a:t>
            </a:r>
            <a:endParaRPr lang="en-US" sz="3600" dirty="0">
              <a:solidFill>
                <a:prstClr val="white"/>
              </a:solidFill>
            </a:endParaRPr>
          </a:p>
          <a:p>
            <a:pPr lvl="0"/>
            <a:endParaRPr lang="en-US" sz="3600" dirty="0">
              <a:solidFill>
                <a:prstClr val="white"/>
              </a:solidFill>
            </a:endParaRPr>
          </a:p>
          <a:p>
            <a:pPr marL="342900" lvl="0" indent="-342900">
              <a:buFontTx/>
              <a:buAutoNum type="alphaLcParenR"/>
            </a:pPr>
            <a:r>
              <a:rPr lang="en-US" sz="3600" dirty="0" smtClean="0">
                <a:solidFill>
                  <a:prstClr val="white"/>
                </a:solidFill>
              </a:rPr>
              <a:t>Rates of adolescents pregnancy and childbirth have been falling or holding steady for all racial/ethnic minorities in all age groups</a:t>
            </a:r>
          </a:p>
          <a:p>
            <a:pPr marL="342900" lvl="0" indent="-342900">
              <a:buFontTx/>
              <a:buAutoNum type="alphaLcParenR"/>
            </a:pPr>
            <a:r>
              <a:rPr lang="en-US" sz="3600" dirty="0" smtClean="0">
                <a:solidFill>
                  <a:prstClr val="white"/>
                </a:solidFill>
              </a:rPr>
              <a:t>Birth rates for Hispanics and non-Hispanic black are 3 and 2.5 time those of whites</a:t>
            </a:r>
          </a:p>
          <a:p>
            <a:pPr marL="342900" lvl="0" indent="-342900">
              <a:buFontTx/>
              <a:buAutoNum type="alphaLcParenR"/>
            </a:pPr>
            <a:r>
              <a:rPr lang="en-US" sz="3600" dirty="0" smtClean="0">
                <a:solidFill>
                  <a:prstClr val="white"/>
                </a:solidFill>
              </a:rPr>
              <a:t>Teen birth rates highest in South </a:t>
            </a:r>
          </a:p>
          <a:p>
            <a:pPr marL="342900" lvl="0" indent="-342900">
              <a:buFontTx/>
              <a:buAutoNum type="alphaLcParenR"/>
            </a:pPr>
            <a:r>
              <a:rPr lang="en-US" sz="3600" dirty="0" smtClean="0">
                <a:solidFill>
                  <a:prstClr val="white"/>
                </a:solidFill>
              </a:rPr>
              <a:t>All of the above </a:t>
            </a:r>
            <a:endParaRPr lang="en-US" sz="3600" dirty="0">
              <a:solidFill>
                <a:prstClr val="white"/>
              </a:solidFill>
            </a:endParaRPr>
          </a:p>
        </p:txBody>
      </p:sp>
    </p:spTree>
    <p:extLst>
      <p:ext uri="{BB962C8B-B14F-4D97-AF65-F5344CB8AC3E}">
        <p14:creationId xmlns:p14="http://schemas.microsoft.com/office/powerpoint/2010/main" val="27999726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1" y="560857"/>
            <a:ext cx="11363418" cy="563231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a:solidFill>
                  <a:prstClr val="white"/>
                </a:solidFill>
              </a:rPr>
              <a:t>3</a:t>
            </a:r>
            <a:r>
              <a:rPr lang="en-US" sz="3600" dirty="0" smtClean="0">
                <a:solidFill>
                  <a:prstClr val="white"/>
                </a:solidFill>
              </a:rPr>
              <a:t>. Which of the following is the best answer regarding teen pregnancy?</a:t>
            </a:r>
            <a:endParaRPr lang="en-US" sz="3600" dirty="0">
              <a:solidFill>
                <a:prstClr val="white"/>
              </a:solidFill>
            </a:endParaRPr>
          </a:p>
          <a:p>
            <a:pPr lvl="0"/>
            <a:endParaRPr lang="en-US" sz="3600" dirty="0">
              <a:solidFill>
                <a:prstClr val="white"/>
              </a:solidFill>
            </a:endParaRPr>
          </a:p>
          <a:p>
            <a:pPr marL="342900" lvl="0" indent="-342900">
              <a:buFontTx/>
              <a:buAutoNum type="alphaLcParenR"/>
            </a:pPr>
            <a:r>
              <a:rPr lang="en-US" sz="3600" dirty="0" smtClean="0">
                <a:solidFill>
                  <a:prstClr val="white"/>
                </a:solidFill>
              </a:rPr>
              <a:t>Rates of adolescents pregnancy and childbirth have been falling or holding steady for all racial/ethnic minorities in all age groups</a:t>
            </a:r>
          </a:p>
          <a:p>
            <a:pPr marL="342900" lvl="0" indent="-342900">
              <a:buFontTx/>
              <a:buAutoNum type="alphaLcParenR"/>
            </a:pPr>
            <a:r>
              <a:rPr lang="en-US" sz="3600" dirty="0" smtClean="0">
                <a:solidFill>
                  <a:prstClr val="white"/>
                </a:solidFill>
              </a:rPr>
              <a:t>Birth rates for Hispanics and non-Hispanic black are 3 and 2.5 time those of whites</a:t>
            </a:r>
          </a:p>
          <a:p>
            <a:pPr marL="342900" lvl="0" indent="-342900">
              <a:buFontTx/>
              <a:buAutoNum type="alphaLcParenR"/>
            </a:pPr>
            <a:r>
              <a:rPr lang="en-US" sz="3600" dirty="0" smtClean="0">
                <a:solidFill>
                  <a:prstClr val="white"/>
                </a:solidFill>
              </a:rPr>
              <a:t>Teen birth rates highest in South </a:t>
            </a:r>
          </a:p>
          <a:p>
            <a:pPr marL="342900" lvl="0" indent="-342900">
              <a:buFontTx/>
              <a:buAutoNum type="alphaLcParenR"/>
            </a:pPr>
            <a:r>
              <a:rPr lang="en-US" sz="3600" dirty="0" smtClean="0">
                <a:solidFill>
                  <a:srgbClr val="C00000"/>
                </a:solidFill>
              </a:rPr>
              <a:t>All of the above </a:t>
            </a:r>
            <a:endParaRPr lang="en-US" sz="3600" dirty="0">
              <a:solidFill>
                <a:srgbClr val="C00000"/>
              </a:solidFill>
            </a:endParaRPr>
          </a:p>
        </p:txBody>
      </p:sp>
    </p:spTree>
    <p:extLst>
      <p:ext uri="{BB962C8B-B14F-4D97-AF65-F5344CB8AC3E}">
        <p14:creationId xmlns:p14="http://schemas.microsoft.com/office/powerpoint/2010/main" val="34166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493" y="356670"/>
            <a:ext cx="11363418" cy="618630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a:solidFill>
                  <a:prstClr val="white"/>
                </a:solidFill>
              </a:rPr>
              <a:t>4</a:t>
            </a:r>
            <a:r>
              <a:rPr lang="en-US" sz="3600" dirty="0" smtClean="0">
                <a:solidFill>
                  <a:prstClr val="white"/>
                </a:solidFill>
              </a:rPr>
              <a:t>. Which of the following statements is thought to be incorrect regarding smoking?</a:t>
            </a:r>
            <a:endParaRPr lang="en-US" sz="3600" dirty="0">
              <a:solidFill>
                <a:prstClr val="white"/>
              </a:solidFill>
            </a:endParaRPr>
          </a:p>
          <a:p>
            <a:pPr lvl="0"/>
            <a:endParaRPr lang="en-US" sz="3600" dirty="0">
              <a:solidFill>
                <a:prstClr val="white"/>
              </a:solidFill>
            </a:endParaRPr>
          </a:p>
          <a:p>
            <a:pPr marL="342900" lvl="0" indent="-342900">
              <a:buFontTx/>
              <a:buAutoNum type="alphaLcParenR"/>
            </a:pPr>
            <a:r>
              <a:rPr lang="en-US" sz="3600" dirty="0" smtClean="0">
                <a:solidFill>
                  <a:prstClr val="white"/>
                </a:solidFill>
              </a:rPr>
              <a:t>Leading cause of preventable illness and death</a:t>
            </a:r>
          </a:p>
          <a:p>
            <a:pPr marL="342900" lvl="0" indent="-342900">
              <a:buFontTx/>
              <a:buAutoNum type="alphaLcParenR"/>
            </a:pPr>
            <a:r>
              <a:rPr lang="en-US" sz="3600" dirty="0" smtClean="0">
                <a:solidFill>
                  <a:prstClr val="white"/>
                </a:solidFill>
              </a:rPr>
              <a:t>Disparities in smoking rates persist among certain racial ethnic minorities: American Indians and Alaska Natives</a:t>
            </a:r>
          </a:p>
          <a:p>
            <a:pPr marL="342900" lvl="0" indent="-342900">
              <a:buFontTx/>
              <a:buAutoNum type="alphaLcParenR"/>
            </a:pPr>
            <a:r>
              <a:rPr lang="en-US" sz="3600" dirty="0" smtClean="0">
                <a:solidFill>
                  <a:prstClr val="white"/>
                </a:solidFill>
              </a:rPr>
              <a:t>Smoking rates decline with increasing income</a:t>
            </a:r>
          </a:p>
          <a:p>
            <a:pPr marL="342900" lvl="0" indent="-342900">
              <a:buFontTx/>
              <a:buAutoNum type="alphaLcParenR"/>
            </a:pPr>
            <a:r>
              <a:rPr lang="en-US" sz="3600" dirty="0" smtClean="0">
                <a:solidFill>
                  <a:prstClr val="white"/>
                </a:solidFill>
              </a:rPr>
              <a:t>Smoking rates decline with increasing educational attainment </a:t>
            </a:r>
          </a:p>
          <a:p>
            <a:pPr marL="342900" lvl="0" indent="-342900">
              <a:buFontTx/>
              <a:buAutoNum type="alphaLcParenR"/>
            </a:pPr>
            <a:r>
              <a:rPr lang="en-US" sz="3600" dirty="0" smtClean="0">
                <a:solidFill>
                  <a:prstClr val="white"/>
                </a:solidFill>
              </a:rPr>
              <a:t>Smoking has been shown to reduce depression  </a:t>
            </a:r>
            <a:endParaRPr lang="en-US" sz="3600" dirty="0">
              <a:solidFill>
                <a:prstClr val="white"/>
              </a:solidFill>
            </a:endParaRPr>
          </a:p>
        </p:txBody>
      </p:sp>
    </p:spTree>
    <p:extLst>
      <p:ext uri="{BB962C8B-B14F-4D97-AF65-F5344CB8AC3E}">
        <p14:creationId xmlns:p14="http://schemas.microsoft.com/office/powerpoint/2010/main" val="3953609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493" y="356670"/>
            <a:ext cx="11363418" cy="618630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a:solidFill>
                  <a:prstClr val="white"/>
                </a:solidFill>
              </a:rPr>
              <a:t>4</a:t>
            </a:r>
            <a:r>
              <a:rPr lang="en-US" sz="3600" dirty="0" smtClean="0">
                <a:solidFill>
                  <a:prstClr val="white"/>
                </a:solidFill>
              </a:rPr>
              <a:t>. Which of the following statements is thought to be incorrect regarding smoking?</a:t>
            </a:r>
            <a:endParaRPr lang="en-US" sz="3600" dirty="0">
              <a:solidFill>
                <a:prstClr val="white"/>
              </a:solidFill>
            </a:endParaRPr>
          </a:p>
          <a:p>
            <a:pPr lvl="0"/>
            <a:endParaRPr lang="en-US" sz="3600" dirty="0">
              <a:solidFill>
                <a:prstClr val="white"/>
              </a:solidFill>
            </a:endParaRPr>
          </a:p>
          <a:p>
            <a:pPr marL="342900" lvl="0" indent="-342900">
              <a:buFontTx/>
              <a:buAutoNum type="alphaLcParenR"/>
            </a:pPr>
            <a:r>
              <a:rPr lang="en-US" sz="3600" dirty="0" smtClean="0">
                <a:solidFill>
                  <a:prstClr val="white"/>
                </a:solidFill>
              </a:rPr>
              <a:t>Leading cause of preventable illness and death</a:t>
            </a:r>
          </a:p>
          <a:p>
            <a:pPr marL="342900" lvl="0" indent="-342900">
              <a:buFontTx/>
              <a:buAutoNum type="alphaLcParenR"/>
            </a:pPr>
            <a:r>
              <a:rPr lang="en-US" sz="3600" dirty="0" smtClean="0">
                <a:solidFill>
                  <a:prstClr val="white"/>
                </a:solidFill>
              </a:rPr>
              <a:t>Disparities in smoking rates persist among certain racial ethnic minorities: American Indians and Alaska Natives</a:t>
            </a:r>
          </a:p>
          <a:p>
            <a:pPr marL="342900" lvl="0" indent="-342900">
              <a:buFontTx/>
              <a:buAutoNum type="alphaLcParenR"/>
            </a:pPr>
            <a:r>
              <a:rPr lang="en-US" sz="3600" dirty="0" smtClean="0">
                <a:solidFill>
                  <a:prstClr val="white"/>
                </a:solidFill>
              </a:rPr>
              <a:t>Smoking rates decline with increasing income</a:t>
            </a:r>
          </a:p>
          <a:p>
            <a:pPr marL="342900" lvl="0" indent="-342900">
              <a:buFontTx/>
              <a:buAutoNum type="alphaLcParenR"/>
            </a:pPr>
            <a:r>
              <a:rPr lang="en-US" sz="3600" dirty="0" smtClean="0">
                <a:solidFill>
                  <a:prstClr val="white"/>
                </a:solidFill>
              </a:rPr>
              <a:t>Smoking rates decline with increasing educational attainment </a:t>
            </a:r>
          </a:p>
          <a:p>
            <a:pPr marL="342900" lvl="0" indent="-342900">
              <a:buFontTx/>
              <a:buAutoNum type="alphaLcParenR"/>
            </a:pPr>
            <a:r>
              <a:rPr lang="en-US" sz="3600" dirty="0" smtClean="0">
                <a:solidFill>
                  <a:srgbClr val="C00000"/>
                </a:solidFill>
              </a:rPr>
              <a:t>Smoking has been shown to reduce depression  </a:t>
            </a:r>
            <a:endParaRPr lang="en-US" sz="3600" dirty="0">
              <a:solidFill>
                <a:srgbClr val="C00000"/>
              </a:solidFill>
            </a:endParaRPr>
          </a:p>
        </p:txBody>
      </p:sp>
    </p:spTree>
    <p:extLst>
      <p:ext uri="{BB962C8B-B14F-4D97-AF65-F5344CB8AC3E}">
        <p14:creationId xmlns:p14="http://schemas.microsoft.com/office/powerpoint/2010/main" val="200377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57" y="4487332"/>
            <a:ext cx="8534400" cy="1507067"/>
          </a:xfrm>
        </p:spPr>
        <p:txBody>
          <a:bodyPr>
            <a:noAutofit/>
          </a:bodyPr>
          <a:lstStyle/>
          <a:p>
            <a:r>
              <a:rPr lang="en-US" sz="6600" dirty="0" smtClean="0"/>
              <a:t/>
            </a:r>
            <a:br>
              <a:rPr lang="en-US" sz="6600" dirty="0" smtClean="0"/>
            </a:br>
            <a:r>
              <a:rPr lang="en-US" b="1" dirty="0" smtClean="0"/>
              <a:t>Structural </a:t>
            </a:r>
            <a:r>
              <a:rPr lang="en-US" b="1" dirty="0"/>
              <a:t>Measures</a:t>
            </a:r>
            <a:r>
              <a:rPr lang="en-US" sz="6600" dirty="0"/>
              <a:t/>
            </a:r>
            <a:br>
              <a:rPr lang="en-US" sz="6600" dirty="0"/>
            </a:br>
            <a:endParaRPr lang="en-US" sz="6600" dirty="0"/>
          </a:p>
        </p:txBody>
      </p:sp>
      <p:sp>
        <p:nvSpPr>
          <p:cNvPr id="3" name="Content Placeholder 2"/>
          <p:cNvSpPr>
            <a:spLocks noGrp="1"/>
          </p:cNvSpPr>
          <p:nvPr>
            <p:ph idx="1"/>
          </p:nvPr>
        </p:nvSpPr>
        <p:spPr>
          <a:xfrm>
            <a:off x="539357" y="740121"/>
            <a:ext cx="11040026" cy="3949574"/>
          </a:xfrm>
        </p:spPr>
        <p:txBody>
          <a:bodyPr>
            <a:normAutofit fontScale="85000" lnSpcReduction="10000"/>
          </a:bodyPr>
          <a:lstStyle/>
          <a:p>
            <a:pPr>
              <a:buFont typeface="Arial" panose="020B0604020202020204" pitchFamily="34" charset="0"/>
              <a:buChar char="•"/>
            </a:pPr>
            <a:r>
              <a:rPr lang="en-US" sz="3600" b="1" dirty="0" smtClean="0">
                <a:solidFill>
                  <a:schemeClr val="bg1"/>
                </a:solidFill>
              </a:rPr>
              <a:t>Structural </a:t>
            </a:r>
            <a:r>
              <a:rPr lang="en-US" sz="3600" b="1" dirty="0">
                <a:solidFill>
                  <a:schemeClr val="bg1"/>
                </a:solidFill>
              </a:rPr>
              <a:t>measures give consumers a sense of a health care provider’s capacity, systems, and processes to provide high-quality care. For example:</a:t>
            </a:r>
          </a:p>
          <a:p>
            <a:pPr>
              <a:buFont typeface="Arial" panose="020B0604020202020204" pitchFamily="34" charset="0"/>
              <a:buChar char="•"/>
            </a:pPr>
            <a:r>
              <a:rPr lang="en-US" sz="3600" b="1" dirty="0">
                <a:solidFill>
                  <a:schemeClr val="bg1"/>
                </a:solidFill>
              </a:rPr>
              <a:t>Whether the health care organization uses electronic medical records or medication order entry systems.</a:t>
            </a:r>
          </a:p>
          <a:p>
            <a:pPr>
              <a:buFont typeface="Arial" panose="020B0604020202020204" pitchFamily="34" charset="0"/>
              <a:buChar char="•"/>
            </a:pPr>
            <a:r>
              <a:rPr lang="en-US" sz="3600" b="1" dirty="0">
                <a:solidFill>
                  <a:schemeClr val="bg1"/>
                </a:solidFill>
              </a:rPr>
              <a:t>The number or proportion of board-certified physicians.</a:t>
            </a:r>
          </a:p>
          <a:p>
            <a:pPr>
              <a:buFont typeface="Arial" panose="020B0604020202020204" pitchFamily="34" charset="0"/>
              <a:buChar char="•"/>
            </a:pPr>
            <a:r>
              <a:rPr lang="en-US" sz="3600" b="1" dirty="0">
                <a:solidFill>
                  <a:schemeClr val="bg1"/>
                </a:solidFill>
              </a:rPr>
              <a:t>The ratio of providers to patients.</a:t>
            </a:r>
          </a:p>
          <a:p>
            <a:endParaRPr lang="en-US" b="1" dirty="0">
              <a:solidFill>
                <a:schemeClr val="bg1"/>
              </a:solidFill>
            </a:endParaRPr>
          </a:p>
        </p:txBody>
      </p:sp>
      <p:pic>
        <p:nvPicPr>
          <p:cNvPr id="4" name="Picture 3"/>
          <p:cNvPicPr>
            <a:picLocks noChangeAspect="1"/>
          </p:cNvPicPr>
          <p:nvPr/>
        </p:nvPicPr>
        <p:blipFill>
          <a:blip r:embed="rId3"/>
          <a:stretch>
            <a:fillRect/>
          </a:stretch>
        </p:blipFill>
        <p:spPr>
          <a:xfrm>
            <a:off x="6418262" y="5994399"/>
            <a:ext cx="5600700" cy="704850"/>
          </a:xfrm>
          <a:prstGeom prst="rect">
            <a:avLst/>
          </a:prstGeom>
        </p:spPr>
      </p:pic>
    </p:spTree>
    <p:extLst>
      <p:ext uri="{BB962C8B-B14F-4D97-AF65-F5344CB8AC3E}">
        <p14:creationId xmlns:p14="http://schemas.microsoft.com/office/powerpoint/2010/main" val="8721447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1" y="560857"/>
            <a:ext cx="11363418" cy="55707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a:solidFill>
                  <a:prstClr val="white"/>
                </a:solidFill>
              </a:rPr>
              <a:t>5</a:t>
            </a:r>
            <a:r>
              <a:rPr lang="en-US" sz="3200" dirty="0" smtClean="0">
                <a:solidFill>
                  <a:prstClr val="white"/>
                </a:solidFill>
              </a:rPr>
              <a:t>. Which of the following is not a correct statement?</a:t>
            </a:r>
            <a:endParaRPr lang="en-US" sz="3200" dirty="0">
              <a:solidFill>
                <a:prstClr val="white"/>
              </a:solidFill>
            </a:endParaRPr>
          </a:p>
          <a:p>
            <a:pPr lvl="0"/>
            <a:endParaRPr lang="en-US" sz="3200" dirty="0">
              <a:solidFill>
                <a:prstClr val="white"/>
              </a:solidFill>
            </a:endParaRPr>
          </a:p>
          <a:p>
            <a:pPr marL="342900" lvl="0" indent="-342900">
              <a:buFontTx/>
              <a:buAutoNum type="alphaLcParenR"/>
            </a:pPr>
            <a:r>
              <a:rPr lang="en-US" sz="3200" dirty="0" smtClean="0">
                <a:solidFill>
                  <a:prstClr val="white"/>
                </a:solidFill>
              </a:rPr>
              <a:t>Consuming four or </a:t>
            </a:r>
            <a:r>
              <a:rPr lang="en-US" sz="3200" dirty="0" smtClean="0">
                <a:solidFill>
                  <a:prstClr val="white"/>
                </a:solidFill>
              </a:rPr>
              <a:t>more </a:t>
            </a:r>
            <a:r>
              <a:rPr lang="en-US" sz="3200" dirty="0" smtClean="0">
                <a:solidFill>
                  <a:prstClr val="white"/>
                </a:solidFill>
              </a:rPr>
              <a:t>alcoholic drinks on one or more occasion for women and five or more for men</a:t>
            </a:r>
          </a:p>
          <a:p>
            <a:pPr marL="342900" lvl="0" indent="-342900">
              <a:buFontTx/>
              <a:buAutoNum type="alphaLcParenR"/>
            </a:pPr>
            <a:r>
              <a:rPr lang="en-US" sz="3200" dirty="0" smtClean="0">
                <a:solidFill>
                  <a:prstClr val="white"/>
                </a:solidFill>
              </a:rPr>
              <a:t>Younger people and men are more likely to binge drink and consume more alcohol than older people and women </a:t>
            </a:r>
          </a:p>
          <a:p>
            <a:pPr marL="342900" lvl="0" indent="-342900">
              <a:buFontTx/>
              <a:buAutoNum type="alphaLcParenR"/>
            </a:pPr>
            <a:r>
              <a:rPr lang="en-US" sz="3200" dirty="0" smtClean="0">
                <a:solidFill>
                  <a:prstClr val="white"/>
                </a:solidFill>
              </a:rPr>
              <a:t>More than half of alcohol consumption by adults in the United States is in the form of binge drinking </a:t>
            </a:r>
          </a:p>
          <a:p>
            <a:pPr marL="342900" lvl="0" indent="-342900">
              <a:buFontTx/>
              <a:buAutoNum type="alphaLcParenR"/>
            </a:pPr>
            <a:r>
              <a:rPr lang="en-US" sz="3200" dirty="0" smtClean="0">
                <a:solidFill>
                  <a:prstClr val="white"/>
                </a:solidFill>
              </a:rPr>
              <a:t>Drinking four or more alcoholic drink every day dramatically improves health by lowering cholesterol </a:t>
            </a:r>
            <a:endParaRPr lang="en-US" sz="3200" dirty="0">
              <a:solidFill>
                <a:prstClr val="white"/>
              </a:solidFill>
            </a:endParaRPr>
          </a:p>
        </p:txBody>
      </p:sp>
    </p:spTree>
    <p:extLst>
      <p:ext uri="{BB962C8B-B14F-4D97-AF65-F5344CB8AC3E}">
        <p14:creationId xmlns:p14="http://schemas.microsoft.com/office/powerpoint/2010/main" val="18514120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1" y="560857"/>
            <a:ext cx="11363418" cy="55707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a:solidFill>
                  <a:prstClr val="white"/>
                </a:solidFill>
              </a:rPr>
              <a:t>5</a:t>
            </a:r>
            <a:r>
              <a:rPr lang="en-US" sz="3200" dirty="0" smtClean="0">
                <a:solidFill>
                  <a:prstClr val="white"/>
                </a:solidFill>
              </a:rPr>
              <a:t>. Which of the following is not a correct statement?</a:t>
            </a:r>
            <a:endParaRPr lang="en-US" sz="3200" dirty="0">
              <a:solidFill>
                <a:prstClr val="white"/>
              </a:solidFill>
            </a:endParaRPr>
          </a:p>
          <a:p>
            <a:pPr lvl="0"/>
            <a:endParaRPr lang="en-US" sz="3200" dirty="0">
              <a:solidFill>
                <a:prstClr val="white"/>
              </a:solidFill>
            </a:endParaRPr>
          </a:p>
          <a:p>
            <a:pPr marL="342900" lvl="0" indent="-342900">
              <a:buFontTx/>
              <a:buAutoNum type="alphaLcParenR"/>
            </a:pPr>
            <a:r>
              <a:rPr lang="en-US" sz="3200" dirty="0" smtClean="0">
                <a:solidFill>
                  <a:prstClr val="white"/>
                </a:solidFill>
              </a:rPr>
              <a:t>Consuming four or </a:t>
            </a:r>
            <a:r>
              <a:rPr lang="en-US" sz="3200" dirty="0" smtClean="0">
                <a:solidFill>
                  <a:prstClr val="white"/>
                </a:solidFill>
              </a:rPr>
              <a:t>more </a:t>
            </a:r>
            <a:r>
              <a:rPr lang="en-US" sz="3200" dirty="0" smtClean="0">
                <a:solidFill>
                  <a:prstClr val="white"/>
                </a:solidFill>
              </a:rPr>
              <a:t>alcoholic drinks on one or more occasion for women and five or more for men</a:t>
            </a:r>
          </a:p>
          <a:p>
            <a:pPr marL="342900" lvl="0" indent="-342900">
              <a:buFontTx/>
              <a:buAutoNum type="alphaLcParenR"/>
            </a:pPr>
            <a:r>
              <a:rPr lang="en-US" sz="3200" dirty="0" smtClean="0">
                <a:solidFill>
                  <a:prstClr val="white"/>
                </a:solidFill>
              </a:rPr>
              <a:t>Younger people and men are more likely to binge drink and consume more alcohol than older people and women </a:t>
            </a:r>
          </a:p>
          <a:p>
            <a:pPr marL="342900" lvl="0" indent="-342900">
              <a:buFontTx/>
              <a:buAutoNum type="alphaLcParenR"/>
            </a:pPr>
            <a:r>
              <a:rPr lang="en-US" sz="3200" dirty="0" smtClean="0">
                <a:solidFill>
                  <a:prstClr val="white"/>
                </a:solidFill>
              </a:rPr>
              <a:t>More than half of alcohol consumption by adults in the United States is in the form of binge drinking </a:t>
            </a:r>
          </a:p>
          <a:p>
            <a:pPr marL="342900" lvl="0" indent="-342900">
              <a:buFontTx/>
              <a:buAutoNum type="alphaLcParenR"/>
            </a:pPr>
            <a:r>
              <a:rPr lang="en-US" sz="3200" dirty="0" smtClean="0">
                <a:solidFill>
                  <a:srgbClr val="C00000"/>
                </a:solidFill>
              </a:rPr>
              <a:t>Drinking four or more alcoholic drink every day dramatically improves health by lowering cholesterol </a:t>
            </a:r>
            <a:endParaRPr lang="en-US" sz="3200" dirty="0">
              <a:solidFill>
                <a:srgbClr val="C00000"/>
              </a:solidFill>
            </a:endParaRPr>
          </a:p>
        </p:txBody>
      </p:sp>
    </p:spTree>
    <p:extLst>
      <p:ext uri="{BB962C8B-B14F-4D97-AF65-F5344CB8AC3E}">
        <p14:creationId xmlns:p14="http://schemas.microsoft.com/office/powerpoint/2010/main" val="8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245</TotalTime>
  <Words>1512</Words>
  <Application>Microsoft Office PowerPoint</Application>
  <PresentationFormat>Widescreen</PresentationFormat>
  <Paragraphs>194</Paragraphs>
  <Slides>91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91</vt:i4>
      </vt:variant>
    </vt:vector>
  </HeadingPairs>
  <TitlesOfParts>
    <vt:vector size="97" baseType="lpstr">
      <vt:lpstr>Arial</vt:lpstr>
      <vt:lpstr>Calibri</vt:lpstr>
      <vt:lpstr>Century Gothic</vt:lpstr>
      <vt:lpstr>Merriweather</vt:lpstr>
      <vt:lpstr>Wingdings 3</vt:lpstr>
      <vt:lpstr>Slice</vt:lpstr>
      <vt:lpstr>MODULE Four:     MEDICAL PROTOCOLS  AND  QUALITY ASSURANCE</vt:lpstr>
      <vt:lpstr>PowerPoint Presentation</vt:lpstr>
      <vt:lpstr>UNIT OBJECTIVES</vt:lpstr>
      <vt:lpstr>Quality Care structures  and peer review</vt:lpstr>
      <vt:lpstr>The latest data and information for all types of ACOs </vt:lpstr>
      <vt:lpstr> Accountable Care Organizations How ACOs work </vt:lpstr>
      <vt:lpstr> Accountable Care Organizations How ACOs share information </vt:lpstr>
      <vt:lpstr> Types of Quality Measures </vt:lpstr>
      <vt:lpstr> Structural Measures </vt:lpstr>
      <vt:lpstr> Process Measures </vt:lpstr>
      <vt:lpstr>Outcome Measures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35</cp:revision>
  <cp:lastPrinted>2018-01-03T00:28:39Z</cp:lastPrinted>
  <dcterms:created xsi:type="dcterms:W3CDTF">2017-11-27T19:02:08Z</dcterms:created>
  <dcterms:modified xsi:type="dcterms:W3CDTF">2018-01-18T20:01:38Z</dcterms:modified>
</cp:coreProperties>
</file>