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ink/ink1.xml" ContentType="application/inkml+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612" r:id="rId4"/>
    <p:sldId id="613" r:id="rId5"/>
    <p:sldId id="259" r:id="rId6"/>
    <p:sldId id="260" r:id="rId7"/>
    <p:sldId id="261" r:id="rId8"/>
    <p:sldId id="262" r:id="rId9"/>
    <p:sldId id="263" r:id="rId10"/>
    <p:sldId id="264" r:id="rId11"/>
    <p:sldId id="265" r:id="rId12"/>
    <p:sldId id="277" r:id="rId13"/>
    <p:sldId id="266" r:id="rId14"/>
    <p:sldId id="267" r:id="rId15"/>
    <p:sldId id="268" r:id="rId16"/>
    <p:sldId id="269" r:id="rId17"/>
    <p:sldId id="270" r:id="rId18"/>
    <p:sldId id="580" r:id="rId19"/>
    <p:sldId id="271" r:id="rId20"/>
    <p:sldId id="272" r:id="rId21"/>
    <p:sldId id="273" r:id="rId22"/>
    <p:sldId id="274" r:id="rId23"/>
    <p:sldId id="275" r:id="rId24"/>
    <p:sldId id="276"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2" r:id="rId67"/>
    <p:sldId id="323" r:id="rId68"/>
    <p:sldId id="324" r:id="rId69"/>
    <p:sldId id="325" r:id="rId70"/>
    <p:sldId id="326" r:id="rId71"/>
    <p:sldId id="327" r:id="rId72"/>
    <p:sldId id="328" r:id="rId73"/>
    <p:sldId id="329" r:id="rId74"/>
    <p:sldId id="603" r:id="rId75"/>
    <p:sldId id="330" r:id="rId76"/>
    <p:sldId id="604" r:id="rId77"/>
    <p:sldId id="581" r:id="rId78"/>
    <p:sldId id="605" r:id="rId79"/>
    <p:sldId id="331" r:id="rId80"/>
    <p:sldId id="606" r:id="rId81"/>
    <p:sldId id="332" r:id="rId82"/>
    <p:sldId id="607" r:id="rId83"/>
    <p:sldId id="333" r:id="rId84"/>
    <p:sldId id="608" r:id="rId85"/>
    <p:sldId id="334" r:id="rId86"/>
    <p:sldId id="335" r:id="rId87"/>
    <p:sldId id="597"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50" r:id="rId102"/>
    <p:sldId id="351" r:id="rId103"/>
    <p:sldId id="352" r:id="rId104"/>
    <p:sldId id="353" r:id="rId105"/>
    <p:sldId id="354" r:id="rId106"/>
    <p:sldId id="355" r:id="rId107"/>
    <p:sldId id="356" r:id="rId108"/>
    <p:sldId id="357" r:id="rId109"/>
    <p:sldId id="358" r:id="rId110"/>
    <p:sldId id="359" r:id="rId111"/>
    <p:sldId id="360" r:id="rId112"/>
    <p:sldId id="362" r:id="rId113"/>
    <p:sldId id="363" r:id="rId114"/>
    <p:sldId id="364" r:id="rId115"/>
    <p:sldId id="365" r:id="rId116"/>
    <p:sldId id="366" r:id="rId117"/>
    <p:sldId id="367" r:id="rId118"/>
    <p:sldId id="368" r:id="rId119"/>
    <p:sldId id="599"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600"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 id="442" r:id="rId194"/>
    <p:sldId id="443" r:id="rId195"/>
    <p:sldId id="444" r:id="rId196"/>
    <p:sldId id="445" r:id="rId197"/>
    <p:sldId id="446" r:id="rId198"/>
    <p:sldId id="447" r:id="rId199"/>
    <p:sldId id="448" r:id="rId200"/>
    <p:sldId id="598" r:id="rId201"/>
    <p:sldId id="449" r:id="rId202"/>
    <p:sldId id="450" r:id="rId203"/>
    <p:sldId id="451" r:id="rId204"/>
    <p:sldId id="609" r:id="rId205"/>
    <p:sldId id="452" r:id="rId206"/>
    <p:sldId id="610" r:id="rId207"/>
    <p:sldId id="453" r:id="rId208"/>
    <p:sldId id="611" r:id="rId209"/>
    <p:sldId id="454" r:id="rId210"/>
    <p:sldId id="455" r:id="rId211"/>
    <p:sldId id="601" r:id="rId212"/>
    <p:sldId id="602" r:id="rId213"/>
    <p:sldId id="456" r:id="rId214"/>
    <p:sldId id="457" r:id="rId215"/>
    <p:sldId id="458" r:id="rId216"/>
    <p:sldId id="459" r:id="rId217"/>
    <p:sldId id="460" r:id="rId218"/>
    <p:sldId id="461" r:id="rId219"/>
    <p:sldId id="462" r:id="rId220"/>
    <p:sldId id="463" r:id="rId221"/>
    <p:sldId id="464" r:id="rId222"/>
    <p:sldId id="465" r:id="rId223"/>
    <p:sldId id="466" r:id="rId224"/>
    <p:sldId id="467" r:id="rId225"/>
    <p:sldId id="468" r:id="rId226"/>
    <p:sldId id="469" r:id="rId227"/>
    <p:sldId id="470" r:id="rId228"/>
    <p:sldId id="471" r:id="rId229"/>
    <p:sldId id="472" r:id="rId230"/>
    <p:sldId id="473" r:id="rId231"/>
    <p:sldId id="474" r:id="rId232"/>
    <p:sldId id="475" r:id="rId233"/>
    <p:sldId id="476" r:id="rId234"/>
    <p:sldId id="478" r:id="rId235"/>
    <p:sldId id="479" r:id="rId236"/>
    <p:sldId id="480" r:id="rId237"/>
    <p:sldId id="481" r:id="rId238"/>
    <p:sldId id="483" r:id="rId239"/>
    <p:sldId id="484" r:id="rId240"/>
    <p:sldId id="485" r:id="rId241"/>
    <p:sldId id="486" r:id="rId242"/>
    <p:sldId id="487" r:id="rId243"/>
    <p:sldId id="488" r:id="rId244"/>
    <p:sldId id="489" r:id="rId245"/>
    <p:sldId id="490" r:id="rId246"/>
    <p:sldId id="491" r:id="rId247"/>
    <p:sldId id="492" r:id="rId248"/>
    <p:sldId id="493" r:id="rId249"/>
    <p:sldId id="494" r:id="rId250"/>
    <p:sldId id="495" r:id="rId251"/>
    <p:sldId id="588" r:id="rId252"/>
    <p:sldId id="496" r:id="rId253"/>
    <p:sldId id="497" r:id="rId254"/>
    <p:sldId id="498" r:id="rId255"/>
    <p:sldId id="499" r:id="rId256"/>
    <p:sldId id="500" r:id="rId257"/>
    <p:sldId id="501" r:id="rId258"/>
    <p:sldId id="502" r:id="rId259"/>
    <p:sldId id="503" r:id="rId260"/>
    <p:sldId id="504" r:id="rId261"/>
    <p:sldId id="589" r:id="rId262"/>
    <p:sldId id="505" r:id="rId263"/>
    <p:sldId id="506" r:id="rId264"/>
    <p:sldId id="507" r:id="rId265"/>
    <p:sldId id="508" r:id="rId266"/>
    <p:sldId id="509" r:id="rId267"/>
    <p:sldId id="510" r:id="rId268"/>
    <p:sldId id="511" r:id="rId269"/>
    <p:sldId id="512" r:id="rId270"/>
    <p:sldId id="590" r:id="rId271"/>
    <p:sldId id="513" r:id="rId272"/>
    <p:sldId id="514" r:id="rId273"/>
    <p:sldId id="515" r:id="rId274"/>
    <p:sldId id="516" r:id="rId275"/>
    <p:sldId id="591" r:id="rId276"/>
    <p:sldId id="517" r:id="rId277"/>
    <p:sldId id="518" r:id="rId278"/>
    <p:sldId id="519" r:id="rId279"/>
    <p:sldId id="520" r:id="rId280"/>
    <p:sldId id="521" r:id="rId281"/>
    <p:sldId id="522" r:id="rId282"/>
    <p:sldId id="523" r:id="rId283"/>
    <p:sldId id="524" r:id="rId284"/>
    <p:sldId id="525" r:id="rId285"/>
    <p:sldId id="526" r:id="rId286"/>
    <p:sldId id="527" r:id="rId287"/>
    <p:sldId id="528" r:id="rId288"/>
    <p:sldId id="529" r:id="rId289"/>
    <p:sldId id="530" r:id="rId290"/>
    <p:sldId id="531" r:id="rId291"/>
    <p:sldId id="532" r:id="rId292"/>
    <p:sldId id="533" r:id="rId293"/>
    <p:sldId id="534" r:id="rId294"/>
    <p:sldId id="535" r:id="rId295"/>
    <p:sldId id="536" r:id="rId296"/>
    <p:sldId id="537" r:id="rId297"/>
    <p:sldId id="538" r:id="rId298"/>
    <p:sldId id="539" r:id="rId299"/>
    <p:sldId id="540" r:id="rId300"/>
    <p:sldId id="541" r:id="rId301"/>
    <p:sldId id="542" r:id="rId302"/>
    <p:sldId id="592" r:id="rId303"/>
    <p:sldId id="544" r:id="rId304"/>
    <p:sldId id="545" r:id="rId305"/>
    <p:sldId id="546" r:id="rId306"/>
    <p:sldId id="547" r:id="rId307"/>
    <p:sldId id="548" r:id="rId308"/>
    <p:sldId id="550" r:id="rId309"/>
    <p:sldId id="551" r:id="rId310"/>
    <p:sldId id="552" r:id="rId311"/>
    <p:sldId id="553" r:id="rId312"/>
    <p:sldId id="554" r:id="rId313"/>
    <p:sldId id="555" r:id="rId314"/>
    <p:sldId id="556" r:id="rId315"/>
    <p:sldId id="557" r:id="rId316"/>
    <p:sldId id="558" r:id="rId317"/>
    <p:sldId id="559" r:id="rId318"/>
    <p:sldId id="560" r:id="rId319"/>
    <p:sldId id="561" r:id="rId320"/>
    <p:sldId id="562" r:id="rId321"/>
    <p:sldId id="563" r:id="rId322"/>
    <p:sldId id="564" r:id="rId323"/>
    <p:sldId id="565" r:id="rId324"/>
    <p:sldId id="566" r:id="rId325"/>
    <p:sldId id="567" r:id="rId326"/>
    <p:sldId id="568" r:id="rId327"/>
    <p:sldId id="569" r:id="rId328"/>
    <p:sldId id="570" r:id="rId329"/>
    <p:sldId id="571" r:id="rId330"/>
    <p:sldId id="572" r:id="rId331"/>
    <p:sldId id="575" r:id="rId332"/>
    <p:sldId id="576" r:id="rId333"/>
    <p:sldId id="577" r:id="rId334"/>
    <p:sldId id="583" r:id="rId335"/>
    <p:sldId id="584" r:id="rId336"/>
    <p:sldId id="578" r:id="rId337"/>
    <p:sldId id="579" r:id="rId33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ctor Brooks" initials="VB"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20" d="100"/>
          <a:sy n="120" d="100"/>
        </p:scale>
        <p:origin x="120" y="39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commentAuthors" Target="commentAuthors.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presProps" Target="presProps.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viewProps" Target="viewProps.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theme" Target="theme/theme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173" Type="http://schemas.openxmlformats.org/officeDocument/2006/relationships/slide" Target="slides/slide172.xml"/><Relationship Id="rId229" Type="http://schemas.openxmlformats.org/officeDocument/2006/relationships/slide" Target="slides/slide22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12-15T10:27:54.298" idx="1">
    <p:pos x="10" y="10"/>
    <p:text/>
    <p:extLst>
      <p:ext uri="{C676402C-5697-4E1C-873F-D02D1690AC5C}">
        <p15:threadingInfo xmlns:p15="http://schemas.microsoft.com/office/powerpoint/2012/main" timeZoneBias="480"/>
      </p:ext>
    </p:extLst>
  </p:cm>
</p:cmLst>
</file>

<file path=ppt/ink/ink1.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56.72083" units="1/cm"/>
          <inkml:channelProperty channel="Y" name="resolution" value="28.34646" units="1/cm"/>
          <inkml:channelProperty channel="T" name="resolution" value="1" units="1/dev"/>
        </inkml:channelProperties>
      </inkml:inkSource>
      <inkml:timestamp xml:id="ts0" timeString="2017-12-14T21:52:43.674"/>
    </inkml:context>
    <inkml:brush xml:id="br0">
      <inkml:brushProperty name="width" value="0.05292" units="cm"/>
      <inkml:brushProperty name="height" value="0.05292" units="cm"/>
      <inkml:brushProperty name="color" value="#FF0000"/>
    </inkml:brush>
  </inkml:definitions>
  <inkml:trace contextRef="#ctx0" brushRef="#br0">9472 18997 0</inkml:trace>
  <inkml:trace contextRef="#ctx0" brushRef="#br0" timeOffset="1159">9737 18538 0</inkml:trace>
  <inkml:trace contextRef="#ctx0" brushRef="#br0" timeOffset="3904">7285 18256 0</inkml:trace>
  <inkml:trace contextRef="#ctx0" brushRef="#br0" timeOffset="4573">6121 18468 0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4054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36DA1D87-DB08-476F-80BE-531EA1156205}" type="datetimeFigureOut">
              <a:rPr lang="en-US" smtClean="0"/>
              <a:t>1/18/2018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1433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888425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00348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34010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57040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4036444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93577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847672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597499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173838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DA1D87-DB08-476F-80BE-531EA1156205}"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415601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6DA1D87-DB08-476F-80BE-531EA1156205}" type="datetimeFigureOut">
              <a:rPr lang="en-US" smtClean="0"/>
              <a:t>1/18/2018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39030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6DA1D87-DB08-476F-80BE-531EA1156205}" type="datetimeFigureOut">
              <a:rPr lang="en-US" smtClean="0"/>
              <a:t>1/18/2018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857120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DA1D87-DB08-476F-80BE-531EA1156205}" type="datetimeFigureOut">
              <a:rPr lang="en-US" smtClean="0"/>
              <a:t>1/18/2018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06704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DA1D87-DB08-476F-80BE-531EA1156205}"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879248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DA1D87-DB08-476F-80BE-531EA1156205}"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88195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6DA1D87-DB08-476F-80BE-531EA1156205}" type="datetimeFigureOut">
              <a:rPr lang="en-US" smtClean="0"/>
              <a:t>1/18/2018</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58B55C5A-35D9-4247-946D-FD88F0C5F562}" type="slidenum">
              <a:rPr lang="en-US" smtClean="0"/>
              <a:t>‹#›</a:t>
            </a:fld>
            <a:endParaRPr lang="en-US"/>
          </a:p>
        </p:txBody>
      </p:sp>
    </p:spTree>
    <p:extLst>
      <p:ext uri="{BB962C8B-B14F-4D97-AF65-F5344CB8AC3E}">
        <p14:creationId xmlns:p14="http://schemas.microsoft.com/office/powerpoint/2010/main" val="67533412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3.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png"/></Relationships>
</file>

<file path=ppt/slides/_rels/slide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1.png"/><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1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0.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1.png"/><Relationship Id="rId1" Type="http://schemas.openxmlformats.org/officeDocument/2006/relationships/slideLayout" Target="../slideLayouts/slideLayout2.xml"/><Relationship Id="rId4" Type="http://schemas.openxmlformats.org/officeDocument/2006/relationships/image" Target="../media/image20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05.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14.png"/><Relationship Id="rId4" Type="http://schemas.openxmlformats.org/officeDocument/2006/relationships/image" Target="../media/image213.png"/></Relationships>
</file>

<file path=ppt/slides/_rels/slide2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4.png"/><Relationship Id="rId2"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_rels/slide2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4.pn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9.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3.pn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4.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6.pn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1.pn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2.pn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3.pn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5.pn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6.pn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6.pn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7.pn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8.pn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1.pn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2.png"/><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3.pn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4.pn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5.pn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6.pn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8.pn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9.pn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1.pn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2.pn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3.pn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4.pn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5.pn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6.pn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8.pn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9.png"/><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1.png"/><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2.png"/><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3.pn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4.pn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5.png"/><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6.png"/><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8.png"/><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9.png"/><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2.png"/><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3.png"/><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4.png"/><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59.emf"/><Relationship Id="rId4" Type="http://schemas.openxmlformats.org/officeDocument/2006/relationships/customXml" Target="../ink/ink1.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23" y="144855"/>
            <a:ext cx="11728947" cy="6231231"/>
          </a:xfrm>
        </p:spPr>
        <p:txBody>
          <a:bodyPr>
            <a:normAutofit/>
          </a:bodyPr>
          <a:lstStyle/>
          <a:p>
            <a:r>
              <a:rPr lang="en-US" sz="6000" b="1" dirty="0" smtClean="0"/>
              <a:t>MODULE five:</a:t>
            </a:r>
            <a:br>
              <a:rPr lang="en-US" sz="6000" b="1" dirty="0" smtClean="0"/>
            </a:br>
            <a:r>
              <a:rPr lang="en-US" sz="6000" b="1" dirty="0"/>
              <a:t/>
            </a:r>
            <a:br>
              <a:rPr lang="en-US" sz="6000" b="1" dirty="0"/>
            </a:br>
            <a:r>
              <a:rPr lang="en-US" sz="6000" b="1" dirty="0" smtClean="0"/>
              <a:t>professionalism, </a:t>
            </a:r>
            <a:br>
              <a:rPr lang="en-US" sz="6000" b="1" dirty="0" smtClean="0"/>
            </a:br>
            <a:r>
              <a:rPr lang="en-US" sz="6000" b="1" dirty="0" smtClean="0"/>
              <a:t>ethics, and bioethics   </a:t>
            </a:r>
            <a:br>
              <a:rPr lang="en-US" sz="6000" b="1" dirty="0" smtClean="0"/>
            </a:br>
            <a:r>
              <a:rPr lang="en-US" sz="6000" b="1" dirty="0" smtClean="0"/>
              <a:t/>
            </a:r>
            <a:br>
              <a:rPr lang="en-US" sz="6000" b="1" dirty="0" smtClean="0"/>
            </a:br>
            <a:endParaRPr lang="en-US" sz="6000" b="1" dirty="0"/>
          </a:p>
        </p:txBody>
      </p:sp>
      <p:pic>
        <p:nvPicPr>
          <p:cNvPr id="3" name="Picture 2"/>
          <p:cNvPicPr>
            <a:picLocks noChangeAspect="1"/>
          </p:cNvPicPr>
          <p:nvPr/>
        </p:nvPicPr>
        <p:blipFill>
          <a:blip r:embed="rId2"/>
          <a:stretch>
            <a:fillRect/>
          </a:stretch>
        </p:blipFill>
        <p:spPr>
          <a:xfrm>
            <a:off x="9460523" y="464168"/>
            <a:ext cx="2189284" cy="5911918"/>
          </a:xfrm>
          <a:prstGeom prst="rect">
            <a:avLst/>
          </a:prstGeom>
        </p:spPr>
      </p:pic>
    </p:spTree>
    <p:extLst>
      <p:ext uri="{BB962C8B-B14F-4D97-AF65-F5344CB8AC3E}">
        <p14:creationId xmlns:p14="http://schemas.microsoft.com/office/powerpoint/2010/main" val="34924544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53916" y="1277598"/>
            <a:ext cx="9420903" cy="4744410"/>
          </a:xfrm>
          <a:prstGeom prst="rect">
            <a:avLst/>
          </a:prstGeom>
        </p:spPr>
      </p:pic>
      <p:pic>
        <p:nvPicPr>
          <p:cNvPr id="6" name="Picture 5"/>
          <p:cNvPicPr>
            <a:picLocks noChangeAspect="1"/>
          </p:cNvPicPr>
          <p:nvPr/>
        </p:nvPicPr>
        <p:blipFill>
          <a:blip r:embed="rId3"/>
          <a:stretch>
            <a:fillRect/>
          </a:stretch>
        </p:blipFill>
        <p:spPr>
          <a:xfrm>
            <a:off x="9974819" y="1269529"/>
            <a:ext cx="1762912" cy="4760549"/>
          </a:xfrm>
          <a:prstGeom prst="rect">
            <a:avLst/>
          </a:prstGeom>
        </p:spPr>
      </p:pic>
    </p:spTree>
    <p:extLst>
      <p:ext uri="{BB962C8B-B14F-4D97-AF65-F5344CB8AC3E}">
        <p14:creationId xmlns:p14="http://schemas.microsoft.com/office/powerpoint/2010/main" val="278070690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7841" y="4595783"/>
            <a:ext cx="7710360" cy="673210"/>
          </a:xfrm>
          <a:prstGeom prst="rect">
            <a:avLst/>
          </a:prstGeom>
        </p:spPr>
      </p:pic>
      <p:sp>
        <p:nvSpPr>
          <p:cNvPr id="3" name="Content Placeholder 2"/>
          <p:cNvSpPr>
            <a:spLocks noGrp="1"/>
          </p:cNvSpPr>
          <p:nvPr>
            <p:ph idx="1"/>
          </p:nvPr>
        </p:nvSpPr>
        <p:spPr/>
        <p:txBody>
          <a:bodyPr>
            <a:normAutofit fontScale="92500" lnSpcReduction="10000"/>
          </a:bodyPr>
          <a:lstStyle/>
          <a:p>
            <a:pPr>
              <a:buFont typeface="Arial" panose="020B0604020202020204" pitchFamily="34" charset="0"/>
              <a:buChar char="•"/>
            </a:pPr>
            <a:r>
              <a:rPr lang="en-US" altLang="en-US" b="1" dirty="0">
                <a:solidFill>
                  <a:schemeClr val="bg1"/>
                </a:solidFill>
              </a:rPr>
              <a:t>If the good faith effort fails </a:t>
            </a:r>
            <a:r>
              <a:rPr lang="en-US" altLang="en-US" b="1" dirty="0" smtClean="0">
                <a:solidFill>
                  <a:schemeClr val="bg1"/>
                </a:solidFill>
              </a:rPr>
              <a:t>to obtain </a:t>
            </a:r>
            <a:r>
              <a:rPr lang="en-US" altLang="en-US" b="1" dirty="0">
                <a:solidFill>
                  <a:schemeClr val="bg1"/>
                </a:solidFill>
              </a:rPr>
              <a:t>an acknowledgment (e.g., the patient refuses to sign), the reason(s) why should also be documented in writing.</a:t>
            </a:r>
          </a:p>
          <a:p>
            <a:pPr>
              <a:buFont typeface="Arial" panose="020B0604020202020204" pitchFamily="34" charset="0"/>
              <a:buChar char="•"/>
            </a:pPr>
            <a:r>
              <a:rPr lang="en-US" altLang="en-US" b="1" dirty="0">
                <a:solidFill>
                  <a:schemeClr val="bg1"/>
                </a:solidFill>
              </a:rPr>
              <a:t>A health care provider whose first treatment encounter with a patient is over the phone satisfies the requirements by mailing the notice to the individual no later than the day of that service delivery. </a:t>
            </a:r>
            <a:endParaRPr lang="en-US" altLang="en-US" b="1" dirty="0" smtClean="0">
              <a:solidFill>
                <a:schemeClr val="bg1"/>
              </a:solidFill>
            </a:endParaRPr>
          </a:p>
          <a:p>
            <a:pPr>
              <a:buFont typeface="Arial" panose="020B0604020202020204" pitchFamily="34" charset="0"/>
              <a:buChar char="•"/>
            </a:pPr>
            <a:r>
              <a:rPr lang="en-US" altLang="en-US" b="1" dirty="0">
                <a:solidFill>
                  <a:schemeClr val="bg1"/>
                </a:solidFill>
              </a:rPr>
              <a:t>Providers may include a tear-off sheet or other document with the notice that requests the acknowledgment be mailed back to the provider. </a:t>
            </a:r>
          </a:p>
          <a:p>
            <a:pPr>
              <a:buFont typeface="Arial" panose="020B0604020202020204" pitchFamily="34" charset="0"/>
              <a:buChar char="•"/>
            </a:pPr>
            <a:r>
              <a:rPr lang="en-US" altLang="en-US" b="1" dirty="0">
                <a:solidFill>
                  <a:schemeClr val="bg1"/>
                </a:solidFill>
              </a:rPr>
              <a:t>In some cases, “electronic” (e.g. email) delivery is OK.</a:t>
            </a:r>
          </a:p>
          <a:p>
            <a:pPr>
              <a:buFont typeface="Arial" panose="020B0604020202020204" pitchFamily="34" charset="0"/>
              <a:buChar char="•"/>
            </a:pPr>
            <a:r>
              <a:rPr lang="en-US" altLang="en-US" b="1" dirty="0">
                <a:solidFill>
                  <a:schemeClr val="bg1"/>
                </a:solidFill>
              </a:rPr>
              <a:t>Questions about the NPP?</a:t>
            </a:r>
          </a:p>
          <a:p>
            <a:pPr>
              <a:buFont typeface="Arial" panose="020B0604020202020204" pitchFamily="34" charset="0"/>
              <a:buChar char="•"/>
            </a:pPr>
            <a:endParaRPr lang="en-US" altLang="en-US" b="1" dirty="0">
              <a:solidFill>
                <a:schemeClr val="bg1"/>
              </a:solidFill>
            </a:endParaRPr>
          </a:p>
          <a:p>
            <a:pPr>
              <a:buFont typeface="Arial" panose="020B0604020202020204" pitchFamily="34" charset="0"/>
              <a:buChar char="•"/>
            </a:pPr>
            <a:endParaRPr lang="en-US" dirty="0"/>
          </a:p>
        </p:txBody>
      </p:sp>
      <p:pic>
        <p:nvPicPr>
          <p:cNvPr id="2" name="Picture 1"/>
          <p:cNvPicPr>
            <a:picLocks noChangeAspect="1"/>
          </p:cNvPicPr>
          <p:nvPr/>
        </p:nvPicPr>
        <p:blipFill>
          <a:blip r:embed="rId3"/>
          <a:stretch>
            <a:fillRect/>
          </a:stretch>
        </p:blipFill>
        <p:spPr>
          <a:xfrm>
            <a:off x="9592409" y="356731"/>
            <a:ext cx="2255592" cy="6090976"/>
          </a:xfrm>
          <a:prstGeom prst="rect">
            <a:avLst/>
          </a:prstGeom>
        </p:spPr>
      </p:pic>
    </p:spTree>
    <p:extLst>
      <p:ext uri="{BB962C8B-B14F-4D97-AF65-F5344CB8AC3E}">
        <p14:creationId xmlns:p14="http://schemas.microsoft.com/office/powerpoint/2010/main" val="408221632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56861" y="4485425"/>
            <a:ext cx="4675655" cy="1359202"/>
          </a:xfrm>
          <a:prstGeom prst="rect">
            <a:avLst/>
          </a:prstGeom>
        </p:spPr>
      </p:pic>
      <p:sp>
        <p:nvSpPr>
          <p:cNvPr id="3" name="Content Placeholder 2"/>
          <p:cNvSpPr>
            <a:spLocks noGrp="1"/>
          </p:cNvSpPr>
          <p:nvPr>
            <p:ph idx="1"/>
          </p:nvPr>
        </p:nvSpPr>
        <p:spPr/>
        <p:txBody>
          <a:bodyPr>
            <a:normAutofit fontScale="77500" lnSpcReduction="20000"/>
          </a:bodyPr>
          <a:lstStyle/>
          <a:p>
            <a:pPr>
              <a:buClr>
                <a:schemeClr val="tx1"/>
              </a:buClr>
              <a:buFont typeface="Wingdings" panose="05000000000000000000" pitchFamily="2" charset="2"/>
              <a:buChar char=""/>
            </a:pPr>
            <a:r>
              <a:rPr lang="en-US" altLang="en-US" sz="5400" b="1" dirty="0">
                <a:solidFill>
                  <a:schemeClr val="bg1"/>
                </a:solidFill>
              </a:rPr>
              <a:t>(Remember</a:t>
            </a:r>
            <a:r>
              <a:rPr lang="en-US" altLang="en-US" sz="5400" b="1" dirty="0" smtClean="0">
                <a:solidFill>
                  <a:schemeClr val="bg1"/>
                </a:solidFill>
              </a:rPr>
              <a:t>…. </a:t>
            </a:r>
            <a:r>
              <a:rPr lang="en-US" altLang="en-US" sz="5400" b="1" dirty="0">
                <a:solidFill>
                  <a:schemeClr val="bg1"/>
                </a:solidFill>
              </a:rPr>
              <a:t>optional)</a:t>
            </a:r>
          </a:p>
          <a:p>
            <a:pPr>
              <a:buFontTx/>
              <a:buChar char="•"/>
            </a:pPr>
            <a:r>
              <a:rPr lang="en-US" altLang="en-US" sz="5400" b="1" dirty="0">
                <a:solidFill>
                  <a:schemeClr val="bg1"/>
                </a:solidFill>
              </a:rPr>
              <a:t>Providers </a:t>
            </a:r>
            <a:r>
              <a:rPr lang="en-US" altLang="en-US" sz="5400" b="1" u="sng" dirty="0">
                <a:solidFill>
                  <a:schemeClr val="bg1"/>
                </a:solidFill>
              </a:rPr>
              <a:t>may</a:t>
            </a:r>
            <a:r>
              <a:rPr lang="en-US" altLang="en-US" sz="5400" b="1" dirty="0">
                <a:solidFill>
                  <a:schemeClr val="bg1"/>
                </a:solidFill>
              </a:rPr>
              <a:t> obtain patient consent prior to use or disclose PHI for treatment, payment or healthcare operations</a:t>
            </a:r>
          </a:p>
          <a:p>
            <a:endParaRPr lang="en-US" sz="5400" dirty="0"/>
          </a:p>
        </p:txBody>
      </p:sp>
      <p:pic>
        <p:nvPicPr>
          <p:cNvPr id="2" name="Picture 1"/>
          <p:cNvPicPr>
            <a:picLocks noChangeAspect="1"/>
          </p:cNvPicPr>
          <p:nvPr/>
        </p:nvPicPr>
        <p:blipFill>
          <a:blip r:embed="rId3"/>
          <a:stretch>
            <a:fillRect/>
          </a:stretch>
        </p:blipFill>
        <p:spPr>
          <a:xfrm>
            <a:off x="9459073" y="685800"/>
            <a:ext cx="2081197" cy="5620044"/>
          </a:xfrm>
          <a:prstGeom prst="rect">
            <a:avLst/>
          </a:prstGeom>
        </p:spPr>
      </p:pic>
    </p:spTree>
    <p:extLst>
      <p:ext uri="{BB962C8B-B14F-4D97-AF65-F5344CB8AC3E}">
        <p14:creationId xmlns:p14="http://schemas.microsoft.com/office/powerpoint/2010/main" val="379059953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27540" y="4394394"/>
            <a:ext cx="5049430" cy="2348089"/>
          </a:xfrm>
          <a:prstGeom prst="rect">
            <a:avLst/>
          </a:prstGeom>
        </p:spPr>
      </p:pic>
      <p:sp>
        <p:nvSpPr>
          <p:cNvPr id="5" name="Rectangle 4"/>
          <p:cNvSpPr/>
          <p:nvPr/>
        </p:nvSpPr>
        <p:spPr>
          <a:xfrm>
            <a:off x="245671" y="202477"/>
            <a:ext cx="9279991" cy="4191917"/>
          </a:xfrm>
          <a:prstGeom prst="rect">
            <a:avLst/>
          </a:prstGeom>
        </p:spPr>
        <p:txBody>
          <a:bodyPr wrap="square">
            <a:spAutoFit/>
          </a:bodyPr>
          <a:lstStyle/>
          <a:p>
            <a:pPr>
              <a:buFont typeface="Wingdings" panose="05000000000000000000" pitchFamily="2" charset="2"/>
              <a:buChar char="§"/>
            </a:pPr>
            <a:r>
              <a:rPr lang="en-US" altLang="en-US" b="1" dirty="0">
                <a:solidFill>
                  <a:schemeClr val="bg1"/>
                </a:solidFill>
              </a:rPr>
              <a:t>DHHS provides model business associate contract provisions designed to make it easier and less costly for providers to implement the requirements</a:t>
            </a:r>
            <a:r>
              <a:rPr lang="en-US" altLang="en-US" b="1" dirty="0" smtClean="0">
                <a:solidFill>
                  <a:schemeClr val="bg1"/>
                </a:solidFill>
              </a:rPr>
              <a:t>.</a:t>
            </a:r>
          </a:p>
          <a:p>
            <a:pPr>
              <a:buFont typeface="Wingdings" panose="05000000000000000000" pitchFamily="2" charset="2"/>
              <a:buChar char="§"/>
            </a:pPr>
            <a:r>
              <a:rPr lang="en-US" altLang="en-US" b="1" dirty="0" smtClean="0">
                <a:solidFill>
                  <a:schemeClr val="bg1"/>
                </a:solidFill>
              </a:rPr>
              <a:t> </a:t>
            </a:r>
            <a:r>
              <a:rPr lang="en-US" altLang="en-US" b="1" dirty="0">
                <a:solidFill>
                  <a:schemeClr val="bg1"/>
                </a:solidFill>
              </a:rPr>
              <a:t>Who needs them?  Individuals and entities that receive PHI to perform or assist the performance of a function or activity </a:t>
            </a:r>
            <a:r>
              <a:rPr lang="en-US" altLang="en-US" b="1" u="sng" dirty="0">
                <a:solidFill>
                  <a:schemeClr val="bg1"/>
                </a:solidFill>
              </a:rPr>
              <a:t>on behalf</a:t>
            </a:r>
            <a:r>
              <a:rPr lang="en-US" altLang="en-US" b="1" dirty="0">
                <a:solidFill>
                  <a:schemeClr val="bg1"/>
                </a:solidFill>
              </a:rPr>
              <a:t> of a CE</a:t>
            </a:r>
            <a:r>
              <a:rPr lang="en-US" altLang="en-US" b="1" dirty="0" smtClean="0">
                <a:solidFill>
                  <a:schemeClr val="bg1"/>
                </a:solidFill>
              </a:rPr>
              <a:t>.</a:t>
            </a:r>
          </a:p>
          <a:p>
            <a:r>
              <a:rPr lang="en-US" altLang="en-US" b="1" dirty="0">
                <a:solidFill>
                  <a:schemeClr val="bg1"/>
                </a:solidFill>
              </a:rPr>
              <a:t>Let’s start with the “formal definition”:  </a:t>
            </a:r>
          </a:p>
          <a:p>
            <a:pPr>
              <a:buFont typeface="Wingdings" panose="05000000000000000000" pitchFamily="2" charset="2"/>
              <a:buNone/>
            </a:pPr>
            <a:r>
              <a:rPr lang="en-US" altLang="en-US" b="1" dirty="0" smtClean="0">
                <a:solidFill>
                  <a:schemeClr val="bg1"/>
                </a:solidFill>
              </a:rPr>
              <a:t>   "A person who on behalf of a covered entity (or of an organized health care arrangement in which the covered entity participates) performs or assists in the performance of:</a:t>
            </a:r>
          </a:p>
          <a:p>
            <a:pPr>
              <a:lnSpc>
                <a:spcPct val="80000"/>
              </a:lnSpc>
              <a:buFont typeface="Wingdings" panose="05000000000000000000" pitchFamily="2" charset="2"/>
              <a:buNone/>
            </a:pPr>
            <a:r>
              <a:rPr lang="en-US" altLang="en-US" b="1" dirty="0" smtClean="0">
                <a:solidFill>
                  <a:schemeClr val="bg1"/>
                </a:solidFill>
              </a:rPr>
              <a:t>….</a:t>
            </a:r>
            <a:r>
              <a:rPr lang="en-US" altLang="en-US" b="1" dirty="0">
                <a:solidFill>
                  <a:schemeClr val="bg1"/>
                </a:solidFill>
              </a:rPr>
              <a:t>a function of activity involving the use of disclosure of individuality identifiable health information, including</a:t>
            </a:r>
          </a:p>
          <a:p>
            <a:pPr>
              <a:lnSpc>
                <a:spcPct val="80000"/>
              </a:lnSpc>
              <a:buFont typeface="Wingdings" panose="05000000000000000000" pitchFamily="2" charset="2"/>
              <a:buNone/>
            </a:pPr>
            <a:endParaRPr lang="en-US" altLang="en-US" b="1" dirty="0">
              <a:solidFill>
                <a:schemeClr val="bg1"/>
              </a:solidFill>
            </a:endParaRPr>
          </a:p>
          <a:p>
            <a:pPr>
              <a:lnSpc>
                <a:spcPct val="80000"/>
              </a:lnSpc>
            </a:pPr>
            <a:r>
              <a:rPr lang="en-US" altLang="en-US" b="1" dirty="0">
                <a:solidFill>
                  <a:schemeClr val="bg1"/>
                </a:solidFill>
              </a:rPr>
              <a:t>Claims processing or administration, data analysis, processing or administration, utilization review, quality assurance, billing, benefit management, practice management and repricing; or</a:t>
            </a:r>
          </a:p>
          <a:p>
            <a:endParaRPr lang="en-US" altLang="en-US" dirty="0"/>
          </a:p>
          <a:p>
            <a:endParaRPr lang="en-US" altLang="en-US" dirty="0"/>
          </a:p>
        </p:txBody>
      </p:sp>
      <p:pic>
        <p:nvPicPr>
          <p:cNvPr id="2" name="Picture 1"/>
          <p:cNvPicPr>
            <a:picLocks noChangeAspect="1"/>
          </p:cNvPicPr>
          <p:nvPr/>
        </p:nvPicPr>
        <p:blipFill>
          <a:blip r:embed="rId3"/>
          <a:stretch>
            <a:fillRect/>
          </a:stretch>
        </p:blipFill>
        <p:spPr>
          <a:xfrm>
            <a:off x="9706709" y="258314"/>
            <a:ext cx="2317140" cy="6257182"/>
          </a:xfrm>
          <a:prstGeom prst="rect">
            <a:avLst/>
          </a:prstGeom>
        </p:spPr>
      </p:pic>
      <p:pic>
        <p:nvPicPr>
          <p:cNvPr id="3" name="Picture 2"/>
          <p:cNvPicPr>
            <a:picLocks noChangeAspect="1"/>
          </p:cNvPicPr>
          <p:nvPr/>
        </p:nvPicPr>
        <p:blipFill>
          <a:blip r:embed="rId4"/>
          <a:stretch>
            <a:fillRect/>
          </a:stretch>
        </p:blipFill>
        <p:spPr>
          <a:xfrm>
            <a:off x="527541" y="6605139"/>
            <a:ext cx="5049430" cy="137344"/>
          </a:xfrm>
          <a:prstGeom prst="rect">
            <a:avLst/>
          </a:prstGeom>
        </p:spPr>
      </p:pic>
    </p:spTree>
    <p:extLst>
      <p:ext uri="{BB962C8B-B14F-4D97-AF65-F5344CB8AC3E}">
        <p14:creationId xmlns:p14="http://schemas.microsoft.com/office/powerpoint/2010/main" val="20750853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5004" y="4481145"/>
            <a:ext cx="8247266" cy="1947078"/>
          </a:xfrm>
          <a:prstGeom prst="rect">
            <a:avLst/>
          </a:prstGeom>
        </p:spPr>
      </p:pic>
      <p:sp>
        <p:nvSpPr>
          <p:cNvPr id="3" name="Content Placeholder 2"/>
          <p:cNvSpPr>
            <a:spLocks noGrp="1"/>
          </p:cNvSpPr>
          <p:nvPr>
            <p:ph idx="1"/>
          </p:nvPr>
        </p:nvSpPr>
        <p:spPr>
          <a:xfrm>
            <a:off x="115596" y="132737"/>
            <a:ext cx="9476812" cy="3832593"/>
          </a:xfrm>
        </p:spPr>
        <p:txBody>
          <a:bodyPr/>
          <a:lstStyle/>
          <a:p>
            <a:pPr marL="0" indent="0">
              <a:buNone/>
            </a:pPr>
            <a:endParaRPr lang="en-US" altLang="en-US" dirty="0" smtClean="0"/>
          </a:p>
          <a:p>
            <a:pPr marL="0" indent="0">
              <a:buNone/>
            </a:pPr>
            <a:r>
              <a:rPr lang="en-US" altLang="en-US" sz="2400" b="1" dirty="0" smtClean="0">
                <a:solidFill>
                  <a:schemeClr val="bg1"/>
                </a:solidFill>
              </a:rPr>
              <a:t>A </a:t>
            </a:r>
            <a:r>
              <a:rPr lang="en-US" altLang="en-US" sz="2400" b="1" dirty="0">
                <a:solidFill>
                  <a:schemeClr val="bg1"/>
                </a:solidFill>
              </a:rPr>
              <a:t>person who provides legal, actuarial, accounting, consulting, data aggregation, management, administrative, accreditation or financial services to or for such CE (or to or for an organized health care arrangement in which the CE participates) where the provision of service includes the disclosure of individuality identifiable health information from such CE (or arrangement) or from another business associate of such CE (or arrangement) to the person."</a:t>
            </a:r>
          </a:p>
          <a:p>
            <a:endParaRPr lang="en-US" sz="2400" dirty="0"/>
          </a:p>
        </p:txBody>
      </p:sp>
      <p:pic>
        <p:nvPicPr>
          <p:cNvPr id="2" name="Picture 1"/>
          <p:cNvPicPr>
            <a:picLocks noChangeAspect="1"/>
          </p:cNvPicPr>
          <p:nvPr/>
        </p:nvPicPr>
        <p:blipFill>
          <a:blip r:embed="rId3"/>
          <a:stretch>
            <a:fillRect/>
          </a:stretch>
        </p:blipFill>
        <p:spPr>
          <a:xfrm>
            <a:off x="9819631" y="360484"/>
            <a:ext cx="2214040" cy="5978769"/>
          </a:xfrm>
          <a:prstGeom prst="rect">
            <a:avLst/>
          </a:prstGeom>
        </p:spPr>
      </p:pic>
    </p:spTree>
    <p:extLst>
      <p:ext uri="{BB962C8B-B14F-4D97-AF65-F5344CB8AC3E}">
        <p14:creationId xmlns:p14="http://schemas.microsoft.com/office/powerpoint/2010/main" val="241958415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6670" y="3578469"/>
            <a:ext cx="7421696" cy="2004646"/>
          </a:xfrm>
          <a:prstGeom prst="rect">
            <a:avLst/>
          </a:prstGeom>
        </p:spPr>
      </p:pic>
      <p:sp>
        <p:nvSpPr>
          <p:cNvPr id="3" name="Content Placeholder 2"/>
          <p:cNvSpPr>
            <a:spLocks noGrp="1"/>
          </p:cNvSpPr>
          <p:nvPr>
            <p:ph idx="1"/>
          </p:nvPr>
        </p:nvSpPr>
        <p:spPr>
          <a:xfrm>
            <a:off x="228600" y="149469"/>
            <a:ext cx="9530862" cy="2797583"/>
          </a:xfrm>
        </p:spPr>
        <p:txBody>
          <a:bodyPr>
            <a:normAutofit fontScale="77500" lnSpcReduction="20000"/>
          </a:bodyPr>
          <a:lstStyle/>
          <a:p>
            <a:endParaRPr lang="en-US" altLang="en-US" dirty="0" smtClean="0"/>
          </a:p>
          <a:p>
            <a:endParaRPr lang="en-US" altLang="en-US" dirty="0"/>
          </a:p>
          <a:p>
            <a:endParaRPr lang="en-US" altLang="en-US" dirty="0" smtClean="0"/>
          </a:p>
          <a:p>
            <a:endParaRPr lang="en-US" altLang="en-US" dirty="0"/>
          </a:p>
          <a:p>
            <a:pPr>
              <a:buFont typeface="Arial" panose="020B0604020202020204" pitchFamily="34" charset="0"/>
              <a:buChar char="•"/>
            </a:pPr>
            <a:r>
              <a:rPr lang="en-US" altLang="en-US" sz="3000" b="1" dirty="0" smtClean="0">
                <a:solidFill>
                  <a:schemeClr val="bg1"/>
                </a:solidFill>
              </a:rPr>
              <a:t>Are </a:t>
            </a:r>
            <a:r>
              <a:rPr lang="en-US" altLang="en-US" sz="3000" b="1" dirty="0">
                <a:solidFill>
                  <a:schemeClr val="bg1"/>
                </a:solidFill>
              </a:rPr>
              <a:t>they performing a service or activity on our behalf?</a:t>
            </a:r>
          </a:p>
          <a:p>
            <a:pPr>
              <a:buFont typeface="Arial" panose="020B0604020202020204" pitchFamily="34" charset="0"/>
              <a:buChar char="•"/>
            </a:pPr>
            <a:r>
              <a:rPr lang="en-US" altLang="en-US" sz="3000" b="1" dirty="0">
                <a:solidFill>
                  <a:schemeClr val="bg1"/>
                </a:solidFill>
              </a:rPr>
              <a:t>Does the service or activity involve the use or disclosure of protected health information for purposes other than treatment?</a:t>
            </a:r>
          </a:p>
          <a:p>
            <a:endParaRPr lang="en-US" sz="3000" b="1" dirty="0">
              <a:solidFill>
                <a:schemeClr val="bg1"/>
              </a:solidFill>
            </a:endParaRPr>
          </a:p>
        </p:txBody>
      </p:sp>
      <p:pic>
        <p:nvPicPr>
          <p:cNvPr id="2" name="Picture 1"/>
          <p:cNvPicPr>
            <a:picLocks noChangeAspect="1"/>
          </p:cNvPicPr>
          <p:nvPr/>
        </p:nvPicPr>
        <p:blipFill>
          <a:blip r:embed="rId3"/>
          <a:stretch>
            <a:fillRect/>
          </a:stretch>
        </p:blipFill>
        <p:spPr>
          <a:xfrm>
            <a:off x="9759462" y="237392"/>
            <a:ext cx="2290763" cy="6185952"/>
          </a:xfrm>
          <a:prstGeom prst="rect">
            <a:avLst/>
          </a:prstGeom>
        </p:spPr>
      </p:pic>
    </p:spTree>
    <p:extLst>
      <p:ext uri="{BB962C8B-B14F-4D97-AF65-F5344CB8AC3E}">
        <p14:creationId xmlns:p14="http://schemas.microsoft.com/office/powerpoint/2010/main" val="244212332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009" y="993530"/>
            <a:ext cx="8238391" cy="4414765"/>
          </a:xfrm>
        </p:spPr>
        <p:txBody>
          <a:bodyPr>
            <a:noAutofit/>
          </a:bodyPr>
          <a:lstStyle/>
          <a:p>
            <a:pPr marL="0" indent="0">
              <a:buNone/>
            </a:pPr>
            <a:r>
              <a:rPr lang="en-US" altLang="en-US" sz="2800" b="1" dirty="0">
                <a:solidFill>
                  <a:schemeClr val="bg1"/>
                </a:solidFill>
              </a:rPr>
              <a:t>Accountants, lawyers, practice management services, billing and coding services, paper shredding services, health records storage services, telephone answering services, copying services, bookkeeping services, marketing services, outside financial companies, professional liability carriers, clearinghouses, computer hardware vendors, software vendors, computer support companies, web designers and hosting services, electronic attachment services, collection companies, etc.</a:t>
            </a:r>
          </a:p>
          <a:p>
            <a:endParaRPr lang="en-US" sz="3600" dirty="0"/>
          </a:p>
        </p:txBody>
      </p:sp>
      <p:pic>
        <p:nvPicPr>
          <p:cNvPr id="4" name="Picture 3"/>
          <p:cNvPicPr>
            <a:picLocks noChangeAspect="1"/>
          </p:cNvPicPr>
          <p:nvPr/>
        </p:nvPicPr>
        <p:blipFill>
          <a:blip r:embed="rId2"/>
          <a:stretch>
            <a:fillRect/>
          </a:stretch>
        </p:blipFill>
        <p:spPr>
          <a:xfrm>
            <a:off x="782516" y="5653454"/>
            <a:ext cx="8360521" cy="915561"/>
          </a:xfrm>
          <a:prstGeom prst="rect">
            <a:avLst/>
          </a:prstGeom>
        </p:spPr>
      </p:pic>
      <p:pic>
        <p:nvPicPr>
          <p:cNvPr id="2" name="Picture 1"/>
          <p:cNvPicPr>
            <a:picLocks noChangeAspect="1"/>
          </p:cNvPicPr>
          <p:nvPr/>
        </p:nvPicPr>
        <p:blipFill>
          <a:blip r:embed="rId3"/>
          <a:stretch>
            <a:fillRect/>
          </a:stretch>
        </p:blipFill>
        <p:spPr>
          <a:xfrm>
            <a:off x="9706708" y="580293"/>
            <a:ext cx="2010744" cy="5429792"/>
          </a:xfrm>
          <a:prstGeom prst="rect">
            <a:avLst/>
          </a:prstGeom>
        </p:spPr>
      </p:pic>
    </p:spTree>
    <p:extLst>
      <p:ext uri="{BB962C8B-B14F-4D97-AF65-F5344CB8AC3E}">
        <p14:creationId xmlns:p14="http://schemas.microsoft.com/office/powerpoint/2010/main" val="12565492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5461" y="4301067"/>
            <a:ext cx="7881111" cy="1311531"/>
          </a:xfrm>
          <a:prstGeom prst="rect">
            <a:avLst/>
          </a:prstGeom>
        </p:spPr>
      </p:pic>
      <p:sp>
        <p:nvSpPr>
          <p:cNvPr id="3" name="Content Placeholder 2"/>
          <p:cNvSpPr>
            <a:spLocks noGrp="1"/>
          </p:cNvSpPr>
          <p:nvPr>
            <p:ph idx="1"/>
          </p:nvPr>
        </p:nvSpPr>
        <p:spPr/>
        <p:txBody>
          <a:bodyPr>
            <a:normAutofit fontScale="70000" lnSpcReduction="20000"/>
          </a:bodyPr>
          <a:lstStyle/>
          <a:p>
            <a:pPr marL="0" indent="0">
              <a:buNone/>
            </a:pPr>
            <a:endParaRPr lang="en-US" altLang="en-US" sz="4000" dirty="0" smtClean="0"/>
          </a:p>
          <a:p>
            <a:pPr marL="0" indent="0">
              <a:buNone/>
            </a:pPr>
            <a:r>
              <a:rPr lang="en-US" altLang="en-US" sz="4000" b="1" dirty="0" smtClean="0">
                <a:solidFill>
                  <a:schemeClr val="bg1"/>
                </a:solidFill>
              </a:rPr>
              <a:t>A </a:t>
            </a:r>
            <a:r>
              <a:rPr lang="en-US" altLang="en-US" sz="4000" b="1" dirty="0">
                <a:solidFill>
                  <a:schemeClr val="bg1"/>
                </a:solidFill>
              </a:rPr>
              <a:t>business associate agreement should be used </a:t>
            </a:r>
            <a:r>
              <a:rPr lang="en-US" altLang="en-US" sz="4000" b="1" i="1" dirty="0">
                <a:solidFill>
                  <a:schemeClr val="bg1"/>
                </a:solidFill>
              </a:rPr>
              <a:t>only</a:t>
            </a:r>
            <a:r>
              <a:rPr lang="en-US" altLang="en-US" sz="4000" b="1" dirty="0">
                <a:solidFill>
                  <a:schemeClr val="bg1"/>
                </a:solidFill>
              </a:rPr>
              <a:t> when you intend the other party to have access to patient-identifiable information in order to perform some service for you. This is not what generally occurs when a homecare provider is purchasing inventory or otherwise buying items or accepting samples from a vendor.  </a:t>
            </a:r>
          </a:p>
          <a:p>
            <a:endParaRPr lang="en-US" sz="4000" dirty="0"/>
          </a:p>
        </p:txBody>
      </p:sp>
      <p:pic>
        <p:nvPicPr>
          <p:cNvPr id="2" name="Picture 1"/>
          <p:cNvPicPr>
            <a:picLocks noChangeAspect="1"/>
          </p:cNvPicPr>
          <p:nvPr/>
        </p:nvPicPr>
        <p:blipFill>
          <a:blip r:embed="rId3"/>
          <a:stretch>
            <a:fillRect/>
          </a:stretch>
        </p:blipFill>
        <p:spPr>
          <a:xfrm>
            <a:off x="9618785" y="373907"/>
            <a:ext cx="2202839" cy="5948521"/>
          </a:xfrm>
          <a:prstGeom prst="rect">
            <a:avLst/>
          </a:prstGeom>
        </p:spPr>
      </p:pic>
    </p:spTree>
    <p:extLst>
      <p:ext uri="{BB962C8B-B14F-4D97-AF65-F5344CB8AC3E}">
        <p14:creationId xmlns:p14="http://schemas.microsoft.com/office/powerpoint/2010/main" val="252291996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8408" y="5345723"/>
            <a:ext cx="8547514" cy="949724"/>
          </a:xfrm>
          <a:prstGeom prst="rect">
            <a:avLst/>
          </a:prstGeom>
        </p:spPr>
      </p:pic>
      <p:sp>
        <p:nvSpPr>
          <p:cNvPr id="3" name="Content Placeholder 2"/>
          <p:cNvSpPr>
            <a:spLocks noGrp="1"/>
          </p:cNvSpPr>
          <p:nvPr>
            <p:ph idx="1"/>
          </p:nvPr>
        </p:nvSpPr>
        <p:spPr/>
        <p:txBody>
          <a:bodyPr>
            <a:normAutofit fontScale="77500" lnSpcReduction="20000"/>
          </a:bodyPr>
          <a:lstStyle/>
          <a:p>
            <a:pPr>
              <a:buFont typeface="Arial" panose="020B0604020202020204" pitchFamily="34" charset="0"/>
              <a:buChar char="•"/>
            </a:pPr>
            <a:r>
              <a:rPr lang="en-US" altLang="en-US" sz="3200" b="1" dirty="0">
                <a:solidFill>
                  <a:schemeClr val="bg1"/>
                </a:solidFill>
              </a:rPr>
              <a:t>Another health care provider for treatment of an individual</a:t>
            </a:r>
          </a:p>
          <a:p>
            <a:pPr>
              <a:buFont typeface="Arial" panose="020B0604020202020204" pitchFamily="34" charset="0"/>
              <a:buChar char="•"/>
            </a:pPr>
            <a:r>
              <a:rPr lang="en-US" altLang="en-US" sz="3200" b="1" dirty="0">
                <a:solidFill>
                  <a:schemeClr val="bg1"/>
                </a:solidFill>
              </a:rPr>
              <a:t>A health plan that is a public benefits program, e.g., Medicare, and an agency other than the agency administering the health plan, such as the Social Security Administration</a:t>
            </a:r>
          </a:p>
          <a:p>
            <a:pPr>
              <a:buFont typeface="Arial" panose="020B0604020202020204" pitchFamily="34" charset="0"/>
              <a:buChar char="•"/>
            </a:pPr>
            <a:r>
              <a:rPr lang="en-US" altLang="en-US" sz="3200" b="1" dirty="0">
                <a:solidFill>
                  <a:schemeClr val="bg1"/>
                </a:solidFill>
              </a:rPr>
              <a:t>With persons or services, e.g., janitorial service or electrician, whose functions or services do not involve the use or disclosure of PHI and where any access to PHI would be incidental, if at all.</a:t>
            </a:r>
          </a:p>
          <a:p>
            <a:pPr>
              <a:buFont typeface="Arial" panose="020B0604020202020204" pitchFamily="34" charset="0"/>
              <a:buChar char="•"/>
            </a:pPr>
            <a:endParaRPr lang="en-US" b="1" dirty="0">
              <a:solidFill>
                <a:schemeClr val="bg1"/>
              </a:solidFill>
            </a:endParaRPr>
          </a:p>
        </p:txBody>
      </p:sp>
      <p:pic>
        <p:nvPicPr>
          <p:cNvPr id="2" name="Picture 1"/>
          <p:cNvPicPr>
            <a:picLocks noChangeAspect="1"/>
          </p:cNvPicPr>
          <p:nvPr/>
        </p:nvPicPr>
        <p:blipFill>
          <a:blip r:embed="rId3"/>
          <a:stretch>
            <a:fillRect/>
          </a:stretch>
        </p:blipFill>
        <p:spPr>
          <a:xfrm>
            <a:off x="9662746" y="285723"/>
            <a:ext cx="2202841" cy="5948527"/>
          </a:xfrm>
          <a:prstGeom prst="rect">
            <a:avLst/>
          </a:prstGeom>
        </p:spPr>
      </p:pic>
    </p:spTree>
    <p:extLst>
      <p:ext uri="{BB962C8B-B14F-4D97-AF65-F5344CB8AC3E}">
        <p14:creationId xmlns:p14="http://schemas.microsoft.com/office/powerpoint/2010/main" val="393747034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68239" y="912019"/>
            <a:ext cx="7355024" cy="3448966"/>
          </a:xfrm>
          <a:prstGeom prst="rect">
            <a:avLst/>
          </a:prstGeom>
        </p:spPr>
      </p:pic>
      <p:pic>
        <p:nvPicPr>
          <p:cNvPr id="2" name="Picture 1"/>
          <p:cNvPicPr>
            <a:picLocks noChangeAspect="1"/>
          </p:cNvPicPr>
          <p:nvPr/>
        </p:nvPicPr>
        <p:blipFill>
          <a:blip r:embed="rId3"/>
          <a:stretch>
            <a:fillRect/>
          </a:stretch>
        </p:blipFill>
        <p:spPr>
          <a:xfrm>
            <a:off x="9592409" y="704954"/>
            <a:ext cx="1995854" cy="5389584"/>
          </a:xfrm>
          <a:prstGeom prst="rect">
            <a:avLst/>
          </a:prstGeom>
        </p:spPr>
      </p:pic>
    </p:spTree>
    <p:extLst>
      <p:ext uri="{BB962C8B-B14F-4D97-AF65-F5344CB8AC3E}">
        <p14:creationId xmlns:p14="http://schemas.microsoft.com/office/powerpoint/2010/main" val="83990977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05168" y="4301067"/>
            <a:ext cx="6930823" cy="2244401"/>
          </a:xfrm>
          <a:prstGeom prst="rect">
            <a:avLst/>
          </a:prstGeom>
        </p:spPr>
      </p:pic>
      <p:sp>
        <p:nvSpPr>
          <p:cNvPr id="3" name="Content Placeholder 2"/>
          <p:cNvSpPr>
            <a:spLocks noGrp="1"/>
          </p:cNvSpPr>
          <p:nvPr>
            <p:ph idx="1"/>
          </p:nvPr>
        </p:nvSpPr>
        <p:spPr/>
        <p:txBody>
          <a:bodyPr>
            <a:normAutofit lnSpcReduction="10000"/>
          </a:bodyPr>
          <a:lstStyle/>
          <a:p>
            <a:endParaRPr lang="en-US" altLang="en-US" dirty="0" smtClean="0"/>
          </a:p>
          <a:p>
            <a:endParaRPr lang="en-US" altLang="en-US" dirty="0"/>
          </a:p>
          <a:p>
            <a:pPr>
              <a:buFont typeface="Arial" panose="020B0604020202020204" pitchFamily="34" charset="0"/>
              <a:buChar char="•"/>
            </a:pPr>
            <a:r>
              <a:rPr lang="en-US" altLang="en-US" b="1" dirty="0" smtClean="0">
                <a:solidFill>
                  <a:schemeClr val="bg1"/>
                </a:solidFill>
              </a:rPr>
              <a:t>Do </a:t>
            </a:r>
            <a:r>
              <a:rPr lang="en-US" altLang="en-US" b="1" dirty="0">
                <a:solidFill>
                  <a:schemeClr val="bg1"/>
                </a:solidFill>
              </a:rPr>
              <a:t>providers need a business associate agreement with manufacturers/vendors for treatment consultations</a:t>
            </a:r>
            <a:r>
              <a:rPr lang="en-US" altLang="en-US" b="1" dirty="0" smtClean="0">
                <a:solidFill>
                  <a:schemeClr val="bg1"/>
                </a:solidFill>
              </a:rPr>
              <a:t>?</a:t>
            </a:r>
          </a:p>
          <a:p>
            <a:pPr>
              <a:buFont typeface="Arial" panose="020B0604020202020204" pitchFamily="34" charset="0"/>
              <a:buChar char="•"/>
            </a:pPr>
            <a:r>
              <a:rPr lang="en-US" altLang="en-US" b="1" dirty="0" smtClean="0">
                <a:solidFill>
                  <a:schemeClr val="bg1"/>
                </a:solidFill>
              </a:rPr>
              <a:t> </a:t>
            </a:r>
            <a:r>
              <a:rPr lang="en-US" altLang="en-US" b="1" dirty="0">
                <a:solidFill>
                  <a:schemeClr val="bg1"/>
                </a:solidFill>
              </a:rPr>
              <a:t>No.</a:t>
            </a:r>
          </a:p>
          <a:p>
            <a:pPr>
              <a:buFont typeface="Arial" panose="020B0604020202020204" pitchFamily="34" charset="0"/>
              <a:buChar char="•"/>
            </a:pPr>
            <a:r>
              <a:rPr lang="en-US" altLang="en-US" b="1" dirty="0">
                <a:solidFill>
                  <a:schemeClr val="bg1"/>
                </a:solidFill>
              </a:rPr>
              <a:t>    The Privacy Rule specifically states that such agreements are not required for disclosures by a </a:t>
            </a:r>
            <a:r>
              <a:rPr lang="en-US" altLang="en-US" b="1" dirty="0" smtClean="0">
                <a:solidFill>
                  <a:schemeClr val="bg1"/>
                </a:solidFill>
              </a:rPr>
              <a:t>Covered Entity </a:t>
            </a:r>
            <a:r>
              <a:rPr lang="en-US" altLang="en-US" b="1" dirty="0">
                <a:solidFill>
                  <a:schemeClr val="bg1"/>
                </a:solidFill>
              </a:rPr>
              <a:t>to another entity involved in treating a specific patient, and HHS has determined that a manufacturer’s services in supporting appropriate use of its product for a patient are part of the patient’s treatment. </a:t>
            </a:r>
          </a:p>
          <a:p>
            <a:pPr>
              <a:buFont typeface="Arial" panose="020B0604020202020204" pitchFamily="34" charset="0"/>
              <a:buChar char="•"/>
            </a:pPr>
            <a:endParaRPr lang="en-US" altLang="en-US" dirty="0" smtClean="0"/>
          </a:p>
          <a:p>
            <a:endParaRPr lang="en-US" altLang="en-US" dirty="0" smtClean="0"/>
          </a:p>
          <a:p>
            <a:endParaRPr lang="en-US" dirty="0"/>
          </a:p>
          <a:p>
            <a:pPr marL="0" indent="0">
              <a:buNone/>
            </a:pPr>
            <a:endParaRPr lang="en-US" dirty="0"/>
          </a:p>
        </p:txBody>
      </p:sp>
      <p:pic>
        <p:nvPicPr>
          <p:cNvPr id="2" name="Picture 1"/>
          <p:cNvPicPr>
            <a:picLocks noChangeAspect="1"/>
          </p:cNvPicPr>
          <p:nvPr/>
        </p:nvPicPr>
        <p:blipFill>
          <a:blip r:embed="rId3"/>
          <a:stretch>
            <a:fillRect/>
          </a:stretch>
        </p:blipFill>
        <p:spPr>
          <a:xfrm>
            <a:off x="10094295" y="307731"/>
            <a:ext cx="1744913" cy="4711944"/>
          </a:xfrm>
          <a:prstGeom prst="rect">
            <a:avLst/>
          </a:prstGeom>
        </p:spPr>
      </p:pic>
    </p:spTree>
    <p:extLst>
      <p:ext uri="{BB962C8B-B14F-4D97-AF65-F5344CB8AC3E}">
        <p14:creationId xmlns:p14="http://schemas.microsoft.com/office/powerpoint/2010/main" val="32942314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9127" y="5288340"/>
            <a:ext cx="11189282" cy="1569660"/>
          </a:xfrm>
          <a:prstGeom prst="rect">
            <a:avLst/>
          </a:prstGeom>
          <a:noFill/>
        </p:spPr>
        <p:txBody>
          <a:bodyPr wrap="none" rtlCol="0">
            <a:spAutoFit/>
          </a:bodyPr>
          <a:lstStyle/>
          <a:p>
            <a:r>
              <a:rPr lang="en-US" sz="4800" b="1" dirty="0" smtClean="0"/>
              <a:t>HIPPA Training: </a:t>
            </a:r>
          </a:p>
          <a:p>
            <a:r>
              <a:rPr lang="en-US" sz="4800" b="1" dirty="0" smtClean="0"/>
              <a:t>Goal is Privacy Protection for Patients</a:t>
            </a:r>
            <a:endParaRPr lang="en-US" sz="4800" b="1" dirty="0"/>
          </a:p>
        </p:txBody>
      </p:sp>
      <p:sp>
        <p:nvSpPr>
          <p:cNvPr id="8" name="TextBox 7"/>
          <p:cNvSpPr txBox="1"/>
          <p:nvPr/>
        </p:nvSpPr>
        <p:spPr>
          <a:xfrm>
            <a:off x="2778001" y="762000"/>
            <a:ext cx="6797039" cy="3970318"/>
          </a:xfrm>
          <a:prstGeom prst="rect">
            <a:avLst/>
          </a:prstGeom>
          <a:noFill/>
        </p:spPr>
        <p:txBody>
          <a:bodyPr wrap="square" rtlCol="0">
            <a:spAutoFit/>
          </a:bodyPr>
          <a:lstStyle/>
          <a:p>
            <a:r>
              <a:rPr lang="en-US" sz="2800" b="1" dirty="0" smtClean="0">
                <a:solidFill>
                  <a:schemeClr val="bg1"/>
                </a:solidFill>
              </a:rPr>
              <a:t>Understand basic principles of the Privacy Rule</a:t>
            </a:r>
          </a:p>
          <a:p>
            <a:endParaRPr lang="en-US" sz="2800" b="1" dirty="0" smtClean="0">
              <a:solidFill>
                <a:schemeClr val="bg1"/>
              </a:solidFill>
            </a:endParaRPr>
          </a:p>
          <a:p>
            <a:r>
              <a:rPr lang="en-US" sz="2800" b="1" dirty="0" smtClean="0">
                <a:solidFill>
                  <a:schemeClr val="bg1"/>
                </a:solidFill>
              </a:rPr>
              <a:t>Understand your role in protecting patient information</a:t>
            </a:r>
          </a:p>
          <a:p>
            <a:endParaRPr lang="en-US" sz="2800" b="1" dirty="0" smtClean="0">
              <a:solidFill>
                <a:schemeClr val="bg1"/>
              </a:solidFill>
            </a:endParaRPr>
          </a:p>
          <a:p>
            <a:r>
              <a:rPr lang="en-US" sz="2800" b="1" dirty="0" smtClean="0">
                <a:solidFill>
                  <a:schemeClr val="bg1"/>
                </a:solidFill>
              </a:rPr>
              <a:t>Know where to go for help if you have a question or have incidentally violated rules</a:t>
            </a:r>
          </a:p>
        </p:txBody>
      </p:sp>
      <p:pic>
        <p:nvPicPr>
          <p:cNvPr id="2" name="Picture 1"/>
          <p:cNvPicPr>
            <a:picLocks noChangeAspect="1"/>
          </p:cNvPicPr>
          <p:nvPr/>
        </p:nvPicPr>
        <p:blipFill>
          <a:blip r:embed="rId2"/>
          <a:stretch>
            <a:fillRect/>
          </a:stretch>
        </p:blipFill>
        <p:spPr>
          <a:xfrm>
            <a:off x="526677" y="673640"/>
            <a:ext cx="1759605" cy="4283319"/>
          </a:xfrm>
          <a:prstGeom prst="rect">
            <a:avLst/>
          </a:prstGeom>
        </p:spPr>
      </p:pic>
      <p:pic>
        <p:nvPicPr>
          <p:cNvPr id="4" name="Picture 3"/>
          <p:cNvPicPr>
            <a:picLocks noChangeAspect="1"/>
          </p:cNvPicPr>
          <p:nvPr/>
        </p:nvPicPr>
        <p:blipFill>
          <a:blip r:embed="rId3"/>
          <a:stretch>
            <a:fillRect/>
          </a:stretch>
        </p:blipFill>
        <p:spPr>
          <a:xfrm>
            <a:off x="10066760" y="670272"/>
            <a:ext cx="1654315" cy="4467296"/>
          </a:xfrm>
          <a:prstGeom prst="rect">
            <a:avLst/>
          </a:prstGeom>
        </p:spPr>
      </p:pic>
    </p:spTree>
    <p:extLst>
      <p:ext uri="{BB962C8B-B14F-4D97-AF65-F5344CB8AC3E}">
        <p14:creationId xmlns:p14="http://schemas.microsoft.com/office/powerpoint/2010/main" val="176850819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59692" y="1269510"/>
            <a:ext cx="7655170" cy="4761727"/>
          </a:xfrm>
          <a:prstGeom prst="rect">
            <a:avLst/>
          </a:prstGeom>
        </p:spPr>
      </p:pic>
      <p:pic>
        <p:nvPicPr>
          <p:cNvPr id="6" name="Picture 5"/>
          <p:cNvPicPr>
            <a:picLocks noChangeAspect="1"/>
          </p:cNvPicPr>
          <p:nvPr/>
        </p:nvPicPr>
        <p:blipFill>
          <a:blip r:embed="rId3"/>
          <a:stretch>
            <a:fillRect/>
          </a:stretch>
        </p:blipFill>
        <p:spPr>
          <a:xfrm>
            <a:off x="6150708" y="5445429"/>
            <a:ext cx="2364154" cy="585808"/>
          </a:xfrm>
          <a:prstGeom prst="rect">
            <a:avLst/>
          </a:prstGeom>
        </p:spPr>
      </p:pic>
      <p:pic>
        <p:nvPicPr>
          <p:cNvPr id="2" name="Picture 1"/>
          <p:cNvPicPr>
            <a:picLocks noChangeAspect="1"/>
          </p:cNvPicPr>
          <p:nvPr/>
        </p:nvPicPr>
        <p:blipFill>
          <a:blip r:embed="rId4"/>
          <a:stretch>
            <a:fillRect/>
          </a:stretch>
        </p:blipFill>
        <p:spPr>
          <a:xfrm>
            <a:off x="9550400" y="236622"/>
            <a:ext cx="2414795" cy="6520885"/>
          </a:xfrm>
          <a:prstGeom prst="rect">
            <a:avLst/>
          </a:prstGeom>
        </p:spPr>
      </p:pic>
    </p:spTree>
    <p:extLst>
      <p:ext uri="{BB962C8B-B14F-4D97-AF65-F5344CB8AC3E}">
        <p14:creationId xmlns:p14="http://schemas.microsoft.com/office/powerpoint/2010/main" val="179207514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643" y="5051882"/>
            <a:ext cx="8534400" cy="1507067"/>
          </a:xfrm>
        </p:spPr>
        <p:txBody>
          <a:bodyPr/>
          <a:lstStyle/>
          <a:p>
            <a:r>
              <a:rPr lang="en-US" b="1" dirty="0" smtClean="0"/>
              <a:t>Business Associate Contracts should be avoided if possible</a:t>
            </a:r>
            <a:endParaRPr lang="en-US" b="1" dirty="0"/>
          </a:p>
        </p:txBody>
      </p:sp>
      <p:sp>
        <p:nvSpPr>
          <p:cNvPr id="3" name="Content Placeholder 2"/>
          <p:cNvSpPr>
            <a:spLocks noGrp="1"/>
          </p:cNvSpPr>
          <p:nvPr>
            <p:ph idx="1"/>
          </p:nvPr>
        </p:nvSpPr>
        <p:spPr>
          <a:xfrm>
            <a:off x="164123" y="109415"/>
            <a:ext cx="9054489" cy="4942467"/>
          </a:xfrm>
        </p:spPr>
        <p:txBody>
          <a:bodyPr>
            <a:normAutofit lnSpcReduction="10000"/>
          </a:bodyPr>
          <a:lstStyle/>
          <a:p>
            <a:pPr marL="0" indent="0">
              <a:lnSpc>
                <a:spcPct val="80000"/>
              </a:lnSpc>
              <a:buNone/>
            </a:pPr>
            <a:r>
              <a:rPr lang="en-US" altLang="en-US" sz="3200" b="1" dirty="0">
                <a:solidFill>
                  <a:schemeClr val="bg1"/>
                </a:solidFill>
              </a:rPr>
              <a:t>Many reasons….Remember it is a CONTRACT!</a:t>
            </a:r>
          </a:p>
          <a:p>
            <a:pPr marL="0" indent="0">
              <a:lnSpc>
                <a:spcPct val="80000"/>
              </a:lnSpc>
              <a:buNone/>
            </a:pPr>
            <a:r>
              <a:rPr lang="en-US" altLang="en-US" b="1" dirty="0">
                <a:solidFill>
                  <a:schemeClr val="bg1"/>
                </a:solidFill>
              </a:rPr>
              <a:t>Some situational examples: </a:t>
            </a:r>
          </a:p>
          <a:p>
            <a:pPr>
              <a:lnSpc>
                <a:spcPct val="80000"/>
              </a:lnSpc>
            </a:pPr>
            <a:endParaRPr lang="en-US" altLang="en-US" b="1" dirty="0">
              <a:solidFill>
                <a:schemeClr val="bg1"/>
              </a:solidFill>
            </a:endParaRPr>
          </a:p>
          <a:p>
            <a:pPr>
              <a:lnSpc>
                <a:spcPct val="80000"/>
              </a:lnSpc>
              <a:buFont typeface="Wingdings" panose="05000000000000000000" pitchFamily="2" charset="2"/>
              <a:buNone/>
            </a:pPr>
            <a:r>
              <a:rPr lang="en-US" altLang="en-US" b="1" dirty="0">
                <a:solidFill>
                  <a:schemeClr val="bg1"/>
                </a:solidFill>
              </a:rPr>
              <a:t>    Although a HIPAA BA Contract does not require you to monitor the BA, it would require action if you become aware of a breach on the BA's part.</a:t>
            </a:r>
          </a:p>
          <a:p>
            <a:pPr>
              <a:lnSpc>
                <a:spcPct val="80000"/>
              </a:lnSpc>
              <a:buFont typeface="Wingdings" panose="05000000000000000000" pitchFamily="2" charset="2"/>
              <a:buNone/>
            </a:pPr>
            <a:endParaRPr lang="en-US" altLang="en-US" b="1" dirty="0">
              <a:solidFill>
                <a:schemeClr val="bg1"/>
              </a:solidFill>
            </a:endParaRPr>
          </a:p>
          <a:p>
            <a:pPr>
              <a:lnSpc>
                <a:spcPct val="80000"/>
              </a:lnSpc>
              <a:buFont typeface="Wingdings" panose="05000000000000000000" pitchFamily="2" charset="2"/>
              <a:buNone/>
            </a:pPr>
            <a:r>
              <a:rPr lang="en-US" altLang="en-US" b="1" dirty="0">
                <a:solidFill>
                  <a:schemeClr val="bg1"/>
                </a:solidFill>
              </a:rPr>
              <a:t>    Amongst other action, you would have to cancel the primary contract if the BA failed to cure the breach.  The BA could fail to cure the breach if they disagree that there is a breach.  </a:t>
            </a:r>
            <a:r>
              <a:rPr lang="en-US" altLang="en-US" b="1" u="sng" dirty="0">
                <a:solidFill>
                  <a:schemeClr val="bg1"/>
                </a:solidFill>
              </a:rPr>
              <a:t>Do you really need these kind of headaches? </a:t>
            </a:r>
          </a:p>
          <a:p>
            <a:pPr>
              <a:lnSpc>
                <a:spcPct val="80000"/>
              </a:lnSpc>
              <a:buFont typeface="Wingdings" panose="05000000000000000000" pitchFamily="2" charset="2"/>
              <a:buNone/>
            </a:pPr>
            <a:endParaRPr lang="en-US" altLang="en-US" b="1" u="sng" dirty="0">
              <a:solidFill>
                <a:schemeClr val="bg1"/>
              </a:solidFill>
            </a:endParaRPr>
          </a:p>
          <a:p>
            <a:pPr>
              <a:lnSpc>
                <a:spcPct val="80000"/>
              </a:lnSpc>
              <a:buFont typeface="Wingdings" panose="05000000000000000000" pitchFamily="2" charset="2"/>
              <a:buNone/>
            </a:pPr>
            <a:r>
              <a:rPr lang="en-US" altLang="en-US" b="1" dirty="0">
                <a:solidFill>
                  <a:schemeClr val="bg1"/>
                </a:solidFill>
              </a:rPr>
              <a:t>    If the other entities are covered entities, let the Office of Civil Rights deal directly with them in any dispute over ambiguity in compliance. </a:t>
            </a:r>
          </a:p>
          <a:p>
            <a:endParaRPr lang="en-US" dirty="0"/>
          </a:p>
        </p:txBody>
      </p:sp>
      <p:pic>
        <p:nvPicPr>
          <p:cNvPr id="4" name="Picture 3"/>
          <p:cNvPicPr>
            <a:picLocks noChangeAspect="1"/>
          </p:cNvPicPr>
          <p:nvPr/>
        </p:nvPicPr>
        <p:blipFill>
          <a:blip r:embed="rId2"/>
          <a:stretch>
            <a:fillRect/>
          </a:stretch>
        </p:blipFill>
        <p:spPr>
          <a:xfrm>
            <a:off x="9652000" y="235818"/>
            <a:ext cx="2341563" cy="6323131"/>
          </a:xfrm>
          <a:prstGeom prst="rect">
            <a:avLst/>
          </a:prstGeom>
        </p:spPr>
      </p:pic>
    </p:spTree>
    <p:extLst>
      <p:ext uri="{BB962C8B-B14F-4D97-AF65-F5344CB8AC3E}">
        <p14:creationId xmlns:p14="http://schemas.microsoft.com/office/powerpoint/2010/main" val="410614651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36712" y="4301067"/>
            <a:ext cx="6629400" cy="2257425"/>
          </a:xfrm>
          <a:prstGeom prst="rect">
            <a:avLst/>
          </a:prstGeom>
        </p:spPr>
      </p:pic>
      <p:sp>
        <p:nvSpPr>
          <p:cNvPr id="3" name="Content Placeholder 2"/>
          <p:cNvSpPr>
            <a:spLocks noGrp="1"/>
          </p:cNvSpPr>
          <p:nvPr>
            <p:ph idx="1"/>
          </p:nvPr>
        </p:nvSpPr>
        <p:spPr/>
        <p:txBody>
          <a:bodyPr>
            <a:normAutofit fontScale="92500" lnSpcReduction="10000"/>
          </a:bodyPr>
          <a:lstStyle/>
          <a:p>
            <a:pPr marL="0" indent="0">
              <a:buNone/>
            </a:pPr>
            <a:r>
              <a:rPr lang="en-US" altLang="en-US" b="1" dirty="0">
                <a:solidFill>
                  <a:schemeClr val="bg1"/>
                </a:solidFill>
              </a:rPr>
              <a:t>Many providers don’t realize there is much more to the Privacy Rule than the NPP and Business Associate </a:t>
            </a:r>
            <a:r>
              <a:rPr lang="en-US" altLang="en-US" b="1" dirty="0" smtClean="0">
                <a:solidFill>
                  <a:schemeClr val="bg1"/>
                </a:solidFill>
              </a:rPr>
              <a:t>regulations</a:t>
            </a:r>
            <a:r>
              <a:rPr lang="en-US" altLang="en-US" b="1" dirty="0">
                <a:solidFill>
                  <a:schemeClr val="bg1"/>
                </a:solidFill>
              </a:rPr>
              <a:t>.   You should be aware of (at least) these issues.  Let’s review some of them!</a:t>
            </a:r>
          </a:p>
          <a:p>
            <a:pPr>
              <a:buFont typeface="Wingdings" panose="05000000000000000000" pitchFamily="2" charset="2"/>
              <a:buChar char="§"/>
            </a:pPr>
            <a:r>
              <a:rPr lang="en-US" altLang="en-US" b="1" dirty="0">
                <a:solidFill>
                  <a:schemeClr val="bg1"/>
                </a:solidFill>
              </a:rPr>
              <a:t>Right to request restrictions on certain uses and disclosures</a:t>
            </a:r>
          </a:p>
          <a:p>
            <a:pPr>
              <a:buFont typeface="Wingdings" panose="05000000000000000000" pitchFamily="2" charset="2"/>
              <a:buChar char="§"/>
            </a:pPr>
            <a:r>
              <a:rPr lang="en-US" altLang="en-US" b="1" dirty="0">
                <a:solidFill>
                  <a:schemeClr val="bg1"/>
                </a:solidFill>
              </a:rPr>
              <a:t>Right to receive confidential communications of PHI</a:t>
            </a:r>
          </a:p>
          <a:p>
            <a:pPr>
              <a:buFont typeface="Wingdings" panose="05000000000000000000" pitchFamily="2" charset="2"/>
              <a:buChar char="§"/>
            </a:pPr>
            <a:r>
              <a:rPr lang="en-US" altLang="en-US" b="1" dirty="0">
                <a:solidFill>
                  <a:schemeClr val="bg1"/>
                </a:solidFill>
              </a:rPr>
              <a:t>Right to review and copy PHI</a:t>
            </a:r>
          </a:p>
          <a:p>
            <a:pPr>
              <a:buFont typeface="Wingdings" panose="05000000000000000000" pitchFamily="2" charset="2"/>
              <a:buChar char="§"/>
            </a:pPr>
            <a:r>
              <a:rPr lang="en-US" altLang="en-US" b="1" dirty="0">
                <a:solidFill>
                  <a:schemeClr val="bg1"/>
                </a:solidFill>
              </a:rPr>
              <a:t>Right to amend and correct PHI</a:t>
            </a:r>
          </a:p>
          <a:p>
            <a:pPr>
              <a:buFont typeface="Wingdings" panose="05000000000000000000" pitchFamily="2" charset="2"/>
              <a:buChar char="§"/>
            </a:pPr>
            <a:r>
              <a:rPr lang="en-US" altLang="en-US" b="1" dirty="0">
                <a:solidFill>
                  <a:schemeClr val="bg1"/>
                </a:solidFill>
              </a:rPr>
              <a:t>Right to receive an accounting of how PHI has been used or disclosed</a:t>
            </a:r>
          </a:p>
          <a:p>
            <a:pPr>
              <a:buFont typeface="Wingdings" panose="05000000000000000000" pitchFamily="2" charset="2"/>
              <a:buChar char="§"/>
            </a:pPr>
            <a:r>
              <a:rPr lang="en-US" altLang="en-US" b="1" dirty="0">
                <a:solidFill>
                  <a:schemeClr val="bg1"/>
                </a:solidFill>
              </a:rPr>
              <a:t>Right to receive written notice of how PHI will be used and disclosed</a:t>
            </a:r>
          </a:p>
          <a:p>
            <a:endParaRPr lang="en-US" b="1" dirty="0"/>
          </a:p>
        </p:txBody>
      </p:sp>
      <p:pic>
        <p:nvPicPr>
          <p:cNvPr id="2" name="Picture 1"/>
          <p:cNvPicPr>
            <a:picLocks noChangeAspect="1"/>
          </p:cNvPicPr>
          <p:nvPr/>
        </p:nvPicPr>
        <p:blipFill>
          <a:blip r:embed="rId3"/>
          <a:stretch>
            <a:fillRect/>
          </a:stretch>
        </p:blipFill>
        <p:spPr>
          <a:xfrm>
            <a:off x="9673265" y="685800"/>
            <a:ext cx="1910966" cy="5160352"/>
          </a:xfrm>
          <a:prstGeom prst="rect">
            <a:avLst/>
          </a:prstGeom>
        </p:spPr>
      </p:pic>
    </p:spTree>
    <p:extLst>
      <p:ext uri="{BB962C8B-B14F-4D97-AF65-F5344CB8AC3E}">
        <p14:creationId xmlns:p14="http://schemas.microsoft.com/office/powerpoint/2010/main" val="187032202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23964" y="4195560"/>
            <a:ext cx="5054896" cy="1497027"/>
          </a:xfrm>
          <a:prstGeom prst="rect">
            <a:avLst/>
          </a:prstGeom>
        </p:spPr>
      </p:pic>
      <p:sp>
        <p:nvSpPr>
          <p:cNvPr id="3" name="Content Placeholder 2"/>
          <p:cNvSpPr>
            <a:spLocks noGrp="1"/>
          </p:cNvSpPr>
          <p:nvPr>
            <p:ph idx="1"/>
          </p:nvPr>
        </p:nvSpPr>
        <p:spPr/>
        <p:txBody>
          <a:bodyPr/>
          <a:lstStyle/>
          <a:p>
            <a:pPr marL="609600" indent="-609600">
              <a:lnSpc>
                <a:spcPct val="80000"/>
              </a:lnSpc>
              <a:buFont typeface="Wingdings" panose="05000000000000000000" pitchFamily="2" charset="2"/>
              <a:buChar char="§"/>
            </a:pPr>
            <a:r>
              <a:rPr lang="en-US" altLang="en-US" b="1" dirty="0">
                <a:solidFill>
                  <a:schemeClr val="bg1"/>
                </a:solidFill>
              </a:rPr>
              <a:t>The </a:t>
            </a:r>
            <a:r>
              <a:rPr lang="en-US" altLang="en-US" b="1" dirty="0" smtClean="0">
                <a:solidFill>
                  <a:schemeClr val="bg1"/>
                </a:solidFill>
              </a:rPr>
              <a:t>regulations </a:t>
            </a:r>
            <a:r>
              <a:rPr lang="en-US" altLang="en-US" b="1" dirty="0">
                <a:solidFill>
                  <a:schemeClr val="bg1"/>
                </a:solidFill>
              </a:rPr>
              <a:t>require that you “provide training to members of the work force”</a:t>
            </a:r>
          </a:p>
          <a:p>
            <a:pPr marL="0" indent="0">
              <a:buNone/>
            </a:pPr>
            <a:r>
              <a:rPr lang="en-US" altLang="en-US" b="1" dirty="0" smtClean="0">
                <a:solidFill>
                  <a:schemeClr val="bg1"/>
                </a:solidFill>
              </a:rPr>
              <a:t>In </a:t>
            </a:r>
            <a:r>
              <a:rPr lang="en-US" altLang="en-US" b="1" dirty="0">
                <a:solidFill>
                  <a:schemeClr val="bg1"/>
                </a:solidFill>
              </a:rPr>
              <a:t>many cases, the training can be simply having your staff read the appropriate sections of your compliance materials, and sign that they understand your policies and procedures (!) </a:t>
            </a:r>
          </a:p>
          <a:p>
            <a:pPr marL="0" indent="0">
              <a:lnSpc>
                <a:spcPct val="80000"/>
              </a:lnSpc>
              <a:buNone/>
            </a:pPr>
            <a:r>
              <a:rPr lang="en-US" altLang="en-US" b="1" dirty="0" smtClean="0">
                <a:solidFill>
                  <a:schemeClr val="bg1"/>
                </a:solidFill>
              </a:rPr>
              <a:t> </a:t>
            </a:r>
          </a:p>
          <a:p>
            <a:endParaRPr lang="en-US" dirty="0"/>
          </a:p>
        </p:txBody>
      </p:sp>
      <p:pic>
        <p:nvPicPr>
          <p:cNvPr id="2" name="Picture 1"/>
          <p:cNvPicPr>
            <a:picLocks noChangeAspect="1"/>
          </p:cNvPicPr>
          <p:nvPr/>
        </p:nvPicPr>
        <p:blipFill>
          <a:blip r:embed="rId3"/>
          <a:stretch>
            <a:fillRect/>
          </a:stretch>
        </p:blipFill>
        <p:spPr>
          <a:xfrm>
            <a:off x="9714053" y="685800"/>
            <a:ext cx="2116362" cy="5715000"/>
          </a:xfrm>
          <a:prstGeom prst="rect">
            <a:avLst/>
          </a:prstGeom>
        </p:spPr>
      </p:pic>
    </p:spTree>
    <p:extLst>
      <p:ext uri="{BB962C8B-B14F-4D97-AF65-F5344CB8AC3E}">
        <p14:creationId xmlns:p14="http://schemas.microsoft.com/office/powerpoint/2010/main" val="244575319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83630" y="339551"/>
            <a:ext cx="8621915" cy="6201926"/>
          </a:xfrm>
          <a:prstGeom prst="rect">
            <a:avLst/>
          </a:prstGeom>
        </p:spPr>
      </p:pic>
      <p:pic>
        <p:nvPicPr>
          <p:cNvPr id="6" name="Picture 5"/>
          <p:cNvPicPr>
            <a:picLocks noChangeAspect="1"/>
          </p:cNvPicPr>
          <p:nvPr/>
        </p:nvPicPr>
        <p:blipFill>
          <a:blip r:embed="rId3"/>
          <a:stretch>
            <a:fillRect/>
          </a:stretch>
        </p:blipFill>
        <p:spPr>
          <a:xfrm>
            <a:off x="7296685" y="5818244"/>
            <a:ext cx="1908860" cy="723233"/>
          </a:xfrm>
          <a:prstGeom prst="rect">
            <a:avLst/>
          </a:prstGeom>
        </p:spPr>
      </p:pic>
      <p:pic>
        <p:nvPicPr>
          <p:cNvPr id="3" name="Picture 2"/>
          <p:cNvPicPr>
            <a:picLocks noChangeAspect="1"/>
          </p:cNvPicPr>
          <p:nvPr/>
        </p:nvPicPr>
        <p:blipFill>
          <a:blip r:embed="rId4"/>
          <a:stretch>
            <a:fillRect/>
          </a:stretch>
        </p:blipFill>
        <p:spPr>
          <a:xfrm>
            <a:off x="9205545" y="339551"/>
            <a:ext cx="2294793" cy="6196834"/>
          </a:xfrm>
          <a:prstGeom prst="rect">
            <a:avLst/>
          </a:prstGeom>
        </p:spPr>
      </p:pic>
      <p:pic>
        <p:nvPicPr>
          <p:cNvPr id="2" name="Picture 1"/>
          <p:cNvPicPr>
            <a:picLocks noChangeAspect="1"/>
          </p:cNvPicPr>
          <p:nvPr/>
        </p:nvPicPr>
        <p:blipFill>
          <a:blip r:embed="rId5"/>
          <a:stretch>
            <a:fillRect/>
          </a:stretch>
        </p:blipFill>
        <p:spPr>
          <a:xfrm>
            <a:off x="3385770" y="1058186"/>
            <a:ext cx="5819775" cy="304800"/>
          </a:xfrm>
          <a:prstGeom prst="rect">
            <a:avLst/>
          </a:prstGeom>
        </p:spPr>
      </p:pic>
      <p:pic>
        <p:nvPicPr>
          <p:cNvPr id="5" name="Picture 4"/>
          <p:cNvPicPr>
            <a:picLocks noChangeAspect="1"/>
          </p:cNvPicPr>
          <p:nvPr/>
        </p:nvPicPr>
        <p:blipFill>
          <a:blip r:embed="rId5"/>
          <a:stretch>
            <a:fillRect/>
          </a:stretch>
        </p:blipFill>
        <p:spPr>
          <a:xfrm>
            <a:off x="583630" y="1058186"/>
            <a:ext cx="5819775" cy="304800"/>
          </a:xfrm>
          <a:prstGeom prst="rect">
            <a:avLst/>
          </a:prstGeom>
        </p:spPr>
      </p:pic>
      <p:pic>
        <p:nvPicPr>
          <p:cNvPr id="7" name="Picture 6"/>
          <p:cNvPicPr>
            <a:picLocks noChangeAspect="1"/>
          </p:cNvPicPr>
          <p:nvPr/>
        </p:nvPicPr>
        <p:blipFill>
          <a:blip r:embed="rId6"/>
          <a:stretch>
            <a:fillRect/>
          </a:stretch>
        </p:blipFill>
        <p:spPr>
          <a:xfrm>
            <a:off x="4959212" y="977223"/>
            <a:ext cx="285750" cy="161925"/>
          </a:xfrm>
          <a:prstGeom prst="rect">
            <a:avLst/>
          </a:prstGeom>
        </p:spPr>
      </p:pic>
      <p:pic>
        <p:nvPicPr>
          <p:cNvPr id="8" name="Picture 7"/>
          <p:cNvPicPr>
            <a:picLocks noChangeAspect="1"/>
          </p:cNvPicPr>
          <p:nvPr/>
        </p:nvPicPr>
        <p:blipFill>
          <a:blip r:embed="rId7"/>
          <a:stretch>
            <a:fillRect/>
          </a:stretch>
        </p:blipFill>
        <p:spPr>
          <a:xfrm>
            <a:off x="605627" y="1058185"/>
            <a:ext cx="257175" cy="5476875"/>
          </a:xfrm>
          <a:prstGeom prst="rect">
            <a:avLst/>
          </a:prstGeom>
        </p:spPr>
      </p:pic>
    </p:spTree>
    <p:extLst>
      <p:ext uri="{BB962C8B-B14F-4D97-AF65-F5344CB8AC3E}">
        <p14:creationId xmlns:p14="http://schemas.microsoft.com/office/powerpoint/2010/main" val="353301833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7359" y="4301067"/>
            <a:ext cx="8171253" cy="1415493"/>
          </a:xfrm>
          <a:prstGeom prst="rect">
            <a:avLst/>
          </a:prstGeom>
        </p:spPr>
      </p:pic>
      <p:sp>
        <p:nvSpPr>
          <p:cNvPr id="3" name="Content Placeholder 2"/>
          <p:cNvSpPr>
            <a:spLocks noGrp="1"/>
          </p:cNvSpPr>
          <p:nvPr>
            <p:ph idx="1"/>
          </p:nvPr>
        </p:nvSpPr>
        <p:spPr/>
        <p:txBody>
          <a:bodyPr>
            <a:normAutofit fontScale="92500" lnSpcReduction="10000"/>
          </a:bodyPr>
          <a:lstStyle/>
          <a:p>
            <a:pPr marL="0" indent="0">
              <a:buNone/>
            </a:pPr>
            <a:r>
              <a:rPr lang="en-US" altLang="en-US" b="1" u="sng" dirty="0">
                <a:solidFill>
                  <a:schemeClr val="bg1"/>
                </a:solidFill>
              </a:rPr>
              <a:t>Patient Medical Record</a:t>
            </a:r>
            <a:r>
              <a:rPr lang="en-US" altLang="en-US" b="1" dirty="0">
                <a:solidFill>
                  <a:schemeClr val="bg1"/>
                </a:solidFill>
              </a:rPr>
              <a:t>:  We have a patient's medical record that contains older portions of a medical record that were created by another/previous provider (such as a physician). Will the HIPAA Privacy Rule permit us to disclose a complete medical record even though portions of the record were created by other providers? </a:t>
            </a:r>
            <a:endParaRPr lang="en-US" altLang="en-US" b="1" dirty="0" smtClean="0">
              <a:solidFill>
                <a:schemeClr val="bg1"/>
              </a:solidFill>
            </a:endParaRPr>
          </a:p>
          <a:p>
            <a:endParaRPr lang="en-US" altLang="en-US" b="1" dirty="0">
              <a:solidFill>
                <a:schemeClr val="bg1"/>
              </a:solidFill>
            </a:endParaRPr>
          </a:p>
          <a:p>
            <a:endParaRPr lang="en-US" altLang="en-US" b="1" dirty="0">
              <a:solidFill>
                <a:schemeClr val="bg1"/>
              </a:solidFill>
            </a:endParaRPr>
          </a:p>
          <a:p>
            <a:pPr marL="0" indent="0">
              <a:buNone/>
            </a:pPr>
            <a:r>
              <a:rPr lang="en-US" altLang="en-US" b="1" dirty="0">
                <a:solidFill>
                  <a:schemeClr val="bg1"/>
                </a:solidFill>
              </a:rPr>
              <a:t>Yes, the Privacy Rule permits a provider who to disclose a complete medical record including portions that were created by another provider, assuming that the disclosure is for a purpose permitted by the Privacy Rule, such as treatment.</a:t>
            </a:r>
          </a:p>
          <a:p>
            <a:endParaRPr lang="en-US" dirty="0"/>
          </a:p>
        </p:txBody>
      </p:sp>
      <p:pic>
        <p:nvPicPr>
          <p:cNvPr id="2" name="Picture 1"/>
          <p:cNvPicPr>
            <a:picLocks noChangeAspect="1"/>
          </p:cNvPicPr>
          <p:nvPr/>
        </p:nvPicPr>
        <p:blipFill>
          <a:blip r:embed="rId3"/>
          <a:stretch>
            <a:fillRect/>
          </a:stretch>
        </p:blipFill>
        <p:spPr>
          <a:xfrm>
            <a:off x="9856177" y="685800"/>
            <a:ext cx="1851147" cy="4998816"/>
          </a:xfrm>
          <a:prstGeom prst="rect">
            <a:avLst/>
          </a:prstGeom>
        </p:spPr>
      </p:pic>
    </p:spTree>
    <p:extLst>
      <p:ext uri="{BB962C8B-B14F-4D97-AF65-F5344CB8AC3E}">
        <p14:creationId xmlns:p14="http://schemas.microsoft.com/office/powerpoint/2010/main" val="269653852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3238" y="5169877"/>
            <a:ext cx="8603332" cy="1054678"/>
          </a:xfrm>
          <a:prstGeom prst="rect">
            <a:avLst/>
          </a:prstGeom>
        </p:spPr>
      </p:pic>
      <p:sp>
        <p:nvSpPr>
          <p:cNvPr id="3" name="Content Placeholder 2"/>
          <p:cNvSpPr>
            <a:spLocks noGrp="1"/>
          </p:cNvSpPr>
          <p:nvPr>
            <p:ph idx="1"/>
          </p:nvPr>
        </p:nvSpPr>
        <p:spPr>
          <a:xfrm>
            <a:off x="174258" y="1345223"/>
            <a:ext cx="8534400" cy="3615267"/>
          </a:xfrm>
        </p:spPr>
        <p:txBody>
          <a:bodyPr>
            <a:normAutofit fontScale="92500" lnSpcReduction="20000"/>
          </a:bodyPr>
          <a:lstStyle/>
          <a:p>
            <a:pPr marL="0" indent="0">
              <a:buNone/>
            </a:pPr>
            <a:r>
              <a:rPr lang="en-US" altLang="en-US" b="1" dirty="0">
                <a:solidFill>
                  <a:schemeClr val="bg1"/>
                </a:solidFill>
              </a:rPr>
              <a:t>Would an authorization be necessary for a patient to take records, for treatment reasons, to another provider?  And/or, can a family member pick-up records for the patient for the same reason</a:t>
            </a:r>
            <a:r>
              <a:rPr lang="en-US" altLang="en-US" b="1" dirty="0" smtClean="0">
                <a:solidFill>
                  <a:schemeClr val="bg1"/>
                </a:solidFill>
              </a:rPr>
              <a:t>?</a:t>
            </a:r>
          </a:p>
          <a:p>
            <a:endParaRPr lang="en-US" altLang="en-US" b="1" dirty="0" smtClean="0">
              <a:solidFill>
                <a:schemeClr val="bg1"/>
              </a:solidFill>
            </a:endParaRPr>
          </a:p>
          <a:p>
            <a:pPr marL="0" indent="0">
              <a:buNone/>
            </a:pPr>
            <a:r>
              <a:rPr lang="en-US" altLang="en-US" b="1" dirty="0">
                <a:solidFill>
                  <a:schemeClr val="bg1"/>
                </a:solidFill>
              </a:rPr>
              <a:t>Authorization is not be required under HIPAA but it is a good idea. </a:t>
            </a:r>
          </a:p>
          <a:p>
            <a:pPr marL="0" indent="0">
              <a:buNone/>
            </a:pPr>
            <a:r>
              <a:rPr lang="en-US" altLang="en-US" b="1" dirty="0">
                <a:solidFill>
                  <a:schemeClr val="bg1"/>
                </a:solidFill>
              </a:rPr>
              <a:t>Consider obtaining an authorization from the patient even if your state law does not require it.  It is your proof that you allowed access to those records and your proof that you verified the identity of the person making the request for copies of the record.  You could document all that information, which is time consuming, or you could have the patient complete an authorization and use that for your documentation.</a:t>
            </a:r>
          </a:p>
          <a:p>
            <a:endParaRPr lang="en-US" dirty="0"/>
          </a:p>
        </p:txBody>
      </p:sp>
      <p:pic>
        <p:nvPicPr>
          <p:cNvPr id="2" name="Picture 1"/>
          <p:cNvPicPr>
            <a:picLocks noChangeAspect="1"/>
          </p:cNvPicPr>
          <p:nvPr/>
        </p:nvPicPr>
        <p:blipFill>
          <a:blip r:embed="rId3"/>
          <a:stretch>
            <a:fillRect/>
          </a:stretch>
        </p:blipFill>
        <p:spPr>
          <a:xfrm>
            <a:off x="9548446" y="429788"/>
            <a:ext cx="2106123" cy="5687351"/>
          </a:xfrm>
          <a:prstGeom prst="rect">
            <a:avLst/>
          </a:prstGeom>
        </p:spPr>
      </p:pic>
    </p:spTree>
    <p:extLst>
      <p:ext uri="{BB962C8B-B14F-4D97-AF65-F5344CB8AC3E}">
        <p14:creationId xmlns:p14="http://schemas.microsoft.com/office/powerpoint/2010/main" val="1145701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2562" y="5178669"/>
            <a:ext cx="8506198" cy="1090247"/>
          </a:xfrm>
          <a:prstGeom prst="rect">
            <a:avLst/>
          </a:prstGeom>
        </p:spPr>
      </p:pic>
      <p:sp>
        <p:nvSpPr>
          <p:cNvPr id="3" name="Content Placeholder 2"/>
          <p:cNvSpPr>
            <a:spLocks noGrp="1"/>
          </p:cNvSpPr>
          <p:nvPr>
            <p:ph idx="1"/>
          </p:nvPr>
        </p:nvSpPr>
        <p:spPr>
          <a:xfrm>
            <a:off x="272562" y="1441939"/>
            <a:ext cx="8534400" cy="3615267"/>
          </a:xfrm>
        </p:spPr>
        <p:txBody>
          <a:bodyPr/>
          <a:lstStyle/>
          <a:p>
            <a:pPr marL="0" indent="0">
              <a:buNone/>
            </a:pPr>
            <a:r>
              <a:rPr lang="en-US" altLang="en-US" b="1" dirty="0">
                <a:solidFill>
                  <a:schemeClr val="bg1"/>
                </a:solidFill>
              </a:rPr>
              <a:t>If my patient suggests that I am not complying with the Use and Disclosure regulations, and/or that his privacy rights have been violated, where would he submit a complaint</a:t>
            </a:r>
            <a:r>
              <a:rPr lang="en-US" altLang="en-US" b="1" dirty="0" smtClean="0">
                <a:solidFill>
                  <a:schemeClr val="bg1"/>
                </a:solidFill>
              </a:rPr>
              <a:t>?</a:t>
            </a:r>
          </a:p>
          <a:p>
            <a:endParaRPr lang="en-US" altLang="en-US" b="1" dirty="0">
              <a:solidFill>
                <a:schemeClr val="bg1"/>
              </a:solidFill>
            </a:endParaRPr>
          </a:p>
          <a:p>
            <a:pPr marL="0" indent="0">
              <a:buNone/>
            </a:pPr>
            <a:r>
              <a:rPr lang="en-US" altLang="en-US" b="1" dirty="0">
                <a:solidFill>
                  <a:schemeClr val="bg1"/>
                </a:solidFill>
              </a:rPr>
              <a:t>The Office of Civil Rights.  A person who believes a Covered Entity is not complying with a requirement of the Privacy Rule may file with the Office for Civil Rights a written complaint, either on paper or electronically.  This complaint must be filed within 180 days of when the complainant knew or should have known that the act had occurred. </a:t>
            </a:r>
          </a:p>
          <a:p>
            <a:endParaRPr lang="en-US" dirty="0"/>
          </a:p>
        </p:txBody>
      </p:sp>
      <p:pic>
        <p:nvPicPr>
          <p:cNvPr id="2" name="Picture 1"/>
          <p:cNvPicPr>
            <a:picLocks noChangeAspect="1"/>
          </p:cNvPicPr>
          <p:nvPr/>
        </p:nvPicPr>
        <p:blipFill>
          <a:blip r:embed="rId3"/>
          <a:stretch>
            <a:fillRect/>
          </a:stretch>
        </p:blipFill>
        <p:spPr>
          <a:xfrm>
            <a:off x="9770367" y="694592"/>
            <a:ext cx="1963333" cy="5301762"/>
          </a:xfrm>
          <a:prstGeom prst="rect">
            <a:avLst/>
          </a:prstGeom>
        </p:spPr>
      </p:pic>
    </p:spTree>
    <p:extLst>
      <p:ext uri="{BB962C8B-B14F-4D97-AF65-F5344CB8AC3E}">
        <p14:creationId xmlns:p14="http://schemas.microsoft.com/office/powerpoint/2010/main" val="382309611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0297" y="1582615"/>
            <a:ext cx="8534400" cy="3615267"/>
          </a:xfrm>
        </p:spPr>
        <p:txBody>
          <a:bodyPr>
            <a:normAutofit lnSpcReduction="10000"/>
          </a:bodyPr>
          <a:lstStyle/>
          <a:p>
            <a:pPr marL="0" indent="0">
              <a:buNone/>
            </a:pPr>
            <a:r>
              <a:rPr lang="en-US" altLang="en-US" b="1" dirty="0">
                <a:solidFill>
                  <a:schemeClr val="bg1"/>
                </a:solidFill>
              </a:rPr>
              <a:t>If patients request copies of their medical records as permitted by the Privacy Rule, are they required to pay for the copies?</a:t>
            </a:r>
          </a:p>
          <a:p>
            <a:endParaRPr lang="en-US" altLang="en-US" b="1" dirty="0" smtClean="0">
              <a:solidFill>
                <a:schemeClr val="bg1"/>
              </a:solidFill>
            </a:endParaRPr>
          </a:p>
          <a:p>
            <a:pPr marL="0" indent="0">
              <a:buNone/>
            </a:pPr>
            <a:r>
              <a:rPr lang="en-US" altLang="en-US" b="1" dirty="0" smtClean="0">
                <a:solidFill>
                  <a:schemeClr val="bg1"/>
                </a:solidFill>
              </a:rPr>
              <a:t>The </a:t>
            </a:r>
            <a:r>
              <a:rPr lang="en-US" altLang="en-US" b="1" dirty="0">
                <a:solidFill>
                  <a:schemeClr val="bg1"/>
                </a:solidFill>
              </a:rPr>
              <a:t>Privacy Rule permits you to charge reasonable, cost-based fees.  The fee may include only the cost of copying (including supplies and labor) and postage, if the patient requests that the copy be mailed.  If the patient has agreed to receive a summary or explanation of his or her PHI, the you  may also charge a fee for preparation of the summary or explanation.  The fee may not include costs associated with searching for and retrieving the requested information. </a:t>
            </a:r>
          </a:p>
          <a:p>
            <a:endParaRPr lang="en-US" dirty="0"/>
          </a:p>
        </p:txBody>
      </p:sp>
      <p:pic>
        <p:nvPicPr>
          <p:cNvPr id="4" name="Picture 3"/>
          <p:cNvPicPr>
            <a:picLocks noChangeAspect="1"/>
          </p:cNvPicPr>
          <p:nvPr/>
        </p:nvPicPr>
        <p:blipFill>
          <a:blip r:embed="rId2"/>
          <a:stretch>
            <a:fillRect/>
          </a:stretch>
        </p:blipFill>
        <p:spPr>
          <a:xfrm>
            <a:off x="360484" y="5526151"/>
            <a:ext cx="7754269" cy="970632"/>
          </a:xfrm>
          <a:prstGeom prst="rect">
            <a:avLst/>
          </a:prstGeom>
        </p:spPr>
      </p:pic>
      <p:pic>
        <p:nvPicPr>
          <p:cNvPr id="2" name="Picture 1"/>
          <p:cNvPicPr>
            <a:picLocks noChangeAspect="1"/>
          </p:cNvPicPr>
          <p:nvPr/>
        </p:nvPicPr>
        <p:blipFill>
          <a:blip r:embed="rId3"/>
          <a:stretch>
            <a:fillRect/>
          </a:stretch>
        </p:blipFill>
        <p:spPr>
          <a:xfrm>
            <a:off x="9563513" y="413238"/>
            <a:ext cx="2077502" cy="5610065"/>
          </a:xfrm>
          <a:prstGeom prst="rect">
            <a:avLst/>
          </a:prstGeom>
        </p:spPr>
      </p:pic>
    </p:spTree>
    <p:extLst>
      <p:ext uri="{BB962C8B-B14F-4D97-AF65-F5344CB8AC3E}">
        <p14:creationId xmlns:p14="http://schemas.microsoft.com/office/powerpoint/2010/main" val="282119559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58487" y="773722"/>
            <a:ext cx="8840001" cy="4325815"/>
          </a:xfrm>
          <a:prstGeom prst="rect">
            <a:avLst/>
          </a:prstGeom>
        </p:spPr>
      </p:pic>
      <p:pic>
        <p:nvPicPr>
          <p:cNvPr id="5" name="Picture 4"/>
          <p:cNvPicPr>
            <a:picLocks noChangeAspect="1"/>
          </p:cNvPicPr>
          <p:nvPr/>
        </p:nvPicPr>
        <p:blipFill>
          <a:blip r:embed="rId3"/>
          <a:stretch>
            <a:fillRect/>
          </a:stretch>
        </p:blipFill>
        <p:spPr>
          <a:xfrm>
            <a:off x="9498488" y="773722"/>
            <a:ext cx="1777062" cy="4325815"/>
          </a:xfrm>
          <a:prstGeom prst="rect">
            <a:avLst/>
          </a:prstGeom>
        </p:spPr>
      </p:pic>
      <p:sp>
        <p:nvSpPr>
          <p:cNvPr id="6" name="TextBox 5"/>
          <p:cNvSpPr txBox="1"/>
          <p:nvPr/>
        </p:nvSpPr>
        <p:spPr>
          <a:xfrm>
            <a:off x="3894992" y="4365283"/>
            <a:ext cx="2869696" cy="646331"/>
          </a:xfrm>
          <a:prstGeom prst="rect">
            <a:avLst/>
          </a:prstGeom>
          <a:noFill/>
        </p:spPr>
        <p:txBody>
          <a:bodyPr wrap="none" rtlCol="0">
            <a:spAutoFit/>
          </a:bodyPr>
          <a:lstStyle/>
          <a:p>
            <a:r>
              <a:rPr lang="en-US" sz="3600" b="1" dirty="0" smtClean="0">
                <a:solidFill>
                  <a:srgbClr val="C00000"/>
                </a:solidFill>
              </a:rPr>
              <a:t>or Specialist</a:t>
            </a:r>
            <a:endParaRPr lang="en-US" sz="3600" b="1" dirty="0">
              <a:solidFill>
                <a:srgbClr val="C00000"/>
              </a:solidFill>
            </a:endParaRPr>
          </a:p>
        </p:txBody>
      </p:sp>
    </p:spTree>
    <p:extLst>
      <p:ext uri="{BB962C8B-B14F-4D97-AF65-F5344CB8AC3E}">
        <p14:creationId xmlns:p14="http://schemas.microsoft.com/office/powerpoint/2010/main" val="41129230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8920" y="342899"/>
            <a:ext cx="8147160" cy="5969977"/>
          </a:xfrm>
          <a:prstGeom prst="rect">
            <a:avLst/>
          </a:prstGeom>
        </p:spPr>
      </p:pic>
      <p:pic>
        <p:nvPicPr>
          <p:cNvPr id="2" name="Picture 1"/>
          <p:cNvPicPr>
            <a:picLocks noChangeAspect="1"/>
          </p:cNvPicPr>
          <p:nvPr/>
        </p:nvPicPr>
        <p:blipFill>
          <a:blip r:embed="rId3"/>
          <a:stretch>
            <a:fillRect/>
          </a:stretch>
        </p:blipFill>
        <p:spPr>
          <a:xfrm>
            <a:off x="8566080" y="342898"/>
            <a:ext cx="2222082" cy="6000485"/>
          </a:xfrm>
          <a:prstGeom prst="rect">
            <a:avLst/>
          </a:prstGeom>
        </p:spPr>
      </p:pic>
      <p:pic>
        <p:nvPicPr>
          <p:cNvPr id="3" name="Picture 2"/>
          <p:cNvPicPr>
            <a:picLocks noChangeAspect="1"/>
          </p:cNvPicPr>
          <p:nvPr/>
        </p:nvPicPr>
        <p:blipFill>
          <a:blip r:embed="rId4"/>
          <a:stretch>
            <a:fillRect/>
          </a:stretch>
        </p:blipFill>
        <p:spPr>
          <a:xfrm>
            <a:off x="3423492" y="1034621"/>
            <a:ext cx="2657475" cy="638175"/>
          </a:xfrm>
          <a:prstGeom prst="rect">
            <a:avLst/>
          </a:prstGeom>
        </p:spPr>
      </p:pic>
      <p:pic>
        <p:nvPicPr>
          <p:cNvPr id="5" name="Picture 4"/>
          <p:cNvPicPr>
            <a:picLocks noChangeAspect="1"/>
          </p:cNvPicPr>
          <p:nvPr/>
        </p:nvPicPr>
        <p:blipFill>
          <a:blip r:embed="rId4"/>
          <a:stretch>
            <a:fillRect/>
          </a:stretch>
        </p:blipFill>
        <p:spPr>
          <a:xfrm>
            <a:off x="7283395" y="435251"/>
            <a:ext cx="1031888" cy="599370"/>
          </a:xfrm>
          <a:prstGeom prst="rect">
            <a:avLst/>
          </a:prstGeom>
        </p:spPr>
      </p:pic>
    </p:spTree>
    <p:extLst>
      <p:ext uri="{BB962C8B-B14F-4D97-AF65-F5344CB8AC3E}">
        <p14:creationId xmlns:p14="http://schemas.microsoft.com/office/powerpoint/2010/main" val="284348740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5269" y="1042204"/>
            <a:ext cx="8352692" cy="5078313"/>
          </a:xfrm>
          <a:prstGeom prst="rect">
            <a:avLst/>
          </a:prstGeom>
        </p:spPr>
        <p:txBody>
          <a:bodyPr wrap="square">
            <a:spAutoFit/>
          </a:bodyPr>
          <a:lstStyle/>
          <a:p>
            <a:r>
              <a:rPr lang="en-US" altLang="en-US" sz="3600" b="1" dirty="0"/>
              <a:t>Yes.  </a:t>
            </a:r>
          </a:p>
          <a:p>
            <a:pPr>
              <a:buFont typeface="Wingdings" panose="05000000000000000000" pitchFamily="2" charset="2"/>
              <a:buNone/>
            </a:pPr>
            <a:r>
              <a:rPr lang="en-US" altLang="en-US" sz="2400" b="1" dirty="0"/>
              <a:t>        Providers can disclose PHI to another health care provider for treatment purposes.  This can be done by fax or by other means.   You must have in place reasonable and appropriate administrative, technical, and physical safeguards to protect the privacy of PHI that is disclosed using a fax machine.</a:t>
            </a:r>
          </a:p>
          <a:p>
            <a:pPr>
              <a:buFont typeface="Wingdings" panose="05000000000000000000" pitchFamily="2" charset="2"/>
              <a:buNone/>
            </a:pPr>
            <a:r>
              <a:rPr lang="en-US" altLang="en-US" sz="2400" b="1" dirty="0"/>
              <a:t>         Examples of measures that could be reasonable and appropriate in such a situation include the sender confirming that the fax number to be used is in fact the correct one for the other provider’s office, and placing the fax machine in a secure location to prevent unauthorized access to the information </a:t>
            </a:r>
          </a:p>
        </p:txBody>
      </p:sp>
      <p:pic>
        <p:nvPicPr>
          <p:cNvPr id="2" name="Picture 1"/>
          <p:cNvPicPr>
            <a:picLocks noChangeAspect="1"/>
          </p:cNvPicPr>
          <p:nvPr/>
        </p:nvPicPr>
        <p:blipFill>
          <a:blip r:embed="rId2"/>
          <a:stretch>
            <a:fillRect/>
          </a:stretch>
        </p:blipFill>
        <p:spPr>
          <a:xfrm>
            <a:off x="9636370" y="417571"/>
            <a:ext cx="2180492" cy="5888175"/>
          </a:xfrm>
          <a:prstGeom prst="rect">
            <a:avLst/>
          </a:prstGeom>
        </p:spPr>
      </p:pic>
    </p:spTree>
    <p:extLst>
      <p:ext uri="{BB962C8B-B14F-4D97-AF65-F5344CB8AC3E}">
        <p14:creationId xmlns:p14="http://schemas.microsoft.com/office/powerpoint/2010/main" val="241882985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8709" y="5496703"/>
            <a:ext cx="8639908" cy="1106473"/>
          </a:xfrm>
          <a:prstGeom prst="rect">
            <a:avLst/>
          </a:prstGeom>
        </p:spPr>
      </p:pic>
      <p:sp>
        <p:nvSpPr>
          <p:cNvPr id="3" name="Content Placeholder 2"/>
          <p:cNvSpPr>
            <a:spLocks noGrp="1"/>
          </p:cNvSpPr>
          <p:nvPr>
            <p:ph idx="1"/>
          </p:nvPr>
        </p:nvSpPr>
        <p:spPr>
          <a:xfrm>
            <a:off x="164123" y="414216"/>
            <a:ext cx="9054489" cy="4759570"/>
          </a:xfrm>
        </p:spPr>
        <p:txBody>
          <a:bodyPr/>
          <a:lstStyle/>
          <a:p>
            <a:endParaRPr lang="en-US" altLang="en-US" dirty="0" smtClean="0"/>
          </a:p>
          <a:p>
            <a:pPr>
              <a:buFont typeface="Arial" panose="020B0604020202020204" pitchFamily="34" charset="0"/>
              <a:buChar char="•"/>
            </a:pPr>
            <a:r>
              <a:rPr lang="en-US" altLang="en-US" b="1" dirty="0" smtClean="0">
                <a:solidFill>
                  <a:schemeClr val="bg1"/>
                </a:solidFill>
              </a:rPr>
              <a:t>The </a:t>
            </a:r>
            <a:r>
              <a:rPr lang="en-US" altLang="en-US" b="1" dirty="0">
                <a:solidFill>
                  <a:schemeClr val="bg1"/>
                </a:solidFill>
              </a:rPr>
              <a:t>section concerning "Amendment of Health Information" gives no examples of what types of </a:t>
            </a:r>
            <a:r>
              <a:rPr lang="en-US" altLang="en-US" b="1" dirty="0" smtClean="0">
                <a:solidFill>
                  <a:schemeClr val="bg1"/>
                </a:solidFill>
              </a:rPr>
              <a:t> </a:t>
            </a:r>
            <a:r>
              <a:rPr lang="en-US" altLang="en-US" b="1" dirty="0">
                <a:solidFill>
                  <a:schemeClr val="bg1"/>
                </a:solidFill>
              </a:rPr>
              <a:t>information a patient may want to amend in his/her PHI. </a:t>
            </a:r>
            <a:endParaRPr lang="en-US" altLang="en-US" b="1" dirty="0" smtClean="0">
              <a:solidFill>
                <a:schemeClr val="bg1"/>
              </a:solidFill>
            </a:endParaRPr>
          </a:p>
          <a:p>
            <a:pPr>
              <a:buFont typeface="Arial" panose="020B0604020202020204" pitchFamily="34" charset="0"/>
              <a:buChar char="•"/>
            </a:pPr>
            <a:r>
              <a:rPr lang="en-US" altLang="en-US" b="1" dirty="0" smtClean="0">
                <a:solidFill>
                  <a:schemeClr val="bg1"/>
                </a:solidFill>
              </a:rPr>
              <a:t>What </a:t>
            </a:r>
            <a:r>
              <a:rPr lang="en-US" altLang="en-US" b="1" dirty="0">
                <a:solidFill>
                  <a:schemeClr val="bg1"/>
                </a:solidFill>
              </a:rPr>
              <a:t>is this all about? </a:t>
            </a:r>
            <a:endParaRPr lang="en-US" altLang="en-US" b="1" dirty="0" smtClean="0">
              <a:solidFill>
                <a:schemeClr val="bg1"/>
              </a:solidFill>
            </a:endParaRPr>
          </a:p>
          <a:p>
            <a:pPr>
              <a:buFont typeface="Arial" panose="020B0604020202020204" pitchFamily="34" charset="0"/>
              <a:buChar char="•"/>
            </a:pPr>
            <a:r>
              <a:rPr lang="en-US" altLang="en-US" b="1" dirty="0" smtClean="0">
                <a:solidFill>
                  <a:schemeClr val="bg1"/>
                </a:solidFill>
              </a:rPr>
              <a:t>I </a:t>
            </a:r>
            <a:r>
              <a:rPr lang="en-US" altLang="en-US" b="1" dirty="0">
                <a:solidFill>
                  <a:schemeClr val="bg1"/>
                </a:solidFill>
              </a:rPr>
              <a:t>can see someone needing to change insurance information or similar items, but surely the actual medical condition or circumstances of the event cannot be changed!</a:t>
            </a:r>
          </a:p>
          <a:p>
            <a:pPr>
              <a:buFont typeface="Arial" panose="020B0604020202020204" pitchFamily="34" charset="0"/>
              <a:buChar char="•"/>
            </a:pPr>
            <a:endParaRPr lang="en-US" b="1" dirty="0">
              <a:solidFill>
                <a:schemeClr val="bg1"/>
              </a:solidFill>
            </a:endParaRPr>
          </a:p>
        </p:txBody>
      </p:sp>
      <p:pic>
        <p:nvPicPr>
          <p:cNvPr id="2" name="Picture 1"/>
          <p:cNvPicPr>
            <a:picLocks noChangeAspect="1"/>
          </p:cNvPicPr>
          <p:nvPr/>
        </p:nvPicPr>
        <p:blipFill>
          <a:blip r:embed="rId3"/>
          <a:stretch>
            <a:fillRect/>
          </a:stretch>
        </p:blipFill>
        <p:spPr>
          <a:xfrm>
            <a:off x="9714523" y="146738"/>
            <a:ext cx="2368916" cy="6396995"/>
          </a:xfrm>
          <a:prstGeom prst="rect">
            <a:avLst/>
          </a:prstGeom>
        </p:spPr>
      </p:pic>
    </p:spTree>
    <p:extLst>
      <p:ext uri="{BB962C8B-B14F-4D97-AF65-F5344CB8AC3E}">
        <p14:creationId xmlns:p14="http://schemas.microsoft.com/office/powerpoint/2010/main" val="71247961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0277" y="5642706"/>
            <a:ext cx="8358512" cy="835851"/>
          </a:xfrm>
          <a:prstGeom prst="rect">
            <a:avLst/>
          </a:prstGeom>
        </p:spPr>
      </p:pic>
      <p:sp>
        <p:nvSpPr>
          <p:cNvPr id="3" name="Content Placeholder 2"/>
          <p:cNvSpPr>
            <a:spLocks noGrp="1"/>
          </p:cNvSpPr>
          <p:nvPr>
            <p:ph idx="1"/>
          </p:nvPr>
        </p:nvSpPr>
        <p:spPr>
          <a:xfrm>
            <a:off x="500932" y="15629"/>
            <a:ext cx="8908792" cy="5627077"/>
          </a:xfrm>
        </p:spPr>
        <p:txBody>
          <a:bodyPr>
            <a:normAutofit/>
          </a:bodyPr>
          <a:lstStyle/>
          <a:p>
            <a:pPr>
              <a:lnSpc>
                <a:spcPct val="80000"/>
              </a:lnSpc>
              <a:buFont typeface="Wingdings" panose="05000000000000000000" pitchFamily="2" charset="2"/>
              <a:buNone/>
            </a:pPr>
            <a:r>
              <a:rPr lang="en-US" altLang="en-US" b="1" dirty="0">
                <a:solidFill>
                  <a:schemeClr val="bg1"/>
                </a:solidFill>
              </a:rPr>
              <a:t>The government's intent with the Amendment rule is to make sure the record is complete and accurate. The Amendment rule limits those items to be amended to those in the designated record set, which is determined by the provider, usually the medical and billing record. </a:t>
            </a:r>
          </a:p>
          <a:p>
            <a:pPr>
              <a:lnSpc>
                <a:spcPct val="80000"/>
              </a:lnSpc>
              <a:buFont typeface="Wingdings" panose="05000000000000000000" pitchFamily="2" charset="2"/>
              <a:buNone/>
            </a:pPr>
            <a:endParaRPr lang="en-US" altLang="en-US" b="1" dirty="0">
              <a:solidFill>
                <a:schemeClr val="bg1"/>
              </a:solidFill>
            </a:endParaRPr>
          </a:p>
          <a:p>
            <a:pPr>
              <a:lnSpc>
                <a:spcPct val="80000"/>
              </a:lnSpc>
              <a:buFont typeface="Wingdings" panose="05000000000000000000" pitchFamily="2" charset="2"/>
              <a:buNone/>
            </a:pPr>
            <a:r>
              <a:rPr lang="en-US" altLang="en-US" b="1" dirty="0">
                <a:solidFill>
                  <a:schemeClr val="bg1"/>
                </a:solidFill>
              </a:rPr>
              <a:t>It is not, however, meant for any correction to be made as medical records are legal documents.  It is also not meant to be an administrative burden on the provider. So by checking and making sure records are complete and accurate, a provider can minimize the amount of "amending" needed to be done. </a:t>
            </a:r>
          </a:p>
          <a:p>
            <a:pPr>
              <a:lnSpc>
                <a:spcPct val="80000"/>
              </a:lnSpc>
              <a:buFont typeface="Wingdings" panose="05000000000000000000" pitchFamily="2" charset="2"/>
              <a:buNone/>
            </a:pPr>
            <a:endParaRPr lang="en-US" altLang="en-US" b="1" dirty="0">
              <a:solidFill>
                <a:schemeClr val="bg1"/>
              </a:solidFill>
            </a:endParaRPr>
          </a:p>
          <a:p>
            <a:pPr>
              <a:lnSpc>
                <a:spcPct val="80000"/>
              </a:lnSpc>
              <a:buFont typeface="Wingdings" panose="05000000000000000000" pitchFamily="2" charset="2"/>
              <a:buNone/>
            </a:pPr>
            <a:r>
              <a:rPr lang="en-US" altLang="en-US" b="1" dirty="0">
                <a:solidFill>
                  <a:schemeClr val="bg1"/>
                </a:solidFill>
              </a:rPr>
              <a:t>The provider is also not responsible for records not originating within his office. The patient should be directed to the source of the record for those amendments.</a:t>
            </a:r>
          </a:p>
          <a:p>
            <a:endParaRPr lang="en-US" dirty="0"/>
          </a:p>
        </p:txBody>
      </p:sp>
      <p:pic>
        <p:nvPicPr>
          <p:cNvPr id="2" name="Picture 1"/>
          <p:cNvPicPr>
            <a:picLocks noChangeAspect="1"/>
          </p:cNvPicPr>
          <p:nvPr/>
        </p:nvPicPr>
        <p:blipFill>
          <a:blip r:embed="rId3"/>
          <a:stretch>
            <a:fillRect/>
          </a:stretch>
        </p:blipFill>
        <p:spPr>
          <a:xfrm>
            <a:off x="9636369" y="252073"/>
            <a:ext cx="2385337" cy="6441340"/>
          </a:xfrm>
          <a:prstGeom prst="rect">
            <a:avLst/>
          </a:prstGeom>
        </p:spPr>
      </p:pic>
    </p:spTree>
    <p:extLst>
      <p:ext uri="{BB962C8B-B14F-4D97-AF65-F5344CB8AC3E}">
        <p14:creationId xmlns:p14="http://schemas.microsoft.com/office/powerpoint/2010/main" val="191620819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4212" y="4753025"/>
            <a:ext cx="8134473" cy="1074153"/>
          </a:xfrm>
          <a:prstGeom prst="rect">
            <a:avLst/>
          </a:prstGeom>
        </p:spPr>
      </p:pic>
      <p:sp>
        <p:nvSpPr>
          <p:cNvPr id="3" name="Content Placeholder 2"/>
          <p:cNvSpPr>
            <a:spLocks noGrp="1"/>
          </p:cNvSpPr>
          <p:nvPr>
            <p:ph idx="1"/>
          </p:nvPr>
        </p:nvSpPr>
        <p:spPr>
          <a:xfrm>
            <a:off x="684212" y="545123"/>
            <a:ext cx="8534400" cy="3615267"/>
          </a:xfrm>
        </p:spPr>
        <p:txBody>
          <a:bodyPr>
            <a:normAutofit fontScale="85000" lnSpcReduction="10000"/>
          </a:bodyPr>
          <a:lstStyle/>
          <a:p>
            <a:pPr>
              <a:buFont typeface="Arial" panose="020B0604020202020204" pitchFamily="34" charset="0"/>
              <a:buChar char="•"/>
            </a:pPr>
            <a:r>
              <a:rPr lang="en-US" altLang="en-US" b="1" dirty="0">
                <a:solidFill>
                  <a:schemeClr val="bg1"/>
                </a:solidFill>
              </a:rPr>
              <a:t>I read that “incidental” use and disclosure is OK.  I presume that means things like if I’m overheard discussing patient treatment with another therapist.  What’s the actual definition?</a:t>
            </a:r>
          </a:p>
          <a:p>
            <a:pPr>
              <a:buFont typeface="Arial" panose="020B0604020202020204" pitchFamily="34" charset="0"/>
              <a:buChar char="•"/>
            </a:pPr>
            <a:r>
              <a:rPr lang="en-US" altLang="en-US" b="1" dirty="0">
                <a:solidFill>
                  <a:schemeClr val="bg1"/>
                </a:solidFill>
              </a:rPr>
              <a:t>Customary communications and practices play an important and essential role in ensuring that patients receive prompt and effective health care. Due to the  nature of the communications and the various environments, the potential exists for a patient’s PHI to be disclosed incidentally. HIPAA does not intend to impede these communications and practices and does not require that all risk of incidental use or disclosure be eliminated to satisfy the standards. </a:t>
            </a:r>
          </a:p>
          <a:p>
            <a:pPr>
              <a:buFont typeface="Arial" panose="020B0604020202020204" pitchFamily="34" charset="0"/>
              <a:buChar char="•"/>
            </a:pPr>
            <a:r>
              <a:rPr lang="en-US" altLang="en-US" b="1" dirty="0">
                <a:solidFill>
                  <a:schemeClr val="bg1"/>
                </a:solidFill>
              </a:rPr>
              <a:t>Incidental uses and disclosures are permitted if they occur as a by-product of another permissible use or disclosure, as long as the CE has applied reasonable  safeguards and implemented the minimum necessary standard.  </a:t>
            </a:r>
          </a:p>
          <a:p>
            <a:pPr>
              <a:buFont typeface="Arial" panose="020B0604020202020204" pitchFamily="34" charset="0"/>
              <a:buChar char="•"/>
            </a:pPr>
            <a:endParaRPr lang="en-US" b="1" dirty="0">
              <a:solidFill>
                <a:schemeClr val="bg1"/>
              </a:solidFill>
            </a:endParaRPr>
          </a:p>
        </p:txBody>
      </p:sp>
      <p:pic>
        <p:nvPicPr>
          <p:cNvPr id="2" name="Picture 1"/>
          <p:cNvPicPr>
            <a:picLocks noChangeAspect="1"/>
          </p:cNvPicPr>
          <p:nvPr/>
        </p:nvPicPr>
        <p:blipFill>
          <a:blip r:embed="rId3"/>
          <a:stretch>
            <a:fillRect/>
          </a:stretch>
        </p:blipFill>
        <p:spPr>
          <a:xfrm>
            <a:off x="9680331" y="545122"/>
            <a:ext cx="2150085" cy="5806065"/>
          </a:xfrm>
          <a:prstGeom prst="rect">
            <a:avLst/>
          </a:prstGeom>
        </p:spPr>
      </p:pic>
    </p:spTree>
    <p:extLst>
      <p:ext uri="{BB962C8B-B14F-4D97-AF65-F5344CB8AC3E}">
        <p14:creationId xmlns:p14="http://schemas.microsoft.com/office/powerpoint/2010/main" val="158580259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0073" y="5673591"/>
            <a:ext cx="8566535" cy="985531"/>
          </a:xfrm>
          <a:prstGeom prst="rect">
            <a:avLst/>
          </a:prstGeom>
        </p:spPr>
      </p:pic>
      <p:sp>
        <p:nvSpPr>
          <p:cNvPr id="3" name="Content Placeholder 2"/>
          <p:cNvSpPr>
            <a:spLocks noGrp="1"/>
          </p:cNvSpPr>
          <p:nvPr>
            <p:ph idx="1"/>
          </p:nvPr>
        </p:nvSpPr>
        <p:spPr>
          <a:xfrm>
            <a:off x="350103" y="360485"/>
            <a:ext cx="9189551" cy="4791807"/>
          </a:xfrm>
        </p:spPr>
        <p:txBody>
          <a:bodyPr/>
          <a:lstStyle/>
          <a:p>
            <a:pPr>
              <a:buFont typeface="Wingdings" panose="05000000000000000000" pitchFamily="2" charset="2"/>
              <a:buChar char="§"/>
            </a:pPr>
            <a:r>
              <a:rPr lang="en-US" altLang="en-US" sz="2800" b="1" dirty="0">
                <a:solidFill>
                  <a:schemeClr val="bg1"/>
                </a:solidFill>
              </a:rPr>
              <a:t>Establish and document policies and procedures relating to information security</a:t>
            </a:r>
          </a:p>
          <a:p>
            <a:pPr>
              <a:buFont typeface="Wingdings" panose="05000000000000000000" pitchFamily="2" charset="2"/>
              <a:buChar char="§"/>
            </a:pPr>
            <a:r>
              <a:rPr lang="en-US" altLang="en-US" sz="2800" b="1" dirty="0">
                <a:solidFill>
                  <a:schemeClr val="bg1"/>
                </a:solidFill>
              </a:rPr>
              <a:t>Establish physical safeguards of computer systems, equipment and buildings</a:t>
            </a:r>
          </a:p>
          <a:p>
            <a:pPr>
              <a:buFont typeface="Wingdings" panose="05000000000000000000" pitchFamily="2" charset="2"/>
              <a:buChar char="§"/>
            </a:pPr>
            <a:r>
              <a:rPr lang="en-US" altLang="en-US" sz="2800" b="1" dirty="0">
                <a:solidFill>
                  <a:schemeClr val="bg1"/>
                </a:solidFill>
              </a:rPr>
              <a:t>Technical security to protect the confidentiality and integrity of information and control and monitor access</a:t>
            </a:r>
          </a:p>
          <a:p>
            <a:pPr>
              <a:buFont typeface="Wingdings" panose="05000000000000000000" pitchFamily="2" charset="2"/>
              <a:buChar char="§"/>
            </a:pPr>
            <a:r>
              <a:rPr lang="en-US" altLang="en-US" sz="2800" b="1" dirty="0">
                <a:solidFill>
                  <a:schemeClr val="bg1"/>
                </a:solidFill>
              </a:rPr>
              <a:t>Safeguard systems against external threats</a:t>
            </a:r>
          </a:p>
          <a:p>
            <a:endParaRPr lang="en-US" dirty="0"/>
          </a:p>
        </p:txBody>
      </p:sp>
      <p:pic>
        <p:nvPicPr>
          <p:cNvPr id="2" name="Picture 1"/>
          <p:cNvPicPr>
            <a:picLocks noChangeAspect="1"/>
          </p:cNvPicPr>
          <p:nvPr/>
        </p:nvPicPr>
        <p:blipFill>
          <a:blip r:embed="rId3"/>
          <a:stretch>
            <a:fillRect/>
          </a:stretch>
        </p:blipFill>
        <p:spPr>
          <a:xfrm>
            <a:off x="9451731" y="624986"/>
            <a:ext cx="2238008" cy="6043494"/>
          </a:xfrm>
          <a:prstGeom prst="rect">
            <a:avLst/>
          </a:prstGeom>
        </p:spPr>
      </p:pic>
    </p:spTree>
    <p:extLst>
      <p:ext uri="{BB962C8B-B14F-4D97-AF65-F5344CB8AC3E}">
        <p14:creationId xmlns:p14="http://schemas.microsoft.com/office/powerpoint/2010/main" val="30080242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0360" y="1318845"/>
            <a:ext cx="9542527" cy="4334608"/>
          </a:xfrm>
          <a:prstGeom prst="rect">
            <a:avLst/>
          </a:prstGeom>
        </p:spPr>
      </p:pic>
      <p:pic>
        <p:nvPicPr>
          <p:cNvPr id="6" name="Picture 5"/>
          <p:cNvPicPr>
            <a:picLocks noChangeAspect="1"/>
          </p:cNvPicPr>
          <p:nvPr/>
        </p:nvPicPr>
        <p:blipFill>
          <a:blip r:embed="rId3"/>
          <a:stretch>
            <a:fillRect/>
          </a:stretch>
        </p:blipFill>
        <p:spPr>
          <a:xfrm>
            <a:off x="9802887" y="1307100"/>
            <a:ext cx="1609528" cy="4346353"/>
          </a:xfrm>
          <a:prstGeom prst="rect">
            <a:avLst/>
          </a:prstGeom>
        </p:spPr>
      </p:pic>
    </p:spTree>
    <p:extLst>
      <p:ext uri="{BB962C8B-B14F-4D97-AF65-F5344CB8AC3E}">
        <p14:creationId xmlns:p14="http://schemas.microsoft.com/office/powerpoint/2010/main" val="186927324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5875" y="518745"/>
            <a:ext cx="8638335" cy="5908431"/>
          </a:xfrm>
          <a:prstGeom prst="rect">
            <a:avLst/>
          </a:prstGeom>
        </p:spPr>
      </p:pic>
      <p:pic>
        <p:nvPicPr>
          <p:cNvPr id="2" name="Picture 1"/>
          <p:cNvPicPr>
            <a:picLocks noChangeAspect="1"/>
          </p:cNvPicPr>
          <p:nvPr/>
        </p:nvPicPr>
        <p:blipFill>
          <a:blip r:embed="rId3"/>
          <a:stretch>
            <a:fillRect/>
          </a:stretch>
        </p:blipFill>
        <p:spPr>
          <a:xfrm>
            <a:off x="9004209" y="518744"/>
            <a:ext cx="2427207" cy="5908431"/>
          </a:xfrm>
          <a:prstGeom prst="rect">
            <a:avLst/>
          </a:prstGeom>
        </p:spPr>
      </p:pic>
    </p:spTree>
    <p:extLst>
      <p:ext uri="{BB962C8B-B14F-4D97-AF65-F5344CB8AC3E}">
        <p14:creationId xmlns:p14="http://schemas.microsoft.com/office/powerpoint/2010/main" val="252404386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72560" y="1038929"/>
            <a:ext cx="9689123" cy="5133312"/>
          </a:xfrm>
          <a:prstGeom prst="rect">
            <a:avLst/>
          </a:prstGeom>
        </p:spPr>
      </p:pic>
      <p:pic>
        <p:nvPicPr>
          <p:cNvPr id="5" name="Picture 4"/>
          <p:cNvPicPr>
            <a:picLocks noChangeAspect="1"/>
          </p:cNvPicPr>
          <p:nvPr/>
        </p:nvPicPr>
        <p:blipFill>
          <a:blip r:embed="rId3"/>
          <a:stretch>
            <a:fillRect/>
          </a:stretch>
        </p:blipFill>
        <p:spPr>
          <a:xfrm>
            <a:off x="9961683" y="1038930"/>
            <a:ext cx="1900953" cy="5133312"/>
          </a:xfrm>
          <a:prstGeom prst="rect">
            <a:avLst/>
          </a:prstGeom>
        </p:spPr>
      </p:pic>
    </p:spTree>
    <p:extLst>
      <p:ext uri="{BB962C8B-B14F-4D97-AF65-F5344CB8AC3E}">
        <p14:creationId xmlns:p14="http://schemas.microsoft.com/office/powerpoint/2010/main" val="350180719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0141" y="395653"/>
            <a:ext cx="9383474" cy="6135349"/>
          </a:xfrm>
          <a:prstGeom prst="rect">
            <a:avLst/>
          </a:prstGeom>
        </p:spPr>
      </p:pic>
      <p:pic>
        <p:nvPicPr>
          <p:cNvPr id="2" name="Picture 1"/>
          <p:cNvPicPr>
            <a:picLocks noChangeAspect="1"/>
          </p:cNvPicPr>
          <p:nvPr/>
        </p:nvPicPr>
        <p:blipFill>
          <a:blip r:embed="rId3"/>
          <a:stretch>
            <a:fillRect/>
          </a:stretch>
        </p:blipFill>
        <p:spPr>
          <a:xfrm>
            <a:off x="9583615" y="381656"/>
            <a:ext cx="2277208" cy="6149346"/>
          </a:xfrm>
          <a:prstGeom prst="rect">
            <a:avLst/>
          </a:prstGeom>
        </p:spPr>
      </p:pic>
    </p:spTree>
    <p:extLst>
      <p:ext uri="{BB962C8B-B14F-4D97-AF65-F5344CB8AC3E}">
        <p14:creationId xmlns:p14="http://schemas.microsoft.com/office/powerpoint/2010/main" val="14165952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4976" y="566713"/>
            <a:ext cx="9296553" cy="5728580"/>
          </a:xfrm>
          <a:prstGeom prst="rect">
            <a:avLst/>
          </a:prstGeom>
        </p:spPr>
      </p:pic>
      <p:pic>
        <p:nvPicPr>
          <p:cNvPr id="2" name="Picture 1"/>
          <p:cNvPicPr>
            <a:picLocks noChangeAspect="1"/>
          </p:cNvPicPr>
          <p:nvPr/>
        </p:nvPicPr>
        <p:blipFill>
          <a:blip r:embed="rId3"/>
          <a:stretch>
            <a:fillRect/>
          </a:stretch>
        </p:blipFill>
        <p:spPr>
          <a:xfrm>
            <a:off x="9551528" y="566713"/>
            <a:ext cx="2121391" cy="5728580"/>
          </a:xfrm>
          <a:prstGeom prst="rect">
            <a:avLst/>
          </a:prstGeom>
        </p:spPr>
      </p:pic>
    </p:spTree>
    <p:extLst>
      <p:ext uri="{BB962C8B-B14F-4D97-AF65-F5344CB8AC3E}">
        <p14:creationId xmlns:p14="http://schemas.microsoft.com/office/powerpoint/2010/main" val="6768015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7350" y="1013187"/>
            <a:ext cx="10172960" cy="5097466"/>
          </a:xfrm>
          <a:prstGeom prst="rect">
            <a:avLst/>
          </a:prstGeom>
        </p:spPr>
      </p:pic>
      <p:pic>
        <p:nvPicPr>
          <p:cNvPr id="5" name="Picture 4"/>
          <p:cNvPicPr>
            <a:picLocks noChangeAspect="1"/>
          </p:cNvPicPr>
          <p:nvPr/>
        </p:nvPicPr>
        <p:blipFill>
          <a:blip r:embed="rId3"/>
          <a:stretch>
            <a:fillRect/>
          </a:stretch>
        </p:blipFill>
        <p:spPr>
          <a:xfrm>
            <a:off x="10123256" y="1013187"/>
            <a:ext cx="1887679" cy="5097466"/>
          </a:xfrm>
          <a:prstGeom prst="rect">
            <a:avLst/>
          </a:prstGeom>
        </p:spPr>
      </p:pic>
    </p:spTree>
    <p:extLst>
      <p:ext uri="{BB962C8B-B14F-4D97-AF65-F5344CB8AC3E}">
        <p14:creationId xmlns:p14="http://schemas.microsoft.com/office/powerpoint/2010/main" val="303258372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50631" y="826506"/>
            <a:ext cx="8883126" cy="5222601"/>
          </a:xfrm>
          <a:prstGeom prst="rect">
            <a:avLst/>
          </a:prstGeom>
        </p:spPr>
      </p:pic>
      <p:pic>
        <p:nvPicPr>
          <p:cNvPr id="2" name="Picture 1"/>
          <p:cNvPicPr>
            <a:picLocks noChangeAspect="1"/>
          </p:cNvPicPr>
          <p:nvPr/>
        </p:nvPicPr>
        <p:blipFill>
          <a:blip r:embed="rId3"/>
          <a:stretch>
            <a:fillRect/>
          </a:stretch>
        </p:blipFill>
        <p:spPr>
          <a:xfrm>
            <a:off x="9533756" y="826506"/>
            <a:ext cx="1934017" cy="5222601"/>
          </a:xfrm>
          <a:prstGeom prst="rect">
            <a:avLst/>
          </a:prstGeom>
        </p:spPr>
      </p:pic>
    </p:spTree>
    <p:extLst>
      <p:ext uri="{BB962C8B-B14F-4D97-AF65-F5344CB8AC3E}">
        <p14:creationId xmlns:p14="http://schemas.microsoft.com/office/powerpoint/2010/main" val="325280420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0109" y="334108"/>
            <a:ext cx="9118102" cy="6075484"/>
          </a:xfrm>
          <a:prstGeom prst="rect">
            <a:avLst/>
          </a:prstGeom>
        </p:spPr>
      </p:pic>
      <p:pic>
        <p:nvPicPr>
          <p:cNvPr id="2" name="Picture 1"/>
          <p:cNvPicPr>
            <a:picLocks noChangeAspect="1"/>
          </p:cNvPicPr>
          <p:nvPr/>
        </p:nvPicPr>
        <p:blipFill>
          <a:blip r:embed="rId3"/>
          <a:stretch>
            <a:fillRect/>
          </a:stretch>
        </p:blipFill>
        <p:spPr>
          <a:xfrm>
            <a:off x="9528211" y="334108"/>
            <a:ext cx="2249855" cy="6075484"/>
          </a:xfrm>
          <a:prstGeom prst="rect">
            <a:avLst/>
          </a:prstGeom>
        </p:spPr>
      </p:pic>
    </p:spTree>
    <p:extLst>
      <p:ext uri="{BB962C8B-B14F-4D97-AF65-F5344CB8AC3E}">
        <p14:creationId xmlns:p14="http://schemas.microsoft.com/office/powerpoint/2010/main" val="100539388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56138" y="1529978"/>
            <a:ext cx="9348415" cy="4774107"/>
          </a:xfrm>
          <a:prstGeom prst="rect">
            <a:avLst/>
          </a:prstGeom>
        </p:spPr>
      </p:pic>
      <p:pic>
        <p:nvPicPr>
          <p:cNvPr id="5" name="Picture 4"/>
          <p:cNvPicPr>
            <a:picLocks noChangeAspect="1"/>
          </p:cNvPicPr>
          <p:nvPr/>
        </p:nvPicPr>
        <p:blipFill>
          <a:blip r:embed="rId3"/>
          <a:stretch>
            <a:fillRect/>
          </a:stretch>
        </p:blipFill>
        <p:spPr>
          <a:xfrm>
            <a:off x="483517" y="1382114"/>
            <a:ext cx="1962150" cy="1390650"/>
          </a:xfrm>
          <a:prstGeom prst="rect">
            <a:avLst/>
          </a:prstGeom>
        </p:spPr>
      </p:pic>
      <p:pic>
        <p:nvPicPr>
          <p:cNvPr id="2" name="Picture 1"/>
          <p:cNvPicPr>
            <a:picLocks noChangeAspect="1"/>
          </p:cNvPicPr>
          <p:nvPr/>
        </p:nvPicPr>
        <p:blipFill>
          <a:blip r:embed="rId4"/>
          <a:stretch>
            <a:fillRect/>
          </a:stretch>
        </p:blipFill>
        <p:spPr>
          <a:xfrm>
            <a:off x="10007838" y="1529978"/>
            <a:ext cx="1773854" cy="4790096"/>
          </a:xfrm>
          <a:prstGeom prst="rect">
            <a:avLst/>
          </a:prstGeom>
        </p:spPr>
      </p:pic>
    </p:spTree>
    <p:extLst>
      <p:ext uri="{BB962C8B-B14F-4D97-AF65-F5344CB8AC3E}">
        <p14:creationId xmlns:p14="http://schemas.microsoft.com/office/powerpoint/2010/main" val="418695201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3091" y="1518027"/>
            <a:ext cx="10201607" cy="4557458"/>
          </a:xfrm>
          <a:prstGeom prst="rect">
            <a:avLst/>
          </a:prstGeom>
        </p:spPr>
      </p:pic>
      <p:pic>
        <p:nvPicPr>
          <p:cNvPr id="5" name="Picture 4"/>
          <p:cNvPicPr>
            <a:picLocks noChangeAspect="1"/>
          </p:cNvPicPr>
          <p:nvPr/>
        </p:nvPicPr>
        <p:blipFill>
          <a:blip r:embed="rId3"/>
          <a:stretch>
            <a:fillRect/>
          </a:stretch>
        </p:blipFill>
        <p:spPr>
          <a:xfrm>
            <a:off x="650631" y="1713871"/>
            <a:ext cx="1236785" cy="1060101"/>
          </a:xfrm>
          <a:prstGeom prst="rect">
            <a:avLst/>
          </a:prstGeom>
        </p:spPr>
      </p:pic>
      <p:pic>
        <p:nvPicPr>
          <p:cNvPr id="2" name="Picture 1"/>
          <p:cNvPicPr>
            <a:picLocks noChangeAspect="1"/>
          </p:cNvPicPr>
          <p:nvPr/>
        </p:nvPicPr>
        <p:blipFill>
          <a:blip r:embed="rId4"/>
          <a:stretch>
            <a:fillRect/>
          </a:stretch>
        </p:blipFill>
        <p:spPr>
          <a:xfrm>
            <a:off x="10127184" y="1518027"/>
            <a:ext cx="1698469" cy="4586527"/>
          </a:xfrm>
          <a:prstGeom prst="rect">
            <a:avLst/>
          </a:prstGeom>
        </p:spPr>
      </p:pic>
    </p:spTree>
    <p:extLst>
      <p:ext uri="{BB962C8B-B14F-4D97-AF65-F5344CB8AC3E}">
        <p14:creationId xmlns:p14="http://schemas.microsoft.com/office/powerpoint/2010/main" val="360989255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5020" y="483576"/>
            <a:ext cx="9210557" cy="6075485"/>
          </a:xfrm>
          <a:prstGeom prst="rect">
            <a:avLst/>
          </a:prstGeom>
        </p:spPr>
      </p:pic>
      <p:pic>
        <p:nvPicPr>
          <p:cNvPr id="2" name="Picture 1"/>
          <p:cNvPicPr>
            <a:picLocks noChangeAspect="1"/>
          </p:cNvPicPr>
          <p:nvPr/>
        </p:nvPicPr>
        <p:blipFill>
          <a:blip r:embed="rId3"/>
          <a:stretch>
            <a:fillRect/>
          </a:stretch>
        </p:blipFill>
        <p:spPr>
          <a:xfrm>
            <a:off x="9562755" y="483576"/>
            <a:ext cx="2249855" cy="6075485"/>
          </a:xfrm>
          <a:prstGeom prst="rect">
            <a:avLst/>
          </a:prstGeom>
        </p:spPr>
      </p:pic>
    </p:spTree>
    <p:extLst>
      <p:ext uri="{BB962C8B-B14F-4D97-AF65-F5344CB8AC3E}">
        <p14:creationId xmlns:p14="http://schemas.microsoft.com/office/powerpoint/2010/main" val="16144664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25315" y="664367"/>
            <a:ext cx="9625587" cy="5279232"/>
          </a:xfrm>
          <a:prstGeom prst="rect">
            <a:avLst/>
          </a:prstGeom>
        </p:spPr>
      </p:pic>
      <p:pic>
        <p:nvPicPr>
          <p:cNvPr id="6" name="Picture 5"/>
          <p:cNvPicPr>
            <a:picLocks noChangeAspect="1"/>
          </p:cNvPicPr>
          <p:nvPr/>
        </p:nvPicPr>
        <p:blipFill>
          <a:blip r:embed="rId3"/>
          <a:stretch>
            <a:fillRect/>
          </a:stretch>
        </p:blipFill>
        <p:spPr>
          <a:xfrm>
            <a:off x="9950902" y="664367"/>
            <a:ext cx="1954990" cy="5279232"/>
          </a:xfrm>
          <a:prstGeom prst="rect">
            <a:avLst/>
          </a:prstGeom>
        </p:spPr>
      </p:pic>
    </p:spTree>
    <p:extLst>
      <p:ext uri="{BB962C8B-B14F-4D97-AF65-F5344CB8AC3E}">
        <p14:creationId xmlns:p14="http://schemas.microsoft.com/office/powerpoint/2010/main" val="193225670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1386" y="404445"/>
            <a:ext cx="8796052" cy="6128239"/>
          </a:xfrm>
          <a:prstGeom prst="rect">
            <a:avLst/>
          </a:prstGeom>
        </p:spPr>
      </p:pic>
      <p:pic>
        <p:nvPicPr>
          <p:cNvPr id="2" name="Picture 1"/>
          <p:cNvPicPr>
            <a:picLocks noChangeAspect="1"/>
          </p:cNvPicPr>
          <p:nvPr/>
        </p:nvPicPr>
        <p:blipFill>
          <a:blip r:embed="rId3"/>
          <a:stretch>
            <a:fillRect/>
          </a:stretch>
        </p:blipFill>
        <p:spPr>
          <a:xfrm>
            <a:off x="9157437" y="404445"/>
            <a:ext cx="2517505" cy="6128239"/>
          </a:xfrm>
          <a:prstGeom prst="rect">
            <a:avLst/>
          </a:prstGeom>
        </p:spPr>
      </p:pic>
    </p:spTree>
    <p:extLst>
      <p:ext uri="{BB962C8B-B14F-4D97-AF65-F5344CB8AC3E}">
        <p14:creationId xmlns:p14="http://schemas.microsoft.com/office/powerpoint/2010/main" val="415436628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1692" y="716854"/>
            <a:ext cx="8958610" cy="5657568"/>
          </a:xfrm>
          <a:prstGeom prst="rect">
            <a:avLst/>
          </a:prstGeom>
        </p:spPr>
      </p:pic>
      <p:pic>
        <p:nvPicPr>
          <p:cNvPr id="2" name="Picture 1"/>
          <p:cNvPicPr>
            <a:picLocks noChangeAspect="1"/>
          </p:cNvPicPr>
          <p:nvPr/>
        </p:nvPicPr>
        <p:blipFill>
          <a:blip r:embed="rId3"/>
          <a:stretch>
            <a:fillRect/>
          </a:stretch>
        </p:blipFill>
        <p:spPr>
          <a:xfrm>
            <a:off x="9310302" y="716855"/>
            <a:ext cx="2324152" cy="5657568"/>
          </a:xfrm>
          <a:prstGeom prst="rect">
            <a:avLst/>
          </a:prstGeom>
        </p:spPr>
      </p:pic>
    </p:spTree>
    <p:extLst>
      <p:ext uri="{BB962C8B-B14F-4D97-AF65-F5344CB8AC3E}">
        <p14:creationId xmlns:p14="http://schemas.microsoft.com/office/powerpoint/2010/main" val="353069371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8069" y="876782"/>
            <a:ext cx="9258710" cy="5137155"/>
          </a:xfrm>
          <a:prstGeom prst="rect">
            <a:avLst/>
          </a:prstGeom>
        </p:spPr>
      </p:pic>
      <p:pic>
        <p:nvPicPr>
          <p:cNvPr id="2" name="Picture 1"/>
          <p:cNvPicPr>
            <a:picLocks noChangeAspect="1"/>
          </p:cNvPicPr>
          <p:nvPr/>
        </p:nvPicPr>
        <p:blipFill>
          <a:blip r:embed="rId3"/>
          <a:stretch>
            <a:fillRect/>
          </a:stretch>
        </p:blipFill>
        <p:spPr>
          <a:xfrm>
            <a:off x="9636779" y="876782"/>
            <a:ext cx="2110364" cy="5137155"/>
          </a:xfrm>
          <a:prstGeom prst="rect">
            <a:avLst/>
          </a:prstGeom>
        </p:spPr>
      </p:pic>
    </p:spTree>
    <p:extLst>
      <p:ext uri="{BB962C8B-B14F-4D97-AF65-F5344CB8AC3E}">
        <p14:creationId xmlns:p14="http://schemas.microsoft.com/office/powerpoint/2010/main" val="333646021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4976" y="600567"/>
            <a:ext cx="9044571" cy="5826609"/>
          </a:xfrm>
          <a:prstGeom prst="rect">
            <a:avLst/>
          </a:prstGeom>
        </p:spPr>
      </p:pic>
      <p:pic>
        <p:nvPicPr>
          <p:cNvPr id="2" name="Picture 1"/>
          <p:cNvPicPr>
            <a:picLocks noChangeAspect="1"/>
          </p:cNvPicPr>
          <p:nvPr/>
        </p:nvPicPr>
        <p:blipFill>
          <a:blip r:embed="rId3"/>
          <a:stretch>
            <a:fillRect/>
          </a:stretch>
        </p:blipFill>
        <p:spPr>
          <a:xfrm>
            <a:off x="9299547" y="600567"/>
            <a:ext cx="2393595" cy="5826609"/>
          </a:xfrm>
          <a:prstGeom prst="rect">
            <a:avLst/>
          </a:prstGeom>
        </p:spPr>
      </p:pic>
    </p:spTree>
    <p:extLst>
      <p:ext uri="{BB962C8B-B14F-4D97-AF65-F5344CB8AC3E}">
        <p14:creationId xmlns:p14="http://schemas.microsoft.com/office/powerpoint/2010/main" val="42307677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4107" y="453987"/>
            <a:ext cx="9428519" cy="5894059"/>
          </a:xfrm>
          <a:prstGeom prst="rect">
            <a:avLst/>
          </a:prstGeom>
        </p:spPr>
      </p:pic>
      <p:pic>
        <p:nvPicPr>
          <p:cNvPr id="2" name="Picture 1"/>
          <p:cNvPicPr>
            <a:picLocks noChangeAspect="1"/>
          </p:cNvPicPr>
          <p:nvPr/>
        </p:nvPicPr>
        <p:blipFill>
          <a:blip r:embed="rId3"/>
          <a:stretch>
            <a:fillRect/>
          </a:stretch>
        </p:blipFill>
        <p:spPr>
          <a:xfrm>
            <a:off x="9762626" y="453987"/>
            <a:ext cx="2182669" cy="5894059"/>
          </a:xfrm>
          <a:prstGeom prst="rect">
            <a:avLst/>
          </a:prstGeom>
        </p:spPr>
      </p:pic>
    </p:spTree>
    <p:extLst>
      <p:ext uri="{BB962C8B-B14F-4D97-AF65-F5344CB8AC3E}">
        <p14:creationId xmlns:p14="http://schemas.microsoft.com/office/powerpoint/2010/main" val="107511130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3401" y="263768"/>
            <a:ext cx="11486341" cy="6198577"/>
          </a:xfrm>
          <a:prstGeom prst="rect">
            <a:avLst/>
          </a:prstGeom>
        </p:spPr>
      </p:pic>
      <p:pic>
        <p:nvPicPr>
          <p:cNvPr id="2" name="Picture 1"/>
          <p:cNvPicPr>
            <a:picLocks noChangeAspect="1"/>
          </p:cNvPicPr>
          <p:nvPr/>
        </p:nvPicPr>
        <p:blipFill>
          <a:blip r:embed="rId3"/>
          <a:stretch>
            <a:fillRect/>
          </a:stretch>
        </p:blipFill>
        <p:spPr>
          <a:xfrm>
            <a:off x="9636142" y="1268626"/>
            <a:ext cx="2133600" cy="5193719"/>
          </a:xfrm>
          <a:prstGeom prst="rect">
            <a:avLst/>
          </a:prstGeom>
        </p:spPr>
      </p:pic>
    </p:spTree>
    <p:extLst>
      <p:ext uri="{BB962C8B-B14F-4D97-AF65-F5344CB8AC3E}">
        <p14:creationId xmlns:p14="http://schemas.microsoft.com/office/powerpoint/2010/main" val="425234991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70097" y="439614"/>
            <a:ext cx="9448421" cy="5964863"/>
          </a:xfrm>
          <a:prstGeom prst="rect">
            <a:avLst/>
          </a:prstGeom>
        </p:spPr>
      </p:pic>
      <p:pic>
        <p:nvPicPr>
          <p:cNvPr id="2" name="Picture 1"/>
          <p:cNvPicPr>
            <a:picLocks noChangeAspect="1"/>
          </p:cNvPicPr>
          <p:nvPr/>
        </p:nvPicPr>
        <p:blipFill>
          <a:blip r:embed="rId3"/>
          <a:stretch>
            <a:fillRect/>
          </a:stretch>
        </p:blipFill>
        <p:spPr>
          <a:xfrm>
            <a:off x="9469049" y="439614"/>
            <a:ext cx="2450390" cy="5964863"/>
          </a:xfrm>
          <a:prstGeom prst="rect">
            <a:avLst/>
          </a:prstGeom>
        </p:spPr>
      </p:pic>
    </p:spTree>
    <p:extLst>
      <p:ext uri="{BB962C8B-B14F-4D97-AF65-F5344CB8AC3E}">
        <p14:creationId xmlns:p14="http://schemas.microsoft.com/office/powerpoint/2010/main" val="28694703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0145" y="1099037"/>
            <a:ext cx="9124175" cy="5317828"/>
          </a:xfrm>
          <a:prstGeom prst="rect">
            <a:avLst/>
          </a:prstGeom>
        </p:spPr>
      </p:pic>
      <p:pic>
        <p:nvPicPr>
          <p:cNvPr id="2" name="Picture 1"/>
          <p:cNvPicPr>
            <a:picLocks noChangeAspect="1"/>
          </p:cNvPicPr>
          <p:nvPr/>
        </p:nvPicPr>
        <p:blipFill>
          <a:blip r:embed="rId3"/>
          <a:stretch>
            <a:fillRect/>
          </a:stretch>
        </p:blipFill>
        <p:spPr>
          <a:xfrm>
            <a:off x="9414320" y="1099037"/>
            <a:ext cx="2185209" cy="5319347"/>
          </a:xfrm>
          <a:prstGeom prst="rect">
            <a:avLst/>
          </a:prstGeom>
        </p:spPr>
      </p:pic>
    </p:spTree>
    <p:extLst>
      <p:ext uri="{BB962C8B-B14F-4D97-AF65-F5344CB8AC3E}">
        <p14:creationId xmlns:p14="http://schemas.microsoft.com/office/powerpoint/2010/main" val="36335768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6185" y="732893"/>
            <a:ext cx="9066931" cy="5615152"/>
          </a:xfrm>
          <a:prstGeom prst="rect">
            <a:avLst/>
          </a:prstGeom>
        </p:spPr>
      </p:pic>
      <p:pic>
        <p:nvPicPr>
          <p:cNvPr id="2" name="Picture 1"/>
          <p:cNvPicPr>
            <a:picLocks noChangeAspect="1"/>
          </p:cNvPicPr>
          <p:nvPr/>
        </p:nvPicPr>
        <p:blipFill>
          <a:blip r:embed="rId3"/>
          <a:stretch>
            <a:fillRect/>
          </a:stretch>
        </p:blipFill>
        <p:spPr>
          <a:xfrm>
            <a:off x="9313115" y="732893"/>
            <a:ext cx="2310315" cy="5623886"/>
          </a:xfrm>
          <a:prstGeom prst="rect">
            <a:avLst/>
          </a:prstGeom>
        </p:spPr>
      </p:pic>
    </p:spTree>
    <p:extLst>
      <p:ext uri="{BB962C8B-B14F-4D97-AF65-F5344CB8AC3E}">
        <p14:creationId xmlns:p14="http://schemas.microsoft.com/office/powerpoint/2010/main" val="262525980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7200" y="581055"/>
            <a:ext cx="9157453" cy="5687859"/>
          </a:xfrm>
          <a:prstGeom prst="rect">
            <a:avLst/>
          </a:prstGeom>
        </p:spPr>
      </p:pic>
      <p:pic>
        <p:nvPicPr>
          <p:cNvPr id="2" name="Picture 1"/>
          <p:cNvPicPr>
            <a:picLocks noChangeAspect="1"/>
          </p:cNvPicPr>
          <p:nvPr/>
        </p:nvPicPr>
        <p:blipFill>
          <a:blip r:embed="rId3"/>
          <a:stretch>
            <a:fillRect/>
          </a:stretch>
        </p:blipFill>
        <p:spPr>
          <a:xfrm>
            <a:off x="9526729" y="581055"/>
            <a:ext cx="2336306" cy="5687154"/>
          </a:xfrm>
          <a:prstGeom prst="rect">
            <a:avLst/>
          </a:prstGeom>
        </p:spPr>
      </p:pic>
    </p:spTree>
    <p:extLst>
      <p:ext uri="{BB962C8B-B14F-4D97-AF65-F5344CB8AC3E}">
        <p14:creationId xmlns:p14="http://schemas.microsoft.com/office/powerpoint/2010/main" val="167596982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09953" y="810705"/>
            <a:ext cx="8986789" cy="5526735"/>
          </a:xfrm>
          <a:prstGeom prst="rect">
            <a:avLst/>
          </a:prstGeom>
        </p:spPr>
      </p:pic>
      <p:pic>
        <p:nvPicPr>
          <p:cNvPr id="2" name="Picture 1"/>
          <p:cNvPicPr>
            <a:picLocks noChangeAspect="1"/>
          </p:cNvPicPr>
          <p:nvPr/>
        </p:nvPicPr>
        <p:blipFill>
          <a:blip r:embed="rId3"/>
          <a:stretch>
            <a:fillRect/>
          </a:stretch>
        </p:blipFill>
        <p:spPr>
          <a:xfrm>
            <a:off x="9496742" y="810705"/>
            <a:ext cx="2276158" cy="5540739"/>
          </a:xfrm>
          <a:prstGeom prst="rect">
            <a:avLst/>
          </a:prstGeom>
        </p:spPr>
      </p:pic>
    </p:spTree>
    <p:extLst>
      <p:ext uri="{BB962C8B-B14F-4D97-AF65-F5344CB8AC3E}">
        <p14:creationId xmlns:p14="http://schemas.microsoft.com/office/powerpoint/2010/main" val="278493950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8522" y="923192"/>
            <a:ext cx="9491987" cy="5635868"/>
          </a:xfrm>
          <a:prstGeom prst="rect">
            <a:avLst/>
          </a:prstGeom>
        </p:spPr>
      </p:pic>
      <p:pic>
        <p:nvPicPr>
          <p:cNvPr id="2" name="Picture 1"/>
          <p:cNvPicPr>
            <a:picLocks noChangeAspect="1"/>
          </p:cNvPicPr>
          <p:nvPr/>
        </p:nvPicPr>
        <p:blipFill>
          <a:blip r:embed="rId3"/>
          <a:stretch>
            <a:fillRect/>
          </a:stretch>
        </p:blipFill>
        <p:spPr>
          <a:xfrm>
            <a:off x="9627913" y="923192"/>
            <a:ext cx="2320833" cy="5649490"/>
          </a:xfrm>
          <a:prstGeom prst="rect">
            <a:avLst/>
          </a:prstGeom>
        </p:spPr>
      </p:pic>
    </p:spTree>
    <p:extLst>
      <p:ext uri="{BB962C8B-B14F-4D97-AF65-F5344CB8AC3E}">
        <p14:creationId xmlns:p14="http://schemas.microsoft.com/office/powerpoint/2010/main" val="282955461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1186" y="553916"/>
            <a:ext cx="8954482" cy="5591907"/>
          </a:xfrm>
          <a:prstGeom prst="rect">
            <a:avLst/>
          </a:prstGeom>
        </p:spPr>
      </p:pic>
      <p:pic>
        <p:nvPicPr>
          <p:cNvPr id="2" name="Picture 1"/>
          <p:cNvPicPr>
            <a:picLocks noChangeAspect="1"/>
          </p:cNvPicPr>
          <p:nvPr/>
        </p:nvPicPr>
        <p:blipFill>
          <a:blip r:embed="rId3"/>
          <a:stretch>
            <a:fillRect/>
          </a:stretch>
        </p:blipFill>
        <p:spPr>
          <a:xfrm>
            <a:off x="9315668" y="553916"/>
            <a:ext cx="2298970" cy="5596269"/>
          </a:xfrm>
          <a:prstGeom prst="rect">
            <a:avLst/>
          </a:prstGeom>
        </p:spPr>
      </p:pic>
    </p:spTree>
    <p:extLst>
      <p:ext uri="{BB962C8B-B14F-4D97-AF65-F5344CB8AC3E}">
        <p14:creationId xmlns:p14="http://schemas.microsoft.com/office/powerpoint/2010/main" val="238105717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8938" y="645912"/>
            <a:ext cx="9096203" cy="5666964"/>
          </a:xfrm>
          <a:prstGeom prst="rect">
            <a:avLst/>
          </a:prstGeom>
        </p:spPr>
      </p:pic>
      <p:pic>
        <p:nvPicPr>
          <p:cNvPr id="2" name="Picture 1"/>
          <p:cNvPicPr>
            <a:picLocks noChangeAspect="1"/>
          </p:cNvPicPr>
          <p:nvPr/>
        </p:nvPicPr>
        <p:blipFill>
          <a:blip r:embed="rId3"/>
          <a:stretch>
            <a:fillRect/>
          </a:stretch>
        </p:blipFill>
        <p:spPr>
          <a:xfrm>
            <a:off x="9395141" y="645912"/>
            <a:ext cx="2328013" cy="5666964"/>
          </a:xfrm>
          <a:prstGeom prst="rect">
            <a:avLst/>
          </a:prstGeom>
        </p:spPr>
      </p:pic>
    </p:spTree>
    <p:extLst>
      <p:ext uri="{BB962C8B-B14F-4D97-AF65-F5344CB8AC3E}">
        <p14:creationId xmlns:p14="http://schemas.microsoft.com/office/powerpoint/2010/main" val="22927229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6831" y="307730"/>
            <a:ext cx="9045247" cy="6216161"/>
          </a:xfrm>
          <a:prstGeom prst="rect">
            <a:avLst/>
          </a:prstGeom>
        </p:spPr>
      </p:pic>
      <p:pic>
        <p:nvPicPr>
          <p:cNvPr id="2" name="Picture 1"/>
          <p:cNvPicPr>
            <a:picLocks noChangeAspect="1"/>
          </p:cNvPicPr>
          <p:nvPr/>
        </p:nvPicPr>
        <p:blipFill>
          <a:blip r:embed="rId3"/>
          <a:stretch>
            <a:fillRect/>
          </a:stretch>
        </p:blipFill>
        <p:spPr>
          <a:xfrm>
            <a:off x="9362078" y="307730"/>
            <a:ext cx="2569084" cy="6253794"/>
          </a:xfrm>
          <a:prstGeom prst="rect">
            <a:avLst/>
          </a:prstGeom>
        </p:spPr>
      </p:pic>
    </p:spTree>
    <p:extLst>
      <p:ext uri="{BB962C8B-B14F-4D97-AF65-F5344CB8AC3E}">
        <p14:creationId xmlns:p14="http://schemas.microsoft.com/office/powerpoint/2010/main" val="11570104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92369" y="864537"/>
            <a:ext cx="9248062" cy="5501093"/>
          </a:xfrm>
          <a:prstGeom prst="rect">
            <a:avLst/>
          </a:prstGeom>
        </p:spPr>
      </p:pic>
      <p:pic>
        <p:nvPicPr>
          <p:cNvPr id="2" name="Picture 1"/>
          <p:cNvPicPr>
            <a:picLocks noChangeAspect="1"/>
          </p:cNvPicPr>
          <p:nvPr/>
        </p:nvPicPr>
        <p:blipFill>
          <a:blip r:embed="rId3"/>
          <a:stretch>
            <a:fillRect/>
          </a:stretch>
        </p:blipFill>
        <p:spPr>
          <a:xfrm>
            <a:off x="9740431" y="864537"/>
            <a:ext cx="2041476" cy="5512778"/>
          </a:xfrm>
          <a:prstGeom prst="rect">
            <a:avLst/>
          </a:prstGeom>
        </p:spPr>
      </p:pic>
    </p:spTree>
    <p:extLst>
      <p:ext uri="{BB962C8B-B14F-4D97-AF65-F5344CB8AC3E}">
        <p14:creationId xmlns:p14="http://schemas.microsoft.com/office/powerpoint/2010/main" val="112492080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4977" y="949569"/>
            <a:ext cx="9107457" cy="5416062"/>
          </a:xfrm>
          <a:prstGeom prst="rect">
            <a:avLst/>
          </a:prstGeom>
        </p:spPr>
      </p:pic>
      <p:pic>
        <p:nvPicPr>
          <p:cNvPr id="2" name="Picture 1"/>
          <p:cNvPicPr>
            <a:picLocks noChangeAspect="1"/>
          </p:cNvPicPr>
          <p:nvPr/>
        </p:nvPicPr>
        <p:blipFill>
          <a:blip r:embed="rId3"/>
          <a:stretch>
            <a:fillRect/>
          </a:stretch>
        </p:blipFill>
        <p:spPr>
          <a:xfrm>
            <a:off x="9362434" y="949569"/>
            <a:ext cx="2224940" cy="5416062"/>
          </a:xfrm>
          <a:prstGeom prst="rect">
            <a:avLst/>
          </a:prstGeom>
        </p:spPr>
      </p:pic>
    </p:spTree>
    <p:extLst>
      <p:ext uri="{BB962C8B-B14F-4D97-AF65-F5344CB8AC3E}">
        <p14:creationId xmlns:p14="http://schemas.microsoft.com/office/powerpoint/2010/main" val="6973762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6331" y="448407"/>
            <a:ext cx="8926414" cy="5934808"/>
          </a:xfrm>
          <a:prstGeom prst="rect">
            <a:avLst/>
          </a:prstGeom>
        </p:spPr>
      </p:pic>
      <p:pic>
        <p:nvPicPr>
          <p:cNvPr id="2" name="Picture 1"/>
          <p:cNvPicPr>
            <a:picLocks noChangeAspect="1"/>
          </p:cNvPicPr>
          <p:nvPr/>
        </p:nvPicPr>
        <p:blipFill>
          <a:blip r:embed="rId3"/>
          <a:stretch>
            <a:fillRect/>
          </a:stretch>
        </p:blipFill>
        <p:spPr>
          <a:xfrm>
            <a:off x="9462745" y="448407"/>
            <a:ext cx="2433248" cy="5923136"/>
          </a:xfrm>
          <a:prstGeom prst="rect">
            <a:avLst/>
          </a:prstGeom>
        </p:spPr>
      </p:pic>
      <p:pic>
        <p:nvPicPr>
          <p:cNvPr id="3" name="Picture 2"/>
          <p:cNvPicPr>
            <a:picLocks noChangeAspect="1"/>
          </p:cNvPicPr>
          <p:nvPr/>
        </p:nvPicPr>
        <p:blipFill>
          <a:blip r:embed="rId4"/>
          <a:stretch>
            <a:fillRect/>
          </a:stretch>
        </p:blipFill>
        <p:spPr>
          <a:xfrm>
            <a:off x="727563" y="4357687"/>
            <a:ext cx="7219411" cy="961659"/>
          </a:xfrm>
          <a:prstGeom prst="rect">
            <a:avLst/>
          </a:prstGeom>
        </p:spPr>
      </p:pic>
      <p:pic>
        <p:nvPicPr>
          <p:cNvPr id="5" name="Picture 4"/>
          <p:cNvPicPr>
            <a:picLocks noChangeAspect="1"/>
          </p:cNvPicPr>
          <p:nvPr/>
        </p:nvPicPr>
        <p:blipFill>
          <a:blip r:embed="rId4"/>
          <a:stretch>
            <a:fillRect/>
          </a:stretch>
        </p:blipFill>
        <p:spPr>
          <a:xfrm>
            <a:off x="4411540" y="4296140"/>
            <a:ext cx="4933950" cy="657225"/>
          </a:xfrm>
          <a:prstGeom prst="rect">
            <a:avLst/>
          </a:prstGeom>
        </p:spPr>
      </p:pic>
    </p:spTree>
    <p:extLst>
      <p:ext uri="{BB962C8B-B14F-4D97-AF65-F5344CB8AC3E}">
        <p14:creationId xmlns:p14="http://schemas.microsoft.com/office/powerpoint/2010/main" val="141510329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0822" y="546826"/>
            <a:ext cx="9170377" cy="5924310"/>
          </a:xfrm>
          <a:prstGeom prst="rect">
            <a:avLst/>
          </a:prstGeom>
        </p:spPr>
      </p:pic>
      <p:pic>
        <p:nvPicPr>
          <p:cNvPr id="2" name="Picture 1"/>
          <p:cNvPicPr>
            <a:picLocks noChangeAspect="1"/>
          </p:cNvPicPr>
          <p:nvPr/>
        </p:nvPicPr>
        <p:blipFill>
          <a:blip r:embed="rId3"/>
          <a:stretch>
            <a:fillRect/>
          </a:stretch>
        </p:blipFill>
        <p:spPr>
          <a:xfrm>
            <a:off x="9495692" y="546826"/>
            <a:ext cx="2433731" cy="5924309"/>
          </a:xfrm>
          <a:prstGeom prst="rect">
            <a:avLst/>
          </a:prstGeom>
        </p:spPr>
      </p:pic>
    </p:spTree>
    <p:extLst>
      <p:ext uri="{BB962C8B-B14F-4D97-AF65-F5344CB8AC3E}">
        <p14:creationId xmlns:p14="http://schemas.microsoft.com/office/powerpoint/2010/main" val="380410773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251" y="5350933"/>
            <a:ext cx="8534400" cy="1507067"/>
          </a:xfrm>
        </p:spPr>
        <p:txBody>
          <a:bodyPr/>
          <a:lstStyle/>
          <a:p>
            <a:r>
              <a:rPr lang="en-US" dirty="0" smtClean="0"/>
              <a:t>TRUE OR FALSE</a:t>
            </a:r>
            <a:endParaRPr lang="en-US" dirty="0"/>
          </a:p>
        </p:txBody>
      </p:sp>
      <p:sp>
        <p:nvSpPr>
          <p:cNvPr id="3" name="Content Placeholder 2"/>
          <p:cNvSpPr>
            <a:spLocks noGrp="1"/>
          </p:cNvSpPr>
          <p:nvPr>
            <p:ph idx="1"/>
          </p:nvPr>
        </p:nvSpPr>
        <p:spPr>
          <a:xfrm>
            <a:off x="517158" y="1155374"/>
            <a:ext cx="9084042" cy="4195559"/>
          </a:xfrm>
        </p:spPr>
        <p:txBody>
          <a:bodyPr>
            <a:noAutofit/>
          </a:bodyPr>
          <a:lstStyle/>
          <a:p>
            <a:pPr marL="0" indent="0">
              <a:buNone/>
            </a:pPr>
            <a:r>
              <a:rPr lang="en-US" altLang="en-US" sz="2800" b="1" dirty="0" smtClean="0">
                <a:solidFill>
                  <a:schemeClr val="bg1"/>
                </a:solidFill>
              </a:rPr>
              <a:t>Patient perspective: </a:t>
            </a:r>
            <a:r>
              <a:rPr lang="en-US" altLang="en-US" sz="2800" dirty="0">
                <a:solidFill>
                  <a:schemeClr val="bg1"/>
                </a:solidFill>
              </a:rPr>
              <a:t>The privacy rule will create a government database with all of  my personal health information (including data from my health care </a:t>
            </a:r>
            <a:r>
              <a:rPr lang="en-US" altLang="en-US" sz="2800" dirty="0" smtClean="0">
                <a:solidFill>
                  <a:schemeClr val="bg1"/>
                </a:solidFill>
              </a:rPr>
              <a:t>providers).</a:t>
            </a:r>
          </a:p>
          <a:p>
            <a:endParaRPr lang="en-US" sz="2800" dirty="0"/>
          </a:p>
          <a:p>
            <a:endParaRPr lang="en-US" sz="2800" dirty="0"/>
          </a:p>
        </p:txBody>
      </p:sp>
      <p:pic>
        <p:nvPicPr>
          <p:cNvPr id="4" name="Picture 3"/>
          <p:cNvPicPr>
            <a:picLocks noChangeAspect="1"/>
          </p:cNvPicPr>
          <p:nvPr/>
        </p:nvPicPr>
        <p:blipFill>
          <a:blip r:embed="rId2"/>
          <a:stretch>
            <a:fillRect/>
          </a:stretch>
        </p:blipFill>
        <p:spPr>
          <a:xfrm>
            <a:off x="9724294" y="803023"/>
            <a:ext cx="2166936" cy="5274866"/>
          </a:xfrm>
          <a:prstGeom prst="rect">
            <a:avLst/>
          </a:prstGeom>
        </p:spPr>
      </p:pic>
    </p:spTree>
    <p:extLst>
      <p:ext uri="{BB962C8B-B14F-4D97-AF65-F5344CB8AC3E}">
        <p14:creationId xmlns:p14="http://schemas.microsoft.com/office/powerpoint/2010/main" val="358314393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251" y="5350933"/>
            <a:ext cx="8534400" cy="1507067"/>
          </a:xfrm>
        </p:spPr>
        <p:txBody>
          <a:bodyPr/>
          <a:lstStyle/>
          <a:p>
            <a:r>
              <a:rPr lang="en-US" dirty="0" smtClean="0"/>
              <a:t> </a:t>
            </a:r>
            <a:endParaRPr lang="en-US" dirty="0"/>
          </a:p>
        </p:txBody>
      </p:sp>
      <p:sp>
        <p:nvSpPr>
          <p:cNvPr id="3" name="Content Placeholder 2"/>
          <p:cNvSpPr>
            <a:spLocks noGrp="1"/>
          </p:cNvSpPr>
          <p:nvPr>
            <p:ph idx="1"/>
          </p:nvPr>
        </p:nvSpPr>
        <p:spPr>
          <a:xfrm>
            <a:off x="517158" y="1155374"/>
            <a:ext cx="9084042" cy="4195559"/>
          </a:xfrm>
        </p:spPr>
        <p:txBody>
          <a:bodyPr>
            <a:noAutofit/>
          </a:bodyPr>
          <a:lstStyle/>
          <a:p>
            <a:pPr marL="0" indent="0">
              <a:buNone/>
            </a:pPr>
            <a:r>
              <a:rPr lang="en-US" altLang="en-US" sz="2800" b="1" dirty="0">
                <a:solidFill>
                  <a:schemeClr val="bg1"/>
                </a:solidFill>
              </a:rPr>
              <a:t>Patient: </a:t>
            </a:r>
            <a:r>
              <a:rPr lang="en-US" altLang="en-US" sz="2800" dirty="0">
                <a:solidFill>
                  <a:schemeClr val="bg1"/>
                </a:solidFill>
              </a:rPr>
              <a:t>The privacy rule will create a government database with all of  my personal health information (including data from my health care </a:t>
            </a:r>
            <a:r>
              <a:rPr lang="en-US" altLang="en-US" sz="2800" dirty="0" smtClean="0">
                <a:solidFill>
                  <a:schemeClr val="bg1"/>
                </a:solidFill>
              </a:rPr>
              <a:t>providers).</a:t>
            </a:r>
          </a:p>
          <a:p>
            <a:endParaRPr lang="en-US" sz="2800" dirty="0"/>
          </a:p>
          <a:p>
            <a:pPr marL="0" indent="0">
              <a:buNone/>
            </a:pPr>
            <a:r>
              <a:rPr lang="en-US" altLang="en-US" sz="2800" b="1" dirty="0">
                <a:solidFill>
                  <a:srgbClr val="FF0000"/>
                </a:solidFill>
              </a:rPr>
              <a:t>False! </a:t>
            </a:r>
            <a:r>
              <a:rPr lang="en-US" altLang="en-US" sz="2800" dirty="0">
                <a:solidFill>
                  <a:srgbClr val="FF0000"/>
                </a:solidFill>
              </a:rPr>
              <a:t>The rule does not require a provider or any other </a:t>
            </a:r>
            <a:r>
              <a:rPr lang="en-US" altLang="en-US" sz="2800" dirty="0" smtClean="0">
                <a:solidFill>
                  <a:srgbClr val="FF0000"/>
                </a:solidFill>
              </a:rPr>
              <a:t>Covered Entity </a:t>
            </a:r>
            <a:r>
              <a:rPr lang="en-US" altLang="en-US" sz="2800" dirty="0">
                <a:solidFill>
                  <a:srgbClr val="FF0000"/>
                </a:solidFill>
              </a:rPr>
              <a:t>to send medical information to the government for a government database or similar operation.</a:t>
            </a:r>
          </a:p>
          <a:p>
            <a:endParaRPr lang="en-US" sz="2800" dirty="0"/>
          </a:p>
        </p:txBody>
      </p:sp>
      <p:pic>
        <p:nvPicPr>
          <p:cNvPr id="4" name="Picture 3"/>
          <p:cNvPicPr>
            <a:picLocks noChangeAspect="1"/>
          </p:cNvPicPr>
          <p:nvPr/>
        </p:nvPicPr>
        <p:blipFill>
          <a:blip r:embed="rId2"/>
          <a:stretch>
            <a:fillRect/>
          </a:stretch>
        </p:blipFill>
        <p:spPr>
          <a:xfrm>
            <a:off x="9724294" y="803023"/>
            <a:ext cx="2166936" cy="5274866"/>
          </a:xfrm>
          <a:prstGeom prst="rect">
            <a:avLst/>
          </a:prstGeom>
        </p:spPr>
      </p:pic>
    </p:spTree>
    <p:extLst>
      <p:ext uri="{BB962C8B-B14F-4D97-AF65-F5344CB8AC3E}">
        <p14:creationId xmlns:p14="http://schemas.microsoft.com/office/powerpoint/2010/main" val="330937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3713" y="448407"/>
            <a:ext cx="8814665" cy="5873261"/>
          </a:xfrm>
          <a:prstGeom prst="rect">
            <a:avLst/>
          </a:prstGeom>
        </p:spPr>
      </p:pic>
      <p:pic>
        <p:nvPicPr>
          <p:cNvPr id="2" name="Picture 1"/>
          <p:cNvPicPr>
            <a:picLocks noChangeAspect="1"/>
          </p:cNvPicPr>
          <p:nvPr/>
        </p:nvPicPr>
        <p:blipFill>
          <a:blip r:embed="rId3"/>
          <a:stretch>
            <a:fillRect/>
          </a:stretch>
        </p:blipFill>
        <p:spPr>
          <a:xfrm>
            <a:off x="9198377" y="448406"/>
            <a:ext cx="2412759" cy="5873261"/>
          </a:xfrm>
          <a:prstGeom prst="rect">
            <a:avLst/>
          </a:prstGeom>
        </p:spPr>
      </p:pic>
    </p:spTree>
    <p:extLst>
      <p:ext uri="{BB962C8B-B14F-4D97-AF65-F5344CB8AC3E}">
        <p14:creationId xmlns:p14="http://schemas.microsoft.com/office/powerpoint/2010/main" val="300154416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7121" y="386861"/>
            <a:ext cx="9386668" cy="5978770"/>
          </a:xfrm>
          <a:prstGeom prst="rect">
            <a:avLst/>
          </a:prstGeom>
        </p:spPr>
      </p:pic>
      <p:pic>
        <p:nvPicPr>
          <p:cNvPr id="2" name="Picture 1"/>
          <p:cNvPicPr>
            <a:picLocks noChangeAspect="1"/>
          </p:cNvPicPr>
          <p:nvPr/>
        </p:nvPicPr>
        <p:blipFill>
          <a:blip r:embed="rId3"/>
          <a:stretch>
            <a:fillRect/>
          </a:stretch>
        </p:blipFill>
        <p:spPr>
          <a:xfrm>
            <a:off x="9583789" y="386861"/>
            <a:ext cx="2456103" cy="5978770"/>
          </a:xfrm>
          <a:prstGeom prst="rect">
            <a:avLst/>
          </a:prstGeom>
        </p:spPr>
      </p:pic>
    </p:spTree>
    <p:extLst>
      <p:ext uri="{BB962C8B-B14F-4D97-AF65-F5344CB8AC3E}">
        <p14:creationId xmlns:p14="http://schemas.microsoft.com/office/powerpoint/2010/main" val="293118447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6862" y="513912"/>
            <a:ext cx="9181273" cy="5992395"/>
          </a:xfrm>
          <a:prstGeom prst="rect">
            <a:avLst/>
          </a:prstGeom>
        </p:spPr>
      </p:pic>
      <p:pic>
        <p:nvPicPr>
          <p:cNvPr id="2" name="Picture 1"/>
          <p:cNvPicPr>
            <a:picLocks noChangeAspect="1"/>
          </p:cNvPicPr>
          <p:nvPr/>
        </p:nvPicPr>
        <p:blipFill>
          <a:blip r:embed="rId3"/>
          <a:stretch>
            <a:fillRect/>
          </a:stretch>
        </p:blipFill>
        <p:spPr>
          <a:xfrm>
            <a:off x="9568135" y="513912"/>
            <a:ext cx="2461701" cy="5992396"/>
          </a:xfrm>
          <a:prstGeom prst="rect">
            <a:avLst/>
          </a:prstGeom>
        </p:spPr>
      </p:pic>
    </p:spTree>
    <p:extLst>
      <p:ext uri="{BB962C8B-B14F-4D97-AF65-F5344CB8AC3E}">
        <p14:creationId xmlns:p14="http://schemas.microsoft.com/office/powerpoint/2010/main" val="406723766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9277" y="799140"/>
            <a:ext cx="9123538" cy="5453150"/>
          </a:xfrm>
          <a:prstGeom prst="rect">
            <a:avLst/>
          </a:prstGeom>
        </p:spPr>
      </p:pic>
      <p:pic>
        <p:nvPicPr>
          <p:cNvPr id="2" name="Picture 1"/>
          <p:cNvPicPr>
            <a:picLocks noChangeAspect="1"/>
          </p:cNvPicPr>
          <p:nvPr/>
        </p:nvPicPr>
        <p:blipFill>
          <a:blip r:embed="rId3"/>
          <a:stretch>
            <a:fillRect/>
          </a:stretch>
        </p:blipFill>
        <p:spPr>
          <a:xfrm>
            <a:off x="9412626" y="799140"/>
            <a:ext cx="2240175" cy="5453150"/>
          </a:xfrm>
          <a:prstGeom prst="rect">
            <a:avLst/>
          </a:prstGeom>
        </p:spPr>
      </p:pic>
    </p:spTree>
    <p:extLst>
      <p:ext uri="{BB962C8B-B14F-4D97-AF65-F5344CB8AC3E}">
        <p14:creationId xmlns:p14="http://schemas.microsoft.com/office/powerpoint/2010/main" val="235600852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1037" y="483576"/>
            <a:ext cx="8703711" cy="5811715"/>
          </a:xfrm>
          <a:prstGeom prst="rect">
            <a:avLst/>
          </a:prstGeom>
        </p:spPr>
      </p:pic>
      <p:pic>
        <p:nvPicPr>
          <p:cNvPr id="2" name="Picture 1"/>
          <p:cNvPicPr>
            <a:picLocks noChangeAspect="1"/>
          </p:cNvPicPr>
          <p:nvPr/>
        </p:nvPicPr>
        <p:blipFill>
          <a:blip r:embed="rId3"/>
          <a:stretch>
            <a:fillRect/>
          </a:stretch>
        </p:blipFill>
        <p:spPr>
          <a:xfrm>
            <a:off x="9154748" y="483576"/>
            <a:ext cx="2380759" cy="5795364"/>
          </a:xfrm>
          <a:prstGeom prst="rect">
            <a:avLst/>
          </a:prstGeom>
        </p:spPr>
      </p:pic>
    </p:spTree>
    <p:extLst>
      <p:ext uri="{BB962C8B-B14F-4D97-AF65-F5344CB8AC3E}">
        <p14:creationId xmlns:p14="http://schemas.microsoft.com/office/powerpoint/2010/main" val="27723648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1692" y="852931"/>
            <a:ext cx="9372599" cy="5164493"/>
          </a:xfrm>
          <a:prstGeom prst="rect">
            <a:avLst/>
          </a:prstGeom>
        </p:spPr>
      </p:pic>
      <p:pic>
        <p:nvPicPr>
          <p:cNvPr id="6" name="Picture 5"/>
          <p:cNvPicPr>
            <a:picLocks noChangeAspect="1"/>
          </p:cNvPicPr>
          <p:nvPr/>
        </p:nvPicPr>
        <p:blipFill>
          <a:blip r:embed="rId3"/>
          <a:stretch>
            <a:fillRect/>
          </a:stretch>
        </p:blipFill>
        <p:spPr>
          <a:xfrm>
            <a:off x="9724291" y="852930"/>
            <a:ext cx="1912500" cy="5164493"/>
          </a:xfrm>
          <a:prstGeom prst="rect">
            <a:avLst/>
          </a:prstGeom>
        </p:spPr>
      </p:pic>
    </p:spTree>
    <p:extLst>
      <p:ext uri="{BB962C8B-B14F-4D97-AF65-F5344CB8AC3E}">
        <p14:creationId xmlns:p14="http://schemas.microsoft.com/office/powerpoint/2010/main" val="166600811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0146" y="769984"/>
            <a:ext cx="8856917" cy="5560478"/>
          </a:xfrm>
          <a:prstGeom prst="rect">
            <a:avLst/>
          </a:prstGeom>
        </p:spPr>
      </p:pic>
      <p:pic>
        <p:nvPicPr>
          <p:cNvPr id="2" name="Picture 1"/>
          <p:cNvPicPr>
            <a:picLocks noChangeAspect="1"/>
          </p:cNvPicPr>
          <p:nvPr/>
        </p:nvPicPr>
        <p:blipFill>
          <a:blip r:embed="rId3"/>
          <a:stretch>
            <a:fillRect/>
          </a:stretch>
        </p:blipFill>
        <p:spPr>
          <a:xfrm>
            <a:off x="9059141" y="769984"/>
            <a:ext cx="2284266" cy="5560478"/>
          </a:xfrm>
          <a:prstGeom prst="rect">
            <a:avLst/>
          </a:prstGeom>
        </p:spPr>
      </p:pic>
    </p:spTree>
    <p:extLst>
      <p:ext uri="{BB962C8B-B14F-4D97-AF65-F5344CB8AC3E}">
        <p14:creationId xmlns:p14="http://schemas.microsoft.com/office/powerpoint/2010/main" val="12538588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4017" y="422031"/>
            <a:ext cx="8196406" cy="5924778"/>
          </a:xfrm>
          <a:prstGeom prst="rect">
            <a:avLst/>
          </a:prstGeom>
        </p:spPr>
      </p:pic>
      <p:pic>
        <p:nvPicPr>
          <p:cNvPr id="2" name="Picture 1"/>
          <p:cNvPicPr>
            <a:picLocks noChangeAspect="1"/>
          </p:cNvPicPr>
          <p:nvPr/>
        </p:nvPicPr>
        <p:blipFill>
          <a:blip r:embed="rId3"/>
          <a:stretch>
            <a:fillRect/>
          </a:stretch>
        </p:blipFill>
        <p:spPr>
          <a:xfrm>
            <a:off x="8660422" y="422031"/>
            <a:ext cx="2433923" cy="5924778"/>
          </a:xfrm>
          <a:prstGeom prst="rect">
            <a:avLst/>
          </a:prstGeom>
        </p:spPr>
      </p:pic>
    </p:spTree>
    <p:extLst>
      <p:ext uri="{BB962C8B-B14F-4D97-AF65-F5344CB8AC3E}">
        <p14:creationId xmlns:p14="http://schemas.microsoft.com/office/powerpoint/2010/main" val="4264793778"/>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93529" y="413237"/>
            <a:ext cx="8253240" cy="5952393"/>
          </a:xfrm>
          <a:prstGeom prst="rect">
            <a:avLst/>
          </a:prstGeom>
        </p:spPr>
      </p:pic>
      <p:pic>
        <p:nvPicPr>
          <p:cNvPr id="2" name="Picture 1"/>
          <p:cNvPicPr>
            <a:picLocks noChangeAspect="1"/>
          </p:cNvPicPr>
          <p:nvPr/>
        </p:nvPicPr>
        <p:blipFill>
          <a:blip r:embed="rId3"/>
          <a:stretch>
            <a:fillRect/>
          </a:stretch>
        </p:blipFill>
        <p:spPr>
          <a:xfrm>
            <a:off x="8746768" y="413237"/>
            <a:ext cx="2445267" cy="5952393"/>
          </a:xfrm>
          <a:prstGeom prst="rect">
            <a:avLst/>
          </a:prstGeom>
        </p:spPr>
      </p:pic>
    </p:spTree>
    <p:extLst>
      <p:ext uri="{BB962C8B-B14F-4D97-AF65-F5344CB8AC3E}">
        <p14:creationId xmlns:p14="http://schemas.microsoft.com/office/powerpoint/2010/main" val="352269461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94951" y="457200"/>
            <a:ext cx="8105281" cy="5996354"/>
          </a:xfrm>
          <a:prstGeom prst="rect">
            <a:avLst/>
          </a:prstGeom>
        </p:spPr>
      </p:pic>
      <p:pic>
        <p:nvPicPr>
          <p:cNvPr id="2" name="Picture 1"/>
          <p:cNvPicPr>
            <a:picLocks noChangeAspect="1"/>
          </p:cNvPicPr>
          <p:nvPr/>
        </p:nvPicPr>
        <p:blipFill>
          <a:blip r:embed="rId3"/>
          <a:stretch>
            <a:fillRect/>
          </a:stretch>
        </p:blipFill>
        <p:spPr>
          <a:xfrm>
            <a:off x="8600232" y="457200"/>
            <a:ext cx="2469283" cy="6010853"/>
          </a:xfrm>
          <a:prstGeom prst="rect">
            <a:avLst/>
          </a:prstGeom>
        </p:spPr>
      </p:pic>
    </p:spTree>
    <p:extLst>
      <p:ext uri="{BB962C8B-B14F-4D97-AF65-F5344CB8AC3E}">
        <p14:creationId xmlns:p14="http://schemas.microsoft.com/office/powerpoint/2010/main" val="26592741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7404" y="325315"/>
            <a:ext cx="8318686" cy="6216162"/>
          </a:xfrm>
          <a:prstGeom prst="rect">
            <a:avLst/>
          </a:prstGeom>
        </p:spPr>
      </p:pic>
      <p:pic>
        <p:nvPicPr>
          <p:cNvPr id="2" name="Picture 1"/>
          <p:cNvPicPr>
            <a:picLocks noChangeAspect="1"/>
          </p:cNvPicPr>
          <p:nvPr/>
        </p:nvPicPr>
        <p:blipFill>
          <a:blip r:embed="rId3"/>
          <a:stretch>
            <a:fillRect/>
          </a:stretch>
        </p:blipFill>
        <p:spPr>
          <a:xfrm>
            <a:off x="8706090" y="325315"/>
            <a:ext cx="2548064" cy="6202628"/>
          </a:xfrm>
          <a:prstGeom prst="rect">
            <a:avLst/>
          </a:prstGeom>
        </p:spPr>
      </p:pic>
    </p:spTree>
    <p:extLst>
      <p:ext uri="{BB962C8B-B14F-4D97-AF65-F5344CB8AC3E}">
        <p14:creationId xmlns:p14="http://schemas.microsoft.com/office/powerpoint/2010/main" val="35767478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7951" y="378069"/>
            <a:ext cx="8050832" cy="6119446"/>
          </a:xfrm>
          <a:prstGeom prst="rect">
            <a:avLst/>
          </a:prstGeom>
        </p:spPr>
      </p:pic>
      <p:pic>
        <p:nvPicPr>
          <p:cNvPr id="2" name="Picture 1"/>
          <p:cNvPicPr>
            <a:picLocks noChangeAspect="1"/>
          </p:cNvPicPr>
          <p:nvPr/>
        </p:nvPicPr>
        <p:blipFill>
          <a:blip r:embed="rId3"/>
          <a:stretch>
            <a:fillRect/>
          </a:stretch>
        </p:blipFill>
        <p:spPr>
          <a:xfrm>
            <a:off x="8408783" y="378069"/>
            <a:ext cx="2513893" cy="6119446"/>
          </a:xfrm>
          <a:prstGeom prst="rect">
            <a:avLst/>
          </a:prstGeom>
        </p:spPr>
      </p:pic>
    </p:spTree>
    <p:extLst>
      <p:ext uri="{BB962C8B-B14F-4D97-AF65-F5344CB8AC3E}">
        <p14:creationId xmlns:p14="http://schemas.microsoft.com/office/powerpoint/2010/main" val="160962224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3768" y="669172"/>
            <a:ext cx="9243681" cy="5648171"/>
          </a:xfrm>
          <a:prstGeom prst="rect">
            <a:avLst/>
          </a:prstGeom>
        </p:spPr>
      </p:pic>
      <p:pic>
        <p:nvPicPr>
          <p:cNvPr id="2" name="Picture 1"/>
          <p:cNvPicPr>
            <a:picLocks noChangeAspect="1"/>
          </p:cNvPicPr>
          <p:nvPr/>
        </p:nvPicPr>
        <p:blipFill>
          <a:blip r:embed="rId3"/>
          <a:stretch>
            <a:fillRect/>
          </a:stretch>
        </p:blipFill>
        <p:spPr>
          <a:xfrm>
            <a:off x="9507448" y="669172"/>
            <a:ext cx="2320291" cy="5648171"/>
          </a:xfrm>
          <a:prstGeom prst="rect">
            <a:avLst/>
          </a:prstGeom>
        </p:spPr>
      </p:pic>
    </p:spTree>
    <p:extLst>
      <p:ext uri="{BB962C8B-B14F-4D97-AF65-F5344CB8AC3E}">
        <p14:creationId xmlns:p14="http://schemas.microsoft.com/office/powerpoint/2010/main" val="26786117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8551" y="325315"/>
            <a:ext cx="8095555" cy="6224953"/>
          </a:xfrm>
          <a:prstGeom prst="rect">
            <a:avLst/>
          </a:prstGeom>
        </p:spPr>
      </p:pic>
      <p:pic>
        <p:nvPicPr>
          <p:cNvPr id="2" name="Picture 1"/>
          <p:cNvPicPr>
            <a:picLocks noChangeAspect="1"/>
          </p:cNvPicPr>
          <p:nvPr/>
        </p:nvPicPr>
        <p:blipFill>
          <a:blip r:embed="rId3"/>
          <a:stretch>
            <a:fillRect/>
          </a:stretch>
        </p:blipFill>
        <p:spPr>
          <a:xfrm>
            <a:off x="8384106" y="325315"/>
            <a:ext cx="2557235" cy="6224953"/>
          </a:xfrm>
          <a:prstGeom prst="rect">
            <a:avLst/>
          </a:prstGeom>
        </p:spPr>
      </p:pic>
    </p:spTree>
    <p:extLst>
      <p:ext uri="{BB962C8B-B14F-4D97-AF65-F5344CB8AC3E}">
        <p14:creationId xmlns:p14="http://schemas.microsoft.com/office/powerpoint/2010/main" val="140567429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6343" y="413238"/>
            <a:ext cx="8176622" cy="5934807"/>
          </a:xfrm>
          <a:prstGeom prst="rect">
            <a:avLst/>
          </a:prstGeom>
        </p:spPr>
      </p:pic>
      <p:pic>
        <p:nvPicPr>
          <p:cNvPr id="2" name="Picture 1"/>
          <p:cNvPicPr>
            <a:picLocks noChangeAspect="1"/>
          </p:cNvPicPr>
          <p:nvPr/>
        </p:nvPicPr>
        <p:blipFill>
          <a:blip r:embed="rId3"/>
          <a:stretch>
            <a:fillRect/>
          </a:stretch>
        </p:blipFill>
        <p:spPr>
          <a:xfrm>
            <a:off x="8562964" y="413238"/>
            <a:ext cx="2438043" cy="5934807"/>
          </a:xfrm>
          <a:prstGeom prst="rect">
            <a:avLst/>
          </a:prstGeom>
        </p:spPr>
      </p:pic>
    </p:spTree>
    <p:extLst>
      <p:ext uri="{BB962C8B-B14F-4D97-AF65-F5344CB8AC3E}">
        <p14:creationId xmlns:p14="http://schemas.microsoft.com/office/powerpoint/2010/main" val="166557377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8073" y="360484"/>
            <a:ext cx="8327162" cy="5996354"/>
          </a:xfrm>
          <a:prstGeom prst="rect">
            <a:avLst/>
          </a:prstGeom>
        </p:spPr>
      </p:pic>
      <p:pic>
        <p:nvPicPr>
          <p:cNvPr id="2" name="Picture 1"/>
          <p:cNvPicPr>
            <a:picLocks noChangeAspect="1"/>
          </p:cNvPicPr>
          <p:nvPr/>
        </p:nvPicPr>
        <p:blipFill>
          <a:blip r:embed="rId3"/>
          <a:stretch>
            <a:fillRect/>
          </a:stretch>
        </p:blipFill>
        <p:spPr>
          <a:xfrm>
            <a:off x="8755235" y="360484"/>
            <a:ext cx="2463326" cy="5996354"/>
          </a:xfrm>
          <a:prstGeom prst="rect">
            <a:avLst/>
          </a:prstGeom>
        </p:spPr>
      </p:pic>
    </p:spTree>
    <p:extLst>
      <p:ext uri="{BB962C8B-B14F-4D97-AF65-F5344CB8AC3E}">
        <p14:creationId xmlns:p14="http://schemas.microsoft.com/office/powerpoint/2010/main" val="758690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4329" y="307729"/>
            <a:ext cx="9461311" cy="6101861"/>
          </a:xfrm>
          <a:prstGeom prst="rect">
            <a:avLst/>
          </a:prstGeom>
        </p:spPr>
      </p:pic>
      <p:pic>
        <p:nvPicPr>
          <p:cNvPr id="2" name="Picture 1"/>
          <p:cNvPicPr>
            <a:picLocks noChangeAspect="1"/>
          </p:cNvPicPr>
          <p:nvPr/>
        </p:nvPicPr>
        <p:blipFill>
          <a:blip r:embed="rId3"/>
          <a:stretch>
            <a:fillRect/>
          </a:stretch>
        </p:blipFill>
        <p:spPr>
          <a:xfrm>
            <a:off x="9605640" y="307728"/>
            <a:ext cx="2506669" cy="6101861"/>
          </a:xfrm>
          <a:prstGeom prst="rect">
            <a:avLst/>
          </a:prstGeom>
        </p:spPr>
      </p:pic>
    </p:spTree>
    <p:extLst>
      <p:ext uri="{BB962C8B-B14F-4D97-AF65-F5344CB8AC3E}">
        <p14:creationId xmlns:p14="http://schemas.microsoft.com/office/powerpoint/2010/main" val="363354543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23007" y="378069"/>
            <a:ext cx="8724277" cy="6070723"/>
          </a:xfrm>
          <a:prstGeom prst="rect">
            <a:avLst/>
          </a:prstGeom>
        </p:spPr>
      </p:pic>
      <p:pic>
        <p:nvPicPr>
          <p:cNvPr id="2" name="Picture 1"/>
          <p:cNvPicPr>
            <a:picLocks noChangeAspect="1"/>
          </p:cNvPicPr>
          <p:nvPr/>
        </p:nvPicPr>
        <p:blipFill>
          <a:blip r:embed="rId3"/>
          <a:stretch>
            <a:fillRect/>
          </a:stretch>
        </p:blipFill>
        <p:spPr>
          <a:xfrm>
            <a:off x="9047284" y="378068"/>
            <a:ext cx="2493878" cy="6070723"/>
          </a:xfrm>
          <a:prstGeom prst="rect">
            <a:avLst/>
          </a:prstGeom>
        </p:spPr>
      </p:pic>
    </p:spTree>
    <p:extLst>
      <p:ext uri="{BB962C8B-B14F-4D97-AF65-F5344CB8AC3E}">
        <p14:creationId xmlns:p14="http://schemas.microsoft.com/office/powerpoint/2010/main" val="112833806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4712" y="263768"/>
            <a:ext cx="8973648" cy="6242539"/>
          </a:xfrm>
          <a:prstGeom prst="rect">
            <a:avLst/>
          </a:prstGeom>
        </p:spPr>
      </p:pic>
      <p:pic>
        <p:nvPicPr>
          <p:cNvPr id="2" name="Picture 1"/>
          <p:cNvPicPr>
            <a:picLocks noChangeAspect="1"/>
          </p:cNvPicPr>
          <p:nvPr/>
        </p:nvPicPr>
        <p:blipFill>
          <a:blip r:embed="rId3"/>
          <a:stretch>
            <a:fillRect/>
          </a:stretch>
        </p:blipFill>
        <p:spPr>
          <a:xfrm>
            <a:off x="9278360" y="263768"/>
            <a:ext cx="2564460" cy="6242539"/>
          </a:xfrm>
          <a:prstGeom prst="rect">
            <a:avLst/>
          </a:prstGeom>
        </p:spPr>
      </p:pic>
    </p:spTree>
    <p:extLst>
      <p:ext uri="{BB962C8B-B14F-4D97-AF65-F5344CB8AC3E}">
        <p14:creationId xmlns:p14="http://schemas.microsoft.com/office/powerpoint/2010/main" val="269254285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7857" y="307729"/>
            <a:ext cx="9232135" cy="6239069"/>
          </a:xfrm>
          <a:prstGeom prst="rect">
            <a:avLst/>
          </a:prstGeom>
        </p:spPr>
      </p:pic>
      <p:pic>
        <p:nvPicPr>
          <p:cNvPr id="2" name="Picture 1"/>
          <p:cNvPicPr>
            <a:picLocks noChangeAspect="1"/>
          </p:cNvPicPr>
          <p:nvPr/>
        </p:nvPicPr>
        <p:blipFill>
          <a:blip r:embed="rId3"/>
          <a:stretch>
            <a:fillRect/>
          </a:stretch>
        </p:blipFill>
        <p:spPr>
          <a:xfrm>
            <a:off x="9609992" y="307729"/>
            <a:ext cx="2582008" cy="6285255"/>
          </a:xfrm>
          <a:prstGeom prst="rect">
            <a:avLst/>
          </a:prstGeom>
        </p:spPr>
      </p:pic>
    </p:spTree>
    <p:extLst>
      <p:ext uri="{BB962C8B-B14F-4D97-AF65-F5344CB8AC3E}">
        <p14:creationId xmlns:p14="http://schemas.microsoft.com/office/powerpoint/2010/main" val="80998246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62714" y="252099"/>
            <a:ext cx="7089053" cy="6060945"/>
          </a:xfrm>
          <a:prstGeom prst="rect">
            <a:avLst/>
          </a:prstGeom>
        </p:spPr>
      </p:pic>
      <p:pic>
        <p:nvPicPr>
          <p:cNvPr id="2" name="Picture 1"/>
          <p:cNvPicPr>
            <a:picLocks noChangeAspect="1"/>
          </p:cNvPicPr>
          <p:nvPr/>
        </p:nvPicPr>
        <p:blipFill>
          <a:blip r:embed="rId3"/>
          <a:stretch>
            <a:fillRect/>
          </a:stretch>
        </p:blipFill>
        <p:spPr>
          <a:xfrm>
            <a:off x="165696" y="243387"/>
            <a:ext cx="2497018" cy="6078367"/>
          </a:xfrm>
          <a:prstGeom prst="rect">
            <a:avLst/>
          </a:prstGeom>
        </p:spPr>
      </p:pic>
      <p:pic>
        <p:nvPicPr>
          <p:cNvPr id="3" name="Picture 2"/>
          <p:cNvPicPr>
            <a:picLocks noChangeAspect="1"/>
          </p:cNvPicPr>
          <p:nvPr/>
        </p:nvPicPr>
        <p:blipFill>
          <a:blip r:embed="rId4"/>
          <a:stretch>
            <a:fillRect/>
          </a:stretch>
        </p:blipFill>
        <p:spPr>
          <a:xfrm>
            <a:off x="9751767" y="243387"/>
            <a:ext cx="2244471" cy="6060945"/>
          </a:xfrm>
          <a:prstGeom prst="rect">
            <a:avLst/>
          </a:prstGeom>
        </p:spPr>
      </p:pic>
    </p:spTree>
    <p:extLst>
      <p:ext uri="{BB962C8B-B14F-4D97-AF65-F5344CB8AC3E}">
        <p14:creationId xmlns:p14="http://schemas.microsoft.com/office/powerpoint/2010/main" val="309055118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0523" y="334108"/>
            <a:ext cx="9016349" cy="6172200"/>
          </a:xfrm>
          <a:prstGeom prst="rect">
            <a:avLst/>
          </a:prstGeom>
        </p:spPr>
      </p:pic>
      <p:pic>
        <p:nvPicPr>
          <p:cNvPr id="2" name="Picture 1"/>
          <p:cNvPicPr>
            <a:picLocks noChangeAspect="1"/>
          </p:cNvPicPr>
          <p:nvPr/>
        </p:nvPicPr>
        <p:blipFill>
          <a:blip r:embed="rId3"/>
          <a:stretch>
            <a:fillRect/>
          </a:stretch>
        </p:blipFill>
        <p:spPr>
          <a:xfrm>
            <a:off x="9366872" y="334108"/>
            <a:ext cx="2282936" cy="6164815"/>
          </a:xfrm>
          <a:prstGeom prst="rect">
            <a:avLst/>
          </a:prstGeom>
        </p:spPr>
      </p:pic>
    </p:spTree>
    <p:extLst>
      <p:ext uri="{BB962C8B-B14F-4D97-AF65-F5344CB8AC3E}">
        <p14:creationId xmlns:p14="http://schemas.microsoft.com/office/powerpoint/2010/main" val="1093953505"/>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3898" y="351691"/>
            <a:ext cx="8766640" cy="6022731"/>
          </a:xfrm>
          <a:prstGeom prst="rect">
            <a:avLst/>
          </a:prstGeom>
        </p:spPr>
      </p:pic>
      <p:pic>
        <p:nvPicPr>
          <p:cNvPr id="2" name="Picture 1"/>
          <p:cNvPicPr>
            <a:picLocks noChangeAspect="1"/>
          </p:cNvPicPr>
          <p:nvPr/>
        </p:nvPicPr>
        <p:blipFill>
          <a:blip r:embed="rId3"/>
          <a:stretch>
            <a:fillRect/>
          </a:stretch>
        </p:blipFill>
        <p:spPr>
          <a:xfrm>
            <a:off x="9170539" y="351691"/>
            <a:ext cx="2230320" cy="6022731"/>
          </a:xfrm>
          <a:prstGeom prst="rect">
            <a:avLst/>
          </a:prstGeom>
        </p:spPr>
      </p:pic>
    </p:spTree>
    <p:extLst>
      <p:ext uri="{BB962C8B-B14F-4D97-AF65-F5344CB8AC3E}">
        <p14:creationId xmlns:p14="http://schemas.microsoft.com/office/powerpoint/2010/main" val="375830470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20779" y="404446"/>
            <a:ext cx="8460377" cy="6040316"/>
          </a:xfrm>
          <a:prstGeom prst="rect">
            <a:avLst/>
          </a:prstGeom>
        </p:spPr>
      </p:pic>
      <p:pic>
        <p:nvPicPr>
          <p:cNvPr id="2" name="Picture 1"/>
          <p:cNvPicPr>
            <a:picLocks noChangeAspect="1"/>
          </p:cNvPicPr>
          <p:nvPr/>
        </p:nvPicPr>
        <p:blipFill>
          <a:blip r:embed="rId3"/>
          <a:stretch>
            <a:fillRect/>
          </a:stretch>
        </p:blipFill>
        <p:spPr>
          <a:xfrm>
            <a:off x="8981156" y="404446"/>
            <a:ext cx="2246621" cy="6066751"/>
          </a:xfrm>
          <a:prstGeom prst="rect">
            <a:avLst/>
          </a:prstGeom>
        </p:spPr>
      </p:pic>
    </p:spTree>
    <p:extLst>
      <p:ext uri="{BB962C8B-B14F-4D97-AF65-F5344CB8AC3E}">
        <p14:creationId xmlns:p14="http://schemas.microsoft.com/office/powerpoint/2010/main" val="705712591"/>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3974" y="325314"/>
            <a:ext cx="9034097" cy="6022731"/>
          </a:xfrm>
          <a:prstGeom prst="rect">
            <a:avLst/>
          </a:prstGeom>
        </p:spPr>
      </p:pic>
      <p:pic>
        <p:nvPicPr>
          <p:cNvPr id="2" name="Picture 1"/>
          <p:cNvPicPr>
            <a:picLocks noChangeAspect="1"/>
          </p:cNvPicPr>
          <p:nvPr/>
        </p:nvPicPr>
        <p:blipFill>
          <a:blip r:embed="rId3"/>
          <a:stretch>
            <a:fillRect/>
          </a:stretch>
        </p:blipFill>
        <p:spPr>
          <a:xfrm>
            <a:off x="9428072" y="325315"/>
            <a:ext cx="2230528" cy="6023294"/>
          </a:xfrm>
          <a:prstGeom prst="rect">
            <a:avLst/>
          </a:prstGeom>
        </p:spPr>
      </p:pic>
    </p:spTree>
    <p:extLst>
      <p:ext uri="{BB962C8B-B14F-4D97-AF65-F5344CB8AC3E}">
        <p14:creationId xmlns:p14="http://schemas.microsoft.com/office/powerpoint/2010/main" val="854430472"/>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8437" y="290146"/>
            <a:ext cx="9188674" cy="6066692"/>
          </a:xfrm>
          <a:prstGeom prst="rect">
            <a:avLst/>
          </a:prstGeom>
        </p:spPr>
      </p:pic>
      <p:pic>
        <p:nvPicPr>
          <p:cNvPr id="2" name="Picture 1"/>
          <p:cNvPicPr>
            <a:picLocks noChangeAspect="1"/>
          </p:cNvPicPr>
          <p:nvPr/>
        </p:nvPicPr>
        <p:blipFill>
          <a:blip r:embed="rId3"/>
          <a:stretch>
            <a:fillRect/>
          </a:stretch>
        </p:blipFill>
        <p:spPr>
          <a:xfrm>
            <a:off x="9477111" y="290146"/>
            <a:ext cx="2246599" cy="6066692"/>
          </a:xfrm>
          <a:prstGeom prst="rect">
            <a:avLst/>
          </a:prstGeom>
        </p:spPr>
      </p:pic>
    </p:spTree>
    <p:extLst>
      <p:ext uri="{BB962C8B-B14F-4D97-AF65-F5344CB8AC3E}">
        <p14:creationId xmlns:p14="http://schemas.microsoft.com/office/powerpoint/2010/main" val="3012222039"/>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0103" y="378067"/>
            <a:ext cx="9305358" cy="6075485"/>
          </a:xfrm>
          <a:prstGeom prst="rect">
            <a:avLst/>
          </a:prstGeom>
        </p:spPr>
      </p:pic>
      <p:pic>
        <p:nvPicPr>
          <p:cNvPr id="2" name="Picture 1"/>
          <p:cNvPicPr>
            <a:picLocks noChangeAspect="1"/>
          </p:cNvPicPr>
          <p:nvPr/>
        </p:nvPicPr>
        <p:blipFill>
          <a:blip r:embed="rId3"/>
          <a:stretch>
            <a:fillRect/>
          </a:stretch>
        </p:blipFill>
        <p:spPr>
          <a:xfrm>
            <a:off x="9545461" y="378067"/>
            <a:ext cx="2249855" cy="6075485"/>
          </a:xfrm>
          <a:prstGeom prst="rect">
            <a:avLst/>
          </a:prstGeom>
        </p:spPr>
      </p:pic>
    </p:spTree>
    <p:extLst>
      <p:ext uri="{BB962C8B-B14F-4D97-AF65-F5344CB8AC3E}">
        <p14:creationId xmlns:p14="http://schemas.microsoft.com/office/powerpoint/2010/main" val="30015241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82077" y="1953845"/>
            <a:ext cx="6848633" cy="3146669"/>
          </a:xfrm>
          <a:prstGeom prst="rect">
            <a:avLst/>
          </a:prstGeom>
        </p:spPr>
      </p:pic>
      <p:pic>
        <p:nvPicPr>
          <p:cNvPr id="5" name="Picture 4"/>
          <p:cNvPicPr>
            <a:picLocks noChangeAspect="1"/>
          </p:cNvPicPr>
          <p:nvPr/>
        </p:nvPicPr>
        <p:blipFill>
          <a:blip r:embed="rId3"/>
          <a:stretch>
            <a:fillRect/>
          </a:stretch>
        </p:blipFill>
        <p:spPr>
          <a:xfrm>
            <a:off x="9389366" y="173048"/>
            <a:ext cx="2654702" cy="6462214"/>
          </a:xfrm>
          <a:prstGeom prst="rect">
            <a:avLst/>
          </a:prstGeom>
        </p:spPr>
      </p:pic>
    </p:spTree>
    <p:extLst>
      <p:ext uri="{BB962C8B-B14F-4D97-AF65-F5344CB8AC3E}">
        <p14:creationId xmlns:p14="http://schemas.microsoft.com/office/powerpoint/2010/main" val="1958431018"/>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9246" y="378070"/>
            <a:ext cx="9268854" cy="6084276"/>
          </a:xfrm>
          <a:prstGeom prst="rect">
            <a:avLst/>
          </a:prstGeom>
        </p:spPr>
      </p:pic>
      <p:pic>
        <p:nvPicPr>
          <p:cNvPr id="2" name="Picture 1"/>
          <p:cNvPicPr>
            <a:picLocks noChangeAspect="1"/>
          </p:cNvPicPr>
          <p:nvPr/>
        </p:nvPicPr>
        <p:blipFill>
          <a:blip r:embed="rId3"/>
          <a:stretch>
            <a:fillRect/>
          </a:stretch>
        </p:blipFill>
        <p:spPr>
          <a:xfrm>
            <a:off x="9638100" y="378070"/>
            <a:ext cx="2253111" cy="6084276"/>
          </a:xfrm>
          <a:prstGeom prst="rect">
            <a:avLst/>
          </a:prstGeom>
        </p:spPr>
      </p:pic>
    </p:spTree>
    <p:extLst>
      <p:ext uri="{BB962C8B-B14F-4D97-AF65-F5344CB8AC3E}">
        <p14:creationId xmlns:p14="http://schemas.microsoft.com/office/powerpoint/2010/main" val="2468914990"/>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4550" y="386862"/>
            <a:ext cx="8669112" cy="6037944"/>
          </a:xfrm>
          <a:prstGeom prst="rect">
            <a:avLst/>
          </a:prstGeom>
        </p:spPr>
      </p:pic>
      <p:pic>
        <p:nvPicPr>
          <p:cNvPr id="2" name="Picture 1"/>
          <p:cNvPicPr>
            <a:picLocks noChangeAspect="1"/>
          </p:cNvPicPr>
          <p:nvPr/>
        </p:nvPicPr>
        <p:blipFill>
          <a:blip r:embed="rId3"/>
          <a:stretch>
            <a:fillRect/>
          </a:stretch>
        </p:blipFill>
        <p:spPr>
          <a:xfrm>
            <a:off x="9073662" y="386862"/>
            <a:ext cx="2235953" cy="6037944"/>
          </a:xfrm>
          <a:prstGeom prst="rect">
            <a:avLst/>
          </a:prstGeom>
        </p:spPr>
      </p:pic>
    </p:spTree>
    <p:extLst>
      <p:ext uri="{BB962C8B-B14F-4D97-AF65-F5344CB8AC3E}">
        <p14:creationId xmlns:p14="http://schemas.microsoft.com/office/powerpoint/2010/main" val="3764183177"/>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14273" y="307729"/>
            <a:ext cx="8530440" cy="6154615"/>
          </a:xfrm>
          <a:prstGeom prst="rect">
            <a:avLst/>
          </a:prstGeom>
        </p:spPr>
      </p:pic>
      <p:pic>
        <p:nvPicPr>
          <p:cNvPr id="2" name="Picture 1"/>
          <p:cNvPicPr>
            <a:picLocks noChangeAspect="1"/>
          </p:cNvPicPr>
          <p:nvPr/>
        </p:nvPicPr>
        <p:blipFill>
          <a:blip r:embed="rId3"/>
          <a:stretch>
            <a:fillRect/>
          </a:stretch>
        </p:blipFill>
        <p:spPr>
          <a:xfrm>
            <a:off x="9244713" y="307729"/>
            <a:ext cx="2279159" cy="6154615"/>
          </a:xfrm>
          <a:prstGeom prst="rect">
            <a:avLst/>
          </a:prstGeom>
        </p:spPr>
      </p:pic>
    </p:spTree>
    <p:extLst>
      <p:ext uri="{BB962C8B-B14F-4D97-AF65-F5344CB8AC3E}">
        <p14:creationId xmlns:p14="http://schemas.microsoft.com/office/powerpoint/2010/main" val="872750909"/>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7392" y="767421"/>
            <a:ext cx="9524144" cy="5835603"/>
          </a:xfrm>
          <a:prstGeom prst="rect">
            <a:avLst/>
          </a:prstGeom>
        </p:spPr>
      </p:pic>
      <p:pic>
        <p:nvPicPr>
          <p:cNvPr id="2" name="Picture 1"/>
          <p:cNvPicPr>
            <a:picLocks noChangeAspect="1"/>
          </p:cNvPicPr>
          <p:nvPr/>
        </p:nvPicPr>
        <p:blipFill>
          <a:blip r:embed="rId3"/>
          <a:stretch>
            <a:fillRect/>
          </a:stretch>
        </p:blipFill>
        <p:spPr>
          <a:xfrm>
            <a:off x="9638443" y="767421"/>
            <a:ext cx="2161024" cy="5835604"/>
          </a:xfrm>
          <a:prstGeom prst="rect">
            <a:avLst/>
          </a:prstGeom>
        </p:spPr>
      </p:pic>
    </p:spTree>
    <p:extLst>
      <p:ext uri="{BB962C8B-B14F-4D97-AF65-F5344CB8AC3E}">
        <p14:creationId xmlns:p14="http://schemas.microsoft.com/office/powerpoint/2010/main" val="506364101"/>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0897" y="342900"/>
            <a:ext cx="8991639" cy="6049108"/>
          </a:xfrm>
          <a:prstGeom prst="rect">
            <a:avLst/>
          </a:prstGeom>
        </p:spPr>
      </p:pic>
      <p:pic>
        <p:nvPicPr>
          <p:cNvPr id="2" name="Picture 1"/>
          <p:cNvPicPr>
            <a:picLocks noChangeAspect="1"/>
          </p:cNvPicPr>
          <p:nvPr/>
        </p:nvPicPr>
        <p:blipFill>
          <a:blip r:embed="rId3"/>
          <a:stretch>
            <a:fillRect/>
          </a:stretch>
        </p:blipFill>
        <p:spPr>
          <a:xfrm>
            <a:off x="9392537" y="342900"/>
            <a:ext cx="2240088" cy="6049108"/>
          </a:xfrm>
          <a:prstGeom prst="rect">
            <a:avLst/>
          </a:prstGeom>
        </p:spPr>
      </p:pic>
    </p:spTree>
    <p:extLst>
      <p:ext uri="{BB962C8B-B14F-4D97-AF65-F5344CB8AC3E}">
        <p14:creationId xmlns:p14="http://schemas.microsoft.com/office/powerpoint/2010/main" val="2991221529"/>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6384" y="378069"/>
            <a:ext cx="9610952" cy="6101862"/>
          </a:xfrm>
          <a:prstGeom prst="rect">
            <a:avLst/>
          </a:prstGeom>
        </p:spPr>
      </p:pic>
      <p:pic>
        <p:nvPicPr>
          <p:cNvPr id="2" name="Picture 1"/>
          <p:cNvPicPr>
            <a:picLocks noChangeAspect="1"/>
          </p:cNvPicPr>
          <p:nvPr/>
        </p:nvPicPr>
        <p:blipFill>
          <a:blip r:embed="rId3"/>
          <a:stretch>
            <a:fillRect/>
          </a:stretch>
        </p:blipFill>
        <p:spPr>
          <a:xfrm>
            <a:off x="9737335" y="378069"/>
            <a:ext cx="2259623" cy="6101862"/>
          </a:xfrm>
          <a:prstGeom prst="rect">
            <a:avLst/>
          </a:prstGeom>
        </p:spPr>
      </p:pic>
    </p:spTree>
    <p:extLst>
      <p:ext uri="{BB962C8B-B14F-4D97-AF65-F5344CB8AC3E}">
        <p14:creationId xmlns:p14="http://schemas.microsoft.com/office/powerpoint/2010/main" val="2805853905"/>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8780" y="351691"/>
            <a:ext cx="9318665" cy="5908431"/>
          </a:xfrm>
          <a:prstGeom prst="rect">
            <a:avLst/>
          </a:prstGeom>
        </p:spPr>
      </p:pic>
      <p:pic>
        <p:nvPicPr>
          <p:cNvPr id="2" name="Picture 1"/>
          <p:cNvPicPr>
            <a:picLocks noChangeAspect="1"/>
          </p:cNvPicPr>
          <p:nvPr/>
        </p:nvPicPr>
        <p:blipFill>
          <a:blip r:embed="rId3"/>
          <a:stretch>
            <a:fillRect/>
          </a:stretch>
        </p:blipFill>
        <p:spPr>
          <a:xfrm>
            <a:off x="9687445" y="351692"/>
            <a:ext cx="2190963" cy="5916452"/>
          </a:xfrm>
          <a:prstGeom prst="rect">
            <a:avLst/>
          </a:prstGeom>
        </p:spPr>
      </p:pic>
    </p:spTree>
    <p:extLst>
      <p:ext uri="{BB962C8B-B14F-4D97-AF65-F5344CB8AC3E}">
        <p14:creationId xmlns:p14="http://schemas.microsoft.com/office/powerpoint/2010/main" val="596298988"/>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4976" y="404446"/>
            <a:ext cx="9540025" cy="6040316"/>
          </a:xfrm>
          <a:prstGeom prst="rect">
            <a:avLst/>
          </a:prstGeom>
        </p:spPr>
      </p:pic>
      <p:pic>
        <p:nvPicPr>
          <p:cNvPr id="2" name="Picture 1"/>
          <p:cNvPicPr>
            <a:picLocks noChangeAspect="1"/>
          </p:cNvPicPr>
          <p:nvPr/>
        </p:nvPicPr>
        <p:blipFill>
          <a:blip r:embed="rId3"/>
          <a:stretch>
            <a:fillRect/>
          </a:stretch>
        </p:blipFill>
        <p:spPr>
          <a:xfrm>
            <a:off x="9685002" y="404446"/>
            <a:ext cx="2236832" cy="6040316"/>
          </a:xfrm>
          <a:prstGeom prst="rect">
            <a:avLst/>
          </a:prstGeom>
        </p:spPr>
      </p:pic>
    </p:spTree>
    <p:extLst>
      <p:ext uri="{BB962C8B-B14F-4D97-AF65-F5344CB8AC3E}">
        <p14:creationId xmlns:p14="http://schemas.microsoft.com/office/powerpoint/2010/main" val="3642742797"/>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7053" y="600068"/>
            <a:ext cx="9563893" cy="5704962"/>
          </a:xfrm>
          <a:prstGeom prst="rect">
            <a:avLst/>
          </a:prstGeom>
        </p:spPr>
      </p:pic>
      <p:pic>
        <p:nvPicPr>
          <p:cNvPr id="2" name="Picture 1"/>
          <p:cNvPicPr>
            <a:picLocks noChangeAspect="1"/>
          </p:cNvPicPr>
          <p:nvPr/>
        </p:nvPicPr>
        <p:blipFill>
          <a:blip r:embed="rId3"/>
          <a:stretch>
            <a:fillRect/>
          </a:stretch>
        </p:blipFill>
        <p:spPr>
          <a:xfrm>
            <a:off x="9730946" y="600068"/>
            <a:ext cx="2112645" cy="5704962"/>
          </a:xfrm>
          <a:prstGeom prst="rect">
            <a:avLst/>
          </a:prstGeom>
        </p:spPr>
      </p:pic>
    </p:spTree>
    <p:extLst>
      <p:ext uri="{BB962C8B-B14F-4D97-AF65-F5344CB8AC3E}">
        <p14:creationId xmlns:p14="http://schemas.microsoft.com/office/powerpoint/2010/main" val="4256115330"/>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6185" y="520206"/>
            <a:ext cx="9166934" cy="5827776"/>
          </a:xfrm>
          <a:prstGeom prst="rect">
            <a:avLst/>
          </a:prstGeom>
        </p:spPr>
      </p:pic>
      <p:pic>
        <p:nvPicPr>
          <p:cNvPr id="2" name="Picture 1"/>
          <p:cNvPicPr>
            <a:picLocks noChangeAspect="1"/>
          </p:cNvPicPr>
          <p:nvPr/>
        </p:nvPicPr>
        <p:blipFill>
          <a:blip r:embed="rId3"/>
          <a:stretch>
            <a:fillRect/>
          </a:stretch>
        </p:blipFill>
        <p:spPr>
          <a:xfrm>
            <a:off x="9413119" y="520206"/>
            <a:ext cx="2158125" cy="5827776"/>
          </a:xfrm>
          <a:prstGeom prst="rect">
            <a:avLst/>
          </a:prstGeom>
        </p:spPr>
      </p:pic>
    </p:spTree>
    <p:extLst>
      <p:ext uri="{BB962C8B-B14F-4D97-AF65-F5344CB8AC3E}">
        <p14:creationId xmlns:p14="http://schemas.microsoft.com/office/powerpoint/2010/main" val="22109934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01160" y="1130144"/>
            <a:ext cx="9252397" cy="4646401"/>
          </a:xfrm>
          <a:prstGeom prst="rect">
            <a:avLst/>
          </a:prstGeom>
        </p:spPr>
      </p:pic>
      <p:pic>
        <p:nvPicPr>
          <p:cNvPr id="9" name="Picture 8"/>
          <p:cNvPicPr>
            <a:picLocks noChangeAspect="1"/>
          </p:cNvPicPr>
          <p:nvPr/>
        </p:nvPicPr>
        <p:blipFill>
          <a:blip r:embed="rId3"/>
          <a:stretch>
            <a:fillRect/>
          </a:stretch>
        </p:blipFill>
        <p:spPr>
          <a:xfrm>
            <a:off x="9753556" y="1130143"/>
            <a:ext cx="1720642" cy="4646401"/>
          </a:xfrm>
          <a:prstGeom prst="rect">
            <a:avLst/>
          </a:prstGeom>
        </p:spPr>
      </p:pic>
    </p:spTree>
    <p:extLst>
      <p:ext uri="{BB962C8B-B14F-4D97-AF65-F5344CB8AC3E}">
        <p14:creationId xmlns:p14="http://schemas.microsoft.com/office/powerpoint/2010/main" val="1281444559"/>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6365" y="422030"/>
            <a:ext cx="9190447" cy="5987562"/>
          </a:xfrm>
          <a:prstGeom prst="rect">
            <a:avLst/>
          </a:prstGeom>
        </p:spPr>
      </p:pic>
      <p:pic>
        <p:nvPicPr>
          <p:cNvPr id="2" name="Picture 1"/>
          <p:cNvPicPr>
            <a:picLocks noChangeAspect="1"/>
          </p:cNvPicPr>
          <p:nvPr/>
        </p:nvPicPr>
        <p:blipFill>
          <a:blip r:embed="rId3"/>
          <a:stretch>
            <a:fillRect/>
          </a:stretch>
        </p:blipFill>
        <p:spPr>
          <a:xfrm>
            <a:off x="9626812" y="422030"/>
            <a:ext cx="2217296" cy="5987562"/>
          </a:xfrm>
          <a:prstGeom prst="rect">
            <a:avLst/>
          </a:prstGeom>
        </p:spPr>
      </p:pic>
    </p:spTree>
    <p:extLst>
      <p:ext uri="{BB962C8B-B14F-4D97-AF65-F5344CB8AC3E}">
        <p14:creationId xmlns:p14="http://schemas.microsoft.com/office/powerpoint/2010/main" val="2115765579"/>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1054" y="369277"/>
            <a:ext cx="9238803" cy="6057900"/>
          </a:xfrm>
          <a:prstGeom prst="rect">
            <a:avLst/>
          </a:prstGeom>
        </p:spPr>
      </p:pic>
      <p:pic>
        <p:nvPicPr>
          <p:cNvPr id="2" name="Picture 1"/>
          <p:cNvPicPr>
            <a:picLocks noChangeAspect="1"/>
          </p:cNvPicPr>
          <p:nvPr/>
        </p:nvPicPr>
        <p:blipFill>
          <a:blip r:embed="rId3"/>
          <a:stretch>
            <a:fillRect/>
          </a:stretch>
        </p:blipFill>
        <p:spPr>
          <a:xfrm>
            <a:off x="9569857" y="369277"/>
            <a:ext cx="2243344" cy="6057900"/>
          </a:xfrm>
          <a:prstGeom prst="rect">
            <a:avLst/>
          </a:prstGeom>
        </p:spPr>
      </p:pic>
      <p:sp>
        <p:nvSpPr>
          <p:cNvPr id="3" name="TextBox 2"/>
          <p:cNvSpPr txBox="1"/>
          <p:nvPr/>
        </p:nvSpPr>
        <p:spPr>
          <a:xfrm>
            <a:off x="1019503" y="4235670"/>
            <a:ext cx="8252580" cy="646331"/>
          </a:xfrm>
          <a:prstGeom prst="rect">
            <a:avLst/>
          </a:prstGeom>
          <a:noFill/>
        </p:spPr>
        <p:txBody>
          <a:bodyPr wrap="none" rtlCol="0">
            <a:spAutoFit/>
          </a:bodyPr>
          <a:lstStyle/>
          <a:p>
            <a:r>
              <a:rPr lang="en-US" sz="3600" b="1" dirty="0" smtClean="0">
                <a:solidFill>
                  <a:srgbClr val="C00000"/>
                </a:solidFill>
              </a:rPr>
              <a:t>Community Health Center Physician</a:t>
            </a:r>
            <a:endParaRPr lang="en-US" sz="3600" b="1" dirty="0">
              <a:solidFill>
                <a:srgbClr val="C00000"/>
              </a:solidFill>
            </a:endParaRPr>
          </a:p>
        </p:txBody>
      </p:sp>
    </p:spTree>
    <p:extLst>
      <p:ext uri="{BB962C8B-B14F-4D97-AF65-F5344CB8AC3E}">
        <p14:creationId xmlns:p14="http://schemas.microsoft.com/office/powerpoint/2010/main" val="4183302372"/>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4108" y="745680"/>
            <a:ext cx="9345406" cy="5394982"/>
          </a:xfrm>
          <a:prstGeom prst="rect">
            <a:avLst/>
          </a:prstGeom>
        </p:spPr>
      </p:pic>
      <p:pic>
        <p:nvPicPr>
          <p:cNvPr id="2" name="Picture 1"/>
          <p:cNvPicPr>
            <a:picLocks noChangeAspect="1"/>
          </p:cNvPicPr>
          <p:nvPr/>
        </p:nvPicPr>
        <p:blipFill>
          <a:blip r:embed="rId3"/>
          <a:stretch>
            <a:fillRect/>
          </a:stretch>
        </p:blipFill>
        <p:spPr>
          <a:xfrm>
            <a:off x="9679515" y="745680"/>
            <a:ext cx="1997854" cy="5394982"/>
          </a:xfrm>
          <a:prstGeom prst="rect">
            <a:avLst/>
          </a:prstGeom>
        </p:spPr>
      </p:pic>
    </p:spTree>
    <p:extLst>
      <p:ext uri="{BB962C8B-B14F-4D97-AF65-F5344CB8AC3E}">
        <p14:creationId xmlns:p14="http://schemas.microsoft.com/office/powerpoint/2010/main" val="91307342"/>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31219" y="325316"/>
            <a:ext cx="8764353" cy="6128238"/>
          </a:xfrm>
          <a:prstGeom prst="rect">
            <a:avLst/>
          </a:prstGeom>
        </p:spPr>
      </p:pic>
      <p:pic>
        <p:nvPicPr>
          <p:cNvPr id="2" name="Picture 1"/>
          <p:cNvPicPr>
            <a:picLocks noChangeAspect="1"/>
          </p:cNvPicPr>
          <p:nvPr/>
        </p:nvPicPr>
        <p:blipFill>
          <a:blip r:embed="rId3"/>
          <a:stretch>
            <a:fillRect/>
          </a:stretch>
        </p:blipFill>
        <p:spPr>
          <a:xfrm>
            <a:off x="9495572" y="325316"/>
            <a:ext cx="2269391" cy="6128238"/>
          </a:xfrm>
          <a:prstGeom prst="rect">
            <a:avLst/>
          </a:prstGeom>
        </p:spPr>
      </p:pic>
    </p:spTree>
    <p:extLst>
      <p:ext uri="{BB962C8B-B14F-4D97-AF65-F5344CB8AC3E}">
        <p14:creationId xmlns:p14="http://schemas.microsoft.com/office/powerpoint/2010/main" val="3746764769"/>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8809" y="316524"/>
            <a:ext cx="9704366" cy="6137030"/>
          </a:xfrm>
          <a:prstGeom prst="rect">
            <a:avLst/>
          </a:prstGeom>
        </p:spPr>
      </p:pic>
      <p:pic>
        <p:nvPicPr>
          <p:cNvPr id="2" name="Picture 1"/>
          <p:cNvPicPr>
            <a:picLocks noChangeAspect="1"/>
          </p:cNvPicPr>
          <p:nvPr/>
        </p:nvPicPr>
        <p:blipFill>
          <a:blip r:embed="rId3"/>
          <a:stretch>
            <a:fillRect/>
          </a:stretch>
        </p:blipFill>
        <p:spPr>
          <a:xfrm>
            <a:off x="9793174" y="316524"/>
            <a:ext cx="2272647" cy="6137030"/>
          </a:xfrm>
          <a:prstGeom prst="rect">
            <a:avLst/>
          </a:prstGeom>
        </p:spPr>
      </p:pic>
    </p:spTree>
    <p:extLst>
      <p:ext uri="{BB962C8B-B14F-4D97-AF65-F5344CB8AC3E}">
        <p14:creationId xmlns:p14="http://schemas.microsoft.com/office/powerpoint/2010/main" val="354436930"/>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8408" y="697437"/>
            <a:ext cx="8978653" cy="5210993"/>
          </a:xfrm>
          <a:prstGeom prst="rect">
            <a:avLst/>
          </a:prstGeom>
        </p:spPr>
      </p:pic>
      <p:pic>
        <p:nvPicPr>
          <p:cNvPr id="2" name="Picture 1"/>
          <p:cNvPicPr>
            <a:picLocks noChangeAspect="1"/>
          </p:cNvPicPr>
          <p:nvPr/>
        </p:nvPicPr>
        <p:blipFill>
          <a:blip r:embed="rId3"/>
          <a:stretch>
            <a:fillRect/>
          </a:stretch>
        </p:blipFill>
        <p:spPr>
          <a:xfrm>
            <a:off x="9427061" y="697436"/>
            <a:ext cx="1929720" cy="5210993"/>
          </a:xfrm>
          <a:prstGeom prst="rect">
            <a:avLst/>
          </a:prstGeom>
        </p:spPr>
      </p:pic>
    </p:spTree>
    <p:extLst>
      <p:ext uri="{BB962C8B-B14F-4D97-AF65-F5344CB8AC3E}">
        <p14:creationId xmlns:p14="http://schemas.microsoft.com/office/powerpoint/2010/main" val="1706165406"/>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25467" y="392786"/>
            <a:ext cx="7881040" cy="6084277"/>
          </a:xfrm>
          <a:prstGeom prst="rect">
            <a:avLst/>
          </a:prstGeom>
        </p:spPr>
      </p:pic>
      <p:pic>
        <p:nvPicPr>
          <p:cNvPr id="2" name="Picture 1"/>
          <p:cNvPicPr>
            <a:picLocks noChangeAspect="1"/>
          </p:cNvPicPr>
          <p:nvPr/>
        </p:nvPicPr>
        <p:blipFill>
          <a:blip r:embed="rId3"/>
          <a:stretch>
            <a:fillRect/>
          </a:stretch>
        </p:blipFill>
        <p:spPr>
          <a:xfrm>
            <a:off x="8706507" y="380932"/>
            <a:ext cx="2257501" cy="6096131"/>
          </a:xfrm>
          <a:prstGeom prst="rect">
            <a:avLst/>
          </a:prstGeom>
        </p:spPr>
      </p:pic>
    </p:spTree>
    <p:extLst>
      <p:ext uri="{BB962C8B-B14F-4D97-AF65-F5344CB8AC3E}">
        <p14:creationId xmlns:p14="http://schemas.microsoft.com/office/powerpoint/2010/main" val="3919107110"/>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6450" y="422029"/>
            <a:ext cx="8505680" cy="6075486"/>
          </a:xfrm>
          <a:prstGeom prst="rect">
            <a:avLst/>
          </a:prstGeom>
        </p:spPr>
      </p:pic>
      <p:pic>
        <p:nvPicPr>
          <p:cNvPr id="2" name="Picture 1"/>
          <p:cNvPicPr>
            <a:picLocks noChangeAspect="1"/>
          </p:cNvPicPr>
          <p:nvPr/>
        </p:nvPicPr>
        <p:blipFill>
          <a:blip r:embed="rId3"/>
          <a:stretch>
            <a:fillRect/>
          </a:stretch>
        </p:blipFill>
        <p:spPr>
          <a:xfrm>
            <a:off x="8922130" y="422029"/>
            <a:ext cx="2252893" cy="6083688"/>
          </a:xfrm>
          <a:prstGeom prst="rect">
            <a:avLst/>
          </a:prstGeom>
        </p:spPr>
      </p:pic>
    </p:spTree>
    <p:extLst>
      <p:ext uri="{BB962C8B-B14F-4D97-AF65-F5344CB8AC3E}">
        <p14:creationId xmlns:p14="http://schemas.microsoft.com/office/powerpoint/2010/main" val="643604390"/>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4107" y="713158"/>
            <a:ext cx="9356127" cy="5503002"/>
          </a:xfrm>
          <a:prstGeom prst="rect">
            <a:avLst/>
          </a:prstGeom>
        </p:spPr>
      </p:pic>
      <p:pic>
        <p:nvPicPr>
          <p:cNvPr id="2" name="Picture 1"/>
          <p:cNvPicPr>
            <a:picLocks noChangeAspect="1"/>
          </p:cNvPicPr>
          <p:nvPr/>
        </p:nvPicPr>
        <p:blipFill>
          <a:blip r:embed="rId3"/>
          <a:stretch>
            <a:fillRect/>
          </a:stretch>
        </p:blipFill>
        <p:spPr>
          <a:xfrm>
            <a:off x="9690235" y="713158"/>
            <a:ext cx="2037856" cy="5503002"/>
          </a:xfrm>
          <a:prstGeom prst="rect">
            <a:avLst/>
          </a:prstGeom>
        </p:spPr>
      </p:pic>
    </p:spTree>
    <p:extLst>
      <p:ext uri="{BB962C8B-B14F-4D97-AF65-F5344CB8AC3E}">
        <p14:creationId xmlns:p14="http://schemas.microsoft.com/office/powerpoint/2010/main" val="1923592756"/>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77007" y="1168381"/>
            <a:ext cx="8445931" cy="4951064"/>
          </a:xfrm>
          <a:prstGeom prst="rect">
            <a:avLst/>
          </a:prstGeom>
        </p:spPr>
      </p:pic>
      <p:pic>
        <p:nvPicPr>
          <p:cNvPr id="3" name="Picture 2"/>
          <p:cNvPicPr>
            <a:picLocks noChangeAspect="1"/>
          </p:cNvPicPr>
          <p:nvPr/>
        </p:nvPicPr>
        <p:blipFill>
          <a:blip r:embed="rId3"/>
          <a:stretch>
            <a:fillRect/>
          </a:stretch>
        </p:blipFill>
        <p:spPr>
          <a:xfrm>
            <a:off x="9122939" y="1168381"/>
            <a:ext cx="1841070" cy="4971606"/>
          </a:xfrm>
          <a:prstGeom prst="rect">
            <a:avLst/>
          </a:prstGeom>
        </p:spPr>
      </p:pic>
    </p:spTree>
    <p:extLst>
      <p:ext uri="{BB962C8B-B14F-4D97-AF65-F5344CB8AC3E}">
        <p14:creationId xmlns:p14="http://schemas.microsoft.com/office/powerpoint/2010/main" val="9057578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5323" y="144855"/>
            <a:ext cx="11996677" cy="4454305"/>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b="1" dirty="0" smtClean="0"/>
              <a:t>MODULE five:   </a:t>
            </a:r>
            <a:br>
              <a:rPr lang="en-US" sz="6000" b="1" dirty="0" smtClean="0"/>
            </a:br>
            <a:endParaRPr lang="en-US" sz="6000" b="1" dirty="0" smtClean="0"/>
          </a:p>
          <a:p>
            <a:r>
              <a:rPr lang="en-US" b="1" dirty="0" smtClean="0"/>
              <a:t>SECTION seven: patient </a:t>
            </a:r>
          </a:p>
          <a:p>
            <a:r>
              <a:rPr lang="en-US" b="1" dirty="0" smtClean="0"/>
              <a:t>rights and responsibilities </a:t>
            </a:r>
            <a:endParaRPr lang="en-US" b="1" dirty="0"/>
          </a:p>
        </p:txBody>
      </p:sp>
      <p:pic>
        <p:nvPicPr>
          <p:cNvPr id="2" name="Picture 1"/>
          <p:cNvPicPr>
            <a:picLocks noChangeAspect="1"/>
          </p:cNvPicPr>
          <p:nvPr/>
        </p:nvPicPr>
        <p:blipFill>
          <a:blip r:embed="rId2"/>
          <a:stretch>
            <a:fillRect/>
          </a:stretch>
        </p:blipFill>
        <p:spPr>
          <a:xfrm>
            <a:off x="9487999" y="525337"/>
            <a:ext cx="2153016" cy="5813981"/>
          </a:xfrm>
          <a:prstGeom prst="rect">
            <a:avLst/>
          </a:prstGeom>
        </p:spPr>
      </p:pic>
    </p:spTree>
    <p:extLst>
      <p:ext uri="{BB962C8B-B14F-4D97-AF65-F5344CB8AC3E}">
        <p14:creationId xmlns:p14="http://schemas.microsoft.com/office/powerpoint/2010/main" val="17713427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5991" y="959472"/>
            <a:ext cx="9528577" cy="5230311"/>
          </a:xfrm>
          <a:prstGeom prst="rect">
            <a:avLst/>
          </a:prstGeom>
        </p:spPr>
      </p:pic>
      <p:pic>
        <p:nvPicPr>
          <p:cNvPr id="2" name="Picture 1"/>
          <p:cNvPicPr>
            <a:picLocks noChangeAspect="1"/>
          </p:cNvPicPr>
          <p:nvPr/>
        </p:nvPicPr>
        <p:blipFill>
          <a:blip r:embed="rId3"/>
          <a:stretch>
            <a:fillRect/>
          </a:stretch>
        </p:blipFill>
        <p:spPr>
          <a:xfrm>
            <a:off x="9994567" y="959471"/>
            <a:ext cx="1936873" cy="5230311"/>
          </a:xfrm>
          <a:prstGeom prst="rect">
            <a:avLst/>
          </a:prstGeom>
        </p:spPr>
      </p:pic>
    </p:spTree>
    <p:extLst>
      <p:ext uri="{BB962C8B-B14F-4D97-AF65-F5344CB8AC3E}">
        <p14:creationId xmlns:p14="http://schemas.microsoft.com/office/powerpoint/2010/main" val="3622760067"/>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77007" y="1168381"/>
            <a:ext cx="8445931" cy="4951064"/>
          </a:xfrm>
          <a:prstGeom prst="rect">
            <a:avLst/>
          </a:prstGeom>
        </p:spPr>
      </p:pic>
      <p:pic>
        <p:nvPicPr>
          <p:cNvPr id="3" name="Picture 2"/>
          <p:cNvPicPr>
            <a:picLocks noChangeAspect="1"/>
          </p:cNvPicPr>
          <p:nvPr/>
        </p:nvPicPr>
        <p:blipFill>
          <a:blip r:embed="rId3"/>
          <a:stretch>
            <a:fillRect/>
          </a:stretch>
        </p:blipFill>
        <p:spPr>
          <a:xfrm>
            <a:off x="9122939" y="1168381"/>
            <a:ext cx="1841070" cy="4971606"/>
          </a:xfrm>
          <a:prstGeom prst="rect">
            <a:avLst/>
          </a:prstGeom>
        </p:spPr>
      </p:pic>
      <p:sp>
        <p:nvSpPr>
          <p:cNvPr id="2" name="TextBox 1"/>
          <p:cNvSpPr txBox="1"/>
          <p:nvPr/>
        </p:nvSpPr>
        <p:spPr>
          <a:xfrm>
            <a:off x="1943099" y="5838091"/>
            <a:ext cx="559769" cy="369332"/>
          </a:xfrm>
          <a:prstGeom prst="rect">
            <a:avLst/>
          </a:prstGeom>
          <a:noFill/>
        </p:spPr>
        <p:txBody>
          <a:bodyPr wrap="none" rtlCol="0">
            <a:spAutoFit/>
          </a:bodyPr>
          <a:lstStyle/>
          <a:p>
            <a:r>
              <a:rPr lang="en-US" dirty="0" smtClean="0">
                <a:solidFill>
                  <a:srgbClr val="C00000"/>
                </a:solidFill>
              </a:rPr>
              <a:t>YES</a:t>
            </a:r>
            <a:endParaRPr lang="en-US" dirty="0">
              <a:solidFill>
                <a:srgbClr val="C00000"/>
              </a:solidFill>
            </a:endParaRPr>
          </a:p>
        </p:txBody>
      </p:sp>
    </p:spTree>
    <p:extLst>
      <p:ext uri="{BB962C8B-B14F-4D97-AF65-F5344CB8AC3E}">
        <p14:creationId xmlns:p14="http://schemas.microsoft.com/office/powerpoint/2010/main" val="1458417320"/>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3179" y="386860"/>
            <a:ext cx="7522323" cy="6066693"/>
          </a:xfrm>
          <a:prstGeom prst="rect">
            <a:avLst/>
          </a:prstGeom>
        </p:spPr>
      </p:pic>
      <p:pic>
        <p:nvPicPr>
          <p:cNvPr id="2" name="Picture 1"/>
          <p:cNvPicPr>
            <a:picLocks noChangeAspect="1"/>
          </p:cNvPicPr>
          <p:nvPr/>
        </p:nvPicPr>
        <p:blipFill>
          <a:blip r:embed="rId3"/>
          <a:stretch>
            <a:fillRect/>
          </a:stretch>
        </p:blipFill>
        <p:spPr>
          <a:xfrm>
            <a:off x="7955502" y="386860"/>
            <a:ext cx="2246600" cy="6066693"/>
          </a:xfrm>
          <a:prstGeom prst="rect">
            <a:avLst/>
          </a:prstGeom>
        </p:spPr>
      </p:pic>
    </p:spTree>
    <p:extLst>
      <p:ext uri="{BB962C8B-B14F-4D97-AF65-F5344CB8AC3E}">
        <p14:creationId xmlns:p14="http://schemas.microsoft.com/office/powerpoint/2010/main" val="3226340854"/>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6674" y="351693"/>
            <a:ext cx="9288787" cy="6022730"/>
          </a:xfrm>
          <a:prstGeom prst="rect">
            <a:avLst/>
          </a:prstGeom>
        </p:spPr>
      </p:pic>
      <p:pic>
        <p:nvPicPr>
          <p:cNvPr id="2" name="Picture 1"/>
          <p:cNvPicPr>
            <a:picLocks noChangeAspect="1"/>
          </p:cNvPicPr>
          <p:nvPr/>
        </p:nvPicPr>
        <p:blipFill>
          <a:blip r:embed="rId3"/>
          <a:stretch>
            <a:fillRect/>
          </a:stretch>
        </p:blipFill>
        <p:spPr>
          <a:xfrm>
            <a:off x="9685461" y="351694"/>
            <a:ext cx="2230320" cy="6022730"/>
          </a:xfrm>
          <a:prstGeom prst="rect">
            <a:avLst/>
          </a:prstGeom>
        </p:spPr>
      </p:pic>
    </p:spTree>
    <p:extLst>
      <p:ext uri="{BB962C8B-B14F-4D97-AF65-F5344CB8AC3E}">
        <p14:creationId xmlns:p14="http://schemas.microsoft.com/office/powerpoint/2010/main" val="3288562287"/>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681" y="5350933"/>
            <a:ext cx="8534400" cy="1507067"/>
          </a:xfrm>
        </p:spPr>
        <p:txBody>
          <a:bodyPr/>
          <a:lstStyle/>
          <a:p>
            <a:r>
              <a:rPr lang="en-US" dirty="0" smtClean="0"/>
              <a:t>TRUE OR FALSE</a:t>
            </a:r>
            <a:endParaRPr lang="en-US" dirty="0"/>
          </a:p>
        </p:txBody>
      </p:sp>
      <p:sp>
        <p:nvSpPr>
          <p:cNvPr id="3" name="Content Placeholder 2"/>
          <p:cNvSpPr>
            <a:spLocks noGrp="1"/>
          </p:cNvSpPr>
          <p:nvPr>
            <p:ph idx="1"/>
          </p:nvPr>
        </p:nvSpPr>
        <p:spPr>
          <a:xfrm>
            <a:off x="666282" y="1264023"/>
            <a:ext cx="9051460" cy="5820508"/>
          </a:xfrm>
        </p:spPr>
        <p:txBody>
          <a:bodyPr>
            <a:noAutofit/>
          </a:bodyPr>
          <a:lstStyle/>
          <a:p>
            <a:pPr marL="0" indent="0">
              <a:buNone/>
            </a:pPr>
            <a:r>
              <a:rPr lang="en-US" altLang="en-US" sz="3200" b="1" dirty="0">
                <a:solidFill>
                  <a:schemeClr val="bg1"/>
                </a:solidFill>
              </a:rPr>
              <a:t>All Providers: </a:t>
            </a:r>
            <a:r>
              <a:rPr lang="en-US" altLang="en-US" sz="3200" dirty="0">
                <a:solidFill>
                  <a:schemeClr val="bg1"/>
                </a:solidFill>
              </a:rPr>
              <a:t>The privacy rule </a:t>
            </a:r>
            <a:r>
              <a:rPr lang="en-US" altLang="en-US" sz="3200" dirty="0" smtClean="0">
                <a:solidFill>
                  <a:schemeClr val="bg1"/>
                </a:solidFill>
              </a:rPr>
              <a:t>allows health care </a:t>
            </a:r>
            <a:r>
              <a:rPr lang="en-US" altLang="en-US" sz="3200" dirty="0">
                <a:solidFill>
                  <a:schemeClr val="bg1"/>
                </a:solidFill>
              </a:rPr>
              <a:t>therapists, </a:t>
            </a:r>
            <a:r>
              <a:rPr lang="en-US" altLang="en-US" sz="3200" dirty="0" smtClean="0">
                <a:solidFill>
                  <a:schemeClr val="bg1"/>
                </a:solidFill>
              </a:rPr>
              <a:t>physicians and other health care practitioners to </a:t>
            </a:r>
            <a:r>
              <a:rPr lang="en-US" altLang="en-US" sz="3200" dirty="0">
                <a:solidFill>
                  <a:schemeClr val="bg1"/>
                </a:solidFill>
              </a:rPr>
              <a:t>review a patient’s entire medical record if they think they need it to do their jobs</a:t>
            </a:r>
            <a:r>
              <a:rPr lang="en-US" altLang="en-US" sz="3200" dirty="0" smtClean="0">
                <a:solidFill>
                  <a:schemeClr val="bg1"/>
                </a:solidFill>
              </a:rPr>
              <a:t>.</a:t>
            </a:r>
          </a:p>
          <a:p>
            <a:endParaRPr lang="en-US" altLang="en-US" sz="2800" dirty="0"/>
          </a:p>
          <a:p>
            <a:endParaRPr lang="en-US" altLang="en-US" sz="2800" dirty="0"/>
          </a:p>
          <a:p>
            <a:endParaRPr lang="en-US" sz="2800" dirty="0"/>
          </a:p>
        </p:txBody>
      </p:sp>
      <p:pic>
        <p:nvPicPr>
          <p:cNvPr id="4" name="Picture 3"/>
          <p:cNvPicPr>
            <a:picLocks noChangeAspect="1"/>
          </p:cNvPicPr>
          <p:nvPr/>
        </p:nvPicPr>
        <p:blipFill>
          <a:blip r:embed="rId2"/>
          <a:stretch>
            <a:fillRect/>
          </a:stretch>
        </p:blipFill>
        <p:spPr>
          <a:xfrm>
            <a:off x="10064435" y="1264023"/>
            <a:ext cx="1822183" cy="4920599"/>
          </a:xfrm>
          <a:prstGeom prst="rect">
            <a:avLst/>
          </a:prstGeom>
        </p:spPr>
      </p:pic>
    </p:spTree>
    <p:extLst>
      <p:ext uri="{BB962C8B-B14F-4D97-AF65-F5344CB8AC3E}">
        <p14:creationId xmlns:p14="http://schemas.microsoft.com/office/powerpoint/2010/main" val="2209770465"/>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681" y="5350933"/>
            <a:ext cx="8534400" cy="1507067"/>
          </a:xfrm>
        </p:spPr>
        <p:txBody>
          <a:bodyPr/>
          <a:lstStyle/>
          <a:p>
            <a:r>
              <a:rPr lang="en-US" dirty="0" smtClean="0"/>
              <a:t>TRUE OR FALSE</a:t>
            </a:r>
            <a:endParaRPr lang="en-US" dirty="0"/>
          </a:p>
        </p:txBody>
      </p:sp>
      <p:sp>
        <p:nvSpPr>
          <p:cNvPr id="3" name="Content Placeholder 2"/>
          <p:cNvSpPr>
            <a:spLocks noGrp="1"/>
          </p:cNvSpPr>
          <p:nvPr>
            <p:ph idx="1"/>
          </p:nvPr>
        </p:nvSpPr>
        <p:spPr>
          <a:xfrm>
            <a:off x="684212" y="1264023"/>
            <a:ext cx="8441860" cy="4377190"/>
          </a:xfrm>
        </p:spPr>
        <p:txBody>
          <a:bodyPr>
            <a:noAutofit/>
          </a:bodyPr>
          <a:lstStyle/>
          <a:p>
            <a:pPr marL="0" indent="0">
              <a:buNone/>
            </a:pPr>
            <a:endParaRPr lang="en-US" altLang="en-US" sz="2800" dirty="0"/>
          </a:p>
          <a:p>
            <a:endParaRPr lang="en-US" altLang="en-US" sz="2800" dirty="0"/>
          </a:p>
          <a:p>
            <a:pPr marL="0" indent="0">
              <a:buNone/>
            </a:pPr>
            <a:r>
              <a:rPr lang="en-US" altLang="en-US" sz="3200" b="1" dirty="0">
                <a:solidFill>
                  <a:srgbClr val="C00000"/>
                </a:solidFill>
              </a:rPr>
              <a:t>True! </a:t>
            </a:r>
            <a:r>
              <a:rPr lang="en-US" altLang="en-US" sz="3200" dirty="0">
                <a:solidFill>
                  <a:srgbClr val="C00000"/>
                </a:solidFill>
              </a:rPr>
              <a:t>The Privacy Rule does not prohibit use or disclosure of, or requests for an entire medical record. The </a:t>
            </a:r>
            <a:r>
              <a:rPr lang="en-US" altLang="en-US" sz="3200" dirty="0" smtClean="0">
                <a:solidFill>
                  <a:srgbClr val="C00000"/>
                </a:solidFill>
              </a:rPr>
              <a:t>Covered Entity </a:t>
            </a:r>
            <a:r>
              <a:rPr lang="en-US" altLang="en-US" sz="3200" dirty="0">
                <a:solidFill>
                  <a:srgbClr val="C00000"/>
                </a:solidFill>
              </a:rPr>
              <a:t>must document in its policies and procedures that the entire medical record is the amount reasonably necessary for certain identified </a:t>
            </a:r>
            <a:r>
              <a:rPr lang="en-US" altLang="en-US" sz="3200" dirty="0" smtClean="0">
                <a:solidFill>
                  <a:srgbClr val="C00000"/>
                </a:solidFill>
              </a:rPr>
              <a:t>purposes. </a:t>
            </a:r>
            <a:endParaRPr lang="en-US" altLang="en-US" sz="3200" dirty="0">
              <a:solidFill>
                <a:srgbClr val="C00000"/>
              </a:solidFill>
            </a:endParaRPr>
          </a:p>
          <a:p>
            <a:endParaRPr lang="en-US" sz="2800" dirty="0"/>
          </a:p>
        </p:txBody>
      </p:sp>
      <p:pic>
        <p:nvPicPr>
          <p:cNvPr id="5" name="Picture 4"/>
          <p:cNvPicPr>
            <a:picLocks noChangeAspect="1"/>
          </p:cNvPicPr>
          <p:nvPr/>
        </p:nvPicPr>
        <p:blipFill>
          <a:blip r:embed="rId2"/>
          <a:stretch>
            <a:fillRect/>
          </a:stretch>
        </p:blipFill>
        <p:spPr>
          <a:xfrm>
            <a:off x="10064435" y="1264023"/>
            <a:ext cx="1822183" cy="4920599"/>
          </a:xfrm>
          <a:prstGeom prst="rect">
            <a:avLst/>
          </a:prstGeom>
        </p:spPr>
      </p:pic>
    </p:spTree>
    <p:extLst>
      <p:ext uri="{BB962C8B-B14F-4D97-AF65-F5344CB8AC3E}">
        <p14:creationId xmlns:p14="http://schemas.microsoft.com/office/powerpoint/2010/main" val="147750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50933"/>
            <a:ext cx="8534400" cy="1507067"/>
          </a:xfrm>
        </p:spPr>
        <p:txBody>
          <a:bodyPr/>
          <a:lstStyle/>
          <a:p>
            <a:r>
              <a:rPr lang="en-US" dirty="0" smtClean="0"/>
              <a:t>TRUE OR FALSE</a:t>
            </a:r>
            <a:endParaRPr lang="en-US" dirty="0"/>
          </a:p>
        </p:txBody>
      </p:sp>
      <p:sp>
        <p:nvSpPr>
          <p:cNvPr id="3" name="Content Placeholder 2"/>
          <p:cNvSpPr>
            <a:spLocks noGrp="1"/>
          </p:cNvSpPr>
          <p:nvPr>
            <p:ph idx="1"/>
          </p:nvPr>
        </p:nvSpPr>
        <p:spPr>
          <a:xfrm>
            <a:off x="684212" y="1325226"/>
            <a:ext cx="8264807" cy="4898944"/>
          </a:xfrm>
        </p:spPr>
        <p:txBody>
          <a:bodyPr>
            <a:normAutofit/>
          </a:bodyPr>
          <a:lstStyle/>
          <a:p>
            <a:pPr marL="0" indent="0">
              <a:buNone/>
            </a:pPr>
            <a:r>
              <a:rPr lang="en-US" altLang="en-US" sz="3200" b="1" dirty="0">
                <a:solidFill>
                  <a:schemeClr val="bg1"/>
                </a:solidFill>
              </a:rPr>
              <a:t>Billing Service, Clearinghouse or Payer: </a:t>
            </a:r>
            <a:r>
              <a:rPr lang="en-US" altLang="en-US" sz="3200" dirty="0">
                <a:solidFill>
                  <a:schemeClr val="bg1"/>
                </a:solidFill>
              </a:rPr>
              <a:t>How are we supposed to do business under this Rule? It would prohibit providers from faxing information to us, or to each other, or to their patients. </a:t>
            </a:r>
          </a:p>
          <a:p>
            <a:endParaRPr lang="en-US" sz="2800" dirty="0" smtClean="0">
              <a:solidFill>
                <a:schemeClr val="bg1"/>
              </a:solidFill>
            </a:endParaRPr>
          </a:p>
          <a:p>
            <a:endParaRPr lang="en-US" sz="2800" dirty="0"/>
          </a:p>
        </p:txBody>
      </p:sp>
      <p:pic>
        <p:nvPicPr>
          <p:cNvPr id="5" name="Picture 4"/>
          <p:cNvPicPr>
            <a:picLocks noChangeAspect="1"/>
          </p:cNvPicPr>
          <p:nvPr/>
        </p:nvPicPr>
        <p:blipFill>
          <a:blip r:embed="rId2"/>
          <a:stretch>
            <a:fillRect/>
          </a:stretch>
        </p:blipFill>
        <p:spPr>
          <a:xfrm>
            <a:off x="10064435" y="1264023"/>
            <a:ext cx="1822183" cy="4920599"/>
          </a:xfrm>
          <a:prstGeom prst="rect">
            <a:avLst/>
          </a:prstGeom>
        </p:spPr>
      </p:pic>
    </p:spTree>
    <p:extLst>
      <p:ext uri="{BB962C8B-B14F-4D97-AF65-F5344CB8AC3E}">
        <p14:creationId xmlns:p14="http://schemas.microsoft.com/office/powerpoint/2010/main" val="754653699"/>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50933"/>
            <a:ext cx="8534400" cy="1507067"/>
          </a:xfrm>
        </p:spPr>
        <p:txBody>
          <a:bodyPr/>
          <a:lstStyle/>
          <a:p>
            <a:r>
              <a:rPr lang="en-US" dirty="0" smtClean="0"/>
              <a:t>TRUE OR FALSE</a:t>
            </a:r>
            <a:endParaRPr lang="en-US" dirty="0"/>
          </a:p>
        </p:txBody>
      </p:sp>
      <p:sp>
        <p:nvSpPr>
          <p:cNvPr id="3" name="Content Placeholder 2"/>
          <p:cNvSpPr>
            <a:spLocks noGrp="1"/>
          </p:cNvSpPr>
          <p:nvPr>
            <p:ph idx="1"/>
          </p:nvPr>
        </p:nvSpPr>
        <p:spPr>
          <a:xfrm>
            <a:off x="502677" y="1038356"/>
            <a:ext cx="9277818" cy="4898944"/>
          </a:xfrm>
        </p:spPr>
        <p:txBody>
          <a:bodyPr>
            <a:normAutofit/>
          </a:bodyPr>
          <a:lstStyle/>
          <a:p>
            <a:endParaRPr lang="en-US" sz="2800" dirty="0" smtClean="0">
              <a:solidFill>
                <a:srgbClr val="C00000"/>
              </a:solidFill>
            </a:endParaRPr>
          </a:p>
          <a:p>
            <a:pPr marL="0" indent="0">
              <a:buNone/>
            </a:pPr>
            <a:r>
              <a:rPr lang="en-US" altLang="en-US" sz="3200" b="1" dirty="0">
                <a:solidFill>
                  <a:srgbClr val="C00000"/>
                </a:solidFill>
              </a:rPr>
              <a:t>False! </a:t>
            </a:r>
            <a:r>
              <a:rPr lang="en-US" altLang="en-US" sz="3200" dirty="0">
                <a:solidFill>
                  <a:srgbClr val="C00000"/>
                </a:solidFill>
              </a:rPr>
              <a:t>The Rule does not prohibit faxing of individually identifiable health information. Covered entities must have in place appropriate administrative, technical, and physical safeguards to protect the privacy of PHI.</a:t>
            </a:r>
          </a:p>
          <a:p>
            <a:endParaRPr lang="en-US" sz="2800" dirty="0">
              <a:solidFill>
                <a:srgbClr val="C00000"/>
              </a:solidFill>
            </a:endParaRPr>
          </a:p>
        </p:txBody>
      </p:sp>
      <p:pic>
        <p:nvPicPr>
          <p:cNvPr id="5" name="Picture 4"/>
          <p:cNvPicPr>
            <a:picLocks noChangeAspect="1"/>
          </p:cNvPicPr>
          <p:nvPr/>
        </p:nvPicPr>
        <p:blipFill>
          <a:blip r:embed="rId2"/>
          <a:stretch>
            <a:fillRect/>
          </a:stretch>
        </p:blipFill>
        <p:spPr>
          <a:xfrm>
            <a:off x="10064435" y="1264023"/>
            <a:ext cx="1822183" cy="4920599"/>
          </a:xfrm>
          <a:prstGeom prst="rect">
            <a:avLst/>
          </a:prstGeom>
        </p:spPr>
      </p:pic>
    </p:spTree>
    <p:extLst>
      <p:ext uri="{BB962C8B-B14F-4D97-AF65-F5344CB8AC3E}">
        <p14:creationId xmlns:p14="http://schemas.microsoft.com/office/powerpoint/2010/main" val="331966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50933"/>
            <a:ext cx="8534400" cy="1507067"/>
          </a:xfrm>
        </p:spPr>
        <p:txBody>
          <a:bodyPr/>
          <a:lstStyle/>
          <a:p>
            <a:r>
              <a:rPr lang="en-US" dirty="0" smtClean="0"/>
              <a:t>TRUE OR FALSE</a:t>
            </a:r>
            <a:endParaRPr lang="en-US" dirty="0"/>
          </a:p>
        </p:txBody>
      </p:sp>
      <p:sp>
        <p:nvSpPr>
          <p:cNvPr id="3" name="Content Placeholder 2"/>
          <p:cNvSpPr>
            <a:spLocks noGrp="1"/>
          </p:cNvSpPr>
          <p:nvPr>
            <p:ph idx="1"/>
          </p:nvPr>
        </p:nvSpPr>
        <p:spPr>
          <a:xfrm>
            <a:off x="451130" y="1201625"/>
            <a:ext cx="9230753" cy="4642338"/>
          </a:xfrm>
        </p:spPr>
        <p:txBody>
          <a:bodyPr>
            <a:normAutofit/>
          </a:bodyPr>
          <a:lstStyle/>
          <a:p>
            <a:pPr marL="0" indent="0">
              <a:buNone/>
            </a:pPr>
            <a:r>
              <a:rPr lang="en-US" altLang="en-US" sz="3200" b="1" dirty="0">
                <a:solidFill>
                  <a:schemeClr val="bg1"/>
                </a:solidFill>
              </a:rPr>
              <a:t>Patient: </a:t>
            </a:r>
            <a:r>
              <a:rPr lang="en-US" altLang="en-US" sz="3200" dirty="0">
                <a:solidFill>
                  <a:schemeClr val="bg1"/>
                </a:solidFill>
              </a:rPr>
              <a:t>When my family member comes to pick me up from my health care facility, they will still be able to explain my condition and tell him what to expect when I return home. Right?</a:t>
            </a:r>
          </a:p>
          <a:p>
            <a:endParaRPr lang="en-US" sz="3200" dirty="0" smtClean="0"/>
          </a:p>
          <a:p>
            <a:endParaRPr lang="en-US" sz="3200" dirty="0"/>
          </a:p>
        </p:txBody>
      </p:sp>
      <p:pic>
        <p:nvPicPr>
          <p:cNvPr id="5" name="Picture 4"/>
          <p:cNvPicPr>
            <a:picLocks noChangeAspect="1"/>
          </p:cNvPicPr>
          <p:nvPr/>
        </p:nvPicPr>
        <p:blipFill>
          <a:blip r:embed="rId2"/>
          <a:stretch>
            <a:fillRect/>
          </a:stretch>
        </p:blipFill>
        <p:spPr>
          <a:xfrm>
            <a:off x="10019612" y="923364"/>
            <a:ext cx="1822183" cy="4920599"/>
          </a:xfrm>
          <a:prstGeom prst="rect">
            <a:avLst/>
          </a:prstGeom>
        </p:spPr>
      </p:pic>
    </p:spTree>
    <p:extLst>
      <p:ext uri="{BB962C8B-B14F-4D97-AF65-F5344CB8AC3E}">
        <p14:creationId xmlns:p14="http://schemas.microsoft.com/office/powerpoint/2010/main" val="1789176050"/>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50933"/>
            <a:ext cx="8534400" cy="1507067"/>
          </a:xfrm>
        </p:spPr>
        <p:txBody>
          <a:bodyPr/>
          <a:lstStyle/>
          <a:p>
            <a:r>
              <a:rPr lang="en-US" dirty="0" smtClean="0"/>
              <a:t>TRUE OR FALSE</a:t>
            </a:r>
            <a:endParaRPr lang="en-US" dirty="0"/>
          </a:p>
        </p:txBody>
      </p:sp>
      <p:sp>
        <p:nvSpPr>
          <p:cNvPr id="3" name="Content Placeholder 2"/>
          <p:cNvSpPr>
            <a:spLocks noGrp="1"/>
          </p:cNvSpPr>
          <p:nvPr>
            <p:ph idx="1"/>
          </p:nvPr>
        </p:nvSpPr>
        <p:spPr>
          <a:xfrm>
            <a:off x="612494" y="1264023"/>
            <a:ext cx="8782518" cy="4642338"/>
          </a:xfrm>
        </p:spPr>
        <p:txBody>
          <a:bodyPr>
            <a:normAutofit/>
          </a:bodyPr>
          <a:lstStyle/>
          <a:p>
            <a:endParaRPr lang="en-US" sz="3200" dirty="0" smtClean="0"/>
          </a:p>
          <a:p>
            <a:pPr marL="0" indent="0">
              <a:buNone/>
            </a:pPr>
            <a:r>
              <a:rPr lang="en-US" altLang="en-US" sz="3200" b="1" dirty="0">
                <a:solidFill>
                  <a:srgbClr val="C00000"/>
                </a:solidFill>
              </a:rPr>
              <a:t>True! </a:t>
            </a:r>
            <a:r>
              <a:rPr lang="en-US" altLang="en-US" sz="3200" dirty="0">
                <a:solidFill>
                  <a:srgbClr val="C00000"/>
                </a:solidFill>
              </a:rPr>
              <a:t>The Rule permits providers to discuss a patient’s condition with family or friends involved in the person’s care, unless the patient objects.</a:t>
            </a:r>
          </a:p>
          <a:p>
            <a:endParaRPr lang="en-US" sz="3200" dirty="0"/>
          </a:p>
        </p:txBody>
      </p:sp>
      <p:pic>
        <p:nvPicPr>
          <p:cNvPr id="5" name="Picture 4"/>
          <p:cNvPicPr>
            <a:picLocks noChangeAspect="1"/>
          </p:cNvPicPr>
          <p:nvPr/>
        </p:nvPicPr>
        <p:blipFill>
          <a:blip r:embed="rId2"/>
          <a:stretch>
            <a:fillRect/>
          </a:stretch>
        </p:blipFill>
        <p:spPr>
          <a:xfrm>
            <a:off x="10064435" y="1264023"/>
            <a:ext cx="1822183" cy="4920599"/>
          </a:xfrm>
          <a:prstGeom prst="rect">
            <a:avLst/>
          </a:prstGeom>
        </p:spPr>
      </p:pic>
    </p:spTree>
    <p:extLst>
      <p:ext uri="{BB962C8B-B14F-4D97-AF65-F5344CB8AC3E}">
        <p14:creationId xmlns:p14="http://schemas.microsoft.com/office/powerpoint/2010/main" val="180272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325312"/>
            <a:ext cx="9584656" cy="6163407"/>
          </a:xfrm>
          <a:prstGeom prst="rect">
            <a:avLst/>
          </a:prstGeom>
        </p:spPr>
      </p:pic>
      <p:pic>
        <p:nvPicPr>
          <p:cNvPr id="2" name="Picture 1"/>
          <p:cNvPicPr>
            <a:picLocks noChangeAspect="1"/>
          </p:cNvPicPr>
          <p:nvPr/>
        </p:nvPicPr>
        <p:blipFill>
          <a:blip r:embed="rId3"/>
          <a:stretch>
            <a:fillRect/>
          </a:stretch>
        </p:blipFill>
        <p:spPr>
          <a:xfrm>
            <a:off x="9584656" y="325312"/>
            <a:ext cx="2282414" cy="6163407"/>
          </a:xfrm>
          <a:prstGeom prst="rect">
            <a:avLst/>
          </a:prstGeom>
        </p:spPr>
      </p:pic>
      <p:sp>
        <p:nvSpPr>
          <p:cNvPr id="3" name="TextBox 2"/>
          <p:cNvSpPr txBox="1"/>
          <p:nvPr/>
        </p:nvSpPr>
        <p:spPr>
          <a:xfrm>
            <a:off x="0" y="1318847"/>
            <a:ext cx="5724020" cy="369332"/>
          </a:xfrm>
          <a:prstGeom prst="rect">
            <a:avLst/>
          </a:prstGeom>
          <a:noFill/>
        </p:spPr>
        <p:txBody>
          <a:bodyPr wrap="square" rtlCol="0">
            <a:spAutoFit/>
          </a:bodyPr>
          <a:lstStyle/>
          <a:p>
            <a:r>
              <a:rPr lang="en-US" dirty="0" smtClean="0">
                <a:solidFill>
                  <a:schemeClr val="bg1"/>
                </a:solidFill>
              </a:rPr>
              <a:t>   FTC stands for Federal Trade Commission</a:t>
            </a:r>
            <a:endParaRPr lang="en-US" dirty="0">
              <a:solidFill>
                <a:schemeClr val="bg1"/>
              </a:solidFill>
            </a:endParaRPr>
          </a:p>
        </p:txBody>
      </p:sp>
      <p:pic>
        <p:nvPicPr>
          <p:cNvPr id="5" name="Picture 4"/>
          <p:cNvPicPr>
            <a:picLocks noChangeAspect="1"/>
          </p:cNvPicPr>
          <p:nvPr/>
        </p:nvPicPr>
        <p:blipFill>
          <a:blip r:embed="rId4"/>
          <a:stretch>
            <a:fillRect/>
          </a:stretch>
        </p:blipFill>
        <p:spPr>
          <a:xfrm>
            <a:off x="9584657" y="325312"/>
            <a:ext cx="2282414" cy="1019556"/>
          </a:xfrm>
          <a:prstGeom prst="rect">
            <a:avLst/>
          </a:prstGeom>
        </p:spPr>
      </p:pic>
    </p:spTree>
    <p:extLst>
      <p:ext uri="{BB962C8B-B14F-4D97-AF65-F5344CB8AC3E}">
        <p14:creationId xmlns:p14="http://schemas.microsoft.com/office/powerpoint/2010/main" val="13355946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0901" y="298937"/>
            <a:ext cx="8579668" cy="6061345"/>
          </a:xfrm>
          <a:prstGeom prst="rect">
            <a:avLst/>
          </a:prstGeom>
        </p:spPr>
      </p:pic>
      <p:pic>
        <p:nvPicPr>
          <p:cNvPr id="2" name="Picture 1"/>
          <p:cNvPicPr>
            <a:picLocks noChangeAspect="1"/>
          </p:cNvPicPr>
          <p:nvPr/>
        </p:nvPicPr>
        <p:blipFill>
          <a:blip r:embed="rId3"/>
          <a:stretch>
            <a:fillRect/>
          </a:stretch>
        </p:blipFill>
        <p:spPr>
          <a:xfrm>
            <a:off x="8950569" y="298936"/>
            <a:ext cx="2244619" cy="6061345"/>
          </a:xfrm>
          <a:prstGeom prst="rect">
            <a:avLst/>
          </a:prstGeom>
        </p:spPr>
      </p:pic>
    </p:spTree>
    <p:extLst>
      <p:ext uri="{BB962C8B-B14F-4D97-AF65-F5344CB8AC3E}">
        <p14:creationId xmlns:p14="http://schemas.microsoft.com/office/powerpoint/2010/main" val="3569825280"/>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83855" y="645444"/>
            <a:ext cx="7790147" cy="2741152"/>
          </a:xfrm>
          <a:prstGeom prst="rect">
            <a:avLst/>
          </a:prstGeom>
        </p:spPr>
      </p:pic>
      <p:pic>
        <p:nvPicPr>
          <p:cNvPr id="5" name="Picture 4"/>
          <p:cNvPicPr>
            <a:picLocks noChangeAspect="1"/>
          </p:cNvPicPr>
          <p:nvPr/>
        </p:nvPicPr>
        <p:blipFill>
          <a:blip r:embed="rId3"/>
          <a:stretch>
            <a:fillRect/>
          </a:stretch>
        </p:blipFill>
        <p:spPr>
          <a:xfrm>
            <a:off x="6929340" y="4126756"/>
            <a:ext cx="1390784" cy="1289898"/>
          </a:xfrm>
          <a:prstGeom prst="rect">
            <a:avLst/>
          </a:prstGeom>
        </p:spPr>
      </p:pic>
      <p:pic>
        <p:nvPicPr>
          <p:cNvPr id="6" name="Picture 5"/>
          <p:cNvPicPr>
            <a:picLocks noChangeAspect="1"/>
          </p:cNvPicPr>
          <p:nvPr/>
        </p:nvPicPr>
        <p:blipFill>
          <a:blip r:embed="rId4"/>
          <a:stretch>
            <a:fillRect/>
          </a:stretch>
        </p:blipFill>
        <p:spPr>
          <a:xfrm>
            <a:off x="4678929" y="7116448"/>
            <a:ext cx="1485900" cy="714375"/>
          </a:xfrm>
          <a:prstGeom prst="rect">
            <a:avLst/>
          </a:prstGeom>
        </p:spPr>
      </p:pic>
      <p:pic>
        <p:nvPicPr>
          <p:cNvPr id="2" name="Picture 1"/>
          <p:cNvPicPr>
            <a:picLocks noChangeAspect="1"/>
          </p:cNvPicPr>
          <p:nvPr/>
        </p:nvPicPr>
        <p:blipFill>
          <a:blip r:embed="rId5"/>
          <a:stretch>
            <a:fillRect/>
          </a:stretch>
        </p:blipFill>
        <p:spPr>
          <a:xfrm>
            <a:off x="9653952" y="217933"/>
            <a:ext cx="2395622" cy="6469113"/>
          </a:xfrm>
          <a:prstGeom prst="rect">
            <a:avLst/>
          </a:prstGeom>
        </p:spPr>
      </p:pic>
      <p:sp>
        <p:nvSpPr>
          <p:cNvPr id="7" name="Rectangle 6"/>
          <p:cNvSpPr/>
          <p:nvPr/>
        </p:nvSpPr>
        <p:spPr>
          <a:xfrm>
            <a:off x="262394" y="4919008"/>
            <a:ext cx="9295073" cy="1323439"/>
          </a:xfrm>
          <a:prstGeom prst="rect">
            <a:avLst/>
          </a:prstGeom>
        </p:spPr>
        <p:txBody>
          <a:bodyPr wrap="square">
            <a:spAutoFit/>
          </a:bodyPr>
          <a:lstStyle/>
          <a:p>
            <a:r>
              <a:rPr lang="en-US" sz="4000" b="1" dirty="0"/>
              <a:t>HIPPA Training: </a:t>
            </a:r>
          </a:p>
          <a:p>
            <a:r>
              <a:rPr lang="en-US" sz="4000" b="1" dirty="0"/>
              <a:t>Goal is Privacy Protection for Patients</a:t>
            </a:r>
          </a:p>
        </p:txBody>
      </p:sp>
    </p:spTree>
    <p:extLst>
      <p:ext uri="{BB962C8B-B14F-4D97-AF65-F5344CB8AC3E}">
        <p14:creationId xmlns:p14="http://schemas.microsoft.com/office/powerpoint/2010/main" val="1493015659"/>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09" y="5227717"/>
            <a:ext cx="8534400" cy="1120329"/>
          </a:xfrm>
        </p:spPr>
        <p:txBody>
          <a:bodyPr>
            <a:normAutofit fontScale="90000"/>
          </a:bodyPr>
          <a:lstStyle/>
          <a:p>
            <a:r>
              <a:rPr lang="en-US" b="1" dirty="0" smtClean="0"/>
              <a:t>Principles of Patients </a:t>
            </a:r>
            <a:br>
              <a:rPr lang="en-US" b="1" dirty="0" smtClean="0"/>
            </a:br>
            <a:r>
              <a:rPr lang="en-US" b="1" dirty="0" smtClean="0"/>
              <a:t>rights’ and Responsibilities</a:t>
            </a:r>
            <a:endParaRPr lang="en-US" b="1" dirty="0"/>
          </a:p>
        </p:txBody>
      </p:sp>
      <p:sp>
        <p:nvSpPr>
          <p:cNvPr id="3" name="Content Placeholder 2"/>
          <p:cNvSpPr>
            <a:spLocks noGrp="1"/>
          </p:cNvSpPr>
          <p:nvPr>
            <p:ph idx="1"/>
          </p:nvPr>
        </p:nvSpPr>
        <p:spPr>
          <a:xfrm>
            <a:off x="315310" y="721846"/>
            <a:ext cx="11750566" cy="4505871"/>
          </a:xfrm>
        </p:spPr>
        <p:txBody>
          <a:bodyPr>
            <a:normAutofit fontScale="47500" lnSpcReduction="20000"/>
          </a:bodyPr>
          <a:lstStyle/>
          <a:p>
            <a:pPr marL="0" indent="0">
              <a:buNone/>
            </a:pPr>
            <a:r>
              <a:rPr lang="en-US" sz="4400" dirty="0" smtClean="0">
                <a:solidFill>
                  <a:schemeClr val="bg1"/>
                </a:solidFill>
              </a:rPr>
              <a:t>1</a:t>
            </a:r>
            <a:r>
              <a:rPr lang="en-US" sz="4400" b="1" dirty="0" smtClean="0">
                <a:solidFill>
                  <a:schemeClr val="bg1"/>
                </a:solidFill>
              </a:rPr>
              <a:t>. All patients have the right to informed consent in treatment decisions, timely access to specialty care, and confidentiality protections.</a:t>
            </a:r>
          </a:p>
          <a:p>
            <a:pPr marL="0" indent="0">
              <a:buNone/>
            </a:pPr>
            <a:r>
              <a:rPr lang="en-US" sz="4400" b="1" dirty="0" smtClean="0">
                <a:solidFill>
                  <a:schemeClr val="bg1"/>
                </a:solidFill>
              </a:rPr>
              <a:t>2. All patients have the right to concise and easily understood information about their coverage.</a:t>
            </a:r>
          </a:p>
          <a:p>
            <a:pPr marL="0" indent="0">
              <a:buNone/>
            </a:pPr>
            <a:r>
              <a:rPr lang="en-US" sz="4400" b="1" dirty="0" smtClean="0">
                <a:solidFill>
                  <a:schemeClr val="bg1"/>
                </a:solidFill>
              </a:rPr>
              <a:t>3. All patients have the right to know how coverage payment decisions are made and how they can be fairly and openly appealed.</a:t>
            </a:r>
          </a:p>
          <a:p>
            <a:pPr marL="0" indent="0">
              <a:buNone/>
            </a:pPr>
            <a:r>
              <a:rPr lang="en-US" sz="4400" b="1" dirty="0" smtClean="0">
                <a:solidFill>
                  <a:schemeClr val="bg1"/>
                </a:solidFill>
              </a:rPr>
              <a:t>4. All patients have the right to complete and easily understood information about the costs of their coverage and care.</a:t>
            </a:r>
          </a:p>
          <a:p>
            <a:pPr marL="0" indent="0">
              <a:buNone/>
            </a:pPr>
            <a:r>
              <a:rPr lang="en-US" sz="4400" b="1" dirty="0" smtClean="0">
                <a:solidFill>
                  <a:schemeClr val="bg1"/>
                </a:solidFill>
              </a:rPr>
              <a:t>5.  All patients have the right to a reasonable choice of providers and useful information about provider options.</a:t>
            </a:r>
          </a:p>
          <a:p>
            <a:pPr marL="0" indent="0">
              <a:buNone/>
            </a:pPr>
            <a:r>
              <a:rPr lang="en-US" sz="4400" b="1" dirty="0" smtClean="0">
                <a:solidFill>
                  <a:schemeClr val="bg1"/>
                </a:solidFill>
              </a:rPr>
              <a:t>6.  All patients have the right to know what provider incentive or restrictions might influence practice patterns.</a:t>
            </a:r>
          </a:p>
          <a:p>
            <a:pPr marL="0" indent="0">
              <a:buNone/>
            </a:pPr>
            <a:r>
              <a:rPr lang="en-US" dirty="0" smtClean="0">
                <a:solidFill>
                  <a:srgbClr val="C00000"/>
                </a:solidFill>
              </a:rPr>
              <a:t> </a:t>
            </a:r>
            <a:endParaRPr lang="en-US" dirty="0">
              <a:solidFill>
                <a:srgbClr val="C00000"/>
              </a:solidFill>
            </a:endParaRPr>
          </a:p>
        </p:txBody>
      </p:sp>
      <p:sp>
        <p:nvSpPr>
          <p:cNvPr id="4" name="TextBox 3"/>
          <p:cNvSpPr txBox="1"/>
          <p:nvPr/>
        </p:nvSpPr>
        <p:spPr>
          <a:xfrm>
            <a:off x="149470" y="6348046"/>
            <a:ext cx="10339690" cy="369332"/>
          </a:xfrm>
          <a:prstGeom prst="rect">
            <a:avLst/>
          </a:prstGeom>
          <a:noFill/>
        </p:spPr>
        <p:txBody>
          <a:bodyPr wrap="none" rtlCol="0">
            <a:spAutoFit/>
          </a:bodyPr>
          <a:lstStyle/>
          <a:p>
            <a:r>
              <a:rPr lang="en-US" dirty="0" smtClean="0"/>
              <a:t>Developed and approved by the National Health Council Board of Directors, January 1995</a:t>
            </a:r>
            <a:endParaRPr lang="en-US" dirty="0"/>
          </a:p>
        </p:txBody>
      </p:sp>
      <p:sp>
        <p:nvSpPr>
          <p:cNvPr id="5" name="TextBox 4"/>
          <p:cNvSpPr txBox="1"/>
          <p:nvPr/>
        </p:nvSpPr>
        <p:spPr>
          <a:xfrm>
            <a:off x="778845" y="0"/>
            <a:ext cx="4540470" cy="646331"/>
          </a:xfrm>
          <a:prstGeom prst="rect">
            <a:avLst/>
          </a:prstGeom>
          <a:noFill/>
        </p:spPr>
        <p:txBody>
          <a:bodyPr wrap="square" rtlCol="0">
            <a:spAutoFit/>
          </a:bodyPr>
          <a:lstStyle/>
          <a:p>
            <a:r>
              <a:rPr lang="en-US" sz="3600" b="1" dirty="0" smtClean="0">
                <a:solidFill>
                  <a:schemeClr val="bg1"/>
                </a:solidFill>
              </a:rPr>
              <a:t>PATIENT RIGHTS</a:t>
            </a:r>
            <a:endParaRPr lang="en-US" sz="3600" b="1" dirty="0">
              <a:solidFill>
                <a:schemeClr val="bg1"/>
              </a:solidFill>
            </a:endParaRPr>
          </a:p>
        </p:txBody>
      </p:sp>
    </p:spTree>
    <p:extLst>
      <p:ext uri="{BB962C8B-B14F-4D97-AF65-F5344CB8AC3E}">
        <p14:creationId xmlns:p14="http://schemas.microsoft.com/office/powerpoint/2010/main" val="3622014525"/>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640" y="4765464"/>
            <a:ext cx="8534400" cy="1507067"/>
          </a:xfrm>
        </p:spPr>
        <p:txBody>
          <a:bodyPr/>
          <a:lstStyle/>
          <a:p>
            <a:r>
              <a:rPr lang="en-US" b="1" dirty="0" smtClean="0"/>
              <a:t>Principles of Patients </a:t>
            </a:r>
            <a:br>
              <a:rPr lang="en-US" b="1" dirty="0" smtClean="0"/>
            </a:br>
            <a:r>
              <a:rPr lang="en-US" b="1" dirty="0" smtClean="0"/>
              <a:t>rights’ and Responsibilities</a:t>
            </a:r>
            <a:endParaRPr lang="en-US" b="1" dirty="0"/>
          </a:p>
        </p:txBody>
      </p:sp>
      <p:sp>
        <p:nvSpPr>
          <p:cNvPr id="3" name="Content Placeholder 2"/>
          <p:cNvSpPr>
            <a:spLocks noGrp="1"/>
          </p:cNvSpPr>
          <p:nvPr>
            <p:ph idx="1"/>
          </p:nvPr>
        </p:nvSpPr>
        <p:spPr>
          <a:xfrm>
            <a:off x="610640" y="1295401"/>
            <a:ext cx="10414712" cy="3615267"/>
          </a:xfrm>
        </p:spPr>
        <p:txBody>
          <a:bodyPr>
            <a:normAutofit/>
          </a:bodyPr>
          <a:lstStyle/>
          <a:p>
            <a:pPr marL="0" indent="0">
              <a:buNone/>
            </a:pPr>
            <a:r>
              <a:rPr lang="en-US" sz="2800" b="1" dirty="0" smtClean="0">
                <a:solidFill>
                  <a:schemeClr val="bg1"/>
                </a:solidFill>
              </a:rPr>
              <a:t>1.  Pursue healthy lifestyles.</a:t>
            </a:r>
          </a:p>
          <a:p>
            <a:pPr marL="0" indent="0">
              <a:buNone/>
            </a:pPr>
            <a:r>
              <a:rPr lang="en-US" sz="2800" b="1" dirty="0" smtClean="0">
                <a:solidFill>
                  <a:schemeClr val="bg1"/>
                </a:solidFill>
              </a:rPr>
              <a:t>2.  Become knowledgeable about their health plans.</a:t>
            </a:r>
          </a:p>
          <a:p>
            <a:pPr marL="0" indent="0">
              <a:buNone/>
            </a:pPr>
            <a:r>
              <a:rPr lang="en-US" sz="2800" b="1" dirty="0" smtClean="0">
                <a:solidFill>
                  <a:schemeClr val="bg1"/>
                </a:solidFill>
              </a:rPr>
              <a:t>3.  Actively participate in decisions about their health care.</a:t>
            </a:r>
          </a:p>
          <a:p>
            <a:pPr marL="0" indent="0">
              <a:buNone/>
            </a:pPr>
            <a:r>
              <a:rPr lang="en-US" sz="2800" b="1" dirty="0" smtClean="0">
                <a:solidFill>
                  <a:schemeClr val="bg1"/>
                </a:solidFill>
              </a:rPr>
              <a:t>4.  Cooperate on mutually accepted courses of treatment.</a:t>
            </a:r>
          </a:p>
          <a:p>
            <a:pPr marL="0" indent="0">
              <a:buNone/>
            </a:pPr>
            <a:r>
              <a:rPr lang="en-US" sz="2800" dirty="0" smtClean="0">
                <a:solidFill>
                  <a:srgbClr val="C00000"/>
                </a:solidFill>
              </a:rPr>
              <a:t> </a:t>
            </a:r>
            <a:endParaRPr lang="en-US" sz="2800" dirty="0">
              <a:solidFill>
                <a:srgbClr val="C00000"/>
              </a:solidFill>
            </a:endParaRPr>
          </a:p>
        </p:txBody>
      </p:sp>
      <p:sp>
        <p:nvSpPr>
          <p:cNvPr id="4" name="TextBox 3"/>
          <p:cNvSpPr txBox="1"/>
          <p:nvPr/>
        </p:nvSpPr>
        <p:spPr>
          <a:xfrm>
            <a:off x="149470" y="6348046"/>
            <a:ext cx="10339690" cy="369332"/>
          </a:xfrm>
          <a:prstGeom prst="rect">
            <a:avLst/>
          </a:prstGeom>
          <a:noFill/>
        </p:spPr>
        <p:txBody>
          <a:bodyPr wrap="none" rtlCol="0">
            <a:spAutoFit/>
          </a:bodyPr>
          <a:lstStyle/>
          <a:p>
            <a:r>
              <a:rPr lang="en-US" dirty="0" smtClean="0"/>
              <a:t>Developed and approved by the National Health Council Board of Directors, January 1995</a:t>
            </a:r>
            <a:endParaRPr lang="en-US" dirty="0"/>
          </a:p>
        </p:txBody>
      </p:sp>
      <p:sp>
        <p:nvSpPr>
          <p:cNvPr id="5" name="TextBox 4"/>
          <p:cNvSpPr txBox="1"/>
          <p:nvPr/>
        </p:nvSpPr>
        <p:spPr>
          <a:xfrm>
            <a:off x="767254" y="515006"/>
            <a:ext cx="6600498" cy="584775"/>
          </a:xfrm>
          <a:prstGeom prst="rect">
            <a:avLst/>
          </a:prstGeom>
          <a:noFill/>
        </p:spPr>
        <p:txBody>
          <a:bodyPr wrap="square" rtlCol="0">
            <a:spAutoFit/>
          </a:bodyPr>
          <a:lstStyle/>
          <a:p>
            <a:r>
              <a:rPr lang="en-US" sz="3200" b="1" dirty="0" smtClean="0">
                <a:solidFill>
                  <a:schemeClr val="bg1"/>
                </a:solidFill>
              </a:rPr>
              <a:t>PATIENT RESPONSIBILITIES</a:t>
            </a:r>
            <a:endParaRPr lang="en-US" sz="3200" b="1" dirty="0">
              <a:solidFill>
                <a:schemeClr val="bg1"/>
              </a:solidFill>
            </a:endParaRPr>
          </a:p>
        </p:txBody>
      </p:sp>
    </p:spTree>
    <p:extLst>
      <p:ext uri="{BB962C8B-B14F-4D97-AF65-F5344CB8AC3E}">
        <p14:creationId xmlns:p14="http://schemas.microsoft.com/office/powerpoint/2010/main" val="1399131690"/>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9134" y="1347062"/>
            <a:ext cx="9205197" cy="4550883"/>
          </a:xfrm>
          <a:prstGeom prst="rect">
            <a:avLst/>
          </a:prstGeom>
        </p:spPr>
      </p:pic>
      <p:pic>
        <p:nvPicPr>
          <p:cNvPr id="3" name="Picture 2"/>
          <p:cNvPicPr>
            <a:picLocks noChangeAspect="1"/>
          </p:cNvPicPr>
          <p:nvPr/>
        </p:nvPicPr>
        <p:blipFill>
          <a:blip r:embed="rId3"/>
          <a:stretch>
            <a:fillRect/>
          </a:stretch>
        </p:blipFill>
        <p:spPr>
          <a:xfrm>
            <a:off x="9686101" y="225926"/>
            <a:ext cx="2395608" cy="6469072"/>
          </a:xfrm>
          <a:prstGeom prst="rect">
            <a:avLst/>
          </a:prstGeom>
        </p:spPr>
      </p:pic>
    </p:spTree>
    <p:extLst>
      <p:ext uri="{BB962C8B-B14F-4D97-AF65-F5344CB8AC3E}">
        <p14:creationId xmlns:p14="http://schemas.microsoft.com/office/powerpoint/2010/main" val="1895797762"/>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26769" y="1494363"/>
            <a:ext cx="8980256" cy="4161400"/>
          </a:xfrm>
          <a:prstGeom prst="rect">
            <a:avLst/>
          </a:prstGeom>
        </p:spPr>
      </p:pic>
      <p:pic>
        <p:nvPicPr>
          <p:cNvPr id="3" name="Picture 2"/>
          <p:cNvPicPr>
            <a:picLocks noChangeAspect="1"/>
          </p:cNvPicPr>
          <p:nvPr/>
        </p:nvPicPr>
        <p:blipFill>
          <a:blip r:embed="rId3"/>
          <a:stretch>
            <a:fillRect/>
          </a:stretch>
        </p:blipFill>
        <p:spPr>
          <a:xfrm>
            <a:off x="9651408" y="198302"/>
            <a:ext cx="2373447" cy="6409232"/>
          </a:xfrm>
          <a:prstGeom prst="rect">
            <a:avLst/>
          </a:prstGeom>
        </p:spPr>
      </p:pic>
    </p:spTree>
    <p:extLst>
      <p:ext uri="{BB962C8B-B14F-4D97-AF65-F5344CB8AC3E}">
        <p14:creationId xmlns:p14="http://schemas.microsoft.com/office/powerpoint/2010/main" val="3445250836"/>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80292" y="964234"/>
            <a:ext cx="8531903" cy="5024883"/>
          </a:xfrm>
          <a:prstGeom prst="rect">
            <a:avLst/>
          </a:prstGeom>
        </p:spPr>
      </p:pic>
      <p:pic>
        <p:nvPicPr>
          <p:cNvPr id="3" name="Picture 2"/>
          <p:cNvPicPr>
            <a:picLocks noChangeAspect="1"/>
          </p:cNvPicPr>
          <p:nvPr/>
        </p:nvPicPr>
        <p:blipFill>
          <a:blip r:embed="rId3"/>
          <a:stretch>
            <a:fillRect/>
          </a:stretch>
        </p:blipFill>
        <p:spPr>
          <a:xfrm>
            <a:off x="9622377" y="177054"/>
            <a:ext cx="2375427" cy="6414577"/>
          </a:xfrm>
          <a:prstGeom prst="rect">
            <a:avLst/>
          </a:prstGeom>
        </p:spPr>
      </p:pic>
    </p:spTree>
    <p:extLst>
      <p:ext uri="{BB962C8B-B14F-4D97-AF65-F5344CB8AC3E}">
        <p14:creationId xmlns:p14="http://schemas.microsoft.com/office/powerpoint/2010/main" val="2051930743"/>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25959" y="2634153"/>
            <a:ext cx="9196463" cy="3358602"/>
          </a:xfrm>
          <a:prstGeom prst="rect">
            <a:avLst/>
          </a:prstGeom>
        </p:spPr>
      </p:pic>
      <p:pic>
        <p:nvPicPr>
          <p:cNvPr id="5" name="Content Placeholder 4"/>
          <p:cNvPicPr>
            <a:picLocks noGrp="1" noChangeAspect="1"/>
          </p:cNvPicPr>
          <p:nvPr>
            <p:ph idx="1"/>
          </p:nvPr>
        </p:nvPicPr>
        <p:blipFill>
          <a:blip r:embed="rId3"/>
          <a:stretch>
            <a:fillRect/>
          </a:stretch>
        </p:blipFill>
        <p:spPr>
          <a:xfrm>
            <a:off x="225959" y="999227"/>
            <a:ext cx="9196463" cy="1634926"/>
          </a:xfrm>
          <a:prstGeom prst="rect">
            <a:avLst/>
          </a:prstGeom>
        </p:spPr>
      </p:pic>
      <p:pic>
        <p:nvPicPr>
          <p:cNvPr id="3" name="Picture 2"/>
          <p:cNvPicPr>
            <a:picLocks noChangeAspect="1"/>
          </p:cNvPicPr>
          <p:nvPr/>
        </p:nvPicPr>
        <p:blipFill>
          <a:blip r:embed="rId4"/>
          <a:stretch>
            <a:fillRect/>
          </a:stretch>
        </p:blipFill>
        <p:spPr>
          <a:xfrm>
            <a:off x="9656294" y="219998"/>
            <a:ext cx="2392226" cy="6427292"/>
          </a:xfrm>
          <a:prstGeom prst="rect">
            <a:avLst/>
          </a:prstGeom>
        </p:spPr>
      </p:pic>
    </p:spTree>
    <p:extLst>
      <p:ext uri="{BB962C8B-B14F-4D97-AF65-F5344CB8AC3E}">
        <p14:creationId xmlns:p14="http://schemas.microsoft.com/office/powerpoint/2010/main" val="3235392890"/>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621" y="5009833"/>
            <a:ext cx="9579671" cy="1507067"/>
          </a:xfrm>
        </p:spPr>
        <p:txBody>
          <a:bodyPr>
            <a:noAutofit/>
          </a:bodyPr>
          <a:lstStyle/>
          <a:p>
            <a:r>
              <a:rPr lang="en-US" sz="5400" b="1" dirty="0" smtClean="0"/>
              <a:t>Health coverage rights and protections</a:t>
            </a:r>
            <a:endParaRPr lang="en-US" sz="5400" b="1" dirty="0"/>
          </a:p>
        </p:txBody>
      </p:sp>
      <p:sp>
        <p:nvSpPr>
          <p:cNvPr id="3" name="Content Placeholder 2"/>
          <p:cNvSpPr>
            <a:spLocks noGrp="1"/>
          </p:cNvSpPr>
          <p:nvPr>
            <p:ph idx="1"/>
          </p:nvPr>
        </p:nvSpPr>
        <p:spPr>
          <a:xfrm>
            <a:off x="218220" y="622317"/>
            <a:ext cx="8732349" cy="3999216"/>
          </a:xfrm>
        </p:spPr>
        <p:txBody>
          <a:bodyPr>
            <a:noAutofit/>
          </a:bodyPr>
          <a:lstStyle/>
          <a:p>
            <a:pPr marL="0" indent="0">
              <a:buNone/>
            </a:pPr>
            <a:r>
              <a:rPr lang="en-US" sz="2800" dirty="0" smtClean="0">
                <a:solidFill>
                  <a:srgbClr val="FFFF00"/>
                </a:solidFill>
              </a:rPr>
              <a:t>The following information regarding Medicare information is not intended to be memorized, but to give you a flavor of the different issues affecting patients with a concentration on health coverage rights and protections. These issues and rules can vary but the themes are very common. Patients on occasion will turn to you for advise and you will need to work with your staff to determine the best resource for the patient’s special question or circumstance.</a:t>
            </a:r>
            <a:endParaRPr lang="en-US" sz="2800" dirty="0">
              <a:solidFill>
                <a:srgbClr val="FFFF00"/>
              </a:solidFill>
            </a:endParaRPr>
          </a:p>
        </p:txBody>
      </p:sp>
      <p:pic>
        <p:nvPicPr>
          <p:cNvPr id="4" name="Picture 3"/>
          <p:cNvPicPr>
            <a:picLocks noChangeAspect="1"/>
          </p:cNvPicPr>
          <p:nvPr/>
        </p:nvPicPr>
        <p:blipFill>
          <a:blip r:embed="rId2"/>
          <a:stretch>
            <a:fillRect/>
          </a:stretch>
        </p:blipFill>
        <p:spPr>
          <a:xfrm>
            <a:off x="9435245" y="159727"/>
            <a:ext cx="2447925" cy="6610350"/>
          </a:xfrm>
          <a:prstGeom prst="rect">
            <a:avLst/>
          </a:prstGeom>
        </p:spPr>
      </p:pic>
    </p:spTree>
    <p:extLst>
      <p:ext uri="{BB962C8B-B14F-4D97-AF65-F5344CB8AC3E}">
        <p14:creationId xmlns:p14="http://schemas.microsoft.com/office/powerpoint/2010/main" val="591335787"/>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467" y="4487332"/>
            <a:ext cx="11527605" cy="2540192"/>
          </a:xfrm>
        </p:spPr>
        <p:txBody>
          <a:bodyPr>
            <a:normAutofit/>
          </a:bodyPr>
          <a:lstStyle/>
          <a:p>
            <a:r>
              <a:rPr lang="en-US" dirty="0" smtClean="0"/>
              <a:t/>
            </a:r>
            <a:br>
              <a:rPr lang="en-US" dirty="0" smtClean="0"/>
            </a:br>
            <a:r>
              <a:rPr lang="en-US" dirty="0"/>
              <a:t/>
            </a:r>
            <a:br>
              <a:rPr lang="en-US" dirty="0"/>
            </a:br>
            <a:r>
              <a:rPr lang="en-US" dirty="0" smtClean="0"/>
              <a:t>HEALTH Care COVERAGE RIGHTS </a:t>
            </a:r>
            <a:br>
              <a:rPr lang="en-US" dirty="0" smtClean="0"/>
            </a:br>
            <a:r>
              <a:rPr lang="en-US" dirty="0" smtClean="0"/>
              <a:t>AND PROTECTIONS PATIENT PERSPECTIVE</a:t>
            </a:r>
            <a:endParaRPr lang="en-US" dirty="0"/>
          </a:p>
        </p:txBody>
      </p:sp>
      <p:pic>
        <p:nvPicPr>
          <p:cNvPr id="4" name="Content Placeholder 3"/>
          <p:cNvPicPr>
            <a:picLocks noGrp="1" noChangeAspect="1"/>
          </p:cNvPicPr>
          <p:nvPr>
            <p:ph idx="1"/>
          </p:nvPr>
        </p:nvPicPr>
        <p:blipFill>
          <a:blip r:embed="rId2"/>
          <a:stretch>
            <a:fillRect/>
          </a:stretch>
        </p:blipFill>
        <p:spPr>
          <a:xfrm>
            <a:off x="413975" y="1533131"/>
            <a:ext cx="8343107" cy="3614738"/>
          </a:xfrm>
          <a:prstGeom prst="rect">
            <a:avLst/>
          </a:prstGeom>
        </p:spPr>
      </p:pic>
      <p:pic>
        <p:nvPicPr>
          <p:cNvPr id="5" name="Picture 4"/>
          <p:cNvPicPr>
            <a:picLocks noChangeAspect="1"/>
          </p:cNvPicPr>
          <p:nvPr/>
        </p:nvPicPr>
        <p:blipFill>
          <a:blip r:embed="rId3"/>
          <a:stretch>
            <a:fillRect/>
          </a:stretch>
        </p:blipFill>
        <p:spPr>
          <a:xfrm>
            <a:off x="8377332" y="2828312"/>
            <a:ext cx="1966821" cy="1343423"/>
          </a:xfrm>
          <a:prstGeom prst="rect">
            <a:avLst/>
          </a:prstGeom>
        </p:spPr>
      </p:pic>
      <p:pic>
        <p:nvPicPr>
          <p:cNvPr id="6" name="Picture 5"/>
          <p:cNvPicPr>
            <a:picLocks noChangeAspect="1"/>
          </p:cNvPicPr>
          <p:nvPr/>
        </p:nvPicPr>
        <p:blipFill>
          <a:blip r:embed="rId4"/>
          <a:stretch>
            <a:fillRect/>
          </a:stretch>
        </p:blipFill>
        <p:spPr>
          <a:xfrm>
            <a:off x="-7266" y="-2858"/>
            <a:ext cx="12199266" cy="1096937"/>
          </a:xfrm>
          <a:prstGeom prst="rect">
            <a:avLst/>
          </a:prstGeom>
        </p:spPr>
      </p:pic>
      <p:pic>
        <p:nvPicPr>
          <p:cNvPr id="7" name="Picture 6"/>
          <p:cNvPicPr>
            <a:picLocks noChangeAspect="1"/>
          </p:cNvPicPr>
          <p:nvPr/>
        </p:nvPicPr>
        <p:blipFill>
          <a:blip r:embed="rId5"/>
          <a:stretch>
            <a:fillRect/>
          </a:stretch>
        </p:blipFill>
        <p:spPr>
          <a:xfrm>
            <a:off x="8979613" y="1533131"/>
            <a:ext cx="2966360" cy="1219968"/>
          </a:xfrm>
          <a:prstGeom prst="rect">
            <a:avLst/>
          </a:prstGeom>
        </p:spPr>
      </p:pic>
      <p:pic>
        <p:nvPicPr>
          <p:cNvPr id="3" name="Picture 2"/>
          <p:cNvPicPr>
            <a:picLocks noChangeAspect="1"/>
          </p:cNvPicPr>
          <p:nvPr/>
        </p:nvPicPr>
        <p:blipFill>
          <a:blip r:embed="rId6"/>
          <a:stretch>
            <a:fillRect/>
          </a:stretch>
        </p:blipFill>
        <p:spPr>
          <a:xfrm>
            <a:off x="10480431" y="2828312"/>
            <a:ext cx="1461149" cy="3945670"/>
          </a:xfrm>
          <a:prstGeom prst="rect">
            <a:avLst/>
          </a:prstGeom>
        </p:spPr>
      </p:pic>
    </p:spTree>
    <p:extLst>
      <p:ext uri="{BB962C8B-B14F-4D97-AF65-F5344CB8AC3E}">
        <p14:creationId xmlns:p14="http://schemas.microsoft.com/office/powerpoint/2010/main" val="3525955593"/>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06668" y="880925"/>
            <a:ext cx="8852657" cy="5372377"/>
          </a:xfrm>
          <a:prstGeom prst="rect">
            <a:avLst/>
          </a:prstGeom>
        </p:spPr>
      </p:pic>
      <p:pic>
        <p:nvPicPr>
          <p:cNvPr id="2" name="Picture 1"/>
          <p:cNvPicPr>
            <a:picLocks noChangeAspect="1"/>
          </p:cNvPicPr>
          <p:nvPr/>
        </p:nvPicPr>
        <p:blipFill>
          <a:blip r:embed="rId3"/>
          <a:stretch>
            <a:fillRect/>
          </a:stretch>
        </p:blipFill>
        <p:spPr>
          <a:xfrm>
            <a:off x="9459325" y="880925"/>
            <a:ext cx="1987353" cy="5366626"/>
          </a:xfrm>
          <a:prstGeom prst="rect">
            <a:avLst/>
          </a:prstGeom>
        </p:spPr>
      </p:pic>
    </p:spTree>
    <p:extLst>
      <p:ext uri="{BB962C8B-B14F-4D97-AF65-F5344CB8AC3E}">
        <p14:creationId xmlns:p14="http://schemas.microsoft.com/office/powerpoint/2010/main" val="6867820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3986" y="342900"/>
            <a:ext cx="8167172" cy="6180992"/>
          </a:xfrm>
          <a:prstGeom prst="rect">
            <a:avLst/>
          </a:prstGeom>
        </p:spPr>
      </p:pic>
      <p:pic>
        <p:nvPicPr>
          <p:cNvPr id="2" name="Picture 1"/>
          <p:cNvPicPr>
            <a:picLocks noChangeAspect="1"/>
          </p:cNvPicPr>
          <p:nvPr/>
        </p:nvPicPr>
        <p:blipFill>
          <a:blip r:embed="rId3"/>
          <a:stretch>
            <a:fillRect/>
          </a:stretch>
        </p:blipFill>
        <p:spPr>
          <a:xfrm>
            <a:off x="8541157" y="342900"/>
            <a:ext cx="2288927" cy="6180992"/>
          </a:xfrm>
          <a:prstGeom prst="rect">
            <a:avLst/>
          </a:prstGeom>
        </p:spPr>
      </p:pic>
    </p:spTree>
    <p:extLst>
      <p:ext uri="{BB962C8B-B14F-4D97-AF65-F5344CB8AC3E}">
        <p14:creationId xmlns:p14="http://schemas.microsoft.com/office/powerpoint/2010/main" val="3088276203"/>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8407" y="272266"/>
            <a:ext cx="6772842" cy="5721625"/>
          </a:xfrm>
          <a:prstGeom prst="rect">
            <a:avLst/>
          </a:prstGeom>
        </p:spPr>
      </p:pic>
      <p:pic>
        <p:nvPicPr>
          <p:cNvPr id="2" name="Picture 1"/>
          <p:cNvPicPr>
            <a:picLocks noChangeAspect="1"/>
          </p:cNvPicPr>
          <p:nvPr/>
        </p:nvPicPr>
        <p:blipFill>
          <a:blip r:embed="rId3"/>
          <a:stretch>
            <a:fillRect/>
          </a:stretch>
        </p:blipFill>
        <p:spPr>
          <a:xfrm>
            <a:off x="7221249" y="257052"/>
            <a:ext cx="4516481" cy="1735872"/>
          </a:xfrm>
          <a:prstGeom prst="rect">
            <a:avLst/>
          </a:prstGeom>
        </p:spPr>
      </p:pic>
      <p:sp>
        <p:nvSpPr>
          <p:cNvPr id="3" name="TextBox 2"/>
          <p:cNvSpPr txBox="1"/>
          <p:nvPr/>
        </p:nvSpPr>
        <p:spPr>
          <a:xfrm>
            <a:off x="7221249" y="3975046"/>
            <a:ext cx="3246634" cy="1661993"/>
          </a:xfrm>
          <a:prstGeom prst="rect">
            <a:avLst/>
          </a:prstGeom>
          <a:noFill/>
        </p:spPr>
        <p:txBody>
          <a:bodyPr wrap="square" rtlCol="0">
            <a:spAutoFit/>
          </a:bodyPr>
          <a:lstStyle/>
          <a:p>
            <a:r>
              <a:rPr lang="en-US" sz="2800" dirty="0" smtClean="0"/>
              <a:t>PROTECTIONS FROM DISCRIMINATION</a:t>
            </a:r>
          </a:p>
          <a:p>
            <a:endParaRPr lang="en-US" dirty="0"/>
          </a:p>
        </p:txBody>
      </p:sp>
      <p:sp>
        <p:nvSpPr>
          <p:cNvPr id="5" name="TextBox 4"/>
          <p:cNvSpPr txBox="1"/>
          <p:nvPr/>
        </p:nvSpPr>
        <p:spPr>
          <a:xfrm>
            <a:off x="7221249" y="2139196"/>
            <a:ext cx="1624163" cy="1785104"/>
          </a:xfrm>
          <a:prstGeom prst="rect">
            <a:avLst/>
          </a:prstGeom>
          <a:noFill/>
        </p:spPr>
        <p:txBody>
          <a:bodyPr wrap="none" rtlCol="0">
            <a:spAutoFit/>
          </a:bodyPr>
          <a:lstStyle/>
          <a:p>
            <a:endParaRPr lang="en-US" dirty="0" smtClean="0"/>
          </a:p>
          <a:p>
            <a:r>
              <a:rPr lang="en-US" sz="2800" dirty="0" smtClean="0"/>
              <a:t>DIGNITY</a:t>
            </a:r>
          </a:p>
          <a:p>
            <a:endParaRPr lang="en-US" dirty="0" smtClean="0"/>
          </a:p>
          <a:p>
            <a:r>
              <a:rPr lang="en-US" sz="2800" dirty="0" smtClean="0"/>
              <a:t>RESPECT</a:t>
            </a:r>
          </a:p>
          <a:p>
            <a:endParaRPr lang="en-US" dirty="0"/>
          </a:p>
        </p:txBody>
      </p:sp>
      <p:pic>
        <p:nvPicPr>
          <p:cNvPr id="6" name="Picture 5"/>
          <p:cNvPicPr>
            <a:picLocks noChangeAspect="1"/>
          </p:cNvPicPr>
          <p:nvPr/>
        </p:nvPicPr>
        <p:blipFill>
          <a:blip r:embed="rId4"/>
          <a:stretch>
            <a:fillRect/>
          </a:stretch>
        </p:blipFill>
        <p:spPr>
          <a:xfrm>
            <a:off x="10243039" y="1992924"/>
            <a:ext cx="1494691" cy="4036248"/>
          </a:xfrm>
          <a:prstGeom prst="rect">
            <a:avLst/>
          </a:prstGeom>
        </p:spPr>
      </p:pic>
    </p:spTree>
    <p:extLst>
      <p:ext uri="{BB962C8B-B14F-4D97-AF65-F5344CB8AC3E}">
        <p14:creationId xmlns:p14="http://schemas.microsoft.com/office/powerpoint/2010/main" val="1171520178"/>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2611" y="326205"/>
            <a:ext cx="8883120" cy="6125966"/>
          </a:xfrm>
          <a:prstGeom prst="rect">
            <a:avLst/>
          </a:prstGeom>
        </p:spPr>
      </p:pic>
      <p:pic>
        <p:nvPicPr>
          <p:cNvPr id="2" name="Picture 1"/>
          <p:cNvPicPr>
            <a:picLocks noChangeAspect="1"/>
          </p:cNvPicPr>
          <p:nvPr/>
        </p:nvPicPr>
        <p:blipFill>
          <a:blip r:embed="rId3"/>
          <a:stretch>
            <a:fillRect/>
          </a:stretch>
        </p:blipFill>
        <p:spPr>
          <a:xfrm>
            <a:off x="9415731" y="326205"/>
            <a:ext cx="2268549" cy="6125966"/>
          </a:xfrm>
          <a:prstGeom prst="rect">
            <a:avLst/>
          </a:prstGeom>
        </p:spPr>
      </p:pic>
    </p:spTree>
    <p:extLst>
      <p:ext uri="{BB962C8B-B14F-4D97-AF65-F5344CB8AC3E}">
        <p14:creationId xmlns:p14="http://schemas.microsoft.com/office/powerpoint/2010/main" val="2880131581"/>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7378" y="439220"/>
            <a:ext cx="9079808" cy="5858837"/>
          </a:xfrm>
          <a:prstGeom prst="rect">
            <a:avLst/>
          </a:prstGeom>
        </p:spPr>
      </p:pic>
      <p:pic>
        <p:nvPicPr>
          <p:cNvPr id="2" name="Picture 1"/>
          <p:cNvPicPr>
            <a:picLocks noChangeAspect="1"/>
          </p:cNvPicPr>
          <p:nvPr/>
        </p:nvPicPr>
        <p:blipFill>
          <a:blip r:embed="rId3"/>
          <a:stretch>
            <a:fillRect/>
          </a:stretch>
        </p:blipFill>
        <p:spPr>
          <a:xfrm>
            <a:off x="9617186" y="439220"/>
            <a:ext cx="2182091" cy="5892495"/>
          </a:xfrm>
          <a:prstGeom prst="rect">
            <a:avLst/>
          </a:prstGeom>
        </p:spPr>
      </p:pic>
    </p:spTree>
    <p:extLst>
      <p:ext uri="{BB962C8B-B14F-4D97-AF65-F5344CB8AC3E}">
        <p14:creationId xmlns:p14="http://schemas.microsoft.com/office/powerpoint/2010/main" val="1194468333"/>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4361" y="428946"/>
            <a:ext cx="9207191" cy="5941032"/>
          </a:xfrm>
          <a:prstGeom prst="rect">
            <a:avLst/>
          </a:prstGeom>
        </p:spPr>
      </p:pic>
      <p:pic>
        <p:nvPicPr>
          <p:cNvPr id="2" name="Picture 1"/>
          <p:cNvPicPr>
            <a:picLocks noChangeAspect="1"/>
          </p:cNvPicPr>
          <p:nvPr/>
        </p:nvPicPr>
        <p:blipFill>
          <a:blip r:embed="rId3"/>
          <a:stretch>
            <a:fillRect/>
          </a:stretch>
        </p:blipFill>
        <p:spPr>
          <a:xfrm>
            <a:off x="9631552" y="428946"/>
            <a:ext cx="2200065" cy="5941032"/>
          </a:xfrm>
          <a:prstGeom prst="rect">
            <a:avLst/>
          </a:prstGeom>
        </p:spPr>
      </p:pic>
    </p:spTree>
    <p:extLst>
      <p:ext uri="{BB962C8B-B14F-4D97-AF65-F5344CB8AC3E}">
        <p14:creationId xmlns:p14="http://schemas.microsoft.com/office/powerpoint/2010/main" val="1406338820"/>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5940" y="408398"/>
            <a:ext cx="8349701" cy="6105418"/>
          </a:xfrm>
          <a:prstGeom prst="rect">
            <a:avLst/>
          </a:prstGeom>
        </p:spPr>
      </p:pic>
      <p:pic>
        <p:nvPicPr>
          <p:cNvPr id="2" name="Picture 1"/>
          <p:cNvPicPr>
            <a:picLocks noChangeAspect="1"/>
          </p:cNvPicPr>
          <p:nvPr/>
        </p:nvPicPr>
        <p:blipFill>
          <a:blip r:embed="rId3"/>
          <a:stretch>
            <a:fillRect/>
          </a:stretch>
        </p:blipFill>
        <p:spPr>
          <a:xfrm>
            <a:off x="8815642" y="408398"/>
            <a:ext cx="2260940" cy="6105418"/>
          </a:xfrm>
          <a:prstGeom prst="rect">
            <a:avLst/>
          </a:prstGeom>
        </p:spPr>
      </p:pic>
    </p:spTree>
    <p:extLst>
      <p:ext uri="{BB962C8B-B14F-4D97-AF65-F5344CB8AC3E}">
        <p14:creationId xmlns:p14="http://schemas.microsoft.com/office/powerpoint/2010/main" val="2687320944"/>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77944" y="387849"/>
            <a:ext cx="8774675" cy="6084869"/>
          </a:xfrm>
          <a:prstGeom prst="rect">
            <a:avLst/>
          </a:prstGeom>
        </p:spPr>
      </p:pic>
      <p:pic>
        <p:nvPicPr>
          <p:cNvPr id="2" name="Picture 1"/>
          <p:cNvPicPr>
            <a:picLocks noChangeAspect="1"/>
          </p:cNvPicPr>
          <p:nvPr/>
        </p:nvPicPr>
        <p:blipFill>
          <a:blip r:embed="rId3"/>
          <a:stretch>
            <a:fillRect/>
          </a:stretch>
        </p:blipFill>
        <p:spPr>
          <a:xfrm>
            <a:off x="9352620" y="387849"/>
            <a:ext cx="2253330" cy="6084869"/>
          </a:xfrm>
          <a:prstGeom prst="rect">
            <a:avLst/>
          </a:prstGeom>
        </p:spPr>
      </p:pic>
    </p:spTree>
    <p:extLst>
      <p:ext uri="{BB962C8B-B14F-4D97-AF65-F5344CB8AC3E}">
        <p14:creationId xmlns:p14="http://schemas.microsoft.com/office/powerpoint/2010/main" val="2238109973"/>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98822" y="470042"/>
            <a:ext cx="9050320" cy="5910210"/>
          </a:xfrm>
          <a:prstGeom prst="rect">
            <a:avLst/>
          </a:prstGeom>
        </p:spPr>
      </p:pic>
      <p:pic>
        <p:nvPicPr>
          <p:cNvPr id="2" name="Picture 1"/>
          <p:cNvPicPr>
            <a:picLocks noChangeAspect="1"/>
          </p:cNvPicPr>
          <p:nvPr/>
        </p:nvPicPr>
        <p:blipFill>
          <a:blip r:embed="rId3"/>
          <a:stretch>
            <a:fillRect/>
          </a:stretch>
        </p:blipFill>
        <p:spPr>
          <a:xfrm>
            <a:off x="9549142" y="470042"/>
            <a:ext cx="2188651" cy="5910210"/>
          </a:xfrm>
          <a:prstGeom prst="rect">
            <a:avLst/>
          </a:prstGeom>
        </p:spPr>
      </p:pic>
    </p:spTree>
    <p:extLst>
      <p:ext uri="{BB962C8B-B14F-4D97-AF65-F5344CB8AC3E}">
        <p14:creationId xmlns:p14="http://schemas.microsoft.com/office/powerpoint/2010/main" val="1113647318"/>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4440" y="603607"/>
            <a:ext cx="9161187" cy="5622532"/>
          </a:xfrm>
          <a:prstGeom prst="rect">
            <a:avLst/>
          </a:prstGeom>
        </p:spPr>
      </p:pic>
      <p:pic>
        <p:nvPicPr>
          <p:cNvPr id="2" name="Picture 1"/>
          <p:cNvPicPr>
            <a:picLocks noChangeAspect="1"/>
          </p:cNvPicPr>
          <p:nvPr/>
        </p:nvPicPr>
        <p:blipFill>
          <a:blip r:embed="rId3"/>
          <a:stretch>
            <a:fillRect/>
          </a:stretch>
        </p:blipFill>
        <p:spPr>
          <a:xfrm>
            <a:off x="9575627" y="603607"/>
            <a:ext cx="2082119" cy="5622532"/>
          </a:xfrm>
          <a:prstGeom prst="rect">
            <a:avLst/>
          </a:prstGeom>
        </p:spPr>
      </p:pic>
    </p:spTree>
    <p:extLst>
      <p:ext uri="{BB962C8B-B14F-4D97-AF65-F5344CB8AC3E}">
        <p14:creationId xmlns:p14="http://schemas.microsoft.com/office/powerpoint/2010/main" val="2401198705"/>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9350" y="418672"/>
            <a:ext cx="8727783" cy="5879386"/>
          </a:xfrm>
          <a:prstGeom prst="rect">
            <a:avLst/>
          </a:prstGeom>
        </p:spPr>
      </p:pic>
      <p:pic>
        <p:nvPicPr>
          <p:cNvPr id="2" name="Picture 1"/>
          <p:cNvPicPr>
            <a:picLocks noChangeAspect="1"/>
          </p:cNvPicPr>
          <p:nvPr/>
        </p:nvPicPr>
        <p:blipFill>
          <a:blip r:embed="rId3"/>
          <a:stretch>
            <a:fillRect/>
          </a:stretch>
        </p:blipFill>
        <p:spPr>
          <a:xfrm>
            <a:off x="9157133" y="418672"/>
            <a:ext cx="2177237" cy="5879386"/>
          </a:xfrm>
          <a:prstGeom prst="rect">
            <a:avLst/>
          </a:prstGeom>
        </p:spPr>
      </p:pic>
    </p:spTree>
    <p:extLst>
      <p:ext uri="{BB962C8B-B14F-4D97-AF65-F5344CB8AC3E}">
        <p14:creationId xmlns:p14="http://schemas.microsoft.com/office/powerpoint/2010/main" val="3431176242"/>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7080" y="470042"/>
            <a:ext cx="8487219" cy="5961580"/>
          </a:xfrm>
          <a:prstGeom prst="rect">
            <a:avLst/>
          </a:prstGeom>
        </p:spPr>
      </p:pic>
      <p:pic>
        <p:nvPicPr>
          <p:cNvPr id="2" name="Picture 1"/>
          <p:cNvPicPr>
            <a:picLocks noChangeAspect="1"/>
          </p:cNvPicPr>
          <p:nvPr/>
        </p:nvPicPr>
        <p:blipFill>
          <a:blip r:embed="rId3"/>
          <a:stretch>
            <a:fillRect/>
          </a:stretch>
        </p:blipFill>
        <p:spPr>
          <a:xfrm>
            <a:off x="8873962" y="470042"/>
            <a:ext cx="2207674" cy="5961580"/>
          </a:xfrm>
          <a:prstGeom prst="rect">
            <a:avLst/>
          </a:prstGeom>
        </p:spPr>
      </p:pic>
    </p:spTree>
    <p:extLst>
      <p:ext uri="{BB962C8B-B14F-4D97-AF65-F5344CB8AC3E}">
        <p14:creationId xmlns:p14="http://schemas.microsoft.com/office/powerpoint/2010/main" val="32301687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40262" y="298937"/>
            <a:ext cx="8571808" cy="6145825"/>
          </a:xfrm>
          <a:prstGeom prst="rect">
            <a:avLst/>
          </a:prstGeom>
        </p:spPr>
      </p:pic>
      <p:pic>
        <p:nvPicPr>
          <p:cNvPr id="2" name="Picture 1"/>
          <p:cNvPicPr>
            <a:picLocks noChangeAspect="1"/>
          </p:cNvPicPr>
          <p:nvPr/>
        </p:nvPicPr>
        <p:blipFill>
          <a:blip r:embed="rId3"/>
          <a:stretch>
            <a:fillRect/>
          </a:stretch>
        </p:blipFill>
        <p:spPr>
          <a:xfrm>
            <a:off x="9112070" y="298936"/>
            <a:ext cx="2275904" cy="6145825"/>
          </a:xfrm>
          <a:prstGeom prst="rect">
            <a:avLst/>
          </a:prstGeom>
        </p:spPr>
      </p:pic>
    </p:spTree>
    <p:extLst>
      <p:ext uri="{BB962C8B-B14F-4D97-AF65-F5344CB8AC3E}">
        <p14:creationId xmlns:p14="http://schemas.microsoft.com/office/powerpoint/2010/main" val="3421865748"/>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20920" y="182322"/>
            <a:ext cx="8305024" cy="6111686"/>
          </a:xfrm>
          <a:prstGeom prst="rect">
            <a:avLst/>
          </a:prstGeom>
        </p:spPr>
      </p:pic>
      <p:sp>
        <p:nvSpPr>
          <p:cNvPr id="2" name="TextBox 1"/>
          <p:cNvSpPr txBox="1"/>
          <p:nvPr/>
        </p:nvSpPr>
        <p:spPr>
          <a:xfrm>
            <a:off x="677007" y="6294008"/>
            <a:ext cx="11435862" cy="461665"/>
          </a:xfrm>
          <a:prstGeom prst="rect">
            <a:avLst/>
          </a:prstGeom>
          <a:noFill/>
        </p:spPr>
        <p:txBody>
          <a:bodyPr wrap="square" rtlCol="0">
            <a:spAutoFit/>
          </a:bodyPr>
          <a:lstStyle/>
          <a:p>
            <a:r>
              <a:rPr lang="en-US" sz="2400" dirty="0" smtClean="0"/>
              <a:t>DON’T WORRY ABOUT THE FINE PRINT</a:t>
            </a:r>
            <a:endParaRPr lang="en-US" sz="2400" dirty="0"/>
          </a:p>
        </p:txBody>
      </p:sp>
      <p:pic>
        <p:nvPicPr>
          <p:cNvPr id="3" name="Picture 2"/>
          <p:cNvPicPr>
            <a:picLocks noChangeAspect="1"/>
          </p:cNvPicPr>
          <p:nvPr/>
        </p:nvPicPr>
        <p:blipFill>
          <a:blip r:embed="rId3"/>
          <a:stretch>
            <a:fillRect/>
          </a:stretch>
        </p:blipFill>
        <p:spPr>
          <a:xfrm>
            <a:off x="8825944" y="182321"/>
            <a:ext cx="2261156" cy="6106003"/>
          </a:xfrm>
          <a:prstGeom prst="rect">
            <a:avLst/>
          </a:prstGeom>
        </p:spPr>
      </p:pic>
    </p:spTree>
    <p:extLst>
      <p:ext uri="{BB962C8B-B14F-4D97-AF65-F5344CB8AC3E}">
        <p14:creationId xmlns:p14="http://schemas.microsoft.com/office/powerpoint/2010/main" val="3709711155"/>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851966" y="241417"/>
            <a:ext cx="8102624" cy="6036292"/>
          </a:xfrm>
          <a:prstGeom prst="rect">
            <a:avLst/>
          </a:prstGeom>
        </p:spPr>
      </p:pic>
      <p:sp>
        <p:nvSpPr>
          <p:cNvPr id="2" name="TextBox 1"/>
          <p:cNvSpPr txBox="1"/>
          <p:nvPr/>
        </p:nvSpPr>
        <p:spPr>
          <a:xfrm>
            <a:off x="553915" y="6277709"/>
            <a:ext cx="11481865" cy="400110"/>
          </a:xfrm>
          <a:prstGeom prst="rect">
            <a:avLst/>
          </a:prstGeom>
          <a:noFill/>
        </p:spPr>
        <p:txBody>
          <a:bodyPr wrap="square" rtlCol="0">
            <a:spAutoFit/>
          </a:bodyPr>
          <a:lstStyle/>
          <a:p>
            <a:r>
              <a:rPr lang="en-US" sz="2000" dirty="0" smtClean="0"/>
              <a:t>  CIRCUMSTANCES WHERE MEDICAL CARE MAYNOT BE COVERED OR PAID BY MEDICARE</a:t>
            </a:r>
            <a:endParaRPr lang="en-US" sz="2000" dirty="0"/>
          </a:p>
        </p:txBody>
      </p:sp>
      <p:pic>
        <p:nvPicPr>
          <p:cNvPr id="3" name="Picture 2"/>
          <p:cNvPicPr>
            <a:picLocks noChangeAspect="1"/>
          </p:cNvPicPr>
          <p:nvPr/>
        </p:nvPicPr>
        <p:blipFill>
          <a:blip r:embed="rId3"/>
          <a:stretch>
            <a:fillRect/>
          </a:stretch>
        </p:blipFill>
        <p:spPr>
          <a:xfrm>
            <a:off x="8954590" y="234189"/>
            <a:ext cx="2238018" cy="6043520"/>
          </a:xfrm>
          <a:prstGeom prst="rect">
            <a:avLst/>
          </a:prstGeom>
        </p:spPr>
      </p:pic>
    </p:spTree>
    <p:extLst>
      <p:ext uri="{BB962C8B-B14F-4D97-AF65-F5344CB8AC3E}">
        <p14:creationId xmlns:p14="http://schemas.microsoft.com/office/powerpoint/2010/main" val="3617092251"/>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2668" y="357026"/>
            <a:ext cx="8797379" cy="6074595"/>
          </a:xfrm>
          <a:prstGeom prst="rect">
            <a:avLst/>
          </a:prstGeom>
        </p:spPr>
      </p:pic>
      <p:pic>
        <p:nvPicPr>
          <p:cNvPr id="2" name="Picture 1"/>
          <p:cNvPicPr>
            <a:picLocks noChangeAspect="1"/>
          </p:cNvPicPr>
          <p:nvPr/>
        </p:nvPicPr>
        <p:blipFill>
          <a:blip r:embed="rId3"/>
          <a:stretch>
            <a:fillRect/>
          </a:stretch>
        </p:blipFill>
        <p:spPr>
          <a:xfrm>
            <a:off x="9210048" y="357026"/>
            <a:ext cx="2249526" cy="6074595"/>
          </a:xfrm>
          <a:prstGeom prst="rect">
            <a:avLst/>
          </a:prstGeom>
        </p:spPr>
      </p:pic>
    </p:spTree>
    <p:extLst>
      <p:ext uri="{BB962C8B-B14F-4D97-AF65-F5344CB8AC3E}">
        <p14:creationId xmlns:p14="http://schemas.microsoft.com/office/powerpoint/2010/main" val="2392575409"/>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72799" y="490590"/>
            <a:ext cx="7973354" cy="5920483"/>
          </a:xfrm>
          <a:prstGeom prst="rect">
            <a:avLst/>
          </a:prstGeom>
        </p:spPr>
      </p:pic>
      <p:pic>
        <p:nvPicPr>
          <p:cNvPr id="2" name="Picture 1"/>
          <p:cNvPicPr>
            <a:picLocks noChangeAspect="1"/>
          </p:cNvPicPr>
          <p:nvPr/>
        </p:nvPicPr>
        <p:blipFill>
          <a:blip r:embed="rId3"/>
          <a:stretch>
            <a:fillRect/>
          </a:stretch>
        </p:blipFill>
        <p:spPr>
          <a:xfrm>
            <a:off x="8446154" y="490590"/>
            <a:ext cx="2192456" cy="5920483"/>
          </a:xfrm>
          <a:prstGeom prst="rect">
            <a:avLst/>
          </a:prstGeom>
        </p:spPr>
      </p:pic>
    </p:spTree>
    <p:extLst>
      <p:ext uri="{BB962C8B-B14F-4D97-AF65-F5344CB8AC3E}">
        <p14:creationId xmlns:p14="http://schemas.microsoft.com/office/powerpoint/2010/main" val="2816484790"/>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74871" y="568487"/>
            <a:ext cx="10096079" cy="5613461"/>
          </a:xfrm>
          <a:prstGeom prst="rect">
            <a:avLst/>
          </a:prstGeom>
        </p:spPr>
      </p:pic>
      <p:pic>
        <p:nvPicPr>
          <p:cNvPr id="2" name="Picture 1"/>
          <p:cNvPicPr>
            <a:picLocks noChangeAspect="1"/>
          </p:cNvPicPr>
          <p:nvPr/>
        </p:nvPicPr>
        <p:blipFill>
          <a:blip r:embed="rId3"/>
          <a:stretch>
            <a:fillRect/>
          </a:stretch>
        </p:blipFill>
        <p:spPr>
          <a:xfrm>
            <a:off x="9992259" y="568488"/>
            <a:ext cx="2078760" cy="5613461"/>
          </a:xfrm>
          <a:prstGeom prst="rect">
            <a:avLst/>
          </a:prstGeom>
        </p:spPr>
      </p:pic>
      <p:pic>
        <p:nvPicPr>
          <p:cNvPr id="3" name="Picture 2"/>
          <p:cNvPicPr>
            <a:picLocks noChangeAspect="1"/>
          </p:cNvPicPr>
          <p:nvPr/>
        </p:nvPicPr>
        <p:blipFill>
          <a:blip r:embed="rId4"/>
          <a:stretch>
            <a:fillRect/>
          </a:stretch>
        </p:blipFill>
        <p:spPr>
          <a:xfrm>
            <a:off x="3773052" y="1949659"/>
            <a:ext cx="3771900" cy="133350"/>
          </a:xfrm>
          <a:prstGeom prst="rect">
            <a:avLst/>
          </a:prstGeom>
        </p:spPr>
      </p:pic>
      <p:pic>
        <p:nvPicPr>
          <p:cNvPr id="5" name="Picture 4"/>
          <p:cNvPicPr>
            <a:picLocks noChangeAspect="1"/>
          </p:cNvPicPr>
          <p:nvPr/>
        </p:nvPicPr>
        <p:blipFill>
          <a:blip r:embed="rId4"/>
          <a:stretch>
            <a:fillRect/>
          </a:stretch>
        </p:blipFill>
        <p:spPr>
          <a:xfrm>
            <a:off x="6133094" y="2036813"/>
            <a:ext cx="3771900" cy="133350"/>
          </a:xfrm>
          <a:prstGeom prst="rect">
            <a:avLst/>
          </a:prstGeom>
        </p:spPr>
      </p:pic>
      <p:pic>
        <p:nvPicPr>
          <p:cNvPr id="6" name="Picture 5"/>
          <p:cNvPicPr>
            <a:picLocks noChangeAspect="1"/>
          </p:cNvPicPr>
          <p:nvPr/>
        </p:nvPicPr>
        <p:blipFill>
          <a:blip r:embed="rId4"/>
          <a:stretch>
            <a:fillRect/>
          </a:stretch>
        </p:blipFill>
        <p:spPr>
          <a:xfrm>
            <a:off x="553728" y="2036813"/>
            <a:ext cx="3771900" cy="133350"/>
          </a:xfrm>
          <a:prstGeom prst="rect">
            <a:avLst/>
          </a:prstGeom>
        </p:spPr>
      </p:pic>
      <p:pic>
        <p:nvPicPr>
          <p:cNvPr id="7" name="Picture 6"/>
          <p:cNvPicPr>
            <a:picLocks noChangeAspect="1"/>
          </p:cNvPicPr>
          <p:nvPr/>
        </p:nvPicPr>
        <p:blipFill>
          <a:blip r:embed="rId5"/>
          <a:stretch>
            <a:fillRect/>
          </a:stretch>
        </p:blipFill>
        <p:spPr>
          <a:xfrm>
            <a:off x="453262" y="1995854"/>
            <a:ext cx="200933" cy="4186095"/>
          </a:xfrm>
          <a:prstGeom prst="rect">
            <a:avLst/>
          </a:prstGeom>
        </p:spPr>
      </p:pic>
      <p:pic>
        <p:nvPicPr>
          <p:cNvPr id="8" name="Picture 7"/>
          <p:cNvPicPr>
            <a:picLocks noChangeAspect="1"/>
          </p:cNvPicPr>
          <p:nvPr/>
        </p:nvPicPr>
        <p:blipFill>
          <a:blip r:embed="rId5"/>
          <a:stretch>
            <a:fillRect/>
          </a:stretch>
        </p:blipFill>
        <p:spPr>
          <a:xfrm flipH="1">
            <a:off x="274871" y="2083009"/>
            <a:ext cx="128158" cy="2669949"/>
          </a:xfrm>
          <a:prstGeom prst="rect">
            <a:avLst/>
          </a:prstGeom>
        </p:spPr>
      </p:pic>
      <p:pic>
        <p:nvPicPr>
          <p:cNvPr id="9" name="Picture 8"/>
          <p:cNvPicPr>
            <a:picLocks noChangeAspect="1"/>
          </p:cNvPicPr>
          <p:nvPr/>
        </p:nvPicPr>
        <p:blipFill>
          <a:blip r:embed="rId6"/>
          <a:stretch>
            <a:fillRect/>
          </a:stretch>
        </p:blipFill>
        <p:spPr>
          <a:xfrm>
            <a:off x="4444564" y="1776485"/>
            <a:ext cx="2428875" cy="76200"/>
          </a:xfrm>
          <a:prstGeom prst="rect">
            <a:avLst/>
          </a:prstGeom>
        </p:spPr>
      </p:pic>
      <p:pic>
        <p:nvPicPr>
          <p:cNvPr id="10" name="Picture 9"/>
          <p:cNvPicPr>
            <a:picLocks noChangeAspect="1"/>
          </p:cNvPicPr>
          <p:nvPr/>
        </p:nvPicPr>
        <p:blipFill>
          <a:blip r:embed="rId7"/>
          <a:stretch>
            <a:fillRect/>
          </a:stretch>
        </p:blipFill>
        <p:spPr>
          <a:xfrm>
            <a:off x="5318973" y="1859765"/>
            <a:ext cx="333375" cy="381000"/>
          </a:xfrm>
          <a:prstGeom prst="rect">
            <a:avLst/>
          </a:prstGeom>
        </p:spPr>
      </p:pic>
    </p:spTree>
    <p:extLst>
      <p:ext uri="{BB962C8B-B14F-4D97-AF65-F5344CB8AC3E}">
        <p14:creationId xmlns:p14="http://schemas.microsoft.com/office/powerpoint/2010/main" val="3528610698"/>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44903" y="346752"/>
            <a:ext cx="8698143" cy="6136241"/>
          </a:xfrm>
          <a:prstGeom prst="rect">
            <a:avLst/>
          </a:prstGeom>
        </p:spPr>
      </p:pic>
      <p:pic>
        <p:nvPicPr>
          <p:cNvPr id="3" name="Picture 2"/>
          <p:cNvPicPr>
            <a:picLocks noChangeAspect="1"/>
          </p:cNvPicPr>
          <p:nvPr/>
        </p:nvPicPr>
        <p:blipFill>
          <a:blip r:embed="rId3"/>
          <a:stretch>
            <a:fillRect/>
          </a:stretch>
        </p:blipFill>
        <p:spPr>
          <a:xfrm>
            <a:off x="9043046" y="346752"/>
            <a:ext cx="2263862" cy="6113307"/>
          </a:xfrm>
          <a:prstGeom prst="rect">
            <a:avLst/>
          </a:prstGeom>
        </p:spPr>
      </p:pic>
    </p:spTree>
    <p:extLst>
      <p:ext uri="{BB962C8B-B14F-4D97-AF65-F5344CB8AC3E}">
        <p14:creationId xmlns:p14="http://schemas.microsoft.com/office/powerpoint/2010/main" val="2494152780"/>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20748" y="231071"/>
            <a:ext cx="7769635" cy="5756096"/>
          </a:xfrm>
          <a:prstGeom prst="rect">
            <a:avLst/>
          </a:prstGeom>
        </p:spPr>
      </p:pic>
      <p:sp>
        <p:nvSpPr>
          <p:cNvPr id="2" name="Rectangle 1"/>
          <p:cNvSpPr/>
          <p:nvPr/>
        </p:nvSpPr>
        <p:spPr>
          <a:xfrm>
            <a:off x="1494692" y="6054816"/>
            <a:ext cx="8582773" cy="523220"/>
          </a:xfrm>
          <a:prstGeom prst="rect">
            <a:avLst/>
          </a:prstGeom>
        </p:spPr>
        <p:txBody>
          <a:bodyPr wrap="square">
            <a:spAutoFit/>
          </a:bodyPr>
          <a:lstStyle/>
          <a:p>
            <a:r>
              <a:rPr lang="en-US" sz="2800" dirty="0"/>
              <a:t>DON’T WORRY </a:t>
            </a:r>
            <a:r>
              <a:rPr lang="en-US" sz="2800" dirty="0" smtClean="0"/>
              <a:t>ABOUT THE FINE </a:t>
            </a:r>
            <a:r>
              <a:rPr lang="en-US" sz="2800" dirty="0"/>
              <a:t>PRINT</a:t>
            </a:r>
          </a:p>
        </p:txBody>
      </p:sp>
      <p:pic>
        <p:nvPicPr>
          <p:cNvPr id="3" name="Picture 2"/>
          <p:cNvPicPr>
            <a:picLocks noChangeAspect="1"/>
          </p:cNvPicPr>
          <p:nvPr/>
        </p:nvPicPr>
        <p:blipFill>
          <a:blip r:embed="rId3"/>
          <a:stretch>
            <a:fillRect/>
          </a:stretch>
        </p:blipFill>
        <p:spPr>
          <a:xfrm>
            <a:off x="8890383" y="231071"/>
            <a:ext cx="2131580" cy="5756096"/>
          </a:xfrm>
          <a:prstGeom prst="rect">
            <a:avLst/>
          </a:prstGeom>
        </p:spPr>
      </p:pic>
    </p:spTree>
    <p:extLst>
      <p:ext uri="{BB962C8B-B14F-4D97-AF65-F5344CB8AC3E}">
        <p14:creationId xmlns:p14="http://schemas.microsoft.com/office/powerpoint/2010/main" val="3980739592"/>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4420" y="408397"/>
            <a:ext cx="8021735" cy="6043773"/>
          </a:xfrm>
          <a:prstGeom prst="rect">
            <a:avLst/>
          </a:prstGeom>
        </p:spPr>
      </p:pic>
      <p:sp>
        <p:nvSpPr>
          <p:cNvPr id="3" name="TextBox 2"/>
          <p:cNvSpPr txBox="1"/>
          <p:nvPr/>
        </p:nvSpPr>
        <p:spPr>
          <a:xfrm>
            <a:off x="4498792" y="6488668"/>
            <a:ext cx="3219939" cy="369332"/>
          </a:xfrm>
          <a:prstGeom prst="rect">
            <a:avLst/>
          </a:prstGeom>
          <a:noFill/>
        </p:spPr>
        <p:txBody>
          <a:bodyPr wrap="square" rtlCol="0">
            <a:spAutoFit/>
          </a:bodyPr>
          <a:lstStyle/>
          <a:p>
            <a:r>
              <a:rPr lang="en-US" dirty="0" smtClean="0"/>
              <a:t>QUESTION TO FOLLOW</a:t>
            </a:r>
            <a:endParaRPr lang="en-US" dirty="0"/>
          </a:p>
        </p:txBody>
      </p:sp>
      <p:pic>
        <p:nvPicPr>
          <p:cNvPr id="2" name="Picture 1"/>
          <p:cNvPicPr>
            <a:picLocks noChangeAspect="1"/>
          </p:cNvPicPr>
          <p:nvPr/>
        </p:nvPicPr>
        <p:blipFill>
          <a:blip r:embed="rId3"/>
          <a:stretch>
            <a:fillRect/>
          </a:stretch>
        </p:blipFill>
        <p:spPr>
          <a:xfrm>
            <a:off x="8396156" y="408397"/>
            <a:ext cx="2251628" cy="6080271"/>
          </a:xfrm>
          <a:prstGeom prst="rect">
            <a:avLst/>
          </a:prstGeom>
        </p:spPr>
      </p:pic>
    </p:spTree>
    <p:extLst>
      <p:ext uri="{BB962C8B-B14F-4D97-AF65-F5344CB8AC3E}">
        <p14:creationId xmlns:p14="http://schemas.microsoft.com/office/powerpoint/2010/main" val="2451973552"/>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9229" y="393776"/>
            <a:ext cx="9706672" cy="5930757"/>
          </a:xfrm>
          <a:prstGeom prst="rect">
            <a:avLst/>
          </a:prstGeom>
        </p:spPr>
      </p:pic>
      <p:pic>
        <p:nvPicPr>
          <p:cNvPr id="2" name="Picture 1"/>
          <p:cNvPicPr>
            <a:picLocks noChangeAspect="1"/>
          </p:cNvPicPr>
          <p:nvPr/>
        </p:nvPicPr>
        <p:blipFill>
          <a:blip r:embed="rId3"/>
          <a:stretch>
            <a:fillRect/>
          </a:stretch>
        </p:blipFill>
        <p:spPr>
          <a:xfrm>
            <a:off x="9815902" y="393776"/>
            <a:ext cx="2196260" cy="5930757"/>
          </a:xfrm>
          <a:prstGeom prst="rect">
            <a:avLst/>
          </a:prstGeom>
        </p:spPr>
      </p:pic>
    </p:spTree>
    <p:extLst>
      <p:ext uri="{BB962C8B-B14F-4D97-AF65-F5344CB8AC3E}">
        <p14:creationId xmlns:p14="http://schemas.microsoft.com/office/powerpoint/2010/main" val="1388045376"/>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95309" y="459767"/>
            <a:ext cx="7446615" cy="5961981"/>
          </a:xfrm>
          <a:prstGeom prst="rect">
            <a:avLst/>
          </a:prstGeom>
        </p:spPr>
      </p:pic>
      <p:pic>
        <p:nvPicPr>
          <p:cNvPr id="2" name="Picture 1"/>
          <p:cNvPicPr>
            <a:picLocks noChangeAspect="1"/>
          </p:cNvPicPr>
          <p:nvPr/>
        </p:nvPicPr>
        <p:blipFill>
          <a:blip r:embed="rId3"/>
          <a:stretch>
            <a:fillRect/>
          </a:stretch>
        </p:blipFill>
        <p:spPr>
          <a:xfrm>
            <a:off x="7941924" y="459767"/>
            <a:ext cx="2207823" cy="5961981"/>
          </a:xfrm>
          <a:prstGeom prst="rect">
            <a:avLst/>
          </a:prstGeom>
        </p:spPr>
      </p:pic>
    </p:spTree>
    <p:extLst>
      <p:ext uri="{BB962C8B-B14F-4D97-AF65-F5344CB8AC3E}">
        <p14:creationId xmlns:p14="http://schemas.microsoft.com/office/powerpoint/2010/main" val="37202302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96590" y="369277"/>
            <a:ext cx="9295830" cy="5996354"/>
          </a:xfrm>
          <a:prstGeom prst="rect">
            <a:avLst/>
          </a:prstGeom>
        </p:spPr>
      </p:pic>
      <p:pic>
        <p:nvPicPr>
          <p:cNvPr id="2" name="Picture 1"/>
          <p:cNvPicPr>
            <a:picLocks noChangeAspect="1"/>
          </p:cNvPicPr>
          <p:nvPr/>
        </p:nvPicPr>
        <p:blipFill>
          <a:blip r:embed="rId3"/>
          <a:stretch>
            <a:fillRect/>
          </a:stretch>
        </p:blipFill>
        <p:spPr>
          <a:xfrm>
            <a:off x="9792420" y="369277"/>
            <a:ext cx="2220552" cy="5996354"/>
          </a:xfrm>
          <a:prstGeom prst="rect">
            <a:avLst/>
          </a:prstGeom>
        </p:spPr>
      </p:pic>
    </p:spTree>
    <p:extLst>
      <p:ext uri="{BB962C8B-B14F-4D97-AF65-F5344CB8AC3E}">
        <p14:creationId xmlns:p14="http://schemas.microsoft.com/office/powerpoint/2010/main" val="2506836887"/>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44092" y="408397"/>
            <a:ext cx="8578958" cy="6074596"/>
          </a:xfrm>
          <a:prstGeom prst="rect">
            <a:avLst/>
          </a:prstGeom>
        </p:spPr>
      </p:pic>
      <p:pic>
        <p:nvPicPr>
          <p:cNvPr id="2" name="Picture 1"/>
          <p:cNvPicPr>
            <a:picLocks noChangeAspect="1"/>
          </p:cNvPicPr>
          <p:nvPr/>
        </p:nvPicPr>
        <p:blipFill>
          <a:blip r:embed="rId3"/>
          <a:stretch>
            <a:fillRect/>
          </a:stretch>
        </p:blipFill>
        <p:spPr>
          <a:xfrm>
            <a:off x="8923051" y="408397"/>
            <a:ext cx="2249526" cy="6074596"/>
          </a:xfrm>
          <a:prstGeom prst="rect">
            <a:avLst/>
          </a:prstGeom>
        </p:spPr>
      </p:pic>
    </p:spTree>
    <p:extLst>
      <p:ext uri="{BB962C8B-B14F-4D97-AF65-F5344CB8AC3E}">
        <p14:creationId xmlns:p14="http://schemas.microsoft.com/office/powerpoint/2010/main" val="150086803"/>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9573" y="357027"/>
            <a:ext cx="8320245" cy="5971854"/>
          </a:xfrm>
          <a:prstGeom prst="rect">
            <a:avLst/>
          </a:prstGeom>
        </p:spPr>
      </p:pic>
      <p:pic>
        <p:nvPicPr>
          <p:cNvPr id="2" name="Picture 1"/>
          <p:cNvPicPr>
            <a:picLocks noChangeAspect="1"/>
          </p:cNvPicPr>
          <p:nvPr/>
        </p:nvPicPr>
        <p:blipFill>
          <a:blip r:embed="rId3"/>
          <a:stretch>
            <a:fillRect/>
          </a:stretch>
        </p:blipFill>
        <p:spPr>
          <a:xfrm>
            <a:off x="8739818" y="357027"/>
            <a:ext cx="2211479" cy="5971854"/>
          </a:xfrm>
          <a:prstGeom prst="rect">
            <a:avLst/>
          </a:prstGeom>
        </p:spPr>
      </p:pic>
    </p:spTree>
    <p:extLst>
      <p:ext uri="{BB962C8B-B14F-4D97-AF65-F5344CB8AC3E}">
        <p14:creationId xmlns:p14="http://schemas.microsoft.com/office/powerpoint/2010/main" val="1783360743"/>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2217" y="346752"/>
            <a:ext cx="8755741" cy="6197885"/>
          </a:xfrm>
          <a:prstGeom prst="rect">
            <a:avLst/>
          </a:prstGeom>
        </p:spPr>
      </p:pic>
      <p:pic>
        <p:nvPicPr>
          <p:cNvPr id="2" name="Picture 1"/>
          <p:cNvPicPr>
            <a:picLocks noChangeAspect="1"/>
          </p:cNvPicPr>
          <p:nvPr/>
        </p:nvPicPr>
        <p:blipFill>
          <a:blip r:embed="rId3"/>
          <a:stretch>
            <a:fillRect/>
          </a:stretch>
        </p:blipFill>
        <p:spPr>
          <a:xfrm>
            <a:off x="9057959" y="346752"/>
            <a:ext cx="2295182" cy="6197885"/>
          </a:xfrm>
          <a:prstGeom prst="rect">
            <a:avLst/>
          </a:prstGeom>
        </p:spPr>
      </p:pic>
    </p:spTree>
    <p:extLst>
      <p:ext uri="{BB962C8B-B14F-4D97-AF65-F5344CB8AC3E}">
        <p14:creationId xmlns:p14="http://schemas.microsoft.com/office/powerpoint/2010/main" val="976142205"/>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7636" y="274833"/>
            <a:ext cx="8784983" cy="6177337"/>
          </a:xfrm>
          <a:prstGeom prst="rect">
            <a:avLst/>
          </a:prstGeom>
        </p:spPr>
      </p:pic>
      <p:pic>
        <p:nvPicPr>
          <p:cNvPr id="2" name="Picture 1"/>
          <p:cNvPicPr>
            <a:picLocks noChangeAspect="1"/>
          </p:cNvPicPr>
          <p:nvPr/>
        </p:nvPicPr>
        <p:blipFill>
          <a:blip r:embed="rId3"/>
          <a:stretch>
            <a:fillRect/>
          </a:stretch>
        </p:blipFill>
        <p:spPr>
          <a:xfrm>
            <a:off x="9162619" y="274833"/>
            <a:ext cx="2287573" cy="6177337"/>
          </a:xfrm>
          <a:prstGeom prst="rect">
            <a:avLst/>
          </a:prstGeom>
        </p:spPr>
      </p:pic>
    </p:spTree>
    <p:extLst>
      <p:ext uri="{BB962C8B-B14F-4D97-AF65-F5344CB8AC3E}">
        <p14:creationId xmlns:p14="http://schemas.microsoft.com/office/powerpoint/2010/main" val="2436016237"/>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2871" y="387848"/>
            <a:ext cx="7969391" cy="6125967"/>
          </a:xfrm>
          <a:prstGeom prst="rect">
            <a:avLst/>
          </a:prstGeom>
        </p:spPr>
      </p:pic>
      <p:pic>
        <p:nvPicPr>
          <p:cNvPr id="2" name="Picture 1"/>
          <p:cNvPicPr>
            <a:picLocks noChangeAspect="1"/>
          </p:cNvPicPr>
          <p:nvPr/>
        </p:nvPicPr>
        <p:blipFill>
          <a:blip r:embed="rId3"/>
          <a:stretch>
            <a:fillRect/>
          </a:stretch>
        </p:blipFill>
        <p:spPr>
          <a:xfrm>
            <a:off x="8422263" y="387848"/>
            <a:ext cx="2268550" cy="6125967"/>
          </a:xfrm>
          <a:prstGeom prst="rect">
            <a:avLst/>
          </a:prstGeom>
        </p:spPr>
      </p:pic>
    </p:spTree>
    <p:extLst>
      <p:ext uri="{BB962C8B-B14F-4D97-AF65-F5344CB8AC3E}">
        <p14:creationId xmlns:p14="http://schemas.microsoft.com/office/powerpoint/2010/main" val="78402344"/>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4518" y="336478"/>
            <a:ext cx="8084073" cy="5941031"/>
          </a:xfrm>
          <a:prstGeom prst="rect">
            <a:avLst/>
          </a:prstGeom>
        </p:spPr>
      </p:pic>
      <p:sp>
        <p:nvSpPr>
          <p:cNvPr id="2" name="Rectangle 1"/>
          <p:cNvSpPr/>
          <p:nvPr/>
        </p:nvSpPr>
        <p:spPr>
          <a:xfrm>
            <a:off x="3106350" y="6426978"/>
            <a:ext cx="4217641" cy="369332"/>
          </a:xfrm>
          <a:prstGeom prst="rect">
            <a:avLst/>
          </a:prstGeom>
        </p:spPr>
        <p:txBody>
          <a:bodyPr wrap="square">
            <a:spAutoFit/>
          </a:bodyPr>
          <a:lstStyle/>
          <a:p>
            <a:r>
              <a:rPr lang="en-US" dirty="0"/>
              <a:t>DON’T WORRY </a:t>
            </a:r>
            <a:r>
              <a:rPr lang="en-US" dirty="0" smtClean="0"/>
              <a:t>ABOUT </a:t>
            </a:r>
            <a:r>
              <a:rPr lang="en-US" dirty="0"/>
              <a:t>THE </a:t>
            </a:r>
            <a:r>
              <a:rPr lang="en-US" dirty="0" smtClean="0"/>
              <a:t>FINE </a:t>
            </a:r>
            <a:r>
              <a:rPr lang="en-US" dirty="0"/>
              <a:t>PRINT</a:t>
            </a:r>
          </a:p>
        </p:txBody>
      </p:sp>
      <p:pic>
        <p:nvPicPr>
          <p:cNvPr id="3" name="Picture 2"/>
          <p:cNvPicPr>
            <a:picLocks noChangeAspect="1"/>
          </p:cNvPicPr>
          <p:nvPr/>
        </p:nvPicPr>
        <p:blipFill>
          <a:blip r:embed="rId3"/>
          <a:stretch>
            <a:fillRect/>
          </a:stretch>
        </p:blipFill>
        <p:spPr>
          <a:xfrm>
            <a:off x="8418591" y="336478"/>
            <a:ext cx="2200065" cy="5941031"/>
          </a:xfrm>
          <a:prstGeom prst="rect">
            <a:avLst/>
          </a:prstGeom>
        </p:spPr>
      </p:pic>
    </p:spTree>
    <p:extLst>
      <p:ext uri="{BB962C8B-B14F-4D97-AF65-F5344CB8AC3E}">
        <p14:creationId xmlns:p14="http://schemas.microsoft.com/office/powerpoint/2010/main" val="2273137133"/>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9980" y="182663"/>
            <a:ext cx="8347144" cy="6134364"/>
          </a:xfrm>
          <a:prstGeom prst="rect">
            <a:avLst/>
          </a:prstGeom>
        </p:spPr>
      </p:pic>
      <p:sp>
        <p:nvSpPr>
          <p:cNvPr id="2" name="Rectangle 1"/>
          <p:cNvSpPr/>
          <p:nvPr/>
        </p:nvSpPr>
        <p:spPr>
          <a:xfrm>
            <a:off x="1688124" y="6409538"/>
            <a:ext cx="4334608" cy="369332"/>
          </a:xfrm>
          <a:prstGeom prst="rect">
            <a:avLst/>
          </a:prstGeom>
        </p:spPr>
        <p:txBody>
          <a:bodyPr wrap="square">
            <a:spAutoFit/>
          </a:bodyPr>
          <a:lstStyle/>
          <a:p>
            <a:r>
              <a:rPr lang="en-US" dirty="0"/>
              <a:t>DON’T WORRY </a:t>
            </a:r>
            <a:r>
              <a:rPr lang="en-US" dirty="0" smtClean="0"/>
              <a:t>ABOUT </a:t>
            </a:r>
            <a:r>
              <a:rPr lang="en-US" dirty="0"/>
              <a:t>THE </a:t>
            </a:r>
            <a:r>
              <a:rPr lang="en-US" dirty="0" smtClean="0"/>
              <a:t>FINE </a:t>
            </a:r>
            <a:r>
              <a:rPr lang="en-US" dirty="0"/>
              <a:t>PRINT</a:t>
            </a:r>
          </a:p>
        </p:txBody>
      </p:sp>
      <p:pic>
        <p:nvPicPr>
          <p:cNvPr id="3" name="Picture 2"/>
          <p:cNvPicPr>
            <a:picLocks noChangeAspect="1"/>
          </p:cNvPicPr>
          <p:nvPr/>
        </p:nvPicPr>
        <p:blipFill>
          <a:blip r:embed="rId3"/>
          <a:stretch>
            <a:fillRect/>
          </a:stretch>
        </p:blipFill>
        <p:spPr>
          <a:xfrm>
            <a:off x="8497125" y="182664"/>
            <a:ext cx="2271659" cy="6134364"/>
          </a:xfrm>
          <a:prstGeom prst="rect">
            <a:avLst/>
          </a:prstGeom>
        </p:spPr>
      </p:pic>
    </p:spTree>
    <p:extLst>
      <p:ext uri="{BB962C8B-B14F-4D97-AF65-F5344CB8AC3E}">
        <p14:creationId xmlns:p14="http://schemas.microsoft.com/office/powerpoint/2010/main" val="2271601633"/>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7314" y="377576"/>
            <a:ext cx="7359675" cy="6070922"/>
          </a:xfrm>
          <a:prstGeom prst="rect">
            <a:avLst/>
          </a:prstGeom>
        </p:spPr>
      </p:pic>
      <p:pic>
        <p:nvPicPr>
          <p:cNvPr id="2" name="Picture 1"/>
          <p:cNvPicPr>
            <a:picLocks noChangeAspect="1"/>
          </p:cNvPicPr>
          <p:nvPr/>
        </p:nvPicPr>
        <p:blipFill>
          <a:blip r:embed="rId3"/>
          <a:stretch>
            <a:fillRect/>
          </a:stretch>
        </p:blipFill>
        <p:spPr>
          <a:xfrm>
            <a:off x="7756990" y="377576"/>
            <a:ext cx="2248166" cy="6070922"/>
          </a:xfrm>
          <a:prstGeom prst="rect">
            <a:avLst/>
          </a:prstGeom>
        </p:spPr>
      </p:pic>
    </p:spTree>
    <p:extLst>
      <p:ext uri="{BB962C8B-B14F-4D97-AF65-F5344CB8AC3E}">
        <p14:creationId xmlns:p14="http://schemas.microsoft.com/office/powerpoint/2010/main" val="2717723497"/>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3891" y="449494"/>
            <a:ext cx="7917902" cy="5962864"/>
          </a:xfrm>
          <a:prstGeom prst="rect">
            <a:avLst/>
          </a:prstGeom>
        </p:spPr>
      </p:pic>
      <p:pic>
        <p:nvPicPr>
          <p:cNvPr id="2" name="Picture 1"/>
          <p:cNvPicPr>
            <a:picLocks noChangeAspect="1"/>
          </p:cNvPicPr>
          <p:nvPr/>
        </p:nvPicPr>
        <p:blipFill>
          <a:blip r:embed="rId3"/>
          <a:stretch>
            <a:fillRect/>
          </a:stretch>
        </p:blipFill>
        <p:spPr>
          <a:xfrm>
            <a:off x="8311794" y="449494"/>
            <a:ext cx="2208150" cy="5962864"/>
          </a:xfrm>
          <a:prstGeom prst="rect">
            <a:avLst/>
          </a:prstGeom>
        </p:spPr>
      </p:pic>
    </p:spTree>
    <p:extLst>
      <p:ext uri="{BB962C8B-B14F-4D97-AF65-F5344CB8AC3E}">
        <p14:creationId xmlns:p14="http://schemas.microsoft.com/office/powerpoint/2010/main" val="2808800943"/>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5891" y="270802"/>
            <a:ext cx="8751206" cy="6190090"/>
          </a:xfrm>
          <a:prstGeom prst="rect">
            <a:avLst/>
          </a:prstGeom>
        </p:spPr>
      </p:pic>
      <p:sp>
        <p:nvSpPr>
          <p:cNvPr id="3" name="TextBox 2"/>
          <p:cNvSpPr txBox="1"/>
          <p:nvPr/>
        </p:nvSpPr>
        <p:spPr>
          <a:xfrm>
            <a:off x="4903907" y="6488668"/>
            <a:ext cx="3219939" cy="369332"/>
          </a:xfrm>
          <a:prstGeom prst="rect">
            <a:avLst/>
          </a:prstGeom>
          <a:noFill/>
        </p:spPr>
        <p:txBody>
          <a:bodyPr wrap="square" rtlCol="0">
            <a:spAutoFit/>
          </a:bodyPr>
          <a:lstStyle/>
          <a:p>
            <a:r>
              <a:rPr lang="en-US" dirty="0" smtClean="0"/>
              <a:t>QUESTION TO FOLLOW</a:t>
            </a:r>
            <a:endParaRPr lang="en-US" dirty="0"/>
          </a:p>
        </p:txBody>
      </p:sp>
      <p:pic>
        <p:nvPicPr>
          <p:cNvPr id="2" name="Picture 1"/>
          <p:cNvPicPr>
            <a:picLocks noChangeAspect="1"/>
          </p:cNvPicPr>
          <p:nvPr/>
        </p:nvPicPr>
        <p:blipFill>
          <a:blip r:embed="rId3"/>
          <a:stretch>
            <a:fillRect/>
          </a:stretch>
        </p:blipFill>
        <p:spPr>
          <a:xfrm>
            <a:off x="9037098" y="270802"/>
            <a:ext cx="2302582" cy="6217866"/>
          </a:xfrm>
          <a:prstGeom prst="rect">
            <a:avLst/>
          </a:prstGeom>
        </p:spPr>
      </p:pic>
    </p:spTree>
    <p:extLst>
      <p:ext uri="{BB962C8B-B14F-4D97-AF65-F5344CB8AC3E}">
        <p14:creationId xmlns:p14="http://schemas.microsoft.com/office/powerpoint/2010/main" val="1176017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378070"/>
            <a:ext cx="10162366" cy="6093068"/>
          </a:xfrm>
          <a:prstGeom prst="rect">
            <a:avLst/>
          </a:prstGeom>
        </p:spPr>
      </p:pic>
      <p:pic>
        <p:nvPicPr>
          <p:cNvPr id="2" name="Picture 1"/>
          <p:cNvPicPr>
            <a:picLocks noChangeAspect="1"/>
          </p:cNvPicPr>
          <p:nvPr/>
        </p:nvPicPr>
        <p:blipFill>
          <a:blip r:embed="rId3"/>
          <a:stretch>
            <a:fillRect/>
          </a:stretch>
        </p:blipFill>
        <p:spPr>
          <a:xfrm>
            <a:off x="10033153" y="378070"/>
            <a:ext cx="2256367" cy="6093068"/>
          </a:xfrm>
          <a:prstGeom prst="rect">
            <a:avLst/>
          </a:prstGeom>
        </p:spPr>
      </p:pic>
    </p:spTree>
    <p:extLst>
      <p:ext uri="{BB962C8B-B14F-4D97-AF65-F5344CB8AC3E}">
        <p14:creationId xmlns:p14="http://schemas.microsoft.com/office/powerpoint/2010/main" val="533326411"/>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4605" y="1222162"/>
            <a:ext cx="9254366" cy="4216539"/>
          </a:xfrm>
          <a:prstGeom prst="rect">
            <a:avLst/>
          </a:prstGeom>
          <a:noFill/>
        </p:spPr>
        <p:txBody>
          <a:bodyPr wrap="square" rtlCol="0">
            <a:spAutoFit/>
          </a:bodyPr>
          <a:lstStyle/>
          <a:p>
            <a:r>
              <a:rPr lang="en-US" sz="4000" dirty="0" smtClean="0"/>
              <a:t>1. To lower the plan’s cost Medicare Prescription Drug Plans may decide to cover or exclude coverage on its formulary for all antidepressants.</a:t>
            </a:r>
          </a:p>
          <a:p>
            <a:endParaRPr lang="en-US" sz="3600" dirty="0"/>
          </a:p>
          <a:p>
            <a:pPr marL="742950" indent="-742950">
              <a:buAutoNum type="alphaLcPeriod"/>
            </a:pPr>
            <a:r>
              <a:rPr lang="en-US" sz="3600" dirty="0" smtClean="0"/>
              <a:t>True</a:t>
            </a:r>
          </a:p>
          <a:p>
            <a:pPr marL="742950" indent="-742950">
              <a:buAutoNum type="alphaLcPeriod"/>
            </a:pPr>
            <a:r>
              <a:rPr lang="en-US" sz="3600" dirty="0" smtClean="0"/>
              <a:t>False</a:t>
            </a:r>
            <a:endParaRPr lang="en-US" sz="3600" dirty="0"/>
          </a:p>
        </p:txBody>
      </p:sp>
      <p:pic>
        <p:nvPicPr>
          <p:cNvPr id="2" name="Picture 1"/>
          <p:cNvPicPr>
            <a:picLocks noChangeAspect="1"/>
          </p:cNvPicPr>
          <p:nvPr/>
        </p:nvPicPr>
        <p:blipFill>
          <a:blip r:embed="rId2"/>
          <a:stretch>
            <a:fillRect/>
          </a:stretch>
        </p:blipFill>
        <p:spPr>
          <a:xfrm>
            <a:off x="9599600" y="283918"/>
            <a:ext cx="2256352" cy="6093028"/>
          </a:xfrm>
          <a:prstGeom prst="rect">
            <a:avLst/>
          </a:prstGeom>
        </p:spPr>
      </p:pic>
    </p:spTree>
    <p:extLst>
      <p:ext uri="{BB962C8B-B14F-4D97-AF65-F5344CB8AC3E}">
        <p14:creationId xmlns:p14="http://schemas.microsoft.com/office/powerpoint/2010/main" val="428977053"/>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4564" y="1148861"/>
            <a:ext cx="9106678" cy="4216539"/>
          </a:xfrm>
          <a:prstGeom prst="rect">
            <a:avLst/>
          </a:prstGeom>
          <a:noFill/>
        </p:spPr>
        <p:txBody>
          <a:bodyPr wrap="square" rtlCol="0">
            <a:spAutoFit/>
          </a:bodyPr>
          <a:lstStyle/>
          <a:p>
            <a:r>
              <a:rPr lang="en-US" sz="4000" dirty="0" smtClean="0"/>
              <a:t>1. To lower the plan’s cost Medicare Prescription Drug Plans may decide to cover or exclude coverage on its formulary for all antidepressants.</a:t>
            </a:r>
          </a:p>
          <a:p>
            <a:endParaRPr lang="en-US" sz="3600" dirty="0"/>
          </a:p>
          <a:p>
            <a:pPr marL="742950" indent="-742950">
              <a:buAutoNum type="alphaLcPeriod"/>
            </a:pPr>
            <a:r>
              <a:rPr lang="en-US" sz="3600" dirty="0" smtClean="0"/>
              <a:t>True</a:t>
            </a:r>
          </a:p>
          <a:p>
            <a:pPr marL="742950" indent="-742950">
              <a:buAutoNum type="alphaLcPeriod"/>
            </a:pPr>
            <a:r>
              <a:rPr lang="en-US" sz="3600" dirty="0" smtClean="0">
                <a:solidFill>
                  <a:srgbClr val="C00000"/>
                </a:solidFill>
              </a:rPr>
              <a:t>False</a:t>
            </a:r>
            <a:endParaRPr lang="en-US" sz="3600" dirty="0">
              <a:solidFill>
                <a:srgbClr val="C00000"/>
              </a:solidFill>
            </a:endParaRPr>
          </a:p>
        </p:txBody>
      </p:sp>
      <p:pic>
        <p:nvPicPr>
          <p:cNvPr id="2" name="Picture 1"/>
          <p:cNvPicPr>
            <a:picLocks noChangeAspect="1"/>
          </p:cNvPicPr>
          <p:nvPr/>
        </p:nvPicPr>
        <p:blipFill>
          <a:blip r:embed="rId2"/>
          <a:stretch>
            <a:fillRect/>
          </a:stretch>
        </p:blipFill>
        <p:spPr>
          <a:xfrm>
            <a:off x="9581322" y="336066"/>
            <a:ext cx="2293515" cy="6193383"/>
          </a:xfrm>
          <a:prstGeom prst="rect">
            <a:avLst/>
          </a:prstGeom>
        </p:spPr>
      </p:pic>
    </p:spTree>
    <p:extLst>
      <p:ext uri="{BB962C8B-B14F-4D97-AF65-F5344CB8AC3E}">
        <p14:creationId xmlns:p14="http://schemas.microsoft.com/office/powerpoint/2010/main" val="280339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8142" y="1147349"/>
            <a:ext cx="9607820" cy="5105562"/>
          </a:xfrm>
          <a:prstGeom prst="rect">
            <a:avLst/>
          </a:prstGeom>
        </p:spPr>
      </p:pic>
      <p:pic>
        <p:nvPicPr>
          <p:cNvPr id="2" name="Picture 1"/>
          <p:cNvPicPr>
            <a:picLocks noChangeAspect="1"/>
          </p:cNvPicPr>
          <p:nvPr/>
        </p:nvPicPr>
        <p:blipFill>
          <a:blip r:embed="rId3"/>
          <a:stretch>
            <a:fillRect/>
          </a:stretch>
        </p:blipFill>
        <p:spPr>
          <a:xfrm>
            <a:off x="9945962" y="1147349"/>
            <a:ext cx="1890676" cy="5105562"/>
          </a:xfrm>
          <a:prstGeom prst="rect">
            <a:avLst/>
          </a:prstGeom>
        </p:spPr>
      </p:pic>
    </p:spTree>
    <p:extLst>
      <p:ext uri="{BB962C8B-B14F-4D97-AF65-F5344CB8AC3E}">
        <p14:creationId xmlns:p14="http://schemas.microsoft.com/office/powerpoint/2010/main" val="997617807"/>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4111" y="357027"/>
            <a:ext cx="8431664" cy="6014888"/>
          </a:xfrm>
          <a:prstGeom prst="rect">
            <a:avLst/>
          </a:prstGeom>
        </p:spPr>
      </p:pic>
      <p:pic>
        <p:nvPicPr>
          <p:cNvPr id="2" name="Picture 1"/>
          <p:cNvPicPr>
            <a:picLocks noChangeAspect="1"/>
          </p:cNvPicPr>
          <p:nvPr/>
        </p:nvPicPr>
        <p:blipFill>
          <a:blip r:embed="rId3"/>
          <a:stretch>
            <a:fillRect/>
          </a:stretch>
        </p:blipFill>
        <p:spPr>
          <a:xfrm>
            <a:off x="8835775" y="339948"/>
            <a:ext cx="2233740" cy="6031967"/>
          </a:xfrm>
          <a:prstGeom prst="rect">
            <a:avLst/>
          </a:prstGeom>
        </p:spPr>
      </p:pic>
    </p:spTree>
    <p:extLst>
      <p:ext uri="{BB962C8B-B14F-4D97-AF65-F5344CB8AC3E}">
        <p14:creationId xmlns:p14="http://schemas.microsoft.com/office/powerpoint/2010/main" val="211136243"/>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4395" y="274834"/>
            <a:ext cx="8153978" cy="6167646"/>
          </a:xfrm>
          <a:prstGeom prst="rect">
            <a:avLst/>
          </a:prstGeom>
        </p:spPr>
      </p:pic>
      <p:pic>
        <p:nvPicPr>
          <p:cNvPr id="2" name="Picture 1"/>
          <p:cNvPicPr>
            <a:picLocks noChangeAspect="1"/>
          </p:cNvPicPr>
          <p:nvPr/>
        </p:nvPicPr>
        <p:blipFill>
          <a:blip r:embed="rId3"/>
          <a:stretch>
            <a:fillRect/>
          </a:stretch>
        </p:blipFill>
        <p:spPr>
          <a:xfrm>
            <a:off x="8558374" y="274834"/>
            <a:ext cx="2283984" cy="6167646"/>
          </a:xfrm>
          <a:prstGeom prst="rect">
            <a:avLst/>
          </a:prstGeom>
        </p:spPr>
      </p:pic>
    </p:spTree>
    <p:extLst>
      <p:ext uri="{BB962C8B-B14F-4D97-AF65-F5344CB8AC3E}">
        <p14:creationId xmlns:p14="http://schemas.microsoft.com/office/powerpoint/2010/main" val="1016698983"/>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7998" y="315930"/>
            <a:ext cx="7811601" cy="6073834"/>
          </a:xfrm>
          <a:prstGeom prst="rect">
            <a:avLst/>
          </a:prstGeom>
        </p:spPr>
      </p:pic>
      <p:pic>
        <p:nvPicPr>
          <p:cNvPr id="2" name="Picture 1"/>
          <p:cNvPicPr>
            <a:picLocks noChangeAspect="1"/>
          </p:cNvPicPr>
          <p:nvPr/>
        </p:nvPicPr>
        <p:blipFill>
          <a:blip r:embed="rId3"/>
          <a:stretch>
            <a:fillRect/>
          </a:stretch>
        </p:blipFill>
        <p:spPr>
          <a:xfrm>
            <a:off x="8229600" y="315930"/>
            <a:ext cx="2250832" cy="6078122"/>
          </a:xfrm>
          <a:prstGeom prst="rect">
            <a:avLst/>
          </a:prstGeom>
        </p:spPr>
      </p:pic>
    </p:spTree>
    <p:extLst>
      <p:ext uri="{BB962C8B-B14F-4D97-AF65-F5344CB8AC3E}">
        <p14:creationId xmlns:p14="http://schemas.microsoft.com/office/powerpoint/2010/main" val="2653245841"/>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90379" y="315930"/>
            <a:ext cx="8593944" cy="6115691"/>
          </a:xfrm>
          <a:prstGeom prst="rect">
            <a:avLst/>
          </a:prstGeom>
        </p:spPr>
      </p:pic>
      <p:pic>
        <p:nvPicPr>
          <p:cNvPr id="2" name="Picture 1"/>
          <p:cNvPicPr>
            <a:picLocks noChangeAspect="1"/>
          </p:cNvPicPr>
          <p:nvPr/>
        </p:nvPicPr>
        <p:blipFill>
          <a:blip r:embed="rId3"/>
          <a:stretch>
            <a:fillRect/>
          </a:stretch>
        </p:blipFill>
        <p:spPr>
          <a:xfrm>
            <a:off x="9084324" y="315930"/>
            <a:ext cx="2264744" cy="6115691"/>
          </a:xfrm>
          <a:prstGeom prst="rect">
            <a:avLst/>
          </a:prstGeom>
        </p:spPr>
      </p:pic>
    </p:spTree>
    <p:extLst>
      <p:ext uri="{BB962C8B-B14F-4D97-AF65-F5344CB8AC3E}">
        <p14:creationId xmlns:p14="http://schemas.microsoft.com/office/powerpoint/2010/main" val="3734959490"/>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8818" y="295382"/>
            <a:ext cx="8964704" cy="6105418"/>
          </a:xfrm>
          <a:prstGeom prst="rect">
            <a:avLst/>
          </a:prstGeom>
        </p:spPr>
      </p:pic>
      <p:pic>
        <p:nvPicPr>
          <p:cNvPr id="2" name="Picture 1"/>
          <p:cNvPicPr>
            <a:picLocks noChangeAspect="1"/>
          </p:cNvPicPr>
          <p:nvPr/>
        </p:nvPicPr>
        <p:blipFill>
          <a:blip r:embed="rId3"/>
          <a:stretch>
            <a:fillRect/>
          </a:stretch>
        </p:blipFill>
        <p:spPr>
          <a:xfrm>
            <a:off x="9433523" y="295382"/>
            <a:ext cx="2260940" cy="6105418"/>
          </a:xfrm>
          <a:prstGeom prst="rect">
            <a:avLst/>
          </a:prstGeom>
        </p:spPr>
      </p:pic>
    </p:spTree>
    <p:extLst>
      <p:ext uri="{BB962C8B-B14F-4D97-AF65-F5344CB8AC3E}">
        <p14:creationId xmlns:p14="http://schemas.microsoft.com/office/powerpoint/2010/main" val="1151674121"/>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40776" y="1251358"/>
            <a:ext cx="8816597" cy="5083293"/>
          </a:xfrm>
          <a:prstGeom prst="rect">
            <a:avLst/>
          </a:prstGeom>
        </p:spPr>
      </p:pic>
      <p:pic>
        <p:nvPicPr>
          <p:cNvPr id="2" name="Picture 1"/>
          <p:cNvPicPr>
            <a:picLocks noChangeAspect="1"/>
          </p:cNvPicPr>
          <p:nvPr/>
        </p:nvPicPr>
        <p:blipFill>
          <a:blip r:embed="rId3"/>
          <a:stretch>
            <a:fillRect/>
          </a:stretch>
        </p:blipFill>
        <p:spPr>
          <a:xfrm>
            <a:off x="9757373" y="1251358"/>
            <a:ext cx="1883642" cy="5086566"/>
          </a:xfrm>
          <a:prstGeom prst="rect">
            <a:avLst/>
          </a:prstGeom>
        </p:spPr>
      </p:pic>
    </p:spTree>
    <p:extLst>
      <p:ext uri="{BB962C8B-B14F-4D97-AF65-F5344CB8AC3E}">
        <p14:creationId xmlns:p14="http://schemas.microsoft.com/office/powerpoint/2010/main" val="3473207719"/>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87152" y="428946"/>
            <a:ext cx="8465456" cy="5992402"/>
          </a:xfrm>
          <a:prstGeom prst="rect">
            <a:avLst/>
          </a:prstGeom>
        </p:spPr>
      </p:pic>
      <p:sp>
        <p:nvSpPr>
          <p:cNvPr id="3" name="TextBox 2"/>
          <p:cNvSpPr txBox="1"/>
          <p:nvPr/>
        </p:nvSpPr>
        <p:spPr>
          <a:xfrm>
            <a:off x="4719880" y="6488668"/>
            <a:ext cx="3219939" cy="369332"/>
          </a:xfrm>
          <a:prstGeom prst="rect">
            <a:avLst/>
          </a:prstGeom>
          <a:noFill/>
        </p:spPr>
        <p:txBody>
          <a:bodyPr wrap="square" rtlCol="0">
            <a:spAutoFit/>
          </a:bodyPr>
          <a:lstStyle/>
          <a:p>
            <a:r>
              <a:rPr lang="en-US" dirty="0" smtClean="0"/>
              <a:t>QUESTION TO FOLLOW</a:t>
            </a:r>
            <a:endParaRPr lang="en-US" dirty="0"/>
          </a:p>
        </p:txBody>
      </p:sp>
      <p:pic>
        <p:nvPicPr>
          <p:cNvPr id="2" name="Picture 1"/>
          <p:cNvPicPr>
            <a:picLocks noChangeAspect="1"/>
          </p:cNvPicPr>
          <p:nvPr/>
        </p:nvPicPr>
        <p:blipFill>
          <a:blip r:embed="rId3"/>
          <a:stretch>
            <a:fillRect/>
          </a:stretch>
        </p:blipFill>
        <p:spPr>
          <a:xfrm>
            <a:off x="8952609" y="428946"/>
            <a:ext cx="2219088" cy="5992402"/>
          </a:xfrm>
          <a:prstGeom prst="rect">
            <a:avLst/>
          </a:prstGeom>
        </p:spPr>
      </p:pic>
    </p:spTree>
    <p:extLst>
      <p:ext uri="{BB962C8B-B14F-4D97-AF65-F5344CB8AC3E}">
        <p14:creationId xmlns:p14="http://schemas.microsoft.com/office/powerpoint/2010/main" val="16357198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5789" y="351692"/>
            <a:ext cx="8546819" cy="6172199"/>
          </a:xfrm>
          <a:prstGeom prst="rect">
            <a:avLst/>
          </a:prstGeom>
        </p:spPr>
      </p:pic>
      <p:pic>
        <p:nvPicPr>
          <p:cNvPr id="2" name="Picture 1"/>
          <p:cNvPicPr>
            <a:picLocks noChangeAspect="1"/>
          </p:cNvPicPr>
          <p:nvPr/>
        </p:nvPicPr>
        <p:blipFill>
          <a:blip r:embed="rId3"/>
          <a:stretch>
            <a:fillRect/>
          </a:stretch>
        </p:blipFill>
        <p:spPr>
          <a:xfrm>
            <a:off x="8832608" y="351691"/>
            <a:ext cx="2621717" cy="6172200"/>
          </a:xfrm>
          <a:prstGeom prst="rect">
            <a:avLst/>
          </a:prstGeom>
        </p:spPr>
      </p:pic>
    </p:spTree>
    <p:extLst>
      <p:ext uri="{BB962C8B-B14F-4D97-AF65-F5344CB8AC3E}">
        <p14:creationId xmlns:p14="http://schemas.microsoft.com/office/powerpoint/2010/main" val="3968117108"/>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1633" y="1148861"/>
            <a:ext cx="6696806" cy="5447645"/>
          </a:xfrm>
          <a:prstGeom prst="rect">
            <a:avLst/>
          </a:prstGeom>
          <a:noFill/>
        </p:spPr>
        <p:txBody>
          <a:bodyPr wrap="square" rtlCol="0">
            <a:spAutoFit/>
          </a:bodyPr>
          <a:lstStyle/>
          <a:p>
            <a:r>
              <a:rPr lang="en-US" sz="4000" dirty="0" smtClean="0"/>
              <a:t>2. When admitted to the hospital in an “inpatient” status, all people with Medicare must receive the “Important Medicare About Your Rights” notice.</a:t>
            </a:r>
          </a:p>
          <a:p>
            <a:endParaRPr lang="en-US" sz="3600" dirty="0"/>
          </a:p>
          <a:p>
            <a:pPr marL="742950" indent="-742950">
              <a:buAutoNum type="alphaLcPeriod"/>
            </a:pPr>
            <a:r>
              <a:rPr lang="en-US" sz="3600" dirty="0" smtClean="0"/>
              <a:t>True</a:t>
            </a:r>
          </a:p>
          <a:p>
            <a:pPr marL="742950" indent="-742950">
              <a:buAutoNum type="alphaLcPeriod"/>
            </a:pPr>
            <a:r>
              <a:rPr lang="en-US" sz="3600" dirty="0" smtClean="0"/>
              <a:t>False</a:t>
            </a:r>
            <a:endParaRPr lang="en-US" sz="3600" dirty="0"/>
          </a:p>
        </p:txBody>
      </p:sp>
      <p:pic>
        <p:nvPicPr>
          <p:cNvPr id="2" name="Picture 1"/>
          <p:cNvPicPr>
            <a:picLocks noChangeAspect="1"/>
          </p:cNvPicPr>
          <p:nvPr/>
        </p:nvPicPr>
        <p:blipFill>
          <a:blip r:embed="rId2"/>
          <a:stretch>
            <a:fillRect/>
          </a:stretch>
        </p:blipFill>
        <p:spPr>
          <a:xfrm>
            <a:off x="9151592" y="650630"/>
            <a:ext cx="1940270" cy="5239483"/>
          </a:xfrm>
          <a:prstGeom prst="rect">
            <a:avLst/>
          </a:prstGeom>
        </p:spPr>
      </p:pic>
    </p:spTree>
    <p:extLst>
      <p:ext uri="{BB962C8B-B14F-4D97-AF65-F5344CB8AC3E}">
        <p14:creationId xmlns:p14="http://schemas.microsoft.com/office/powerpoint/2010/main" val="3292508288"/>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1633" y="1148861"/>
            <a:ext cx="7259514" cy="5447645"/>
          </a:xfrm>
          <a:prstGeom prst="rect">
            <a:avLst/>
          </a:prstGeom>
          <a:noFill/>
        </p:spPr>
        <p:txBody>
          <a:bodyPr wrap="square" rtlCol="0">
            <a:spAutoFit/>
          </a:bodyPr>
          <a:lstStyle/>
          <a:p>
            <a:r>
              <a:rPr lang="en-US" sz="4000" dirty="0" smtClean="0"/>
              <a:t>2. When admitted to the hospital in an “inpatient” status, all people with Medicare must receive the “Important Medicare About Your Rights” notice.</a:t>
            </a:r>
          </a:p>
          <a:p>
            <a:endParaRPr lang="en-US" sz="3600" dirty="0"/>
          </a:p>
          <a:p>
            <a:pPr marL="742950" indent="-742950">
              <a:buAutoNum type="alphaLcPeriod"/>
            </a:pPr>
            <a:r>
              <a:rPr lang="en-US" sz="3600" dirty="0" smtClean="0">
                <a:solidFill>
                  <a:srgbClr val="C00000"/>
                </a:solidFill>
              </a:rPr>
              <a:t>True</a:t>
            </a:r>
          </a:p>
          <a:p>
            <a:pPr marL="742950" indent="-742950">
              <a:buAutoNum type="alphaLcPeriod"/>
            </a:pPr>
            <a:r>
              <a:rPr lang="en-US" sz="3600" dirty="0" smtClean="0"/>
              <a:t>False</a:t>
            </a:r>
            <a:endParaRPr lang="en-US" sz="3600" dirty="0"/>
          </a:p>
        </p:txBody>
      </p:sp>
      <p:pic>
        <p:nvPicPr>
          <p:cNvPr id="2" name="Picture 1"/>
          <p:cNvPicPr>
            <a:picLocks noChangeAspect="1"/>
          </p:cNvPicPr>
          <p:nvPr/>
        </p:nvPicPr>
        <p:blipFill>
          <a:blip r:embed="rId2"/>
          <a:stretch>
            <a:fillRect/>
          </a:stretch>
        </p:blipFill>
        <p:spPr>
          <a:xfrm>
            <a:off x="9297172" y="738553"/>
            <a:ext cx="2067251" cy="5582383"/>
          </a:xfrm>
          <a:prstGeom prst="rect">
            <a:avLst/>
          </a:prstGeom>
        </p:spPr>
      </p:pic>
    </p:spTree>
    <p:extLst>
      <p:ext uri="{BB962C8B-B14F-4D97-AF65-F5344CB8AC3E}">
        <p14:creationId xmlns:p14="http://schemas.microsoft.com/office/powerpoint/2010/main" val="127510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27538" y="1383001"/>
            <a:ext cx="9146075" cy="4424959"/>
          </a:xfrm>
          <a:prstGeom prst="rect">
            <a:avLst/>
          </a:prstGeom>
        </p:spPr>
      </p:pic>
      <p:pic>
        <p:nvPicPr>
          <p:cNvPr id="2" name="Picture 1"/>
          <p:cNvPicPr>
            <a:picLocks noChangeAspect="1"/>
          </p:cNvPicPr>
          <p:nvPr/>
        </p:nvPicPr>
        <p:blipFill>
          <a:blip r:embed="rId3"/>
          <a:stretch>
            <a:fillRect/>
          </a:stretch>
        </p:blipFill>
        <p:spPr>
          <a:xfrm>
            <a:off x="9673613" y="1383000"/>
            <a:ext cx="1638638" cy="4424959"/>
          </a:xfrm>
          <a:prstGeom prst="rect">
            <a:avLst/>
          </a:prstGeom>
        </p:spPr>
      </p:pic>
    </p:spTree>
    <p:extLst>
      <p:ext uri="{BB962C8B-B14F-4D97-AF65-F5344CB8AC3E}">
        <p14:creationId xmlns:p14="http://schemas.microsoft.com/office/powerpoint/2010/main" val="3470522710"/>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2084" y="511139"/>
            <a:ext cx="8074741" cy="5848564"/>
          </a:xfrm>
          <a:prstGeom prst="rect">
            <a:avLst/>
          </a:prstGeom>
        </p:spPr>
      </p:pic>
      <p:pic>
        <p:nvPicPr>
          <p:cNvPr id="2" name="Picture 1"/>
          <p:cNvPicPr>
            <a:picLocks noChangeAspect="1"/>
          </p:cNvPicPr>
          <p:nvPr/>
        </p:nvPicPr>
        <p:blipFill>
          <a:blip r:embed="rId3"/>
          <a:stretch>
            <a:fillRect/>
          </a:stretch>
        </p:blipFill>
        <p:spPr>
          <a:xfrm>
            <a:off x="8506825" y="511139"/>
            <a:ext cx="2165823" cy="5848564"/>
          </a:xfrm>
          <a:prstGeom prst="rect">
            <a:avLst/>
          </a:prstGeom>
        </p:spPr>
      </p:pic>
    </p:spTree>
    <p:extLst>
      <p:ext uri="{BB962C8B-B14F-4D97-AF65-F5344CB8AC3E}">
        <p14:creationId xmlns:p14="http://schemas.microsoft.com/office/powerpoint/2010/main" val="1694485720"/>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9477" y="470042"/>
            <a:ext cx="9589732" cy="5930757"/>
          </a:xfrm>
          <a:prstGeom prst="rect">
            <a:avLst/>
          </a:prstGeom>
        </p:spPr>
      </p:pic>
      <p:pic>
        <p:nvPicPr>
          <p:cNvPr id="2" name="Picture 1"/>
          <p:cNvPicPr>
            <a:picLocks noChangeAspect="1"/>
          </p:cNvPicPr>
          <p:nvPr/>
        </p:nvPicPr>
        <p:blipFill>
          <a:blip r:embed="rId3"/>
          <a:stretch>
            <a:fillRect/>
          </a:stretch>
        </p:blipFill>
        <p:spPr>
          <a:xfrm>
            <a:off x="9799209" y="470042"/>
            <a:ext cx="2196260" cy="5930757"/>
          </a:xfrm>
          <a:prstGeom prst="rect">
            <a:avLst/>
          </a:prstGeom>
        </p:spPr>
      </p:pic>
    </p:spTree>
    <p:extLst>
      <p:ext uri="{BB962C8B-B14F-4D97-AF65-F5344CB8AC3E}">
        <p14:creationId xmlns:p14="http://schemas.microsoft.com/office/powerpoint/2010/main" val="1462290738"/>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1124" y="336478"/>
            <a:ext cx="9216028" cy="6074596"/>
          </a:xfrm>
          <a:prstGeom prst="rect">
            <a:avLst/>
          </a:prstGeom>
        </p:spPr>
      </p:pic>
      <p:pic>
        <p:nvPicPr>
          <p:cNvPr id="2" name="Picture 1"/>
          <p:cNvPicPr>
            <a:picLocks noChangeAspect="1"/>
          </p:cNvPicPr>
          <p:nvPr/>
        </p:nvPicPr>
        <p:blipFill>
          <a:blip r:embed="rId3"/>
          <a:stretch>
            <a:fillRect/>
          </a:stretch>
        </p:blipFill>
        <p:spPr>
          <a:xfrm>
            <a:off x="9617153" y="336478"/>
            <a:ext cx="2249526" cy="6074596"/>
          </a:xfrm>
          <a:prstGeom prst="rect">
            <a:avLst/>
          </a:prstGeom>
        </p:spPr>
      </p:pic>
    </p:spTree>
    <p:extLst>
      <p:ext uri="{BB962C8B-B14F-4D97-AF65-F5344CB8AC3E}">
        <p14:creationId xmlns:p14="http://schemas.microsoft.com/office/powerpoint/2010/main" val="3624622033"/>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3769" y="950403"/>
            <a:ext cx="10099661" cy="4993198"/>
          </a:xfrm>
          <a:prstGeom prst="rect">
            <a:avLst/>
          </a:prstGeom>
        </p:spPr>
      </p:pic>
      <p:pic>
        <p:nvPicPr>
          <p:cNvPr id="2" name="Picture 1"/>
          <p:cNvPicPr>
            <a:picLocks noChangeAspect="1"/>
          </p:cNvPicPr>
          <p:nvPr/>
        </p:nvPicPr>
        <p:blipFill>
          <a:blip r:embed="rId3"/>
          <a:stretch>
            <a:fillRect/>
          </a:stretch>
        </p:blipFill>
        <p:spPr>
          <a:xfrm>
            <a:off x="10004338" y="950403"/>
            <a:ext cx="1856485" cy="5013233"/>
          </a:xfrm>
          <a:prstGeom prst="rect">
            <a:avLst/>
          </a:prstGeom>
        </p:spPr>
      </p:pic>
    </p:spTree>
    <p:extLst>
      <p:ext uri="{BB962C8B-B14F-4D97-AF65-F5344CB8AC3E}">
        <p14:creationId xmlns:p14="http://schemas.microsoft.com/office/powerpoint/2010/main" val="3203272102"/>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4107" y="853413"/>
            <a:ext cx="8784803" cy="5439013"/>
          </a:xfrm>
          <a:prstGeom prst="rect">
            <a:avLst/>
          </a:prstGeom>
        </p:spPr>
      </p:pic>
      <p:pic>
        <p:nvPicPr>
          <p:cNvPr id="2" name="Picture 1"/>
          <p:cNvPicPr>
            <a:picLocks noChangeAspect="1"/>
          </p:cNvPicPr>
          <p:nvPr/>
        </p:nvPicPr>
        <p:blipFill>
          <a:blip r:embed="rId3"/>
          <a:stretch>
            <a:fillRect/>
          </a:stretch>
        </p:blipFill>
        <p:spPr>
          <a:xfrm>
            <a:off x="9118909" y="853412"/>
            <a:ext cx="2029737" cy="5481081"/>
          </a:xfrm>
          <a:prstGeom prst="rect">
            <a:avLst/>
          </a:prstGeom>
        </p:spPr>
      </p:pic>
    </p:spTree>
    <p:extLst>
      <p:ext uri="{BB962C8B-B14F-4D97-AF65-F5344CB8AC3E}">
        <p14:creationId xmlns:p14="http://schemas.microsoft.com/office/powerpoint/2010/main" val="3608007955"/>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0607" y="336478"/>
            <a:ext cx="8713941" cy="6033384"/>
          </a:xfrm>
          <a:prstGeom prst="rect">
            <a:avLst/>
          </a:prstGeom>
        </p:spPr>
      </p:pic>
      <p:sp>
        <p:nvSpPr>
          <p:cNvPr id="3" name="TextBox 2"/>
          <p:cNvSpPr txBox="1"/>
          <p:nvPr/>
        </p:nvSpPr>
        <p:spPr>
          <a:xfrm>
            <a:off x="4807577" y="6488668"/>
            <a:ext cx="3219939" cy="369332"/>
          </a:xfrm>
          <a:prstGeom prst="rect">
            <a:avLst/>
          </a:prstGeom>
          <a:noFill/>
        </p:spPr>
        <p:txBody>
          <a:bodyPr wrap="square" rtlCol="0">
            <a:spAutoFit/>
          </a:bodyPr>
          <a:lstStyle/>
          <a:p>
            <a:r>
              <a:rPr lang="en-US" dirty="0" smtClean="0"/>
              <a:t>QUESTION TO FOLLOW</a:t>
            </a:r>
            <a:endParaRPr lang="en-US" dirty="0"/>
          </a:p>
        </p:txBody>
      </p:sp>
      <p:pic>
        <p:nvPicPr>
          <p:cNvPr id="2" name="Picture 1"/>
          <p:cNvPicPr>
            <a:picLocks noChangeAspect="1"/>
          </p:cNvPicPr>
          <p:nvPr/>
        </p:nvPicPr>
        <p:blipFill>
          <a:blip r:embed="rId3"/>
          <a:stretch>
            <a:fillRect/>
          </a:stretch>
        </p:blipFill>
        <p:spPr>
          <a:xfrm>
            <a:off x="9164548" y="336478"/>
            <a:ext cx="2234265" cy="6033384"/>
          </a:xfrm>
          <a:prstGeom prst="rect">
            <a:avLst/>
          </a:prstGeom>
        </p:spPr>
      </p:pic>
    </p:spTree>
    <p:extLst>
      <p:ext uri="{BB962C8B-B14F-4D97-AF65-F5344CB8AC3E}">
        <p14:creationId xmlns:p14="http://schemas.microsoft.com/office/powerpoint/2010/main" val="933189356"/>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3040" y="926558"/>
            <a:ext cx="7615545" cy="5016758"/>
          </a:xfrm>
          <a:prstGeom prst="rect">
            <a:avLst/>
          </a:prstGeom>
          <a:noFill/>
        </p:spPr>
        <p:txBody>
          <a:bodyPr wrap="square" rtlCol="0">
            <a:spAutoFit/>
          </a:bodyPr>
          <a:lstStyle/>
          <a:p>
            <a:r>
              <a:rPr lang="en-US" sz="3200" dirty="0" smtClean="0"/>
              <a:t>3. Medicare must disclose your medical information to all except</a:t>
            </a:r>
          </a:p>
          <a:p>
            <a:endParaRPr lang="en-US" sz="3200" dirty="0"/>
          </a:p>
          <a:p>
            <a:pPr marL="742950" indent="-742950">
              <a:buAutoNum type="alphaLcPeriod"/>
            </a:pPr>
            <a:r>
              <a:rPr lang="en-US" sz="3200" dirty="0" smtClean="0"/>
              <a:t>You the patient</a:t>
            </a:r>
          </a:p>
          <a:p>
            <a:pPr marL="742950" indent="-742950">
              <a:buAutoNum type="alphaLcPeriod"/>
            </a:pPr>
            <a:r>
              <a:rPr lang="en-US" sz="3200" dirty="0" smtClean="0"/>
              <a:t>To a healthy quality survey company</a:t>
            </a:r>
          </a:p>
          <a:p>
            <a:pPr marL="742950" indent="-742950">
              <a:buAutoNum type="alphaLcPeriod"/>
            </a:pPr>
            <a:r>
              <a:rPr lang="en-US" sz="3200" dirty="0" smtClean="0"/>
              <a:t>Someone with the legal right to act for you</a:t>
            </a:r>
          </a:p>
          <a:p>
            <a:pPr marL="742950" indent="-742950">
              <a:buAutoNum type="alphaLcPeriod"/>
            </a:pPr>
            <a:r>
              <a:rPr lang="en-US" sz="3200" dirty="0" smtClean="0"/>
              <a:t>The Secretary of U.S. Department of Health and Human Services </a:t>
            </a:r>
            <a:endParaRPr lang="en-US" sz="3200" dirty="0"/>
          </a:p>
        </p:txBody>
      </p:sp>
      <p:pic>
        <p:nvPicPr>
          <p:cNvPr id="2" name="Picture 1"/>
          <p:cNvPicPr>
            <a:picLocks noChangeAspect="1"/>
          </p:cNvPicPr>
          <p:nvPr/>
        </p:nvPicPr>
        <p:blipFill>
          <a:blip r:embed="rId2"/>
          <a:stretch>
            <a:fillRect/>
          </a:stretch>
        </p:blipFill>
        <p:spPr>
          <a:xfrm>
            <a:off x="9621127" y="236719"/>
            <a:ext cx="2368709" cy="6396436"/>
          </a:xfrm>
          <a:prstGeom prst="rect">
            <a:avLst/>
          </a:prstGeom>
        </p:spPr>
      </p:pic>
    </p:spTree>
    <p:extLst>
      <p:ext uri="{BB962C8B-B14F-4D97-AF65-F5344CB8AC3E}">
        <p14:creationId xmlns:p14="http://schemas.microsoft.com/office/powerpoint/2010/main" val="10033344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42690" y="334108"/>
            <a:ext cx="9203963" cy="6119446"/>
          </a:xfrm>
          <a:prstGeom prst="rect">
            <a:avLst/>
          </a:prstGeom>
        </p:spPr>
      </p:pic>
      <p:pic>
        <p:nvPicPr>
          <p:cNvPr id="2" name="Picture 1"/>
          <p:cNvPicPr>
            <a:picLocks noChangeAspect="1"/>
          </p:cNvPicPr>
          <p:nvPr/>
        </p:nvPicPr>
        <p:blipFill>
          <a:blip r:embed="rId3"/>
          <a:stretch>
            <a:fillRect/>
          </a:stretch>
        </p:blipFill>
        <p:spPr>
          <a:xfrm>
            <a:off x="9546653" y="334108"/>
            <a:ext cx="2266135" cy="6119446"/>
          </a:xfrm>
          <a:prstGeom prst="rect">
            <a:avLst/>
          </a:prstGeom>
        </p:spPr>
      </p:pic>
    </p:spTree>
    <p:extLst>
      <p:ext uri="{BB962C8B-B14F-4D97-AF65-F5344CB8AC3E}">
        <p14:creationId xmlns:p14="http://schemas.microsoft.com/office/powerpoint/2010/main" val="1452105370"/>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909" y="784482"/>
            <a:ext cx="8433229" cy="4524315"/>
          </a:xfrm>
          <a:prstGeom prst="rect">
            <a:avLst/>
          </a:prstGeom>
          <a:noFill/>
        </p:spPr>
        <p:txBody>
          <a:bodyPr wrap="square" rtlCol="0">
            <a:spAutoFit/>
          </a:bodyPr>
          <a:lstStyle/>
          <a:p>
            <a:r>
              <a:rPr lang="en-US" sz="3200" dirty="0" smtClean="0"/>
              <a:t>3. Medicare must disclose your medical information to all except</a:t>
            </a:r>
          </a:p>
          <a:p>
            <a:endParaRPr lang="en-US" sz="3200" dirty="0"/>
          </a:p>
          <a:p>
            <a:pPr marL="742950" indent="-742950">
              <a:buAutoNum type="alphaLcPeriod"/>
            </a:pPr>
            <a:r>
              <a:rPr lang="en-US" sz="3200" dirty="0" smtClean="0"/>
              <a:t>You the patient</a:t>
            </a:r>
          </a:p>
          <a:p>
            <a:pPr marL="742950" indent="-742950">
              <a:buAutoNum type="alphaLcPeriod"/>
            </a:pPr>
            <a:r>
              <a:rPr lang="en-US" sz="3200" dirty="0" smtClean="0">
                <a:solidFill>
                  <a:srgbClr val="C00000"/>
                </a:solidFill>
              </a:rPr>
              <a:t>To a healthy quality survey company</a:t>
            </a:r>
          </a:p>
          <a:p>
            <a:pPr marL="742950" indent="-742950">
              <a:buAutoNum type="alphaLcPeriod"/>
            </a:pPr>
            <a:r>
              <a:rPr lang="en-US" sz="3200" dirty="0" smtClean="0"/>
              <a:t>Someone with the legal right to act for you</a:t>
            </a:r>
          </a:p>
          <a:p>
            <a:pPr marL="742950" indent="-742950">
              <a:buAutoNum type="alphaLcPeriod"/>
            </a:pPr>
            <a:r>
              <a:rPr lang="en-US" sz="3200" dirty="0" smtClean="0"/>
              <a:t>The Secretary of U.S. Department of Health and Human Services </a:t>
            </a:r>
            <a:endParaRPr lang="en-US" sz="3200" dirty="0"/>
          </a:p>
        </p:txBody>
      </p:sp>
      <p:pic>
        <p:nvPicPr>
          <p:cNvPr id="2" name="Picture 1"/>
          <p:cNvPicPr>
            <a:picLocks noChangeAspect="1"/>
          </p:cNvPicPr>
          <p:nvPr/>
        </p:nvPicPr>
        <p:blipFill>
          <a:blip r:embed="rId2"/>
          <a:stretch>
            <a:fillRect/>
          </a:stretch>
        </p:blipFill>
        <p:spPr>
          <a:xfrm>
            <a:off x="9679635" y="373934"/>
            <a:ext cx="2272879" cy="6137657"/>
          </a:xfrm>
          <a:prstGeom prst="rect">
            <a:avLst/>
          </a:prstGeom>
        </p:spPr>
      </p:pic>
    </p:spTree>
    <p:extLst>
      <p:ext uri="{BB962C8B-B14F-4D97-AF65-F5344CB8AC3E}">
        <p14:creationId xmlns:p14="http://schemas.microsoft.com/office/powerpoint/2010/main" val="284563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99037" y="1337301"/>
            <a:ext cx="8777571" cy="4346382"/>
          </a:xfrm>
          <a:prstGeom prst="rect">
            <a:avLst/>
          </a:prstGeom>
        </p:spPr>
      </p:pic>
      <p:pic>
        <p:nvPicPr>
          <p:cNvPr id="2" name="Picture 1"/>
          <p:cNvPicPr>
            <a:picLocks noChangeAspect="1"/>
          </p:cNvPicPr>
          <p:nvPr/>
        </p:nvPicPr>
        <p:blipFill>
          <a:blip r:embed="rId3"/>
          <a:stretch>
            <a:fillRect/>
          </a:stretch>
        </p:blipFill>
        <p:spPr>
          <a:xfrm>
            <a:off x="9876608" y="1337301"/>
            <a:ext cx="1609539" cy="4346382"/>
          </a:xfrm>
          <a:prstGeom prst="rect">
            <a:avLst/>
          </a:prstGeom>
        </p:spPr>
      </p:pic>
    </p:spTree>
    <p:extLst>
      <p:ext uri="{BB962C8B-B14F-4D97-AF65-F5344CB8AC3E}">
        <p14:creationId xmlns:p14="http://schemas.microsoft.com/office/powerpoint/2010/main" val="3225932548"/>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9078" y="377575"/>
            <a:ext cx="8402957" cy="6105417"/>
          </a:xfrm>
          <a:prstGeom prst="rect">
            <a:avLst/>
          </a:prstGeom>
        </p:spPr>
      </p:pic>
      <p:pic>
        <p:nvPicPr>
          <p:cNvPr id="2" name="Picture 1"/>
          <p:cNvPicPr>
            <a:picLocks noChangeAspect="1"/>
          </p:cNvPicPr>
          <p:nvPr/>
        </p:nvPicPr>
        <p:blipFill>
          <a:blip r:embed="rId3"/>
          <a:stretch>
            <a:fillRect/>
          </a:stretch>
        </p:blipFill>
        <p:spPr>
          <a:xfrm>
            <a:off x="8812036" y="377575"/>
            <a:ext cx="2260940" cy="6105417"/>
          </a:xfrm>
          <a:prstGeom prst="rect">
            <a:avLst/>
          </a:prstGeom>
        </p:spPr>
      </p:pic>
    </p:spTree>
    <p:extLst>
      <p:ext uri="{BB962C8B-B14F-4D97-AF65-F5344CB8AC3E}">
        <p14:creationId xmlns:p14="http://schemas.microsoft.com/office/powerpoint/2010/main" val="2205741463"/>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4207" y="227104"/>
            <a:ext cx="8055804" cy="6084870"/>
          </a:xfrm>
          <a:prstGeom prst="rect">
            <a:avLst/>
          </a:prstGeom>
        </p:spPr>
      </p:pic>
      <p:sp>
        <p:nvSpPr>
          <p:cNvPr id="3" name="TextBox 2"/>
          <p:cNvSpPr txBox="1"/>
          <p:nvPr/>
        </p:nvSpPr>
        <p:spPr>
          <a:xfrm>
            <a:off x="4614539" y="6488668"/>
            <a:ext cx="3219939" cy="369332"/>
          </a:xfrm>
          <a:prstGeom prst="rect">
            <a:avLst/>
          </a:prstGeom>
          <a:noFill/>
        </p:spPr>
        <p:txBody>
          <a:bodyPr wrap="square" rtlCol="0">
            <a:spAutoFit/>
          </a:bodyPr>
          <a:lstStyle/>
          <a:p>
            <a:r>
              <a:rPr lang="en-US" dirty="0" smtClean="0"/>
              <a:t>QUESTION TO FOLLOW</a:t>
            </a:r>
            <a:endParaRPr lang="en-US" dirty="0"/>
          </a:p>
        </p:txBody>
      </p:sp>
      <p:pic>
        <p:nvPicPr>
          <p:cNvPr id="2" name="Picture 1"/>
          <p:cNvPicPr>
            <a:picLocks noChangeAspect="1"/>
          </p:cNvPicPr>
          <p:nvPr/>
        </p:nvPicPr>
        <p:blipFill>
          <a:blip r:embed="rId3"/>
          <a:stretch>
            <a:fillRect/>
          </a:stretch>
        </p:blipFill>
        <p:spPr>
          <a:xfrm>
            <a:off x="8300012" y="247650"/>
            <a:ext cx="2245722" cy="6064324"/>
          </a:xfrm>
          <a:prstGeom prst="rect">
            <a:avLst/>
          </a:prstGeom>
        </p:spPr>
      </p:pic>
    </p:spTree>
    <p:extLst>
      <p:ext uri="{BB962C8B-B14F-4D97-AF65-F5344CB8AC3E}">
        <p14:creationId xmlns:p14="http://schemas.microsoft.com/office/powerpoint/2010/main" val="1948378986"/>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50507" y="1157653"/>
            <a:ext cx="8238930" cy="4832092"/>
          </a:xfrm>
          <a:prstGeom prst="rect">
            <a:avLst/>
          </a:prstGeom>
          <a:noFill/>
        </p:spPr>
        <p:txBody>
          <a:bodyPr wrap="square" rtlCol="0">
            <a:spAutoFit/>
          </a:bodyPr>
          <a:lstStyle/>
          <a:p>
            <a:r>
              <a:rPr lang="en-US" sz="4000" dirty="0" smtClean="0"/>
              <a:t>4. The Medicare Beneficiary Ombudsman reports to contracted Medicare health plans to help them design better benefit packages.</a:t>
            </a:r>
          </a:p>
          <a:p>
            <a:endParaRPr lang="en-US" sz="3600" dirty="0"/>
          </a:p>
          <a:p>
            <a:pPr marL="742950" indent="-742950">
              <a:buAutoNum type="alphaLcPeriod"/>
            </a:pPr>
            <a:r>
              <a:rPr lang="en-US" sz="3600" dirty="0" smtClean="0"/>
              <a:t>True</a:t>
            </a:r>
          </a:p>
          <a:p>
            <a:pPr marL="742950" indent="-742950">
              <a:buAutoNum type="alphaLcPeriod"/>
            </a:pPr>
            <a:r>
              <a:rPr lang="en-US" sz="3600" dirty="0" smtClean="0"/>
              <a:t>False </a:t>
            </a:r>
            <a:endParaRPr lang="en-US" sz="3600" dirty="0"/>
          </a:p>
        </p:txBody>
      </p:sp>
      <p:pic>
        <p:nvPicPr>
          <p:cNvPr id="2" name="Picture 1"/>
          <p:cNvPicPr>
            <a:picLocks noChangeAspect="1"/>
          </p:cNvPicPr>
          <p:nvPr/>
        </p:nvPicPr>
        <p:blipFill>
          <a:blip r:embed="rId2"/>
          <a:stretch>
            <a:fillRect/>
          </a:stretch>
        </p:blipFill>
        <p:spPr>
          <a:xfrm>
            <a:off x="9001926" y="939671"/>
            <a:ext cx="1870128" cy="5050074"/>
          </a:xfrm>
          <a:prstGeom prst="rect">
            <a:avLst/>
          </a:prstGeom>
        </p:spPr>
      </p:pic>
    </p:spTree>
    <p:extLst>
      <p:ext uri="{BB962C8B-B14F-4D97-AF65-F5344CB8AC3E}">
        <p14:creationId xmlns:p14="http://schemas.microsoft.com/office/powerpoint/2010/main" val="3781038833"/>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1136" y="1148861"/>
            <a:ext cx="8182946" cy="4832092"/>
          </a:xfrm>
          <a:prstGeom prst="rect">
            <a:avLst/>
          </a:prstGeom>
          <a:noFill/>
        </p:spPr>
        <p:txBody>
          <a:bodyPr wrap="square" rtlCol="0">
            <a:spAutoFit/>
          </a:bodyPr>
          <a:lstStyle/>
          <a:p>
            <a:r>
              <a:rPr lang="en-US" sz="4000" dirty="0" smtClean="0"/>
              <a:t>4. The Medicare Beneficiary Ombudsman reports to contracted Medicare health plans to help them design better benefit packages.</a:t>
            </a:r>
          </a:p>
          <a:p>
            <a:endParaRPr lang="en-US" sz="3600" dirty="0"/>
          </a:p>
          <a:p>
            <a:pPr marL="742950" indent="-742950">
              <a:buAutoNum type="alphaLcPeriod"/>
            </a:pPr>
            <a:r>
              <a:rPr lang="en-US" sz="3600" dirty="0" smtClean="0"/>
              <a:t>True</a:t>
            </a:r>
          </a:p>
          <a:p>
            <a:pPr marL="742950" indent="-742950">
              <a:buAutoNum type="alphaLcPeriod"/>
            </a:pPr>
            <a:r>
              <a:rPr lang="en-US" sz="3600" dirty="0" smtClean="0">
                <a:solidFill>
                  <a:srgbClr val="C00000"/>
                </a:solidFill>
              </a:rPr>
              <a:t>False</a:t>
            </a:r>
            <a:r>
              <a:rPr lang="en-US" sz="3600" dirty="0" smtClean="0"/>
              <a:t> </a:t>
            </a:r>
            <a:endParaRPr lang="en-US" sz="3600" dirty="0"/>
          </a:p>
        </p:txBody>
      </p:sp>
      <p:pic>
        <p:nvPicPr>
          <p:cNvPr id="2" name="Picture 1"/>
          <p:cNvPicPr>
            <a:picLocks noChangeAspect="1"/>
          </p:cNvPicPr>
          <p:nvPr/>
        </p:nvPicPr>
        <p:blipFill>
          <a:blip r:embed="rId2"/>
          <a:stretch>
            <a:fillRect/>
          </a:stretch>
        </p:blipFill>
        <p:spPr>
          <a:xfrm>
            <a:off x="9267092" y="1078225"/>
            <a:ext cx="1903900" cy="5141271"/>
          </a:xfrm>
          <a:prstGeom prst="rect">
            <a:avLst/>
          </a:prstGeom>
        </p:spPr>
      </p:pic>
    </p:spTree>
    <p:extLst>
      <p:ext uri="{BB962C8B-B14F-4D97-AF65-F5344CB8AC3E}">
        <p14:creationId xmlns:p14="http://schemas.microsoft.com/office/powerpoint/2010/main" val="44649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5358" y="408397"/>
            <a:ext cx="9074701" cy="5920484"/>
          </a:xfrm>
          <a:prstGeom prst="rect">
            <a:avLst/>
          </a:prstGeom>
        </p:spPr>
      </p:pic>
      <p:pic>
        <p:nvPicPr>
          <p:cNvPr id="2" name="Picture 1"/>
          <p:cNvPicPr>
            <a:picLocks noChangeAspect="1"/>
          </p:cNvPicPr>
          <p:nvPr/>
        </p:nvPicPr>
        <p:blipFill>
          <a:blip r:embed="rId3"/>
          <a:stretch>
            <a:fillRect/>
          </a:stretch>
        </p:blipFill>
        <p:spPr>
          <a:xfrm>
            <a:off x="9540060" y="408397"/>
            <a:ext cx="2192456" cy="5920484"/>
          </a:xfrm>
          <a:prstGeom prst="rect">
            <a:avLst/>
          </a:prstGeom>
        </p:spPr>
      </p:pic>
    </p:spTree>
    <p:extLst>
      <p:ext uri="{BB962C8B-B14F-4D97-AF65-F5344CB8AC3E}">
        <p14:creationId xmlns:p14="http://schemas.microsoft.com/office/powerpoint/2010/main" val="1799781884"/>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86837" y="408397"/>
            <a:ext cx="8755285" cy="6074595"/>
          </a:xfrm>
          <a:prstGeom prst="rect">
            <a:avLst/>
          </a:prstGeom>
        </p:spPr>
      </p:pic>
      <p:pic>
        <p:nvPicPr>
          <p:cNvPr id="2" name="Picture 1"/>
          <p:cNvPicPr>
            <a:picLocks noChangeAspect="1"/>
          </p:cNvPicPr>
          <p:nvPr/>
        </p:nvPicPr>
        <p:blipFill>
          <a:blip r:embed="rId3"/>
          <a:stretch>
            <a:fillRect/>
          </a:stretch>
        </p:blipFill>
        <p:spPr>
          <a:xfrm>
            <a:off x="9242123" y="408397"/>
            <a:ext cx="2249424" cy="6074320"/>
          </a:xfrm>
          <a:prstGeom prst="rect">
            <a:avLst/>
          </a:prstGeom>
        </p:spPr>
      </p:pic>
    </p:spTree>
    <p:extLst>
      <p:ext uri="{BB962C8B-B14F-4D97-AF65-F5344CB8AC3E}">
        <p14:creationId xmlns:p14="http://schemas.microsoft.com/office/powerpoint/2010/main" val="1612315950"/>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770" y="4931804"/>
            <a:ext cx="8534400" cy="1507067"/>
          </a:xfrm>
        </p:spPr>
        <p:txBody>
          <a:bodyPr>
            <a:normAutofit fontScale="90000"/>
          </a:bodyPr>
          <a:lstStyle/>
          <a:p>
            <a:r>
              <a:rPr lang="en-US" dirty="0" smtClean="0"/>
              <a:t>HEALTH CARE COVERAGE RIGHTS AND PROTECTIONS --- PATIENT PERSPECTIVE --- MEDICARE ADVANTAGE PLAN </a:t>
            </a:r>
            <a:r>
              <a:rPr lang="en-US" sz="3100" dirty="0" smtClean="0"/>
              <a:t>(This is just one example)</a:t>
            </a:r>
            <a:endParaRPr lang="en-US" sz="3100" dirty="0"/>
          </a:p>
        </p:txBody>
      </p:sp>
      <p:pic>
        <p:nvPicPr>
          <p:cNvPr id="4" name="Content Placeholder 3"/>
          <p:cNvPicPr>
            <a:picLocks noGrp="1" noChangeAspect="1"/>
          </p:cNvPicPr>
          <p:nvPr>
            <p:ph idx="1"/>
          </p:nvPr>
        </p:nvPicPr>
        <p:blipFill>
          <a:blip r:embed="rId2"/>
          <a:stretch>
            <a:fillRect/>
          </a:stretch>
        </p:blipFill>
        <p:spPr>
          <a:xfrm>
            <a:off x="367438" y="255568"/>
            <a:ext cx="7713285" cy="4372282"/>
          </a:xfrm>
          <a:prstGeom prst="rect">
            <a:avLst/>
          </a:prstGeom>
        </p:spPr>
      </p:pic>
      <p:pic>
        <p:nvPicPr>
          <p:cNvPr id="3" name="Picture 2"/>
          <p:cNvPicPr>
            <a:picLocks noChangeAspect="1"/>
          </p:cNvPicPr>
          <p:nvPr/>
        </p:nvPicPr>
        <p:blipFill>
          <a:blip r:embed="rId3"/>
          <a:stretch>
            <a:fillRect/>
          </a:stretch>
        </p:blipFill>
        <p:spPr>
          <a:xfrm>
            <a:off x="9065463" y="255568"/>
            <a:ext cx="2174750" cy="5872670"/>
          </a:xfrm>
          <a:prstGeom prst="rect">
            <a:avLst/>
          </a:prstGeom>
        </p:spPr>
      </p:pic>
    </p:spTree>
    <p:extLst>
      <p:ext uri="{BB962C8B-B14F-4D97-AF65-F5344CB8AC3E}">
        <p14:creationId xmlns:p14="http://schemas.microsoft.com/office/powerpoint/2010/main" val="2196712971"/>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7201" y="1005086"/>
            <a:ext cx="9222808" cy="5104076"/>
          </a:xfrm>
          <a:prstGeom prst="rect">
            <a:avLst/>
          </a:prstGeom>
        </p:spPr>
      </p:pic>
      <p:pic>
        <p:nvPicPr>
          <p:cNvPr id="2" name="Picture 1"/>
          <p:cNvPicPr>
            <a:picLocks noChangeAspect="1"/>
          </p:cNvPicPr>
          <p:nvPr/>
        </p:nvPicPr>
        <p:blipFill>
          <a:blip r:embed="rId3"/>
          <a:stretch>
            <a:fillRect/>
          </a:stretch>
        </p:blipFill>
        <p:spPr>
          <a:xfrm>
            <a:off x="9680009" y="1005086"/>
            <a:ext cx="1890668" cy="5105539"/>
          </a:xfrm>
          <a:prstGeom prst="rect">
            <a:avLst/>
          </a:prstGeom>
        </p:spPr>
      </p:pic>
    </p:spTree>
    <p:extLst>
      <p:ext uri="{BB962C8B-B14F-4D97-AF65-F5344CB8AC3E}">
        <p14:creationId xmlns:p14="http://schemas.microsoft.com/office/powerpoint/2010/main" val="4770353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24560" y="342899"/>
            <a:ext cx="8677434" cy="6145823"/>
          </a:xfrm>
          <a:prstGeom prst="rect">
            <a:avLst/>
          </a:prstGeom>
        </p:spPr>
      </p:pic>
      <p:pic>
        <p:nvPicPr>
          <p:cNvPr id="2" name="Picture 1"/>
          <p:cNvPicPr>
            <a:picLocks noChangeAspect="1"/>
          </p:cNvPicPr>
          <p:nvPr/>
        </p:nvPicPr>
        <p:blipFill>
          <a:blip r:embed="rId3"/>
          <a:stretch>
            <a:fillRect/>
          </a:stretch>
        </p:blipFill>
        <p:spPr>
          <a:xfrm>
            <a:off x="9001994" y="342899"/>
            <a:ext cx="2275903" cy="6145823"/>
          </a:xfrm>
          <a:prstGeom prst="rect">
            <a:avLst/>
          </a:prstGeom>
        </p:spPr>
      </p:pic>
    </p:spTree>
    <p:extLst>
      <p:ext uri="{BB962C8B-B14F-4D97-AF65-F5344CB8AC3E}">
        <p14:creationId xmlns:p14="http://schemas.microsoft.com/office/powerpoint/2010/main" val="2159626765"/>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14400" y="1015833"/>
            <a:ext cx="8748011" cy="5207737"/>
          </a:xfrm>
          <a:prstGeom prst="rect">
            <a:avLst/>
          </a:prstGeom>
        </p:spPr>
      </p:pic>
      <p:pic>
        <p:nvPicPr>
          <p:cNvPr id="2" name="Picture 1"/>
          <p:cNvPicPr>
            <a:picLocks noChangeAspect="1"/>
          </p:cNvPicPr>
          <p:nvPr/>
        </p:nvPicPr>
        <p:blipFill>
          <a:blip r:embed="rId3"/>
          <a:stretch>
            <a:fillRect/>
          </a:stretch>
        </p:blipFill>
        <p:spPr>
          <a:xfrm>
            <a:off x="9662412" y="1015833"/>
            <a:ext cx="1928514" cy="5207737"/>
          </a:xfrm>
          <a:prstGeom prst="rect">
            <a:avLst/>
          </a:prstGeom>
        </p:spPr>
      </p:pic>
    </p:spTree>
    <p:extLst>
      <p:ext uri="{BB962C8B-B14F-4D97-AF65-F5344CB8AC3E}">
        <p14:creationId xmlns:p14="http://schemas.microsoft.com/office/powerpoint/2010/main" val="1922016254"/>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8441" y="418671"/>
            <a:ext cx="8876771" cy="6023226"/>
          </a:xfrm>
          <a:prstGeom prst="rect">
            <a:avLst/>
          </a:prstGeom>
        </p:spPr>
      </p:pic>
      <p:pic>
        <p:nvPicPr>
          <p:cNvPr id="2" name="Picture 1"/>
          <p:cNvPicPr>
            <a:picLocks noChangeAspect="1"/>
          </p:cNvPicPr>
          <p:nvPr/>
        </p:nvPicPr>
        <p:blipFill>
          <a:blip r:embed="rId3"/>
          <a:stretch>
            <a:fillRect/>
          </a:stretch>
        </p:blipFill>
        <p:spPr>
          <a:xfrm>
            <a:off x="9315213" y="418671"/>
            <a:ext cx="2237880" cy="6043147"/>
          </a:xfrm>
          <a:prstGeom prst="rect">
            <a:avLst/>
          </a:prstGeom>
        </p:spPr>
      </p:pic>
    </p:spTree>
    <p:extLst>
      <p:ext uri="{BB962C8B-B14F-4D97-AF65-F5344CB8AC3E}">
        <p14:creationId xmlns:p14="http://schemas.microsoft.com/office/powerpoint/2010/main" val="1168593095"/>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7247" y="315930"/>
            <a:ext cx="9098271" cy="6054048"/>
          </a:xfrm>
          <a:prstGeom prst="rect">
            <a:avLst/>
          </a:prstGeom>
        </p:spPr>
      </p:pic>
      <p:pic>
        <p:nvPicPr>
          <p:cNvPr id="2" name="Picture 1"/>
          <p:cNvPicPr>
            <a:picLocks noChangeAspect="1"/>
          </p:cNvPicPr>
          <p:nvPr/>
        </p:nvPicPr>
        <p:blipFill>
          <a:blip r:embed="rId3"/>
          <a:stretch>
            <a:fillRect/>
          </a:stretch>
        </p:blipFill>
        <p:spPr>
          <a:xfrm>
            <a:off x="9535518" y="315930"/>
            <a:ext cx="2241917" cy="6054048"/>
          </a:xfrm>
          <a:prstGeom prst="rect">
            <a:avLst/>
          </a:prstGeom>
        </p:spPr>
      </p:pic>
    </p:spTree>
    <p:extLst>
      <p:ext uri="{BB962C8B-B14F-4D97-AF65-F5344CB8AC3E}">
        <p14:creationId xmlns:p14="http://schemas.microsoft.com/office/powerpoint/2010/main" val="213486321"/>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0110" y="346753"/>
            <a:ext cx="8795261" cy="6091728"/>
          </a:xfrm>
          <a:prstGeom prst="rect">
            <a:avLst/>
          </a:prstGeom>
        </p:spPr>
      </p:pic>
      <p:pic>
        <p:nvPicPr>
          <p:cNvPr id="2" name="Picture 1"/>
          <p:cNvPicPr>
            <a:picLocks noChangeAspect="1"/>
          </p:cNvPicPr>
          <p:nvPr/>
        </p:nvPicPr>
        <p:blipFill>
          <a:blip r:embed="rId3"/>
          <a:stretch>
            <a:fillRect/>
          </a:stretch>
        </p:blipFill>
        <p:spPr>
          <a:xfrm>
            <a:off x="9195372" y="346753"/>
            <a:ext cx="2255870" cy="6091728"/>
          </a:xfrm>
          <a:prstGeom prst="rect">
            <a:avLst/>
          </a:prstGeom>
        </p:spPr>
      </p:pic>
    </p:spTree>
    <p:extLst>
      <p:ext uri="{BB962C8B-B14F-4D97-AF65-F5344CB8AC3E}">
        <p14:creationId xmlns:p14="http://schemas.microsoft.com/office/powerpoint/2010/main" val="1674136196"/>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9757" y="346753"/>
            <a:ext cx="8548211" cy="6040622"/>
          </a:xfrm>
          <a:prstGeom prst="rect">
            <a:avLst/>
          </a:prstGeom>
        </p:spPr>
      </p:pic>
      <p:pic>
        <p:nvPicPr>
          <p:cNvPr id="2" name="Picture 1"/>
          <p:cNvPicPr>
            <a:picLocks noChangeAspect="1"/>
          </p:cNvPicPr>
          <p:nvPr/>
        </p:nvPicPr>
        <p:blipFill>
          <a:blip r:embed="rId3"/>
          <a:stretch>
            <a:fillRect/>
          </a:stretch>
        </p:blipFill>
        <p:spPr>
          <a:xfrm>
            <a:off x="8917968" y="346753"/>
            <a:ext cx="2236945" cy="6040622"/>
          </a:xfrm>
          <a:prstGeom prst="rect">
            <a:avLst/>
          </a:prstGeom>
        </p:spPr>
      </p:pic>
    </p:spTree>
    <p:extLst>
      <p:ext uri="{BB962C8B-B14F-4D97-AF65-F5344CB8AC3E}">
        <p14:creationId xmlns:p14="http://schemas.microsoft.com/office/powerpoint/2010/main" val="4152321755"/>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76610" y="408397"/>
            <a:ext cx="8490109" cy="6033499"/>
          </a:xfrm>
          <a:prstGeom prst="rect">
            <a:avLst/>
          </a:prstGeom>
        </p:spPr>
      </p:pic>
      <p:pic>
        <p:nvPicPr>
          <p:cNvPr id="2" name="Picture 1"/>
          <p:cNvPicPr>
            <a:picLocks noChangeAspect="1"/>
          </p:cNvPicPr>
          <p:nvPr/>
        </p:nvPicPr>
        <p:blipFill>
          <a:blip r:embed="rId3"/>
          <a:stretch>
            <a:fillRect/>
          </a:stretch>
        </p:blipFill>
        <p:spPr>
          <a:xfrm>
            <a:off x="8966719" y="408397"/>
            <a:ext cx="2234307" cy="6033499"/>
          </a:xfrm>
          <a:prstGeom prst="rect">
            <a:avLst/>
          </a:prstGeom>
        </p:spPr>
      </p:pic>
    </p:spTree>
    <p:extLst>
      <p:ext uri="{BB962C8B-B14F-4D97-AF65-F5344CB8AC3E}">
        <p14:creationId xmlns:p14="http://schemas.microsoft.com/office/powerpoint/2010/main" val="2479925337"/>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44326" y="958324"/>
            <a:ext cx="9854751" cy="5112615"/>
          </a:xfrm>
          <a:prstGeom prst="rect">
            <a:avLst/>
          </a:prstGeom>
        </p:spPr>
      </p:pic>
      <p:pic>
        <p:nvPicPr>
          <p:cNvPr id="2" name="Picture 1"/>
          <p:cNvPicPr>
            <a:picLocks noChangeAspect="1"/>
          </p:cNvPicPr>
          <p:nvPr/>
        </p:nvPicPr>
        <p:blipFill>
          <a:blip r:embed="rId3"/>
          <a:stretch>
            <a:fillRect/>
          </a:stretch>
        </p:blipFill>
        <p:spPr>
          <a:xfrm>
            <a:off x="10032023" y="966256"/>
            <a:ext cx="1890351" cy="5104683"/>
          </a:xfrm>
          <a:prstGeom prst="rect">
            <a:avLst/>
          </a:prstGeom>
        </p:spPr>
      </p:pic>
    </p:spTree>
    <p:extLst>
      <p:ext uri="{BB962C8B-B14F-4D97-AF65-F5344CB8AC3E}">
        <p14:creationId xmlns:p14="http://schemas.microsoft.com/office/powerpoint/2010/main" val="3556132910"/>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03707" y="377574"/>
            <a:ext cx="8884835" cy="6054047"/>
          </a:xfrm>
          <a:prstGeom prst="rect">
            <a:avLst/>
          </a:prstGeom>
        </p:spPr>
      </p:pic>
      <p:pic>
        <p:nvPicPr>
          <p:cNvPr id="2" name="Picture 1"/>
          <p:cNvPicPr>
            <a:picLocks noChangeAspect="1"/>
          </p:cNvPicPr>
          <p:nvPr/>
        </p:nvPicPr>
        <p:blipFill>
          <a:blip r:embed="rId3"/>
          <a:stretch>
            <a:fillRect/>
          </a:stretch>
        </p:blipFill>
        <p:spPr>
          <a:xfrm>
            <a:off x="9488542" y="377574"/>
            <a:ext cx="2241917" cy="6054047"/>
          </a:xfrm>
          <a:prstGeom prst="rect">
            <a:avLst/>
          </a:prstGeom>
        </p:spPr>
      </p:pic>
    </p:spTree>
    <p:extLst>
      <p:ext uri="{BB962C8B-B14F-4D97-AF65-F5344CB8AC3E}">
        <p14:creationId xmlns:p14="http://schemas.microsoft.com/office/powerpoint/2010/main" val="895650493"/>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6433" y="336479"/>
            <a:ext cx="8666621" cy="6115692"/>
          </a:xfrm>
          <a:prstGeom prst="rect">
            <a:avLst/>
          </a:prstGeom>
        </p:spPr>
      </p:pic>
      <p:pic>
        <p:nvPicPr>
          <p:cNvPr id="2" name="Picture 1"/>
          <p:cNvPicPr>
            <a:picLocks noChangeAspect="1"/>
          </p:cNvPicPr>
          <p:nvPr/>
        </p:nvPicPr>
        <p:blipFill>
          <a:blip r:embed="rId3"/>
          <a:stretch>
            <a:fillRect/>
          </a:stretch>
        </p:blipFill>
        <p:spPr>
          <a:xfrm>
            <a:off x="9043054" y="336479"/>
            <a:ext cx="2264745" cy="6115692"/>
          </a:xfrm>
          <a:prstGeom prst="rect">
            <a:avLst/>
          </a:prstGeom>
        </p:spPr>
      </p:pic>
    </p:spTree>
    <p:extLst>
      <p:ext uri="{BB962C8B-B14F-4D97-AF65-F5344CB8AC3E}">
        <p14:creationId xmlns:p14="http://schemas.microsoft.com/office/powerpoint/2010/main" val="2919856908"/>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41838" y="781250"/>
            <a:ext cx="8903182" cy="5267857"/>
          </a:xfrm>
          <a:prstGeom prst="rect">
            <a:avLst/>
          </a:prstGeom>
        </p:spPr>
      </p:pic>
      <p:pic>
        <p:nvPicPr>
          <p:cNvPr id="2" name="Picture 1"/>
          <p:cNvPicPr>
            <a:picLocks noChangeAspect="1"/>
          </p:cNvPicPr>
          <p:nvPr/>
        </p:nvPicPr>
        <p:blipFill>
          <a:blip r:embed="rId3"/>
          <a:stretch>
            <a:fillRect/>
          </a:stretch>
        </p:blipFill>
        <p:spPr>
          <a:xfrm>
            <a:off x="9545020" y="781250"/>
            <a:ext cx="1955318" cy="5280120"/>
          </a:xfrm>
          <a:prstGeom prst="rect">
            <a:avLst/>
          </a:prstGeom>
        </p:spPr>
      </p:pic>
    </p:spTree>
    <p:extLst>
      <p:ext uri="{BB962C8B-B14F-4D97-AF65-F5344CB8AC3E}">
        <p14:creationId xmlns:p14="http://schemas.microsoft.com/office/powerpoint/2010/main" val="21125745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02436" y="228600"/>
            <a:ext cx="2357029" cy="6364894"/>
          </a:xfrm>
          <a:prstGeom prst="rect">
            <a:avLst/>
          </a:prstGeom>
        </p:spPr>
      </p:pic>
      <p:sp>
        <p:nvSpPr>
          <p:cNvPr id="3" name="Rectangle 2"/>
          <p:cNvSpPr/>
          <p:nvPr/>
        </p:nvSpPr>
        <p:spPr>
          <a:xfrm>
            <a:off x="757004" y="228600"/>
            <a:ext cx="8545432" cy="636489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24979" y="352269"/>
            <a:ext cx="8409482" cy="5970865"/>
          </a:xfrm>
          <a:prstGeom prst="rect">
            <a:avLst/>
          </a:prstGeom>
          <a:noFill/>
        </p:spPr>
        <p:txBody>
          <a:bodyPr wrap="square" rtlCol="0">
            <a:spAutoFit/>
          </a:bodyPr>
          <a:lstStyle/>
          <a:p>
            <a:pPr algn="ctr"/>
            <a:r>
              <a:rPr lang="en-US" sz="4400" b="1" dirty="0" smtClean="0">
                <a:solidFill>
                  <a:schemeClr val="bg1"/>
                </a:solidFill>
                <a:latin typeface="Times New Roman" panose="02020603050405020304" pitchFamily="18" charset="0"/>
                <a:cs typeface="Times New Roman" panose="02020603050405020304" pitchFamily="18" charset="0"/>
              </a:rPr>
              <a:t>Patient Rights</a:t>
            </a:r>
          </a:p>
          <a:p>
            <a:pPr algn="ctr"/>
            <a:endParaRPr lang="en-US" sz="2000" dirty="0" smtClean="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600" dirty="0" smtClean="0">
                <a:solidFill>
                  <a:schemeClr val="bg1"/>
                </a:solidFill>
                <a:latin typeface="Times New Roman" panose="02020603050405020304" pitchFamily="18" charset="0"/>
                <a:cs typeface="Times New Roman" panose="02020603050405020304" pitchFamily="18" charset="0"/>
              </a:rPr>
              <a:t>To have their privacy protected and respected.</a:t>
            </a:r>
          </a:p>
          <a:p>
            <a:pPr marL="285750" indent="-285750">
              <a:buFont typeface="Arial" panose="020B0604020202020204" pitchFamily="34" charset="0"/>
              <a:buChar char="•"/>
            </a:pPr>
            <a:r>
              <a:rPr lang="en-US" sz="2600" dirty="0" smtClean="0">
                <a:solidFill>
                  <a:schemeClr val="bg1"/>
                </a:solidFill>
                <a:latin typeface="Times New Roman" panose="02020603050405020304" pitchFamily="18" charset="0"/>
                <a:cs typeface="Times New Roman" panose="02020603050405020304" pitchFamily="18" charset="0"/>
              </a:rPr>
              <a:t>To receive a notice of our privacy practices at first contact and acknowledge receiving that notice </a:t>
            </a:r>
          </a:p>
          <a:p>
            <a:pPr marL="285750" indent="-285750">
              <a:buFont typeface="Arial" panose="020B0604020202020204" pitchFamily="34" charset="0"/>
              <a:buChar char="•"/>
            </a:pPr>
            <a:r>
              <a:rPr lang="en-US" sz="2600" dirty="0" smtClean="0">
                <a:solidFill>
                  <a:schemeClr val="bg1"/>
                </a:solidFill>
                <a:latin typeface="Times New Roman" panose="02020603050405020304" pitchFamily="18" charset="0"/>
                <a:cs typeface="Times New Roman" panose="02020603050405020304" pitchFamily="18" charset="0"/>
              </a:rPr>
              <a:t>To request/authorize disclosure of their PHI, although some disclosures do not require that patient’s authorization.</a:t>
            </a:r>
          </a:p>
          <a:p>
            <a:pPr marL="285750" indent="-285750">
              <a:buFont typeface="Arial" panose="020B0604020202020204" pitchFamily="34" charset="0"/>
              <a:buChar char="•"/>
            </a:pPr>
            <a:r>
              <a:rPr lang="en-US" sz="2600" dirty="0" smtClean="0">
                <a:solidFill>
                  <a:schemeClr val="bg1"/>
                </a:solidFill>
                <a:latin typeface="Times New Roman" panose="02020603050405020304" pitchFamily="18" charset="0"/>
                <a:cs typeface="Times New Roman" panose="02020603050405020304" pitchFamily="18" charset="0"/>
              </a:rPr>
              <a:t>To receive a  copy of their records, within a specified time frame, if they ask.</a:t>
            </a:r>
          </a:p>
          <a:p>
            <a:pPr marL="285750" indent="-285750">
              <a:buFont typeface="Arial" panose="020B0604020202020204" pitchFamily="34" charset="0"/>
              <a:buChar char="•"/>
            </a:pPr>
            <a:r>
              <a:rPr lang="en-US" sz="2600" dirty="0" smtClean="0">
                <a:solidFill>
                  <a:schemeClr val="bg1"/>
                </a:solidFill>
                <a:latin typeface="Times New Roman" panose="02020603050405020304" pitchFamily="18" charset="0"/>
                <a:cs typeface="Times New Roman" panose="02020603050405020304" pitchFamily="18" charset="0"/>
              </a:rPr>
              <a:t>To request their records be amended ( we do not have to comply, but we must respond in a specified time frame).</a:t>
            </a:r>
          </a:p>
          <a:p>
            <a:pPr marL="285750" indent="-285750">
              <a:buFont typeface="Arial" panose="020B0604020202020204" pitchFamily="34" charset="0"/>
              <a:buChar char="•"/>
            </a:pPr>
            <a:r>
              <a:rPr lang="en-US" sz="2600" dirty="0" smtClean="0">
                <a:solidFill>
                  <a:schemeClr val="bg1"/>
                </a:solidFill>
                <a:latin typeface="Times New Roman" panose="02020603050405020304" pitchFamily="18" charset="0"/>
                <a:cs typeface="Times New Roman" panose="02020603050405020304" pitchFamily="18" charset="0"/>
              </a:rPr>
              <a:t>To request that PHI be communicated to the patient at alternative locations or by alternative means if possible (e.g., different address).</a:t>
            </a:r>
          </a:p>
        </p:txBody>
      </p:sp>
    </p:spTree>
    <p:extLst>
      <p:ext uri="{BB962C8B-B14F-4D97-AF65-F5344CB8AC3E}">
        <p14:creationId xmlns:p14="http://schemas.microsoft.com/office/powerpoint/2010/main" val="1335629919"/>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89519" y="1002886"/>
            <a:ext cx="9192490" cy="5177776"/>
          </a:xfrm>
          <a:prstGeom prst="rect">
            <a:avLst/>
          </a:prstGeom>
        </p:spPr>
      </p:pic>
      <p:pic>
        <p:nvPicPr>
          <p:cNvPr id="2" name="Picture 1"/>
          <p:cNvPicPr>
            <a:picLocks noChangeAspect="1"/>
          </p:cNvPicPr>
          <p:nvPr/>
        </p:nvPicPr>
        <p:blipFill>
          <a:blip r:embed="rId3"/>
          <a:stretch>
            <a:fillRect/>
          </a:stretch>
        </p:blipFill>
        <p:spPr>
          <a:xfrm>
            <a:off x="9682009" y="1002886"/>
            <a:ext cx="1915045" cy="5171364"/>
          </a:xfrm>
          <a:prstGeom prst="rect">
            <a:avLst/>
          </a:prstGeom>
        </p:spPr>
      </p:pic>
    </p:spTree>
    <p:extLst>
      <p:ext uri="{BB962C8B-B14F-4D97-AF65-F5344CB8AC3E}">
        <p14:creationId xmlns:p14="http://schemas.microsoft.com/office/powerpoint/2010/main" val="2637881195"/>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6547" y="1101632"/>
            <a:ext cx="10006362" cy="5247698"/>
          </a:xfrm>
          <a:prstGeom prst="rect">
            <a:avLst/>
          </a:prstGeom>
        </p:spPr>
      </p:pic>
      <p:pic>
        <p:nvPicPr>
          <p:cNvPr id="2" name="Picture 1"/>
          <p:cNvPicPr>
            <a:picLocks noChangeAspect="1"/>
          </p:cNvPicPr>
          <p:nvPr/>
        </p:nvPicPr>
        <p:blipFill>
          <a:blip r:embed="rId3"/>
          <a:stretch>
            <a:fillRect/>
          </a:stretch>
        </p:blipFill>
        <p:spPr>
          <a:xfrm>
            <a:off x="9830878" y="1101632"/>
            <a:ext cx="1942022" cy="5244215"/>
          </a:xfrm>
          <a:prstGeom prst="rect">
            <a:avLst/>
          </a:prstGeom>
        </p:spPr>
      </p:pic>
    </p:spTree>
    <p:extLst>
      <p:ext uri="{BB962C8B-B14F-4D97-AF65-F5344CB8AC3E}">
        <p14:creationId xmlns:p14="http://schemas.microsoft.com/office/powerpoint/2010/main" val="1479456083"/>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7392" y="944595"/>
            <a:ext cx="10615625" cy="5337688"/>
          </a:xfrm>
          <a:prstGeom prst="rect">
            <a:avLst/>
          </a:prstGeom>
        </p:spPr>
      </p:pic>
      <p:pic>
        <p:nvPicPr>
          <p:cNvPr id="2" name="Picture 1"/>
          <p:cNvPicPr>
            <a:picLocks noChangeAspect="1"/>
          </p:cNvPicPr>
          <p:nvPr/>
        </p:nvPicPr>
        <p:blipFill>
          <a:blip r:embed="rId3"/>
          <a:stretch>
            <a:fillRect/>
          </a:stretch>
        </p:blipFill>
        <p:spPr>
          <a:xfrm>
            <a:off x="9734788" y="944596"/>
            <a:ext cx="1976636" cy="5337688"/>
          </a:xfrm>
          <a:prstGeom prst="rect">
            <a:avLst/>
          </a:prstGeom>
        </p:spPr>
      </p:pic>
    </p:spTree>
    <p:extLst>
      <p:ext uri="{BB962C8B-B14F-4D97-AF65-F5344CB8AC3E}">
        <p14:creationId xmlns:p14="http://schemas.microsoft.com/office/powerpoint/2010/main" val="2163246578"/>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21742" y="357027"/>
            <a:ext cx="8491062" cy="6238982"/>
          </a:xfrm>
          <a:prstGeom prst="rect">
            <a:avLst/>
          </a:prstGeom>
        </p:spPr>
      </p:pic>
      <p:pic>
        <p:nvPicPr>
          <p:cNvPr id="2" name="Picture 1"/>
          <p:cNvPicPr>
            <a:picLocks noChangeAspect="1"/>
          </p:cNvPicPr>
          <p:nvPr/>
        </p:nvPicPr>
        <p:blipFill>
          <a:blip r:embed="rId3"/>
          <a:stretch>
            <a:fillRect/>
          </a:stretch>
        </p:blipFill>
        <p:spPr>
          <a:xfrm>
            <a:off x="9112805" y="357027"/>
            <a:ext cx="2308404" cy="6233589"/>
          </a:xfrm>
          <a:prstGeom prst="rect">
            <a:avLst/>
          </a:prstGeom>
        </p:spPr>
      </p:pic>
    </p:spTree>
    <p:extLst>
      <p:ext uri="{BB962C8B-B14F-4D97-AF65-F5344CB8AC3E}">
        <p14:creationId xmlns:p14="http://schemas.microsoft.com/office/powerpoint/2010/main" val="3029470049"/>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4144" y="449494"/>
            <a:ext cx="8607945" cy="6064322"/>
          </a:xfrm>
          <a:prstGeom prst="rect">
            <a:avLst/>
          </a:prstGeom>
        </p:spPr>
      </p:pic>
      <p:pic>
        <p:nvPicPr>
          <p:cNvPr id="2" name="Picture 1"/>
          <p:cNvPicPr>
            <a:picLocks noChangeAspect="1"/>
          </p:cNvPicPr>
          <p:nvPr/>
        </p:nvPicPr>
        <p:blipFill>
          <a:blip r:embed="rId3"/>
          <a:stretch>
            <a:fillRect/>
          </a:stretch>
        </p:blipFill>
        <p:spPr>
          <a:xfrm>
            <a:off x="9052090" y="449494"/>
            <a:ext cx="2245722" cy="6064322"/>
          </a:xfrm>
          <a:prstGeom prst="rect">
            <a:avLst/>
          </a:prstGeom>
        </p:spPr>
      </p:pic>
    </p:spTree>
    <p:extLst>
      <p:ext uri="{BB962C8B-B14F-4D97-AF65-F5344CB8AC3E}">
        <p14:creationId xmlns:p14="http://schemas.microsoft.com/office/powerpoint/2010/main" val="2682260547"/>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5047" y="398124"/>
            <a:ext cx="9245919" cy="5992402"/>
          </a:xfrm>
          <a:prstGeom prst="rect">
            <a:avLst/>
          </a:prstGeom>
        </p:spPr>
      </p:pic>
      <p:pic>
        <p:nvPicPr>
          <p:cNvPr id="2" name="Picture 1"/>
          <p:cNvPicPr>
            <a:picLocks noChangeAspect="1"/>
          </p:cNvPicPr>
          <p:nvPr/>
        </p:nvPicPr>
        <p:blipFill>
          <a:blip r:embed="rId3"/>
          <a:stretch>
            <a:fillRect/>
          </a:stretch>
        </p:blipFill>
        <p:spPr>
          <a:xfrm>
            <a:off x="9620967" y="398124"/>
            <a:ext cx="2219088" cy="5992402"/>
          </a:xfrm>
          <a:prstGeom prst="rect">
            <a:avLst/>
          </a:prstGeom>
        </p:spPr>
      </p:pic>
    </p:spTree>
    <p:extLst>
      <p:ext uri="{BB962C8B-B14F-4D97-AF65-F5344CB8AC3E}">
        <p14:creationId xmlns:p14="http://schemas.microsoft.com/office/powerpoint/2010/main" val="2176708115"/>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77788" y="367301"/>
            <a:ext cx="9388591" cy="6084870"/>
          </a:xfrm>
          <a:prstGeom prst="rect">
            <a:avLst/>
          </a:prstGeom>
        </p:spPr>
      </p:pic>
      <p:pic>
        <p:nvPicPr>
          <p:cNvPr id="2" name="Picture 1"/>
          <p:cNvPicPr>
            <a:picLocks noChangeAspect="1"/>
          </p:cNvPicPr>
          <p:nvPr/>
        </p:nvPicPr>
        <p:blipFill>
          <a:blip r:embed="rId3"/>
          <a:stretch>
            <a:fillRect/>
          </a:stretch>
        </p:blipFill>
        <p:spPr>
          <a:xfrm>
            <a:off x="9628987" y="367301"/>
            <a:ext cx="2253331" cy="6084870"/>
          </a:xfrm>
          <a:prstGeom prst="rect">
            <a:avLst/>
          </a:prstGeom>
        </p:spPr>
      </p:pic>
    </p:spTree>
    <p:extLst>
      <p:ext uri="{BB962C8B-B14F-4D97-AF65-F5344CB8AC3E}">
        <p14:creationId xmlns:p14="http://schemas.microsoft.com/office/powerpoint/2010/main" val="2532485179"/>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5454" y="398124"/>
            <a:ext cx="8932384" cy="6130068"/>
          </a:xfrm>
          <a:prstGeom prst="rect">
            <a:avLst/>
          </a:prstGeom>
        </p:spPr>
      </p:pic>
      <p:pic>
        <p:nvPicPr>
          <p:cNvPr id="2" name="Picture 1"/>
          <p:cNvPicPr>
            <a:picLocks noChangeAspect="1"/>
          </p:cNvPicPr>
          <p:nvPr/>
        </p:nvPicPr>
        <p:blipFill>
          <a:blip r:embed="rId3"/>
          <a:stretch>
            <a:fillRect/>
          </a:stretch>
        </p:blipFill>
        <p:spPr>
          <a:xfrm>
            <a:off x="9287839" y="398124"/>
            <a:ext cx="2270068" cy="6130068"/>
          </a:xfrm>
          <a:prstGeom prst="rect">
            <a:avLst/>
          </a:prstGeom>
        </p:spPr>
      </p:pic>
    </p:spTree>
    <p:extLst>
      <p:ext uri="{BB962C8B-B14F-4D97-AF65-F5344CB8AC3E}">
        <p14:creationId xmlns:p14="http://schemas.microsoft.com/office/powerpoint/2010/main" val="2424551612"/>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09954" y="659835"/>
            <a:ext cx="9000574" cy="5632726"/>
          </a:xfrm>
          <a:prstGeom prst="rect">
            <a:avLst/>
          </a:prstGeom>
        </p:spPr>
      </p:pic>
      <p:pic>
        <p:nvPicPr>
          <p:cNvPr id="2" name="Picture 1"/>
          <p:cNvPicPr>
            <a:picLocks noChangeAspect="1"/>
          </p:cNvPicPr>
          <p:nvPr/>
        </p:nvPicPr>
        <p:blipFill>
          <a:blip r:embed="rId3"/>
          <a:stretch>
            <a:fillRect/>
          </a:stretch>
        </p:blipFill>
        <p:spPr>
          <a:xfrm>
            <a:off x="9510529" y="659835"/>
            <a:ext cx="2085894" cy="5632726"/>
          </a:xfrm>
          <a:prstGeom prst="rect">
            <a:avLst/>
          </a:prstGeom>
        </p:spPr>
      </p:pic>
    </p:spTree>
    <p:extLst>
      <p:ext uri="{BB962C8B-B14F-4D97-AF65-F5344CB8AC3E}">
        <p14:creationId xmlns:p14="http://schemas.microsoft.com/office/powerpoint/2010/main" val="3729749273"/>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92370" y="852682"/>
            <a:ext cx="9647493" cy="4482964"/>
          </a:xfrm>
          <a:prstGeom prst="rect">
            <a:avLst/>
          </a:prstGeom>
        </p:spPr>
      </p:pic>
      <p:pic>
        <p:nvPicPr>
          <p:cNvPr id="2" name="Picture 1"/>
          <p:cNvPicPr>
            <a:picLocks noChangeAspect="1"/>
          </p:cNvPicPr>
          <p:nvPr/>
        </p:nvPicPr>
        <p:blipFill>
          <a:blip r:embed="rId3"/>
          <a:stretch>
            <a:fillRect/>
          </a:stretch>
        </p:blipFill>
        <p:spPr>
          <a:xfrm>
            <a:off x="10139863" y="852682"/>
            <a:ext cx="1668206" cy="4504804"/>
          </a:xfrm>
          <a:prstGeom prst="rect">
            <a:avLst/>
          </a:prstGeom>
        </p:spPr>
      </p:pic>
    </p:spTree>
    <p:extLst>
      <p:ext uri="{BB962C8B-B14F-4D97-AF65-F5344CB8AC3E}">
        <p14:creationId xmlns:p14="http://schemas.microsoft.com/office/powerpoint/2010/main" val="2579891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924994"/>
            <a:ext cx="7264034" cy="1507067"/>
          </a:xfrm>
        </p:spPr>
        <p:txBody>
          <a:bodyPr/>
          <a:lstStyle/>
          <a:p>
            <a:r>
              <a:rPr lang="en-US" b="1" dirty="0" smtClean="0"/>
              <a:t>UNIT OBJECTIVE</a:t>
            </a:r>
            <a:endParaRPr lang="en-US" b="1" dirty="0"/>
          </a:p>
        </p:txBody>
      </p:sp>
      <p:sp>
        <p:nvSpPr>
          <p:cNvPr id="3" name="Content Placeholder 2"/>
          <p:cNvSpPr>
            <a:spLocks noGrp="1"/>
          </p:cNvSpPr>
          <p:nvPr>
            <p:ph idx="1"/>
          </p:nvPr>
        </p:nvSpPr>
        <p:spPr>
          <a:xfrm>
            <a:off x="684212" y="685800"/>
            <a:ext cx="7897080" cy="3615267"/>
          </a:xfrm>
        </p:spPr>
        <p:txBody>
          <a:bodyPr>
            <a:normAutofit lnSpcReduction="10000"/>
          </a:bodyPr>
          <a:lstStyle/>
          <a:p>
            <a:pPr marL="0" indent="0">
              <a:buNone/>
            </a:pPr>
            <a:r>
              <a:rPr lang="en-US" sz="4800" b="1" dirty="0">
                <a:solidFill>
                  <a:schemeClr val="bg1"/>
                </a:solidFill>
              </a:rPr>
              <a:t>To learn about patient rights and responsibilities guaranteed by federal law within the US and California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6276" y="211014"/>
            <a:ext cx="2718693" cy="6287477"/>
          </a:xfrm>
          <a:prstGeom prst="rect">
            <a:avLst/>
          </a:prstGeom>
        </p:spPr>
      </p:pic>
    </p:spTree>
    <p:extLst>
      <p:ext uri="{BB962C8B-B14F-4D97-AF65-F5344CB8AC3E}">
        <p14:creationId xmlns:p14="http://schemas.microsoft.com/office/powerpoint/2010/main" val="6863122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7620" y="342899"/>
            <a:ext cx="9054979" cy="6122347"/>
          </a:xfrm>
          <a:prstGeom prst="rect">
            <a:avLst/>
          </a:prstGeom>
        </p:spPr>
      </p:pic>
      <p:pic>
        <p:nvPicPr>
          <p:cNvPr id="2" name="Picture 1"/>
          <p:cNvPicPr>
            <a:picLocks noChangeAspect="1"/>
          </p:cNvPicPr>
          <p:nvPr/>
        </p:nvPicPr>
        <p:blipFill>
          <a:blip r:embed="rId3"/>
          <a:stretch>
            <a:fillRect/>
          </a:stretch>
        </p:blipFill>
        <p:spPr>
          <a:xfrm>
            <a:off x="9372599" y="342898"/>
            <a:ext cx="2259624" cy="6101863"/>
          </a:xfrm>
          <a:prstGeom prst="rect">
            <a:avLst/>
          </a:prstGeom>
        </p:spPr>
      </p:pic>
    </p:spTree>
    <p:extLst>
      <p:ext uri="{BB962C8B-B14F-4D97-AF65-F5344CB8AC3E}">
        <p14:creationId xmlns:p14="http://schemas.microsoft.com/office/powerpoint/2010/main" val="1932311027"/>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2122" y="490590"/>
            <a:ext cx="8710663" cy="5941031"/>
          </a:xfrm>
          <a:prstGeom prst="rect">
            <a:avLst/>
          </a:prstGeom>
        </p:spPr>
      </p:pic>
      <p:sp>
        <p:nvSpPr>
          <p:cNvPr id="3" name="TextBox 2"/>
          <p:cNvSpPr txBox="1"/>
          <p:nvPr/>
        </p:nvSpPr>
        <p:spPr>
          <a:xfrm>
            <a:off x="4927055" y="6488668"/>
            <a:ext cx="3219939" cy="369332"/>
          </a:xfrm>
          <a:prstGeom prst="rect">
            <a:avLst/>
          </a:prstGeom>
          <a:noFill/>
        </p:spPr>
        <p:txBody>
          <a:bodyPr wrap="square" rtlCol="0">
            <a:spAutoFit/>
          </a:bodyPr>
          <a:lstStyle/>
          <a:p>
            <a:r>
              <a:rPr lang="en-US" dirty="0" smtClean="0"/>
              <a:t>QUESTIONS TO FOLLOW</a:t>
            </a:r>
            <a:endParaRPr lang="en-US" dirty="0"/>
          </a:p>
        </p:txBody>
      </p:sp>
      <p:pic>
        <p:nvPicPr>
          <p:cNvPr id="2" name="Picture 1"/>
          <p:cNvPicPr>
            <a:picLocks noChangeAspect="1"/>
          </p:cNvPicPr>
          <p:nvPr/>
        </p:nvPicPr>
        <p:blipFill>
          <a:blip r:embed="rId3"/>
          <a:stretch>
            <a:fillRect/>
          </a:stretch>
        </p:blipFill>
        <p:spPr>
          <a:xfrm>
            <a:off x="9162786" y="490590"/>
            <a:ext cx="2221190" cy="5998078"/>
          </a:xfrm>
          <a:prstGeom prst="rect">
            <a:avLst/>
          </a:prstGeom>
        </p:spPr>
      </p:pic>
    </p:spTree>
    <p:extLst>
      <p:ext uri="{BB962C8B-B14F-4D97-AF65-F5344CB8AC3E}">
        <p14:creationId xmlns:p14="http://schemas.microsoft.com/office/powerpoint/2010/main" val="364802929"/>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84740" y="976922"/>
            <a:ext cx="7508629" cy="4093428"/>
          </a:xfrm>
          <a:prstGeom prst="rect">
            <a:avLst/>
          </a:prstGeom>
          <a:noFill/>
        </p:spPr>
        <p:txBody>
          <a:bodyPr wrap="square" rtlCol="0">
            <a:spAutoFit/>
          </a:bodyPr>
          <a:lstStyle/>
          <a:p>
            <a:r>
              <a:rPr lang="en-US" sz="4000" dirty="0" smtClean="0"/>
              <a:t>5. Medicare Advantage (MA) Plans are sometimes called</a:t>
            </a:r>
          </a:p>
          <a:p>
            <a:endParaRPr lang="en-US" sz="3600" dirty="0"/>
          </a:p>
          <a:p>
            <a:pPr marL="742950" indent="-742950">
              <a:buAutoNum type="alphaLcPeriod"/>
            </a:pPr>
            <a:r>
              <a:rPr lang="en-US" sz="3600" dirty="0" smtClean="0"/>
              <a:t>Part A</a:t>
            </a:r>
          </a:p>
          <a:p>
            <a:pPr marL="742950" indent="-742950">
              <a:buAutoNum type="alphaLcPeriod"/>
            </a:pPr>
            <a:r>
              <a:rPr lang="en-US" sz="3600" dirty="0" smtClean="0"/>
              <a:t>Part B</a:t>
            </a:r>
          </a:p>
          <a:p>
            <a:pPr marL="742950" indent="-742950">
              <a:buAutoNum type="alphaLcPeriod"/>
            </a:pPr>
            <a:r>
              <a:rPr lang="en-US" sz="3600" dirty="0" smtClean="0"/>
              <a:t>Part C</a:t>
            </a:r>
          </a:p>
          <a:p>
            <a:pPr marL="742950" indent="-742950">
              <a:buAutoNum type="alphaLcPeriod"/>
            </a:pPr>
            <a:r>
              <a:rPr lang="en-US" sz="3600" dirty="0" smtClean="0"/>
              <a:t>Part D</a:t>
            </a:r>
            <a:endParaRPr lang="en-US" sz="3600" dirty="0"/>
          </a:p>
        </p:txBody>
      </p:sp>
      <p:pic>
        <p:nvPicPr>
          <p:cNvPr id="2" name="Picture 1"/>
          <p:cNvPicPr>
            <a:picLocks noChangeAspect="1"/>
          </p:cNvPicPr>
          <p:nvPr/>
        </p:nvPicPr>
        <p:blipFill>
          <a:blip r:embed="rId2"/>
          <a:stretch>
            <a:fillRect/>
          </a:stretch>
        </p:blipFill>
        <p:spPr>
          <a:xfrm>
            <a:off x="9652883" y="211473"/>
            <a:ext cx="2399077" cy="6478440"/>
          </a:xfrm>
          <a:prstGeom prst="rect">
            <a:avLst/>
          </a:prstGeom>
        </p:spPr>
      </p:pic>
    </p:spTree>
    <p:extLst>
      <p:ext uri="{BB962C8B-B14F-4D97-AF65-F5344CB8AC3E}">
        <p14:creationId xmlns:p14="http://schemas.microsoft.com/office/powerpoint/2010/main" val="2433100370"/>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84740" y="976922"/>
            <a:ext cx="8037961" cy="4093428"/>
          </a:xfrm>
          <a:prstGeom prst="rect">
            <a:avLst/>
          </a:prstGeom>
          <a:noFill/>
        </p:spPr>
        <p:txBody>
          <a:bodyPr wrap="square" rtlCol="0">
            <a:spAutoFit/>
          </a:bodyPr>
          <a:lstStyle/>
          <a:p>
            <a:r>
              <a:rPr lang="en-US" sz="4000" dirty="0" smtClean="0"/>
              <a:t>5. Medicare Advantage (MA) Plans are sometimes called</a:t>
            </a:r>
          </a:p>
          <a:p>
            <a:endParaRPr lang="en-US" sz="3600" dirty="0"/>
          </a:p>
          <a:p>
            <a:pPr marL="742950" indent="-742950">
              <a:buAutoNum type="alphaLcPeriod"/>
            </a:pPr>
            <a:r>
              <a:rPr lang="en-US" sz="3600" dirty="0" smtClean="0"/>
              <a:t>Part A</a:t>
            </a:r>
          </a:p>
          <a:p>
            <a:pPr marL="742950" indent="-742950">
              <a:buAutoNum type="alphaLcPeriod"/>
            </a:pPr>
            <a:r>
              <a:rPr lang="en-US" sz="3600" dirty="0" smtClean="0"/>
              <a:t>Part B</a:t>
            </a:r>
          </a:p>
          <a:p>
            <a:pPr marL="742950" indent="-742950">
              <a:buAutoNum type="alphaLcPeriod"/>
            </a:pPr>
            <a:r>
              <a:rPr lang="en-US" sz="3600" dirty="0" smtClean="0">
                <a:solidFill>
                  <a:srgbClr val="C00000"/>
                </a:solidFill>
              </a:rPr>
              <a:t>Part C</a:t>
            </a:r>
          </a:p>
          <a:p>
            <a:pPr marL="742950" indent="-742950">
              <a:buAutoNum type="alphaLcPeriod"/>
            </a:pPr>
            <a:r>
              <a:rPr lang="en-US" sz="3600" dirty="0" smtClean="0"/>
              <a:t>Part D</a:t>
            </a:r>
            <a:endParaRPr lang="en-US" sz="3600" dirty="0"/>
          </a:p>
        </p:txBody>
      </p:sp>
      <p:pic>
        <p:nvPicPr>
          <p:cNvPr id="2" name="Picture 1"/>
          <p:cNvPicPr>
            <a:picLocks noChangeAspect="1"/>
          </p:cNvPicPr>
          <p:nvPr/>
        </p:nvPicPr>
        <p:blipFill>
          <a:blip r:embed="rId2"/>
          <a:stretch>
            <a:fillRect/>
          </a:stretch>
        </p:blipFill>
        <p:spPr>
          <a:xfrm>
            <a:off x="9605176" y="308085"/>
            <a:ext cx="2345327" cy="6333296"/>
          </a:xfrm>
          <a:prstGeom prst="rect">
            <a:avLst/>
          </a:prstGeom>
        </p:spPr>
      </p:pic>
    </p:spTree>
    <p:extLst>
      <p:ext uri="{BB962C8B-B14F-4D97-AF65-F5344CB8AC3E}">
        <p14:creationId xmlns:p14="http://schemas.microsoft.com/office/powerpoint/2010/main" val="144350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64931" y="1373272"/>
            <a:ext cx="9271196" cy="4617055"/>
          </a:xfrm>
          <a:prstGeom prst="rect">
            <a:avLst/>
          </a:prstGeom>
        </p:spPr>
      </p:pic>
      <p:pic>
        <p:nvPicPr>
          <p:cNvPr id="2" name="Picture 1"/>
          <p:cNvPicPr>
            <a:picLocks noChangeAspect="1"/>
          </p:cNvPicPr>
          <p:nvPr/>
        </p:nvPicPr>
        <p:blipFill>
          <a:blip r:embed="rId3"/>
          <a:stretch>
            <a:fillRect/>
          </a:stretch>
        </p:blipFill>
        <p:spPr>
          <a:xfrm>
            <a:off x="10036127" y="1373271"/>
            <a:ext cx="1709774" cy="4617055"/>
          </a:xfrm>
          <a:prstGeom prst="rect">
            <a:avLst/>
          </a:prstGeom>
        </p:spPr>
      </p:pic>
    </p:spTree>
    <p:extLst>
      <p:ext uri="{BB962C8B-B14F-4D97-AF65-F5344CB8AC3E}">
        <p14:creationId xmlns:p14="http://schemas.microsoft.com/office/powerpoint/2010/main" val="1432992841"/>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7061" y="123825"/>
            <a:ext cx="9787405" cy="5756097"/>
          </a:xfrm>
          <a:prstGeom prst="rect">
            <a:avLst/>
          </a:prstGeom>
        </p:spPr>
      </p:pic>
      <p:pic>
        <p:nvPicPr>
          <p:cNvPr id="2" name="Picture 1"/>
          <p:cNvPicPr>
            <a:picLocks noChangeAspect="1"/>
          </p:cNvPicPr>
          <p:nvPr/>
        </p:nvPicPr>
        <p:blipFill>
          <a:blip r:embed="rId3"/>
          <a:stretch>
            <a:fillRect/>
          </a:stretch>
        </p:blipFill>
        <p:spPr>
          <a:xfrm>
            <a:off x="9884466" y="123825"/>
            <a:ext cx="2131581" cy="5756097"/>
          </a:xfrm>
          <a:prstGeom prst="rect">
            <a:avLst/>
          </a:prstGeom>
        </p:spPr>
      </p:pic>
    </p:spTree>
    <p:extLst>
      <p:ext uri="{BB962C8B-B14F-4D97-AF65-F5344CB8AC3E}">
        <p14:creationId xmlns:p14="http://schemas.microsoft.com/office/powerpoint/2010/main" val="129215540"/>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87540" y="377576"/>
            <a:ext cx="8732463" cy="6012950"/>
          </a:xfrm>
          <a:prstGeom prst="rect">
            <a:avLst/>
          </a:prstGeom>
        </p:spPr>
      </p:pic>
      <p:pic>
        <p:nvPicPr>
          <p:cNvPr id="2" name="Picture 1"/>
          <p:cNvPicPr>
            <a:picLocks noChangeAspect="1"/>
          </p:cNvPicPr>
          <p:nvPr/>
        </p:nvPicPr>
        <p:blipFill>
          <a:blip r:embed="rId3"/>
          <a:stretch>
            <a:fillRect/>
          </a:stretch>
        </p:blipFill>
        <p:spPr>
          <a:xfrm>
            <a:off x="9220004" y="377576"/>
            <a:ext cx="2227582" cy="6015338"/>
          </a:xfrm>
          <a:prstGeom prst="rect">
            <a:avLst/>
          </a:prstGeom>
        </p:spPr>
      </p:pic>
    </p:spTree>
    <p:extLst>
      <p:ext uri="{BB962C8B-B14F-4D97-AF65-F5344CB8AC3E}">
        <p14:creationId xmlns:p14="http://schemas.microsoft.com/office/powerpoint/2010/main" val="3873661555"/>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74100" y="418672"/>
            <a:ext cx="7880352" cy="5879386"/>
          </a:xfrm>
          <a:prstGeom prst="rect">
            <a:avLst/>
          </a:prstGeom>
        </p:spPr>
      </p:pic>
      <p:pic>
        <p:nvPicPr>
          <p:cNvPr id="2" name="Picture 1"/>
          <p:cNvPicPr>
            <a:picLocks noChangeAspect="1"/>
          </p:cNvPicPr>
          <p:nvPr/>
        </p:nvPicPr>
        <p:blipFill>
          <a:blip r:embed="rId3"/>
          <a:stretch>
            <a:fillRect/>
          </a:stretch>
        </p:blipFill>
        <p:spPr>
          <a:xfrm>
            <a:off x="8354452" y="418672"/>
            <a:ext cx="2177237" cy="5879386"/>
          </a:xfrm>
          <a:prstGeom prst="rect">
            <a:avLst/>
          </a:prstGeom>
        </p:spPr>
      </p:pic>
    </p:spTree>
    <p:extLst>
      <p:ext uri="{BB962C8B-B14F-4D97-AF65-F5344CB8AC3E}">
        <p14:creationId xmlns:p14="http://schemas.microsoft.com/office/powerpoint/2010/main" val="732413583"/>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2385" y="387849"/>
            <a:ext cx="8176978" cy="5971854"/>
          </a:xfrm>
          <a:prstGeom prst="rect">
            <a:avLst/>
          </a:prstGeom>
        </p:spPr>
      </p:pic>
      <p:sp>
        <p:nvSpPr>
          <p:cNvPr id="3" name="TextBox 2"/>
          <p:cNvSpPr txBox="1"/>
          <p:nvPr/>
        </p:nvSpPr>
        <p:spPr>
          <a:xfrm>
            <a:off x="4718711" y="6488668"/>
            <a:ext cx="3219939" cy="369332"/>
          </a:xfrm>
          <a:prstGeom prst="rect">
            <a:avLst/>
          </a:prstGeom>
          <a:noFill/>
        </p:spPr>
        <p:txBody>
          <a:bodyPr wrap="square" rtlCol="0">
            <a:spAutoFit/>
          </a:bodyPr>
          <a:lstStyle/>
          <a:p>
            <a:r>
              <a:rPr lang="en-US" dirty="0" smtClean="0"/>
              <a:t>QUESTION TO FOLLOW</a:t>
            </a:r>
            <a:endParaRPr lang="en-US" dirty="0"/>
          </a:p>
        </p:txBody>
      </p:sp>
      <p:pic>
        <p:nvPicPr>
          <p:cNvPr id="2" name="Picture 1"/>
          <p:cNvPicPr>
            <a:picLocks noChangeAspect="1"/>
          </p:cNvPicPr>
          <p:nvPr/>
        </p:nvPicPr>
        <p:blipFill>
          <a:blip r:embed="rId3"/>
          <a:stretch>
            <a:fillRect/>
          </a:stretch>
        </p:blipFill>
        <p:spPr>
          <a:xfrm>
            <a:off x="8619363" y="387849"/>
            <a:ext cx="2211479" cy="5971854"/>
          </a:xfrm>
          <a:prstGeom prst="rect">
            <a:avLst/>
          </a:prstGeom>
        </p:spPr>
      </p:pic>
    </p:spTree>
    <p:extLst>
      <p:ext uri="{BB962C8B-B14F-4D97-AF65-F5344CB8AC3E}">
        <p14:creationId xmlns:p14="http://schemas.microsoft.com/office/powerpoint/2010/main" val="2563835385"/>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67155" y="1174122"/>
            <a:ext cx="7848133" cy="4622873"/>
          </a:xfrm>
          <a:prstGeom prst="rect">
            <a:avLst/>
          </a:prstGeom>
        </p:spPr>
      </p:pic>
      <p:pic>
        <p:nvPicPr>
          <p:cNvPr id="2" name="Picture 1"/>
          <p:cNvPicPr>
            <a:picLocks noChangeAspect="1"/>
          </p:cNvPicPr>
          <p:nvPr/>
        </p:nvPicPr>
        <p:blipFill>
          <a:blip r:embed="rId3"/>
          <a:stretch>
            <a:fillRect/>
          </a:stretch>
        </p:blipFill>
        <p:spPr>
          <a:xfrm>
            <a:off x="8815288" y="1174122"/>
            <a:ext cx="1711928" cy="4622873"/>
          </a:xfrm>
          <a:prstGeom prst="rect">
            <a:avLst/>
          </a:prstGeom>
        </p:spPr>
      </p:pic>
    </p:spTree>
    <p:extLst>
      <p:ext uri="{BB962C8B-B14F-4D97-AF65-F5344CB8AC3E}">
        <p14:creationId xmlns:p14="http://schemas.microsoft.com/office/powerpoint/2010/main" val="685063024"/>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620461"/>
            <a:ext cx="10131266" cy="5503709"/>
          </a:xfrm>
          <a:prstGeom prst="rect">
            <a:avLst/>
          </a:prstGeom>
        </p:spPr>
      </p:pic>
      <p:pic>
        <p:nvPicPr>
          <p:cNvPr id="2" name="Picture 1"/>
          <p:cNvPicPr>
            <a:picLocks noChangeAspect="1"/>
          </p:cNvPicPr>
          <p:nvPr/>
        </p:nvPicPr>
        <p:blipFill>
          <a:blip r:embed="rId3"/>
          <a:stretch>
            <a:fillRect/>
          </a:stretch>
        </p:blipFill>
        <p:spPr>
          <a:xfrm>
            <a:off x="10131266" y="589923"/>
            <a:ext cx="2060734" cy="5564783"/>
          </a:xfrm>
          <a:prstGeom prst="rect">
            <a:avLst/>
          </a:prstGeom>
        </p:spPr>
      </p:pic>
    </p:spTree>
    <p:extLst>
      <p:ext uri="{BB962C8B-B14F-4D97-AF65-F5344CB8AC3E}">
        <p14:creationId xmlns:p14="http://schemas.microsoft.com/office/powerpoint/2010/main" val="14518233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9470" y="913895"/>
            <a:ext cx="9680332" cy="5223135"/>
          </a:xfrm>
          <a:prstGeom prst="rect">
            <a:avLst/>
          </a:prstGeom>
        </p:spPr>
      </p:pic>
      <p:pic>
        <p:nvPicPr>
          <p:cNvPr id="3" name="Picture 2"/>
          <p:cNvPicPr>
            <a:picLocks noChangeAspect="1"/>
          </p:cNvPicPr>
          <p:nvPr/>
        </p:nvPicPr>
        <p:blipFill>
          <a:blip r:embed="rId3"/>
          <a:stretch>
            <a:fillRect/>
          </a:stretch>
        </p:blipFill>
        <p:spPr>
          <a:xfrm>
            <a:off x="9829802" y="913894"/>
            <a:ext cx="1934216" cy="5223136"/>
          </a:xfrm>
          <a:prstGeom prst="rect">
            <a:avLst/>
          </a:prstGeom>
        </p:spPr>
      </p:pic>
    </p:spTree>
    <p:extLst>
      <p:ext uri="{BB962C8B-B14F-4D97-AF65-F5344CB8AC3E}">
        <p14:creationId xmlns:p14="http://schemas.microsoft.com/office/powerpoint/2010/main" val="1056121854"/>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6318" y="449494"/>
            <a:ext cx="8821519" cy="5979124"/>
          </a:xfrm>
          <a:prstGeom prst="rect">
            <a:avLst/>
          </a:prstGeom>
        </p:spPr>
      </p:pic>
      <p:pic>
        <p:nvPicPr>
          <p:cNvPr id="2" name="Picture 1"/>
          <p:cNvPicPr>
            <a:picLocks noChangeAspect="1"/>
          </p:cNvPicPr>
          <p:nvPr/>
        </p:nvPicPr>
        <p:blipFill>
          <a:blip r:embed="rId3"/>
          <a:stretch>
            <a:fillRect/>
          </a:stretch>
        </p:blipFill>
        <p:spPr>
          <a:xfrm>
            <a:off x="9287838" y="449494"/>
            <a:ext cx="2230086" cy="6022100"/>
          </a:xfrm>
          <a:prstGeom prst="rect">
            <a:avLst/>
          </a:prstGeom>
        </p:spPr>
      </p:pic>
    </p:spTree>
    <p:extLst>
      <p:ext uri="{BB962C8B-B14F-4D97-AF65-F5344CB8AC3E}">
        <p14:creationId xmlns:p14="http://schemas.microsoft.com/office/powerpoint/2010/main" val="3812799552"/>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99453" y="449493"/>
            <a:ext cx="8582901" cy="5960349"/>
          </a:xfrm>
          <a:prstGeom prst="rect">
            <a:avLst/>
          </a:prstGeom>
        </p:spPr>
      </p:pic>
      <p:pic>
        <p:nvPicPr>
          <p:cNvPr id="2" name="Picture 1"/>
          <p:cNvPicPr>
            <a:picLocks noChangeAspect="1"/>
          </p:cNvPicPr>
          <p:nvPr/>
        </p:nvPicPr>
        <p:blipFill>
          <a:blip r:embed="rId3"/>
          <a:stretch>
            <a:fillRect/>
          </a:stretch>
        </p:blipFill>
        <p:spPr>
          <a:xfrm>
            <a:off x="9082354" y="449493"/>
            <a:ext cx="2207219" cy="5960349"/>
          </a:xfrm>
          <a:prstGeom prst="rect">
            <a:avLst/>
          </a:prstGeom>
        </p:spPr>
      </p:pic>
    </p:spTree>
    <p:extLst>
      <p:ext uri="{BB962C8B-B14F-4D97-AF65-F5344CB8AC3E}">
        <p14:creationId xmlns:p14="http://schemas.microsoft.com/office/powerpoint/2010/main" val="974031248"/>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17343" y="398123"/>
            <a:ext cx="8385007" cy="5910209"/>
          </a:xfrm>
          <a:prstGeom prst="rect">
            <a:avLst/>
          </a:prstGeom>
        </p:spPr>
      </p:pic>
      <p:sp>
        <p:nvSpPr>
          <p:cNvPr id="2" name="TextBox 1"/>
          <p:cNvSpPr txBox="1"/>
          <p:nvPr/>
        </p:nvSpPr>
        <p:spPr>
          <a:xfrm>
            <a:off x="1995856" y="6488668"/>
            <a:ext cx="4818184" cy="369332"/>
          </a:xfrm>
          <a:prstGeom prst="rect">
            <a:avLst/>
          </a:prstGeom>
          <a:noFill/>
        </p:spPr>
        <p:txBody>
          <a:bodyPr wrap="square" rtlCol="0">
            <a:spAutoFit/>
          </a:bodyPr>
          <a:lstStyle/>
          <a:p>
            <a:r>
              <a:rPr lang="en-US" dirty="0" smtClean="0"/>
              <a:t>DON’T WORRY ABOUT THE FINEPRINT</a:t>
            </a:r>
            <a:endParaRPr lang="en-US" dirty="0"/>
          </a:p>
        </p:txBody>
      </p:sp>
      <p:pic>
        <p:nvPicPr>
          <p:cNvPr id="3" name="Picture 2"/>
          <p:cNvPicPr>
            <a:picLocks noChangeAspect="1"/>
          </p:cNvPicPr>
          <p:nvPr/>
        </p:nvPicPr>
        <p:blipFill>
          <a:blip r:embed="rId3"/>
          <a:stretch>
            <a:fillRect/>
          </a:stretch>
        </p:blipFill>
        <p:spPr>
          <a:xfrm>
            <a:off x="8902351" y="398123"/>
            <a:ext cx="2184750" cy="5899675"/>
          </a:xfrm>
          <a:prstGeom prst="rect">
            <a:avLst/>
          </a:prstGeom>
        </p:spPr>
      </p:pic>
    </p:spTree>
    <p:extLst>
      <p:ext uri="{BB962C8B-B14F-4D97-AF65-F5344CB8AC3E}">
        <p14:creationId xmlns:p14="http://schemas.microsoft.com/office/powerpoint/2010/main" val="1173489810"/>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83576" y="1276564"/>
            <a:ext cx="9610267" cy="4586464"/>
          </a:xfrm>
          <a:prstGeom prst="rect">
            <a:avLst/>
          </a:prstGeom>
        </p:spPr>
      </p:pic>
      <p:pic>
        <p:nvPicPr>
          <p:cNvPr id="2" name="Picture 1"/>
          <p:cNvPicPr>
            <a:picLocks noChangeAspect="1"/>
          </p:cNvPicPr>
          <p:nvPr/>
        </p:nvPicPr>
        <p:blipFill>
          <a:blip r:embed="rId3"/>
          <a:stretch>
            <a:fillRect/>
          </a:stretch>
        </p:blipFill>
        <p:spPr>
          <a:xfrm>
            <a:off x="10093843" y="1276564"/>
            <a:ext cx="1698446" cy="4586464"/>
          </a:xfrm>
          <a:prstGeom prst="rect">
            <a:avLst/>
          </a:prstGeom>
        </p:spPr>
      </p:pic>
    </p:spTree>
    <p:extLst>
      <p:ext uri="{BB962C8B-B14F-4D97-AF65-F5344CB8AC3E}">
        <p14:creationId xmlns:p14="http://schemas.microsoft.com/office/powerpoint/2010/main" val="637786173"/>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83576" y="1107698"/>
            <a:ext cx="9261375" cy="5246276"/>
          </a:xfrm>
          <a:prstGeom prst="rect">
            <a:avLst/>
          </a:prstGeom>
        </p:spPr>
      </p:pic>
      <p:pic>
        <p:nvPicPr>
          <p:cNvPr id="2" name="Picture 1"/>
          <p:cNvPicPr>
            <a:picLocks noChangeAspect="1"/>
          </p:cNvPicPr>
          <p:nvPr/>
        </p:nvPicPr>
        <p:blipFill>
          <a:blip r:embed="rId3"/>
          <a:stretch>
            <a:fillRect/>
          </a:stretch>
        </p:blipFill>
        <p:spPr>
          <a:xfrm>
            <a:off x="9744951" y="1107698"/>
            <a:ext cx="1940026" cy="5238827"/>
          </a:xfrm>
          <a:prstGeom prst="rect">
            <a:avLst/>
          </a:prstGeom>
        </p:spPr>
      </p:pic>
    </p:spTree>
    <p:extLst>
      <p:ext uri="{BB962C8B-B14F-4D97-AF65-F5344CB8AC3E}">
        <p14:creationId xmlns:p14="http://schemas.microsoft.com/office/powerpoint/2010/main" val="1460952064"/>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8507" y="378802"/>
            <a:ext cx="9059684" cy="5951305"/>
          </a:xfrm>
          <a:prstGeom prst="rect">
            <a:avLst/>
          </a:prstGeom>
        </p:spPr>
      </p:pic>
      <p:pic>
        <p:nvPicPr>
          <p:cNvPr id="2" name="Picture 1"/>
          <p:cNvPicPr>
            <a:picLocks noChangeAspect="1"/>
          </p:cNvPicPr>
          <p:nvPr/>
        </p:nvPicPr>
        <p:blipFill>
          <a:blip r:embed="rId3"/>
          <a:stretch>
            <a:fillRect/>
          </a:stretch>
        </p:blipFill>
        <p:spPr>
          <a:xfrm>
            <a:off x="9268191" y="378802"/>
            <a:ext cx="2203869" cy="5951305"/>
          </a:xfrm>
          <a:prstGeom prst="rect">
            <a:avLst/>
          </a:prstGeom>
        </p:spPr>
      </p:pic>
    </p:spTree>
    <p:extLst>
      <p:ext uri="{BB962C8B-B14F-4D97-AF65-F5344CB8AC3E}">
        <p14:creationId xmlns:p14="http://schemas.microsoft.com/office/powerpoint/2010/main" val="1996583205"/>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29019" y="387849"/>
            <a:ext cx="8286208" cy="6087826"/>
          </a:xfrm>
          <a:prstGeom prst="rect">
            <a:avLst/>
          </a:prstGeom>
        </p:spPr>
      </p:pic>
      <p:pic>
        <p:nvPicPr>
          <p:cNvPr id="2" name="Picture 1"/>
          <p:cNvPicPr>
            <a:picLocks noChangeAspect="1"/>
          </p:cNvPicPr>
          <p:nvPr/>
        </p:nvPicPr>
        <p:blipFill>
          <a:blip r:embed="rId3"/>
          <a:stretch>
            <a:fillRect/>
          </a:stretch>
        </p:blipFill>
        <p:spPr>
          <a:xfrm>
            <a:off x="8815227" y="387849"/>
            <a:ext cx="2254425" cy="6087826"/>
          </a:xfrm>
          <a:prstGeom prst="rect">
            <a:avLst/>
          </a:prstGeom>
        </p:spPr>
      </p:pic>
    </p:spTree>
    <p:extLst>
      <p:ext uri="{BB962C8B-B14F-4D97-AF65-F5344CB8AC3E}">
        <p14:creationId xmlns:p14="http://schemas.microsoft.com/office/powerpoint/2010/main" val="3672979254"/>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50381" y="480317"/>
            <a:ext cx="8377862" cy="6055998"/>
          </a:xfrm>
          <a:prstGeom prst="rect">
            <a:avLst/>
          </a:prstGeom>
        </p:spPr>
      </p:pic>
      <p:pic>
        <p:nvPicPr>
          <p:cNvPr id="2" name="Picture 1"/>
          <p:cNvPicPr>
            <a:picLocks noChangeAspect="1"/>
          </p:cNvPicPr>
          <p:nvPr/>
        </p:nvPicPr>
        <p:blipFill>
          <a:blip r:embed="rId3"/>
          <a:stretch>
            <a:fillRect/>
          </a:stretch>
        </p:blipFill>
        <p:spPr>
          <a:xfrm>
            <a:off x="8928244" y="480317"/>
            <a:ext cx="2246780" cy="6067180"/>
          </a:xfrm>
          <a:prstGeom prst="rect">
            <a:avLst/>
          </a:prstGeom>
        </p:spPr>
      </p:pic>
    </p:spTree>
    <p:extLst>
      <p:ext uri="{BB962C8B-B14F-4D97-AF65-F5344CB8AC3E}">
        <p14:creationId xmlns:p14="http://schemas.microsoft.com/office/powerpoint/2010/main" val="3721488677"/>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2176" y="408397"/>
            <a:ext cx="9249239" cy="6054048"/>
          </a:xfrm>
          <a:prstGeom prst="rect">
            <a:avLst/>
          </a:prstGeom>
        </p:spPr>
      </p:pic>
      <p:pic>
        <p:nvPicPr>
          <p:cNvPr id="2" name="Picture 1"/>
          <p:cNvPicPr>
            <a:picLocks noChangeAspect="1"/>
          </p:cNvPicPr>
          <p:nvPr/>
        </p:nvPicPr>
        <p:blipFill>
          <a:blip r:embed="rId3"/>
          <a:stretch>
            <a:fillRect/>
          </a:stretch>
        </p:blipFill>
        <p:spPr>
          <a:xfrm>
            <a:off x="9641416" y="408397"/>
            <a:ext cx="2245784" cy="6064491"/>
          </a:xfrm>
          <a:prstGeom prst="rect">
            <a:avLst/>
          </a:prstGeom>
        </p:spPr>
      </p:pic>
    </p:spTree>
    <p:extLst>
      <p:ext uri="{BB962C8B-B14F-4D97-AF65-F5344CB8AC3E}">
        <p14:creationId xmlns:p14="http://schemas.microsoft.com/office/powerpoint/2010/main" val="4275827296"/>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90166" y="377575"/>
            <a:ext cx="8849043" cy="6028463"/>
          </a:xfrm>
          <a:prstGeom prst="rect">
            <a:avLst/>
          </a:prstGeom>
        </p:spPr>
      </p:pic>
      <p:pic>
        <p:nvPicPr>
          <p:cNvPr id="2" name="Picture 1"/>
          <p:cNvPicPr>
            <a:picLocks noChangeAspect="1"/>
          </p:cNvPicPr>
          <p:nvPr/>
        </p:nvPicPr>
        <p:blipFill>
          <a:blip r:embed="rId3"/>
          <a:stretch>
            <a:fillRect/>
          </a:stretch>
        </p:blipFill>
        <p:spPr>
          <a:xfrm>
            <a:off x="9339210" y="377575"/>
            <a:ext cx="2232442" cy="6028463"/>
          </a:xfrm>
          <a:prstGeom prst="rect">
            <a:avLst/>
          </a:prstGeom>
        </p:spPr>
      </p:pic>
    </p:spTree>
    <p:extLst>
      <p:ext uri="{BB962C8B-B14F-4D97-AF65-F5344CB8AC3E}">
        <p14:creationId xmlns:p14="http://schemas.microsoft.com/office/powerpoint/2010/main" val="29752901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21416" y="386861"/>
            <a:ext cx="9029902" cy="6154616"/>
          </a:xfrm>
          <a:prstGeom prst="rect">
            <a:avLst/>
          </a:prstGeom>
        </p:spPr>
      </p:pic>
      <p:pic>
        <p:nvPicPr>
          <p:cNvPr id="2" name="Picture 1"/>
          <p:cNvPicPr>
            <a:picLocks noChangeAspect="1"/>
          </p:cNvPicPr>
          <p:nvPr/>
        </p:nvPicPr>
        <p:blipFill>
          <a:blip r:embed="rId3"/>
          <a:stretch>
            <a:fillRect/>
          </a:stretch>
        </p:blipFill>
        <p:spPr>
          <a:xfrm>
            <a:off x="9351318" y="386861"/>
            <a:ext cx="2279159" cy="6154616"/>
          </a:xfrm>
          <a:prstGeom prst="rect">
            <a:avLst/>
          </a:prstGeom>
        </p:spPr>
      </p:pic>
    </p:spTree>
    <p:extLst>
      <p:ext uri="{BB962C8B-B14F-4D97-AF65-F5344CB8AC3E}">
        <p14:creationId xmlns:p14="http://schemas.microsoft.com/office/powerpoint/2010/main" val="4267296772"/>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7431" y="213385"/>
            <a:ext cx="9923042" cy="6208160"/>
          </a:xfrm>
          <a:prstGeom prst="rect">
            <a:avLst/>
          </a:prstGeom>
        </p:spPr>
      </p:pic>
      <p:pic>
        <p:nvPicPr>
          <p:cNvPr id="2" name="Picture 1"/>
          <p:cNvPicPr>
            <a:picLocks noChangeAspect="1"/>
          </p:cNvPicPr>
          <p:nvPr/>
        </p:nvPicPr>
        <p:blipFill>
          <a:blip r:embed="rId3"/>
          <a:stretch>
            <a:fillRect/>
          </a:stretch>
        </p:blipFill>
        <p:spPr>
          <a:xfrm>
            <a:off x="9740117" y="213385"/>
            <a:ext cx="2298987" cy="6208160"/>
          </a:xfrm>
          <a:prstGeom prst="rect">
            <a:avLst/>
          </a:prstGeom>
        </p:spPr>
      </p:pic>
    </p:spTree>
    <p:extLst>
      <p:ext uri="{BB962C8B-B14F-4D97-AF65-F5344CB8AC3E}">
        <p14:creationId xmlns:p14="http://schemas.microsoft.com/office/powerpoint/2010/main" val="436069240"/>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9277" y="461150"/>
            <a:ext cx="10037838" cy="6064321"/>
          </a:xfrm>
          <a:prstGeom prst="rect">
            <a:avLst/>
          </a:prstGeom>
        </p:spPr>
      </p:pic>
      <p:pic>
        <p:nvPicPr>
          <p:cNvPr id="2" name="Picture 1"/>
          <p:cNvPicPr>
            <a:picLocks noChangeAspect="1"/>
          </p:cNvPicPr>
          <p:nvPr/>
        </p:nvPicPr>
        <p:blipFill>
          <a:blip r:embed="rId3"/>
          <a:stretch>
            <a:fillRect/>
          </a:stretch>
        </p:blipFill>
        <p:spPr>
          <a:xfrm>
            <a:off x="9659767" y="461150"/>
            <a:ext cx="2245721" cy="6064321"/>
          </a:xfrm>
          <a:prstGeom prst="rect">
            <a:avLst/>
          </a:prstGeom>
        </p:spPr>
      </p:pic>
    </p:spTree>
    <p:extLst>
      <p:ext uri="{BB962C8B-B14F-4D97-AF65-F5344CB8AC3E}">
        <p14:creationId xmlns:p14="http://schemas.microsoft.com/office/powerpoint/2010/main" val="944705660"/>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6768" y="459768"/>
            <a:ext cx="8070806" cy="5930757"/>
          </a:xfrm>
          <a:prstGeom prst="rect">
            <a:avLst/>
          </a:prstGeom>
        </p:spPr>
      </p:pic>
      <p:pic>
        <p:nvPicPr>
          <p:cNvPr id="2" name="Picture 1"/>
          <p:cNvPicPr>
            <a:picLocks noChangeAspect="1"/>
          </p:cNvPicPr>
          <p:nvPr/>
        </p:nvPicPr>
        <p:blipFill>
          <a:blip r:embed="rId3"/>
          <a:stretch>
            <a:fillRect/>
          </a:stretch>
        </p:blipFill>
        <p:spPr>
          <a:xfrm>
            <a:off x="8497575" y="459768"/>
            <a:ext cx="2196260" cy="5930757"/>
          </a:xfrm>
          <a:prstGeom prst="rect">
            <a:avLst/>
          </a:prstGeom>
        </p:spPr>
      </p:pic>
    </p:spTree>
    <p:extLst>
      <p:ext uri="{BB962C8B-B14F-4D97-AF65-F5344CB8AC3E}">
        <p14:creationId xmlns:p14="http://schemas.microsoft.com/office/powerpoint/2010/main" val="2248825627"/>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1353" y="907336"/>
            <a:ext cx="8891239" cy="5191464"/>
          </a:xfrm>
          <a:prstGeom prst="rect">
            <a:avLst/>
          </a:prstGeom>
        </p:spPr>
      </p:pic>
      <p:pic>
        <p:nvPicPr>
          <p:cNvPr id="2" name="Picture 1"/>
          <p:cNvPicPr>
            <a:picLocks noChangeAspect="1"/>
          </p:cNvPicPr>
          <p:nvPr/>
        </p:nvPicPr>
        <p:blipFill>
          <a:blip r:embed="rId3"/>
          <a:stretch>
            <a:fillRect/>
          </a:stretch>
        </p:blipFill>
        <p:spPr>
          <a:xfrm>
            <a:off x="9172593" y="907336"/>
            <a:ext cx="1922488" cy="5191464"/>
          </a:xfrm>
          <a:prstGeom prst="rect">
            <a:avLst/>
          </a:prstGeom>
        </p:spPr>
      </p:pic>
    </p:spTree>
    <p:extLst>
      <p:ext uri="{BB962C8B-B14F-4D97-AF65-F5344CB8AC3E}">
        <p14:creationId xmlns:p14="http://schemas.microsoft.com/office/powerpoint/2010/main" val="1317054613"/>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23961" y="1090246"/>
            <a:ext cx="8572184" cy="5345722"/>
          </a:xfrm>
          <a:prstGeom prst="rect">
            <a:avLst/>
          </a:prstGeom>
        </p:spPr>
      </p:pic>
      <p:pic>
        <p:nvPicPr>
          <p:cNvPr id="2" name="Picture 1"/>
          <p:cNvPicPr>
            <a:picLocks noChangeAspect="1"/>
          </p:cNvPicPr>
          <p:nvPr/>
        </p:nvPicPr>
        <p:blipFill>
          <a:blip r:embed="rId3"/>
          <a:stretch>
            <a:fillRect/>
          </a:stretch>
        </p:blipFill>
        <p:spPr>
          <a:xfrm>
            <a:off x="9296145" y="1090246"/>
            <a:ext cx="1979612" cy="5345722"/>
          </a:xfrm>
          <a:prstGeom prst="rect">
            <a:avLst/>
          </a:prstGeom>
        </p:spPr>
      </p:pic>
    </p:spTree>
    <p:extLst>
      <p:ext uri="{BB962C8B-B14F-4D97-AF65-F5344CB8AC3E}">
        <p14:creationId xmlns:p14="http://schemas.microsoft.com/office/powerpoint/2010/main" val="3667028012"/>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1676" y="1186961"/>
            <a:ext cx="9222744" cy="5295834"/>
          </a:xfrm>
          <a:prstGeom prst="rect">
            <a:avLst/>
          </a:prstGeom>
        </p:spPr>
      </p:pic>
      <p:pic>
        <p:nvPicPr>
          <p:cNvPr id="2" name="Picture 1"/>
          <p:cNvPicPr>
            <a:picLocks noChangeAspect="1"/>
          </p:cNvPicPr>
          <p:nvPr/>
        </p:nvPicPr>
        <p:blipFill>
          <a:blip r:embed="rId3"/>
          <a:stretch>
            <a:fillRect/>
          </a:stretch>
        </p:blipFill>
        <p:spPr>
          <a:xfrm>
            <a:off x="9444702" y="1186962"/>
            <a:ext cx="1961138" cy="5295834"/>
          </a:xfrm>
          <a:prstGeom prst="rect">
            <a:avLst/>
          </a:prstGeom>
        </p:spPr>
      </p:pic>
    </p:spTree>
    <p:extLst>
      <p:ext uri="{BB962C8B-B14F-4D97-AF65-F5344CB8AC3E}">
        <p14:creationId xmlns:p14="http://schemas.microsoft.com/office/powerpoint/2010/main" val="4253553166"/>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07756" y="931985"/>
            <a:ext cx="9288800" cy="5307886"/>
          </a:xfrm>
          <a:prstGeom prst="rect">
            <a:avLst/>
          </a:prstGeom>
        </p:spPr>
      </p:pic>
      <p:pic>
        <p:nvPicPr>
          <p:cNvPr id="2" name="Picture 1"/>
          <p:cNvPicPr>
            <a:picLocks noChangeAspect="1"/>
          </p:cNvPicPr>
          <p:nvPr/>
        </p:nvPicPr>
        <p:blipFill>
          <a:blip r:embed="rId3"/>
          <a:stretch>
            <a:fillRect/>
          </a:stretch>
        </p:blipFill>
        <p:spPr>
          <a:xfrm>
            <a:off x="9796556" y="917462"/>
            <a:ext cx="1976357" cy="5336932"/>
          </a:xfrm>
          <a:prstGeom prst="rect">
            <a:avLst/>
          </a:prstGeom>
        </p:spPr>
      </p:pic>
    </p:spTree>
    <p:extLst>
      <p:ext uri="{BB962C8B-B14F-4D97-AF65-F5344CB8AC3E}">
        <p14:creationId xmlns:p14="http://schemas.microsoft.com/office/powerpoint/2010/main" val="2795424330"/>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7730" y="534553"/>
            <a:ext cx="9761031" cy="5684178"/>
          </a:xfrm>
          <a:prstGeom prst="rect">
            <a:avLst/>
          </a:prstGeom>
        </p:spPr>
      </p:pic>
      <p:pic>
        <p:nvPicPr>
          <p:cNvPr id="2" name="Picture 1"/>
          <p:cNvPicPr>
            <a:picLocks noChangeAspect="1"/>
          </p:cNvPicPr>
          <p:nvPr/>
        </p:nvPicPr>
        <p:blipFill>
          <a:blip r:embed="rId3"/>
          <a:stretch>
            <a:fillRect/>
          </a:stretch>
        </p:blipFill>
        <p:spPr>
          <a:xfrm>
            <a:off x="9857745" y="534553"/>
            <a:ext cx="2104947" cy="5684178"/>
          </a:xfrm>
          <a:prstGeom prst="rect">
            <a:avLst/>
          </a:prstGeom>
        </p:spPr>
      </p:pic>
    </p:spTree>
    <p:extLst>
      <p:ext uri="{BB962C8B-B14F-4D97-AF65-F5344CB8AC3E}">
        <p14:creationId xmlns:p14="http://schemas.microsoft.com/office/powerpoint/2010/main" val="1314479574"/>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1157" y="470042"/>
            <a:ext cx="8907503" cy="5892797"/>
          </a:xfrm>
          <a:prstGeom prst="rect">
            <a:avLst/>
          </a:prstGeom>
        </p:spPr>
      </p:pic>
      <p:pic>
        <p:nvPicPr>
          <p:cNvPr id="2" name="Picture 1"/>
          <p:cNvPicPr>
            <a:picLocks noChangeAspect="1"/>
          </p:cNvPicPr>
          <p:nvPr/>
        </p:nvPicPr>
        <p:blipFill>
          <a:blip r:embed="rId3"/>
          <a:stretch>
            <a:fillRect/>
          </a:stretch>
        </p:blipFill>
        <p:spPr>
          <a:xfrm>
            <a:off x="9318660" y="470042"/>
            <a:ext cx="2182203" cy="5892797"/>
          </a:xfrm>
          <a:prstGeom prst="rect">
            <a:avLst/>
          </a:prstGeom>
        </p:spPr>
      </p:pic>
    </p:spTree>
    <p:extLst>
      <p:ext uri="{BB962C8B-B14F-4D97-AF65-F5344CB8AC3E}">
        <p14:creationId xmlns:p14="http://schemas.microsoft.com/office/powerpoint/2010/main" val="481867806"/>
      </p:ext>
    </p:extLst>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5843" y="449494"/>
            <a:ext cx="9017052" cy="5530066"/>
          </a:xfrm>
          <a:prstGeom prst="rect">
            <a:avLst/>
          </a:prstGeom>
        </p:spPr>
      </p:pic>
      <p:pic>
        <p:nvPicPr>
          <p:cNvPr id="2" name="Picture 1"/>
          <p:cNvPicPr>
            <a:picLocks noChangeAspect="1"/>
          </p:cNvPicPr>
          <p:nvPr/>
        </p:nvPicPr>
        <p:blipFill>
          <a:blip r:embed="rId3"/>
          <a:stretch>
            <a:fillRect/>
          </a:stretch>
        </p:blipFill>
        <p:spPr>
          <a:xfrm>
            <a:off x="9352895" y="449494"/>
            <a:ext cx="2047877" cy="5530066"/>
          </a:xfrm>
          <a:prstGeom prst="rect">
            <a:avLst/>
          </a:prstGeom>
        </p:spPr>
      </p:pic>
    </p:spTree>
    <p:extLst>
      <p:ext uri="{BB962C8B-B14F-4D97-AF65-F5344CB8AC3E}">
        <p14:creationId xmlns:p14="http://schemas.microsoft.com/office/powerpoint/2010/main" val="16115975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3657" y="298939"/>
            <a:ext cx="8926067" cy="6242538"/>
          </a:xfrm>
          <a:prstGeom prst="rect">
            <a:avLst/>
          </a:prstGeom>
        </p:spPr>
      </p:pic>
      <p:pic>
        <p:nvPicPr>
          <p:cNvPr id="2" name="Picture 1"/>
          <p:cNvPicPr>
            <a:picLocks noChangeAspect="1"/>
          </p:cNvPicPr>
          <p:nvPr/>
        </p:nvPicPr>
        <p:blipFill>
          <a:blip r:embed="rId3"/>
          <a:stretch>
            <a:fillRect/>
          </a:stretch>
        </p:blipFill>
        <p:spPr>
          <a:xfrm>
            <a:off x="9279724" y="298939"/>
            <a:ext cx="2311718" cy="6242538"/>
          </a:xfrm>
          <a:prstGeom prst="rect">
            <a:avLst/>
          </a:prstGeom>
        </p:spPr>
      </p:pic>
    </p:spTree>
    <p:extLst>
      <p:ext uri="{BB962C8B-B14F-4D97-AF65-F5344CB8AC3E}">
        <p14:creationId xmlns:p14="http://schemas.microsoft.com/office/powerpoint/2010/main" val="2520892652"/>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4335" y="377575"/>
            <a:ext cx="8544729" cy="6022169"/>
          </a:xfrm>
          <a:prstGeom prst="rect">
            <a:avLst/>
          </a:prstGeom>
        </p:spPr>
      </p:pic>
      <p:pic>
        <p:nvPicPr>
          <p:cNvPr id="2" name="Picture 1"/>
          <p:cNvPicPr>
            <a:picLocks noChangeAspect="1"/>
          </p:cNvPicPr>
          <p:nvPr/>
        </p:nvPicPr>
        <p:blipFill>
          <a:blip r:embed="rId3"/>
          <a:stretch>
            <a:fillRect/>
          </a:stretch>
        </p:blipFill>
        <p:spPr>
          <a:xfrm>
            <a:off x="8959065" y="377575"/>
            <a:ext cx="2230112" cy="6022169"/>
          </a:xfrm>
          <a:prstGeom prst="rect">
            <a:avLst/>
          </a:prstGeom>
        </p:spPr>
      </p:pic>
    </p:spTree>
    <p:extLst>
      <p:ext uri="{BB962C8B-B14F-4D97-AF65-F5344CB8AC3E}">
        <p14:creationId xmlns:p14="http://schemas.microsoft.com/office/powerpoint/2010/main" val="272865870"/>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97955" y="500865"/>
            <a:ext cx="8854194" cy="5817742"/>
          </a:xfrm>
          <a:prstGeom prst="rect">
            <a:avLst/>
          </a:prstGeom>
        </p:spPr>
      </p:pic>
      <p:pic>
        <p:nvPicPr>
          <p:cNvPr id="2" name="Picture 1"/>
          <p:cNvPicPr>
            <a:picLocks noChangeAspect="1"/>
          </p:cNvPicPr>
          <p:nvPr/>
        </p:nvPicPr>
        <p:blipFill>
          <a:blip r:embed="rId3"/>
          <a:stretch>
            <a:fillRect/>
          </a:stretch>
        </p:blipFill>
        <p:spPr>
          <a:xfrm>
            <a:off x="9452149" y="500866"/>
            <a:ext cx="2154408" cy="5817742"/>
          </a:xfrm>
          <a:prstGeom prst="rect">
            <a:avLst/>
          </a:prstGeom>
        </p:spPr>
      </p:pic>
    </p:spTree>
    <p:extLst>
      <p:ext uri="{BB962C8B-B14F-4D97-AF65-F5344CB8AC3E}">
        <p14:creationId xmlns:p14="http://schemas.microsoft.com/office/powerpoint/2010/main" val="1981006756"/>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87743" y="480316"/>
            <a:ext cx="8688854" cy="5930757"/>
          </a:xfrm>
          <a:prstGeom prst="rect">
            <a:avLst/>
          </a:prstGeom>
        </p:spPr>
      </p:pic>
      <p:pic>
        <p:nvPicPr>
          <p:cNvPr id="2" name="Picture 1"/>
          <p:cNvPicPr>
            <a:picLocks noChangeAspect="1"/>
          </p:cNvPicPr>
          <p:nvPr/>
        </p:nvPicPr>
        <p:blipFill>
          <a:blip r:embed="rId3"/>
          <a:stretch>
            <a:fillRect/>
          </a:stretch>
        </p:blipFill>
        <p:spPr>
          <a:xfrm>
            <a:off x="9276598" y="480316"/>
            <a:ext cx="2196260" cy="5930757"/>
          </a:xfrm>
          <a:prstGeom prst="rect">
            <a:avLst/>
          </a:prstGeom>
        </p:spPr>
      </p:pic>
    </p:spTree>
    <p:extLst>
      <p:ext uri="{BB962C8B-B14F-4D97-AF65-F5344CB8AC3E}">
        <p14:creationId xmlns:p14="http://schemas.microsoft.com/office/powerpoint/2010/main" val="3894571444"/>
      </p:ext>
    </p:extLst>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90137" y="275133"/>
            <a:ext cx="5831915" cy="5873229"/>
          </a:xfrm>
          <a:prstGeom prst="rect">
            <a:avLst/>
          </a:prstGeom>
        </p:spPr>
      </p:pic>
      <p:sp>
        <p:nvSpPr>
          <p:cNvPr id="2" name="TextBox 1"/>
          <p:cNvSpPr txBox="1"/>
          <p:nvPr/>
        </p:nvSpPr>
        <p:spPr>
          <a:xfrm>
            <a:off x="1011115" y="6175276"/>
            <a:ext cx="9566031" cy="523220"/>
          </a:xfrm>
          <a:prstGeom prst="rect">
            <a:avLst/>
          </a:prstGeom>
          <a:noFill/>
        </p:spPr>
        <p:txBody>
          <a:bodyPr wrap="square" rtlCol="0">
            <a:spAutoFit/>
          </a:bodyPr>
          <a:lstStyle/>
          <a:p>
            <a:r>
              <a:rPr lang="en-US" sz="2800" dirty="0" smtClean="0"/>
              <a:t>THIS PROCESS WILL BE ENLARGED INSUBSEQUENT SLIDES</a:t>
            </a:r>
            <a:endParaRPr lang="en-US" sz="2800" dirty="0"/>
          </a:p>
        </p:txBody>
      </p:sp>
      <p:pic>
        <p:nvPicPr>
          <p:cNvPr id="3" name="Picture 2"/>
          <p:cNvPicPr>
            <a:picLocks noChangeAspect="1"/>
          </p:cNvPicPr>
          <p:nvPr/>
        </p:nvPicPr>
        <p:blipFill>
          <a:blip r:embed="rId3"/>
          <a:stretch>
            <a:fillRect/>
          </a:stretch>
        </p:blipFill>
        <p:spPr>
          <a:xfrm>
            <a:off x="8922052" y="275133"/>
            <a:ext cx="2165048" cy="5846472"/>
          </a:xfrm>
          <a:prstGeom prst="rect">
            <a:avLst/>
          </a:prstGeom>
        </p:spPr>
      </p:pic>
      <p:pic>
        <p:nvPicPr>
          <p:cNvPr id="6" name="Picture 5"/>
          <p:cNvPicPr>
            <a:picLocks noChangeAspect="1"/>
          </p:cNvPicPr>
          <p:nvPr/>
        </p:nvPicPr>
        <p:blipFill>
          <a:blip r:embed="rId4"/>
          <a:stretch>
            <a:fillRect/>
          </a:stretch>
        </p:blipFill>
        <p:spPr>
          <a:xfrm>
            <a:off x="699505" y="302047"/>
            <a:ext cx="2390632" cy="5819399"/>
          </a:xfrm>
          <a:prstGeom prst="rect">
            <a:avLst/>
          </a:prstGeom>
        </p:spPr>
      </p:pic>
    </p:spTree>
    <p:extLst>
      <p:ext uri="{BB962C8B-B14F-4D97-AF65-F5344CB8AC3E}">
        <p14:creationId xmlns:p14="http://schemas.microsoft.com/office/powerpoint/2010/main" val="3939985274"/>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05168" y="1649897"/>
            <a:ext cx="7039529" cy="4139664"/>
          </a:xfrm>
          <a:prstGeom prst="rect">
            <a:avLst/>
          </a:prstGeom>
        </p:spPr>
      </p:pic>
      <p:pic>
        <p:nvPicPr>
          <p:cNvPr id="5" name="Picture 4"/>
          <p:cNvPicPr>
            <a:picLocks noChangeAspect="1"/>
          </p:cNvPicPr>
          <p:nvPr/>
        </p:nvPicPr>
        <p:blipFill>
          <a:blip r:embed="rId3"/>
          <a:stretch>
            <a:fillRect/>
          </a:stretch>
        </p:blipFill>
        <p:spPr>
          <a:xfrm>
            <a:off x="9448800" y="315400"/>
            <a:ext cx="2345507" cy="6333782"/>
          </a:xfrm>
          <a:prstGeom prst="rect">
            <a:avLst/>
          </a:prstGeom>
        </p:spPr>
      </p:pic>
    </p:spTree>
    <p:extLst>
      <p:ext uri="{BB962C8B-B14F-4D97-AF65-F5344CB8AC3E}">
        <p14:creationId xmlns:p14="http://schemas.microsoft.com/office/powerpoint/2010/main" val="793568654"/>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04076" y="964076"/>
            <a:ext cx="7494672" cy="5030323"/>
          </a:xfrm>
          <a:prstGeom prst="rect">
            <a:avLst/>
          </a:prstGeom>
        </p:spPr>
      </p:pic>
      <p:pic>
        <p:nvPicPr>
          <p:cNvPr id="3" name="Picture 2"/>
          <p:cNvPicPr>
            <a:picLocks noChangeAspect="1"/>
          </p:cNvPicPr>
          <p:nvPr/>
        </p:nvPicPr>
        <p:blipFill>
          <a:blip r:embed="rId3"/>
          <a:stretch>
            <a:fillRect/>
          </a:stretch>
        </p:blipFill>
        <p:spPr>
          <a:xfrm>
            <a:off x="9534769" y="229430"/>
            <a:ext cx="2382491" cy="6433651"/>
          </a:xfrm>
          <a:prstGeom prst="rect">
            <a:avLst/>
          </a:prstGeom>
        </p:spPr>
      </p:pic>
    </p:spTree>
    <p:extLst>
      <p:ext uri="{BB962C8B-B14F-4D97-AF65-F5344CB8AC3E}">
        <p14:creationId xmlns:p14="http://schemas.microsoft.com/office/powerpoint/2010/main" val="1443968924"/>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84429" y="418671"/>
            <a:ext cx="8664910" cy="6054048"/>
          </a:xfrm>
          <a:prstGeom prst="rect">
            <a:avLst/>
          </a:prstGeom>
        </p:spPr>
      </p:pic>
      <p:pic>
        <p:nvPicPr>
          <p:cNvPr id="2" name="Picture 1"/>
          <p:cNvPicPr>
            <a:picLocks noChangeAspect="1"/>
          </p:cNvPicPr>
          <p:nvPr/>
        </p:nvPicPr>
        <p:blipFill>
          <a:blip r:embed="rId3"/>
          <a:stretch>
            <a:fillRect/>
          </a:stretch>
        </p:blipFill>
        <p:spPr>
          <a:xfrm>
            <a:off x="9149338" y="418670"/>
            <a:ext cx="2241918" cy="6054049"/>
          </a:xfrm>
          <a:prstGeom prst="rect">
            <a:avLst/>
          </a:prstGeom>
        </p:spPr>
      </p:pic>
    </p:spTree>
    <p:extLst>
      <p:ext uri="{BB962C8B-B14F-4D97-AF65-F5344CB8AC3E}">
        <p14:creationId xmlns:p14="http://schemas.microsoft.com/office/powerpoint/2010/main" val="1625127229"/>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5294" y="326204"/>
            <a:ext cx="8853005" cy="6146516"/>
          </a:xfrm>
          <a:prstGeom prst="rect">
            <a:avLst/>
          </a:prstGeom>
        </p:spPr>
      </p:pic>
      <p:pic>
        <p:nvPicPr>
          <p:cNvPr id="2" name="Picture 1"/>
          <p:cNvPicPr>
            <a:picLocks noChangeAspect="1"/>
          </p:cNvPicPr>
          <p:nvPr/>
        </p:nvPicPr>
        <p:blipFill>
          <a:blip r:embed="rId3"/>
          <a:stretch>
            <a:fillRect/>
          </a:stretch>
        </p:blipFill>
        <p:spPr>
          <a:xfrm>
            <a:off x="9218299" y="326204"/>
            <a:ext cx="2276159" cy="6146516"/>
          </a:xfrm>
          <a:prstGeom prst="rect">
            <a:avLst/>
          </a:prstGeom>
        </p:spPr>
      </p:pic>
    </p:spTree>
    <p:extLst>
      <p:ext uri="{BB962C8B-B14F-4D97-AF65-F5344CB8AC3E}">
        <p14:creationId xmlns:p14="http://schemas.microsoft.com/office/powerpoint/2010/main" val="8764482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79231" y="983734"/>
            <a:ext cx="8680621" cy="5000400"/>
          </a:xfrm>
          <a:prstGeom prst="rect">
            <a:avLst/>
          </a:prstGeom>
        </p:spPr>
      </p:pic>
      <p:pic>
        <p:nvPicPr>
          <p:cNvPr id="2" name="Picture 1"/>
          <p:cNvPicPr>
            <a:picLocks noChangeAspect="1"/>
          </p:cNvPicPr>
          <p:nvPr/>
        </p:nvPicPr>
        <p:blipFill>
          <a:blip r:embed="rId3"/>
          <a:stretch>
            <a:fillRect/>
          </a:stretch>
        </p:blipFill>
        <p:spPr>
          <a:xfrm>
            <a:off x="9559852" y="983734"/>
            <a:ext cx="1861356" cy="5026386"/>
          </a:xfrm>
          <a:prstGeom prst="rect">
            <a:avLst/>
          </a:prstGeom>
        </p:spPr>
      </p:pic>
    </p:spTree>
    <p:extLst>
      <p:ext uri="{BB962C8B-B14F-4D97-AF65-F5344CB8AC3E}">
        <p14:creationId xmlns:p14="http://schemas.microsoft.com/office/powerpoint/2010/main" val="34627554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0146" y="607746"/>
            <a:ext cx="9308381" cy="5726742"/>
          </a:xfrm>
          <a:prstGeom prst="rect">
            <a:avLst/>
          </a:prstGeom>
        </p:spPr>
      </p:pic>
      <p:pic>
        <p:nvPicPr>
          <p:cNvPr id="2" name="Picture 1"/>
          <p:cNvPicPr>
            <a:picLocks noChangeAspect="1"/>
          </p:cNvPicPr>
          <p:nvPr/>
        </p:nvPicPr>
        <p:blipFill>
          <a:blip r:embed="rId3"/>
          <a:stretch>
            <a:fillRect/>
          </a:stretch>
        </p:blipFill>
        <p:spPr>
          <a:xfrm>
            <a:off x="9486900" y="607746"/>
            <a:ext cx="2118946" cy="5721976"/>
          </a:xfrm>
          <a:prstGeom prst="rect">
            <a:avLst/>
          </a:prstGeom>
        </p:spPr>
      </p:pic>
    </p:spTree>
    <p:extLst>
      <p:ext uri="{BB962C8B-B14F-4D97-AF65-F5344CB8AC3E}">
        <p14:creationId xmlns:p14="http://schemas.microsoft.com/office/powerpoint/2010/main" val="20815946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4799" y="378069"/>
            <a:ext cx="8175963" cy="6049108"/>
          </a:xfrm>
          <a:prstGeom prst="rect">
            <a:avLst/>
          </a:prstGeom>
        </p:spPr>
      </p:pic>
      <p:pic>
        <p:nvPicPr>
          <p:cNvPr id="2" name="Picture 1"/>
          <p:cNvPicPr>
            <a:picLocks noChangeAspect="1"/>
          </p:cNvPicPr>
          <p:nvPr/>
        </p:nvPicPr>
        <p:blipFill>
          <a:blip r:embed="rId3"/>
          <a:stretch>
            <a:fillRect/>
          </a:stretch>
        </p:blipFill>
        <p:spPr>
          <a:xfrm>
            <a:off x="8600761" y="378069"/>
            <a:ext cx="2231361" cy="6025541"/>
          </a:xfrm>
          <a:prstGeom prst="rect">
            <a:avLst/>
          </a:prstGeom>
        </p:spPr>
      </p:pic>
    </p:spTree>
    <p:extLst>
      <p:ext uri="{BB962C8B-B14F-4D97-AF65-F5344CB8AC3E}">
        <p14:creationId xmlns:p14="http://schemas.microsoft.com/office/powerpoint/2010/main" val="40325995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0386" y="404446"/>
            <a:ext cx="8589988" cy="6013939"/>
          </a:xfrm>
          <a:prstGeom prst="rect">
            <a:avLst/>
          </a:prstGeom>
        </p:spPr>
      </p:pic>
      <p:pic>
        <p:nvPicPr>
          <p:cNvPr id="2" name="Picture 1"/>
          <p:cNvPicPr>
            <a:picLocks noChangeAspect="1"/>
          </p:cNvPicPr>
          <p:nvPr/>
        </p:nvPicPr>
        <p:blipFill>
          <a:blip r:embed="rId3"/>
          <a:stretch>
            <a:fillRect/>
          </a:stretch>
        </p:blipFill>
        <p:spPr>
          <a:xfrm>
            <a:off x="8990374" y="404446"/>
            <a:ext cx="2219818" cy="5994374"/>
          </a:xfrm>
          <a:prstGeom prst="rect">
            <a:avLst/>
          </a:prstGeom>
        </p:spPr>
      </p:pic>
    </p:spTree>
    <p:extLst>
      <p:ext uri="{BB962C8B-B14F-4D97-AF65-F5344CB8AC3E}">
        <p14:creationId xmlns:p14="http://schemas.microsoft.com/office/powerpoint/2010/main" val="7902811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6207" y="356088"/>
            <a:ext cx="8407827" cy="6145823"/>
          </a:xfrm>
          <a:prstGeom prst="rect">
            <a:avLst/>
          </a:prstGeom>
        </p:spPr>
      </p:pic>
      <p:pic>
        <p:nvPicPr>
          <p:cNvPr id="2" name="Picture 1"/>
          <p:cNvPicPr>
            <a:picLocks noChangeAspect="1"/>
          </p:cNvPicPr>
          <p:nvPr/>
        </p:nvPicPr>
        <p:blipFill>
          <a:blip r:embed="rId3"/>
          <a:stretch>
            <a:fillRect/>
          </a:stretch>
        </p:blipFill>
        <p:spPr>
          <a:xfrm>
            <a:off x="9524795" y="587129"/>
            <a:ext cx="2275903" cy="6145823"/>
          </a:xfrm>
          <a:prstGeom prst="rect">
            <a:avLst/>
          </a:prstGeom>
        </p:spPr>
      </p:pic>
      <p:pic>
        <p:nvPicPr>
          <p:cNvPr id="3" name="Picture 2"/>
          <p:cNvPicPr>
            <a:picLocks noChangeAspect="1"/>
          </p:cNvPicPr>
          <p:nvPr/>
        </p:nvPicPr>
        <p:blipFill>
          <a:blip r:embed="rId4"/>
          <a:stretch>
            <a:fillRect/>
          </a:stretch>
        </p:blipFill>
        <p:spPr>
          <a:xfrm>
            <a:off x="386261" y="1031504"/>
            <a:ext cx="2935277" cy="198441"/>
          </a:xfrm>
          <a:prstGeom prst="rect">
            <a:avLst/>
          </a:prstGeom>
        </p:spPr>
      </p:pic>
      <p:pic>
        <p:nvPicPr>
          <p:cNvPr id="5" name="Picture 4"/>
          <p:cNvPicPr>
            <a:picLocks noChangeAspect="1"/>
          </p:cNvPicPr>
          <p:nvPr/>
        </p:nvPicPr>
        <p:blipFill>
          <a:blip r:embed="rId4"/>
          <a:stretch>
            <a:fillRect/>
          </a:stretch>
        </p:blipFill>
        <p:spPr>
          <a:xfrm>
            <a:off x="3496130" y="1042249"/>
            <a:ext cx="3381375" cy="228600"/>
          </a:xfrm>
          <a:prstGeom prst="rect">
            <a:avLst/>
          </a:prstGeom>
        </p:spPr>
      </p:pic>
      <p:pic>
        <p:nvPicPr>
          <p:cNvPr id="6" name="Picture 5"/>
          <p:cNvPicPr>
            <a:picLocks noChangeAspect="1"/>
          </p:cNvPicPr>
          <p:nvPr/>
        </p:nvPicPr>
        <p:blipFill>
          <a:blip r:embed="rId4"/>
          <a:stretch>
            <a:fillRect/>
          </a:stretch>
        </p:blipFill>
        <p:spPr>
          <a:xfrm>
            <a:off x="5395262" y="995197"/>
            <a:ext cx="3381375" cy="228600"/>
          </a:xfrm>
          <a:prstGeom prst="rect">
            <a:avLst/>
          </a:prstGeom>
        </p:spPr>
      </p:pic>
      <p:pic>
        <p:nvPicPr>
          <p:cNvPr id="7" name="Picture 6"/>
          <p:cNvPicPr>
            <a:picLocks noChangeAspect="1"/>
          </p:cNvPicPr>
          <p:nvPr/>
        </p:nvPicPr>
        <p:blipFill>
          <a:blip r:embed="rId4"/>
          <a:stretch>
            <a:fillRect/>
          </a:stretch>
        </p:blipFill>
        <p:spPr>
          <a:xfrm flipV="1">
            <a:off x="3362112" y="1115645"/>
            <a:ext cx="1093999" cy="73961"/>
          </a:xfrm>
          <a:prstGeom prst="rect">
            <a:avLst/>
          </a:prstGeom>
        </p:spPr>
      </p:pic>
      <p:pic>
        <p:nvPicPr>
          <p:cNvPr id="8" name="Picture 7"/>
          <p:cNvPicPr>
            <a:picLocks noChangeAspect="1"/>
          </p:cNvPicPr>
          <p:nvPr/>
        </p:nvPicPr>
        <p:blipFill>
          <a:blip r:embed="rId4"/>
          <a:stretch>
            <a:fillRect/>
          </a:stretch>
        </p:blipFill>
        <p:spPr>
          <a:xfrm>
            <a:off x="4527380" y="917204"/>
            <a:ext cx="157620" cy="228600"/>
          </a:xfrm>
          <a:prstGeom prst="rect">
            <a:avLst/>
          </a:prstGeom>
        </p:spPr>
      </p:pic>
      <p:pic>
        <p:nvPicPr>
          <p:cNvPr id="9" name="Picture 8"/>
          <p:cNvPicPr>
            <a:picLocks noChangeAspect="1"/>
          </p:cNvPicPr>
          <p:nvPr/>
        </p:nvPicPr>
        <p:blipFill>
          <a:blip r:embed="rId4"/>
          <a:stretch>
            <a:fillRect/>
          </a:stretch>
        </p:blipFill>
        <p:spPr>
          <a:xfrm flipH="1">
            <a:off x="7786687" y="3314700"/>
            <a:ext cx="114667" cy="228600"/>
          </a:xfrm>
          <a:prstGeom prst="rect">
            <a:avLst/>
          </a:prstGeom>
        </p:spPr>
      </p:pic>
      <p:pic>
        <p:nvPicPr>
          <p:cNvPr id="11" name="Picture 10"/>
          <p:cNvPicPr>
            <a:picLocks noChangeAspect="1"/>
          </p:cNvPicPr>
          <p:nvPr/>
        </p:nvPicPr>
        <p:blipFill>
          <a:blip r:embed="rId4"/>
          <a:stretch>
            <a:fillRect/>
          </a:stretch>
        </p:blipFill>
        <p:spPr>
          <a:xfrm>
            <a:off x="5892766" y="3824914"/>
            <a:ext cx="909182" cy="61466"/>
          </a:xfrm>
          <a:prstGeom prst="rect">
            <a:avLst/>
          </a:prstGeom>
        </p:spPr>
      </p:pic>
      <p:pic>
        <p:nvPicPr>
          <p:cNvPr id="12" name="Picture 11"/>
          <p:cNvPicPr>
            <a:picLocks noChangeAspect="1"/>
          </p:cNvPicPr>
          <p:nvPr/>
        </p:nvPicPr>
        <p:blipFill>
          <a:blip r:embed="rId5"/>
          <a:stretch>
            <a:fillRect/>
          </a:stretch>
        </p:blipFill>
        <p:spPr>
          <a:xfrm>
            <a:off x="8604004" y="4912356"/>
            <a:ext cx="175236" cy="120162"/>
          </a:xfrm>
          <a:prstGeom prst="rect">
            <a:avLst/>
          </a:prstGeom>
        </p:spPr>
      </p:pic>
      <p:pic>
        <p:nvPicPr>
          <p:cNvPr id="13" name="Picture 12"/>
          <p:cNvPicPr>
            <a:picLocks noChangeAspect="1"/>
          </p:cNvPicPr>
          <p:nvPr/>
        </p:nvPicPr>
        <p:blipFill>
          <a:blip r:embed="rId5"/>
          <a:stretch>
            <a:fillRect/>
          </a:stretch>
        </p:blipFill>
        <p:spPr>
          <a:xfrm>
            <a:off x="386261" y="5012003"/>
            <a:ext cx="333375" cy="228600"/>
          </a:xfrm>
          <a:prstGeom prst="rect">
            <a:avLst/>
          </a:prstGeom>
        </p:spPr>
      </p:pic>
      <p:pic>
        <p:nvPicPr>
          <p:cNvPr id="15" name="Picture 14"/>
          <p:cNvPicPr>
            <a:picLocks noChangeAspect="1"/>
          </p:cNvPicPr>
          <p:nvPr/>
        </p:nvPicPr>
        <p:blipFill>
          <a:blip r:embed="rId5"/>
          <a:stretch>
            <a:fillRect/>
          </a:stretch>
        </p:blipFill>
        <p:spPr>
          <a:xfrm>
            <a:off x="8604005" y="5024364"/>
            <a:ext cx="170030" cy="116592"/>
          </a:xfrm>
          <a:prstGeom prst="rect">
            <a:avLst/>
          </a:prstGeom>
        </p:spPr>
      </p:pic>
      <p:pic>
        <p:nvPicPr>
          <p:cNvPr id="16" name="Picture 15"/>
          <p:cNvPicPr>
            <a:picLocks noChangeAspect="1"/>
          </p:cNvPicPr>
          <p:nvPr/>
        </p:nvPicPr>
        <p:blipFill>
          <a:blip r:embed="rId5"/>
          <a:stretch>
            <a:fillRect/>
          </a:stretch>
        </p:blipFill>
        <p:spPr>
          <a:xfrm>
            <a:off x="2807068" y="5032518"/>
            <a:ext cx="123454" cy="84654"/>
          </a:xfrm>
          <a:prstGeom prst="rect">
            <a:avLst/>
          </a:prstGeom>
        </p:spPr>
      </p:pic>
    </p:spTree>
    <p:extLst>
      <p:ext uri="{BB962C8B-B14F-4D97-AF65-F5344CB8AC3E}">
        <p14:creationId xmlns:p14="http://schemas.microsoft.com/office/powerpoint/2010/main" val="22341235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89085" y="938478"/>
            <a:ext cx="8934813" cy="5022706"/>
          </a:xfrm>
          <a:prstGeom prst="rect">
            <a:avLst/>
          </a:prstGeom>
        </p:spPr>
      </p:pic>
      <p:pic>
        <p:nvPicPr>
          <p:cNvPr id="2" name="Picture 1"/>
          <p:cNvPicPr>
            <a:picLocks noChangeAspect="1"/>
          </p:cNvPicPr>
          <p:nvPr/>
        </p:nvPicPr>
        <p:blipFill>
          <a:blip r:embed="rId3"/>
          <a:stretch>
            <a:fillRect/>
          </a:stretch>
        </p:blipFill>
        <p:spPr>
          <a:xfrm>
            <a:off x="9523898" y="938478"/>
            <a:ext cx="1859993" cy="5022706"/>
          </a:xfrm>
          <a:prstGeom prst="rect">
            <a:avLst/>
          </a:prstGeom>
        </p:spPr>
      </p:pic>
      <p:pic>
        <p:nvPicPr>
          <p:cNvPr id="3" name="Picture 2"/>
          <p:cNvPicPr>
            <a:picLocks noChangeAspect="1"/>
          </p:cNvPicPr>
          <p:nvPr/>
        </p:nvPicPr>
        <p:blipFill>
          <a:blip r:embed="rId4"/>
          <a:stretch>
            <a:fillRect/>
          </a:stretch>
        </p:blipFill>
        <p:spPr>
          <a:xfrm>
            <a:off x="924813" y="2070538"/>
            <a:ext cx="100274" cy="3890646"/>
          </a:xfrm>
          <a:prstGeom prst="rect">
            <a:avLst/>
          </a:prstGeom>
        </p:spPr>
      </p:pic>
      <p:pic>
        <p:nvPicPr>
          <p:cNvPr id="5" name="Picture 4"/>
          <p:cNvPicPr>
            <a:picLocks noChangeAspect="1"/>
          </p:cNvPicPr>
          <p:nvPr/>
        </p:nvPicPr>
        <p:blipFill>
          <a:blip r:embed="rId5"/>
          <a:stretch>
            <a:fillRect/>
          </a:stretch>
        </p:blipFill>
        <p:spPr>
          <a:xfrm>
            <a:off x="690727" y="1999100"/>
            <a:ext cx="2381250" cy="142875"/>
          </a:xfrm>
          <a:prstGeom prst="rect">
            <a:avLst/>
          </a:prstGeom>
        </p:spPr>
      </p:pic>
      <p:pic>
        <p:nvPicPr>
          <p:cNvPr id="6" name="Picture 5"/>
          <p:cNvPicPr>
            <a:picLocks noChangeAspect="1"/>
          </p:cNvPicPr>
          <p:nvPr/>
        </p:nvPicPr>
        <p:blipFill>
          <a:blip r:embed="rId5"/>
          <a:stretch>
            <a:fillRect/>
          </a:stretch>
        </p:blipFill>
        <p:spPr>
          <a:xfrm>
            <a:off x="3071977" y="1999099"/>
            <a:ext cx="2381250" cy="142875"/>
          </a:xfrm>
          <a:prstGeom prst="rect">
            <a:avLst/>
          </a:prstGeom>
        </p:spPr>
      </p:pic>
      <p:pic>
        <p:nvPicPr>
          <p:cNvPr id="7" name="Picture 6"/>
          <p:cNvPicPr>
            <a:picLocks noChangeAspect="1"/>
          </p:cNvPicPr>
          <p:nvPr/>
        </p:nvPicPr>
        <p:blipFill>
          <a:blip r:embed="rId5"/>
          <a:stretch>
            <a:fillRect/>
          </a:stretch>
        </p:blipFill>
        <p:spPr>
          <a:xfrm>
            <a:off x="5554869" y="2070536"/>
            <a:ext cx="2381250" cy="142875"/>
          </a:xfrm>
          <a:prstGeom prst="rect">
            <a:avLst/>
          </a:prstGeom>
        </p:spPr>
      </p:pic>
      <p:pic>
        <p:nvPicPr>
          <p:cNvPr id="8" name="Picture 7"/>
          <p:cNvPicPr>
            <a:picLocks noChangeAspect="1"/>
          </p:cNvPicPr>
          <p:nvPr/>
        </p:nvPicPr>
        <p:blipFill>
          <a:blip r:embed="rId5"/>
          <a:stretch>
            <a:fillRect/>
          </a:stretch>
        </p:blipFill>
        <p:spPr>
          <a:xfrm>
            <a:off x="7142648" y="2073715"/>
            <a:ext cx="2381250" cy="142875"/>
          </a:xfrm>
          <a:prstGeom prst="rect">
            <a:avLst/>
          </a:prstGeom>
        </p:spPr>
      </p:pic>
      <p:pic>
        <p:nvPicPr>
          <p:cNvPr id="9" name="Picture 8"/>
          <p:cNvPicPr>
            <a:picLocks noChangeAspect="1"/>
          </p:cNvPicPr>
          <p:nvPr/>
        </p:nvPicPr>
        <p:blipFill>
          <a:blip r:embed="rId5"/>
          <a:stretch>
            <a:fillRect/>
          </a:stretch>
        </p:blipFill>
        <p:spPr>
          <a:xfrm>
            <a:off x="2776875" y="1820505"/>
            <a:ext cx="5953133" cy="357188"/>
          </a:xfrm>
          <a:prstGeom prst="rect">
            <a:avLst/>
          </a:prstGeom>
        </p:spPr>
      </p:pic>
    </p:spTree>
    <p:extLst>
      <p:ext uri="{BB962C8B-B14F-4D97-AF65-F5344CB8AC3E}">
        <p14:creationId xmlns:p14="http://schemas.microsoft.com/office/powerpoint/2010/main" val="6930083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042" y="4999241"/>
            <a:ext cx="7975234" cy="1507067"/>
          </a:xfrm>
        </p:spPr>
        <p:txBody>
          <a:bodyPr/>
          <a:lstStyle/>
          <a:p>
            <a:r>
              <a:rPr lang="en-US" sz="4400" b="1" dirty="0"/>
              <a:t>rights and responsibilities </a:t>
            </a:r>
            <a:r>
              <a:rPr lang="en-US" b="1" dirty="0"/>
              <a:t/>
            </a:r>
            <a:br>
              <a:rPr lang="en-US" b="1" dirty="0"/>
            </a:br>
            <a:endParaRPr lang="en-US" dirty="0"/>
          </a:p>
        </p:txBody>
      </p:sp>
      <p:sp>
        <p:nvSpPr>
          <p:cNvPr id="3" name="Content Placeholder 2"/>
          <p:cNvSpPr>
            <a:spLocks noGrp="1"/>
          </p:cNvSpPr>
          <p:nvPr>
            <p:ph idx="1"/>
          </p:nvPr>
        </p:nvSpPr>
        <p:spPr/>
        <p:txBody>
          <a:bodyPr>
            <a:noAutofit/>
          </a:bodyPr>
          <a:lstStyle/>
          <a:p>
            <a:pPr lvl="0">
              <a:buFont typeface="Arial" panose="020B0604020202020204" pitchFamily="34" charset="0"/>
              <a:buChar char="•"/>
            </a:pPr>
            <a:r>
              <a:rPr lang="en-US" sz="3600" b="1" dirty="0">
                <a:solidFill>
                  <a:schemeClr val="bg1"/>
                </a:solidFill>
              </a:rPr>
              <a:t>Patient rights under HIPPA</a:t>
            </a:r>
          </a:p>
          <a:p>
            <a:pPr lvl="0">
              <a:buFont typeface="Arial" panose="020B0604020202020204" pitchFamily="34" charset="0"/>
              <a:buChar char="•"/>
            </a:pPr>
            <a:r>
              <a:rPr lang="en-US" sz="3600" b="1" dirty="0">
                <a:solidFill>
                  <a:schemeClr val="bg1"/>
                </a:solidFill>
              </a:rPr>
              <a:t>Health coverage rights and protections</a:t>
            </a:r>
          </a:p>
          <a:p>
            <a:pPr lvl="0">
              <a:buFont typeface="Arial" panose="020B0604020202020204" pitchFamily="34" charset="0"/>
              <a:buChar char="•"/>
            </a:pPr>
            <a:r>
              <a:rPr lang="en-US" sz="3600" b="1" dirty="0">
                <a:solidFill>
                  <a:schemeClr val="bg1"/>
                </a:solidFill>
              </a:rPr>
              <a:t>Informed consent</a:t>
            </a:r>
          </a:p>
          <a:p>
            <a:pPr lvl="0">
              <a:buFont typeface="Arial" panose="020B0604020202020204" pitchFamily="34" charset="0"/>
              <a:buChar char="•"/>
            </a:pPr>
            <a:r>
              <a:rPr lang="en-US" sz="3600" b="1" dirty="0">
                <a:solidFill>
                  <a:schemeClr val="bg1"/>
                </a:solidFill>
              </a:rPr>
              <a:t>Privacy for sensitive diseases</a:t>
            </a:r>
          </a:p>
          <a:p>
            <a:pPr>
              <a:buFont typeface="Arial" panose="020B0604020202020204" pitchFamily="34" charset="0"/>
              <a:buChar char="•"/>
            </a:pPr>
            <a:r>
              <a:rPr lang="en-US" sz="3600" b="1" dirty="0">
                <a:solidFill>
                  <a:schemeClr val="bg1"/>
                </a:solidFill>
              </a:rPr>
              <a:t>Ombudsman services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0727" y="132860"/>
            <a:ext cx="2830212" cy="6545385"/>
          </a:xfrm>
          <a:prstGeom prst="rect">
            <a:avLst/>
          </a:prstGeom>
        </p:spPr>
      </p:pic>
    </p:spTree>
    <p:extLst>
      <p:ext uri="{BB962C8B-B14F-4D97-AF65-F5344CB8AC3E}">
        <p14:creationId xmlns:p14="http://schemas.microsoft.com/office/powerpoint/2010/main" val="39238726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2438" y="979113"/>
            <a:ext cx="9465923" cy="4480910"/>
          </a:xfrm>
          <a:prstGeom prst="rect">
            <a:avLst/>
          </a:prstGeom>
        </p:spPr>
      </p:pic>
      <p:pic>
        <p:nvPicPr>
          <p:cNvPr id="2" name="Picture 1"/>
          <p:cNvPicPr>
            <a:picLocks noChangeAspect="1"/>
          </p:cNvPicPr>
          <p:nvPr/>
        </p:nvPicPr>
        <p:blipFill>
          <a:blip r:embed="rId3"/>
          <a:stretch>
            <a:fillRect/>
          </a:stretch>
        </p:blipFill>
        <p:spPr>
          <a:xfrm>
            <a:off x="9697915" y="230854"/>
            <a:ext cx="2338071" cy="6313702"/>
          </a:xfrm>
          <a:prstGeom prst="rect">
            <a:avLst/>
          </a:prstGeom>
        </p:spPr>
      </p:pic>
      <p:pic>
        <p:nvPicPr>
          <p:cNvPr id="3" name="Picture 2"/>
          <p:cNvPicPr>
            <a:picLocks noChangeAspect="1"/>
          </p:cNvPicPr>
          <p:nvPr/>
        </p:nvPicPr>
        <p:blipFill>
          <a:blip r:embed="rId4"/>
          <a:stretch>
            <a:fillRect/>
          </a:stretch>
        </p:blipFill>
        <p:spPr>
          <a:xfrm>
            <a:off x="828431" y="2176034"/>
            <a:ext cx="4533900" cy="295275"/>
          </a:xfrm>
          <a:prstGeom prst="rect">
            <a:avLst/>
          </a:prstGeom>
        </p:spPr>
      </p:pic>
      <p:pic>
        <p:nvPicPr>
          <p:cNvPr id="5" name="Picture 4"/>
          <p:cNvPicPr>
            <a:picLocks noChangeAspect="1"/>
          </p:cNvPicPr>
          <p:nvPr/>
        </p:nvPicPr>
        <p:blipFill>
          <a:blip r:embed="rId4"/>
          <a:stretch>
            <a:fillRect/>
          </a:stretch>
        </p:blipFill>
        <p:spPr>
          <a:xfrm>
            <a:off x="3140831" y="2110154"/>
            <a:ext cx="6557084" cy="427037"/>
          </a:xfrm>
          <a:prstGeom prst="rect">
            <a:avLst/>
          </a:prstGeom>
        </p:spPr>
      </p:pic>
      <p:pic>
        <p:nvPicPr>
          <p:cNvPr id="6" name="Picture 5"/>
          <p:cNvPicPr>
            <a:picLocks noChangeAspect="1"/>
          </p:cNvPicPr>
          <p:nvPr/>
        </p:nvPicPr>
        <p:blipFill>
          <a:blip r:embed="rId5"/>
          <a:stretch>
            <a:fillRect/>
          </a:stretch>
        </p:blipFill>
        <p:spPr>
          <a:xfrm>
            <a:off x="703305" y="2471309"/>
            <a:ext cx="229901" cy="2988714"/>
          </a:xfrm>
          <a:prstGeom prst="rect">
            <a:avLst/>
          </a:prstGeom>
        </p:spPr>
      </p:pic>
    </p:spTree>
    <p:extLst>
      <p:ext uri="{BB962C8B-B14F-4D97-AF65-F5344CB8AC3E}">
        <p14:creationId xmlns:p14="http://schemas.microsoft.com/office/powerpoint/2010/main" val="25734928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29642" y="360485"/>
            <a:ext cx="8432021" cy="6242538"/>
          </a:xfrm>
          <a:prstGeom prst="rect">
            <a:avLst/>
          </a:prstGeom>
        </p:spPr>
      </p:pic>
      <p:pic>
        <p:nvPicPr>
          <p:cNvPr id="2" name="Picture 1"/>
          <p:cNvPicPr>
            <a:picLocks noChangeAspect="1"/>
          </p:cNvPicPr>
          <p:nvPr/>
        </p:nvPicPr>
        <p:blipFill>
          <a:blip r:embed="rId3"/>
          <a:stretch>
            <a:fillRect/>
          </a:stretch>
        </p:blipFill>
        <p:spPr>
          <a:xfrm>
            <a:off x="8761663" y="360485"/>
            <a:ext cx="2316645" cy="6255843"/>
          </a:xfrm>
          <a:prstGeom prst="rect">
            <a:avLst/>
          </a:prstGeom>
        </p:spPr>
      </p:pic>
    </p:spTree>
    <p:extLst>
      <p:ext uri="{BB962C8B-B14F-4D97-AF65-F5344CB8AC3E}">
        <p14:creationId xmlns:p14="http://schemas.microsoft.com/office/powerpoint/2010/main" val="22142598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42900" y="613661"/>
            <a:ext cx="8307731" cy="5602500"/>
          </a:xfrm>
          <a:prstGeom prst="rect">
            <a:avLst/>
          </a:prstGeom>
        </p:spPr>
      </p:pic>
      <p:pic>
        <p:nvPicPr>
          <p:cNvPr id="2" name="Picture 1"/>
          <p:cNvPicPr>
            <a:picLocks noChangeAspect="1"/>
          </p:cNvPicPr>
          <p:nvPr/>
        </p:nvPicPr>
        <p:blipFill>
          <a:blip r:embed="rId3"/>
          <a:stretch>
            <a:fillRect/>
          </a:stretch>
        </p:blipFill>
        <p:spPr>
          <a:xfrm>
            <a:off x="8650631" y="613661"/>
            <a:ext cx="2067192" cy="5582221"/>
          </a:xfrm>
          <a:prstGeom prst="rect">
            <a:avLst/>
          </a:prstGeom>
        </p:spPr>
      </p:pic>
    </p:spTree>
    <p:extLst>
      <p:ext uri="{BB962C8B-B14F-4D97-AF65-F5344CB8AC3E}">
        <p14:creationId xmlns:p14="http://schemas.microsoft.com/office/powerpoint/2010/main" val="5129172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9415" y="1331961"/>
            <a:ext cx="9461622" cy="4514921"/>
          </a:xfrm>
          <a:prstGeom prst="rect">
            <a:avLst/>
          </a:prstGeom>
        </p:spPr>
      </p:pic>
      <p:pic>
        <p:nvPicPr>
          <p:cNvPr id="2" name="Picture 1"/>
          <p:cNvPicPr>
            <a:picLocks noChangeAspect="1"/>
          </p:cNvPicPr>
          <p:nvPr/>
        </p:nvPicPr>
        <p:blipFill>
          <a:blip r:embed="rId3"/>
          <a:stretch>
            <a:fillRect/>
          </a:stretch>
        </p:blipFill>
        <p:spPr>
          <a:xfrm>
            <a:off x="9866067" y="1331961"/>
            <a:ext cx="1671952" cy="4514921"/>
          </a:xfrm>
          <a:prstGeom prst="rect">
            <a:avLst/>
          </a:prstGeom>
        </p:spPr>
      </p:pic>
      <p:pic>
        <p:nvPicPr>
          <p:cNvPr id="3" name="Picture 2"/>
          <p:cNvPicPr>
            <a:picLocks noChangeAspect="1"/>
          </p:cNvPicPr>
          <p:nvPr/>
        </p:nvPicPr>
        <p:blipFill>
          <a:blip r:embed="rId4"/>
          <a:stretch>
            <a:fillRect/>
          </a:stretch>
        </p:blipFill>
        <p:spPr>
          <a:xfrm>
            <a:off x="718039" y="2692277"/>
            <a:ext cx="3581400" cy="676275"/>
          </a:xfrm>
          <a:prstGeom prst="rect">
            <a:avLst/>
          </a:prstGeom>
        </p:spPr>
      </p:pic>
      <p:pic>
        <p:nvPicPr>
          <p:cNvPr id="5" name="Picture 4"/>
          <p:cNvPicPr>
            <a:picLocks noChangeAspect="1"/>
          </p:cNvPicPr>
          <p:nvPr/>
        </p:nvPicPr>
        <p:blipFill>
          <a:blip r:embed="rId4"/>
          <a:stretch>
            <a:fillRect/>
          </a:stretch>
        </p:blipFill>
        <p:spPr>
          <a:xfrm>
            <a:off x="5758962" y="2692277"/>
            <a:ext cx="3581400" cy="676275"/>
          </a:xfrm>
          <a:prstGeom prst="rect">
            <a:avLst/>
          </a:prstGeom>
        </p:spPr>
      </p:pic>
      <p:pic>
        <p:nvPicPr>
          <p:cNvPr id="6" name="Picture 5"/>
          <p:cNvPicPr>
            <a:picLocks noChangeAspect="1"/>
          </p:cNvPicPr>
          <p:nvPr/>
        </p:nvPicPr>
        <p:blipFill>
          <a:blip r:embed="rId4"/>
          <a:stretch>
            <a:fillRect/>
          </a:stretch>
        </p:blipFill>
        <p:spPr>
          <a:xfrm>
            <a:off x="3344555" y="2547816"/>
            <a:ext cx="4346433" cy="820736"/>
          </a:xfrm>
          <a:prstGeom prst="rect">
            <a:avLst/>
          </a:prstGeom>
        </p:spPr>
      </p:pic>
      <p:pic>
        <p:nvPicPr>
          <p:cNvPr id="7" name="Picture 6"/>
          <p:cNvPicPr>
            <a:picLocks noChangeAspect="1"/>
          </p:cNvPicPr>
          <p:nvPr/>
        </p:nvPicPr>
        <p:blipFill>
          <a:blip r:embed="rId5"/>
          <a:stretch>
            <a:fillRect/>
          </a:stretch>
        </p:blipFill>
        <p:spPr>
          <a:xfrm>
            <a:off x="921490" y="2763590"/>
            <a:ext cx="247986" cy="3083292"/>
          </a:xfrm>
          <a:prstGeom prst="rect">
            <a:avLst/>
          </a:prstGeom>
        </p:spPr>
      </p:pic>
      <p:pic>
        <p:nvPicPr>
          <p:cNvPr id="8" name="Picture 7"/>
          <p:cNvPicPr>
            <a:picLocks noChangeAspect="1"/>
          </p:cNvPicPr>
          <p:nvPr/>
        </p:nvPicPr>
        <p:blipFill>
          <a:blip r:embed="rId5"/>
          <a:stretch>
            <a:fillRect/>
          </a:stretch>
        </p:blipFill>
        <p:spPr>
          <a:xfrm>
            <a:off x="9020379" y="2610947"/>
            <a:ext cx="260263" cy="3235935"/>
          </a:xfrm>
          <a:prstGeom prst="rect">
            <a:avLst/>
          </a:prstGeom>
        </p:spPr>
      </p:pic>
    </p:spTree>
    <p:extLst>
      <p:ext uri="{BB962C8B-B14F-4D97-AF65-F5344CB8AC3E}">
        <p14:creationId xmlns:p14="http://schemas.microsoft.com/office/powerpoint/2010/main" val="28446543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68215" y="714353"/>
            <a:ext cx="8818933" cy="5510599"/>
          </a:xfrm>
          <a:prstGeom prst="rect">
            <a:avLst/>
          </a:prstGeom>
        </p:spPr>
      </p:pic>
      <p:pic>
        <p:nvPicPr>
          <p:cNvPr id="2" name="Picture 1"/>
          <p:cNvPicPr>
            <a:picLocks noChangeAspect="1"/>
          </p:cNvPicPr>
          <p:nvPr/>
        </p:nvPicPr>
        <p:blipFill>
          <a:blip r:embed="rId3"/>
          <a:stretch>
            <a:fillRect/>
          </a:stretch>
        </p:blipFill>
        <p:spPr>
          <a:xfrm>
            <a:off x="9487148" y="714353"/>
            <a:ext cx="2040669" cy="5510599"/>
          </a:xfrm>
          <a:prstGeom prst="rect">
            <a:avLst/>
          </a:prstGeom>
        </p:spPr>
      </p:pic>
    </p:spTree>
    <p:extLst>
      <p:ext uri="{BB962C8B-B14F-4D97-AF65-F5344CB8AC3E}">
        <p14:creationId xmlns:p14="http://schemas.microsoft.com/office/powerpoint/2010/main" val="41419358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27537" y="801002"/>
            <a:ext cx="8735187" cy="5529459"/>
          </a:xfrm>
          <a:prstGeom prst="rect">
            <a:avLst/>
          </a:prstGeom>
        </p:spPr>
      </p:pic>
      <p:pic>
        <p:nvPicPr>
          <p:cNvPr id="2" name="Picture 1"/>
          <p:cNvPicPr>
            <a:picLocks noChangeAspect="1"/>
          </p:cNvPicPr>
          <p:nvPr/>
        </p:nvPicPr>
        <p:blipFill>
          <a:blip r:embed="rId3"/>
          <a:stretch>
            <a:fillRect/>
          </a:stretch>
        </p:blipFill>
        <p:spPr>
          <a:xfrm>
            <a:off x="9262724" y="801002"/>
            <a:ext cx="2047653" cy="5529459"/>
          </a:xfrm>
          <a:prstGeom prst="rect">
            <a:avLst/>
          </a:prstGeom>
        </p:spPr>
      </p:pic>
    </p:spTree>
    <p:extLst>
      <p:ext uri="{BB962C8B-B14F-4D97-AF65-F5344CB8AC3E}">
        <p14:creationId xmlns:p14="http://schemas.microsoft.com/office/powerpoint/2010/main" val="18442664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253240"/>
            <a:ext cx="8534400" cy="1507067"/>
          </a:xfrm>
        </p:spPr>
        <p:txBody>
          <a:bodyPr/>
          <a:lstStyle/>
          <a:p>
            <a:r>
              <a:rPr lang="en-US" b="1" dirty="0" smtClean="0"/>
              <a:t>HIPAA REVIEW----</a:t>
            </a:r>
            <a:br>
              <a:rPr lang="en-US" b="1" dirty="0" smtClean="0"/>
            </a:br>
            <a:r>
              <a:rPr lang="en-US" b="1" dirty="0" smtClean="0"/>
              <a:t>specific instructions</a:t>
            </a:r>
            <a:endParaRPr lang="en-US" b="1" dirty="0"/>
          </a:p>
        </p:txBody>
      </p:sp>
      <p:sp>
        <p:nvSpPr>
          <p:cNvPr id="3" name="Content Placeholder 2"/>
          <p:cNvSpPr>
            <a:spLocks noGrp="1"/>
          </p:cNvSpPr>
          <p:nvPr>
            <p:ph idx="1"/>
          </p:nvPr>
        </p:nvSpPr>
        <p:spPr>
          <a:xfrm>
            <a:off x="289169" y="132862"/>
            <a:ext cx="8929443" cy="5244123"/>
          </a:xfrm>
        </p:spPr>
        <p:txBody>
          <a:bodyPr>
            <a:normAutofit/>
          </a:bodyPr>
          <a:lstStyle/>
          <a:p>
            <a:pPr>
              <a:buFont typeface="Arial" panose="020B0604020202020204" pitchFamily="34" charset="0"/>
              <a:buChar char="•"/>
            </a:pPr>
            <a:r>
              <a:rPr lang="en-US" b="1" dirty="0" smtClean="0">
                <a:solidFill>
                  <a:schemeClr val="bg1"/>
                </a:solidFill>
              </a:rPr>
              <a:t>The following represents a review in different words of the same material already presented as you will be expected to understand this information and be a resource to the other staff.</a:t>
            </a:r>
          </a:p>
          <a:p>
            <a:pPr>
              <a:buFont typeface="Arial" panose="020B0604020202020204" pitchFamily="34" charset="0"/>
              <a:buChar char="•"/>
            </a:pPr>
            <a:r>
              <a:rPr lang="en-US" b="1" dirty="0" smtClean="0">
                <a:solidFill>
                  <a:schemeClr val="bg1"/>
                </a:solidFill>
              </a:rPr>
              <a:t>However, each clinic organization will have specific rules and guidelines in addition the these general rules regarding patient confidentiality that are site-specific HIPAA  policies.</a:t>
            </a:r>
          </a:p>
          <a:p>
            <a:pPr>
              <a:buFont typeface="Arial" panose="020B0604020202020204" pitchFamily="34" charset="0"/>
              <a:buChar char="•"/>
            </a:pPr>
            <a:r>
              <a:rPr lang="en-US" b="1" dirty="0" smtClean="0">
                <a:solidFill>
                  <a:schemeClr val="bg1"/>
                </a:solidFill>
              </a:rPr>
              <a:t>Please ask questions to clarify any information regarding the following any HIPAA related question. Even though you are viewed as a leader with your organization – you will be a new leader initially --- just find out who the most reliable resource is at your orientation and utilize them appropriately.</a:t>
            </a:r>
          </a:p>
          <a:p>
            <a:endParaRPr lang="en-US" dirty="0" smtClean="0">
              <a:solidFill>
                <a:srgbClr val="FFFF00"/>
              </a:solidFill>
            </a:endParaRPr>
          </a:p>
          <a:p>
            <a:endParaRPr lang="en-US" dirty="0"/>
          </a:p>
        </p:txBody>
      </p:sp>
      <p:pic>
        <p:nvPicPr>
          <p:cNvPr id="4" name="Picture 3"/>
          <p:cNvPicPr>
            <a:picLocks noChangeAspect="1"/>
          </p:cNvPicPr>
          <p:nvPr/>
        </p:nvPicPr>
        <p:blipFill>
          <a:blip r:embed="rId2"/>
          <a:stretch>
            <a:fillRect/>
          </a:stretch>
        </p:blipFill>
        <p:spPr>
          <a:xfrm>
            <a:off x="9628829" y="209997"/>
            <a:ext cx="2379385" cy="6425264"/>
          </a:xfrm>
          <a:prstGeom prst="rect">
            <a:avLst/>
          </a:prstGeom>
        </p:spPr>
      </p:pic>
    </p:spTree>
    <p:extLst>
      <p:ext uri="{BB962C8B-B14F-4D97-AF65-F5344CB8AC3E}">
        <p14:creationId xmlns:p14="http://schemas.microsoft.com/office/powerpoint/2010/main" val="26029195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70254" y="369276"/>
            <a:ext cx="9245930" cy="6154615"/>
          </a:xfrm>
          <a:prstGeom prst="rect">
            <a:avLst/>
          </a:prstGeom>
        </p:spPr>
      </p:pic>
      <p:pic>
        <p:nvPicPr>
          <p:cNvPr id="2" name="Picture 1"/>
          <p:cNvPicPr>
            <a:picLocks noChangeAspect="1"/>
          </p:cNvPicPr>
          <p:nvPr/>
        </p:nvPicPr>
        <p:blipFill>
          <a:blip r:embed="rId3"/>
          <a:stretch>
            <a:fillRect/>
          </a:stretch>
        </p:blipFill>
        <p:spPr>
          <a:xfrm>
            <a:off x="9626998" y="369276"/>
            <a:ext cx="2279159" cy="6154615"/>
          </a:xfrm>
          <a:prstGeom prst="rect">
            <a:avLst/>
          </a:prstGeom>
        </p:spPr>
      </p:pic>
      <p:pic>
        <p:nvPicPr>
          <p:cNvPr id="3" name="Picture 2"/>
          <p:cNvPicPr>
            <a:picLocks noChangeAspect="1"/>
          </p:cNvPicPr>
          <p:nvPr/>
        </p:nvPicPr>
        <p:blipFill>
          <a:blip r:embed="rId4"/>
          <a:stretch>
            <a:fillRect/>
          </a:stretch>
        </p:blipFill>
        <p:spPr>
          <a:xfrm>
            <a:off x="6757495" y="1827815"/>
            <a:ext cx="2628900" cy="133350"/>
          </a:xfrm>
          <a:prstGeom prst="rect">
            <a:avLst/>
          </a:prstGeom>
        </p:spPr>
      </p:pic>
      <p:pic>
        <p:nvPicPr>
          <p:cNvPr id="5" name="Picture 4"/>
          <p:cNvPicPr>
            <a:picLocks noChangeAspect="1"/>
          </p:cNvPicPr>
          <p:nvPr/>
        </p:nvPicPr>
        <p:blipFill>
          <a:blip r:embed="rId4"/>
          <a:stretch>
            <a:fillRect/>
          </a:stretch>
        </p:blipFill>
        <p:spPr>
          <a:xfrm>
            <a:off x="4235012" y="1863188"/>
            <a:ext cx="2628900" cy="133350"/>
          </a:xfrm>
          <a:prstGeom prst="rect">
            <a:avLst/>
          </a:prstGeom>
        </p:spPr>
      </p:pic>
      <p:pic>
        <p:nvPicPr>
          <p:cNvPr id="6" name="Picture 5"/>
          <p:cNvPicPr>
            <a:picLocks noChangeAspect="1"/>
          </p:cNvPicPr>
          <p:nvPr/>
        </p:nvPicPr>
        <p:blipFill>
          <a:blip r:embed="rId4"/>
          <a:stretch>
            <a:fillRect/>
          </a:stretch>
        </p:blipFill>
        <p:spPr>
          <a:xfrm>
            <a:off x="2038622" y="1866602"/>
            <a:ext cx="2628900" cy="133350"/>
          </a:xfrm>
          <a:prstGeom prst="rect">
            <a:avLst/>
          </a:prstGeom>
        </p:spPr>
      </p:pic>
      <p:pic>
        <p:nvPicPr>
          <p:cNvPr id="7" name="Picture 6"/>
          <p:cNvPicPr>
            <a:picLocks noChangeAspect="1"/>
          </p:cNvPicPr>
          <p:nvPr/>
        </p:nvPicPr>
        <p:blipFill>
          <a:blip r:embed="rId4"/>
          <a:stretch>
            <a:fillRect/>
          </a:stretch>
        </p:blipFill>
        <p:spPr>
          <a:xfrm>
            <a:off x="830588" y="1863188"/>
            <a:ext cx="2522484" cy="127952"/>
          </a:xfrm>
          <a:prstGeom prst="rect">
            <a:avLst/>
          </a:prstGeom>
        </p:spPr>
      </p:pic>
      <p:pic>
        <p:nvPicPr>
          <p:cNvPr id="8" name="Picture 7"/>
          <p:cNvPicPr>
            <a:picLocks noChangeAspect="1"/>
          </p:cNvPicPr>
          <p:nvPr/>
        </p:nvPicPr>
        <p:blipFill>
          <a:blip r:embed="rId4"/>
          <a:stretch>
            <a:fillRect/>
          </a:stretch>
        </p:blipFill>
        <p:spPr>
          <a:xfrm>
            <a:off x="3259796" y="1610669"/>
            <a:ext cx="5990330" cy="303857"/>
          </a:xfrm>
          <a:prstGeom prst="rect">
            <a:avLst/>
          </a:prstGeom>
        </p:spPr>
      </p:pic>
      <p:pic>
        <p:nvPicPr>
          <p:cNvPr id="9" name="Picture 8"/>
          <p:cNvPicPr>
            <a:picLocks noChangeAspect="1"/>
          </p:cNvPicPr>
          <p:nvPr/>
        </p:nvPicPr>
        <p:blipFill>
          <a:blip r:embed="rId5"/>
          <a:stretch>
            <a:fillRect/>
          </a:stretch>
        </p:blipFill>
        <p:spPr>
          <a:xfrm>
            <a:off x="725374" y="1261241"/>
            <a:ext cx="148207" cy="5267056"/>
          </a:xfrm>
          <a:prstGeom prst="rect">
            <a:avLst/>
          </a:prstGeom>
        </p:spPr>
      </p:pic>
      <p:pic>
        <p:nvPicPr>
          <p:cNvPr id="10" name="Picture 9"/>
          <p:cNvPicPr>
            <a:picLocks noChangeAspect="1"/>
          </p:cNvPicPr>
          <p:nvPr/>
        </p:nvPicPr>
        <p:blipFill>
          <a:blip r:embed="rId5"/>
          <a:stretch>
            <a:fillRect/>
          </a:stretch>
        </p:blipFill>
        <p:spPr>
          <a:xfrm>
            <a:off x="9378080" y="1827815"/>
            <a:ext cx="132141" cy="4696076"/>
          </a:xfrm>
          <a:prstGeom prst="rect">
            <a:avLst/>
          </a:prstGeom>
        </p:spPr>
      </p:pic>
    </p:spTree>
    <p:extLst>
      <p:ext uri="{BB962C8B-B14F-4D97-AF65-F5344CB8AC3E}">
        <p14:creationId xmlns:p14="http://schemas.microsoft.com/office/powerpoint/2010/main" val="38700943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3136" y="208279"/>
            <a:ext cx="8596704" cy="6333023"/>
          </a:xfrm>
          <a:prstGeom prst="rect">
            <a:avLst/>
          </a:prstGeom>
        </p:spPr>
      </p:pic>
      <p:pic>
        <p:nvPicPr>
          <p:cNvPr id="2" name="Picture 1"/>
          <p:cNvPicPr>
            <a:picLocks noChangeAspect="1"/>
          </p:cNvPicPr>
          <p:nvPr/>
        </p:nvPicPr>
        <p:blipFill>
          <a:blip r:embed="rId3"/>
          <a:stretch>
            <a:fillRect/>
          </a:stretch>
        </p:blipFill>
        <p:spPr>
          <a:xfrm>
            <a:off x="8879840" y="208279"/>
            <a:ext cx="2345226" cy="6333023"/>
          </a:xfrm>
          <a:prstGeom prst="rect">
            <a:avLst/>
          </a:prstGeom>
        </p:spPr>
      </p:pic>
    </p:spTree>
    <p:extLst>
      <p:ext uri="{BB962C8B-B14F-4D97-AF65-F5344CB8AC3E}">
        <p14:creationId xmlns:p14="http://schemas.microsoft.com/office/powerpoint/2010/main" val="19953074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0213" y="404446"/>
            <a:ext cx="8124875" cy="6110654"/>
          </a:xfrm>
          <a:prstGeom prst="rect">
            <a:avLst/>
          </a:prstGeom>
        </p:spPr>
      </p:pic>
      <p:pic>
        <p:nvPicPr>
          <p:cNvPr id="2" name="Picture 1"/>
          <p:cNvPicPr>
            <a:picLocks noChangeAspect="1"/>
          </p:cNvPicPr>
          <p:nvPr/>
        </p:nvPicPr>
        <p:blipFill>
          <a:blip r:embed="rId3"/>
          <a:stretch>
            <a:fillRect/>
          </a:stretch>
        </p:blipFill>
        <p:spPr>
          <a:xfrm>
            <a:off x="8475088" y="404446"/>
            <a:ext cx="2262878" cy="6110654"/>
          </a:xfrm>
          <a:prstGeom prst="rect">
            <a:avLst/>
          </a:prstGeom>
        </p:spPr>
      </p:pic>
    </p:spTree>
    <p:extLst>
      <p:ext uri="{BB962C8B-B14F-4D97-AF65-F5344CB8AC3E}">
        <p14:creationId xmlns:p14="http://schemas.microsoft.com/office/powerpoint/2010/main" val="22081448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4835" y="404446"/>
            <a:ext cx="8595193" cy="6101862"/>
          </a:xfrm>
          <a:prstGeom prst="rect">
            <a:avLst/>
          </a:prstGeom>
        </p:spPr>
      </p:pic>
      <p:pic>
        <p:nvPicPr>
          <p:cNvPr id="2" name="Picture 1"/>
          <p:cNvPicPr>
            <a:picLocks noChangeAspect="1"/>
          </p:cNvPicPr>
          <p:nvPr/>
        </p:nvPicPr>
        <p:blipFill>
          <a:blip r:embed="rId3"/>
          <a:stretch>
            <a:fillRect/>
          </a:stretch>
        </p:blipFill>
        <p:spPr>
          <a:xfrm>
            <a:off x="9040028" y="404446"/>
            <a:ext cx="2506670" cy="6101862"/>
          </a:xfrm>
          <a:prstGeom prst="rect">
            <a:avLst/>
          </a:prstGeom>
        </p:spPr>
      </p:pic>
    </p:spTree>
    <p:extLst>
      <p:ext uri="{BB962C8B-B14F-4D97-AF65-F5344CB8AC3E}">
        <p14:creationId xmlns:p14="http://schemas.microsoft.com/office/powerpoint/2010/main" val="29015383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4769" y="334108"/>
            <a:ext cx="9278953" cy="6137030"/>
          </a:xfrm>
          <a:prstGeom prst="rect">
            <a:avLst/>
          </a:prstGeom>
        </p:spPr>
      </p:pic>
      <p:pic>
        <p:nvPicPr>
          <p:cNvPr id="2" name="Picture 1"/>
          <p:cNvPicPr>
            <a:picLocks noChangeAspect="1"/>
          </p:cNvPicPr>
          <p:nvPr/>
        </p:nvPicPr>
        <p:blipFill>
          <a:blip r:embed="rId3"/>
          <a:stretch>
            <a:fillRect/>
          </a:stretch>
        </p:blipFill>
        <p:spPr>
          <a:xfrm>
            <a:off x="9633722" y="334108"/>
            <a:ext cx="2272648" cy="6137030"/>
          </a:xfrm>
          <a:prstGeom prst="rect">
            <a:avLst/>
          </a:prstGeom>
        </p:spPr>
      </p:pic>
    </p:spTree>
    <p:extLst>
      <p:ext uri="{BB962C8B-B14F-4D97-AF65-F5344CB8AC3E}">
        <p14:creationId xmlns:p14="http://schemas.microsoft.com/office/powerpoint/2010/main" val="13198388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8599" y="697432"/>
            <a:ext cx="9253592" cy="5676989"/>
          </a:xfrm>
          <a:prstGeom prst="rect">
            <a:avLst/>
          </a:prstGeom>
        </p:spPr>
      </p:pic>
      <p:pic>
        <p:nvPicPr>
          <p:cNvPr id="2" name="Picture 1"/>
          <p:cNvPicPr>
            <a:picLocks noChangeAspect="1"/>
          </p:cNvPicPr>
          <p:nvPr/>
        </p:nvPicPr>
        <p:blipFill>
          <a:blip r:embed="rId3"/>
          <a:stretch>
            <a:fillRect/>
          </a:stretch>
        </p:blipFill>
        <p:spPr>
          <a:xfrm>
            <a:off x="9482191" y="697432"/>
            <a:ext cx="2097278" cy="5663464"/>
          </a:xfrm>
          <a:prstGeom prst="rect">
            <a:avLst/>
          </a:prstGeom>
        </p:spPr>
      </p:pic>
    </p:spTree>
    <p:extLst>
      <p:ext uri="{BB962C8B-B14F-4D97-AF65-F5344CB8AC3E}">
        <p14:creationId xmlns:p14="http://schemas.microsoft.com/office/powerpoint/2010/main" val="17511675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83577" y="677529"/>
            <a:ext cx="8565616" cy="5749648"/>
          </a:xfrm>
          <a:prstGeom prst="rect">
            <a:avLst/>
          </a:prstGeom>
        </p:spPr>
      </p:pic>
      <p:pic>
        <p:nvPicPr>
          <p:cNvPr id="2" name="Picture 1"/>
          <p:cNvPicPr>
            <a:picLocks noChangeAspect="1"/>
          </p:cNvPicPr>
          <p:nvPr/>
        </p:nvPicPr>
        <p:blipFill>
          <a:blip r:embed="rId3"/>
          <a:stretch>
            <a:fillRect/>
          </a:stretch>
        </p:blipFill>
        <p:spPr>
          <a:xfrm>
            <a:off x="9049193" y="677529"/>
            <a:ext cx="2125937" cy="5740856"/>
          </a:xfrm>
          <a:prstGeom prst="rect">
            <a:avLst/>
          </a:prstGeom>
        </p:spPr>
      </p:pic>
    </p:spTree>
    <p:extLst>
      <p:ext uri="{BB962C8B-B14F-4D97-AF65-F5344CB8AC3E}">
        <p14:creationId xmlns:p14="http://schemas.microsoft.com/office/powerpoint/2010/main" val="7189554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7729" y="682200"/>
            <a:ext cx="9183753" cy="5577922"/>
          </a:xfrm>
          <a:prstGeom prst="rect">
            <a:avLst/>
          </a:prstGeom>
        </p:spPr>
      </p:pic>
      <p:pic>
        <p:nvPicPr>
          <p:cNvPr id="2" name="Picture 1"/>
          <p:cNvPicPr>
            <a:picLocks noChangeAspect="1"/>
          </p:cNvPicPr>
          <p:nvPr/>
        </p:nvPicPr>
        <p:blipFill>
          <a:blip r:embed="rId3"/>
          <a:stretch>
            <a:fillRect/>
          </a:stretch>
        </p:blipFill>
        <p:spPr>
          <a:xfrm>
            <a:off x="9491481" y="682199"/>
            <a:ext cx="2070403" cy="5590893"/>
          </a:xfrm>
          <a:prstGeom prst="rect">
            <a:avLst/>
          </a:prstGeom>
        </p:spPr>
      </p:pic>
    </p:spTree>
    <p:extLst>
      <p:ext uri="{BB962C8B-B14F-4D97-AF65-F5344CB8AC3E}">
        <p14:creationId xmlns:p14="http://schemas.microsoft.com/office/powerpoint/2010/main" val="21380540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1354" y="1609134"/>
            <a:ext cx="8984302" cy="4299294"/>
          </a:xfrm>
          <a:prstGeom prst="rect">
            <a:avLst/>
          </a:prstGeom>
        </p:spPr>
      </p:pic>
      <p:pic>
        <p:nvPicPr>
          <p:cNvPr id="2" name="Picture 1"/>
          <p:cNvPicPr>
            <a:picLocks noChangeAspect="1"/>
          </p:cNvPicPr>
          <p:nvPr/>
        </p:nvPicPr>
        <p:blipFill>
          <a:blip r:embed="rId3"/>
          <a:stretch>
            <a:fillRect/>
          </a:stretch>
        </p:blipFill>
        <p:spPr>
          <a:xfrm>
            <a:off x="9618315" y="233626"/>
            <a:ext cx="2286704" cy="6174989"/>
          </a:xfrm>
          <a:prstGeom prst="rect">
            <a:avLst/>
          </a:prstGeom>
        </p:spPr>
      </p:pic>
    </p:spTree>
    <p:extLst>
      <p:ext uri="{BB962C8B-B14F-4D97-AF65-F5344CB8AC3E}">
        <p14:creationId xmlns:p14="http://schemas.microsoft.com/office/powerpoint/2010/main" val="10575093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83577" y="797895"/>
            <a:ext cx="8554915" cy="5384086"/>
          </a:xfrm>
          <a:prstGeom prst="rect">
            <a:avLst/>
          </a:prstGeom>
        </p:spPr>
      </p:pic>
      <p:pic>
        <p:nvPicPr>
          <p:cNvPr id="2" name="Picture 1"/>
          <p:cNvPicPr>
            <a:picLocks noChangeAspect="1"/>
          </p:cNvPicPr>
          <p:nvPr/>
        </p:nvPicPr>
        <p:blipFill>
          <a:blip r:embed="rId3"/>
          <a:stretch>
            <a:fillRect/>
          </a:stretch>
        </p:blipFill>
        <p:spPr>
          <a:xfrm>
            <a:off x="9038492" y="797895"/>
            <a:ext cx="1993818" cy="5384086"/>
          </a:xfrm>
          <a:prstGeom prst="rect">
            <a:avLst/>
          </a:prstGeom>
        </p:spPr>
      </p:pic>
    </p:spTree>
    <p:extLst>
      <p:ext uri="{BB962C8B-B14F-4D97-AF65-F5344CB8AC3E}">
        <p14:creationId xmlns:p14="http://schemas.microsoft.com/office/powerpoint/2010/main" val="35421556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17415" y="1609055"/>
            <a:ext cx="8441016" cy="3534282"/>
          </a:xfrm>
          <a:prstGeom prst="rect">
            <a:avLst/>
          </a:prstGeom>
        </p:spPr>
      </p:pic>
      <p:pic>
        <p:nvPicPr>
          <p:cNvPr id="2" name="Picture 1"/>
          <p:cNvPicPr>
            <a:picLocks noChangeAspect="1"/>
          </p:cNvPicPr>
          <p:nvPr/>
        </p:nvPicPr>
        <p:blipFill>
          <a:blip r:embed="rId3"/>
          <a:stretch>
            <a:fillRect/>
          </a:stretch>
        </p:blipFill>
        <p:spPr>
          <a:xfrm>
            <a:off x="9526326" y="270392"/>
            <a:ext cx="2281771" cy="6161669"/>
          </a:xfrm>
          <a:prstGeom prst="rect">
            <a:avLst/>
          </a:prstGeom>
        </p:spPr>
      </p:pic>
    </p:spTree>
    <p:extLst>
      <p:ext uri="{BB962C8B-B14F-4D97-AF65-F5344CB8AC3E}">
        <p14:creationId xmlns:p14="http://schemas.microsoft.com/office/powerpoint/2010/main" val="18350496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03384" y="804104"/>
            <a:ext cx="9401351" cy="5192250"/>
          </a:xfrm>
          <a:prstGeom prst="rect">
            <a:avLst/>
          </a:prstGeom>
        </p:spPr>
      </p:pic>
      <p:pic>
        <p:nvPicPr>
          <p:cNvPr id="2" name="Picture 1"/>
          <p:cNvPicPr>
            <a:picLocks noChangeAspect="1"/>
          </p:cNvPicPr>
          <p:nvPr/>
        </p:nvPicPr>
        <p:blipFill>
          <a:blip r:embed="rId3"/>
          <a:stretch>
            <a:fillRect/>
          </a:stretch>
        </p:blipFill>
        <p:spPr>
          <a:xfrm>
            <a:off x="10104734" y="804104"/>
            <a:ext cx="1922779" cy="5192250"/>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2203560" y="6572160"/>
              <a:ext cx="1302120" cy="267120"/>
            </p14:xfrm>
          </p:contentPart>
        </mc:Choice>
        <mc:Fallback xmlns="">
          <p:pic>
            <p:nvPicPr>
              <p:cNvPr id="3" name="Ink 2"/>
              <p:cNvPicPr/>
              <p:nvPr/>
            </p:nvPicPr>
            <p:blipFill>
              <a:blip r:embed="rId5"/>
              <a:stretch>
                <a:fillRect/>
              </a:stretch>
            </p:blipFill>
            <p:spPr>
              <a:xfrm>
                <a:off x="2194200" y="6562800"/>
                <a:ext cx="1320840" cy="285840"/>
              </a:xfrm>
              <a:prstGeom prst="rect">
                <a:avLst/>
              </a:prstGeom>
            </p:spPr>
          </p:pic>
        </mc:Fallback>
      </mc:AlternateContent>
    </p:spTree>
    <p:extLst>
      <p:ext uri="{BB962C8B-B14F-4D97-AF65-F5344CB8AC3E}">
        <p14:creationId xmlns:p14="http://schemas.microsoft.com/office/powerpoint/2010/main" val="12997743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09954" y="638948"/>
            <a:ext cx="8521352" cy="5797021"/>
          </a:xfrm>
          <a:prstGeom prst="rect">
            <a:avLst/>
          </a:prstGeom>
        </p:spPr>
      </p:pic>
      <p:pic>
        <p:nvPicPr>
          <p:cNvPr id="2" name="Picture 1"/>
          <p:cNvPicPr>
            <a:picLocks noChangeAspect="1"/>
          </p:cNvPicPr>
          <p:nvPr/>
        </p:nvPicPr>
        <p:blipFill>
          <a:blip r:embed="rId3"/>
          <a:stretch>
            <a:fillRect/>
          </a:stretch>
        </p:blipFill>
        <p:spPr>
          <a:xfrm>
            <a:off x="9031305" y="638947"/>
            <a:ext cx="2146735" cy="5797021"/>
          </a:xfrm>
          <a:prstGeom prst="rect">
            <a:avLst/>
          </a:prstGeom>
        </p:spPr>
      </p:pic>
    </p:spTree>
    <p:extLst>
      <p:ext uri="{BB962C8B-B14F-4D97-AF65-F5344CB8AC3E}">
        <p14:creationId xmlns:p14="http://schemas.microsoft.com/office/powerpoint/2010/main" val="14545317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6494" y="439614"/>
            <a:ext cx="8972555" cy="6207369"/>
          </a:xfrm>
          <a:prstGeom prst="rect">
            <a:avLst/>
          </a:prstGeom>
        </p:spPr>
      </p:pic>
      <p:pic>
        <p:nvPicPr>
          <p:cNvPr id="2" name="Picture 1"/>
          <p:cNvPicPr>
            <a:picLocks noChangeAspect="1"/>
          </p:cNvPicPr>
          <p:nvPr/>
        </p:nvPicPr>
        <p:blipFill>
          <a:blip r:embed="rId3"/>
          <a:stretch>
            <a:fillRect/>
          </a:stretch>
        </p:blipFill>
        <p:spPr>
          <a:xfrm>
            <a:off x="9509049" y="439613"/>
            <a:ext cx="2298695" cy="6207369"/>
          </a:xfrm>
          <a:prstGeom prst="rect">
            <a:avLst/>
          </a:prstGeom>
        </p:spPr>
      </p:pic>
    </p:spTree>
    <p:extLst>
      <p:ext uri="{BB962C8B-B14F-4D97-AF65-F5344CB8AC3E}">
        <p14:creationId xmlns:p14="http://schemas.microsoft.com/office/powerpoint/2010/main" val="13579566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2030" y="659756"/>
            <a:ext cx="9014451" cy="5828965"/>
          </a:xfrm>
          <a:prstGeom prst="rect">
            <a:avLst/>
          </a:prstGeom>
        </p:spPr>
      </p:pic>
      <p:pic>
        <p:nvPicPr>
          <p:cNvPr id="2" name="Picture 1"/>
          <p:cNvPicPr>
            <a:picLocks noChangeAspect="1"/>
          </p:cNvPicPr>
          <p:nvPr/>
        </p:nvPicPr>
        <p:blipFill>
          <a:blip r:embed="rId3"/>
          <a:stretch>
            <a:fillRect/>
          </a:stretch>
        </p:blipFill>
        <p:spPr>
          <a:xfrm>
            <a:off x="9436483" y="659756"/>
            <a:ext cx="2394562" cy="5828965"/>
          </a:xfrm>
          <a:prstGeom prst="rect">
            <a:avLst/>
          </a:prstGeom>
        </p:spPr>
      </p:pic>
    </p:spTree>
    <p:extLst>
      <p:ext uri="{BB962C8B-B14F-4D97-AF65-F5344CB8AC3E}">
        <p14:creationId xmlns:p14="http://schemas.microsoft.com/office/powerpoint/2010/main" val="427071992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8104" y="369276"/>
            <a:ext cx="8348675" cy="5908431"/>
          </a:xfrm>
          <a:prstGeom prst="rect">
            <a:avLst/>
          </a:prstGeom>
        </p:spPr>
      </p:pic>
      <p:pic>
        <p:nvPicPr>
          <p:cNvPr id="2" name="Picture 1"/>
          <p:cNvPicPr>
            <a:picLocks noChangeAspect="1"/>
          </p:cNvPicPr>
          <p:nvPr/>
        </p:nvPicPr>
        <p:blipFill>
          <a:blip r:embed="rId3"/>
          <a:stretch>
            <a:fillRect/>
          </a:stretch>
        </p:blipFill>
        <p:spPr>
          <a:xfrm>
            <a:off x="8776778" y="369275"/>
            <a:ext cx="2187993" cy="5908431"/>
          </a:xfrm>
          <a:prstGeom prst="rect">
            <a:avLst/>
          </a:prstGeom>
        </p:spPr>
      </p:pic>
    </p:spTree>
    <p:extLst>
      <p:ext uri="{BB962C8B-B14F-4D97-AF65-F5344CB8AC3E}">
        <p14:creationId xmlns:p14="http://schemas.microsoft.com/office/powerpoint/2010/main" val="15003113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4108" y="957923"/>
            <a:ext cx="9589080" cy="4998130"/>
          </a:xfrm>
          <a:prstGeom prst="rect">
            <a:avLst/>
          </a:prstGeom>
        </p:spPr>
      </p:pic>
      <p:pic>
        <p:nvPicPr>
          <p:cNvPr id="2" name="Picture 1"/>
          <p:cNvPicPr>
            <a:picLocks noChangeAspect="1"/>
          </p:cNvPicPr>
          <p:nvPr/>
        </p:nvPicPr>
        <p:blipFill>
          <a:blip r:embed="rId3"/>
          <a:stretch>
            <a:fillRect/>
          </a:stretch>
        </p:blipFill>
        <p:spPr>
          <a:xfrm>
            <a:off x="9923187" y="957923"/>
            <a:ext cx="1850893" cy="4998130"/>
          </a:xfrm>
          <a:prstGeom prst="rect">
            <a:avLst/>
          </a:prstGeom>
        </p:spPr>
      </p:pic>
    </p:spTree>
    <p:extLst>
      <p:ext uri="{BB962C8B-B14F-4D97-AF65-F5344CB8AC3E}">
        <p14:creationId xmlns:p14="http://schemas.microsoft.com/office/powerpoint/2010/main" val="24582982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97877" y="658472"/>
            <a:ext cx="7959042" cy="5504935"/>
          </a:xfrm>
          <a:prstGeom prst="rect">
            <a:avLst/>
          </a:prstGeom>
        </p:spPr>
      </p:pic>
      <p:pic>
        <p:nvPicPr>
          <p:cNvPr id="2" name="Picture 1"/>
          <p:cNvPicPr>
            <a:picLocks noChangeAspect="1"/>
          </p:cNvPicPr>
          <p:nvPr/>
        </p:nvPicPr>
        <p:blipFill>
          <a:blip r:embed="rId3"/>
          <a:stretch>
            <a:fillRect/>
          </a:stretch>
        </p:blipFill>
        <p:spPr>
          <a:xfrm>
            <a:off x="8556919" y="658472"/>
            <a:ext cx="2038571" cy="5504935"/>
          </a:xfrm>
          <a:prstGeom prst="rect">
            <a:avLst/>
          </a:prstGeom>
        </p:spPr>
      </p:pic>
    </p:spTree>
    <p:extLst>
      <p:ext uri="{BB962C8B-B14F-4D97-AF65-F5344CB8AC3E}">
        <p14:creationId xmlns:p14="http://schemas.microsoft.com/office/powerpoint/2010/main" val="158700258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5182" y="351692"/>
            <a:ext cx="8973976" cy="6093069"/>
          </a:xfrm>
          <a:prstGeom prst="rect">
            <a:avLst/>
          </a:prstGeom>
        </p:spPr>
      </p:pic>
      <p:pic>
        <p:nvPicPr>
          <p:cNvPr id="2" name="Picture 1"/>
          <p:cNvPicPr>
            <a:picLocks noChangeAspect="1"/>
          </p:cNvPicPr>
          <p:nvPr/>
        </p:nvPicPr>
        <p:blipFill>
          <a:blip r:embed="rId3"/>
          <a:stretch>
            <a:fillRect/>
          </a:stretch>
        </p:blipFill>
        <p:spPr>
          <a:xfrm>
            <a:off x="9329158" y="351691"/>
            <a:ext cx="2256367" cy="6093069"/>
          </a:xfrm>
          <a:prstGeom prst="rect">
            <a:avLst/>
          </a:prstGeom>
        </p:spPr>
      </p:pic>
    </p:spTree>
    <p:extLst>
      <p:ext uri="{BB962C8B-B14F-4D97-AF65-F5344CB8AC3E}">
        <p14:creationId xmlns:p14="http://schemas.microsoft.com/office/powerpoint/2010/main" val="189435870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8410" y="351693"/>
            <a:ext cx="8359432" cy="6075484"/>
          </a:xfrm>
          <a:prstGeom prst="rect">
            <a:avLst/>
          </a:prstGeom>
        </p:spPr>
      </p:pic>
      <p:pic>
        <p:nvPicPr>
          <p:cNvPr id="2" name="Picture 1"/>
          <p:cNvPicPr>
            <a:picLocks noChangeAspect="1"/>
          </p:cNvPicPr>
          <p:nvPr/>
        </p:nvPicPr>
        <p:blipFill>
          <a:blip r:embed="rId3"/>
          <a:stretch>
            <a:fillRect/>
          </a:stretch>
        </p:blipFill>
        <p:spPr>
          <a:xfrm>
            <a:off x="8757841" y="351692"/>
            <a:ext cx="2249855" cy="6075485"/>
          </a:xfrm>
          <a:prstGeom prst="rect">
            <a:avLst/>
          </a:prstGeom>
        </p:spPr>
      </p:pic>
    </p:spTree>
    <p:extLst>
      <p:ext uri="{BB962C8B-B14F-4D97-AF65-F5344CB8AC3E}">
        <p14:creationId xmlns:p14="http://schemas.microsoft.com/office/powerpoint/2010/main" val="39581387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09954" y="652294"/>
            <a:ext cx="8952638" cy="5572658"/>
          </a:xfrm>
          <a:prstGeom prst="rect">
            <a:avLst/>
          </a:prstGeom>
        </p:spPr>
      </p:pic>
      <p:pic>
        <p:nvPicPr>
          <p:cNvPr id="2" name="Picture 1"/>
          <p:cNvPicPr>
            <a:picLocks noChangeAspect="1"/>
          </p:cNvPicPr>
          <p:nvPr/>
        </p:nvPicPr>
        <p:blipFill>
          <a:blip r:embed="rId3"/>
          <a:stretch>
            <a:fillRect/>
          </a:stretch>
        </p:blipFill>
        <p:spPr>
          <a:xfrm>
            <a:off x="9462592" y="637923"/>
            <a:ext cx="2068971" cy="5587029"/>
          </a:xfrm>
          <a:prstGeom prst="rect">
            <a:avLst/>
          </a:prstGeom>
        </p:spPr>
      </p:pic>
    </p:spTree>
    <p:extLst>
      <p:ext uri="{BB962C8B-B14F-4D97-AF65-F5344CB8AC3E}">
        <p14:creationId xmlns:p14="http://schemas.microsoft.com/office/powerpoint/2010/main" val="27638755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80292" y="670724"/>
            <a:ext cx="8472182" cy="5642152"/>
          </a:xfrm>
          <a:prstGeom prst="rect">
            <a:avLst/>
          </a:prstGeom>
        </p:spPr>
      </p:pic>
      <p:pic>
        <p:nvPicPr>
          <p:cNvPr id="2" name="Picture 1"/>
          <p:cNvPicPr>
            <a:picLocks noChangeAspect="1"/>
          </p:cNvPicPr>
          <p:nvPr/>
        </p:nvPicPr>
        <p:blipFill>
          <a:blip r:embed="rId3"/>
          <a:stretch>
            <a:fillRect/>
          </a:stretch>
        </p:blipFill>
        <p:spPr>
          <a:xfrm>
            <a:off x="9052474" y="670723"/>
            <a:ext cx="2078588" cy="5612997"/>
          </a:xfrm>
          <a:prstGeom prst="rect">
            <a:avLst/>
          </a:prstGeom>
        </p:spPr>
      </p:pic>
    </p:spTree>
    <p:extLst>
      <p:ext uri="{BB962C8B-B14F-4D97-AF65-F5344CB8AC3E}">
        <p14:creationId xmlns:p14="http://schemas.microsoft.com/office/powerpoint/2010/main" val="87827326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24254" y="776444"/>
            <a:ext cx="9181412" cy="5325416"/>
          </a:xfrm>
          <a:prstGeom prst="rect">
            <a:avLst/>
          </a:prstGeom>
        </p:spPr>
      </p:pic>
      <p:pic>
        <p:nvPicPr>
          <p:cNvPr id="2" name="Picture 1"/>
          <p:cNvPicPr>
            <a:picLocks noChangeAspect="1"/>
          </p:cNvPicPr>
          <p:nvPr/>
        </p:nvPicPr>
        <p:blipFill>
          <a:blip r:embed="rId3"/>
          <a:stretch>
            <a:fillRect/>
          </a:stretch>
        </p:blipFill>
        <p:spPr>
          <a:xfrm>
            <a:off x="9805666" y="776444"/>
            <a:ext cx="1972092" cy="5325416"/>
          </a:xfrm>
          <a:prstGeom prst="rect">
            <a:avLst/>
          </a:prstGeom>
        </p:spPr>
      </p:pic>
    </p:spTree>
    <p:extLst>
      <p:ext uri="{BB962C8B-B14F-4D97-AF65-F5344CB8AC3E}">
        <p14:creationId xmlns:p14="http://schemas.microsoft.com/office/powerpoint/2010/main" val="35263877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6120" y="360484"/>
            <a:ext cx="9272435" cy="6101861"/>
          </a:xfrm>
          <a:prstGeom prst="rect">
            <a:avLst/>
          </a:prstGeom>
        </p:spPr>
      </p:pic>
      <p:pic>
        <p:nvPicPr>
          <p:cNvPr id="2" name="Picture 1"/>
          <p:cNvPicPr>
            <a:picLocks noChangeAspect="1"/>
          </p:cNvPicPr>
          <p:nvPr/>
        </p:nvPicPr>
        <p:blipFill>
          <a:blip r:embed="rId3"/>
          <a:stretch>
            <a:fillRect/>
          </a:stretch>
        </p:blipFill>
        <p:spPr>
          <a:xfrm>
            <a:off x="9648555" y="360483"/>
            <a:ext cx="2259623" cy="6101861"/>
          </a:xfrm>
          <a:prstGeom prst="rect">
            <a:avLst/>
          </a:prstGeom>
        </p:spPr>
      </p:pic>
    </p:spTree>
    <p:extLst>
      <p:ext uri="{BB962C8B-B14F-4D97-AF65-F5344CB8AC3E}">
        <p14:creationId xmlns:p14="http://schemas.microsoft.com/office/powerpoint/2010/main" val="196278630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7392" y="722869"/>
            <a:ext cx="9472862" cy="5638363"/>
          </a:xfrm>
          <a:prstGeom prst="rect">
            <a:avLst/>
          </a:prstGeom>
        </p:spPr>
      </p:pic>
      <p:pic>
        <p:nvPicPr>
          <p:cNvPr id="2" name="Picture 1"/>
          <p:cNvPicPr>
            <a:picLocks noChangeAspect="1"/>
          </p:cNvPicPr>
          <p:nvPr/>
        </p:nvPicPr>
        <p:blipFill>
          <a:blip r:embed="rId3"/>
          <a:stretch>
            <a:fillRect/>
          </a:stretch>
        </p:blipFill>
        <p:spPr>
          <a:xfrm>
            <a:off x="9710254" y="722869"/>
            <a:ext cx="2087982" cy="5638363"/>
          </a:xfrm>
          <a:prstGeom prst="rect">
            <a:avLst/>
          </a:prstGeom>
        </p:spPr>
      </p:pic>
    </p:spTree>
    <p:extLst>
      <p:ext uri="{BB962C8B-B14F-4D97-AF65-F5344CB8AC3E}">
        <p14:creationId xmlns:p14="http://schemas.microsoft.com/office/powerpoint/2010/main" val="18347200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7731" y="765473"/>
            <a:ext cx="9471072" cy="5846341"/>
          </a:xfrm>
          <a:prstGeom prst="rect">
            <a:avLst/>
          </a:prstGeom>
        </p:spPr>
      </p:pic>
      <p:pic>
        <p:nvPicPr>
          <p:cNvPr id="2" name="Picture 1"/>
          <p:cNvPicPr>
            <a:picLocks noChangeAspect="1"/>
          </p:cNvPicPr>
          <p:nvPr/>
        </p:nvPicPr>
        <p:blipFill>
          <a:blip r:embed="rId3"/>
          <a:stretch>
            <a:fillRect/>
          </a:stretch>
        </p:blipFill>
        <p:spPr>
          <a:xfrm>
            <a:off x="9506241" y="751757"/>
            <a:ext cx="2407336" cy="5860058"/>
          </a:xfrm>
          <a:prstGeom prst="rect">
            <a:avLst/>
          </a:prstGeom>
        </p:spPr>
      </p:pic>
    </p:spTree>
    <p:extLst>
      <p:ext uri="{BB962C8B-B14F-4D97-AF65-F5344CB8AC3E}">
        <p14:creationId xmlns:p14="http://schemas.microsoft.com/office/powerpoint/2010/main" val="239981215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83577" y="569133"/>
            <a:ext cx="8806154" cy="5690989"/>
          </a:xfrm>
          <a:prstGeom prst="rect">
            <a:avLst/>
          </a:prstGeom>
        </p:spPr>
      </p:pic>
      <p:pic>
        <p:nvPicPr>
          <p:cNvPr id="2" name="Picture 1"/>
          <p:cNvPicPr>
            <a:picLocks noChangeAspect="1"/>
          </p:cNvPicPr>
          <p:nvPr/>
        </p:nvPicPr>
        <p:blipFill>
          <a:blip r:embed="rId3"/>
          <a:stretch>
            <a:fillRect/>
          </a:stretch>
        </p:blipFill>
        <p:spPr>
          <a:xfrm>
            <a:off x="9289731" y="569133"/>
            <a:ext cx="2107470" cy="5690989"/>
          </a:xfrm>
          <a:prstGeom prst="rect">
            <a:avLst/>
          </a:prstGeom>
        </p:spPr>
      </p:pic>
    </p:spTree>
    <p:extLst>
      <p:ext uri="{BB962C8B-B14F-4D97-AF65-F5344CB8AC3E}">
        <p14:creationId xmlns:p14="http://schemas.microsoft.com/office/powerpoint/2010/main" val="96427927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2031" y="581608"/>
            <a:ext cx="8192432" cy="5696100"/>
          </a:xfrm>
          <a:prstGeom prst="rect">
            <a:avLst/>
          </a:prstGeom>
        </p:spPr>
      </p:pic>
      <p:pic>
        <p:nvPicPr>
          <p:cNvPr id="2" name="Picture 1"/>
          <p:cNvPicPr>
            <a:picLocks noChangeAspect="1"/>
          </p:cNvPicPr>
          <p:nvPr/>
        </p:nvPicPr>
        <p:blipFill>
          <a:blip r:embed="rId3"/>
          <a:stretch>
            <a:fillRect/>
          </a:stretch>
        </p:blipFill>
        <p:spPr>
          <a:xfrm>
            <a:off x="8614463" y="581608"/>
            <a:ext cx="2120945" cy="5727376"/>
          </a:xfrm>
          <a:prstGeom prst="rect">
            <a:avLst/>
          </a:prstGeom>
        </p:spPr>
      </p:pic>
    </p:spTree>
    <p:extLst>
      <p:ext uri="{BB962C8B-B14F-4D97-AF65-F5344CB8AC3E}">
        <p14:creationId xmlns:p14="http://schemas.microsoft.com/office/powerpoint/2010/main" val="226769258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9276" y="770528"/>
            <a:ext cx="8493978" cy="5656648"/>
          </a:xfrm>
          <a:prstGeom prst="rect">
            <a:avLst/>
          </a:prstGeom>
        </p:spPr>
      </p:pic>
      <p:pic>
        <p:nvPicPr>
          <p:cNvPr id="2" name="Picture 1"/>
          <p:cNvPicPr>
            <a:picLocks noChangeAspect="1"/>
          </p:cNvPicPr>
          <p:nvPr/>
        </p:nvPicPr>
        <p:blipFill>
          <a:blip r:embed="rId3"/>
          <a:stretch>
            <a:fillRect/>
          </a:stretch>
        </p:blipFill>
        <p:spPr>
          <a:xfrm>
            <a:off x="8863253" y="770527"/>
            <a:ext cx="2091962" cy="5649111"/>
          </a:xfrm>
          <a:prstGeom prst="rect">
            <a:avLst/>
          </a:prstGeom>
        </p:spPr>
      </p:pic>
    </p:spTree>
    <p:extLst>
      <p:ext uri="{BB962C8B-B14F-4D97-AF65-F5344CB8AC3E}">
        <p14:creationId xmlns:p14="http://schemas.microsoft.com/office/powerpoint/2010/main" val="25899080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TRUE OR FALSE</a:t>
            </a:r>
            <a:endParaRPr lang="en-US" dirty="0"/>
          </a:p>
        </p:txBody>
      </p:sp>
      <p:sp>
        <p:nvSpPr>
          <p:cNvPr id="3" name="Content Placeholder 2"/>
          <p:cNvSpPr>
            <a:spLocks noGrp="1"/>
          </p:cNvSpPr>
          <p:nvPr>
            <p:ph idx="1"/>
          </p:nvPr>
        </p:nvSpPr>
        <p:spPr>
          <a:xfrm>
            <a:off x="455612" y="1549398"/>
            <a:ext cx="8534400" cy="3615267"/>
          </a:xfrm>
        </p:spPr>
        <p:txBody>
          <a:bodyPr>
            <a:normAutofit/>
          </a:bodyPr>
          <a:lstStyle/>
          <a:p>
            <a:pPr marL="0" indent="0">
              <a:buNone/>
            </a:pPr>
            <a:r>
              <a:rPr lang="en-US" altLang="en-US" sz="3600" b="1" dirty="0">
                <a:solidFill>
                  <a:schemeClr val="bg1"/>
                </a:solidFill>
              </a:rPr>
              <a:t>One provider cannot send medical records of a patient to another provider without that patient's consent. </a:t>
            </a:r>
            <a:endParaRPr lang="en-US" altLang="en-US" sz="3600" b="1" dirty="0" smtClean="0">
              <a:solidFill>
                <a:schemeClr val="bg1"/>
              </a:solidFill>
            </a:endParaRPr>
          </a:p>
          <a:p>
            <a:endParaRPr lang="en-US" altLang="en-US" dirty="0"/>
          </a:p>
          <a:p>
            <a:endParaRPr lang="en-US" dirty="0" smtClean="0"/>
          </a:p>
          <a:p>
            <a:endParaRPr lang="en-US" dirty="0"/>
          </a:p>
        </p:txBody>
      </p:sp>
      <p:pic>
        <p:nvPicPr>
          <p:cNvPr id="5" name="Picture 4"/>
          <p:cNvPicPr>
            <a:picLocks noChangeAspect="1"/>
          </p:cNvPicPr>
          <p:nvPr/>
        </p:nvPicPr>
        <p:blipFill>
          <a:blip r:embed="rId2"/>
          <a:stretch>
            <a:fillRect/>
          </a:stretch>
        </p:blipFill>
        <p:spPr>
          <a:xfrm>
            <a:off x="9885521" y="685800"/>
            <a:ext cx="1958135" cy="5287726"/>
          </a:xfrm>
          <a:prstGeom prst="rect">
            <a:avLst/>
          </a:prstGeom>
        </p:spPr>
      </p:pic>
    </p:spTree>
    <p:extLst>
      <p:ext uri="{BB962C8B-B14F-4D97-AF65-F5344CB8AC3E}">
        <p14:creationId xmlns:p14="http://schemas.microsoft.com/office/powerpoint/2010/main" val="289389585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2955" y="1103359"/>
            <a:ext cx="9918474" cy="5147734"/>
          </a:xfrm>
        </p:spPr>
        <p:txBody>
          <a:bodyPr>
            <a:normAutofit fontScale="85000" lnSpcReduction="10000"/>
          </a:bodyPr>
          <a:lstStyle/>
          <a:p>
            <a:pPr marL="0" indent="0">
              <a:buNone/>
            </a:pPr>
            <a:r>
              <a:rPr lang="en-US" altLang="en-US" sz="4600" dirty="0" smtClean="0">
                <a:solidFill>
                  <a:srgbClr val="C00000"/>
                </a:solidFill>
              </a:rPr>
              <a:t>FALSE - No </a:t>
            </a:r>
            <a:r>
              <a:rPr lang="en-US" altLang="en-US" sz="4600" dirty="0">
                <a:solidFill>
                  <a:srgbClr val="C00000"/>
                </a:solidFill>
              </a:rPr>
              <a:t>consent is necessary for one provider to transfer a patient's medical records to another provider's office for treatment purposes.  The Privacy Regulation specifically states that a provider “is permitted to use or disclose protected health information” for “treatment, payment, or health care operations,” without patient consent. </a:t>
            </a:r>
          </a:p>
          <a:p>
            <a:endParaRPr lang="en-US" altLang="en-US" dirty="0"/>
          </a:p>
          <a:p>
            <a:endParaRPr lang="en-US" dirty="0" smtClean="0"/>
          </a:p>
          <a:p>
            <a:endParaRPr lang="en-US" dirty="0"/>
          </a:p>
        </p:txBody>
      </p:sp>
      <p:pic>
        <p:nvPicPr>
          <p:cNvPr id="4" name="Picture 3"/>
          <p:cNvPicPr>
            <a:picLocks noChangeAspect="1"/>
          </p:cNvPicPr>
          <p:nvPr/>
        </p:nvPicPr>
        <p:blipFill>
          <a:blip r:embed="rId2"/>
          <a:stretch>
            <a:fillRect/>
          </a:stretch>
        </p:blipFill>
        <p:spPr>
          <a:xfrm>
            <a:off x="10341429" y="912526"/>
            <a:ext cx="1727925" cy="4666070"/>
          </a:xfrm>
          <a:prstGeom prst="rect">
            <a:avLst/>
          </a:prstGeom>
        </p:spPr>
      </p:pic>
    </p:spTree>
    <p:extLst>
      <p:ext uri="{BB962C8B-B14F-4D97-AF65-F5344CB8AC3E}">
        <p14:creationId xmlns:p14="http://schemas.microsoft.com/office/powerpoint/2010/main" val="189946311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719" y="5350933"/>
            <a:ext cx="8534400" cy="1507067"/>
          </a:xfrm>
        </p:spPr>
        <p:txBody>
          <a:bodyPr/>
          <a:lstStyle/>
          <a:p>
            <a:r>
              <a:rPr lang="en-US" dirty="0" smtClean="0"/>
              <a:t>TRUE OR FALSE</a:t>
            </a:r>
            <a:endParaRPr lang="en-US" dirty="0"/>
          </a:p>
        </p:txBody>
      </p:sp>
      <p:sp>
        <p:nvSpPr>
          <p:cNvPr id="3" name="Content Placeholder 2"/>
          <p:cNvSpPr>
            <a:spLocks noGrp="1"/>
          </p:cNvSpPr>
          <p:nvPr>
            <p:ph idx="1"/>
          </p:nvPr>
        </p:nvSpPr>
        <p:spPr>
          <a:xfrm>
            <a:off x="631459" y="2078566"/>
            <a:ext cx="8534400" cy="3615267"/>
          </a:xfrm>
        </p:spPr>
        <p:txBody>
          <a:bodyPr/>
          <a:lstStyle/>
          <a:p>
            <a:pPr marL="0" indent="0">
              <a:buNone/>
            </a:pPr>
            <a:r>
              <a:rPr lang="en-US" sz="3600" b="1" dirty="0" smtClean="0">
                <a:solidFill>
                  <a:schemeClr val="bg1"/>
                </a:solidFill>
              </a:rPr>
              <a:t>A provider is prohibited from sharing information with the patient’s family without the patient’s express consent. </a:t>
            </a:r>
            <a:endParaRPr lang="en-US" altLang="en-US" sz="3600" b="1" dirty="0" smtClean="0">
              <a:solidFill>
                <a:schemeClr val="bg1"/>
              </a:solidFill>
            </a:endParaRPr>
          </a:p>
          <a:p>
            <a:pPr marL="0" indent="0">
              <a:buNone/>
            </a:pPr>
            <a:endParaRPr lang="en-US" dirty="0"/>
          </a:p>
          <a:p>
            <a:pPr marL="0" indent="0">
              <a:buNone/>
            </a:pPr>
            <a:endParaRPr lang="en-US" dirty="0" smtClean="0"/>
          </a:p>
          <a:p>
            <a:pPr marL="0" indent="0">
              <a:buNone/>
            </a:pPr>
            <a:endParaRPr lang="en-US" dirty="0"/>
          </a:p>
          <a:p>
            <a:pPr marL="0" indent="0">
              <a:buNone/>
            </a:pPr>
            <a:endParaRPr lang="en-US" dirty="0"/>
          </a:p>
        </p:txBody>
      </p:sp>
      <p:pic>
        <p:nvPicPr>
          <p:cNvPr id="6" name="Picture 5"/>
          <p:cNvPicPr>
            <a:picLocks noChangeAspect="1"/>
          </p:cNvPicPr>
          <p:nvPr/>
        </p:nvPicPr>
        <p:blipFill>
          <a:blip r:embed="rId2"/>
          <a:stretch>
            <a:fillRect/>
          </a:stretch>
        </p:blipFill>
        <p:spPr>
          <a:xfrm>
            <a:off x="9885521" y="685800"/>
            <a:ext cx="1958135" cy="5287726"/>
          </a:xfrm>
          <a:prstGeom prst="rect">
            <a:avLst/>
          </a:prstGeom>
        </p:spPr>
      </p:pic>
    </p:spTree>
    <p:extLst>
      <p:ext uri="{BB962C8B-B14F-4D97-AF65-F5344CB8AC3E}">
        <p14:creationId xmlns:p14="http://schemas.microsoft.com/office/powerpoint/2010/main" val="295791749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5999" y="849086"/>
            <a:ext cx="9226087" cy="5508172"/>
          </a:xfrm>
        </p:spPr>
        <p:txBody>
          <a:bodyPr>
            <a:normAutofit fontScale="92500" lnSpcReduction="20000"/>
          </a:bodyPr>
          <a:lstStyle/>
          <a:p>
            <a:pPr marL="0" indent="0">
              <a:buNone/>
            </a:pPr>
            <a:endParaRPr lang="en-US" altLang="en-US" dirty="0" smtClean="0"/>
          </a:p>
          <a:p>
            <a:pPr marL="0" indent="0">
              <a:buNone/>
            </a:pPr>
            <a:r>
              <a:rPr lang="en-US" altLang="en-US" sz="3600" dirty="0" smtClean="0">
                <a:solidFill>
                  <a:srgbClr val="C00000"/>
                </a:solidFill>
              </a:rPr>
              <a:t>FALSE - Under the Privacy Rule, a provider may “disclose to a family member, other relative, or a close personal friend of the individual, or any other person identified by the individual,” the medical information directly relevant to such person's involvement with the patient's care or payment related to the patient's care.  If the patient is present, the provider may disclose medical information to such people if the patient does not object.  </a:t>
            </a:r>
          </a:p>
          <a:p>
            <a:pPr marL="0" indent="0">
              <a:buNone/>
            </a:pPr>
            <a:endParaRPr lang="en-US" dirty="0" smtClean="0"/>
          </a:p>
          <a:p>
            <a:pPr marL="0" indent="0">
              <a:buNone/>
            </a:pPr>
            <a:endParaRPr lang="en-US" dirty="0" smtClean="0"/>
          </a:p>
        </p:txBody>
      </p:sp>
      <p:pic>
        <p:nvPicPr>
          <p:cNvPr id="5" name="Picture 4"/>
          <p:cNvPicPr>
            <a:picLocks noChangeAspect="1"/>
          </p:cNvPicPr>
          <p:nvPr/>
        </p:nvPicPr>
        <p:blipFill>
          <a:blip r:embed="rId2"/>
          <a:stretch>
            <a:fillRect/>
          </a:stretch>
        </p:blipFill>
        <p:spPr>
          <a:xfrm>
            <a:off x="9885521" y="685800"/>
            <a:ext cx="1958135" cy="5287726"/>
          </a:xfrm>
          <a:prstGeom prst="rect">
            <a:avLst/>
          </a:prstGeom>
        </p:spPr>
      </p:pic>
    </p:spTree>
    <p:extLst>
      <p:ext uri="{BB962C8B-B14F-4D97-AF65-F5344CB8AC3E}">
        <p14:creationId xmlns:p14="http://schemas.microsoft.com/office/powerpoint/2010/main" val="44812814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720" y="5350933"/>
            <a:ext cx="8534400" cy="1507067"/>
          </a:xfrm>
        </p:spPr>
        <p:txBody>
          <a:bodyPr/>
          <a:lstStyle/>
          <a:p>
            <a:r>
              <a:rPr lang="en-US" dirty="0" smtClean="0"/>
              <a:t>TRUE OR FALSE</a:t>
            </a:r>
            <a:endParaRPr lang="en-US" dirty="0"/>
          </a:p>
        </p:txBody>
      </p:sp>
      <p:sp>
        <p:nvSpPr>
          <p:cNvPr id="3" name="Content Placeholder 2"/>
          <p:cNvSpPr>
            <a:spLocks noGrp="1"/>
          </p:cNvSpPr>
          <p:nvPr>
            <p:ph idx="1"/>
          </p:nvPr>
        </p:nvSpPr>
        <p:spPr>
          <a:xfrm>
            <a:off x="789720" y="1295820"/>
            <a:ext cx="8534400" cy="5356144"/>
          </a:xfrm>
        </p:spPr>
        <p:txBody>
          <a:bodyPr/>
          <a:lstStyle/>
          <a:p>
            <a:pPr marL="0" indent="0">
              <a:buNone/>
            </a:pPr>
            <a:r>
              <a:rPr lang="en-US" sz="3600" b="1" dirty="0" smtClean="0">
                <a:solidFill>
                  <a:schemeClr val="bg1"/>
                </a:solidFill>
              </a:rPr>
              <a:t>A provider is prohibited from sharing information with the patient’s family without the patient’s express consent. </a:t>
            </a:r>
            <a:endParaRPr lang="en-US" altLang="en-US" sz="3600" b="1" dirty="0" smtClean="0">
              <a:solidFill>
                <a:schemeClr val="bg1"/>
              </a:solidFill>
            </a:endParaRPr>
          </a:p>
          <a:p>
            <a:pPr marL="0" indent="0">
              <a:buNone/>
            </a:pPr>
            <a:endParaRPr lang="en-US" b="1" dirty="0">
              <a:solidFill>
                <a:schemeClr val="bg1"/>
              </a:solidFill>
            </a:endParaRPr>
          </a:p>
          <a:p>
            <a:pPr marL="0" indent="0">
              <a:buNone/>
            </a:pPr>
            <a:endParaRPr lang="en-US" dirty="0" smtClean="0"/>
          </a:p>
          <a:p>
            <a:pPr marL="0" indent="0">
              <a:buNone/>
            </a:pPr>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9944100" y="581812"/>
            <a:ext cx="1754431" cy="4737645"/>
          </a:xfrm>
          <a:prstGeom prst="rect">
            <a:avLst/>
          </a:prstGeom>
        </p:spPr>
      </p:pic>
    </p:spTree>
    <p:extLst>
      <p:ext uri="{BB962C8B-B14F-4D97-AF65-F5344CB8AC3E}">
        <p14:creationId xmlns:p14="http://schemas.microsoft.com/office/powerpoint/2010/main" val="258446123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8576" y="1241391"/>
            <a:ext cx="8534400" cy="5356144"/>
          </a:xfrm>
        </p:spPr>
        <p:txBody>
          <a:bodyPr>
            <a:normAutofit fontScale="85000" lnSpcReduction="10000"/>
          </a:bodyPr>
          <a:lstStyle/>
          <a:p>
            <a:pPr marL="0" indent="0">
              <a:buNone/>
            </a:pPr>
            <a:endParaRPr lang="en-US" altLang="en-US" dirty="0" smtClean="0"/>
          </a:p>
          <a:p>
            <a:pPr marL="0" indent="0">
              <a:buNone/>
            </a:pPr>
            <a:r>
              <a:rPr lang="en-US" altLang="en-US" sz="3600" dirty="0" smtClean="0">
                <a:solidFill>
                  <a:srgbClr val="C00000"/>
                </a:solidFill>
              </a:rPr>
              <a:t>FALSE - Under the Privacy Rule, a provider may “disclose to a family member, other relative, or a close personal friend of the individual, or any other person identified by the individual,” the medical information directly relevant to such person's involvement with the patient's care or payment related to the patient's care.  If the patient is present, the provider may disclose medical information to such people if the patient does not object.  </a:t>
            </a:r>
            <a:endParaRPr lang="en-US" altLang="en-US" sz="3600" dirty="0">
              <a:solidFill>
                <a:srgbClr val="C00000"/>
              </a:solidFill>
            </a:endParaRPr>
          </a:p>
          <a:p>
            <a:pPr marL="0" indent="0">
              <a:buNone/>
            </a:pPr>
            <a:endParaRPr lang="en-US" dirty="0"/>
          </a:p>
          <a:p>
            <a:pPr marL="0" indent="0">
              <a:buNone/>
            </a:pPr>
            <a:endParaRPr lang="en-US" dirty="0" smtClean="0"/>
          </a:p>
          <a:p>
            <a:pPr marL="0" indent="0">
              <a:buNone/>
            </a:pPr>
            <a:endParaRPr lang="en-US" dirty="0"/>
          </a:p>
          <a:p>
            <a:pPr marL="0" indent="0">
              <a:buNone/>
            </a:pPr>
            <a:endParaRPr lang="en-US" dirty="0"/>
          </a:p>
        </p:txBody>
      </p:sp>
      <p:pic>
        <p:nvPicPr>
          <p:cNvPr id="6" name="Picture 5"/>
          <p:cNvPicPr>
            <a:picLocks noChangeAspect="1"/>
          </p:cNvPicPr>
          <p:nvPr/>
        </p:nvPicPr>
        <p:blipFill>
          <a:blip r:embed="rId2"/>
          <a:stretch>
            <a:fillRect/>
          </a:stretch>
        </p:blipFill>
        <p:spPr>
          <a:xfrm>
            <a:off x="9885521" y="685800"/>
            <a:ext cx="1958135" cy="5287726"/>
          </a:xfrm>
          <a:prstGeom prst="rect">
            <a:avLst/>
          </a:prstGeom>
        </p:spPr>
      </p:pic>
    </p:spTree>
    <p:extLst>
      <p:ext uri="{BB962C8B-B14F-4D97-AF65-F5344CB8AC3E}">
        <p14:creationId xmlns:p14="http://schemas.microsoft.com/office/powerpoint/2010/main" val="252536915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TRUE OR FALSE</a:t>
            </a:r>
            <a:endParaRPr lang="en-US" dirty="0"/>
          </a:p>
        </p:txBody>
      </p:sp>
      <p:sp>
        <p:nvSpPr>
          <p:cNvPr id="3" name="Content Placeholder 2"/>
          <p:cNvSpPr>
            <a:spLocks noGrp="1"/>
          </p:cNvSpPr>
          <p:nvPr>
            <p:ph idx="1"/>
          </p:nvPr>
        </p:nvSpPr>
        <p:spPr>
          <a:xfrm>
            <a:off x="542697" y="1522029"/>
            <a:ext cx="9201309" cy="3615267"/>
          </a:xfrm>
        </p:spPr>
        <p:txBody>
          <a:bodyPr/>
          <a:lstStyle/>
          <a:p>
            <a:pPr marL="0" indent="0">
              <a:buNone/>
            </a:pPr>
            <a:r>
              <a:rPr lang="en-US" altLang="en-US" sz="3600" b="1" dirty="0">
                <a:solidFill>
                  <a:schemeClr val="bg1"/>
                </a:solidFill>
              </a:rPr>
              <a:t>A patient's family member can no longer pick up supplies from an HME (HOME MEDICAL EQUIPMENT)provider or  prescriptions from a pharmacy for the patient. </a:t>
            </a:r>
          </a:p>
          <a:p>
            <a:endParaRPr lang="en-US" dirty="0"/>
          </a:p>
        </p:txBody>
      </p:sp>
      <p:pic>
        <p:nvPicPr>
          <p:cNvPr id="5" name="Picture 4"/>
          <p:cNvPicPr>
            <a:picLocks noChangeAspect="1"/>
          </p:cNvPicPr>
          <p:nvPr/>
        </p:nvPicPr>
        <p:blipFill>
          <a:blip r:embed="rId2"/>
          <a:stretch>
            <a:fillRect/>
          </a:stretch>
        </p:blipFill>
        <p:spPr>
          <a:xfrm>
            <a:off x="9885521" y="685800"/>
            <a:ext cx="1958135" cy="5287726"/>
          </a:xfrm>
          <a:prstGeom prst="rect">
            <a:avLst/>
          </a:prstGeom>
        </p:spPr>
      </p:pic>
    </p:spTree>
    <p:extLst>
      <p:ext uri="{BB962C8B-B14F-4D97-AF65-F5344CB8AC3E}">
        <p14:creationId xmlns:p14="http://schemas.microsoft.com/office/powerpoint/2010/main" val="9498184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8020" y="308294"/>
            <a:ext cx="9283701" cy="6163408"/>
          </a:xfrm>
          <a:prstGeom prst="rect">
            <a:avLst/>
          </a:prstGeom>
        </p:spPr>
      </p:pic>
      <p:pic>
        <p:nvPicPr>
          <p:cNvPr id="2" name="Picture 1"/>
          <p:cNvPicPr>
            <a:picLocks noChangeAspect="1"/>
          </p:cNvPicPr>
          <p:nvPr/>
        </p:nvPicPr>
        <p:blipFill>
          <a:blip r:embed="rId3"/>
          <a:stretch>
            <a:fillRect/>
          </a:stretch>
        </p:blipFill>
        <p:spPr>
          <a:xfrm>
            <a:off x="9481721" y="308294"/>
            <a:ext cx="2528572" cy="6155179"/>
          </a:xfrm>
          <a:prstGeom prst="rect">
            <a:avLst/>
          </a:prstGeom>
        </p:spPr>
      </p:pic>
    </p:spTree>
    <p:extLst>
      <p:ext uri="{BB962C8B-B14F-4D97-AF65-F5344CB8AC3E}">
        <p14:creationId xmlns:p14="http://schemas.microsoft.com/office/powerpoint/2010/main" val="214706440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8782" y="881742"/>
            <a:ext cx="9472161" cy="5279572"/>
          </a:xfrm>
        </p:spPr>
        <p:txBody>
          <a:bodyPr>
            <a:normAutofit fontScale="92500" lnSpcReduction="10000"/>
          </a:bodyPr>
          <a:lstStyle/>
          <a:p>
            <a:endParaRPr lang="en-US" altLang="en-US" dirty="0"/>
          </a:p>
          <a:p>
            <a:pPr marL="0" indent="0">
              <a:buNone/>
            </a:pPr>
            <a:r>
              <a:rPr lang="en-US" altLang="en-US" sz="3600" dirty="0" smtClean="0">
                <a:solidFill>
                  <a:srgbClr val="C00000"/>
                </a:solidFill>
              </a:rPr>
              <a:t>FALSE - Under </a:t>
            </a:r>
            <a:r>
              <a:rPr lang="en-US" altLang="en-US" sz="3600" dirty="0">
                <a:solidFill>
                  <a:srgbClr val="C00000"/>
                </a:solidFill>
              </a:rPr>
              <a:t>the Regulation, a family member or other individual may act on the patient's behalf “to pick up filled prescriptions, medical supplies, X-rays, or other similar forms of protected health information.”  The Regulation permits the provider to reasonably infer that doing so is in the patient's best interest and in accordance with professional judgment and common practice.  </a:t>
            </a:r>
          </a:p>
          <a:p>
            <a:endParaRPr lang="en-US" dirty="0"/>
          </a:p>
        </p:txBody>
      </p:sp>
      <p:pic>
        <p:nvPicPr>
          <p:cNvPr id="6" name="Picture 5"/>
          <p:cNvPicPr>
            <a:picLocks noChangeAspect="1"/>
          </p:cNvPicPr>
          <p:nvPr/>
        </p:nvPicPr>
        <p:blipFill>
          <a:blip r:embed="rId2"/>
          <a:stretch>
            <a:fillRect/>
          </a:stretch>
        </p:blipFill>
        <p:spPr>
          <a:xfrm>
            <a:off x="9874636" y="873588"/>
            <a:ext cx="1958135" cy="5287726"/>
          </a:xfrm>
          <a:prstGeom prst="rect">
            <a:avLst/>
          </a:prstGeom>
        </p:spPr>
      </p:pic>
    </p:spTree>
    <p:extLst>
      <p:ext uri="{BB962C8B-B14F-4D97-AF65-F5344CB8AC3E}">
        <p14:creationId xmlns:p14="http://schemas.microsoft.com/office/powerpoint/2010/main" val="257845510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873" y="5350933"/>
            <a:ext cx="8534400" cy="1507067"/>
          </a:xfrm>
        </p:spPr>
        <p:txBody>
          <a:bodyPr/>
          <a:lstStyle/>
          <a:p>
            <a:r>
              <a:rPr lang="en-US" dirty="0" smtClean="0"/>
              <a:t>TRUE OR FALSE</a:t>
            </a:r>
            <a:endParaRPr lang="en-US" dirty="0"/>
          </a:p>
        </p:txBody>
      </p:sp>
      <p:sp>
        <p:nvSpPr>
          <p:cNvPr id="3" name="Content Placeholder 2"/>
          <p:cNvSpPr>
            <a:spLocks noGrp="1"/>
          </p:cNvSpPr>
          <p:nvPr>
            <p:ph idx="1"/>
          </p:nvPr>
        </p:nvSpPr>
        <p:spPr>
          <a:xfrm>
            <a:off x="613873" y="1935201"/>
            <a:ext cx="8534400" cy="3615267"/>
          </a:xfrm>
        </p:spPr>
        <p:txBody>
          <a:bodyPr>
            <a:normAutofit/>
          </a:bodyPr>
          <a:lstStyle/>
          <a:p>
            <a:pPr marL="0" indent="0">
              <a:buNone/>
            </a:pPr>
            <a:r>
              <a:rPr lang="en-US" altLang="en-US" sz="3600" b="1" dirty="0">
                <a:solidFill>
                  <a:schemeClr val="bg1"/>
                </a:solidFill>
              </a:rPr>
              <a:t>Patients will sue health care providers for not complying with the HIPAA Privacy </a:t>
            </a:r>
            <a:r>
              <a:rPr lang="en-US" altLang="en-US" sz="3600" b="1" dirty="0" smtClean="0">
                <a:solidFill>
                  <a:schemeClr val="bg1"/>
                </a:solidFill>
              </a:rPr>
              <a:t>Regulation.</a:t>
            </a:r>
            <a:endParaRPr lang="en-US" altLang="en-US" sz="3600" b="1" dirty="0">
              <a:solidFill>
                <a:schemeClr val="bg1"/>
              </a:solidFill>
            </a:endParaRPr>
          </a:p>
          <a:p>
            <a:endParaRPr lang="en-US" altLang="en-US" dirty="0" smtClean="0"/>
          </a:p>
          <a:p>
            <a:endParaRPr lang="en-US" dirty="0"/>
          </a:p>
        </p:txBody>
      </p:sp>
      <p:pic>
        <p:nvPicPr>
          <p:cNvPr id="5" name="Picture 4"/>
          <p:cNvPicPr>
            <a:picLocks noChangeAspect="1"/>
          </p:cNvPicPr>
          <p:nvPr/>
        </p:nvPicPr>
        <p:blipFill>
          <a:blip r:embed="rId2"/>
          <a:stretch>
            <a:fillRect/>
          </a:stretch>
        </p:blipFill>
        <p:spPr>
          <a:xfrm>
            <a:off x="9885521" y="685800"/>
            <a:ext cx="1958135" cy="5287726"/>
          </a:xfrm>
          <a:prstGeom prst="rect">
            <a:avLst/>
          </a:prstGeom>
        </p:spPr>
      </p:pic>
    </p:spTree>
    <p:extLst>
      <p:ext uri="{BB962C8B-B14F-4D97-AF65-F5344CB8AC3E}">
        <p14:creationId xmlns:p14="http://schemas.microsoft.com/office/powerpoint/2010/main" val="422240355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644" y="957943"/>
            <a:ext cx="9684014" cy="6117772"/>
          </a:xfrm>
        </p:spPr>
        <p:txBody>
          <a:bodyPr>
            <a:normAutofit lnSpcReduction="10000"/>
          </a:bodyPr>
          <a:lstStyle/>
          <a:p>
            <a:pPr marL="0" indent="0">
              <a:buNone/>
            </a:pPr>
            <a:r>
              <a:rPr lang="en-US" altLang="en-US" sz="2800" dirty="0" smtClean="0">
                <a:solidFill>
                  <a:srgbClr val="C00000"/>
                </a:solidFill>
              </a:rPr>
              <a:t>FALSE - Even </a:t>
            </a:r>
            <a:r>
              <a:rPr lang="en-US" altLang="en-US" sz="2800" dirty="0">
                <a:solidFill>
                  <a:srgbClr val="C00000"/>
                </a:solidFill>
              </a:rPr>
              <a:t>if a person is the victim of an egregious violation of the HIPAA Privacy Regulation, </a:t>
            </a:r>
            <a:r>
              <a:rPr lang="en-US" altLang="en-US" sz="2800" u="sng" dirty="0">
                <a:solidFill>
                  <a:srgbClr val="C00000"/>
                </a:solidFill>
              </a:rPr>
              <a:t>the law does not give people the right to sue</a:t>
            </a:r>
            <a:r>
              <a:rPr lang="en-US" altLang="en-US" sz="2800" dirty="0">
                <a:solidFill>
                  <a:srgbClr val="C00000"/>
                </a:solidFill>
              </a:rPr>
              <a:t>.  An individual's only federal recourse is to file a written complaint with the Office of Civil Rights, and it is then within the Secretary's discretion to investigate the complaint</a:t>
            </a:r>
            <a:r>
              <a:rPr lang="en-US" altLang="en-US" sz="2800" dirty="0" smtClean="0">
                <a:solidFill>
                  <a:srgbClr val="C00000"/>
                </a:solidFill>
              </a:rPr>
              <a:t>.</a:t>
            </a:r>
          </a:p>
          <a:p>
            <a:pPr marL="0" indent="0">
              <a:buNone/>
            </a:pPr>
            <a:r>
              <a:rPr lang="en-US" altLang="en-US" sz="2800" dirty="0">
                <a:solidFill>
                  <a:srgbClr val="C00000"/>
                </a:solidFill>
              </a:rPr>
              <a:t>And, According to the final rule, HHS “intends to seek and promote voluntary compliance” and “will seek to resolve matters by informal means.”  Therefore enforcement “will be primarily complaint driven,” and civil penalties will only be imposed if the violation was willful, with the standard being even higher for imposing criminal penalties, </a:t>
            </a:r>
            <a:r>
              <a:rPr lang="en-US" altLang="en-US" sz="2800" u="sng" dirty="0">
                <a:solidFill>
                  <a:srgbClr val="C00000"/>
                </a:solidFill>
              </a:rPr>
              <a:t>so there is not a likelihood of strict enforcement or severe penalties.</a:t>
            </a:r>
            <a:r>
              <a:rPr lang="en-US" altLang="en-US" sz="2800" dirty="0">
                <a:solidFill>
                  <a:srgbClr val="C00000"/>
                </a:solidFill>
              </a:rPr>
              <a:t>   </a:t>
            </a:r>
          </a:p>
          <a:p>
            <a:pPr marL="0" indent="0">
              <a:buNone/>
            </a:pPr>
            <a:endParaRPr lang="en-US" altLang="en-US" dirty="0"/>
          </a:p>
          <a:p>
            <a:endParaRPr lang="en-US" altLang="en-US" dirty="0" smtClean="0"/>
          </a:p>
          <a:p>
            <a:endParaRPr lang="en-US" dirty="0"/>
          </a:p>
        </p:txBody>
      </p:sp>
      <p:pic>
        <p:nvPicPr>
          <p:cNvPr id="5" name="Picture 4"/>
          <p:cNvPicPr>
            <a:picLocks noChangeAspect="1"/>
          </p:cNvPicPr>
          <p:nvPr/>
        </p:nvPicPr>
        <p:blipFill>
          <a:blip r:embed="rId2"/>
          <a:stretch>
            <a:fillRect/>
          </a:stretch>
        </p:blipFill>
        <p:spPr>
          <a:xfrm>
            <a:off x="10025743" y="772885"/>
            <a:ext cx="1958135" cy="5287726"/>
          </a:xfrm>
          <a:prstGeom prst="rect">
            <a:avLst/>
          </a:prstGeom>
        </p:spPr>
      </p:pic>
    </p:spTree>
    <p:extLst>
      <p:ext uri="{BB962C8B-B14F-4D97-AF65-F5344CB8AC3E}">
        <p14:creationId xmlns:p14="http://schemas.microsoft.com/office/powerpoint/2010/main" val="362280007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487332"/>
            <a:ext cx="5458680" cy="1507067"/>
          </a:xfrm>
        </p:spPr>
        <p:txBody>
          <a:bodyPr/>
          <a:lstStyle/>
          <a:p>
            <a:r>
              <a:rPr lang="en-US" dirty="0" smtClean="0"/>
              <a:t>TRUE OR FALSE</a:t>
            </a:r>
            <a:endParaRPr lang="en-US" dirty="0"/>
          </a:p>
        </p:txBody>
      </p:sp>
      <p:sp>
        <p:nvSpPr>
          <p:cNvPr id="3" name="Content Placeholder 2"/>
          <p:cNvSpPr>
            <a:spLocks noGrp="1"/>
          </p:cNvSpPr>
          <p:nvPr>
            <p:ph idx="1"/>
          </p:nvPr>
        </p:nvSpPr>
        <p:spPr>
          <a:xfrm>
            <a:off x="684212" y="1625599"/>
            <a:ext cx="8534400" cy="2157048"/>
          </a:xfrm>
        </p:spPr>
        <p:txBody>
          <a:bodyPr/>
          <a:lstStyle/>
          <a:p>
            <a:pPr marL="0" indent="0">
              <a:buNone/>
            </a:pPr>
            <a:r>
              <a:rPr lang="en-US" altLang="en-US" sz="3600" b="1" dirty="0">
                <a:solidFill>
                  <a:schemeClr val="bg1"/>
                </a:solidFill>
              </a:rPr>
              <a:t>Patients' medical records can no longer be used for marketing. </a:t>
            </a:r>
            <a:endParaRPr lang="en-US" altLang="en-US" sz="3600" b="1" dirty="0" smtClean="0">
              <a:solidFill>
                <a:schemeClr val="bg1"/>
              </a:solidFill>
            </a:endParaRPr>
          </a:p>
          <a:p>
            <a:endParaRPr lang="en-US" altLang="en-US" b="1" dirty="0">
              <a:solidFill>
                <a:schemeClr val="bg1"/>
              </a:solidFill>
            </a:endParaRPr>
          </a:p>
          <a:p>
            <a:endParaRPr lang="en-US" b="1" dirty="0"/>
          </a:p>
        </p:txBody>
      </p:sp>
      <p:pic>
        <p:nvPicPr>
          <p:cNvPr id="5" name="Picture 4"/>
          <p:cNvPicPr>
            <a:picLocks noChangeAspect="1"/>
          </p:cNvPicPr>
          <p:nvPr/>
        </p:nvPicPr>
        <p:blipFill>
          <a:blip r:embed="rId2"/>
          <a:stretch>
            <a:fillRect/>
          </a:stretch>
        </p:blipFill>
        <p:spPr>
          <a:xfrm>
            <a:off x="9722235" y="789368"/>
            <a:ext cx="1958135" cy="5287726"/>
          </a:xfrm>
          <a:prstGeom prst="rect">
            <a:avLst/>
          </a:prstGeom>
        </p:spPr>
      </p:pic>
    </p:spTree>
    <p:extLst>
      <p:ext uri="{BB962C8B-B14F-4D97-AF65-F5344CB8AC3E}">
        <p14:creationId xmlns:p14="http://schemas.microsoft.com/office/powerpoint/2010/main" val="67297218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4579" y="1222826"/>
            <a:ext cx="9622971" cy="5352145"/>
          </a:xfrm>
        </p:spPr>
        <p:txBody>
          <a:bodyPr>
            <a:normAutofit fontScale="92500" lnSpcReduction="20000"/>
          </a:bodyPr>
          <a:lstStyle/>
          <a:p>
            <a:pPr marL="0" indent="0">
              <a:buNone/>
            </a:pPr>
            <a:r>
              <a:rPr lang="en-US" altLang="en-US" sz="3600" dirty="0" smtClean="0">
                <a:solidFill>
                  <a:srgbClr val="C00000"/>
                </a:solidFill>
              </a:rPr>
              <a:t>FALSE - Use </a:t>
            </a:r>
            <a:r>
              <a:rPr lang="en-US" altLang="en-US" sz="3600" dirty="0">
                <a:solidFill>
                  <a:srgbClr val="C00000"/>
                </a:solidFill>
              </a:rPr>
              <a:t>or disclosure of medical information </a:t>
            </a:r>
            <a:r>
              <a:rPr lang="en-US" altLang="en-US" sz="3600" u="sng" dirty="0">
                <a:solidFill>
                  <a:srgbClr val="C00000"/>
                </a:solidFill>
              </a:rPr>
              <a:t>continues to be permitted for health related marketing.</a:t>
            </a:r>
            <a:r>
              <a:rPr lang="en-US" altLang="en-US" sz="3600" dirty="0">
                <a:solidFill>
                  <a:srgbClr val="C00000"/>
                </a:solidFill>
              </a:rPr>
              <a:t>  The 2000 version of the Privacy Rule required that patients be notified if the health care  provider was paid to communicate about a health related product, be given the opportunity to opt out of future communications, and be informed of the identity of the source of the communication. </a:t>
            </a:r>
            <a:r>
              <a:rPr lang="en-US" altLang="en-US" sz="3600" u="sng" dirty="0" smtClean="0">
                <a:solidFill>
                  <a:srgbClr val="C00000"/>
                </a:solidFill>
              </a:rPr>
              <a:t>The </a:t>
            </a:r>
            <a:r>
              <a:rPr lang="en-US" altLang="en-US" sz="3600" u="sng" dirty="0">
                <a:solidFill>
                  <a:srgbClr val="C00000"/>
                </a:solidFill>
              </a:rPr>
              <a:t>Bush Administration eliminated all of these requirements from the Regulation.</a:t>
            </a:r>
            <a:r>
              <a:rPr lang="en-US" altLang="en-US" sz="3600" dirty="0">
                <a:solidFill>
                  <a:srgbClr val="C00000"/>
                </a:solidFill>
              </a:rPr>
              <a:t>  </a:t>
            </a:r>
          </a:p>
          <a:p>
            <a:endParaRPr lang="en-US" altLang="en-US" dirty="0"/>
          </a:p>
          <a:p>
            <a:endParaRPr lang="en-US" dirty="0"/>
          </a:p>
        </p:txBody>
      </p:sp>
      <p:pic>
        <p:nvPicPr>
          <p:cNvPr id="6" name="Picture 5"/>
          <p:cNvPicPr>
            <a:picLocks noChangeAspect="1"/>
          </p:cNvPicPr>
          <p:nvPr/>
        </p:nvPicPr>
        <p:blipFill>
          <a:blip r:embed="rId2"/>
          <a:stretch>
            <a:fillRect/>
          </a:stretch>
        </p:blipFill>
        <p:spPr>
          <a:xfrm>
            <a:off x="9939950" y="707571"/>
            <a:ext cx="1958135" cy="5287726"/>
          </a:xfrm>
          <a:prstGeom prst="rect">
            <a:avLst/>
          </a:prstGeom>
        </p:spPr>
      </p:pic>
    </p:spTree>
    <p:extLst>
      <p:ext uri="{BB962C8B-B14F-4D97-AF65-F5344CB8AC3E}">
        <p14:creationId xmlns:p14="http://schemas.microsoft.com/office/powerpoint/2010/main" val="284312848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812" y="5994399"/>
            <a:ext cx="6005757" cy="711199"/>
          </a:xfrm>
        </p:spPr>
        <p:txBody>
          <a:bodyPr/>
          <a:lstStyle/>
          <a:p>
            <a:r>
              <a:rPr lang="en-US" altLang="en-US" dirty="0"/>
              <a:t>Marketing, continued</a:t>
            </a:r>
            <a:endParaRPr lang="en-US" dirty="0"/>
          </a:p>
        </p:txBody>
      </p:sp>
      <p:sp>
        <p:nvSpPr>
          <p:cNvPr id="3" name="Content Placeholder 2"/>
          <p:cNvSpPr>
            <a:spLocks noGrp="1"/>
          </p:cNvSpPr>
          <p:nvPr>
            <p:ph idx="1"/>
          </p:nvPr>
        </p:nvSpPr>
        <p:spPr>
          <a:xfrm>
            <a:off x="613874" y="859693"/>
            <a:ext cx="8534400" cy="4625692"/>
          </a:xfrm>
        </p:spPr>
        <p:txBody>
          <a:bodyPr>
            <a:normAutofit/>
          </a:bodyPr>
          <a:lstStyle/>
          <a:p>
            <a:pPr marL="0" indent="0">
              <a:buNone/>
            </a:pPr>
            <a:r>
              <a:rPr lang="en-US" altLang="en-US" sz="2400" b="1" dirty="0">
                <a:solidFill>
                  <a:schemeClr val="bg1"/>
                </a:solidFill>
              </a:rPr>
              <a:t>Currently, the only disclosure of medical information for marketing that requires prior authorization by the patient under the Privacy Rule is that in which the provider paid to recommend a product or service that is not related to health.  </a:t>
            </a:r>
            <a:endParaRPr lang="en-US" altLang="en-US" sz="2400" b="1" dirty="0" smtClean="0">
              <a:solidFill>
                <a:schemeClr val="bg1"/>
              </a:solidFill>
            </a:endParaRPr>
          </a:p>
          <a:p>
            <a:pPr marL="0" indent="0">
              <a:buNone/>
            </a:pPr>
            <a:r>
              <a:rPr lang="en-US" altLang="en-US" sz="2400" b="1" dirty="0" smtClean="0">
                <a:solidFill>
                  <a:schemeClr val="bg1"/>
                </a:solidFill>
              </a:rPr>
              <a:t>The </a:t>
            </a:r>
            <a:r>
              <a:rPr lang="en-US" altLang="en-US" sz="2400" b="1" dirty="0">
                <a:solidFill>
                  <a:schemeClr val="bg1"/>
                </a:solidFill>
              </a:rPr>
              <a:t>Privacy Regulation prohibits “marketing,” however marketing is narrowly defined so that any communication about health related products or treatment is permitted even if the health care provider is paid to encourage the patient to use the product or service. </a:t>
            </a:r>
          </a:p>
          <a:p>
            <a:endParaRPr lang="en-US" altLang="en-US" sz="2400" dirty="0"/>
          </a:p>
          <a:p>
            <a:endParaRPr lang="en-US" dirty="0"/>
          </a:p>
        </p:txBody>
      </p:sp>
      <p:pic>
        <p:nvPicPr>
          <p:cNvPr id="4" name="Picture 3"/>
          <p:cNvPicPr>
            <a:picLocks noChangeAspect="1"/>
          </p:cNvPicPr>
          <p:nvPr/>
        </p:nvPicPr>
        <p:blipFill>
          <a:blip r:embed="rId2"/>
          <a:stretch>
            <a:fillRect/>
          </a:stretch>
        </p:blipFill>
        <p:spPr>
          <a:xfrm>
            <a:off x="9977260" y="982066"/>
            <a:ext cx="1856152" cy="5012333"/>
          </a:xfrm>
          <a:prstGeom prst="rect">
            <a:avLst/>
          </a:prstGeom>
        </p:spPr>
      </p:pic>
    </p:spTree>
    <p:extLst>
      <p:ext uri="{BB962C8B-B14F-4D97-AF65-F5344CB8AC3E}">
        <p14:creationId xmlns:p14="http://schemas.microsoft.com/office/powerpoint/2010/main" val="370116163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71498" y="773034"/>
            <a:ext cx="8062139" cy="5416749"/>
          </a:xfrm>
          <a:prstGeom prst="rect">
            <a:avLst/>
          </a:prstGeom>
        </p:spPr>
      </p:pic>
      <p:pic>
        <p:nvPicPr>
          <p:cNvPr id="9" name="Picture 8"/>
          <p:cNvPicPr>
            <a:picLocks noChangeAspect="1"/>
          </p:cNvPicPr>
          <p:nvPr/>
        </p:nvPicPr>
        <p:blipFill>
          <a:blip r:embed="rId3"/>
          <a:stretch>
            <a:fillRect/>
          </a:stretch>
        </p:blipFill>
        <p:spPr>
          <a:xfrm>
            <a:off x="6919545" y="5438859"/>
            <a:ext cx="1714091" cy="748604"/>
          </a:xfrm>
          <a:prstGeom prst="rect">
            <a:avLst/>
          </a:prstGeom>
        </p:spPr>
      </p:pic>
      <p:pic>
        <p:nvPicPr>
          <p:cNvPr id="2" name="Picture 1"/>
          <p:cNvPicPr>
            <a:picLocks noChangeAspect="1"/>
          </p:cNvPicPr>
          <p:nvPr/>
        </p:nvPicPr>
        <p:blipFill>
          <a:blip r:embed="rId4"/>
          <a:stretch>
            <a:fillRect/>
          </a:stretch>
        </p:blipFill>
        <p:spPr>
          <a:xfrm>
            <a:off x="8633637" y="773034"/>
            <a:ext cx="2005055" cy="5414429"/>
          </a:xfrm>
          <a:prstGeom prst="rect">
            <a:avLst/>
          </a:prstGeom>
        </p:spPr>
      </p:pic>
      <p:pic>
        <p:nvPicPr>
          <p:cNvPr id="3" name="Picture 2"/>
          <p:cNvPicPr>
            <a:picLocks noChangeAspect="1"/>
          </p:cNvPicPr>
          <p:nvPr/>
        </p:nvPicPr>
        <p:blipFill>
          <a:blip r:embed="rId5"/>
          <a:stretch>
            <a:fillRect/>
          </a:stretch>
        </p:blipFill>
        <p:spPr>
          <a:xfrm>
            <a:off x="3374047" y="2896332"/>
            <a:ext cx="3915853" cy="646967"/>
          </a:xfrm>
          <a:prstGeom prst="rect">
            <a:avLst/>
          </a:prstGeom>
        </p:spPr>
      </p:pic>
      <p:pic>
        <p:nvPicPr>
          <p:cNvPr id="11" name="Picture 10"/>
          <p:cNvPicPr>
            <a:picLocks noChangeAspect="1"/>
          </p:cNvPicPr>
          <p:nvPr/>
        </p:nvPicPr>
        <p:blipFill>
          <a:blip r:embed="rId5"/>
          <a:stretch>
            <a:fillRect/>
          </a:stretch>
        </p:blipFill>
        <p:spPr>
          <a:xfrm>
            <a:off x="4798285" y="2924971"/>
            <a:ext cx="3742505" cy="618327"/>
          </a:xfrm>
          <a:prstGeom prst="rect">
            <a:avLst/>
          </a:prstGeom>
        </p:spPr>
      </p:pic>
    </p:spTree>
    <p:extLst>
      <p:ext uri="{BB962C8B-B14F-4D97-AF65-F5344CB8AC3E}">
        <p14:creationId xmlns:p14="http://schemas.microsoft.com/office/powerpoint/2010/main" val="255946490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86861" y="699231"/>
            <a:ext cx="8756404" cy="5652965"/>
          </a:xfrm>
          <a:prstGeom prst="rect">
            <a:avLst/>
          </a:prstGeom>
        </p:spPr>
      </p:pic>
      <p:pic>
        <p:nvPicPr>
          <p:cNvPr id="5" name="Picture 4"/>
          <p:cNvPicPr>
            <a:picLocks noChangeAspect="1"/>
          </p:cNvPicPr>
          <p:nvPr/>
        </p:nvPicPr>
        <p:blipFill>
          <a:blip r:embed="rId3"/>
          <a:stretch>
            <a:fillRect/>
          </a:stretch>
        </p:blipFill>
        <p:spPr>
          <a:xfrm>
            <a:off x="9061812" y="699231"/>
            <a:ext cx="2093389" cy="5652965"/>
          </a:xfrm>
          <a:prstGeom prst="rect">
            <a:avLst/>
          </a:prstGeom>
        </p:spPr>
      </p:pic>
    </p:spTree>
    <p:extLst>
      <p:ext uri="{BB962C8B-B14F-4D97-AF65-F5344CB8AC3E}">
        <p14:creationId xmlns:p14="http://schemas.microsoft.com/office/powerpoint/2010/main" val="211006504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5262" y="662470"/>
            <a:ext cx="9912963" cy="4335695"/>
          </a:xfrm>
        </p:spPr>
        <p:txBody>
          <a:bodyPr>
            <a:noAutofit/>
          </a:bodyPr>
          <a:lstStyle/>
          <a:p>
            <a:pPr marL="0" indent="0">
              <a:buNone/>
            </a:pPr>
            <a:r>
              <a:rPr lang="en-US" altLang="en-US" sz="3200" b="1" dirty="0">
                <a:solidFill>
                  <a:schemeClr val="bg1"/>
                </a:solidFill>
              </a:rPr>
              <a:t>“The provision, coordination, or management of health care and related services by one or more health care providers, including the coordination or management of health care by a health care provider with a third party; consultation between health care providers relating to a patient; or the referral of a patient for health care from one health care provider to another."</a:t>
            </a:r>
          </a:p>
          <a:p>
            <a:endParaRPr lang="en-US" sz="4000" dirty="0"/>
          </a:p>
        </p:txBody>
      </p:sp>
      <p:sp>
        <p:nvSpPr>
          <p:cNvPr id="2" name="TextBox 1"/>
          <p:cNvSpPr txBox="1"/>
          <p:nvPr/>
        </p:nvSpPr>
        <p:spPr>
          <a:xfrm>
            <a:off x="1376737" y="5103674"/>
            <a:ext cx="16510695" cy="1754326"/>
          </a:xfrm>
          <a:prstGeom prst="rect">
            <a:avLst/>
          </a:prstGeom>
          <a:noFill/>
        </p:spPr>
        <p:txBody>
          <a:bodyPr wrap="square" rtlCol="0">
            <a:spAutoFit/>
          </a:bodyPr>
          <a:lstStyle/>
          <a:p>
            <a:r>
              <a:rPr lang="en-US" sz="5400" b="1" dirty="0" smtClean="0"/>
              <a:t>DIRECT TREATMENT AND </a:t>
            </a:r>
          </a:p>
          <a:p>
            <a:r>
              <a:rPr lang="en-US" sz="5400" b="1" dirty="0" smtClean="0"/>
              <a:t>COORDINATION OF CARE</a:t>
            </a:r>
            <a:endParaRPr lang="en-US" sz="5400" b="1" dirty="0"/>
          </a:p>
        </p:txBody>
      </p:sp>
      <p:pic>
        <p:nvPicPr>
          <p:cNvPr id="4" name="Picture 3"/>
          <p:cNvPicPr>
            <a:picLocks noChangeAspect="1"/>
          </p:cNvPicPr>
          <p:nvPr/>
        </p:nvPicPr>
        <p:blipFill>
          <a:blip r:embed="rId2"/>
          <a:stretch>
            <a:fillRect/>
          </a:stretch>
        </p:blipFill>
        <p:spPr>
          <a:xfrm>
            <a:off x="10171318" y="662470"/>
            <a:ext cx="1899704" cy="5129941"/>
          </a:xfrm>
          <a:prstGeom prst="rect">
            <a:avLst/>
          </a:prstGeom>
        </p:spPr>
      </p:pic>
    </p:spTree>
    <p:extLst>
      <p:ext uri="{BB962C8B-B14F-4D97-AF65-F5344CB8AC3E}">
        <p14:creationId xmlns:p14="http://schemas.microsoft.com/office/powerpoint/2010/main" val="63142116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757" y="218830"/>
            <a:ext cx="9329840" cy="5658340"/>
          </a:xfrm>
        </p:spPr>
        <p:txBody>
          <a:bodyPr>
            <a:noAutofit/>
          </a:bodyPr>
          <a:lstStyle/>
          <a:p>
            <a:pPr>
              <a:buFont typeface="Arial" panose="020B0604020202020204" pitchFamily="34" charset="0"/>
              <a:buChar char="•"/>
            </a:pPr>
            <a:r>
              <a:rPr lang="en-US" altLang="en-US" b="1" dirty="0">
                <a:solidFill>
                  <a:schemeClr val="tx1"/>
                </a:solidFill>
              </a:rPr>
              <a:t>For health plans, to obtain premiums or to provide reimbursement to providers of health care services</a:t>
            </a:r>
          </a:p>
          <a:p>
            <a:pPr>
              <a:buFont typeface="Arial" panose="020B0604020202020204" pitchFamily="34" charset="0"/>
              <a:buChar char="•"/>
            </a:pPr>
            <a:r>
              <a:rPr lang="en-US" altLang="en-US" b="1" dirty="0">
                <a:solidFill>
                  <a:schemeClr val="tx1"/>
                </a:solidFill>
              </a:rPr>
              <a:t> For health care providers, to obtain reimbursement for such services.</a:t>
            </a:r>
          </a:p>
          <a:p>
            <a:pPr>
              <a:buFont typeface="Arial" panose="020B0604020202020204" pitchFamily="34" charset="0"/>
              <a:buChar char="•"/>
            </a:pPr>
            <a:r>
              <a:rPr lang="en-US" altLang="en-US" b="1" dirty="0">
                <a:solidFill>
                  <a:schemeClr val="tx1"/>
                </a:solidFill>
              </a:rPr>
              <a:t> Includes billing, claims management, collection activities, review of health care services with respect to medical necessity, coverage under a health plan, appropriateness of care, or justification of charges</a:t>
            </a:r>
            <a:r>
              <a:rPr lang="en-US" altLang="en-US" b="1" dirty="0" smtClean="0">
                <a:solidFill>
                  <a:schemeClr val="tx1"/>
                </a:solidFill>
              </a:rPr>
              <a:t>;</a:t>
            </a:r>
            <a:r>
              <a:rPr lang="en-US" altLang="en-US" b="1" dirty="0">
                <a:solidFill>
                  <a:schemeClr val="tx1"/>
                </a:solidFill>
              </a:rPr>
              <a:t> utilization review activities, including precertification and reauthorization of services, concurrent and retrospective review of services; and disclosure to consumer reporting agencies of any of the following protected health information relating to collection of premiums or reimbursement: name and address, date of birth, social security number, payment history, account number(s), and name(s) and address(s) of health care provider(s) and/or health plan(s).</a:t>
            </a:r>
          </a:p>
          <a:p>
            <a:pPr>
              <a:buFont typeface="Arial" panose="020B0604020202020204" pitchFamily="34" charset="0"/>
              <a:buChar char="•"/>
            </a:pPr>
            <a:r>
              <a:rPr lang="en-US" altLang="en-US" dirty="0" smtClean="0"/>
              <a:t>  </a:t>
            </a:r>
            <a:endParaRPr lang="en-US" altLang="en-US" dirty="0"/>
          </a:p>
        </p:txBody>
      </p:sp>
      <p:sp>
        <p:nvSpPr>
          <p:cNvPr id="2" name="TextBox 1"/>
          <p:cNvSpPr txBox="1"/>
          <p:nvPr/>
        </p:nvSpPr>
        <p:spPr>
          <a:xfrm>
            <a:off x="2437434" y="5657671"/>
            <a:ext cx="4634602" cy="1200329"/>
          </a:xfrm>
          <a:prstGeom prst="rect">
            <a:avLst/>
          </a:prstGeom>
          <a:noFill/>
        </p:spPr>
        <p:txBody>
          <a:bodyPr wrap="none" rtlCol="0">
            <a:spAutoFit/>
          </a:bodyPr>
          <a:lstStyle/>
          <a:p>
            <a:r>
              <a:rPr lang="en-US" sz="7200" b="1" dirty="0" smtClean="0"/>
              <a:t>PAYMENT </a:t>
            </a:r>
            <a:endParaRPr lang="en-US" sz="7200" b="1" dirty="0"/>
          </a:p>
        </p:txBody>
      </p:sp>
      <p:pic>
        <p:nvPicPr>
          <p:cNvPr id="4" name="Picture 3"/>
          <p:cNvPicPr>
            <a:picLocks noChangeAspect="1"/>
          </p:cNvPicPr>
          <p:nvPr/>
        </p:nvPicPr>
        <p:blipFill>
          <a:blip r:embed="rId2"/>
          <a:stretch>
            <a:fillRect/>
          </a:stretch>
        </p:blipFill>
        <p:spPr>
          <a:xfrm>
            <a:off x="9545597" y="218830"/>
            <a:ext cx="2410844" cy="6510215"/>
          </a:xfrm>
          <a:prstGeom prst="rect">
            <a:avLst/>
          </a:prstGeom>
        </p:spPr>
      </p:pic>
    </p:spTree>
    <p:extLst>
      <p:ext uri="{BB962C8B-B14F-4D97-AF65-F5344CB8AC3E}">
        <p14:creationId xmlns:p14="http://schemas.microsoft.com/office/powerpoint/2010/main" val="9270410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72561" y="647794"/>
            <a:ext cx="9423441" cy="5726629"/>
          </a:xfrm>
          <a:prstGeom prst="rect">
            <a:avLst/>
          </a:prstGeom>
        </p:spPr>
      </p:pic>
      <p:pic>
        <p:nvPicPr>
          <p:cNvPr id="2" name="Picture 1"/>
          <p:cNvPicPr>
            <a:picLocks noChangeAspect="1"/>
          </p:cNvPicPr>
          <p:nvPr/>
        </p:nvPicPr>
        <p:blipFill>
          <a:blip r:embed="rId3"/>
          <a:stretch>
            <a:fillRect/>
          </a:stretch>
        </p:blipFill>
        <p:spPr>
          <a:xfrm>
            <a:off x="9625664" y="647793"/>
            <a:ext cx="2352522" cy="5726629"/>
          </a:xfrm>
          <a:prstGeom prst="rect">
            <a:avLst/>
          </a:prstGeom>
        </p:spPr>
      </p:pic>
    </p:spTree>
    <p:extLst>
      <p:ext uri="{BB962C8B-B14F-4D97-AF65-F5344CB8AC3E}">
        <p14:creationId xmlns:p14="http://schemas.microsoft.com/office/powerpoint/2010/main" val="12135558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7566" y="5316791"/>
            <a:ext cx="8731046" cy="1342195"/>
          </a:xfrm>
          <a:prstGeom prst="rect">
            <a:avLst/>
          </a:prstGeom>
        </p:spPr>
      </p:pic>
      <p:sp>
        <p:nvSpPr>
          <p:cNvPr id="3" name="Content Placeholder 2"/>
          <p:cNvSpPr>
            <a:spLocks noGrp="1"/>
          </p:cNvSpPr>
          <p:nvPr>
            <p:ph idx="1"/>
          </p:nvPr>
        </p:nvSpPr>
        <p:spPr>
          <a:xfrm>
            <a:off x="132862" y="101600"/>
            <a:ext cx="9085750" cy="5126892"/>
          </a:xfrm>
        </p:spPr>
        <p:txBody>
          <a:bodyPr>
            <a:normAutofit/>
          </a:bodyPr>
          <a:lstStyle/>
          <a:p>
            <a:pPr>
              <a:lnSpc>
                <a:spcPct val="80000"/>
              </a:lnSpc>
              <a:buFont typeface="Arial" panose="020B0604020202020204" pitchFamily="34" charset="0"/>
              <a:buChar char="•"/>
            </a:pPr>
            <a:r>
              <a:rPr lang="en-US" altLang="en-US" b="1" dirty="0">
                <a:solidFill>
                  <a:schemeClr val="bg1"/>
                </a:solidFill>
              </a:rPr>
              <a:t>HIPAA bundles a large number of functions into the term </a:t>
            </a:r>
            <a:r>
              <a:rPr lang="en-US" altLang="en-US" b="1" dirty="0" smtClean="0">
                <a:solidFill>
                  <a:schemeClr val="bg1"/>
                </a:solidFill>
              </a:rPr>
              <a:t>“Health </a:t>
            </a:r>
            <a:r>
              <a:rPr lang="en-US" altLang="en-US" b="1" dirty="0">
                <a:solidFill>
                  <a:schemeClr val="bg1"/>
                </a:solidFill>
              </a:rPr>
              <a:t>C</a:t>
            </a:r>
            <a:r>
              <a:rPr lang="en-US" altLang="en-US" b="1" dirty="0" smtClean="0">
                <a:solidFill>
                  <a:schemeClr val="bg1"/>
                </a:solidFill>
              </a:rPr>
              <a:t>are </a:t>
            </a:r>
            <a:r>
              <a:rPr lang="en-US" altLang="en-US" b="1" dirty="0">
                <a:solidFill>
                  <a:schemeClr val="bg1"/>
                </a:solidFill>
              </a:rPr>
              <a:t>O</a:t>
            </a:r>
            <a:r>
              <a:rPr lang="en-US" altLang="en-US" b="1" dirty="0" smtClean="0">
                <a:solidFill>
                  <a:schemeClr val="bg1"/>
                </a:solidFill>
              </a:rPr>
              <a:t>perations</a:t>
            </a:r>
            <a:r>
              <a:rPr lang="en-US" altLang="en-US" b="1" dirty="0">
                <a:solidFill>
                  <a:schemeClr val="bg1"/>
                </a:solidFill>
              </a:rPr>
              <a:t>." This expansive list is important for many reasons, most notably because HIPAA requires </a:t>
            </a:r>
            <a:r>
              <a:rPr lang="en-US" altLang="en-US" b="1" u="sng" dirty="0">
                <a:solidFill>
                  <a:schemeClr val="bg1"/>
                </a:solidFill>
              </a:rPr>
              <a:t>no permission</a:t>
            </a:r>
            <a:r>
              <a:rPr lang="en-US" altLang="en-US" b="1" dirty="0">
                <a:solidFill>
                  <a:schemeClr val="bg1"/>
                </a:solidFill>
              </a:rPr>
              <a:t> from </a:t>
            </a:r>
            <a:r>
              <a:rPr lang="en-US" altLang="en-US" b="1" dirty="0" smtClean="0">
                <a:solidFill>
                  <a:schemeClr val="bg1"/>
                </a:solidFill>
              </a:rPr>
              <a:t>patients. </a:t>
            </a:r>
            <a:r>
              <a:rPr lang="en-US" altLang="en-US" b="1" dirty="0">
                <a:solidFill>
                  <a:schemeClr val="bg1"/>
                </a:solidFill>
              </a:rPr>
              <a:t>HIPAA bundles a large number of functions into the term "health care operations." This expansive list is important for many reasons, most notably because HIPAA requires </a:t>
            </a:r>
            <a:r>
              <a:rPr lang="en-US" altLang="en-US" b="1" u="sng" dirty="0">
                <a:solidFill>
                  <a:schemeClr val="bg1"/>
                </a:solidFill>
              </a:rPr>
              <a:t>no permission</a:t>
            </a:r>
            <a:r>
              <a:rPr lang="en-US" altLang="en-US" b="1" dirty="0">
                <a:solidFill>
                  <a:schemeClr val="bg1"/>
                </a:solidFill>
              </a:rPr>
              <a:t> from patients for uses </a:t>
            </a:r>
            <a:r>
              <a:rPr lang="en-US" altLang="en-US" b="1" dirty="0" smtClean="0">
                <a:solidFill>
                  <a:schemeClr val="bg1"/>
                </a:solidFill>
              </a:rPr>
              <a:t>or uses </a:t>
            </a:r>
            <a:r>
              <a:rPr lang="en-US" altLang="en-US" b="1" dirty="0">
                <a:solidFill>
                  <a:schemeClr val="bg1"/>
                </a:solidFill>
              </a:rPr>
              <a:t>contacting of health care providers or patients with information about treatment </a:t>
            </a:r>
            <a:r>
              <a:rPr lang="en-US" altLang="en-US" b="1" dirty="0" smtClean="0">
                <a:solidFill>
                  <a:schemeClr val="bg1"/>
                </a:solidFill>
              </a:rPr>
              <a:t>alternatives.</a:t>
            </a:r>
            <a:endParaRPr lang="en-US" altLang="en-US" b="1" dirty="0">
              <a:solidFill>
                <a:schemeClr val="bg1"/>
              </a:solidFill>
            </a:endParaRPr>
          </a:p>
          <a:p>
            <a:pPr>
              <a:lnSpc>
                <a:spcPct val="80000"/>
              </a:lnSpc>
              <a:buFont typeface="Arial" panose="020B0604020202020204" pitchFamily="34" charset="0"/>
              <a:buChar char="•"/>
            </a:pPr>
            <a:r>
              <a:rPr lang="en-US" altLang="en-US" b="1" dirty="0">
                <a:solidFill>
                  <a:schemeClr val="bg1"/>
                </a:solidFill>
              </a:rPr>
              <a:t>C</a:t>
            </a:r>
            <a:r>
              <a:rPr lang="en-US" altLang="en-US" b="1" dirty="0" smtClean="0">
                <a:solidFill>
                  <a:schemeClr val="bg1"/>
                </a:solidFill>
              </a:rPr>
              <a:t>ase </a:t>
            </a:r>
            <a:r>
              <a:rPr lang="en-US" altLang="en-US" b="1" dirty="0">
                <a:solidFill>
                  <a:schemeClr val="bg1"/>
                </a:solidFill>
              </a:rPr>
              <a:t>M</a:t>
            </a:r>
            <a:r>
              <a:rPr lang="en-US" altLang="en-US" b="1" dirty="0" smtClean="0">
                <a:solidFill>
                  <a:schemeClr val="bg1"/>
                </a:solidFill>
              </a:rPr>
              <a:t>anagement </a:t>
            </a:r>
            <a:r>
              <a:rPr lang="en-US" altLang="en-US" b="1" dirty="0">
                <a:solidFill>
                  <a:schemeClr val="bg1"/>
                </a:solidFill>
              </a:rPr>
              <a:t>and </a:t>
            </a:r>
            <a:r>
              <a:rPr lang="en-US" altLang="en-US" b="1" dirty="0" smtClean="0">
                <a:solidFill>
                  <a:schemeClr val="bg1"/>
                </a:solidFill>
              </a:rPr>
              <a:t>Care </a:t>
            </a:r>
            <a:r>
              <a:rPr lang="en-US" altLang="en-US" b="1" dirty="0">
                <a:solidFill>
                  <a:schemeClr val="bg1"/>
                </a:solidFill>
              </a:rPr>
              <a:t>C</a:t>
            </a:r>
            <a:r>
              <a:rPr lang="en-US" altLang="en-US" b="1" dirty="0" smtClean="0">
                <a:solidFill>
                  <a:schemeClr val="bg1"/>
                </a:solidFill>
              </a:rPr>
              <a:t>oordination</a:t>
            </a:r>
            <a:endParaRPr lang="en-US" altLang="en-US" b="1" dirty="0">
              <a:solidFill>
                <a:schemeClr val="bg1"/>
              </a:solidFill>
            </a:endParaRPr>
          </a:p>
          <a:p>
            <a:pPr>
              <a:lnSpc>
                <a:spcPct val="80000"/>
              </a:lnSpc>
              <a:buFont typeface="Arial" panose="020B0604020202020204" pitchFamily="34" charset="0"/>
              <a:buChar char="•"/>
            </a:pPr>
            <a:r>
              <a:rPr lang="en-US" altLang="en-US" b="1" dirty="0">
                <a:solidFill>
                  <a:schemeClr val="bg1"/>
                </a:solidFill>
              </a:rPr>
              <a:t>C</a:t>
            </a:r>
            <a:r>
              <a:rPr lang="en-US" altLang="en-US" b="1" dirty="0" smtClean="0">
                <a:solidFill>
                  <a:schemeClr val="bg1"/>
                </a:solidFill>
              </a:rPr>
              <a:t>onducting </a:t>
            </a:r>
            <a:r>
              <a:rPr lang="en-US" altLang="en-US" b="1" dirty="0">
                <a:solidFill>
                  <a:schemeClr val="bg1"/>
                </a:solidFill>
              </a:rPr>
              <a:t>quality assessment and improvement activities, including outcomes evaluation and development of clinical guidelines or protocols (but NOT general research</a:t>
            </a:r>
            <a:r>
              <a:rPr lang="en-US" altLang="en-US" b="1" dirty="0" smtClean="0">
                <a:solidFill>
                  <a:schemeClr val="bg1"/>
                </a:solidFill>
              </a:rPr>
              <a:t>).</a:t>
            </a:r>
            <a:endParaRPr lang="en-US" altLang="en-US" b="1" dirty="0">
              <a:solidFill>
                <a:schemeClr val="bg1"/>
              </a:solidFill>
            </a:endParaRPr>
          </a:p>
          <a:p>
            <a:pPr>
              <a:lnSpc>
                <a:spcPct val="80000"/>
              </a:lnSpc>
              <a:buFont typeface="Arial" panose="020B0604020202020204" pitchFamily="34" charset="0"/>
              <a:buChar char="•"/>
            </a:pPr>
            <a:r>
              <a:rPr lang="en-US" altLang="en-US" b="1" dirty="0">
                <a:solidFill>
                  <a:schemeClr val="bg1"/>
                </a:solidFill>
              </a:rPr>
              <a:t>A</a:t>
            </a:r>
            <a:r>
              <a:rPr lang="en-US" altLang="en-US" b="1" dirty="0" smtClean="0">
                <a:solidFill>
                  <a:schemeClr val="bg1"/>
                </a:solidFill>
              </a:rPr>
              <a:t>ctivities </a:t>
            </a:r>
            <a:r>
              <a:rPr lang="en-US" altLang="en-US" b="1" dirty="0">
                <a:solidFill>
                  <a:schemeClr val="bg1"/>
                </a:solidFill>
              </a:rPr>
              <a:t>relating to improving public health or reducing health care </a:t>
            </a:r>
            <a:r>
              <a:rPr lang="en-US" altLang="en-US" b="1" dirty="0" smtClean="0">
                <a:solidFill>
                  <a:schemeClr val="bg1"/>
                </a:solidFill>
              </a:rPr>
              <a:t>costs.</a:t>
            </a:r>
            <a:endParaRPr lang="en-US" altLang="en-US" b="1" dirty="0">
              <a:solidFill>
                <a:schemeClr val="bg1"/>
              </a:solidFill>
            </a:endParaRPr>
          </a:p>
          <a:p>
            <a:endParaRPr lang="en-US" dirty="0"/>
          </a:p>
        </p:txBody>
      </p:sp>
      <p:pic>
        <p:nvPicPr>
          <p:cNvPr id="2" name="Picture 1"/>
          <p:cNvPicPr>
            <a:picLocks noChangeAspect="1"/>
          </p:cNvPicPr>
          <p:nvPr/>
        </p:nvPicPr>
        <p:blipFill>
          <a:blip r:embed="rId3"/>
          <a:stretch>
            <a:fillRect/>
          </a:stretch>
        </p:blipFill>
        <p:spPr>
          <a:xfrm>
            <a:off x="9636370" y="185616"/>
            <a:ext cx="2377710" cy="6420743"/>
          </a:xfrm>
          <a:prstGeom prst="rect">
            <a:avLst/>
          </a:prstGeom>
        </p:spPr>
      </p:pic>
    </p:spTree>
    <p:extLst>
      <p:ext uri="{BB962C8B-B14F-4D97-AF65-F5344CB8AC3E}">
        <p14:creationId xmlns:p14="http://schemas.microsoft.com/office/powerpoint/2010/main" val="18718199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24454" y="5276654"/>
            <a:ext cx="3383960" cy="1075825"/>
          </a:xfrm>
          <a:prstGeom prst="rect">
            <a:avLst/>
          </a:prstGeom>
        </p:spPr>
      </p:pic>
      <p:sp>
        <p:nvSpPr>
          <p:cNvPr id="3" name="Content Placeholder 2"/>
          <p:cNvSpPr>
            <a:spLocks noGrp="1"/>
          </p:cNvSpPr>
          <p:nvPr>
            <p:ph idx="1"/>
          </p:nvPr>
        </p:nvSpPr>
        <p:spPr/>
        <p:txBody>
          <a:bodyPr/>
          <a:lstStyle/>
          <a:p>
            <a:pPr>
              <a:buFont typeface="Arial" panose="020B0604020202020204" pitchFamily="34" charset="0"/>
              <a:buChar char="•"/>
            </a:pPr>
            <a:r>
              <a:rPr lang="en-US" altLang="en-US" b="1" dirty="0">
                <a:solidFill>
                  <a:schemeClr val="bg1"/>
                </a:solidFill>
              </a:rPr>
              <a:t>R</a:t>
            </a:r>
            <a:r>
              <a:rPr lang="en-US" altLang="en-US" b="1" dirty="0" smtClean="0">
                <a:solidFill>
                  <a:schemeClr val="bg1"/>
                </a:solidFill>
              </a:rPr>
              <a:t>eviewing </a:t>
            </a:r>
            <a:r>
              <a:rPr lang="en-US" altLang="en-US" b="1" dirty="0">
                <a:solidFill>
                  <a:schemeClr val="bg1"/>
                </a:solidFill>
              </a:rPr>
              <a:t>the competence or qualifications of health care </a:t>
            </a:r>
            <a:r>
              <a:rPr lang="en-US" altLang="en-US" b="1" dirty="0" smtClean="0">
                <a:solidFill>
                  <a:schemeClr val="bg1"/>
                </a:solidFill>
              </a:rPr>
              <a:t>professionals. </a:t>
            </a:r>
            <a:endParaRPr lang="en-US" altLang="en-US" b="1" dirty="0">
              <a:solidFill>
                <a:schemeClr val="bg1"/>
              </a:solidFill>
            </a:endParaRPr>
          </a:p>
          <a:p>
            <a:pPr>
              <a:buFont typeface="Arial" panose="020B0604020202020204" pitchFamily="34" charset="0"/>
              <a:buChar char="•"/>
            </a:pPr>
            <a:r>
              <a:rPr lang="en-US" altLang="en-US" b="1" dirty="0">
                <a:solidFill>
                  <a:schemeClr val="bg1"/>
                </a:solidFill>
              </a:rPr>
              <a:t>E</a:t>
            </a:r>
            <a:r>
              <a:rPr lang="en-US" altLang="en-US" b="1" dirty="0" smtClean="0">
                <a:solidFill>
                  <a:schemeClr val="bg1"/>
                </a:solidFill>
              </a:rPr>
              <a:t>valuating </a:t>
            </a:r>
            <a:r>
              <a:rPr lang="en-US" altLang="en-US" b="1" dirty="0">
                <a:solidFill>
                  <a:schemeClr val="bg1"/>
                </a:solidFill>
              </a:rPr>
              <a:t>practitioner and provider </a:t>
            </a:r>
            <a:r>
              <a:rPr lang="en-US" altLang="en-US" b="1" dirty="0" smtClean="0">
                <a:solidFill>
                  <a:schemeClr val="bg1"/>
                </a:solidFill>
              </a:rPr>
              <a:t>performance. </a:t>
            </a:r>
            <a:endParaRPr lang="en-US" altLang="en-US" b="1" dirty="0">
              <a:solidFill>
                <a:schemeClr val="bg1"/>
              </a:solidFill>
            </a:endParaRPr>
          </a:p>
          <a:p>
            <a:pPr>
              <a:buFont typeface="Arial" panose="020B0604020202020204" pitchFamily="34" charset="0"/>
              <a:buChar char="•"/>
            </a:pPr>
            <a:r>
              <a:rPr lang="en-US" altLang="en-US" b="1" dirty="0">
                <a:solidFill>
                  <a:schemeClr val="bg1"/>
                </a:solidFill>
              </a:rPr>
              <a:t>E</a:t>
            </a:r>
            <a:r>
              <a:rPr lang="en-US" altLang="en-US" b="1" dirty="0" smtClean="0">
                <a:solidFill>
                  <a:schemeClr val="bg1"/>
                </a:solidFill>
              </a:rPr>
              <a:t>valuating </a:t>
            </a:r>
            <a:r>
              <a:rPr lang="en-US" altLang="en-US" b="1" dirty="0">
                <a:solidFill>
                  <a:schemeClr val="bg1"/>
                </a:solidFill>
              </a:rPr>
              <a:t>health plan </a:t>
            </a:r>
            <a:r>
              <a:rPr lang="en-US" altLang="en-US" b="1" dirty="0" smtClean="0">
                <a:solidFill>
                  <a:schemeClr val="bg1"/>
                </a:solidFill>
              </a:rPr>
              <a:t>performance. </a:t>
            </a:r>
            <a:endParaRPr lang="en-US" altLang="en-US" b="1" dirty="0">
              <a:solidFill>
                <a:schemeClr val="bg1"/>
              </a:solidFill>
            </a:endParaRPr>
          </a:p>
          <a:p>
            <a:pPr>
              <a:buFont typeface="Arial" panose="020B0604020202020204" pitchFamily="34" charset="0"/>
              <a:buChar char="•"/>
            </a:pPr>
            <a:r>
              <a:rPr lang="en-US" altLang="en-US" b="1" dirty="0">
                <a:solidFill>
                  <a:schemeClr val="bg1"/>
                </a:solidFill>
              </a:rPr>
              <a:t>C</a:t>
            </a:r>
            <a:r>
              <a:rPr lang="en-US" altLang="en-US" b="1" dirty="0" smtClean="0">
                <a:solidFill>
                  <a:schemeClr val="bg1"/>
                </a:solidFill>
              </a:rPr>
              <a:t>onducting </a:t>
            </a:r>
            <a:r>
              <a:rPr lang="en-US" altLang="en-US" b="1" dirty="0">
                <a:solidFill>
                  <a:schemeClr val="bg1"/>
                </a:solidFill>
              </a:rPr>
              <a:t>training programs for students, trainees, or practitioners (health or non-health</a:t>
            </a:r>
            <a:r>
              <a:rPr lang="en-US" altLang="en-US" b="1" dirty="0" smtClean="0">
                <a:solidFill>
                  <a:schemeClr val="bg1"/>
                </a:solidFill>
              </a:rPr>
              <a:t>). </a:t>
            </a:r>
            <a:endParaRPr lang="en-US" altLang="en-US" b="1" dirty="0">
              <a:solidFill>
                <a:schemeClr val="bg1"/>
              </a:solidFill>
            </a:endParaRPr>
          </a:p>
          <a:p>
            <a:pPr>
              <a:buFont typeface="Arial" panose="020B0604020202020204" pitchFamily="34" charset="0"/>
              <a:buChar char="•"/>
            </a:pPr>
            <a:r>
              <a:rPr lang="en-US" altLang="en-US" b="1" dirty="0">
                <a:solidFill>
                  <a:schemeClr val="bg1"/>
                </a:solidFill>
              </a:rPr>
              <a:t>A</a:t>
            </a:r>
            <a:r>
              <a:rPr lang="en-US" altLang="en-US" b="1" dirty="0" smtClean="0">
                <a:solidFill>
                  <a:schemeClr val="bg1"/>
                </a:solidFill>
              </a:rPr>
              <a:t>ccreditation</a:t>
            </a:r>
            <a:r>
              <a:rPr lang="en-US" altLang="en-US" b="1" dirty="0">
                <a:solidFill>
                  <a:schemeClr val="bg1"/>
                </a:solidFill>
              </a:rPr>
              <a:t>, certification, licensing, or credentialing </a:t>
            </a:r>
            <a:r>
              <a:rPr lang="en-US" altLang="en-US" b="1" dirty="0" smtClean="0">
                <a:solidFill>
                  <a:schemeClr val="bg1"/>
                </a:solidFill>
              </a:rPr>
              <a:t>activities. </a:t>
            </a:r>
            <a:endParaRPr lang="en-US" altLang="en-US" b="1" dirty="0">
              <a:solidFill>
                <a:schemeClr val="bg1"/>
              </a:solidFill>
            </a:endParaRPr>
          </a:p>
        </p:txBody>
      </p:sp>
      <p:pic>
        <p:nvPicPr>
          <p:cNvPr id="2" name="Picture 1"/>
          <p:cNvPicPr>
            <a:picLocks noChangeAspect="1"/>
          </p:cNvPicPr>
          <p:nvPr/>
        </p:nvPicPr>
        <p:blipFill>
          <a:blip r:embed="rId3"/>
          <a:stretch>
            <a:fillRect/>
          </a:stretch>
        </p:blipFill>
        <p:spPr>
          <a:xfrm>
            <a:off x="9479816" y="231567"/>
            <a:ext cx="2400337" cy="6481848"/>
          </a:xfrm>
          <a:prstGeom prst="rect">
            <a:avLst/>
          </a:prstGeom>
        </p:spPr>
      </p:pic>
    </p:spTree>
    <p:extLst>
      <p:ext uri="{BB962C8B-B14F-4D97-AF65-F5344CB8AC3E}">
        <p14:creationId xmlns:p14="http://schemas.microsoft.com/office/powerpoint/2010/main" val="426870970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51962" y="5015268"/>
            <a:ext cx="4152301" cy="1436331"/>
          </a:xfrm>
          <a:prstGeom prst="rect">
            <a:avLst/>
          </a:prstGeom>
        </p:spPr>
      </p:pic>
      <p:sp>
        <p:nvSpPr>
          <p:cNvPr id="3" name="Content Placeholder 2"/>
          <p:cNvSpPr>
            <a:spLocks noGrp="1"/>
          </p:cNvSpPr>
          <p:nvPr>
            <p:ph idx="1"/>
          </p:nvPr>
        </p:nvSpPr>
        <p:spPr/>
        <p:txBody>
          <a:bodyPr/>
          <a:lstStyle/>
          <a:p>
            <a:pPr>
              <a:lnSpc>
                <a:spcPct val="80000"/>
              </a:lnSpc>
              <a:buFont typeface="Arial" panose="020B0604020202020204" pitchFamily="34" charset="0"/>
              <a:buChar char="•"/>
            </a:pPr>
            <a:r>
              <a:rPr lang="en-US" altLang="en-US" b="1" dirty="0">
                <a:solidFill>
                  <a:schemeClr val="bg1"/>
                </a:solidFill>
              </a:rPr>
              <a:t>C</a:t>
            </a:r>
            <a:r>
              <a:rPr lang="en-US" altLang="en-US" b="1" dirty="0" smtClean="0">
                <a:solidFill>
                  <a:schemeClr val="bg1"/>
                </a:solidFill>
              </a:rPr>
              <a:t>onducting </a:t>
            </a:r>
            <a:r>
              <a:rPr lang="en-US" altLang="en-US" b="1" dirty="0">
                <a:solidFill>
                  <a:schemeClr val="bg1"/>
                </a:solidFill>
              </a:rPr>
              <a:t>or arranging for medical review, legal services, auditing functions or other compliance </a:t>
            </a:r>
            <a:r>
              <a:rPr lang="en-US" altLang="en-US" b="1" dirty="0" smtClean="0">
                <a:solidFill>
                  <a:schemeClr val="bg1"/>
                </a:solidFill>
              </a:rPr>
              <a:t>programs. </a:t>
            </a:r>
            <a:endParaRPr lang="en-US" altLang="en-US" b="1" dirty="0">
              <a:solidFill>
                <a:schemeClr val="bg1"/>
              </a:solidFill>
            </a:endParaRPr>
          </a:p>
          <a:p>
            <a:pPr>
              <a:lnSpc>
                <a:spcPct val="80000"/>
              </a:lnSpc>
              <a:buFont typeface="Arial" panose="020B0604020202020204" pitchFamily="34" charset="0"/>
              <a:buChar char="•"/>
            </a:pPr>
            <a:r>
              <a:rPr lang="en-US" altLang="en-US" b="1" dirty="0">
                <a:solidFill>
                  <a:schemeClr val="bg1"/>
                </a:solidFill>
              </a:rPr>
              <a:t>B</a:t>
            </a:r>
            <a:r>
              <a:rPr lang="en-US" altLang="en-US" b="1" dirty="0" smtClean="0">
                <a:solidFill>
                  <a:schemeClr val="bg1"/>
                </a:solidFill>
              </a:rPr>
              <a:t>usiness </a:t>
            </a:r>
            <a:r>
              <a:rPr lang="en-US" altLang="en-US" b="1" dirty="0">
                <a:solidFill>
                  <a:schemeClr val="bg1"/>
                </a:solidFill>
              </a:rPr>
              <a:t>planning and development, cost-management and planning-related </a:t>
            </a:r>
            <a:r>
              <a:rPr lang="en-US" altLang="en-US" b="1" dirty="0" smtClean="0">
                <a:solidFill>
                  <a:schemeClr val="bg1"/>
                </a:solidFill>
              </a:rPr>
              <a:t>analyses.</a:t>
            </a:r>
            <a:endParaRPr lang="en-US" altLang="en-US" b="1" dirty="0">
              <a:solidFill>
                <a:schemeClr val="bg1"/>
              </a:solidFill>
            </a:endParaRPr>
          </a:p>
          <a:p>
            <a:pPr>
              <a:lnSpc>
                <a:spcPct val="80000"/>
              </a:lnSpc>
              <a:buFont typeface="Arial" panose="020B0604020202020204" pitchFamily="34" charset="0"/>
              <a:buChar char="•"/>
            </a:pPr>
            <a:r>
              <a:rPr lang="en-US" altLang="en-US" b="1" dirty="0">
                <a:solidFill>
                  <a:schemeClr val="bg1"/>
                </a:solidFill>
              </a:rPr>
              <a:t>D</a:t>
            </a:r>
            <a:r>
              <a:rPr lang="en-US" altLang="en-US" b="1" dirty="0" smtClean="0">
                <a:solidFill>
                  <a:schemeClr val="bg1"/>
                </a:solidFill>
              </a:rPr>
              <a:t>evelopment </a:t>
            </a:r>
            <a:r>
              <a:rPr lang="en-US" altLang="en-US" b="1" dirty="0">
                <a:solidFill>
                  <a:schemeClr val="bg1"/>
                </a:solidFill>
              </a:rPr>
              <a:t>or improvement of methods of payment or coverage </a:t>
            </a:r>
            <a:r>
              <a:rPr lang="en-US" altLang="en-US" b="1" dirty="0" smtClean="0">
                <a:solidFill>
                  <a:schemeClr val="bg1"/>
                </a:solidFill>
              </a:rPr>
              <a:t>policies. </a:t>
            </a:r>
            <a:endParaRPr lang="en-US" altLang="en-US" b="1" dirty="0">
              <a:solidFill>
                <a:schemeClr val="bg1"/>
              </a:solidFill>
            </a:endParaRPr>
          </a:p>
          <a:p>
            <a:pPr>
              <a:lnSpc>
                <a:spcPct val="80000"/>
              </a:lnSpc>
              <a:buFont typeface="Arial" panose="020B0604020202020204" pitchFamily="34" charset="0"/>
              <a:buChar char="•"/>
            </a:pPr>
            <a:r>
              <a:rPr lang="en-US" altLang="en-US" b="1" dirty="0">
                <a:solidFill>
                  <a:schemeClr val="bg1"/>
                </a:solidFill>
              </a:rPr>
              <a:t>B</a:t>
            </a:r>
            <a:r>
              <a:rPr lang="en-US" altLang="en-US" b="1" dirty="0" smtClean="0">
                <a:solidFill>
                  <a:schemeClr val="bg1"/>
                </a:solidFill>
              </a:rPr>
              <a:t>usiness </a:t>
            </a:r>
            <a:r>
              <a:rPr lang="en-US" altLang="en-US" b="1" dirty="0">
                <a:solidFill>
                  <a:schemeClr val="bg1"/>
                </a:solidFill>
              </a:rPr>
              <a:t>management and general administrative activities of the </a:t>
            </a:r>
            <a:r>
              <a:rPr lang="en-US" altLang="en-US" b="1" dirty="0" smtClean="0">
                <a:solidFill>
                  <a:schemeClr val="bg1"/>
                </a:solidFill>
              </a:rPr>
              <a:t>entity. </a:t>
            </a:r>
            <a:endParaRPr lang="en-US" altLang="en-US" b="1" dirty="0">
              <a:solidFill>
                <a:schemeClr val="bg1"/>
              </a:solidFill>
            </a:endParaRPr>
          </a:p>
          <a:p>
            <a:pPr>
              <a:lnSpc>
                <a:spcPct val="80000"/>
              </a:lnSpc>
              <a:buFont typeface="Arial" panose="020B0604020202020204" pitchFamily="34" charset="0"/>
              <a:buChar char="•"/>
            </a:pPr>
            <a:r>
              <a:rPr lang="en-US" altLang="en-US" b="1" dirty="0">
                <a:solidFill>
                  <a:schemeClr val="bg1"/>
                </a:solidFill>
              </a:rPr>
              <a:t>B</a:t>
            </a:r>
            <a:r>
              <a:rPr lang="en-US" altLang="en-US" b="1" dirty="0" smtClean="0">
                <a:solidFill>
                  <a:schemeClr val="bg1"/>
                </a:solidFill>
              </a:rPr>
              <a:t>usiness </a:t>
            </a:r>
            <a:r>
              <a:rPr lang="en-US" altLang="en-US" b="1" dirty="0">
                <a:solidFill>
                  <a:schemeClr val="bg1"/>
                </a:solidFill>
              </a:rPr>
              <a:t>activities relating to compliance with </a:t>
            </a:r>
            <a:r>
              <a:rPr lang="en-US" altLang="en-US" b="1" dirty="0" smtClean="0">
                <a:solidFill>
                  <a:schemeClr val="bg1"/>
                </a:solidFill>
              </a:rPr>
              <a:t>HIPAA. </a:t>
            </a:r>
            <a:endParaRPr lang="en-US" altLang="en-US" b="1" dirty="0">
              <a:solidFill>
                <a:schemeClr val="bg1"/>
              </a:solidFill>
            </a:endParaRPr>
          </a:p>
          <a:p>
            <a:pPr>
              <a:buFont typeface="Arial" panose="020B0604020202020204" pitchFamily="34" charset="0"/>
              <a:buChar char="•"/>
            </a:pPr>
            <a:endParaRPr lang="en-US" b="1" dirty="0">
              <a:solidFill>
                <a:schemeClr val="bg1"/>
              </a:solidFill>
            </a:endParaRPr>
          </a:p>
        </p:txBody>
      </p:sp>
      <p:pic>
        <p:nvPicPr>
          <p:cNvPr id="5" name="Picture 4"/>
          <p:cNvPicPr>
            <a:picLocks noChangeAspect="1"/>
          </p:cNvPicPr>
          <p:nvPr/>
        </p:nvPicPr>
        <p:blipFill>
          <a:blip r:embed="rId3"/>
          <a:stretch>
            <a:fillRect/>
          </a:stretch>
        </p:blipFill>
        <p:spPr>
          <a:xfrm>
            <a:off x="3244360" y="6044350"/>
            <a:ext cx="767507" cy="407249"/>
          </a:xfrm>
          <a:prstGeom prst="rect">
            <a:avLst/>
          </a:prstGeom>
        </p:spPr>
      </p:pic>
      <p:pic>
        <p:nvPicPr>
          <p:cNvPr id="2" name="Picture 1"/>
          <p:cNvPicPr>
            <a:picLocks noChangeAspect="1"/>
          </p:cNvPicPr>
          <p:nvPr/>
        </p:nvPicPr>
        <p:blipFill>
          <a:blip r:embed="rId4"/>
          <a:stretch>
            <a:fillRect/>
          </a:stretch>
        </p:blipFill>
        <p:spPr>
          <a:xfrm>
            <a:off x="9589477" y="219806"/>
            <a:ext cx="2390409" cy="6455037"/>
          </a:xfrm>
          <a:prstGeom prst="rect">
            <a:avLst/>
          </a:prstGeom>
        </p:spPr>
      </p:pic>
    </p:spTree>
    <p:extLst>
      <p:ext uri="{BB962C8B-B14F-4D97-AF65-F5344CB8AC3E}">
        <p14:creationId xmlns:p14="http://schemas.microsoft.com/office/powerpoint/2010/main" val="26145901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4804" y="5446901"/>
            <a:ext cx="8065565" cy="813061"/>
          </a:xfrm>
          <a:prstGeom prst="rect">
            <a:avLst/>
          </a:prstGeom>
        </p:spPr>
      </p:pic>
      <p:sp>
        <p:nvSpPr>
          <p:cNvPr id="3" name="Content Placeholder 2"/>
          <p:cNvSpPr>
            <a:spLocks noGrp="1"/>
          </p:cNvSpPr>
          <p:nvPr>
            <p:ph idx="1"/>
          </p:nvPr>
        </p:nvSpPr>
        <p:spPr/>
        <p:txBody>
          <a:bodyPr>
            <a:normAutofit fontScale="70000" lnSpcReduction="20000"/>
          </a:bodyPr>
          <a:lstStyle/>
          <a:p>
            <a:pPr>
              <a:buFont typeface="Arial" panose="020B0604020202020204" pitchFamily="34" charset="0"/>
              <a:buChar char="•"/>
            </a:pPr>
            <a:r>
              <a:rPr lang="en-US" altLang="en-US" sz="4000" b="1" dirty="0">
                <a:solidFill>
                  <a:schemeClr val="tx1"/>
                </a:solidFill>
              </a:rPr>
              <a:t>It sure does!  So, you see that in most cases in dealing with your patients you </a:t>
            </a:r>
            <a:r>
              <a:rPr lang="en-US" altLang="en-US" sz="4000" b="1" u="sng" dirty="0">
                <a:solidFill>
                  <a:schemeClr val="tx1"/>
                </a:solidFill>
              </a:rPr>
              <a:t>do NOT need to worry about obtaining any consent</a:t>
            </a:r>
            <a:r>
              <a:rPr lang="en-US" altLang="en-US" sz="4000" b="1" dirty="0">
                <a:solidFill>
                  <a:schemeClr val="tx1"/>
                </a:solidFill>
              </a:rPr>
              <a:t>.</a:t>
            </a:r>
          </a:p>
          <a:p>
            <a:pPr>
              <a:buFont typeface="Arial" panose="020B0604020202020204" pitchFamily="34" charset="0"/>
              <a:buChar char="•"/>
            </a:pPr>
            <a:r>
              <a:rPr lang="en-US" altLang="en-US" sz="4000" b="1" dirty="0">
                <a:solidFill>
                  <a:schemeClr val="tx1"/>
                </a:solidFill>
              </a:rPr>
              <a:t>But……  Information uses and disclosures </a:t>
            </a:r>
            <a:r>
              <a:rPr lang="en-US" altLang="en-US" sz="4000" b="1" u="sng" dirty="0">
                <a:solidFill>
                  <a:schemeClr val="tx1"/>
                </a:solidFill>
              </a:rPr>
              <a:t>not</a:t>
            </a:r>
            <a:r>
              <a:rPr lang="en-US" altLang="en-US" sz="4000" b="1" dirty="0">
                <a:solidFill>
                  <a:schemeClr val="tx1"/>
                </a:solidFill>
              </a:rPr>
              <a:t> falling within the TPO trio, and not otherwise exempted by other parts of the privacy regulations, require a supplemental </a:t>
            </a:r>
            <a:r>
              <a:rPr lang="en-US" altLang="en-US" sz="4000" b="1" u="sng" dirty="0">
                <a:solidFill>
                  <a:schemeClr val="tx1"/>
                </a:solidFill>
              </a:rPr>
              <a:t>authorization</a:t>
            </a:r>
            <a:r>
              <a:rPr lang="en-US" altLang="en-US" sz="4000" b="1" dirty="0">
                <a:solidFill>
                  <a:schemeClr val="tx1"/>
                </a:solidFill>
              </a:rPr>
              <a:t>.</a:t>
            </a:r>
          </a:p>
          <a:p>
            <a:pPr>
              <a:buFont typeface="Arial" panose="020B0604020202020204" pitchFamily="34" charset="0"/>
              <a:buChar char="•"/>
            </a:pPr>
            <a:endParaRPr lang="en-US" dirty="0"/>
          </a:p>
        </p:txBody>
      </p:sp>
      <p:pic>
        <p:nvPicPr>
          <p:cNvPr id="2" name="Picture 1"/>
          <p:cNvPicPr>
            <a:picLocks noChangeAspect="1"/>
          </p:cNvPicPr>
          <p:nvPr/>
        </p:nvPicPr>
        <p:blipFill>
          <a:blip r:embed="rId3"/>
          <a:stretch>
            <a:fillRect/>
          </a:stretch>
        </p:blipFill>
        <p:spPr>
          <a:xfrm>
            <a:off x="9472246" y="228835"/>
            <a:ext cx="2320583" cy="6266477"/>
          </a:xfrm>
          <a:prstGeom prst="rect">
            <a:avLst/>
          </a:prstGeom>
        </p:spPr>
      </p:pic>
    </p:spTree>
    <p:extLst>
      <p:ext uri="{BB962C8B-B14F-4D97-AF65-F5344CB8AC3E}">
        <p14:creationId xmlns:p14="http://schemas.microsoft.com/office/powerpoint/2010/main" val="36673404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63011" y="5054355"/>
            <a:ext cx="7176802" cy="1393040"/>
          </a:xfrm>
          <a:prstGeom prst="rect">
            <a:avLst/>
          </a:prstGeom>
        </p:spPr>
      </p:pic>
      <p:sp>
        <p:nvSpPr>
          <p:cNvPr id="3" name="Content Placeholder 2"/>
          <p:cNvSpPr>
            <a:spLocks noGrp="1"/>
          </p:cNvSpPr>
          <p:nvPr>
            <p:ph idx="1"/>
          </p:nvPr>
        </p:nvSpPr>
        <p:spPr>
          <a:xfrm>
            <a:off x="103367" y="123720"/>
            <a:ext cx="9115245" cy="4845845"/>
          </a:xfrm>
        </p:spPr>
        <p:txBody>
          <a:bodyPr>
            <a:normAutofit fontScale="92500"/>
          </a:bodyPr>
          <a:lstStyle/>
          <a:p>
            <a:pPr>
              <a:buFont typeface="Arial" panose="020B0604020202020204" pitchFamily="34" charset="0"/>
              <a:buChar char="•"/>
            </a:pPr>
            <a:endParaRPr lang="en-US" altLang="en-US" sz="2400" b="1" dirty="0" smtClean="0">
              <a:solidFill>
                <a:schemeClr val="bg1"/>
              </a:solidFill>
            </a:endParaRPr>
          </a:p>
          <a:p>
            <a:pPr>
              <a:buFont typeface="Arial" panose="020B0604020202020204" pitchFamily="34" charset="0"/>
              <a:buChar char="•"/>
            </a:pPr>
            <a:endParaRPr lang="en-US" altLang="en-US" sz="2400" b="1" dirty="0">
              <a:solidFill>
                <a:schemeClr val="bg1"/>
              </a:solidFill>
            </a:endParaRPr>
          </a:p>
          <a:p>
            <a:pPr>
              <a:buFont typeface="Arial" panose="020B0604020202020204" pitchFamily="34" charset="0"/>
              <a:buChar char="•"/>
            </a:pPr>
            <a:endParaRPr lang="en-US" altLang="en-US" sz="2400" b="1" dirty="0" smtClean="0">
              <a:solidFill>
                <a:schemeClr val="bg1"/>
              </a:solidFill>
            </a:endParaRPr>
          </a:p>
          <a:p>
            <a:pPr>
              <a:buFont typeface="Arial" panose="020B0604020202020204" pitchFamily="34" charset="0"/>
              <a:buChar char="•"/>
            </a:pPr>
            <a:r>
              <a:rPr lang="en-US" altLang="en-US" sz="2400" b="1" dirty="0" smtClean="0">
                <a:solidFill>
                  <a:schemeClr val="bg1"/>
                </a:solidFill>
              </a:rPr>
              <a:t>For some "extra" activities, the patient must provide an authorization. There are four areas where authorizations are likely to come into use. </a:t>
            </a:r>
          </a:p>
          <a:p>
            <a:pPr>
              <a:buFont typeface="Arial" panose="020B0604020202020204" pitchFamily="34" charset="0"/>
              <a:buChar char="•"/>
            </a:pPr>
            <a:r>
              <a:rPr lang="en-US" altLang="en-US" sz="2400" b="1" dirty="0">
                <a:solidFill>
                  <a:schemeClr val="bg1"/>
                </a:solidFill>
              </a:rPr>
              <a:t>The first is for </a:t>
            </a:r>
            <a:r>
              <a:rPr lang="en-US" altLang="en-US" sz="2400" b="1" dirty="0" smtClean="0">
                <a:solidFill>
                  <a:schemeClr val="bg1"/>
                </a:solidFill>
              </a:rPr>
              <a:t>psychotherapy or drug addiction treatment!</a:t>
            </a:r>
            <a:endParaRPr lang="en-US" altLang="en-US" sz="2400" b="1" dirty="0">
              <a:solidFill>
                <a:schemeClr val="bg1"/>
              </a:solidFill>
            </a:endParaRPr>
          </a:p>
          <a:p>
            <a:pPr>
              <a:buFont typeface="Arial" panose="020B0604020202020204" pitchFamily="34" charset="0"/>
              <a:buChar char="•"/>
            </a:pPr>
            <a:r>
              <a:rPr lang="en-US" altLang="en-US" sz="2400" b="1" dirty="0">
                <a:solidFill>
                  <a:schemeClr val="bg1"/>
                </a:solidFill>
              </a:rPr>
              <a:t>The second important area is </a:t>
            </a:r>
            <a:r>
              <a:rPr lang="en-US" altLang="en-US" sz="2400" b="1" u="sng" dirty="0">
                <a:solidFill>
                  <a:schemeClr val="bg1"/>
                </a:solidFill>
              </a:rPr>
              <a:t>research.  </a:t>
            </a:r>
            <a:r>
              <a:rPr lang="en-US" altLang="en-US" sz="2400" b="1" dirty="0">
                <a:solidFill>
                  <a:schemeClr val="bg1"/>
                </a:solidFill>
              </a:rPr>
              <a:t>HIPAA defines research as any "systematic investigation, including </a:t>
            </a:r>
            <a:r>
              <a:rPr lang="en-US" altLang="en-US" sz="2400" b="1" dirty="0" smtClean="0">
                <a:solidFill>
                  <a:schemeClr val="bg1"/>
                </a:solidFill>
              </a:rPr>
              <a:t>research </a:t>
            </a:r>
            <a:r>
              <a:rPr lang="en-US" altLang="en-US" sz="2400" b="1" dirty="0">
                <a:solidFill>
                  <a:schemeClr val="bg1"/>
                </a:solidFill>
              </a:rPr>
              <a:t>development, testing, and evaluation, designed to develop or                contribute to generalizable knowledge." </a:t>
            </a:r>
          </a:p>
          <a:p>
            <a:pPr>
              <a:buFont typeface="Arial" panose="020B0604020202020204" pitchFamily="34" charset="0"/>
              <a:buChar char="•"/>
            </a:pPr>
            <a:endParaRPr lang="en-US" altLang="en-US" sz="2400" dirty="0" smtClean="0"/>
          </a:p>
          <a:p>
            <a:endParaRPr lang="en-US" altLang="en-US" dirty="0" smtClean="0"/>
          </a:p>
          <a:p>
            <a:endParaRPr lang="en-US" altLang="en-US" dirty="0"/>
          </a:p>
        </p:txBody>
      </p:sp>
      <p:pic>
        <p:nvPicPr>
          <p:cNvPr id="2" name="Picture 1"/>
          <p:cNvPicPr>
            <a:picLocks noChangeAspect="1"/>
          </p:cNvPicPr>
          <p:nvPr/>
        </p:nvPicPr>
        <p:blipFill>
          <a:blip r:embed="rId3"/>
          <a:stretch>
            <a:fillRect/>
          </a:stretch>
        </p:blipFill>
        <p:spPr>
          <a:xfrm>
            <a:off x="9620738" y="123720"/>
            <a:ext cx="2444139" cy="6600124"/>
          </a:xfrm>
          <a:prstGeom prst="rect">
            <a:avLst/>
          </a:prstGeom>
        </p:spPr>
      </p:pic>
    </p:spTree>
    <p:extLst>
      <p:ext uri="{BB962C8B-B14F-4D97-AF65-F5344CB8AC3E}">
        <p14:creationId xmlns:p14="http://schemas.microsoft.com/office/powerpoint/2010/main" val="115259538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4212" y="5632867"/>
            <a:ext cx="8058527" cy="995826"/>
          </a:xfrm>
          <a:prstGeom prst="rect">
            <a:avLst/>
          </a:prstGeom>
        </p:spPr>
      </p:pic>
      <p:sp>
        <p:nvSpPr>
          <p:cNvPr id="3" name="Content Placeholder 2"/>
          <p:cNvSpPr>
            <a:spLocks noGrp="1"/>
          </p:cNvSpPr>
          <p:nvPr>
            <p:ph idx="1"/>
          </p:nvPr>
        </p:nvSpPr>
        <p:spPr>
          <a:xfrm>
            <a:off x="214685" y="0"/>
            <a:ext cx="8974870" cy="5454595"/>
          </a:xfrm>
        </p:spPr>
        <p:txBody>
          <a:bodyPr>
            <a:normAutofit/>
          </a:bodyPr>
          <a:lstStyle/>
          <a:p>
            <a:pPr>
              <a:buFont typeface="Arial" panose="020B0604020202020204" pitchFamily="34" charset="0"/>
              <a:buChar char="•"/>
            </a:pPr>
            <a:r>
              <a:rPr lang="en-US" altLang="en-US" b="1" dirty="0">
                <a:solidFill>
                  <a:schemeClr val="bg1"/>
                </a:solidFill>
              </a:rPr>
              <a:t>The third major area for authorizations is a </a:t>
            </a:r>
            <a:r>
              <a:rPr lang="en-US" altLang="en-US" b="1" u="sng" dirty="0">
                <a:solidFill>
                  <a:schemeClr val="bg1"/>
                </a:solidFill>
              </a:rPr>
              <a:t>marketing activity</a:t>
            </a:r>
            <a:r>
              <a:rPr lang="en-US" altLang="en-US" b="1" dirty="0">
                <a:solidFill>
                  <a:schemeClr val="bg1"/>
                </a:solidFill>
              </a:rPr>
              <a:t> that fails to meet certain criteria for exception.</a:t>
            </a:r>
          </a:p>
          <a:p>
            <a:pPr>
              <a:buFont typeface="Arial" panose="020B0604020202020204" pitchFamily="34" charset="0"/>
              <a:buChar char="•"/>
            </a:pPr>
            <a:r>
              <a:rPr lang="en-US" altLang="en-US" b="1" dirty="0">
                <a:solidFill>
                  <a:schemeClr val="bg1"/>
                </a:solidFill>
              </a:rPr>
              <a:t>Under HIPAA regulations, marketing is defined as "making a communication about a product or service that encourages the recipients of the communication to purchase or use the product or service." </a:t>
            </a:r>
          </a:p>
          <a:p>
            <a:pPr>
              <a:buFont typeface="Arial" panose="020B0604020202020204" pitchFamily="34" charset="0"/>
              <a:buChar char="•"/>
            </a:pPr>
            <a:r>
              <a:rPr lang="en-US" altLang="en-US" b="1" dirty="0">
                <a:solidFill>
                  <a:schemeClr val="bg1"/>
                </a:solidFill>
              </a:rPr>
              <a:t>The fourth area is in general requests for, and release of, </a:t>
            </a:r>
            <a:r>
              <a:rPr lang="en-US" altLang="en-US" b="1" u="sng" dirty="0">
                <a:solidFill>
                  <a:schemeClr val="bg1"/>
                </a:solidFill>
              </a:rPr>
              <a:t>protected health information</a:t>
            </a:r>
            <a:r>
              <a:rPr lang="en-US" altLang="en-US" b="1" dirty="0">
                <a:solidFill>
                  <a:schemeClr val="bg1"/>
                </a:solidFill>
              </a:rPr>
              <a:t>, such as information required as part of an insurance coverage application.</a:t>
            </a:r>
          </a:p>
          <a:p>
            <a:pPr>
              <a:buFont typeface="Arial" panose="020B0604020202020204" pitchFamily="34" charset="0"/>
              <a:buChar char="•"/>
            </a:pPr>
            <a:r>
              <a:rPr lang="en-US" altLang="en-US" b="1" dirty="0" smtClean="0">
                <a:solidFill>
                  <a:schemeClr val="bg1"/>
                </a:solidFill>
              </a:rPr>
              <a:t>For physicians </a:t>
            </a:r>
            <a:r>
              <a:rPr lang="en-US" altLang="en-US" b="1" dirty="0">
                <a:solidFill>
                  <a:schemeClr val="bg1"/>
                </a:solidFill>
              </a:rPr>
              <a:t>this area is the most likely in which you will need to obtain the authorization.  </a:t>
            </a:r>
          </a:p>
          <a:p>
            <a:pPr>
              <a:buFont typeface="Arial" panose="020B0604020202020204" pitchFamily="34" charset="0"/>
              <a:buChar char="•"/>
            </a:pPr>
            <a:endParaRPr lang="en-US" dirty="0"/>
          </a:p>
        </p:txBody>
      </p:sp>
      <p:pic>
        <p:nvPicPr>
          <p:cNvPr id="6" name="Picture 5"/>
          <p:cNvPicPr>
            <a:picLocks noChangeAspect="1"/>
          </p:cNvPicPr>
          <p:nvPr/>
        </p:nvPicPr>
        <p:blipFill>
          <a:blip r:embed="rId3"/>
          <a:stretch>
            <a:fillRect/>
          </a:stretch>
        </p:blipFill>
        <p:spPr>
          <a:xfrm>
            <a:off x="9636370" y="140674"/>
            <a:ext cx="2372824" cy="6407551"/>
          </a:xfrm>
          <a:prstGeom prst="rect">
            <a:avLst/>
          </a:prstGeom>
        </p:spPr>
      </p:pic>
    </p:spTree>
    <p:extLst>
      <p:ext uri="{BB962C8B-B14F-4D97-AF65-F5344CB8AC3E}">
        <p14:creationId xmlns:p14="http://schemas.microsoft.com/office/powerpoint/2010/main" val="9511426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12827" y="4674005"/>
            <a:ext cx="8205785" cy="1014023"/>
          </a:xfrm>
          <a:prstGeom prst="rect">
            <a:avLst/>
          </a:prstGeom>
        </p:spPr>
      </p:pic>
      <p:sp>
        <p:nvSpPr>
          <p:cNvPr id="3" name="Content Placeholder 2"/>
          <p:cNvSpPr>
            <a:spLocks noGrp="1"/>
          </p:cNvSpPr>
          <p:nvPr>
            <p:ph idx="1"/>
          </p:nvPr>
        </p:nvSpPr>
        <p:spPr/>
        <p:txBody>
          <a:bodyPr>
            <a:normAutofit fontScale="92500" lnSpcReduction="20000"/>
          </a:bodyPr>
          <a:lstStyle/>
          <a:p>
            <a:pPr>
              <a:buFont typeface="Arial" panose="020B0604020202020204" pitchFamily="34" charset="0"/>
              <a:buChar char="•"/>
            </a:pPr>
            <a:r>
              <a:rPr lang="en-US" altLang="en-US" sz="4000" b="1" dirty="0">
                <a:solidFill>
                  <a:schemeClr val="bg1"/>
                </a:solidFill>
              </a:rPr>
              <a:t>The final Privacy Rule eliminates the requirements to have separate and different authorization forms.  A single authorization form is to be used for all authorization purposes.</a:t>
            </a:r>
          </a:p>
          <a:p>
            <a:pPr>
              <a:buFont typeface="Arial" panose="020B0604020202020204" pitchFamily="34" charset="0"/>
              <a:buChar char="•"/>
            </a:pPr>
            <a:r>
              <a:rPr lang="en-US" altLang="en-US" sz="4000" b="1" dirty="0">
                <a:solidFill>
                  <a:schemeClr val="bg1"/>
                </a:solidFill>
              </a:rPr>
              <a:t>The single model form </a:t>
            </a:r>
            <a:r>
              <a:rPr lang="en-US" altLang="en-US" sz="4000" b="1" dirty="0" smtClean="0">
                <a:solidFill>
                  <a:schemeClr val="bg1"/>
                </a:solidFill>
              </a:rPr>
              <a:t>will be available at your clinic site.   </a:t>
            </a:r>
            <a:endParaRPr lang="en-US" altLang="en-US" sz="4000" b="1" dirty="0">
              <a:solidFill>
                <a:schemeClr val="bg1"/>
              </a:solidFill>
            </a:endParaRPr>
          </a:p>
          <a:p>
            <a:pPr>
              <a:buFont typeface="Arial" panose="020B0604020202020204" pitchFamily="34" charset="0"/>
              <a:buChar char="•"/>
            </a:pPr>
            <a:endParaRPr lang="en-US" sz="4000" dirty="0"/>
          </a:p>
        </p:txBody>
      </p:sp>
      <p:pic>
        <p:nvPicPr>
          <p:cNvPr id="5" name="Picture 4"/>
          <p:cNvPicPr>
            <a:picLocks noChangeAspect="1"/>
          </p:cNvPicPr>
          <p:nvPr/>
        </p:nvPicPr>
        <p:blipFill>
          <a:blip r:embed="rId3"/>
          <a:stretch>
            <a:fillRect/>
          </a:stretch>
        </p:blipFill>
        <p:spPr>
          <a:xfrm>
            <a:off x="9765323" y="685800"/>
            <a:ext cx="1968377" cy="5315384"/>
          </a:xfrm>
          <a:prstGeom prst="rect">
            <a:avLst/>
          </a:prstGeom>
        </p:spPr>
      </p:pic>
    </p:spTree>
    <p:extLst>
      <p:ext uri="{BB962C8B-B14F-4D97-AF65-F5344CB8AC3E}">
        <p14:creationId xmlns:p14="http://schemas.microsoft.com/office/powerpoint/2010/main" val="313190488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5270" y="4002952"/>
            <a:ext cx="7994453" cy="2443179"/>
          </a:xfrm>
          <a:prstGeom prst="rect">
            <a:avLst/>
          </a:prstGeom>
        </p:spPr>
      </p:pic>
      <p:sp>
        <p:nvSpPr>
          <p:cNvPr id="3" name="Content Placeholder 2"/>
          <p:cNvSpPr>
            <a:spLocks noGrp="1"/>
          </p:cNvSpPr>
          <p:nvPr>
            <p:ph idx="1"/>
          </p:nvPr>
        </p:nvSpPr>
        <p:spPr>
          <a:xfrm>
            <a:off x="7278" y="187028"/>
            <a:ext cx="10517114" cy="3613638"/>
          </a:xfrm>
        </p:spPr>
        <p:txBody>
          <a:bodyPr>
            <a:normAutofit fontScale="92500" lnSpcReduction="10000"/>
          </a:bodyPr>
          <a:lstStyle/>
          <a:p>
            <a:endParaRPr lang="en-US" altLang="en-US" dirty="0" smtClean="0"/>
          </a:p>
          <a:p>
            <a:endParaRPr lang="en-US" altLang="en-US" dirty="0"/>
          </a:p>
          <a:p>
            <a:pPr>
              <a:buFont typeface="Arial" panose="020B0604020202020204" pitchFamily="34" charset="0"/>
              <a:buChar char="•"/>
            </a:pPr>
            <a:r>
              <a:rPr lang="en-US" altLang="en-US" sz="2800" b="1" dirty="0" smtClean="0">
                <a:solidFill>
                  <a:schemeClr val="bg1"/>
                </a:solidFill>
              </a:rPr>
              <a:t>Must </a:t>
            </a:r>
            <a:r>
              <a:rPr lang="en-US" altLang="en-US" sz="2800" b="1" dirty="0">
                <a:solidFill>
                  <a:schemeClr val="bg1"/>
                </a:solidFill>
              </a:rPr>
              <a:t>be presented at “time of first service” (usually for treatment) </a:t>
            </a:r>
          </a:p>
          <a:p>
            <a:pPr>
              <a:buFont typeface="Arial" panose="020B0604020202020204" pitchFamily="34" charset="0"/>
              <a:buChar char="•"/>
            </a:pPr>
            <a:r>
              <a:rPr lang="en-US" altLang="en-US" sz="2800" b="1" dirty="0">
                <a:solidFill>
                  <a:schemeClr val="bg1"/>
                </a:solidFill>
              </a:rPr>
              <a:t>This does NOT mean providers have to mail the NPP to their entire patient data base (more discussion will follow…)   </a:t>
            </a:r>
          </a:p>
          <a:p>
            <a:pPr>
              <a:buFont typeface="Arial" panose="020B0604020202020204" pitchFamily="34" charset="0"/>
              <a:buChar char="•"/>
            </a:pPr>
            <a:r>
              <a:rPr lang="en-US" altLang="en-US" sz="2800" b="1" dirty="0">
                <a:solidFill>
                  <a:schemeClr val="bg1"/>
                </a:solidFill>
              </a:rPr>
              <a:t> Model Forms are readily available for specific HME, Home Care &amp; Hospice applications!</a:t>
            </a:r>
          </a:p>
          <a:p>
            <a:pPr>
              <a:buFont typeface="Arial" panose="020B0604020202020204" pitchFamily="34" charset="0"/>
              <a:buChar char="•"/>
            </a:pPr>
            <a:endParaRPr lang="en-US" dirty="0"/>
          </a:p>
        </p:txBody>
      </p:sp>
      <p:pic>
        <p:nvPicPr>
          <p:cNvPr id="2" name="Picture 1"/>
          <p:cNvPicPr>
            <a:picLocks noChangeAspect="1"/>
          </p:cNvPicPr>
          <p:nvPr/>
        </p:nvPicPr>
        <p:blipFill>
          <a:blip r:embed="rId3"/>
          <a:stretch>
            <a:fillRect/>
          </a:stretch>
        </p:blipFill>
        <p:spPr>
          <a:xfrm>
            <a:off x="9823938" y="349174"/>
            <a:ext cx="2270247" cy="6130550"/>
          </a:xfrm>
          <a:prstGeom prst="rect">
            <a:avLst/>
          </a:prstGeom>
        </p:spPr>
      </p:pic>
    </p:spTree>
    <p:extLst>
      <p:ext uri="{BB962C8B-B14F-4D97-AF65-F5344CB8AC3E}">
        <p14:creationId xmlns:p14="http://schemas.microsoft.com/office/powerpoint/2010/main" val="365969364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15562" y="4276652"/>
            <a:ext cx="7209692" cy="1148040"/>
          </a:xfrm>
          <a:prstGeom prst="rect">
            <a:avLst/>
          </a:prstGeom>
        </p:spPr>
      </p:pic>
      <p:sp>
        <p:nvSpPr>
          <p:cNvPr id="3" name="Content Placeholder 2"/>
          <p:cNvSpPr>
            <a:spLocks noGrp="1"/>
          </p:cNvSpPr>
          <p:nvPr>
            <p:ph idx="1"/>
          </p:nvPr>
        </p:nvSpPr>
        <p:spPr/>
        <p:txBody>
          <a:bodyPr/>
          <a:lstStyle/>
          <a:p>
            <a:pPr>
              <a:buFont typeface="Arial" panose="020B0604020202020204" pitchFamily="34" charset="0"/>
              <a:buChar char="•"/>
            </a:pPr>
            <a:r>
              <a:rPr lang="en-US" altLang="en-US" b="1" dirty="0" smtClean="0">
                <a:solidFill>
                  <a:schemeClr val="bg1"/>
                </a:solidFill>
              </a:rPr>
              <a:t>NPP- NOTICE OF PRIVACY PRACTICES</a:t>
            </a:r>
          </a:p>
          <a:p>
            <a:pPr>
              <a:buFont typeface="Arial" panose="020B0604020202020204" pitchFamily="34" charset="0"/>
              <a:buChar char="•"/>
            </a:pPr>
            <a:r>
              <a:rPr lang="en-US" altLang="en-US" b="1" dirty="0" smtClean="0">
                <a:solidFill>
                  <a:schemeClr val="bg1"/>
                </a:solidFill>
              </a:rPr>
              <a:t>Use </a:t>
            </a:r>
            <a:r>
              <a:rPr lang="en-US" altLang="en-US" b="1" dirty="0">
                <a:solidFill>
                  <a:schemeClr val="bg1"/>
                </a:solidFill>
              </a:rPr>
              <a:t>dual “layered” Notices (post a shorter version that  briefly summarizes the individual's rights, as well as other information)</a:t>
            </a:r>
          </a:p>
          <a:p>
            <a:pPr>
              <a:buFont typeface="Arial" panose="020B0604020202020204" pitchFamily="34" charset="0"/>
              <a:buChar char="•"/>
            </a:pPr>
            <a:r>
              <a:rPr lang="en-US" altLang="en-US" b="1" dirty="0">
                <a:solidFill>
                  <a:schemeClr val="bg1"/>
                </a:solidFill>
              </a:rPr>
              <a:t>“Revised” Notices must be redistributed to patients (Web site posting is OK!)</a:t>
            </a:r>
          </a:p>
          <a:p>
            <a:pPr>
              <a:buFont typeface="Arial" panose="020B0604020202020204" pitchFamily="34" charset="0"/>
              <a:buChar char="•"/>
            </a:pPr>
            <a:r>
              <a:rPr lang="en-US" altLang="en-US" b="1" dirty="0">
                <a:solidFill>
                  <a:schemeClr val="bg1"/>
                </a:solidFill>
              </a:rPr>
              <a:t>Direct treatment providers must still hand out the full notice-with or without a summary-and obtain an acknowledgement of receipt in writing or make a good faith effort to obtain one.</a:t>
            </a:r>
          </a:p>
          <a:p>
            <a:pPr>
              <a:buFont typeface="Arial" panose="020B0604020202020204" pitchFamily="34" charset="0"/>
              <a:buChar char="•"/>
            </a:pPr>
            <a:endParaRPr lang="en-US" dirty="0"/>
          </a:p>
        </p:txBody>
      </p:sp>
      <p:pic>
        <p:nvPicPr>
          <p:cNvPr id="2" name="Picture 1"/>
          <p:cNvPicPr>
            <a:picLocks noChangeAspect="1"/>
          </p:cNvPicPr>
          <p:nvPr/>
        </p:nvPicPr>
        <p:blipFill>
          <a:blip r:embed="rId3"/>
          <a:stretch>
            <a:fillRect/>
          </a:stretch>
        </p:blipFill>
        <p:spPr>
          <a:xfrm>
            <a:off x="9759462" y="281352"/>
            <a:ext cx="2123708" cy="5734837"/>
          </a:xfrm>
          <a:prstGeom prst="rect">
            <a:avLst/>
          </a:prstGeom>
        </p:spPr>
      </p:pic>
    </p:spTree>
    <p:extLst>
      <p:ext uri="{BB962C8B-B14F-4D97-AF65-F5344CB8AC3E}">
        <p14:creationId xmlns:p14="http://schemas.microsoft.com/office/powerpoint/2010/main" val="232758126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73723" y="4445643"/>
            <a:ext cx="8472565" cy="2013590"/>
          </a:xfrm>
          <a:prstGeom prst="rect">
            <a:avLst/>
          </a:prstGeom>
        </p:spPr>
      </p:pic>
      <p:sp>
        <p:nvSpPr>
          <p:cNvPr id="3" name="Content Placeholder 2"/>
          <p:cNvSpPr>
            <a:spLocks noGrp="1"/>
          </p:cNvSpPr>
          <p:nvPr>
            <p:ph idx="1"/>
          </p:nvPr>
        </p:nvSpPr>
        <p:spPr>
          <a:xfrm>
            <a:off x="1" y="404445"/>
            <a:ext cx="9246288" cy="3789485"/>
          </a:xfrm>
        </p:spPr>
        <p:txBody>
          <a:bodyPr>
            <a:normAutofit fontScale="92500" lnSpcReduction="10000"/>
          </a:bodyPr>
          <a:lstStyle/>
          <a:p>
            <a:endParaRPr lang="en-US" altLang="en-US" dirty="0" smtClean="0"/>
          </a:p>
          <a:p>
            <a:endParaRPr lang="en-US" altLang="en-US" dirty="0"/>
          </a:p>
          <a:p>
            <a:pPr>
              <a:buFont typeface="Arial" panose="020B0604020202020204" pitchFamily="34" charset="0"/>
              <a:buChar char="•"/>
            </a:pPr>
            <a:r>
              <a:rPr lang="en-US" altLang="en-US" sz="2800" b="1" dirty="0" smtClean="0">
                <a:solidFill>
                  <a:schemeClr val="bg1"/>
                </a:solidFill>
              </a:rPr>
              <a:t>NPP – NOTICE OF PRIVACY PRACTICES</a:t>
            </a:r>
          </a:p>
          <a:p>
            <a:pPr>
              <a:buFont typeface="Arial" panose="020B0604020202020204" pitchFamily="34" charset="0"/>
              <a:buChar char="•"/>
            </a:pPr>
            <a:endParaRPr lang="en-US" altLang="en-US" sz="2800" b="1" dirty="0">
              <a:solidFill>
                <a:schemeClr val="bg1"/>
              </a:solidFill>
            </a:endParaRPr>
          </a:p>
          <a:p>
            <a:pPr>
              <a:buFont typeface="Arial" panose="020B0604020202020204" pitchFamily="34" charset="0"/>
              <a:buChar char="•"/>
            </a:pPr>
            <a:r>
              <a:rPr lang="en-US" altLang="en-US" sz="2800" b="1" dirty="0" smtClean="0">
                <a:solidFill>
                  <a:schemeClr val="bg1"/>
                </a:solidFill>
              </a:rPr>
              <a:t>HIPAA </a:t>
            </a:r>
            <a:r>
              <a:rPr lang="en-US" altLang="en-US" sz="2800" b="1" dirty="0">
                <a:solidFill>
                  <a:schemeClr val="bg1"/>
                </a:solidFill>
              </a:rPr>
              <a:t>does NOT specify a format nor content to the Acknowledgement of the NPP, except that the document is "a written acknowledgement of receipt" or "documentation of good faith efforts to obtain such written acknowledgment".</a:t>
            </a:r>
          </a:p>
          <a:p>
            <a:pPr>
              <a:buFont typeface="Arial" panose="020B0604020202020204" pitchFamily="34" charset="0"/>
              <a:buChar char="•"/>
            </a:pPr>
            <a:endParaRPr lang="en-US" dirty="0"/>
          </a:p>
        </p:txBody>
      </p:sp>
      <p:pic>
        <p:nvPicPr>
          <p:cNvPr id="2" name="Picture 1"/>
          <p:cNvPicPr>
            <a:picLocks noChangeAspect="1"/>
          </p:cNvPicPr>
          <p:nvPr/>
        </p:nvPicPr>
        <p:blipFill>
          <a:blip r:embed="rId3"/>
          <a:stretch>
            <a:fillRect/>
          </a:stretch>
        </p:blipFill>
        <p:spPr>
          <a:xfrm>
            <a:off x="9645162" y="221614"/>
            <a:ext cx="2309897" cy="6237619"/>
          </a:xfrm>
          <a:prstGeom prst="rect">
            <a:avLst/>
          </a:prstGeom>
        </p:spPr>
      </p:pic>
    </p:spTree>
    <p:extLst>
      <p:ext uri="{BB962C8B-B14F-4D97-AF65-F5344CB8AC3E}">
        <p14:creationId xmlns:p14="http://schemas.microsoft.com/office/powerpoint/2010/main" val="2714627201"/>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10339</TotalTime>
  <Words>4624</Words>
  <Application>Microsoft Office PowerPoint</Application>
  <PresentationFormat>Widescreen</PresentationFormat>
  <Paragraphs>321</Paragraphs>
  <Slides>337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337</vt:i4>
      </vt:variant>
    </vt:vector>
  </HeadingPairs>
  <TitlesOfParts>
    <vt:vector size="343" baseType="lpstr">
      <vt:lpstr>Arial</vt:lpstr>
      <vt:lpstr>Century Gothic</vt:lpstr>
      <vt:lpstr>Times New Roman</vt:lpstr>
      <vt:lpstr>Wingdings</vt:lpstr>
      <vt:lpstr>Wingdings 3</vt:lpstr>
      <vt:lpstr>Slice</vt:lpstr>
      <vt:lpstr>MODULE five:  professionalism,  ethics, and bioethics     </vt:lpstr>
      <vt:lpstr>PowerPoint Presentation</vt:lpstr>
      <vt:lpstr>UNIT OBJECTIVE</vt:lpstr>
      <vt:lpstr>rights and responsibilities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HIPAA REVIEW---- specific instructions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TRUE OR FALSE</vt:lpstr>
      <vt:lpstr>PowerPoint Presentation</vt:lpstr>
      <vt:lpstr>TRUE OR FALSE</vt:lpstr>
      <vt:lpstr>PowerPoint Presentation</vt:lpstr>
      <vt:lpstr>TRUE OR FALSE</vt:lpstr>
      <vt:lpstr>PowerPoint Presentation</vt:lpstr>
      <vt:lpstr>TRUE OR FALSE</vt:lpstr>
      <vt:lpstr>PowerPoint Presentation</vt:lpstr>
      <vt:lpstr>TRUE OR FALSE</vt:lpstr>
      <vt:lpstr>PowerPoint Presentation</vt:lpstr>
      <vt:lpstr>TRUE OR FALSE</vt:lpstr>
      <vt:lpstr>PowerPoint Presentation</vt:lpstr>
      <vt:lpstr>Marketing,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Business Associate Contracts should be avoided if possible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TRUE OR FALSE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TRUE OR FALSE</vt:lpstr>
      <vt:lpstr>TRUE OR FALSE</vt:lpstr>
      <vt:lpstr>TRUE OR FALSE</vt:lpstr>
      <vt:lpstr>TRUE OR FALSE</vt:lpstr>
      <vt:lpstr>TRUE OR FALSE</vt:lpstr>
      <vt:lpstr>TRUE OR FALSE</vt:lpstr>
      <vt:lpstr>PowerPoint Presentation</vt:lpstr>
      <vt:lpstr>PowerPoint Presentation</vt:lpstr>
      <vt:lpstr>Principles of Patients  rights’ and Responsibilities</vt:lpstr>
      <vt:lpstr>Principles of Patients  rights’ and Responsibilities</vt:lpstr>
      <vt:lpstr>PowerPoint Presentation</vt:lpstr>
      <vt:lpstr>PowerPoint Presentation</vt:lpstr>
      <vt:lpstr>PowerPoint Presentation</vt:lpstr>
      <vt:lpstr>PowerPoint Presentation</vt:lpstr>
      <vt:lpstr>Health coverage rights and protections</vt:lpstr>
      <vt:lpstr>  HEALTH Care COVERAGE RIGHTS  AND PROTECTIONS PATIENT PERSPECTIVE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 CARE COVERAGE RIGHTS AND PROTECTIONS --- PATIENT PERSPECTIVE --- MEDICARE ADVANTAGE PLAN (This is just one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 Brooks</dc:creator>
  <cp:lastModifiedBy>Victor Brooks</cp:lastModifiedBy>
  <cp:revision>120</cp:revision>
  <cp:lastPrinted>2018-01-18T19:20:36Z</cp:lastPrinted>
  <dcterms:created xsi:type="dcterms:W3CDTF">2017-11-27T19:02:08Z</dcterms:created>
  <dcterms:modified xsi:type="dcterms:W3CDTF">2018-01-19T00:53:14Z</dcterms:modified>
</cp:coreProperties>
</file>