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7" r:id="rId2"/>
    <p:sldId id="258" r:id="rId3"/>
    <p:sldId id="317" r:id="rId4"/>
    <p:sldId id="31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7" r:id="rId51"/>
    <p:sldId id="308" r:id="rId52"/>
    <p:sldId id="309" r:id="rId53"/>
    <p:sldId id="310" r:id="rId54"/>
    <p:sldId id="312" r:id="rId55"/>
    <p:sldId id="313" r:id="rId56"/>
    <p:sldId id="314" r:id="rId57"/>
    <p:sldId id="315" r:id="rId58"/>
    <p:sldId id="316" r:id="rId59"/>
    <p:sldId id="319" r:id="rId60"/>
    <p:sldId id="321" r:id="rId61"/>
    <p:sldId id="320" r:id="rId62"/>
    <p:sldId id="322" r:id="rId63"/>
    <p:sldId id="323" r:id="rId64"/>
    <p:sldId id="324" r:id="rId65"/>
    <p:sldId id="325" r:id="rId66"/>
    <p:sldId id="326" r:id="rId67"/>
    <p:sldId id="327" r:id="rId68"/>
    <p:sldId id="32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3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3A061-093C-4216-B7F9-0AB58BA11EE9}" type="datetimeFigureOut">
              <a:rPr lang="en-US" smtClean="0"/>
              <a:t>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6EF14-CF06-4A6D-80B5-363CDC2CD950}" type="slidenum">
              <a:rPr lang="en-US" smtClean="0"/>
              <a:t>‹#›</a:t>
            </a:fld>
            <a:endParaRPr lang="en-US"/>
          </a:p>
        </p:txBody>
      </p:sp>
    </p:spTree>
    <p:extLst>
      <p:ext uri="{BB962C8B-B14F-4D97-AF65-F5344CB8AC3E}">
        <p14:creationId xmlns:p14="http://schemas.microsoft.com/office/powerpoint/2010/main" val="3487816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55</a:t>
            </a:fld>
            <a:endParaRPr lang="en-US"/>
          </a:p>
        </p:txBody>
      </p:sp>
    </p:spTree>
    <p:extLst>
      <p:ext uri="{BB962C8B-B14F-4D97-AF65-F5344CB8AC3E}">
        <p14:creationId xmlns:p14="http://schemas.microsoft.com/office/powerpoint/2010/main" val="40650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036811-DB6F-4ADE-AF16-F28545BBB2F2}" type="slidenum">
              <a:rPr lang="en-US" smtClean="0"/>
              <a:t>57</a:t>
            </a:fld>
            <a:endParaRPr lang="en-US"/>
          </a:p>
        </p:txBody>
      </p:sp>
    </p:spTree>
    <p:extLst>
      <p:ext uri="{BB962C8B-B14F-4D97-AF65-F5344CB8AC3E}">
        <p14:creationId xmlns:p14="http://schemas.microsoft.com/office/powerpoint/2010/main" val="214776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1/17/2018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8206997" cy="5786388"/>
          </a:xfrm>
        </p:spPr>
        <p:txBody>
          <a:bodyPr>
            <a:normAutofit/>
          </a:bodyPr>
          <a:lstStyle/>
          <a:p>
            <a:r>
              <a:rPr lang="en-US" sz="6000" b="1" dirty="0" smtClean="0"/>
              <a:t>MODULE Four:   </a:t>
            </a:r>
            <a:br>
              <a:rPr lang="en-US" sz="6000" b="1" dirty="0" smtClean="0"/>
            </a:br>
            <a:r>
              <a:rPr lang="en-US" sz="6000" b="1" dirty="0" smtClean="0"/>
              <a:t/>
            </a:r>
            <a:br>
              <a:rPr lang="en-US" sz="6000" b="1" dirty="0" smtClean="0"/>
            </a:br>
            <a:r>
              <a:rPr lang="en-US" sz="6000" b="1" dirty="0"/>
              <a:t>MEDICAL PROTOCOLS </a:t>
            </a:r>
            <a:r>
              <a:rPr lang="en-US" sz="6000" b="1" dirty="0" smtClean="0"/>
              <a:t/>
            </a:r>
            <a:br>
              <a:rPr lang="en-US" sz="6000" b="1" dirty="0" smtClean="0"/>
            </a:br>
            <a:r>
              <a:rPr lang="en-US" sz="6000" b="1" dirty="0" smtClean="0"/>
              <a:t>AND </a:t>
            </a:r>
            <a:br>
              <a:rPr lang="en-US" sz="6000" b="1" dirty="0" smtClean="0"/>
            </a:br>
            <a:r>
              <a:rPr lang="en-US" sz="6000" b="1" dirty="0" smtClean="0"/>
              <a:t>QUALITY </a:t>
            </a:r>
            <a:r>
              <a:rPr lang="en-US" sz="6000" b="1" dirty="0"/>
              <a:t>ASSURANCE</a:t>
            </a:r>
          </a:p>
        </p:txBody>
      </p:sp>
      <p:pic>
        <p:nvPicPr>
          <p:cNvPr id="3" name="Picture 2"/>
          <p:cNvPicPr>
            <a:picLocks noChangeAspect="1"/>
          </p:cNvPicPr>
          <p:nvPr/>
        </p:nvPicPr>
        <p:blipFill>
          <a:blip r:embed="rId2"/>
          <a:stretch>
            <a:fillRect/>
          </a:stretch>
        </p:blipFill>
        <p:spPr>
          <a:xfrm>
            <a:off x="9335135" y="427355"/>
            <a:ext cx="2381250" cy="5962650"/>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572" y="5269652"/>
            <a:ext cx="8534400" cy="1507067"/>
          </a:xfrm>
        </p:spPr>
        <p:txBody>
          <a:bodyPr/>
          <a:lstStyle/>
          <a:p>
            <a:r>
              <a:rPr lang="en-US" b="1" dirty="0"/>
              <a:t>Peer Review Case Rating Form</a:t>
            </a:r>
          </a:p>
        </p:txBody>
      </p:sp>
      <p:pic>
        <p:nvPicPr>
          <p:cNvPr id="4" name="Content Placeholder 3"/>
          <p:cNvPicPr>
            <a:picLocks noGrp="1" noChangeAspect="1"/>
          </p:cNvPicPr>
          <p:nvPr>
            <p:ph idx="1"/>
          </p:nvPr>
        </p:nvPicPr>
        <p:blipFill>
          <a:blip r:embed="rId2"/>
          <a:stretch>
            <a:fillRect/>
          </a:stretch>
        </p:blipFill>
        <p:spPr>
          <a:xfrm>
            <a:off x="389572" y="364661"/>
            <a:ext cx="7005092" cy="5101419"/>
          </a:xfrm>
          <a:prstGeom prst="rect">
            <a:avLst/>
          </a:prstGeom>
        </p:spPr>
      </p:pic>
      <p:pic>
        <p:nvPicPr>
          <p:cNvPr id="3" name="Picture 2"/>
          <p:cNvPicPr>
            <a:picLocks noChangeAspect="1"/>
          </p:cNvPicPr>
          <p:nvPr/>
        </p:nvPicPr>
        <p:blipFill>
          <a:blip r:embed="rId3"/>
          <a:stretch>
            <a:fillRect/>
          </a:stretch>
        </p:blipFill>
        <p:spPr>
          <a:xfrm>
            <a:off x="9275736" y="168233"/>
            <a:ext cx="2566222" cy="6425820"/>
          </a:xfrm>
          <a:prstGeom prst="rect">
            <a:avLst/>
          </a:prstGeom>
        </p:spPr>
      </p:pic>
    </p:spTree>
    <p:extLst>
      <p:ext uri="{BB962C8B-B14F-4D97-AF65-F5344CB8AC3E}">
        <p14:creationId xmlns:p14="http://schemas.microsoft.com/office/powerpoint/2010/main" val="2089964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932" y="5506720"/>
            <a:ext cx="5198428" cy="812799"/>
          </a:xfrm>
        </p:spPr>
        <p:txBody>
          <a:bodyPr>
            <a:normAutofit fontScale="90000"/>
          </a:bodyPr>
          <a:lstStyle/>
          <a:p>
            <a:r>
              <a:rPr lang="en-US" b="1" dirty="0"/>
              <a:t>Peer Review </a:t>
            </a:r>
            <a:r>
              <a:rPr lang="en-US" b="1" dirty="0" smtClean="0"/>
              <a:t/>
            </a:r>
            <a:br>
              <a:rPr lang="en-US" b="1" dirty="0" smtClean="0"/>
            </a:br>
            <a:r>
              <a:rPr lang="en-US" b="1" dirty="0" smtClean="0"/>
              <a:t>Case </a:t>
            </a:r>
            <a:r>
              <a:rPr lang="en-US" b="1" dirty="0"/>
              <a:t>Rating Form</a:t>
            </a:r>
          </a:p>
        </p:txBody>
      </p:sp>
      <p:pic>
        <p:nvPicPr>
          <p:cNvPr id="4" name="Content Placeholder 3"/>
          <p:cNvPicPr>
            <a:picLocks noGrp="1" noChangeAspect="1"/>
          </p:cNvPicPr>
          <p:nvPr>
            <p:ph idx="1"/>
          </p:nvPr>
        </p:nvPicPr>
        <p:blipFill>
          <a:blip r:embed="rId2"/>
          <a:stretch>
            <a:fillRect/>
          </a:stretch>
        </p:blipFill>
        <p:spPr>
          <a:xfrm>
            <a:off x="739721" y="2325370"/>
            <a:ext cx="6657975" cy="2724150"/>
          </a:xfrm>
          <a:prstGeom prst="rect">
            <a:avLst/>
          </a:prstGeom>
        </p:spPr>
      </p:pic>
      <p:pic>
        <p:nvPicPr>
          <p:cNvPr id="5" name="Picture 4"/>
          <p:cNvPicPr>
            <a:picLocks noChangeAspect="1"/>
          </p:cNvPicPr>
          <p:nvPr/>
        </p:nvPicPr>
        <p:blipFill>
          <a:blip r:embed="rId3"/>
          <a:stretch>
            <a:fillRect/>
          </a:stretch>
        </p:blipFill>
        <p:spPr>
          <a:xfrm>
            <a:off x="739721" y="718494"/>
            <a:ext cx="6677272" cy="1692116"/>
          </a:xfrm>
          <a:prstGeom prst="rect">
            <a:avLst/>
          </a:prstGeom>
        </p:spPr>
      </p:pic>
      <p:pic>
        <p:nvPicPr>
          <p:cNvPr id="3" name="Picture 2"/>
          <p:cNvPicPr>
            <a:picLocks noChangeAspect="1"/>
          </p:cNvPicPr>
          <p:nvPr/>
        </p:nvPicPr>
        <p:blipFill>
          <a:blip r:embed="rId4"/>
          <a:stretch>
            <a:fillRect/>
          </a:stretch>
        </p:blipFill>
        <p:spPr>
          <a:xfrm>
            <a:off x="9035512" y="266978"/>
            <a:ext cx="2510241" cy="6285643"/>
          </a:xfrm>
          <a:prstGeom prst="rect">
            <a:avLst/>
          </a:prstGeom>
        </p:spPr>
      </p:pic>
    </p:spTree>
    <p:extLst>
      <p:ext uri="{BB962C8B-B14F-4D97-AF65-F5344CB8AC3E}">
        <p14:creationId xmlns:p14="http://schemas.microsoft.com/office/powerpoint/2010/main" val="1624691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532" y="4584435"/>
            <a:ext cx="5279708" cy="1507067"/>
          </a:xfrm>
        </p:spPr>
        <p:txBody>
          <a:bodyPr>
            <a:normAutofit fontScale="90000"/>
          </a:bodyPr>
          <a:lstStyle/>
          <a:p>
            <a:r>
              <a:rPr lang="en-US" b="1" dirty="0"/>
              <a:t>Peer Review </a:t>
            </a:r>
            <a:r>
              <a:rPr lang="en-US" b="1" dirty="0" smtClean="0"/>
              <a:t/>
            </a:r>
            <a:br>
              <a:rPr lang="en-US" b="1" dirty="0" smtClean="0"/>
            </a:br>
            <a:r>
              <a:rPr lang="en-US" b="1" dirty="0" smtClean="0"/>
              <a:t>Case </a:t>
            </a:r>
            <a:r>
              <a:rPr lang="en-US" b="1" dirty="0"/>
              <a:t>Rating </a:t>
            </a:r>
            <a:r>
              <a:rPr lang="en-US" b="1" dirty="0" smtClean="0"/>
              <a:t>Form </a:t>
            </a:r>
            <a:br>
              <a:rPr lang="en-US" b="1" dirty="0" smtClean="0"/>
            </a:br>
            <a:r>
              <a:rPr lang="en-US" b="1" dirty="0" smtClean="0"/>
              <a:t>continued</a:t>
            </a:r>
            <a:endParaRPr lang="en-US" b="1" dirty="0"/>
          </a:p>
        </p:txBody>
      </p:sp>
      <p:pic>
        <p:nvPicPr>
          <p:cNvPr id="4" name="Content Placeholder 3"/>
          <p:cNvPicPr>
            <a:picLocks noGrp="1" noChangeAspect="1"/>
          </p:cNvPicPr>
          <p:nvPr>
            <p:ph idx="1"/>
          </p:nvPr>
        </p:nvPicPr>
        <p:blipFill>
          <a:blip r:embed="rId2"/>
          <a:stretch>
            <a:fillRect/>
          </a:stretch>
        </p:blipFill>
        <p:spPr>
          <a:xfrm>
            <a:off x="1026710" y="487282"/>
            <a:ext cx="6392566" cy="3614738"/>
          </a:xfrm>
          <a:prstGeom prst="rect">
            <a:avLst/>
          </a:prstGeom>
        </p:spPr>
      </p:pic>
      <p:pic>
        <p:nvPicPr>
          <p:cNvPr id="3" name="Picture 2"/>
          <p:cNvPicPr>
            <a:picLocks noChangeAspect="1"/>
          </p:cNvPicPr>
          <p:nvPr/>
        </p:nvPicPr>
        <p:blipFill>
          <a:blip r:embed="rId3"/>
          <a:stretch>
            <a:fillRect/>
          </a:stretch>
        </p:blipFill>
        <p:spPr>
          <a:xfrm>
            <a:off x="8927024" y="128852"/>
            <a:ext cx="2586064" cy="6475504"/>
          </a:xfrm>
          <a:prstGeom prst="rect">
            <a:avLst/>
          </a:prstGeom>
        </p:spPr>
      </p:pic>
    </p:spTree>
    <p:extLst>
      <p:ext uri="{BB962C8B-B14F-4D97-AF65-F5344CB8AC3E}">
        <p14:creationId xmlns:p14="http://schemas.microsoft.com/office/powerpoint/2010/main" val="2474443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8967" y="431800"/>
            <a:ext cx="7410680" cy="5989320"/>
          </a:xfrm>
          <a:prstGeom prst="rect">
            <a:avLst/>
          </a:prstGeom>
        </p:spPr>
      </p:pic>
      <p:pic>
        <p:nvPicPr>
          <p:cNvPr id="2" name="Picture 1"/>
          <p:cNvPicPr>
            <a:picLocks noChangeAspect="1"/>
          </p:cNvPicPr>
          <p:nvPr/>
        </p:nvPicPr>
        <p:blipFill>
          <a:blip r:embed="rId3"/>
          <a:stretch>
            <a:fillRect/>
          </a:stretch>
        </p:blipFill>
        <p:spPr>
          <a:xfrm>
            <a:off x="9221492" y="222573"/>
            <a:ext cx="2588631" cy="6481932"/>
          </a:xfrm>
          <a:prstGeom prst="rect">
            <a:avLst/>
          </a:prstGeom>
        </p:spPr>
      </p:pic>
    </p:spTree>
    <p:extLst>
      <p:ext uri="{BB962C8B-B14F-4D97-AF65-F5344CB8AC3E}">
        <p14:creationId xmlns:p14="http://schemas.microsoft.com/office/powerpoint/2010/main" val="1865520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5159" y="553720"/>
            <a:ext cx="8989021" cy="5826760"/>
          </a:xfrm>
          <a:prstGeom prst="rect">
            <a:avLst/>
          </a:prstGeom>
        </p:spPr>
      </p:pic>
      <p:pic>
        <p:nvPicPr>
          <p:cNvPr id="2" name="Picture 1"/>
          <p:cNvPicPr>
            <a:picLocks noChangeAspect="1"/>
          </p:cNvPicPr>
          <p:nvPr/>
        </p:nvPicPr>
        <p:blipFill>
          <a:blip r:embed="rId3"/>
          <a:stretch>
            <a:fillRect/>
          </a:stretch>
        </p:blipFill>
        <p:spPr>
          <a:xfrm>
            <a:off x="9477215" y="220505"/>
            <a:ext cx="2471404" cy="6188395"/>
          </a:xfrm>
          <a:prstGeom prst="rect">
            <a:avLst/>
          </a:prstGeom>
        </p:spPr>
      </p:pic>
    </p:spTree>
    <p:extLst>
      <p:ext uri="{BB962C8B-B14F-4D97-AF65-F5344CB8AC3E}">
        <p14:creationId xmlns:p14="http://schemas.microsoft.com/office/powerpoint/2010/main" val="3341839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7571" y="494422"/>
            <a:ext cx="7587681" cy="5745480"/>
          </a:xfrm>
          <a:prstGeom prst="rect">
            <a:avLst/>
          </a:prstGeom>
        </p:spPr>
      </p:pic>
      <p:pic>
        <p:nvPicPr>
          <p:cNvPr id="2" name="Picture 1"/>
          <p:cNvPicPr>
            <a:picLocks noChangeAspect="1"/>
          </p:cNvPicPr>
          <p:nvPr/>
        </p:nvPicPr>
        <p:blipFill>
          <a:blip r:embed="rId3"/>
          <a:stretch>
            <a:fillRect/>
          </a:stretch>
        </p:blipFill>
        <p:spPr>
          <a:xfrm>
            <a:off x="9291234" y="263556"/>
            <a:ext cx="2478919" cy="6207213"/>
          </a:xfrm>
          <a:prstGeom prst="rect">
            <a:avLst/>
          </a:prstGeom>
        </p:spPr>
      </p:pic>
    </p:spTree>
    <p:extLst>
      <p:ext uri="{BB962C8B-B14F-4D97-AF65-F5344CB8AC3E}">
        <p14:creationId xmlns:p14="http://schemas.microsoft.com/office/powerpoint/2010/main" val="3645271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4284" y="472440"/>
            <a:ext cx="7800264" cy="5989320"/>
          </a:xfrm>
          <a:prstGeom prst="rect">
            <a:avLst/>
          </a:prstGeom>
        </p:spPr>
      </p:pic>
      <p:pic>
        <p:nvPicPr>
          <p:cNvPr id="2" name="Picture 1"/>
          <p:cNvPicPr>
            <a:picLocks noChangeAspect="1"/>
          </p:cNvPicPr>
          <p:nvPr/>
        </p:nvPicPr>
        <p:blipFill>
          <a:blip r:embed="rId3"/>
          <a:stretch>
            <a:fillRect/>
          </a:stretch>
        </p:blipFill>
        <p:spPr>
          <a:xfrm>
            <a:off x="9307436" y="255463"/>
            <a:ext cx="2393612" cy="5993604"/>
          </a:xfrm>
          <a:prstGeom prst="rect">
            <a:avLst/>
          </a:prstGeom>
        </p:spPr>
      </p:pic>
    </p:spTree>
    <p:extLst>
      <p:ext uri="{BB962C8B-B14F-4D97-AF65-F5344CB8AC3E}">
        <p14:creationId xmlns:p14="http://schemas.microsoft.com/office/powerpoint/2010/main" val="476201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3151" y="431800"/>
            <a:ext cx="8642346" cy="6009640"/>
          </a:xfrm>
          <a:prstGeom prst="rect">
            <a:avLst/>
          </a:prstGeom>
        </p:spPr>
      </p:pic>
      <p:pic>
        <p:nvPicPr>
          <p:cNvPr id="2" name="Picture 1"/>
          <p:cNvPicPr>
            <a:picLocks noChangeAspect="1"/>
          </p:cNvPicPr>
          <p:nvPr/>
        </p:nvPicPr>
        <p:blipFill>
          <a:blip r:embed="rId3"/>
          <a:stretch>
            <a:fillRect/>
          </a:stretch>
        </p:blipFill>
        <p:spPr>
          <a:xfrm>
            <a:off x="9494207" y="415757"/>
            <a:ext cx="2406423" cy="6025683"/>
          </a:xfrm>
          <a:prstGeom prst="rect">
            <a:avLst/>
          </a:prstGeom>
        </p:spPr>
      </p:pic>
    </p:spTree>
    <p:extLst>
      <p:ext uri="{BB962C8B-B14F-4D97-AF65-F5344CB8AC3E}">
        <p14:creationId xmlns:p14="http://schemas.microsoft.com/office/powerpoint/2010/main" val="3259155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2757" y="452120"/>
            <a:ext cx="7961163" cy="5829904"/>
          </a:xfrm>
          <a:prstGeom prst="rect">
            <a:avLst/>
          </a:prstGeom>
        </p:spPr>
      </p:pic>
      <p:pic>
        <p:nvPicPr>
          <p:cNvPr id="2" name="Picture 1"/>
          <p:cNvPicPr>
            <a:picLocks noChangeAspect="1"/>
          </p:cNvPicPr>
          <p:nvPr/>
        </p:nvPicPr>
        <p:blipFill>
          <a:blip r:embed="rId3"/>
          <a:stretch>
            <a:fillRect/>
          </a:stretch>
        </p:blipFill>
        <p:spPr>
          <a:xfrm>
            <a:off x="8503920" y="452120"/>
            <a:ext cx="2381250" cy="5962650"/>
          </a:xfrm>
          <a:prstGeom prst="rect">
            <a:avLst/>
          </a:prstGeom>
        </p:spPr>
      </p:pic>
    </p:spTree>
    <p:extLst>
      <p:ext uri="{BB962C8B-B14F-4D97-AF65-F5344CB8AC3E}">
        <p14:creationId xmlns:p14="http://schemas.microsoft.com/office/powerpoint/2010/main" val="2804508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0799" y="431800"/>
            <a:ext cx="8891612" cy="5867400"/>
          </a:xfrm>
          <a:prstGeom prst="rect">
            <a:avLst/>
          </a:prstGeom>
        </p:spPr>
      </p:pic>
      <p:pic>
        <p:nvPicPr>
          <p:cNvPr id="2" name="Picture 1"/>
          <p:cNvPicPr>
            <a:picLocks noChangeAspect="1"/>
          </p:cNvPicPr>
          <p:nvPr/>
        </p:nvPicPr>
        <p:blipFill>
          <a:blip r:embed="rId3"/>
          <a:stretch>
            <a:fillRect/>
          </a:stretch>
        </p:blipFill>
        <p:spPr>
          <a:xfrm>
            <a:off x="9519130" y="431800"/>
            <a:ext cx="2343211" cy="5867400"/>
          </a:xfrm>
          <a:prstGeom prst="rect">
            <a:avLst/>
          </a:prstGeom>
        </p:spPr>
      </p:pic>
    </p:spTree>
    <p:extLst>
      <p:ext uri="{BB962C8B-B14F-4D97-AF65-F5344CB8AC3E}">
        <p14:creationId xmlns:p14="http://schemas.microsoft.com/office/powerpoint/2010/main" val="1105522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7079237" cy="5341545"/>
          </a:xfrm>
          <a:prstGeom prst="rect">
            <a:avLst/>
          </a:prstGeom>
          <a:effectLst/>
        </p:spPr>
        <p:txBody>
          <a:bodyPr vert="horz" lIns="91440" tIns="45720" rIns="91440" bIns="45720" rtlCol="0" anchor="b">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Four:   </a:t>
            </a:r>
            <a:br>
              <a:rPr lang="en-US" sz="6000" b="1" dirty="0" smtClean="0"/>
            </a:br>
            <a:endParaRPr lang="en-US" sz="6000" b="1" dirty="0" smtClean="0"/>
          </a:p>
          <a:p>
            <a:r>
              <a:rPr lang="en-US" sz="3900" b="1" dirty="0" smtClean="0"/>
              <a:t>SECTION </a:t>
            </a:r>
            <a:r>
              <a:rPr lang="en-US" sz="3900" b="1" dirty="0"/>
              <a:t>Five: </a:t>
            </a:r>
            <a:endParaRPr lang="en-US" sz="3900" b="1" dirty="0" smtClean="0"/>
          </a:p>
          <a:p>
            <a:r>
              <a:rPr lang="en-US" sz="3900" b="1" dirty="0" smtClean="0"/>
              <a:t>System Certification </a:t>
            </a:r>
            <a:r>
              <a:rPr lang="en-US" sz="3900" b="1" dirty="0"/>
              <a:t>and </a:t>
            </a:r>
            <a:endParaRPr lang="en-US" sz="3900" b="1" dirty="0" smtClean="0"/>
          </a:p>
          <a:p>
            <a:r>
              <a:rPr lang="en-US" sz="3900" b="1" dirty="0" smtClean="0"/>
              <a:t>Accreditation</a:t>
            </a:r>
            <a:r>
              <a:rPr lang="en-US" sz="3900" b="1" dirty="0"/>
              <a:t>, Quality </a:t>
            </a:r>
            <a:endParaRPr lang="en-US" sz="3900" b="1" dirty="0" smtClean="0"/>
          </a:p>
          <a:p>
            <a:r>
              <a:rPr lang="en-US" sz="3900" b="1" dirty="0" smtClean="0"/>
              <a:t>of </a:t>
            </a:r>
            <a:r>
              <a:rPr lang="en-US" sz="3900" b="1" dirty="0"/>
              <a:t>Medical Units and Staff, </a:t>
            </a:r>
            <a:endParaRPr lang="en-US" sz="3900" b="1" dirty="0" smtClean="0"/>
          </a:p>
          <a:p>
            <a:r>
              <a:rPr lang="en-US" sz="3900" b="1" dirty="0" smtClean="0"/>
              <a:t>Joint </a:t>
            </a:r>
            <a:r>
              <a:rPr lang="en-US" sz="3900" b="1" dirty="0"/>
              <a:t>Commission and </a:t>
            </a:r>
            <a:endParaRPr lang="en-US" sz="3900" b="1" dirty="0" smtClean="0"/>
          </a:p>
          <a:p>
            <a:r>
              <a:rPr lang="en-US" sz="3900" b="1" dirty="0" smtClean="0"/>
              <a:t>National </a:t>
            </a:r>
            <a:r>
              <a:rPr lang="en-US" sz="3900" b="1" dirty="0"/>
              <a:t>Committee for </a:t>
            </a:r>
            <a:endParaRPr lang="en-US" sz="3900" b="1" dirty="0" smtClean="0"/>
          </a:p>
          <a:p>
            <a:r>
              <a:rPr lang="en-US" sz="3900" b="1" dirty="0" smtClean="0"/>
              <a:t>Quality </a:t>
            </a:r>
            <a:r>
              <a:rPr lang="en-US" sz="3900" b="1" dirty="0"/>
              <a:t>Assurance (NCQA)</a:t>
            </a:r>
          </a:p>
        </p:txBody>
      </p:sp>
      <p:pic>
        <p:nvPicPr>
          <p:cNvPr id="2" name="Picture 1"/>
          <p:cNvPicPr>
            <a:picLocks noChangeAspect="1"/>
          </p:cNvPicPr>
          <p:nvPr/>
        </p:nvPicPr>
        <p:blipFill>
          <a:blip r:embed="rId2"/>
          <a:stretch>
            <a:fillRect/>
          </a:stretch>
        </p:blipFill>
        <p:spPr>
          <a:xfrm>
            <a:off x="9194800" y="335914"/>
            <a:ext cx="2531745" cy="6339489"/>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7037" y="421640"/>
            <a:ext cx="7804100" cy="5948680"/>
          </a:xfrm>
          <a:prstGeom prst="rect">
            <a:avLst/>
          </a:prstGeom>
        </p:spPr>
      </p:pic>
      <p:pic>
        <p:nvPicPr>
          <p:cNvPr id="2" name="Picture 1"/>
          <p:cNvPicPr>
            <a:picLocks noChangeAspect="1"/>
          </p:cNvPicPr>
          <p:nvPr/>
        </p:nvPicPr>
        <p:blipFill>
          <a:blip r:embed="rId3"/>
          <a:stretch>
            <a:fillRect/>
          </a:stretch>
        </p:blipFill>
        <p:spPr>
          <a:xfrm>
            <a:off x="8867823" y="407670"/>
            <a:ext cx="2381250" cy="5962650"/>
          </a:xfrm>
          <a:prstGeom prst="rect">
            <a:avLst/>
          </a:prstGeom>
        </p:spPr>
      </p:pic>
    </p:spTree>
    <p:extLst>
      <p:ext uri="{BB962C8B-B14F-4D97-AF65-F5344CB8AC3E}">
        <p14:creationId xmlns:p14="http://schemas.microsoft.com/office/powerpoint/2010/main" val="437594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1943" y="441960"/>
            <a:ext cx="7770052" cy="5908040"/>
          </a:xfrm>
          <a:prstGeom prst="rect">
            <a:avLst/>
          </a:prstGeom>
        </p:spPr>
      </p:pic>
      <p:pic>
        <p:nvPicPr>
          <p:cNvPr id="2" name="Picture 1"/>
          <p:cNvPicPr>
            <a:picLocks noChangeAspect="1"/>
          </p:cNvPicPr>
          <p:nvPr/>
        </p:nvPicPr>
        <p:blipFill>
          <a:blip r:embed="rId3"/>
          <a:stretch>
            <a:fillRect/>
          </a:stretch>
        </p:blipFill>
        <p:spPr>
          <a:xfrm>
            <a:off x="8971670" y="441960"/>
            <a:ext cx="2359441" cy="5908040"/>
          </a:xfrm>
          <a:prstGeom prst="rect">
            <a:avLst/>
          </a:prstGeom>
        </p:spPr>
      </p:pic>
    </p:spTree>
    <p:extLst>
      <p:ext uri="{BB962C8B-B14F-4D97-AF65-F5344CB8AC3E}">
        <p14:creationId xmlns:p14="http://schemas.microsoft.com/office/powerpoint/2010/main" val="3687203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3684" y="401320"/>
            <a:ext cx="7986449" cy="5979160"/>
          </a:xfrm>
          <a:prstGeom prst="rect">
            <a:avLst/>
          </a:prstGeom>
        </p:spPr>
      </p:pic>
      <p:pic>
        <p:nvPicPr>
          <p:cNvPr id="2" name="Picture 1"/>
          <p:cNvPicPr>
            <a:picLocks noChangeAspect="1"/>
          </p:cNvPicPr>
          <p:nvPr/>
        </p:nvPicPr>
        <p:blipFill>
          <a:blip r:embed="rId3"/>
          <a:stretch>
            <a:fillRect/>
          </a:stretch>
        </p:blipFill>
        <p:spPr>
          <a:xfrm>
            <a:off x="8917075" y="401320"/>
            <a:ext cx="2381250" cy="5962650"/>
          </a:xfrm>
          <a:prstGeom prst="rect">
            <a:avLst/>
          </a:prstGeom>
        </p:spPr>
      </p:pic>
    </p:spTree>
    <p:extLst>
      <p:ext uri="{BB962C8B-B14F-4D97-AF65-F5344CB8AC3E}">
        <p14:creationId xmlns:p14="http://schemas.microsoft.com/office/powerpoint/2010/main" val="2536724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4716" y="411480"/>
            <a:ext cx="7937499" cy="5969000"/>
          </a:xfrm>
          <a:prstGeom prst="rect">
            <a:avLst/>
          </a:prstGeom>
        </p:spPr>
      </p:pic>
      <p:pic>
        <p:nvPicPr>
          <p:cNvPr id="2" name="Picture 1"/>
          <p:cNvPicPr>
            <a:picLocks noChangeAspect="1"/>
          </p:cNvPicPr>
          <p:nvPr/>
        </p:nvPicPr>
        <p:blipFill>
          <a:blip r:embed="rId3"/>
          <a:stretch>
            <a:fillRect/>
          </a:stretch>
        </p:blipFill>
        <p:spPr>
          <a:xfrm>
            <a:off x="8713178" y="411480"/>
            <a:ext cx="2381250" cy="5962650"/>
          </a:xfrm>
          <a:prstGeom prst="rect">
            <a:avLst/>
          </a:prstGeom>
        </p:spPr>
      </p:pic>
    </p:spTree>
    <p:extLst>
      <p:ext uri="{BB962C8B-B14F-4D97-AF65-F5344CB8AC3E}">
        <p14:creationId xmlns:p14="http://schemas.microsoft.com/office/powerpoint/2010/main" val="1746231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071" y="279400"/>
            <a:ext cx="8341941" cy="6223000"/>
          </a:xfrm>
          <a:prstGeom prst="rect">
            <a:avLst/>
          </a:prstGeom>
        </p:spPr>
      </p:pic>
      <p:pic>
        <p:nvPicPr>
          <p:cNvPr id="3" name="Picture 2"/>
          <p:cNvPicPr>
            <a:picLocks noChangeAspect="1"/>
          </p:cNvPicPr>
          <p:nvPr/>
        </p:nvPicPr>
        <p:blipFill>
          <a:blip r:embed="rId3"/>
          <a:stretch>
            <a:fillRect/>
          </a:stretch>
        </p:blipFill>
        <p:spPr>
          <a:xfrm>
            <a:off x="4682552" y="504825"/>
            <a:ext cx="2148731" cy="611890"/>
          </a:xfrm>
          <a:prstGeom prst="rect">
            <a:avLst/>
          </a:prstGeom>
        </p:spPr>
      </p:pic>
      <p:pic>
        <p:nvPicPr>
          <p:cNvPr id="5" name="Picture 4"/>
          <p:cNvPicPr>
            <a:picLocks noChangeAspect="1"/>
          </p:cNvPicPr>
          <p:nvPr/>
        </p:nvPicPr>
        <p:blipFill>
          <a:blip r:embed="rId4"/>
          <a:stretch>
            <a:fillRect/>
          </a:stretch>
        </p:blipFill>
        <p:spPr>
          <a:xfrm>
            <a:off x="9071219" y="279400"/>
            <a:ext cx="2503752" cy="6269395"/>
          </a:xfrm>
          <a:prstGeom prst="rect">
            <a:avLst/>
          </a:prstGeom>
        </p:spPr>
      </p:pic>
    </p:spTree>
    <p:extLst>
      <p:ext uri="{BB962C8B-B14F-4D97-AF65-F5344CB8AC3E}">
        <p14:creationId xmlns:p14="http://schemas.microsoft.com/office/powerpoint/2010/main" val="2427367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5127" y="482600"/>
            <a:ext cx="7790059" cy="5786120"/>
          </a:xfrm>
          <a:prstGeom prst="rect">
            <a:avLst/>
          </a:prstGeom>
        </p:spPr>
      </p:pic>
      <p:pic>
        <p:nvPicPr>
          <p:cNvPr id="2" name="Picture 1"/>
          <p:cNvPicPr>
            <a:picLocks noChangeAspect="1"/>
          </p:cNvPicPr>
          <p:nvPr/>
        </p:nvPicPr>
        <p:blipFill>
          <a:blip r:embed="rId3"/>
          <a:stretch>
            <a:fillRect/>
          </a:stretch>
        </p:blipFill>
        <p:spPr>
          <a:xfrm>
            <a:off x="8757626" y="457602"/>
            <a:ext cx="2320734" cy="5811118"/>
          </a:xfrm>
          <a:prstGeom prst="rect">
            <a:avLst/>
          </a:prstGeom>
        </p:spPr>
      </p:pic>
    </p:spTree>
    <p:extLst>
      <p:ext uri="{BB962C8B-B14F-4D97-AF65-F5344CB8AC3E}">
        <p14:creationId xmlns:p14="http://schemas.microsoft.com/office/powerpoint/2010/main" val="3067744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3075" y="645160"/>
            <a:ext cx="7476026" cy="5623560"/>
          </a:xfrm>
          <a:prstGeom prst="rect">
            <a:avLst/>
          </a:prstGeom>
        </p:spPr>
      </p:pic>
      <p:pic>
        <p:nvPicPr>
          <p:cNvPr id="2" name="Picture 1"/>
          <p:cNvPicPr>
            <a:picLocks noChangeAspect="1"/>
          </p:cNvPicPr>
          <p:nvPr/>
        </p:nvPicPr>
        <p:blipFill>
          <a:blip r:embed="rId3"/>
          <a:stretch>
            <a:fillRect/>
          </a:stretch>
        </p:blipFill>
        <p:spPr>
          <a:xfrm>
            <a:off x="8887298" y="645160"/>
            <a:ext cx="2258739" cy="5655882"/>
          </a:xfrm>
          <a:prstGeom prst="rect">
            <a:avLst/>
          </a:prstGeom>
        </p:spPr>
      </p:pic>
    </p:spTree>
    <p:extLst>
      <p:ext uri="{BB962C8B-B14F-4D97-AF65-F5344CB8AC3E}">
        <p14:creationId xmlns:p14="http://schemas.microsoft.com/office/powerpoint/2010/main" val="725254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7028" y="340360"/>
            <a:ext cx="8216052" cy="6162040"/>
          </a:xfrm>
          <a:prstGeom prst="rect">
            <a:avLst/>
          </a:prstGeom>
        </p:spPr>
      </p:pic>
      <p:pic>
        <p:nvPicPr>
          <p:cNvPr id="2" name="Picture 1"/>
          <p:cNvPicPr>
            <a:picLocks noChangeAspect="1"/>
          </p:cNvPicPr>
          <p:nvPr/>
        </p:nvPicPr>
        <p:blipFill>
          <a:blip r:embed="rId3"/>
          <a:stretch>
            <a:fillRect/>
          </a:stretch>
        </p:blipFill>
        <p:spPr>
          <a:xfrm>
            <a:off x="9136516" y="340360"/>
            <a:ext cx="2460879" cy="6162040"/>
          </a:xfrm>
          <a:prstGeom prst="rect">
            <a:avLst/>
          </a:prstGeom>
        </p:spPr>
      </p:pic>
    </p:spTree>
    <p:extLst>
      <p:ext uri="{BB962C8B-B14F-4D97-AF65-F5344CB8AC3E}">
        <p14:creationId xmlns:p14="http://schemas.microsoft.com/office/powerpoint/2010/main" val="3201839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4460" y="279400"/>
            <a:ext cx="8151283" cy="6131560"/>
          </a:xfrm>
          <a:prstGeom prst="rect">
            <a:avLst/>
          </a:prstGeom>
        </p:spPr>
      </p:pic>
      <p:pic>
        <p:nvPicPr>
          <p:cNvPr id="2" name="Picture 1"/>
          <p:cNvPicPr>
            <a:picLocks noChangeAspect="1"/>
          </p:cNvPicPr>
          <p:nvPr/>
        </p:nvPicPr>
        <p:blipFill>
          <a:blip r:embed="rId3"/>
          <a:stretch>
            <a:fillRect/>
          </a:stretch>
        </p:blipFill>
        <p:spPr>
          <a:xfrm>
            <a:off x="9060434" y="279400"/>
            <a:ext cx="2447057" cy="6127431"/>
          </a:xfrm>
          <a:prstGeom prst="rect">
            <a:avLst/>
          </a:prstGeom>
        </p:spPr>
      </p:pic>
    </p:spTree>
    <p:extLst>
      <p:ext uri="{BB962C8B-B14F-4D97-AF65-F5344CB8AC3E}">
        <p14:creationId xmlns:p14="http://schemas.microsoft.com/office/powerpoint/2010/main" val="2081445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561" y="248920"/>
            <a:ext cx="8117164" cy="6111240"/>
          </a:xfrm>
          <a:prstGeom prst="rect">
            <a:avLst/>
          </a:prstGeom>
        </p:spPr>
      </p:pic>
      <p:pic>
        <p:nvPicPr>
          <p:cNvPr id="2" name="Picture 1"/>
          <p:cNvPicPr>
            <a:picLocks noChangeAspect="1"/>
          </p:cNvPicPr>
          <p:nvPr/>
        </p:nvPicPr>
        <p:blipFill>
          <a:blip r:embed="rId3"/>
          <a:stretch>
            <a:fillRect/>
          </a:stretch>
        </p:blipFill>
        <p:spPr>
          <a:xfrm>
            <a:off x="9082660" y="248920"/>
            <a:ext cx="2440591" cy="6111240"/>
          </a:xfrm>
          <a:prstGeom prst="rect">
            <a:avLst/>
          </a:prstGeom>
        </p:spPr>
      </p:pic>
    </p:spTree>
    <p:extLst>
      <p:ext uri="{BB962C8B-B14F-4D97-AF65-F5344CB8AC3E}">
        <p14:creationId xmlns:p14="http://schemas.microsoft.com/office/powerpoint/2010/main" val="2930979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a:t>
            </a:r>
            <a:endParaRPr lang="en-US" b="1" dirty="0"/>
          </a:p>
        </p:txBody>
      </p:sp>
      <p:sp>
        <p:nvSpPr>
          <p:cNvPr id="3" name="Content Placeholder 2"/>
          <p:cNvSpPr>
            <a:spLocks noGrp="1"/>
          </p:cNvSpPr>
          <p:nvPr>
            <p:ph idx="1"/>
          </p:nvPr>
        </p:nvSpPr>
        <p:spPr/>
        <p:txBody>
          <a:bodyPr/>
          <a:lstStyle/>
          <a:p>
            <a:pPr marL="0" indent="0">
              <a:buNone/>
            </a:pPr>
            <a:r>
              <a:rPr lang="en-US" sz="3600" b="1" dirty="0">
                <a:solidFill>
                  <a:schemeClr val="bg1"/>
                </a:solidFill>
              </a:rPr>
              <a:t>To know the importance of the Joint Commission and specialty Boards’ processes of accreditation and standards of quality</a:t>
            </a:r>
          </a:p>
          <a:p>
            <a:endParaRPr lang="en-US" dirty="0"/>
          </a:p>
        </p:txBody>
      </p:sp>
    </p:spTree>
    <p:extLst>
      <p:ext uri="{BB962C8B-B14F-4D97-AF65-F5344CB8AC3E}">
        <p14:creationId xmlns:p14="http://schemas.microsoft.com/office/powerpoint/2010/main" val="732073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9445" y="452120"/>
            <a:ext cx="7895590" cy="5918200"/>
          </a:xfrm>
          <a:prstGeom prst="rect">
            <a:avLst/>
          </a:prstGeom>
        </p:spPr>
      </p:pic>
      <p:pic>
        <p:nvPicPr>
          <p:cNvPr id="2" name="Picture 1"/>
          <p:cNvPicPr>
            <a:picLocks noChangeAspect="1"/>
          </p:cNvPicPr>
          <p:nvPr/>
        </p:nvPicPr>
        <p:blipFill>
          <a:blip r:embed="rId3"/>
          <a:stretch>
            <a:fillRect/>
          </a:stretch>
        </p:blipFill>
        <p:spPr>
          <a:xfrm>
            <a:off x="9011978" y="452120"/>
            <a:ext cx="2365845" cy="5924076"/>
          </a:xfrm>
          <a:prstGeom prst="rect">
            <a:avLst/>
          </a:prstGeom>
        </p:spPr>
      </p:pic>
    </p:spTree>
    <p:extLst>
      <p:ext uri="{BB962C8B-B14F-4D97-AF65-F5344CB8AC3E}">
        <p14:creationId xmlns:p14="http://schemas.microsoft.com/office/powerpoint/2010/main" val="2286547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57687" y="411480"/>
            <a:ext cx="6583637" cy="5908040"/>
          </a:xfrm>
          <a:prstGeom prst="rect">
            <a:avLst/>
          </a:prstGeom>
        </p:spPr>
      </p:pic>
      <p:pic>
        <p:nvPicPr>
          <p:cNvPr id="2" name="Picture 1"/>
          <p:cNvPicPr>
            <a:picLocks noChangeAspect="1"/>
          </p:cNvPicPr>
          <p:nvPr/>
        </p:nvPicPr>
        <p:blipFill>
          <a:blip r:embed="rId3"/>
          <a:stretch>
            <a:fillRect/>
          </a:stretch>
        </p:blipFill>
        <p:spPr>
          <a:xfrm>
            <a:off x="8911404" y="411480"/>
            <a:ext cx="2381250" cy="5962650"/>
          </a:xfrm>
          <a:prstGeom prst="rect">
            <a:avLst/>
          </a:prstGeom>
        </p:spPr>
      </p:pic>
      <p:pic>
        <p:nvPicPr>
          <p:cNvPr id="5" name="Picture 4"/>
          <p:cNvPicPr>
            <a:picLocks noChangeAspect="1"/>
          </p:cNvPicPr>
          <p:nvPr/>
        </p:nvPicPr>
        <p:blipFill>
          <a:blip r:embed="rId4"/>
          <a:stretch>
            <a:fillRect/>
          </a:stretch>
        </p:blipFill>
        <p:spPr>
          <a:xfrm>
            <a:off x="709364" y="411480"/>
            <a:ext cx="2461683" cy="5908040"/>
          </a:xfrm>
          <a:prstGeom prst="rect">
            <a:avLst/>
          </a:prstGeom>
        </p:spPr>
      </p:pic>
    </p:spTree>
    <p:extLst>
      <p:ext uri="{BB962C8B-B14F-4D97-AF65-F5344CB8AC3E}">
        <p14:creationId xmlns:p14="http://schemas.microsoft.com/office/powerpoint/2010/main" val="498551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80640" y="398926"/>
            <a:ext cx="6558838" cy="5875045"/>
          </a:xfrm>
          <a:prstGeom prst="rect">
            <a:avLst/>
          </a:prstGeom>
        </p:spPr>
      </p:pic>
      <p:pic>
        <p:nvPicPr>
          <p:cNvPr id="2" name="Picture 1"/>
          <p:cNvPicPr>
            <a:picLocks noChangeAspect="1"/>
          </p:cNvPicPr>
          <p:nvPr/>
        </p:nvPicPr>
        <p:blipFill>
          <a:blip r:embed="rId3"/>
          <a:stretch>
            <a:fillRect/>
          </a:stretch>
        </p:blipFill>
        <p:spPr>
          <a:xfrm>
            <a:off x="333350" y="398926"/>
            <a:ext cx="2447935" cy="5875045"/>
          </a:xfrm>
          <a:prstGeom prst="rect">
            <a:avLst/>
          </a:prstGeom>
        </p:spPr>
      </p:pic>
      <p:pic>
        <p:nvPicPr>
          <p:cNvPr id="3" name="Picture 2"/>
          <p:cNvPicPr>
            <a:picLocks noChangeAspect="1"/>
          </p:cNvPicPr>
          <p:nvPr/>
        </p:nvPicPr>
        <p:blipFill>
          <a:blip r:embed="rId4"/>
          <a:stretch>
            <a:fillRect/>
          </a:stretch>
        </p:blipFill>
        <p:spPr>
          <a:xfrm>
            <a:off x="8902080" y="398926"/>
            <a:ext cx="2346264" cy="5875045"/>
          </a:xfrm>
          <a:prstGeom prst="rect">
            <a:avLst/>
          </a:prstGeom>
        </p:spPr>
      </p:pic>
    </p:spTree>
    <p:extLst>
      <p:ext uri="{BB962C8B-B14F-4D97-AF65-F5344CB8AC3E}">
        <p14:creationId xmlns:p14="http://schemas.microsoft.com/office/powerpoint/2010/main" val="2824440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53690" y="1307464"/>
            <a:ext cx="6288627" cy="4879975"/>
          </a:xfrm>
          <a:prstGeom prst="rect">
            <a:avLst/>
          </a:prstGeom>
        </p:spPr>
      </p:pic>
      <p:pic>
        <p:nvPicPr>
          <p:cNvPr id="2" name="Picture 1"/>
          <p:cNvPicPr>
            <a:picLocks noChangeAspect="1"/>
          </p:cNvPicPr>
          <p:nvPr/>
        </p:nvPicPr>
        <p:blipFill>
          <a:blip r:embed="rId3"/>
          <a:stretch>
            <a:fillRect/>
          </a:stretch>
        </p:blipFill>
        <p:spPr>
          <a:xfrm>
            <a:off x="9142317" y="1307464"/>
            <a:ext cx="1964373" cy="4918790"/>
          </a:xfrm>
          <a:prstGeom prst="rect">
            <a:avLst/>
          </a:prstGeom>
        </p:spPr>
      </p:pic>
      <p:pic>
        <p:nvPicPr>
          <p:cNvPr id="3" name="Picture 2"/>
          <p:cNvPicPr>
            <a:picLocks noChangeAspect="1"/>
          </p:cNvPicPr>
          <p:nvPr/>
        </p:nvPicPr>
        <p:blipFill>
          <a:blip r:embed="rId4"/>
          <a:stretch>
            <a:fillRect/>
          </a:stretch>
        </p:blipFill>
        <p:spPr>
          <a:xfrm>
            <a:off x="872881" y="1268015"/>
            <a:ext cx="2049760" cy="4919424"/>
          </a:xfrm>
          <a:prstGeom prst="rect">
            <a:avLst/>
          </a:prstGeom>
        </p:spPr>
      </p:pic>
    </p:spTree>
    <p:extLst>
      <p:ext uri="{BB962C8B-B14F-4D97-AF65-F5344CB8AC3E}">
        <p14:creationId xmlns:p14="http://schemas.microsoft.com/office/powerpoint/2010/main" val="2427287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86507" y="1123642"/>
            <a:ext cx="5924080" cy="4728518"/>
          </a:xfrm>
          <a:prstGeom prst="rect">
            <a:avLst/>
          </a:prstGeom>
        </p:spPr>
      </p:pic>
      <p:pic>
        <p:nvPicPr>
          <p:cNvPr id="2" name="Picture 1"/>
          <p:cNvPicPr>
            <a:picLocks noChangeAspect="1"/>
          </p:cNvPicPr>
          <p:nvPr/>
        </p:nvPicPr>
        <p:blipFill>
          <a:blip r:embed="rId3"/>
          <a:stretch>
            <a:fillRect/>
          </a:stretch>
        </p:blipFill>
        <p:spPr>
          <a:xfrm>
            <a:off x="1537206" y="1123642"/>
            <a:ext cx="1970216" cy="4728518"/>
          </a:xfrm>
          <a:prstGeom prst="rect">
            <a:avLst/>
          </a:prstGeom>
        </p:spPr>
      </p:pic>
      <p:pic>
        <p:nvPicPr>
          <p:cNvPr id="3" name="Picture 2"/>
          <p:cNvPicPr>
            <a:picLocks noChangeAspect="1"/>
          </p:cNvPicPr>
          <p:nvPr/>
        </p:nvPicPr>
        <p:blipFill>
          <a:blip r:embed="rId4"/>
          <a:stretch>
            <a:fillRect/>
          </a:stretch>
        </p:blipFill>
        <p:spPr>
          <a:xfrm>
            <a:off x="8847456" y="1123641"/>
            <a:ext cx="1888386" cy="4728519"/>
          </a:xfrm>
          <a:prstGeom prst="rect">
            <a:avLst/>
          </a:prstGeom>
        </p:spPr>
      </p:pic>
    </p:spTree>
    <p:extLst>
      <p:ext uri="{BB962C8B-B14F-4D97-AF65-F5344CB8AC3E}">
        <p14:creationId xmlns:p14="http://schemas.microsoft.com/office/powerpoint/2010/main" val="1050359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0115" y="670560"/>
            <a:ext cx="6781799" cy="5364480"/>
          </a:xfrm>
          <a:prstGeom prst="rect">
            <a:avLst/>
          </a:prstGeom>
        </p:spPr>
      </p:pic>
      <p:pic>
        <p:nvPicPr>
          <p:cNvPr id="2" name="Picture 1"/>
          <p:cNvPicPr>
            <a:picLocks noChangeAspect="1"/>
          </p:cNvPicPr>
          <p:nvPr/>
        </p:nvPicPr>
        <p:blipFill>
          <a:blip r:embed="rId3"/>
          <a:stretch>
            <a:fillRect/>
          </a:stretch>
        </p:blipFill>
        <p:spPr>
          <a:xfrm>
            <a:off x="9121775" y="670560"/>
            <a:ext cx="2142364" cy="5364480"/>
          </a:xfrm>
          <a:prstGeom prst="rect">
            <a:avLst/>
          </a:prstGeom>
        </p:spPr>
      </p:pic>
      <p:pic>
        <p:nvPicPr>
          <p:cNvPr id="3" name="Picture 2"/>
          <p:cNvPicPr>
            <a:picLocks noChangeAspect="1"/>
          </p:cNvPicPr>
          <p:nvPr/>
        </p:nvPicPr>
        <p:blipFill>
          <a:blip r:embed="rId4"/>
          <a:stretch>
            <a:fillRect/>
          </a:stretch>
        </p:blipFill>
        <p:spPr>
          <a:xfrm>
            <a:off x="611822" y="670560"/>
            <a:ext cx="2235200" cy="5364480"/>
          </a:xfrm>
          <a:prstGeom prst="rect">
            <a:avLst/>
          </a:prstGeom>
        </p:spPr>
      </p:pic>
    </p:spTree>
    <p:extLst>
      <p:ext uri="{BB962C8B-B14F-4D97-AF65-F5344CB8AC3E}">
        <p14:creationId xmlns:p14="http://schemas.microsoft.com/office/powerpoint/2010/main" val="1927713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54395" y="704088"/>
            <a:ext cx="6839355" cy="5257616"/>
          </a:xfrm>
          <a:prstGeom prst="rect">
            <a:avLst/>
          </a:prstGeom>
        </p:spPr>
      </p:pic>
      <p:pic>
        <p:nvPicPr>
          <p:cNvPr id="2" name="Picture 1"/>
          <p:cNvPicPr>
            <a:picLocks noChangeAspect="1"/>
          </p:cNvPicPr>
          <p:nvPr/>
        </p:nvPicPr>
        <p:blipFill>
          <a:blip r:embed="rId3"/>
          <a:stretch>
            <a:fillRect/>
          </a:stretch>
        </p:blipFill>
        <p:spPr>
          <a:xfrm>
            <a:off x="340464" y="704088"/>
            <a:ext cx="2191597" cy="5259832"/>
          </a:xfrm>
          <a:prstGeom prst="rect">
            <a:avLst/>
          </a:prstGeom>
        </p:spPr>
      </p:pic>
      <p:pic>
        <p:nvPicPr>
          <p:cNvPr id="3" name="Picture 2"/>
          <p:cNvPicPr>
            <a:picLocks noChangeAspect="1"/>
          </p:cNvPicPr>
          <p:nvPr/>
        </p:nvPicPr>
        <p:blipFill>
          <a:blip r:embed="rId4"/>
          <a:stretch>
            <a:fillRect/>
          </a:stretch>
        </p:blipFill>
        <p:spPr>
          <a:xfrm>
            <a:off x="9193750" y="704088"/>
            <a:ext cx="2100571" cy="5259831"/>
          </a:xfrm>
          <a:prstGeom prst="rect">
            <a:avLst/>
          </a:prstGeom>
        </p:spPr>
      </p:pic>
    </p:spTree>
    <p:extLst>
      <p:ext uri="{BB962C8B-B14F-4D97-AF65-F5344CB8AC3E}">
        <p14:creationId xmlns:p14="http://schemas.microsoft.com/office/powerpoint/2010/main" val="2521408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66197" y="883918"/>
            <a:ext cx="7587509" cy="5668645"/>
          </a:xfrm>
          <a:prstGeom prst="rect">
            <a:avLst/>
          </a:prstGeom>
        </p:spPr>
      </p:pic>
      <p:pic>
        <p:nvPicPr>
          <p:cNvPr id="2" name="Picture 1"/>
          <p:cNvPicPr>
            <a:picLocks noChangeAspect="1"/>
          </p:cNvPicPr>
          <p:nvPr/>
        </p:nvPicPr>
        <p:blipFill>
          <a:blip r:embed="rId3"/>
          <a:stretch>
            <a:fillRect/>
          </a:stretch>
        </p:blipFill>
        <p:spPr>
          <a:xfrm>
            <a:off x="9672320" y="883918"/>
            <a:ext cx="2263836" cy="5668645"/>
          </a:xfrm>
          <a:prstGeom prst="rect">
            <a:avLst/>
          </a:prstGeom>
        </p:spPr>
      </p:pic>
      <p:pic>
        <p:nvPicPr>
          <p:cNvPr id="3" name="Picture 2"/>
          <p:cNvPicPr>
            <a:picLocks noChangeAspect="1"/>
          </p:cNvPicPr>
          <p:nvPr/>
        </p:nvPicPr>
        <p:blipFill>
          <a:blip r:embed="rId4"/>
          <a:stretch>
            <a:fillRect/>
          </a:stretch>
        </p:blipFill>
        <p:spPr>
          <a:xfrm>
            <a:off x="58367" y="883917"/>
            <a:ext cx="2361935" cy="5668645"/>
          </a:xfrm>
          <a:prstGeom prst="rect">
            <a:avLst/>
          </a:prstGeom>
        </p:spPr>
      </p:pic>
    </p:spTree>
    <p:extLst>
      <p:ext uri="{BB962C8B-B14F-4D97-AF65-F5344CB8AC3E}">
        <p14:creationId xmlns:p14="http://schemas.microsoft.com/office/powerpoint/2010/main" val="40680737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71973" y="695960"/>
            <a:ext cx="6618497" cy="4942840"/>
          </a:xfrm>
          <a:prstGeom prst="rect">
            <a:avLst/>
          </a:prstGeom>
        </p:spPr>
      </p:pic>
      <p:pic>
        <p:nvPicPr>
          <p:cNvPr id="2" name="Picture 1"/>
          <p:cNvPicPr>
            <a:picLocks noChangeAspect="1"/>
          </p:cNvPicPr>
          <p:nvPr/>
        </p:nvPicPr>
        <p:blipFill>
          <a:blip r:embed="rId3"/>
          <a:stretch>
            <a:fillRect/>
          </a:stretch>
        </p:blipFill>
        <p:spPr>
          <a:xfrm>
            <a:off x="716385" y="695960"/>
            <a:ext cx="2059517" cy="4942840"/>
          </a:xfrm>
          <a:prstGeom prst="rect">
            <a:avLst/>
          </a:prstGeom>
        </p:spPr>
      </p:pic>
      <p:pic>
        <p:nvPicPr>
          <p:cNvPr id="3" name="Picture 2"/>
          <p:cNvPicPr>
            <a:picLocks noChangeAspect="1"/>
          </p:cNvPicPr>
          <p:nvPr/>
        </p:nvPicPr>
        <p:blipFill>
          <a:blip r:embed="rId3"/>
          <a:stretch>
            <a:fillRect/>
          </a:stretch>
        </p:blipFill>
        <p:spPr>
          <a:xfrm>
            <a:off x="8908097" y="695960"/>
            <a:ext cx="2059517" cy="4942840"/>
          </a:xfrm>
          <a:prstGeom prst="rect">
            <a:avLst/>
          </a:prstGeom>
        </p:spPr>
      </p:pic>
    </p:spTree>
    <p:extLst>
      <p:ext uri="{BB962C8B-B14F-4D97-AF65-F5344CB8AC3E}">
        <p14:creationId xmlns:p14="http://schemas.microsoft.com/office/powerpoint/2010/main" val="4244926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9640" y="792479"/>
            <a:ext cx="6922347" cy="5191761"/>
          </a:xfrm>
          <a:prstGeom prst="rect">
            <a:avLst/>
          </a:prstGeom>
        </p:spPr>
      </p:pic>
      <p:pic>
        <p:nvPicPr>
          <p:cNvPr id="2" name="Picture 1"/>
          <p:cNvPicPr>
            <a:picLocks noChangeAspect="1"/>
          </p:cNvPicPr>
          <p:nvPr/>
        </p:nvPicPr>
        <p:blipFill>
          <a:blip r:embed="rId3"/>
          <a:stretch>
            <a:fillRect/>
          </a:stretch>
        </p:blipFill>
        <p:spPr>
          <a:xfrm>
            <a:off x="665691" y="792479"/>
            <a:ext cx="2163234" cy="5191762"/>
          </a:xfrm>
          <a:prstGeom prst="rect">
            <a:avLst/>
          </a:prstGeom>
        </p:spPr>
      </p:pic>
      <p:pic>
        <p:nvPicPr>
          <p:cNvPr id="3" name="Picture 2"/>
          <p:cNvPicPr>
            <a:picLocks noChangeAspect="1"/>
          </p:cNvPicPr>
          <p:nvPr/>
        </p:nvPicPr>
        <p:blipFill>
          <a:blip r:embed="rId4"/>
          <a:stretch>
            <a:fillRect/>
          </a:stretch>
        </p:blipFill>
        <p:spPr>
          <a:xfrm>
            <a:off x="9449957" y="792479"/>
            <a:ext cx="2073387" cy="5191761"/>
          </a:xfrm>
          <a:prstGeom prst="rect">
            <a:avLst/>
          </a:prstGeom>
        </p:spPr>
      </p:pic>
    </p:spTree>
    <p:extLst>
      <p:ext uri="{BB962C8B-B14F-4D97-AF65-F5344CB8AC3E}">
        <p14:creationId xmlns:p14="http://schemas.microsoft.com/office/powerpoint/2010/main" val="2478926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60" y="4750804"/>
            <a:ext cx="8534400" cy="1507067"/>
          </a:xfrm>
        </p:spPr>
        <p:txBody>
          <a:bodyPr>
            <a:noAutofit/>
          </a:bodyPr>
          <a:lstStyle/>
          <a:p>
            <a:r>
              <a:rPr lang="en-US" sz="2800" dirty="0" smtClean="0"/>
              <a:t/>
            </a:r>
            <a:br>
              <a:rPr lang="en-US" sz="2800" dirty="0" smtClean="0"/>
            </a:br>
            <a:r>
              <a:rPr lang="en-US" sz="2800" b="1" dirty="0" smtClean="0"/>
              <a:t>System </a:t>
            </a:r>
            <a:r>
              <a:rPr lang="en-US" sz="2800" b="1" dirty="0"/>
              <a:t>Certification and </a:t>
            </a:r>
            <a:r>
              <a:rPr lang="en-US" sz="2800" b="1" dirty="0" smtClean="0"/>
              <a:t>Accreditation</a:t>
            </a:r>
            <a:r>
              <a:rPr lang="en-US" sz="2800" b="1" dirty="0"/>
              <a:t>, Quality </a:t>
            </a:r>
            <a:r>
              <a:rPr lang="en-US" sz="2800" b="1" dirty="0" smtClean="0"/>
              <a:t>of </a:t>
            </a:r>
            <a:r>
              <a:rPr lang="en-US" sz="2800" b="1" dirty="0"/>
              <a:t>Medical Units and Staff, </a:t>
            </a:r>
            <a:br>
              <a:rPr lang="en-US" sz="2800" b="1" dirty="0"/>
            </a:br>
            <a:r>
              <a:rPr lang="en-US" sz="2800" b="1" dirty="0"/>
              <a:t>Joint Commission and </a:t>
            </a:r>
            <a:r>
              <a:rPr lang="en-US" sz="2800" b="1" dirty="0" smtClean="0"/>
              <a:t>National </a:t>
            </a:r>
            <a:r>
              <a:rPr lang="en-US" sz="2800" b="1" dirty="0"/>
              <a:t>Committee for </a:t>
            </a:r>
            <a:r>
              <a:rPr lang="en-US" sz="2800" b="1" dirty="0" smtClean="0"/>
              <a:t>Quality </a:t>
            </a:r>
            <a:r>
              <a:rPr lang="en-US" sz="2800" b="1" dirty="0"/>
              <a:t>Assurance (NCQA)</a:t>
            </a:r>
            <a:br>
              <a:rPr lang="en-US" sz="2800" b="1" dirty="0"/>
            </a:br>
            <a:endParaRPr lang="en-US" sz="2800" b="1" dirty="0"/>
          </a:p>
        </p:txBody>
      </p:sp>
      <p:sp>
        <p:nvSpPr>
          <p:cNvPr id="3" name="Content Placeholder 2"/>
          <p:cNvSpPr>
            <a:spLocks noGrp="1"/>
          </p:cNvSpPr>
          <p:nvPr>
            <p:ph idx="1"/>
          </p:nvPr>
        </p:nvSpPr>
        <p:spPr>
          <a:xfrm>
            <a:off x="482734" y="980268"/>
            <a:ext cx="8534400" cy="3615267"/>
          </a:xfrm>
        </p:spPr>
        <p:txBody>
          <a:bodyPr>
            <a:normAutofit/>
          </a:bodyPr>
          <a:lstStyle/>
          <a:p>
            <a:pPr lvl="0">
              <a:buFont typeface="Arial" panose="020B0604020202020204" pitchFamily="34" charset="0"/>
              <a:buChar char="•"/>
            </a:pPr>
            <a:r>
              <a:rPr lang="en-US" sz="3600" b="1" dirty="0">
                <a:solidFill>
                  <a:schemeClr val="bg1"/>
                </a:solidFill>
              </a:rPr>
              <a:t>Joint Commission accreditation </a:t>
            </a:r>
          </a:p>
          <a:p>
            <a:pPr lvl="0">
              <a:buFont typeface="Arial" panose="020B0604020202020204" pitchFamily="34" charset="0"/>
              <a:buChar char="•"/>
            </a:pPr>
            <a:r>
              <a:rPr lang="en-US" sz="3600" b="1" dirty="0">
                <a:solidFill>
                  <a:schemeClr val="bg1"/>
                </a:solidFill>
              </a:rPr>
              <a:t>Evaluation of daily medical practice</a:t>
            </a:r>
          </a:p>
          <a:p>
            <a:pPr lvl="0">
              <a:buFont typeface="Arial" panose="020B0604020202020204" pitchFamily="34" charset="0"/>
              <a:buChar char="•"/>
            </a:pPr>
            <a:r>
              <a:rPr lang="en-US" sz="3600" b="1" dirty="0">
                <a:solidFill>
                  <a:schemeClr val="bg1"/>
                </a:solidFill>
              </a:rPr>
              <a:t>Certification and recertification of specialists</a:t>
            </a:r>
          </a:p>
          <a:p>
            <a:pPr>
              <a:buFont typeface="Arial" panose="020B0604020202020204" pitchFamily="34" charset="0"/>
              <a:buChar char="•"/>
            </a:pPr>
            <a:r>
              <a:rPr lang="en-US" sz="3600" b="1" dirty="0">
                <a:solidFill>
                  <a:schemeClr val="bg1"/>
                </a:solidFill>
              </a:rPr>
              <a:t>Continuing education for physicians</a:t>
            </a:r>
          </a:p>
        </p:txBody>
      </p:sp>
    </p:spTree>
    <p:extLst>
      <p:ext uri="{BB962C8B-B14F-4D97-AF65-F5344CB8AC3E}">
        <p14:creationId xmlns:p14="http://schemas.microsoft.com/office/powerpoint/2010/main" val="30952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9970" y="822960"/>
            <a:ext cx="7309051" cy="5394960"/>
          </a:xfrm>
          <a:prstGeom prst="rect">
            <a:avLst/>
          </a:prstGeom>
        </p:spPr>
      </p:pic>
      <p:pic>
        <p:nvPicPr>
          <p:cNvPr id="2" name="Picture 1"/>
          <p:cNvPicPr>
            <a:picLocks noChangeAspect="1"/>
          </p:cNvPicPr>
          <p:nvPr/>
        </p:nvPicPr>
        <p:blipFill>
          <a:blip r:embed="rId3"/>
          <a:stretch>
            <a:fillRect/>
          </a:stretch>
        </p:blipFill>
        <p:spPr>
          <a:xfrm>
            <a:off x="9548495" y="822960"/>
            <a:ext cx="2154537" cy="5394960"/>
          </a:xfrm>
          <a:prstGeom prst="rect">
            <a:avLst/>
          </a:prstGeom>
        </p:spPr>
      </p:pic>
      <p:pic>
        <p:nvPicPr>
          <p:cNvPr id="5" name="Picture 4"/>
          <p:cNvPicPr>
            <a:picLocks noChangeAspect="1"/>
          </p:cNvPicPr>
          <p:nvPr/>
        </p:nvPicPr>
        <p:blipFill>
          <a:blip r:embed="rId4"/>
          <a:stretch>
            <a:fillRect/>
          </a:stretch>
        </p:blipFill>
        <p:spPr>
          <a:xfrm>
            <a:off x="497522" y="822960"/>
            <a:ext cx="2247900" cy="5394960"/>
          </a:xfrm>
          <a:prstGeom prst="rect">
            <a:avLst/>
          </a:prstGeom>
        </p:spPr>
      </p:pic>
    </p:spTree>
    <p:extLst>
      <p:ext uri="{BB962C8B-B14F-4D97-AF65-F5344CB8AC3E}">
        <p14:creationId xmlns:p14="http://schemas.microsoft.com/office/powerpoint/2010/main" val="881196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60273" y="1646436"/>
            <a:ext cx="6617102" cy="4955818"/>
          </a:xfrm>
          <a:prstGeom prst="rect">
            <a:avLst/>
          </a:prstGeom>
        </p:spPr>
      </p:pic>
      <p:pic>
        <p:nvPicPr>
          <p:cNvPr id="2" name="Picture 1"/>
          <p:cNvPicPr>
            <a:picLocks noChangeAspect="1"/>
          </p:cNvPicPr>
          <p:nvPr/>
        </p:nvPicPr>
        <p:blipFill>
          <a:blip r:embed="rId3"/>
          <a:stretch>
            <a:fillRect/>
          </a:stretch>
        </p:blipFill>
        <p:spPr>
          <a:xfrm>
            <a:off x="975360" y="1646436"/>
            <a:ext cx="2047473" cy="4913936"/>
          </a:xfrm>
          <a:prstGeom prst="rect">
            <a:avLst/>
          </a:prstGeom>
        </p:spPr>
      </p:pic>
      <p:pic>
        <p:nvPicPr>
          <p:cNvPr id="5" name="Picture 4"/>
          <p:cNvPicPr>
            <a:picLocks noChangeAspect="1"/>
          </p:cNvPicPr>
          <p:nvPr/>
        </p:nvPicPr>
        <p:blipFill>
          <a:blip r:embed="rId4"/>
          <a:stretch>
            <a:fillRect/>
          </a:stretch>
        </p:blipFill>
        <p:spPr>
          <a:xfrm>
            <a:off x="9477375" y="1646436"/>
            <a:ext cx="1979161" cy="4955818"/>
          </a:xfrm>
          <a:prstGeom prst="rect">
            <a:avLst/>
          </a:prstGeom>
        </p:spPr>
      </p:pic>
    </p:spTree>
    <p:extLst>
      <p:ext uri="{BB962C8B-B14F-4D97-AF65-F5344CB8AC3E}">
        <p14:creationId xmlns:p14="http://schemas.microsoft.com/office/powerpoint/2010/main" val="3001292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7600" y="970280"/>
            <a:ext cx="6862729" cy="5104156"/>
          </a:xfrm>
          <a:prstGeom prst="rect">
            <a:avLst/>
          </a:prstGeom>
        </p:spPr>
      </p:pic>
      <p:pic>
        <p:nvPicPr>
          <p:cNvPr id="2" name="Picture 1"/>
          <p:cNvPicPr>
            <a:picLocks noChangeAspect="1"/>
          </p:cNvPicPr>
          <p:nvPr/>
        </p:nvPicPr>
        <p:blipFill>
          <a:blip r:embed="rId3"/>
          <a:stretch>
            <a:fillRect/>
          </a:stretch>
        </p:blipFill>
        <p:spPr>
          <a:xfrm>
            <a:off x="9130030" y="970279"/>
            <a:ext cx="2038402" cy="5104157"/>
          </a:xfrm>
          <a:prstGeom prst="rect">
            <a:avLst/>
          </a:prstGeom>
        </p:spPr>
      </p:pic>
      <p:pic>
        <p:nvPicPr>
          <p:cNvPr id="5" name="Picture 4"/>
          <p:cNvPicPr>
            <a:picLocks noChangeAspect="1"/>
          </p:cNvPicPr>
          <p:nvPr/>
        </p:nvPicPr>
        <p:blipFill>
          <a:blip r:embed="rId4"/>
          <a:stretch>
            <a:fillRect/>
          </a:stretch>
        </p:blipFill>
        <p:spPr>
          <a:xfrm>
            <a:off x="506930" y="970279"/>
            <a:ext cx="2126732" cy="5104157"/>
          </a:xfrm>
          <a:prstGeom prst="rect">
            <a:avLst/>
          </a:prstGeom>
        </p:spPr>
      </p:pic>
    </p:spTree>
    <p:extLst>
      <p:ext uri="{BB962C8B-B14F-4D97-AF65-F5344CB8AC3E}">
        <p14:creationId xmlns:p14="http://schemas.microsoft.com/office/powerpoint/2010/main" val="3191833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2130" y="954949"/>
            <a:ext cx="6576685" cy="4803450"/>
          </a:xfrm>
          <a:prstGeom prst="rect">
            <a:avLst/>
          </a:prstGeom>
        </p:spPr>
      </p:pic>
      <p:pic>
        <p:nvPicPr>
          <p:cNvPr id="2" name="Picture 1"/>
          <p:cNvPicPr>
            <a:picLocks noChangeAspect="1"/>
          </p:cNvPicPr>
          <p:nvPr/>
        </p:nvPicPr>
        <p:blipFill>
          <a:blip r:embed="rId3"/>
          <a:stretch>
            <a:fillRect/>
          </a:stretch>
        </p:blipFill>
        <p:spPr>
          <a:xfrm>
            <a:off x="1112612" y="954950"/>
            <a:ext cx="2001438" cy="4803450"/>
          </a:xfrm>
          <a:prstGeom prst="rect">
            <a:avLst/>
          </a:prstGeom>
        </p:spPr>
      </p:pic>
      <p:pic>
        <p:nvPicPr>
          <p:cNvPr id="3" name="Picture 2"/>
          <p:cNvPicPr>
            <a:picLocks noChangeAspect="1"/>
          </p:cNvPicPr>
          <p:nvPr/>
        </p:nvPicPr>
        <p:blipFill>
          <a:blip r:embed="rId4"/>
          <a:stretch>
            <a:fillRect/>
          </a:stretch>
        </p:blipFill>
        <p:spPr>
          <a:xfrm>
            <a:off x="9568815" y="954948"/>
            <a:ext cx="1918312" cy="4803451"/>
          </a:xfrm>
          <a:prstGeom prst="rect">
            <a:avLst/>
          </a:prstGeom>
        </p:spPr>
      </p:pic>
    </p:spTree>
    <p:extLst>
      <p:ext uri="{BB962C8B-B14F-4D97-AF65-F5344CB8AC3E}">
        <p14:creationId xmlns:p14="http://schemas.microsoft.com/office/powerpoint/2010/main" val="2323211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7197" y="1523005"/>
            <a:ext cx="6467079" cy="4816200"/>
          </a:xfrm>
          <a:prstGeom prst="rect">
            <a:avLst/>
          </a:prstGeom>
        </p:spPr>
      </p:pic>
      <p:pic>
        <p:nvPicPr>
          <p:cNvPr id="5" name="Picture 4"/>
          <p:cNvPicPr>
            <a:picLocks noChangeAspect="1"/>
          </p:cNvPicPr>
          <p:nvPr/>
        </p:nvPicPr>
        <p:blipFill>
          <a:blip r:embed="rId3"/>
          <a:stretch>
            <a:fillRect/>
          </a:stretch>
        </p:blipFill>
        <p:spPr>
          <a:xfrm flipV="1">
            <a:off x="13392948" y="6009593"/>
            <a:ext cx="76058" cy="45719"/>
          </a:xfrm>
          <a:prstGeom prst="rect">
            <a:avLst/>
          </a:prstGeom>
        </p:spPr>
      </p:pic>
      <p:pic>
        <p:nvPicPr>
          <p:cNvPr id="2" name="Picture 1"/>
          <p:cNvPicPr>
            <a:picLocks noChangeAspect="1"/>
          </p:cNvPicPr>
          <p:nvPr/>
        </p:nvPicPr>
        <p:blipFill>
          <a:blip r:embed="rId4"/>
          <a:stretch>
            <a:fillRect/>
          </a:stretch>
        </p:blipFill>
        <p:spPr>
          <a:xfrm>
            <a:off x="9474277" y="1523006"/>
            <a:ext cx="1923402" cy="4816200"/>
          </a:xfrm>
          <a:prstGeom prst="rect">
            <a:avLst/>
          </a:prstGeom>
        </p:spPr>
      </p:pic>
      <p:pic>
        <p:nvPicPr>
          <p:cNvPr id="3" name="Picture 2"/>
          <p:cNvPicPr>
            <a:picLocks noChangeAspect="1"/>
          </p:cNvPicPr>
          <p:nvPr/>
        </p:nvPicPr>
        <p:blipFill>
          <a:blip r:embed="rId5"/>
          <a:stretch>
            <a:fillRect/>
          </a:stretch>
        </p:blipFill>
        <p:spPr>
          <a:xfrm>
            <a:off x="1210709" y="1523005"/>
            <a:ext cx="2006750" cy="4816200"/>
          </a:xfrm>
          <a:prstGeom prst="rect">
            <a:avLst/>
          </a:prstGeom>
        </p:spPr>
      </p:pic>
    </p:spTree>
    <p:extLst>
      <p:ext uri="{BB962C8B-B14F-4D97-AF65-F5344CB8AC3E}">
        <p14:creationId xmlns:p14="http://schemas.microsoft.com/office/powerpoint/2010/main" val="3759562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43923" y="1285241"/>
            <a:ext cx="7625237" cy="4130040"/>
          </a:xfrm>
          <a:prstGeom prst="rect">
            <a:avLst/>
          </a:prstGeom>
        </p:spPr>
      </p:pic>
      <p:pic>
        <p:nvPicPr>
          <p:cNvPr id="2" name="Picture 1"/>
          <p:cNvPicPr>
            <a:picLocks noChangeAspect="1"/>
          </p:cNvPicPr>
          <p:nvPr/>
        </p:nvPicPr>
        <p:blipFill>
          <a:blip r:embed="rId3"/>
          <a:stretch>
            <a:fillRect/>
          </a:stretch>
        </p:blipFill>
        <p:spPr>
          <a:xfrm>
            <a:off x="431540" y="1285241"/>
            <a:ext cx="1712383" cy="4109719"/>
          </a:xfrm>
          <a:prstGeom prst="rect">
            <a:avLst/>
          </a:prstGeom>
        </p:spPr>
      </p:pic>
      <p:pic>
        <p:nvPicPr>
          <p:cNvPr id="3" name="Picture 2"/>
          <p:cNvPicPr>
            <a:picLocks noChangeAspect="1"/>
          </p:cNvPicPr>
          <p:nvPr/>
        </p:nvPicPr>
        <p:blipFill>
          <a:blip r:embed="rId4"/>
          <a:stretch>
            <a:fillRect/>
          </a:stretch>
        </p:blipFill>
        <p:spPr>
          <a:xfrm>
            <a:off x="9769160" y="1285241"/>
            <a:ext cx="1649377" cy="4130040"/>
          </a:xfrm>
          <a:prstGeom prst="rect">
            <a:avLst/>
          </a:prstGeom>
        </p:spPr>
      </p:pic>
    </p:spTree>
    <p:extLst>
      <p:ext uri="{BB962C8B-B14F-4D97-AF65-F5344CB8AC3E}">
        <p14:creationId xmlns:p14="http://schemas.microsoft.com/office/powerpoint/2010/main" val="3029177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89576" y="762635"/>
            <a:ext cx="7204359" cy="5339080"/>
          </a:xfrm>
          <a:prstGeom prst="rect">
            <a:avLst/>
          </a:prstGeom>
        </p:spPr>
      </p:pic>
      <p:pic>
        <p:nvPicPr>
          <p:cNvPr id="2" name="Picture 1"/>
          <p:cNvPicPr>
            <a:picLocks noChangeAspect="1"/>
          </p:cNvPicPr>
          <p:nvPr/>
        </p:nvPicPr>
        <p:blipFill>
          <a:blip r:embed="rId3"/>
          <a:stretch>
            <a:fillRect/>
          </a:stretch>
        </p:blipFill>
        <p:spPr>
          <a:xfrm>
            <a:off x="9761855" y="762635"/>
            <a:ext cx="2132220" cy="5339080"/>
          </a:xfrm>
          <a:prstGeom prst="rect">
            <a:avLst/>
          </a:prstGeom>
        </p:spPr>
      </p:pic>
      <p:pic>
        <p:nvPicPr>
          <p:cNvPr id="3" name="Picture 2"/>
          <p:cNvPicPr>
            <a:picLocks noChangeAspect="1"/>
          </p:cNvPicPr>
          <p:nvPr/>
        </p:nvPicPr>
        <p:blipFill>
          <a:blip r:embed="rId4"/>
          <a:stretch>
            <a:fillRect/>
          </a:stretch>
        </p:blipFill>
        <p:spPr>
          <a:xfrm>
            <a:off x="716068" y="762635"/>
            <a:ext cx="2224617" cy="5339080"/>
          </a:xfrm>
          <a:prstGeom prst="rect">
            <a:avLst/>
          </a:prstGeom>
        </p:spPr>
      </p:pic>
    </p:spTree>
    <p:extLst>
      <p:ext uri="{BB962C8B-B14F-4D97-AF65-F5344CB8AC3E}">
        <p14:creationId xmlns:p14="http://schemas.microsoft.com/office/powerpoint/2010/main" val="9548607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1559" y="726440"/>
            <a:ext cx="7083724" cy="5267960"/>
          </a:xfrm>
          <a:prstGeom prst="rect">
            <a:avLst/>
          </a:prstGeom>
        </p:spPr>
      </p:pic>
      <p:pic>
        <p:nvPicPr>
          <p:cNvPr id="2" name="Picture 1"/>
          <p:cNvPicPr>
            <a:picLocks noChangeAspect="1"/>
          </p:cNvPicPr>
          <p:nvPr/>
        </p:nvPicPr>
        <p:blipFill>
          <a:blip r:embed="rId3"/>
          <a:stretch>
            <a:fillRect/>
          </a:stretch>
        </p:blipFill>
        <p:spPr>
          <a:xfrm>
            <a:off x="572563" y="726440"/>
            <a:ext cx="2211277" cy="5307065"/>
          </a:xfrm>
          <a:prstGeom prst="rect">
            <a:avLst/>
          </a:prstGeom>
        </p:spPr>
      </p:pic>
      <p:pic>
        <p:nvPicPr>
          <p:cNvPr id="3" name="Picture 2"/>
          <p:cNvPicPr>
            <a:picLocks noChangeAspect="1"/>
          </p:cNvPicPr>
          <p:nvPr/>
        </p:nvPicPr>
        <p:blipFill>
          <a:blip r:embed="rId4"/>
          <a:stretch>
            <a:fillRect/>
          </a:stretch>
        </p:blipFill>
        <p:spPr>
          <a:xfrm>
            <a:off x="9635284" y="726440"/>
            <a:ext cx="2103818" cy="5267960"/>
          </a:xfrm>
          <a:prstGeom prst="rect">
            <a:avLst/>
          </a:prstGeom>
        </p:spPr>
      </p:pic>
    </p:spTree>
    <p:extLst>
      <p:ext uri="{BB962C8B-B14F-4D97-AF65-F5344CB8AC3E}">
        <p14:creationId xmlns:p14="http://schemas.microsoft.com/office/powerpoint/2010/main" val="92520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17187" y="1056005"/>
            <a:ext cx="6709388" cy="5044440"/>
          </a:xfrm>
          <a:prstGeom prst="rect">
            <a:avLst/>
          </a:prstGeom>
        </p:spPr>
      </p:pic>
      <p:pic>
        <p:nvPicPr>
          <p:cNvPr id="2" name="Picture 1"/>
          <p:cNvPicPr>
            <a:picLocks noChangeAspect="1"/>
          </p:cNvPicPr>
          <p:nvPr/>
        </p:nvPicPr>
        <p:blipFill>
          <a:blip r:embed="rId3"/>
          <a:stretch>
            <a:fillRect/>
          </a:stretch>
        </p:blipFill>
        <p:spPr>
          <a:xfrm>
            <a:off x="9274175" y="1056006"/>
            <a:ext cx="2014553" cy="5044440"/>
          </a:xfrm>
          <a:prstGeom prst="rect">
            <a:avLst/>
          </a:prstGeom>
        </p:spPr>
      </p:pic>
      <p:pic>
        <p:nvPicPr>
          <p:cNvPr id="3" name="Picture 2"/>
          <p:cNvPicPr>
            <a:picLocks noChangeAspect="1"/>
          </p:cNvPicPr>
          <p:nvPr/>
        </p:nvPicPr>
        <p:blipFill>
          <a:blip r:embed="rId4"/>
          <a:stretch>
            <a:fillRect/>
          </a:stretch>
        </p:blipFill>
        <p:spPr>
          <a:xfrm>
            <a:off x="836612" y="1056005"/>
            <a:ext cx="2101850" cy="5044440"/>
          </a:xfrm>
          <a:prstGeom prst="rect">
            <a:avLst/>
          </a:prstGeom>
        </p:spPr>
      </p:pic>
    </p:spTree>
    <p:extLst>
      <p:ext uri="{BB962C8B-B14F-4D97-AF65-F5344CB8AC3E}">
        <p14:creationId xmlns:p14="http://schemas.microsoft.com/office/powerpoint/2010/main" val="1022399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07641" y="1366520"/>
            <a:ext cx="6569102" cy="4881880"/>
          </a:xfrm>
          <a:prstGeom prst="rect">
            <a:avLst/>
          </a:prstGeom>
        </p:spPr>
      </p:pic>
      <p:pic>
        <p:nvPicPr>
          <p:cNvPr id="2" name="Picture 1"/>
          <p:cNvPicPr>
            <a:picLocks noChangeAspect="1"/>
          </p:cNvPicPr>
          <p:nvPr/>
        </p:nvPicPr>
        <p:blipFill>
          <a:blip r:embed="rId3"/>
          <a:stretch>
            <a:fillRect/>
          </a:stretch>
        </p:blipFill>
        <p:spPr>
          <a:xfrm>
            <a:off x="599545" y="1366520"/>
            <a:ext cx="2034117" cy="4881880"/>
          </a:xfrm>
          <a:prstGeom prst="rect">
            <a:avLst/>
          </a:prstGeom>
        </p:spPr>
      </p:pic>
      <p:pic>
        <p:nvPicPr>
          <p:cNvPr id="3" name="Picture 2"/>
          <p:cNvPicPr>
            <a:picLocks noChangeAspect="1"/>
          </p:cNvPicPr>
          <p:nvPr/>
        </p:nvPicPr>
        <p:blipFill>
          <a:blip r:embed="rId4"/>
          <a:stretch>
            <a:fillRect/>
          </a:stretch>
        </p:blipFill>
        <p:spPr>
          <a:xfrm>
            <a:off x="8835206" y="1366520"/>
            <a:ext cx="1949633" cy="4881880"/>
          </a:xfrm>
          <a:prstGeom prst="rect">
            <a:avLst/>
          </a:prstGeom>
        </p:spPr>
      </p:pic>
    </p:spTree>
    <p:extLst>
      <p:ext uri="{BB962C8B-B14F-4D97-AF65-F5344CB8AC3E}">
        <p14:creationId xmlns:p14="http://schemas.microsoft.com/office/powerpoint/2010/main" val="2442053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5431" y="1367723"/>
            <a:ext cx="6951280" cy="5002595"/>
          </a:xfrm>
          <a:prstGeom prst="rect">
            <a:avLst/>
          </a:prstGeom>
        </p:spPr>
      </p:pic>
      <p:pic>
        <p:nvPicPr>
          <p:cNvPr id="2" name="Picture 1"/>
          <p:cNvPicPr>
            <a:picLocks noChangeAspect="1"/>
          </p:cNvPicPr>
          <p:nvPr/>
        </p:nvPicPr>
        <p:blipFill>
          <a:blip r:embed="rId3"/>
          <a:stretch>
            <a:fillRect/>
          </a:stretch>
        </p:blipFill>
        <p:spPr>
          <a:xfrm>
            <a:off x="8818537" y="78574"/>
            <a:ext cx="2630912" cy="6587802"/>
          </a:xfrm>
          <a:prstGeom prst="rect">
            <a:avLst/>
          </a:prstGeom>
        </p:spPr>
      </p:pic>
    </p:spTree>
    <p:extLst>
      <p:ext uri="{BB962C8B-B14F-4D97-AF65-F5344CB8AC3E}">
        <p14:creationId xmlns:p14="http://schemas.microsoft.com/office/powerpoint/2010/main" val="23270830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55906" y="685800"/>
            <a:ext cx="7168764" cy="5339080"/>
          </a:xfrm>
          <a:prstGeom prst="rect">
            <a:avLst/>
          </a:prstGeom>
        </p:spPr>
      </p:pic>
      <p:pic>
        <p:nvPicPr>
          <p:cNvPr id="2" name="Picture 1"/>
          <p:cNvPicPr>
            <a:picLocks noChangeAspect="1"/>
          </p:cNvPicPr>
          <p:nvPr/>
        </p:nvPicPr>
        <p:blipFill>
          <a:blip r:embed="rId3"/>
          <a:stretch>
            <a:fillRect/>
          </a:stretch>
        </p:blipFill>
        <p:spPr>
          <a:xfrm>
            <a:off x="300047" y="685799"/>
            <a:ext cx="2224617" cy="5339082"/>
          </a:xfrm>
          <a:prstGeom prst="rect">
            <a:avLst/>
          </a:prstGeom>
        </p:spPr>
      </p:pic>
      <p:pic>
        <p:nvPicPr>
          <p:cNvPr id="5" name="Picture 4"/>
          <p:cNvPicPr>
            <a:picLocks noChangeAspect="1"/>
          </p:cNvPicPr>
          <p:nvPr/>
        </p:nvPicPr>
        <p:blipFill>
          <a:blip r:embed="rId4"/>
          <a:stretch>
            <a:fillRect/>
          </a:stretch>
        </p:blipFill>
        <p:spPr>
          <a:xfrm>
            <a:off x="9248308" y="685799"/>
            <a:ext cx="2132221" cy="5339081"/>
          </a:xfrm>
          <a:prstGeom prst="rect">
            <a:avLst/>
          </a:prstGeom>
        </p:spPr>
      </p:pic>
    </p:spTree>
    <p:extLst>
      <p:ext uri="{BB962C8B-B14F-4D97-AF65-F5344CB8AC3E}">
        <p14:creationId xmlns:p14="http://schemas.microsoft.com/office/powerpoint/2010/main" val="2135579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60" y="5234622"/>
            <a:ext cx="8559800" cy="1325563"/>
          </a:xfrm>
        </p:spPr>
        <p:txBody>
          <a:bodyPr>
            <a:normAutofit fontScale="90000"/>
          </a:bodyPr>
          <a:lstStyle/>
          <a:p>
            <a:r>
              <a:rPr lang="en-US" b="1" dirty="0"/>
              <a:t>Continuing medical education for </a:t>
            </a:r>
            <a:r>
              <a:rPr lang="en-US" b="1" dirty="0" smtClean="0"/>
              <a:t/>
            </a:r>
            <a:br>
              <a:rPr lang="en-US" b="1" dirty="0" smtClean="0"/>
            </a:br>
            <a:r>
              <a:rPr lang="en-US" b="1" dirty="0" smtClean="0"/>
              <a:t>general </a:t>
            </a:r>
            <a:r>
              <a:rPr lang="en-US" b="1" dirty="0"/>
              <a:t>practitioners: </a:t>
            </a:r>
            <a:r>
              <a:rPr lang="en-US" b="1" dirty="0" smtClean="0"/>
              <a:t/>
            </a:r>
            <a:br>
              <a:rPr lang="en-US" b="1" dirty="0" smtClean="0"/>
            </a:br>
            <a:r>
              <a:rPr lang="en-US" b="1" dirty="0" smtClean="0"/>
              <a:t>a </a:t>
            </a:r>
            <a:r>
              <a:rPr lang="en-US" b="1" dirty="0"/>
              <a:t>practice format</a:t>
            </a:r>
            <a:br>
              <a:rPr lang="en-US" b="1" dirty="0"/>
            </a:br>
            <a:r>
              <a:rPr lang="en-US" b="1" dirty="0"/>
              <a:t>How do adults learn?</a:t>
            </a:r>
            <a:br>
              <a:rPr lang="en-US" b="1" dirty="0"/>
            </a:br>
            <a:endParaRPr lang="en-US" dirty="0"/>
          </a:p>
        </p:txBody>
      </p:sp>
      <p:sp>
        <p:nvSpPr>
          <p:cNvPr id="3" name="Content Placeholder 2"/>
          <p:cNvSpPr>
            <a:spLocks noGrp="1"/>
          </p:cNvSpPr>
          <p:nvPr>
            <p:ph idx="1"/>
          </p:nvPr>
        </p:nvSpPr>
        <p:spPr>
          <a:xfrm>
            <a:off x="203200" y="101600"/>
            <a:ext cx="9015412" cy="4632960"/>
          </a:xfrm>
        </p:spPr>
        <p:txBody>
          <a:bodyPr>
            <a:normAutofit fontScale="85000" lnSpcReduction="10000"/>
          </a:bodyPr>
          <a:lstStyle/>
          <a:p>
            <a:pPr>
              <a:buFont typeface="Arial" panose="020B0604020202020204" pitchFamily="34" charset="0"/>
              <a:buChar char="•"/>
            </a:pPr>
            <a:r>
              <a:rPr lang="en-US" b="1" dirty="0">
                <a:solidFill>
                  <a:schemeClr val="bg1"/>
                </a:solidFill>
              </a:rPr>
              <a:t>Adults are </a:t>
            </a:r>
            <a:r>
              <a:rPr lang="en-US" b="1" i="1" dirty="0">
                <a:solidFill>
                  <a:schemeClr val="bg1"/>
                </a:solidFill>
              </a:rPr>
              <a:t>results-oriented</a:t>
            </a:r>
            <a:r>
              <a:rPr lang="en-US" b="1" dirty="0">
                <a:solidFill>
                  <a:schemeClr val="bg1"/>
                </a:solidFill>
              </a:rPr>
              <a:t> and show a great need to know: why is it important to learn something, what must one do to learn and what will they have been taught?</a:t>
            </a:r>
          </a:p>
          <a:p>
            <a:pPr>
              <a:buFont typeface="Arial" panose="020B0604020202020204" pitchFamily="34" charset="0"/>
              <a:buChar char="•"/>
            </a:pPr>
            <a:r>
              <a:rPr lang="en-US" b="1" dirty="0">
                <a:solidFill>
                  <a:schemeClr val="bg1"/>
                </a:solidFill>
              </a:rPr>
              <a:t>Adults are </a:t>
            </a:r>
            <a:r>
              <a:rPr lang="en-US" b="1" i="1" dirty="0">
                <a:solidFill>
                  <a:schemeClr val="bg1"/>
                </a:solidFill>
              </a:rPr>
              <a:t>autonomous and self-directed</a:t>
            </a:r>
            <a:r>
              <a:rPr lang="en-US" b="1" dirty="0">
                <a:solidFill>
                  <a:schemeClr val="bg1"/>
                </a:solidFill>
              </a:rPr>
              <a:t>: adults like to be able to exercise control over the techniques and goals within the learning.</a:t>
            </a:r>
          </a:p>
          <a:p>
            <a:pPr>
              <a:buFont typeface="Arial" panose="020B0604020202020204" pitchFamily="34" charset="0"/>
              <a:buChar char="•"/>
            </a:pPr>
            <a:r>
              <a:rPr lang="en-US" b="1" dirty="0">
                <a:solidFill>
                  <a:schemeClr val="bg1"/>
                </a:solidFill>
              </a:rPr>
              <a:t>Adults have a lot of </a:t>
            </a:r>
            <a:r>
              <a:rPr lang="en-US" b="1" i="1" dirty="0">
                <a:solidFill>
                  <a:schemeClr val="bg1"/>
                </a:solidFill>
              </a:rPr>
              <a:t>life experiences and knowledge as a basis</a:t>
            </a:r>
            <a:r>
              <a:rPr lang="en-US" b="1" dirty="0">
                <a:solidFill>
                  <a:schemeClr val="bg1"/>
                </a:solidFill>
              </a:rPr>
              <a:t>, and they have a need to connect this basis with the learning content. Previous experiences of the adult learner also have an impact on the learning process by providing individual differences, creating prejudices and give an identity to the adult.</a:t>
            </a:r>
          </a:p>
          <a:p>
            <a:pPr>
              <a:buFont typeface="Arial" panose="020B0604020202020204" pitchFamily="34" charset="0"/>
              <a:buChar char="•"/>
            </a:pPr>
            <a:r>
              <a:rPr lang="en-US" b="1" dirty="0">
                <a:solidFill>
                  <a:schemeClr val="bg1"/>
                </a:solidFill>
              </a:rPr>
              <a:t>Adults are </a:t>
            </a:r>
            <a:r>
              <a:rPr lang="en-US" b="1" i="1" dirty="0">
                <a:solidFill>
                  <a:schemeClr val="bg1"/>
                </a:solidFill>
              </a:rPr>
              <a:t>relevancy oriented</a:t>
            </a:r>
            <a:r>
              <a:rPr lang="en-US" b="1" dirty="0">
                <a:solidFill>
                  <a:schemeClr val="bg1"/>
                </a:solidFill>
              </a:rPr>
              <a:t>. They must have a motive to learn, for example, because their life situation creates a certain learning need. This is linked to the willingness to learn.</a:t>
            </a:r>
          </a:p>
          <a:p>
            <a:pPr>
              <a:buFont typeface="Arial" panose="020B0604020202020204" pitchFamily="34" charset="0"/>
              <a:buChar char="•"/>
            </a:pPr>
            <a:r>
              <a:rPr lang="en-US" b="1" dirty="0">
                <a:solidFill>
                  <a:schemeClr val="bg1"/>
                </a:solidFill>
              </a:rPr>
              <a:t>Adults are generally </a:t>
            </a:r>
            <a:r>
              <a:rPr lang="en-US" b="1" i="1" dirty="0">
                <a:solidFill>
                  <a:schemeClr val="bg1"/>
                </a:solidFill>
              </a:rPr>
              <a:t>practical</a:t>
            </a:r>
            <a:r>
              <a:rPr lang="en-US" b="1" dirty="0">
                <a:solidFill>
                  <a:schemeClr val="bg1"/>
                </a:solidFill>
              </a:rPr>
              <a:t>. They learn best when knowledge is presented in a realistic (real-life) context.</a:t>
            </a:r>
          </a:p>
          <a:p>
            <a:pPr>
              <a:buFont typeface="Arial" panose="020B0604020202020204" pitchFamily="34" charset="0"/>
              <a:buChar char="•"/>
            </a:pPr>
            <a:r>
              <a:rPr lang="en-US" b="1" dirty="0">
                <a:solidFill>
                  <a:schemeClr val="bg1"/>
                </a:solidFill>
              </a:rPr>
              <a:t>Adults show a high </a:t>
            </a:r>
            <a:r>
              <a:rPr lang="en-US" b="1" i="1" dirty="0">
                <a:solidFill>
                  <a:schemeClr val="bg1"/>
                </a:solidFill>
              </a:rPr>
              <a:t>motivation to learn</a:t>
            </a:r>
            <a:r>
              <a:rPr lang="en-US" b="1" dirty="0">
                <a:solidFill>
                  <a:schemeClr val="bg1"/>
                </a:solidFill>
              </a:rPr>
              <a:t> when they can get new information that can help them to solve significant problems in their lives/work.</a:t>
            </a:r>
          </a:p>
          <a:p>
            <a:pPr>
              <a:buFont typeface="Arial" panose="020B0604020202020204" pitchFamily="34" charset="0"/>
              <a:buChar char="•"/>
            </a:pP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456737" y="556472"/>
            <a:ext cx="2524125" cy="6057900"/>
          </a:xfrm>
          <a:prstGeom prst="rect">
            <a:avLst/>
          </a:prstGeom>
        </p:spPr>
      </p:pic>
    </p:spTree>
    <p:extLst>
      <p:ext uri="{BB962C8B-B14F-4D97-AF65-F5344CB8AC3E}">
        <p14:creationId xmlns:p14="http://schemas.microsoft.com/office/powerpoint/2010/main" val="8721611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Motivation versus resistance to learn</a:t>
            </a:r>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b="1" dirty="0">
                <a:solidFill>
                  <a:schemeClr val="bg1"/>
                </a:solidFill>
              </a:rPr>
              <a:t>Confronted with the reality of (the combination of) work and family, professional doctors usually need an extra or particular motivation to commit to continuing education as compared with students in (under) graduate training. Professional physicians typically experience more barriers to </a:t>
            </a:r>
            <a:r>
              <a:rPr lang="en-US" b="1" dirty="0" smtClean="0">
                <a:solidFill>
                  <a:schemeClr val="bg1"/>
                </a:solidFill>
              </a:rPr>
              <a:t>learning.</a:t>
            </a:r>
            <a:endParaRPr lang="en-US" b="1" dirty="0">
              <a:solidFill>
                <a:schemeClr val="bg1"/>
              </a:solidFill>
            </a:endParaRPr>
          </a:p>
          <a:p>
            <a:pPr>
              <a:buFont typeface="Arial" panose="020B0604020202020204" pitchFamily="34" charset="0"/>
              <a:buChar char="•"/>
            </a:pPr>
            <a:r>
              <a:rPr lang="en-US" b="1" dirty="0">
                <a:solidFill>
                  <a:schemeClr val="bg1"/>
                </a:solidFill>
              </a:rPr>
              <a:t>For physicians, who often spend a lot of time in practice, it is not easy to find the time and opportunity to engage in a structured continuing education </a:t>
            </a:r>
            <a:r>
              <a:rPr lang="en-US" b="1" dirty="0" smtClean="0">
                <a:solidFill>
                  <a:schemeClr val="bg1"/>
                </a:solidFill>
              </a:rPr>
              <a:t>program. </a:t>
            </a:r>
            <a:r>
              <a:rPr lang="en-US" b="1" dirty="0">
                <a:solidFill>
                  <a:schemeClr val="bg1"/>
                </a:solidFill>
              </a:rPr>
              <a:t>Physicians, therefore, often revert to self-assessment of (deficiencies in) their own skills and knowledge. In order to meet their self-assessed learning needs, physicians tend to use rather unstructured strategies to improve </a:t>
            </a:r>
            <a:r>
              <a:rPr lang="en-US" b="1" dirty="0" smtClean="0">
                <a:solidFill>
                  <a:schemeClr val="bg1"/>
                </a:solidFill>
              </a:rPr>
              <a:t>themselves: </a:t>
            </a:r>
            <a:r>
              <a:rPr lang="en-US" b="1" dirty="0">
                <a:solidFill>
                  <a:schemeClr val="bg1"/>
                </a:solidFill>
              </a:rPr>
              <a:t>randomly searching for literature, consulting the Internet, reading the free and sponsored non-scientific medical journals. Furthermore, professionals differ in the time spent on learning new things and that the confrontation with new learning situations often brings fear or uncertainty with it. </a:t>
            </a:r>
          </a:p>
          <a:p>
            <a:endParaRPr lang="en-US" dirty="0"/>
          </a:p>
        </p:txBody>
      </p:sp>
      <p:pic>
        <p:nvPicPr>
          <p:cNvPr id="4" name="Picture 3"/>
          <p:cNvPicPr>
            <a:picLocks noChangeAspect="1"/>
          </p:cNvPicPr>
          <p:nvPr/>
        </p:nvPicPr>
        <p:blipFill>
          <a:blip r:embed="rId2"/>
          <a:stretch>
            <a:fillRect/>
          </a:stretch>
        </p:blipFill>
        <p:spPr>
          <a:xfrm>
            <a:off x="9324657" y="400050"/>
            <a:ext cx="2524125" cy="6057900"/>
          </a:xfrm>
          <a:prstGeom prst="rect">
            <a:avLst/>
          </a:prstGeom>
        </p:spPr>
      </p:pic>
    </p:spTree>
    <p:extLst>
      <p:ext uri="{BB962C8B-B14F-4D97-AF65-F5344CB8AC3E}">
        <p14:creationId xmlns:p14="http://schemas.microsoft.com/office/powerpoint/2010/main" val="1168636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Conditions for (the establishment of) an effective and efficient CME</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chemeClr val="bg1"/>
                </a:solidFill>
              </a:rPr>
              <a:t>The continuing education offering is subject to the goals of the </a:t>
            </a:r>
            <a:r>
              <a:rPr lang="en-US" b="1" dirty="0" smtClean="0">
                <a:solidFill>
                  <a:schemeClr val="bg1"/>
                </a:solidFill>
              </a:rPr>
              <a:t>organizing </a:t>
            </a:r>
            <a:r>
              <a:rPr lang="en-US" b="1" dirty="0">
                <a:solidFill>
                  <a:schemeClr val="bg1"/>
                </a:solidFill>
              </a:rPr>
              <a:t>institute, but even more to the needs and desires of the end </a:t>
            </a:r>
            <a:r>
              <a:rPr lang="en-US" b="1" dirty="0" smtClean="0">
                <a:solidFill>
                  <a:schemeClr val="bg1"/>
                </a:solidFill>
              </a:rPr>
              <a:t>user.</a:t>
            </a:r>
            <a:r>
              <a:rPr lang="en-US" b="1" dirty="0">
                <a:solidFill>
                  <a:schemeClr val="bg1"/>
                </a:solidFill>
              </a:rPr>
              <a:t> </a:t>
            </a:r>
            <a:endParaRPr lang="en-US" b="1" dirty="0" smtClean="0">
              <a:solidFill>
                <a:schemeClr val="bg1"/>
              </a:solidFill>
            </a:endParaRPr>
          </a:p>
          <a:p>
            <a:pPr marL="0" indent="0">
              <a:buNone/>
            </a:pPr>
            <a:r>
              <a:rPr lang="en-US" b="1" dirty="0" smtClean="0">
                <a:solidFill>
                  <a:schemeClr val="bg1"/>
                </a:solidFill>
              </a:rPr>
              <a:t>The </a:t>
            </a:r>
            <a:r>
              <a:rPr lang="en-US" b="1" dirty="0">
                <a:solidFill>
                  <a:schemeClr val="bg1"/>
                </a:solidFill>
              </a:rPr>
              <a:t>development and evaluation of a continuing education </a:t>
            </a:r>
            <a:r>
              <a:rPr lang="en-US" b="1" dirty="0" smtClean="0">
                <a:solidFill>
                  <a:schemeClr val="bg1"/>
                </a:solidFill>
              </a:rPr>
              <a:t>program </a:t>
            </a:r>
            <a:r>
              <a:rPr lang="en-US" b="1" dirty="0">
                <a:solidFill>
                  <a:schemeClr val="bg1"/>
                </a:solidFill>
              </a:rPr>
              <a:t>should be a strategic objective of each educational institute. </a:t>
            </a:r>
            <a:endParaRPr lang="en-US" b="1" dirty="0" smtClean="0">
              <a:solidFill>
                <a:schemeClr val="bg1"/>
              </a:solidFill>
            </a:endParaRPr>
          </a:p>
          <a:p>
            <a:pPr marL="0" indent="0">
              <a:buNone/>
            </a:pPr>
            <a:r>
              <a:rPr lang="en-US" b="1" dirty="0" smtClean="0">
                <a:solidFill>
                  <a:schemeClr val="bg1"/>
                </a:solidFill>
              </a:rPr>
              <a:t>To </a:t>
            </a:r>
            <a:r>
              <a:rPr lang="en-US" b="1" dirty="0">
                <a:solidFill>
                  <a:schemeClr val="bg1"/>
                </a:solidFill>
              </a:rPr>
              <a:t>be efficient and accessible, continuing education should meet a number of conditions that relate to the needs of the ‘student’, to the learning objectives, to the content, to the format and to the learning outcomes at the </a:t>
            </a:r>
            <a:r>
              <a:rPr lang="en-US" b="1" dirty="0" smtClean="0">
                <a:solidFill>
                  <a:schemeClr val="bg1"/>
                </a:solidFill>
              </a:rPr>
              <a:t>micro </a:t>
            </a:r>
            <a:r>
              <a:rPr lang="en-US" b="1" dirty="0">
                <a:solidFill>
                  <a:schemeClr val="bg1"/>
                </a:solidFill>
              </a:rPr>
              <a:t>and macro </a:t>
            </a:r>
            <a:r>
              <a:rPr lang="en-US" b="1" dirty="0" smtClean="0">
                <a:solidFill>
                  <a:schemeClr val="bg1"/>
                </a:solidFill>
              </a:rPr>
              <a:t>levels.</a:t>
            </a:r>
            <a:r>
              <a:rPr lang="en-US" b="1" dirty="0">
                <a:solidFill>
                  <a:schemeClr val="bg1"/>
                </a:solidFill>
              </a:rPr>
              <a:t> </a:t>
            </a:r>
            <a:endParaRPr lang="en-US" b="1" dirty="0" smtClean="0">
              <a:solidFill>
                <a:schemeClr val="bg1"/>
              </a:solidFill>
            </a:endParaRPr>
          </a:p>
          <a:p>
            <a:pPr marL="0" indent="0">
              <a:buNone/>
            </a:pPr>
            <a:r>
              <a:rPr lang="en-US" b="1" dirty="0" smtClean="0">
                <a:solidFill>
                  <a:schemeClr val="bg1"/>
                </a:solidFill>
              </a:rPr>
              <a:t>Therefore</a:t>
            </a:r>
            <a:r>
              <a:rPr lang="en-US" b="1" dirty="0">
                <a:solidFill>
                  <a:schemeClr val="bg1"/>
                </a:solidFill>
              </a:rPr>
              <a:t>, it is important to carefully define (to know) the target population and the subject (addressing the learning needs), to clearly define the learning objectives and to align with the format and the </a:t>
            </a:r>
            <a:r>
              <a:rPr lang="en-US" b="1" dirty="0" smtClean="0">
                <a:solidFill>
                  <a:schemeClr val="bg1"/>
                </a:solidFill>
              </a:rPr>
              <a:t>program </a:t>
            </a:r>
            <a:r>
              <a:rPr lang="en-US" b="1" dirty="0">
                <a:solidFill>
                  <a:schemeClr val="bg1"/>
                </a:solidFill>
              </a:rPr>
              <a:t>structure.</a:t>
            </a:r>
          </a:p>
        </p:txBody>
      </p:sp>
      <p:pic>
        <p:nvPicPr>
          <p:cNvPr id="4" name="Picture 3"/>
          <p:cNvPicPr>
            <a:picLocks noChangeAspect="1"/>
          </p:cNvPicPr>
          <p:nvPr/>
        </p:nvPicPr>
        <p:blipFill>
          <a:blip r:embed="rId2"/>
          <a:stretch>
            <a:fillRect/>
          </a:stretch>
        </p:blipFill>
        <p:spPr>
          <a:xfrm>
            <a:off x="9405937" y="440690"/>
            <a:ext cx="2524125" cy="6057900"/>
          </a:xfrm>
          <a:prstGeom prst="rect">
            <a:avLst/>
          </a:prstGeom>
        </p:spPr>
      </p:pic>
    </p:spTree>
    <p:extLst>
      <p:ext uri="{BB962C8B-B14F-4D97-AF65-F5344CB8AC3E}">
        <p14:creationId xmlns:p14="http://schemas.microsoft.com/office/powerpoint/2010/main" val="2565901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02" y="4943960"/>
            <a:ext cx="6290025" cy="817965"/>
          </a:xfrm>
        </p:spPr>
        <p:txBody>
          <a:bodyPr>
            <a:normAutofit fontScale="90000"/>
          </a:bodyPr>
          <a:lstStyle/>
          <a:p>
            <a:r>
              <a:rPr lang="en-US" sz="4400" b="1" dirty="0" smtClean="0"/>
              <a:t/>
            </a:r>
            <a:br>
              <a:rPr lang="en-US" sz="4400" b="1" dirty="0" smtClean="0"/>
            </a:br>
            <a:r>
              <a:rPr lang="en-US" sz="4400" b="1" dirty="0" smtClean="0"/>
              <a:t>CME Main </a:t>
            </a:r>
            <a:r>
              <a:rPr lang="en-US" sz="4400" b="1" dirty="0"/>
              <a:t>messages</a:t>
            </a:r>
            <a:br>
              <a:rPr lang="en-US" sz="4400" b="1" dirty="0"/>
            </a:br>
            <a:endParaRPr lang="en-US" sz="4400"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b="1" dirty="0">
                <a:solidFill>
                  <a:schemeClr val="bg1"/>
                </a:solidFill>
              </a:rPr>
              <a:t>Continuing medical education should go beyond the sheer acquisition of knowledge.</a:t>
            </a:r>
          </a:p>
          <a:p>
            <a:pPr>
              <a:buFont typeface="Arial" panose="020B0604020202020204" pitchFamily="34" charset="0"/>
              <a:buChar char="•"/>
            </a:pPr>
            <a:r>
              <a:rPr lang="en-US" sz="2800" b="1" dirty="0">
                <a:solidFill>
                  <a:schemeClr val="bg1"/>
                </a:solidFill>
              </a:rPr>
              <a:t>The continuing education offerings are subject to the goals of the </a:t>
            </a:r>
            <a:r>
              <a:rPr lang="en-US" sz="2800" b="1" dirty="0" smtClean="0">
                <a:solidFill>
                  <a:schemeClr val="bg1"/>
                </a:solidFill>
              </a:rPr>
              <a:t>organizing </a:t>
            </a:r>
            <a:r>
              <a:rPr lang="en-US" sz="2800" b="1" dirty="0">
                <a:solidFill>
                  <a:schemeClr val="bg1"/>
                </a:solidFill>
              </a:rPr>
              <a:t>institution, but even more to the needs and desires of the end user.</a:t>
            </a:r>
          </a:p>
          <a:p>
            <a:pPr>
              <a:buFont typeface="Arial" panose="020B0604020202020204" pitchFamily="34" charset="0"/>
              <a:buChar char="•"/>
            </a:pPr>
            <a:r>
              <a:rPr lang="en-US" sz="2800" b="1" dirty="0">
                <a:solidFill>
                  <a:schemeClr val="bg1"/>
                </a:solidFill>
              </a:rPr>
              <a:t>The </a:t>
            </a:r>
            <a:r>
              <a:rPr lang="en-US" sz="2800" b="1" dirty="0" smtClean="0">
                <a:solidFill>
                  <a:schemeClr val="bg1"/>
                </a:solidFill>
              </a:rPr>
              <a:t>program </a:t>
            </a:r>
            <a:r>
              <a:rPr lang="en-US" sz="2800" b="1" dirty="0">
                <a:solidFill>
                  <a:schemeClr val="bg1"/>
                </a:solidFill>
              </a:rPr>
              <a:t>must be built up strategically.</a:t>
            </a:r>
          </a:p>
        </p:txBody>
      </p:sp>
      <p:pic>
        <p:nvPicPr>
          <p:cNvPr id="4" name="Picture 3"/>
          <p:cNvPicPr>
            <a:picLocks noChangeAspect="1"/>
          </p:cNvPicPr>
          <p:nvPr/>
        </p:nvPicPr>
        <p:blipFill>
          <a:blip r:embed="rId2"/>
          <a:stretch>
            <a:fillRect/>
          </a:stretch>
        </p:blipFill>
        <p:spPr>
          <a:xfrm>
            <a:off x="9375457" y="471170"/>
            <a:ext cx="2524125" cy="6057900"/>
          </a:xfrm>
          <a:prstGeom prst="rect">
            <a:avLst/>
          </a:prstGeom>
        </p:spPr>
      </p:pic>
    </p:spTree>
    <p:extLst>
      <p:ext uri="{BB962C8B-B14F-4D97-AF65-F5344CB8AC3E}">
        <p14:creationId xmlns:p14="http://schemas.microsoft.com/office/powerpoint/2010/main" val="3637457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3" y="4864554"/>
            <a:ext cx="8775337" cy="1325563"/>
          </a:xfrm>
        </p:spPr>
        <p:txBody>
          <a:bodyPr>
            <a:normAutofit fontScale="90000"/>
          </a:bodyPr>
          <a:lstStyle/>
          <a:p>
            <a:r>
              <a:rPr lang="en-US" dirty="0" smtClean="0"/>
              <a:t/>
            </a:r>
            <a:br>
              <a:rPr lang="en-US" dirty="0" smtClean="0"/>
            </a:br>
            <a:r>
              <a:rPr lang="en-US" sz="6000" b="1" dirty="0" smtClean="0"/>
              <a:t>CME </a:t>
            </a:r>
            <a:r>
              <a:rPr lang="en-US" sz="6000" b="1" dirty="0"/>
              <a:t>Current research questions</a:t>
            </a:r>
            <a:r>
              <a:rPr lang="en-US" b="1" dirty="0"/>
              <a:t/>
            </a:r>
            <a:br>
              <a:rPr lang="en-US" b="1" dirty="0"/>
            </a:br>
            <a:endParaRPr lang="en-US" dirty="0"/>
          </a:p>
        </p:txBody>
      </p:sp>
      <p:sp>
        <p:nvSpPr>
          <p:cNvPr id="3" name="Content Placeholder 2"/>
          <p:cNvSpPr>
            <a:spLocks noGrp="1"/>
          </p:cNvSpPr>
          <p:nvPr>
            <p:ph idx="1"/>
          </p:nvPr>
        </p:nvSpPr>
        <p:spPr/>
        <p:txBody>
          <a:bodyPr>
            <a:normAutofit fontScale="70000" lnSpcReduction="20000"/>
          </a:bodyPr>
          <a:lstStyle/>
          <a:p>
            <a:pPr>
              <a:buFont typeface="Arial" panose="020B0604020202020204" pitchFamily="34" charset="0"/>
              <a:buChar char="•"/>
            </a:pPr>
            <a:r>
              <a:rPr lang="en-US" sz="4400" b="1" dirty="0">
                <a:solidFill>
                  <a:schemeClr val="bg1"/>
                </a:solidFill>
              </a:rPr>
              <a:t>Should focus on new learning strategies in terms of educational outcome measures.</a:t>
            </a:r>
          </a:p>
          <a:p>
            <a:pPr>
              <a:buFont typeface="Arial" panose="020B0604020202020204" pitchFamily="34" charset="0"/>
              <a:buChar char="•"/>
            </a:pPr>
            <a:r>
              <a:rPr lang="en-US" sz="4400" b="1" dirty="0">
                <a:solidFill>
                  <a:schemeClr val="bg1"/>
                </a:solidFill>
              </a:rPr>
              <a:t>Should focus on outcome of learning on healthcare quality.</a:t>
            </a:r>
          </a:p>
          <a:p>
            <a:pPr>
              <a:buFont typeface="Arial" panose="020B0604020202020204" pitchFamily="34" charset="0"/>
              <a:buChar char="•"/>
            </a:pPr>
            <a:r>
              <a:rPr lang="en-US" sz="4400" b="1" dirty="0">
                <a:solidFill>
                  <a:schemeClr val="bg1"/>
                </a:solidFill>
              </a:rPr>
              <a:t>Should focus on metacognition or the self-awareness of knowledge and skills.</a:t>
            </a:r>
          </a:p>
          <a:p>
            <a:endParaRPr lang="en-US" dirty="0"/>
          </a:p>
        </p:txBody>
      </p:sp>
      <p:pic>
        <p:nvPicPr>
          <p:cNvPr id="4" name="Picture 3"/>
          <p:cNvPicPr>
            <a:picLocks noChangeAspect="1"/>
          </p:cNvPicPr>
          <p:nvPr/>
        </p:nvPicPr>
        <p:blipFill>
          <a:blip r:embed="rId3"/>
          <a:stretch>
            <a:fillRect/>
          </a:stretch>
        </p:blipFill>
        <p:spPr>
          <a:xfrm>
            <a:off x="9375457" y="420370"/>
            <a:ext cx="2524125" cy="6057900"/>
          </a:xfrm>
          <a:prstGeom prst="rect">
            <a:avLst/>
          </a:prstGeom>
        </p:spPr>
      </p:pic>
    </p:spTree>
    <p:extLst>
      <p:ext uri="{BB962C8B-B14F-4D97-AF65-F5344CB8AC3E}">
        <p14:creationId xmlns:p14="http://schemas.microsoft.com/office/powerpoint/2010/main" val="2287195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do physicians need continuing medical education (CME) credit?</a:t>
            </a:r>
          </a:p>
        </p:txBody>
      </p:sp>
      <p:sp>
        <p:nvSpPr>
          <p:cNvPr id="3" name="Content Placeholder 2"/>
          <p:cNvSpPr>
            <a:spLocks noGrp="1"/>
          </p:cNvSpPr>
          <p:nvPr>
            <p:ph idx="1"/>
          </p:nvPr>
        </p:nvSpPr>
        <p:spPr/>
        <p:txBody>
          <a:bodyPr>
            <a:normAutofit fontScale="77500" lnSpcReduction="20000"/>
          </a:bodyPr>
          <a:lstStyle/>
          <a:p>
            <a:pPr marL="0" indent="0">
              <a:buNone/>
            </a:pPr>
            <a:r>
              <a:rPr lang="en-US" sz="4000" b="1" dirty="0">
                <a:solidFill>
                  <a:schemeClr val="bg1"/>
                </a:solidFill>
              </a:rPr>
              <a:t>Physicians use CME credit to demonstrate that they have participated in educational activities and obtained CME credit to document meeting the requirements of state medical boards, medical specialty societies, specialty boards, hospital medical staffs, the Joint Commission, insurance groups, and </a:t>
            </a:r>
            <a:r>
              <a:rPr lang="en-US" sz="4000" b="1" dirty="0" smtClean="0">
                <a:solidFill>
                  <a:schemeClr val="bg1"/>
                </a:solidFill>
              </a:rPr>
              <a:t>others.</a:t>
            </a:r>
            <a:endParaRPr lang="en-US" sz="4000" b="1" dirty="0">
              <a:solidFill>
                <a:schemeClr val="bg1"/>
              </a:solidFill>
            </a:endParaRPr>
          </a:p>
        </p:txBody>
      </p:sp>
      <p:pic>
        <p:nvPicPr>
          <p:cNvPr id="4" name="Picture 3"/>
          <p:cNvPicPr>
            <a:picLocks noChangeAspect="1"/>
          </p:cNvPicPr>
          <p:nvPr/>
        </p:nvPicPr>
        <p:blipFill>
          <a:blip r:embed="rId2"/>
          <a:stretch>
            <a:fillRect/>
          </a:stretch>
        </p:blipFill>
        <p:spPr>
          <a:xfrm>
            <a:off x="9446577" y="440690"/>
            <a:ext cx="2524125" cy="6057900"/>
          </a:xfrm>
          <a:prstGeom prst="rect">
            <a:avLst/>
          </a:prstGeom>
        </p:spPr>
      </p:pic>
    </p:spTree>
    <p:extLst>
      <p:ext uri="{BB962C8B-B14F-4D97-AF65-F5344CB8AC3E}">
        <p14:creationId xmlns:p14="http://schemas.microsoft.com/office/powerpoint/2010/main" val="3101715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AMA PRA Category 1 Credit™ </a:t>
            </a:r>
            <a:r>
              <a:rPr lang="en-US" sz="3600" b="1" dirty="0" smtClean="0"/>
              <a:t/>
            </a:r>
            <a:br>
              <a:rPr lang="en-US" sz="3600" b="1" dirty="0" smtClean="0"/>
            </a:br>
            <a:r>
              <a:rPr lang="en-US" sz="3600" b="1" dirty="0" smtClean="0"/>
              <a:t>What </a:t>
            </a:r>
            <a:r>
              <a:rPr lang="en-US" sz="3600" b="1" dirty="0"/>
              <a:t>does AMA PRA Category 1 Credit™ represent?</a:t>
            </a:r>
          </a:p>
        </p:txBody>
      </p:sp>
      <p:sp>
        <p:nvSpPr>
          <p:cNvPr id="3" name="Content Placeholder 2"/>
          <p:cNvSpPr>
            <a:spLocks noGrp="1"/>
          </p:cNvSpPr>
          <p:nvPr>
            <p:ph idx="1"/>
          </p:nvPr>
        </p:nvSpPr>
        <p:spPr/>
        <p:txBody>
          <a:bodyPr>
            <a:normAutofit fontScale="77500" lnSpcReduction="20000"/>
          </a:bodyPr>
          <a:lstStyle/>
          <a:p>
            <a:pPr marL="0" indent="0">
              <a:buNone/>
            </a:pPr>
            <a:r>
              <a:rPr lang="en-US" sz="3600" b="1" dirty="0">
                <a:solidFill>
                  <a:schemeClr val="bg1"/>
                </a:solidFill>
              </a:rPr>
              <a:t>AMA PRA Category 1 Credit™ represents that the physician has participated in an educational activity, and completed all requirements for such an activity, that is expected to “serve to maintain, develop, or increase the knowledge, skills, and professional performance and relationships that a physician uses to provide services for patients, the public or the profession” as stated in the AMA’s definition of CME.</a:t>
            </a:r>
          </a:p>
        </p:txBody>
      </p:sp>
      <p:pic>
        <p:nvPicPr>
          <p:cNvPr id="4" name="Picture 3"/>
          <p:cNvPicPr>
            <a:picLocks noChangeAspect="1"/>
          </p:cNvPicPr>
          <p:nvPr/>
        </p:nvPicPr>
        <p:blipFill>
          <a:blip r:embed="rId3"/>
          <a:stretch>
            <a:fillRect/>
          </a:stretch>
        </p:blipFill>
        <p:spPr>
          <a:xfrm>
            <a:off x="9334817" y="379730"/>
            <a:ext cx="2524125" cy="6057900"/>
          </a:xfrm>
          <a:prstGeom prst="rect">
            <a:avLst/>
          </a:prstGeom>
        </p:spPr>
      </p:pic>
    </p:spTree>
    <p:extLst>
      <p:ext uri="{BB962C8B-B14F-4D97-AF65-F5344CB8AC3E}">
        <p14:creationId xmlns:p14="http://schemas.microsoft.com/office/powerpoint/2010/main" val="3490470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845" y="419100"/>
            <a:ext cx="9154806" cy="6057900"/>
          </a:xfrm>
          <a:prstGeom prst="rect">
            <a:avLst/>
          </a:prstGeom>
        </p:spPr>
      </p:pic>
      <p:pic>
        <p:nvPicPr>
          <p:cNvPr id="2" name="Picture 1"/>
          <p:cNvPicPr>
            <a:picLocks noChangeAspect="1"/>
          </p:cNvPicPr>
          <p:nvPr/>
        </p:nvPicPr>
        <p:blipFill>
          <a:blip r:embed="rId3"/>
          <a:stretch>
            <a:fillRect/>
          </a:stretch>
        </p:blipFill>
        <p:spPr>
          <a:xfrm>
            <a:off x="9454650" y="419100"/>
            <a:ext cx="2524125" cy="6057900"/>
          </a:xfrm>
          <a:prstGeom prst="rect">
            <a:avLst/>
          </a:prstGeom>
        </p:spPr>
      </p:pic>
    </p:spTree>
    <p:extLst>
      <p:ext uri="{BB962C8B-B14F-4D97-AF65-F5344CB8AC3E}">
        <p14:creationId xmlns:p14="http://schemas.microsoft.com/office/powerpoint/2010/main" val="9062225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883" y="1071797"/>
            <a:ext cx="10770432" cy="4308872"/>
          </a:xfrm>
          <a:prstGeom prst="rect">
            <a:avLst/>
          </a:prstGeom>
          <a:noFill/>
        </p:spPr>
        <p:txBody>
          <a:bodyPr wrap="square" rtlCol="0">
            <a:spAutoFit/>
          </a:bodyPr>
          <a:lstStyle/>
          <a:p>
            <a:r>
              <a:rPr lang="en-US" sz="3200" dirty="0" smtClean="0"/>
              <a:t>1. What are the three most important general aspects of medical care under NCQA and Joint Commission Review? Please select the best answer.</a:t>
            </a:r>
          </a:p>
          <a:p>
            <a:endParaRPr lang="en-US" sz="3200" dirty="0"/>
          </a:p>
          <a:p>
            <a:pPr marL="342900" indent="-342900">
              <a:buAutoNum type="alphaLcParenR"/>
            </a:pPr>
            <a:r>
              <a:rPr lang="en-US" sz="3200" dirty="0" smtClean="0"/>
              <a:t>Patient experience of care, quality of care, cost of care</a:t>
            </a:r>
          </a:p>
          <a:p>
            <a:pPr marL="342900" indent="-342900">
              <a:buAutoNum type="alphaLcParenR"/>
            </a:pPr>
            <a:r>
              <a:rPr lang="en-US" sz="3200" dirty="0" smtClean="0"/>
              <a:t>CPR certification, brand name drug utilization, and CME documentation </a:t>
            </a:r>
          </a:p>
          <a:p>
            <a:r>
              <a:rPr lang="en-US" dirty="0" smtClean="0"/>
              <a:t> </a:t>
            </a:r>
            <a:endParaRPr lang="en-US" dirty="0"/>
          </a:p>
        </p:txBody>
      </p:sp>
    </p:spTree>
    <p:extLst>
      <p:ext uri="{BB962C8B-B14F-4D97-AF65-F5344CB8AC3E}">
        <p14:creationId xmlns:p14="http://schemas.microsoft.com/office/powerpoint/2010/main" val="681778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6169" y="1069074"/>
            <a:ext cx="7056210" cy="5134725"/>
          </a:xfrm>
          <a:prstGeom prst="rect">
            <a:avLst/>
          </a:prstGeom>
        </p:spPr>
      </p:pic>
      <p:pic>
        <p:nvPicPr>
          <p:cNvPr id="2" name="Picture 1"/>
          <p:cNvPicPr>
            <a:picLocks noChangeAspect="1"/>
          </p:cNvPicPr>
          <p:nvPr/>
        </p:nvPicPr>
        <p:blipFill>
          <a:blip r:embed="rId3"/>
          <a:stretch>
            <a:fillRect/>
          </a:stretch>
        </p:blipFill>
        <p:spPr>
          <a:xfrm>
            <a:off x="8803037" y="166066"/>
            <a:ext cx="2564634" cy="6421844"/>
          </a:xfrm>
          <a:prstGeom prst="rect">
            <a:avLst/>
          </a:prstGeom>
        </p:spPr>
      </p:pic>
    </p:spTree>
    <p:extLst>
      <p:ext uri="{BB962C8B-B14F-4D97-AF65-F5344CB8AC3E}">
        <p14:creationId xmlns:p14="http://schemas.microsoft.com/office/powerpoint/2010/main" val="12278953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883" y="1071797"/>
            <a:ext cx="10770432" cy="4308872"/>
          </a:xfrm>
          <a:prstGeom prst="rect">
            <a:avLst/>
          </a:prstGeom>
          <a:noFill/>
        </p:spPr>
        <p:txBody>
          <a:bodyPr wrap="square" rtlCol="0">
            <a:spAutoFit/>
          </a:bodyPr>
          <a:lstStyle/>
          <a:p>
            <a:r>
              <a:rPr lang="en-US" sz="3200" dirty="0" smtClean="0"/>
              <a:t>1. What are the three most important general aspects of medical care under NCQA and Joint Commission Review? Please select the best answer.</a:t>
            </a:r>
          </a:p>
          <a:p>
            <a:endParaRPr lang="en-US" sz="3200" dirty="0"/>
          </a:p>
          <a:p>
            <a:pPr marL="342900" indent="-342900">
              <a:buAutoNum type="alphaLcParenR"/>
            </a:pPr>
            <a:r>
              <a:rPr lang="en-US" sz="3200" dirty="0" smtClean="0">
                <a:solidFill>
                  <a:srgbClr val="C00000"/>
                </a:solidFill>
              </a:rPr>
              <a:t>Patient experience of care, quality of care, cost of care</a:t>
            </a:r>
          </a:p>
          <a:p>
            <a:pPr marL="342900" indent="-342900">
              <a:buAutoNum type="alphaLcParenR"/>
            </a:pPr>
            <a:r>
              <a:rPr lang="en-US" sz="3200" dirty="0" smtClean="0"/>
              <a:t>CPR certification, brand name drug utilization, and CME documentation </a:t>
            </a:r>
          </a:p>
          <a:p>
            <a:r>
              <a:rPr lang="en-US" dirty="0" smtClean="0"/>
              <a:t> </a:t>
            </a:r>
            <a:endParaRPr lang="en-US" dirty="0"/>
          </a:p>
        </p:txBody>
      </p:sp>
    </p:spTree>
    <p:extLst>
      <p:ext uri="{BB962C8B-B14F-4D97-AF65-F5344CB8AC3E}">
        <p14:creationId xmlns:p14="http://schemas.microsoft.com/office/powerpoint/2010/main" val="27266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703" y="491008"/>
            <a:ext cx="11190157" cy="6001643"/>
          </a:xfrm>
          <a:prstGeom prst="rect">
            <a:avLst/>
          </a:prstGeom>
        </p:spPr>
        <p:txBody>
          <a:bodyPr wrap="square">
            <a:spAutoFit/>
          </a:bodyPr>
          <a:lstStyle/>
          <a:p>
            <a:r>
              <a:rPr lang="en-US" sz="3200" dirty="0" smtClean="0"/>
              <a:t>2. Under the evaluation of the Patient Centered Medical Home, which of the following is not a standard under NCQA on Joint Commission for outpatient clinic reviews?</a:t>
            </a:r>
            <a:endParaRPr lang="en-US" sz="3200" dirty="0"/>
          </a:p>
          <a:p>
            <a:endParaRPr lang="en-US" sz="3200" dirty="0"/>
          </a:p>
          <a:p>
            <a:pPr marL="342900" indent="-342900">
              <a:buAutoNum type="alphaLcParenR"/>
            </a:pPr>
            <a:r>
              <a:rPr lang="en-US" sz="3200" dirty="0" smtClean="0"/>
              <a:t>Patient-Centered Access</a:t>
            </a:r>
          </a:p>
          <a:p>
            <a:pPr marL="342900" indent="-342900">
              <a:buAutoNum type="alphaLcParenR"/>
            </a:pPr>
            <a:r>
              <a:rPr lang="en-US" sz="3200" dirty="0" smtClean="0"/>
              <a:t>Team-Based Care</a:t>
            </a:r>
          </a:p>
          <a:p>
            <a:pPr marL="342900" indent="-342900">
              <a:buAutoNum type="alphaLcParenR"/>
            </a:pPr>
            <a:r>
              <a:rPr lang="en-US" sz="3200" dirty="0" smtClean="0"/>
              <a:t>Population Health Management</a:t>
            </a:r>
          </a:p>
          <a:p>
            <a:pPr marL="342900" indent="-342900">
              <a:buAutoNum type="alphaLcParenR"/>
            </a:pPr>
            <a:r>
              <a:rPr lang="en-US" sz="3200" dirty="0" smtClean="0"/>
              <a:t>Care Management and Support</a:t>
            </a:r>
          </a:p>
          <a:p>
            <a:pPr marL="342900" indent="-342900">
              <a:buAutoNum type="alphaLcParenR"/>
            </a:pPr>
            <a:r>
              <a:rPr lang="en-US" sz="3200" dirty="0" smtClean="0"/>
              <a:t>Care Coordination and Care Transitions</a:t>
            </a:r>
          </a:p>
          <a:p>
            <a:pPr marL="342900" indent="-342900">
              <a:buAutoNum type="alphaLcParenR"/>
            </a:pPr>
            <a:r>
              <a:rPr lang="en-US" sz="3200" dirty="0" smtClean="0"/>
              <a:t>Performance Measurement and Quality Improvement</a:t>
            </a:r>
          </a:p>
          <a:p>
            <a:pPr marL="342900" indent="-342900">
              <a:buAutoNum type="alphaLcParenR"/>
            </a:pPr>
            <a:r>
              <a:rPr lang="en-US" sz="3200" dirty="0" smtClean="0"/>
              <a:t>EMTALA Rule Adherence  </a:t>
            </a:r>
            <a:endParaRPr lang="en-US" sz="3200" dirty="0"/>
          </a:p>
        </p:txBody>
      </p:sp>
    </p:spTree>
    <p:extLst>
      <p:ext uri="{BB962C8B-B14F-4D97-AF65-F5344CB8AC3E}">
        <p14:creationId xmlns:p14="http://schemas.microsoft.com/office/powerpoint/2010/main" val="4282110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743" y="573454"/>
            <a:ext cx="11190157" cy="6001643"/>
          </a:xfrm>
          <a:prstGeom prst="rect">
            <a:avLst/>
          </a:prstGeom>
        </p:spPr>
        <p:txBody>
          <a:bodyPr wrap="square">
            <a:spAutoFit/>
          </a:bodyPr>
          <a:lstStyle/>
          <a:p>
            <a:r>
              <a:rPr lang="en-US" sz="3200" dirty="0" smtClean="0"/>
              <a:t>2. Under the evaluation of the Patient Centered Medical Home, which of the following is not a standard under NCQA on Joint Commission for outpatient clinic reviews?</a:t>
            </a:r>
            <a:endParaRPr lang="en-US" sz="3200" dirty="0"/>
          </a:p>
          <a:p>
            <a:endParaRPr lang="en-US" sz="3200" dirty="0"/>
          </a:p>
          <a:p>
            <a:pPr marL="342900" indent="-342900">
              <a:buAutoNum type="alphaLcParenR"/>
            </a:pPr>
            <a:r>
              <a:rPr lang="en-US" sz="3200" dirty="0" smtClean="0"/>
              <a:t>Patient-Centered Access</a:t>
            </a:r>
          </a:p>
          <a:p>
            <a:pPr marL="342900" indent="-342900">
              <a:buAutoNum type="alphaLcParenR"/>
            </a:pPr>
            <a:r>
              <a:rPr lang="en-US" sz="3200" dirty="0" smtClean="0"/>
              <a:t>Team-Based Care</a:t>
            </a:r>
          </a:p>
          <a:p>
            <a:pPr marL="342900" indent="-342900">
              <a:buAutoNum type="alphaLcParenR"/>
            </a:pPr>
            <a:r>
              <a:rPr lang="en-US" sz="3200" dirty="0" smtClean="0"/>
              <a:t>Population Health Management</a:t>
            </a:r>
          </a:p>
          <a:p>
            <a:pPr marL="342900" indent="-342900">
              <a:buAutoNum type="alphaLcParenR"/>
            </a:pPr>
            <a:r>
              <a:rPr lang="en-US" sz="3200" dirty="0" smtClean="0"/>
              <a:t>Care Management and Support</a:t>
            </a:r>
          </a:p>
          <a:p>
            <a:pPr marL="342900" indent="-342900">
              <a:buAutoNum type="alphaLcParenR"/>
            </a:pPr>
            <a:r>
              <a:rPr lang="en-US" sz="3200" dirty="0" smtClean="0"/>
              <a:t>Care Coordination and Care Transitions</a:t>
            </a:r>
          </a:p>
          <a:p>
            <a:pPr marL="342900" indent="-342900">
              <a:buAutoNum type="alphaLcParenR"/>
            </a:pPr>
            <a:r>
              <a:rPr lang="en-US" sz="3200" dirty="0" smtClean="0"/>
              <a:t>Performance Measurement and Quality Improvement</a:t>
            </a:r>
          </a:p>
          <a:p>
            <a:pPr marL="342900" indent="-342900">
              <a:buAutoNum type="alphaLcParenR"/>
            </a:pPr>
            <a:r>
              <a:rPr lang="en-US" sz="3200" dirty="0" smtClean="0">
                <a:solidFill>
                  <a:srgbClr val="C00000"/>
                </a:solidFill>
              </a:rPr>
              <a:t>EMTALA Rule Adherence  </a:t>
            </a:r>
            <a:endParaRPr lang="en-US" sz="3200" dirty="0">
              <a:solidFill>
                <a:srgbClr val="C00000"/>
              </a:solidFill>
            </a:endParaRPr>
          </a:p>
        </p:txBody>
      </p:sp>
    </p:spTree>
    <p:extLst>
      <p:ext uri="{BB962C8B-B14F-4D97-AF65-F5344CB8AC3E}">
        <p14:creationId xmlns:p14="http://schemas.microsoft.com/office/powerpoint/2010/main" val="290042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366" y="108759"/>
            <a:ext cx="11190157" cy="6986528"/>
          </a:xfrm>
          <a:prstGeom prst="rect">
            <a:avLst/>
          </a:prstGeom>
        </p:spPr>
        <p:txBody>
          <a:bodyPr wrap="square">
            <a:spAutoFit/>
          </a:bodyPr>
          <a:lstStyle/>
          <a:p>
            <a:r>
              <a:rPr lang="en-US" sz="2800" dirty="0"/>
              <a:t>3</a:t>
            </a:r>
            <a:r>
              <a:rPr lang="en-US" sz="2800" dirty="0" smtClean="0"/>
              <a:t>. Which of the following is not a measure of Assess to care recognized by NCQA on Joint Commission?</a:t>
            </a:r>
            <a:endParaRPr lang="en-US" sz="2800" dirty="0"/>
          </a:p>
          <a:p>
            <a:endParaRPr lang="en-US" dirty="0"/>
          </a:p>
          <a:p>
            <a:pPr marL="342900" indent="-342900">
              <a:buAutoNum type="alphaLcParenR"/>
            </a:pPr>
            <a:r>
              <a:rPr lang="en-US" sz="2800" dirty="0" smtClean="0"/>
              <a:t>Providing same-day appointments for routine and urgent care</a:t>
            </a:r>
          </a:p>
          <a:p>
            <a:pPr marL="342900" indent="-342900">
              <a:buAutoNum type="alphaLcParenR"/>
            </a:pPr>
            <a:r>
              <a:rPr lang="en-US" sz="2800" dirty="0" smtClean="0"/>
              <a:t>Providing routine and urgent-care appointments outside regular business hours </a:t>
            </a:r>
          </a:p>
          <a:p>
            <a:pPr marL="342900" indent="-342900">
              <a:buAutoNum type="alphaLcParenR"/>
            </a:pPr>
            <a:r>
              <a:rPr lang="en-US" sz="2800" dirty="0" smtClean="0"/>
              <a:t>Providing alternative types of clinical encounters</a:t>
            </a:r>
          </a:p>
          <a:p>
            <a:pPr marL="342900" indent="-342900">
              <a:buAutoNum type="alphaLcParenR"/>
            </a:pPr>
            <a:r>
              <a:rPr lang="en-US" sz="2800" dirty="0" smtClean="0"/>
              <a:t>Availability of appointments</a:t>
            </a:r>
          </a:p>
          <a:p>
            <a:pPr marL="342900" indent="-342900">
              <a:buAutoNum type="alphaLcParenR"/>
            </a:pPr>
            <a:r>
              <a:rPr lang="en-US" sz="2800" dirty="0" smtClean="0"/>
              <a:t>Monitoring no show rates</a:t>
            </a:r>
          </a:p>
          <a:p>
            <a:pPr marL="342900" indent="-342900">
              <a:buAutoNum type="alphaLcParenR"/>
            </a:pPr>
            <a:r>
              <a:rPr lang="en-US" sz="2800" dirty="0" smtClean="0"/>
              <a:t>Acting on identified opportunities to improve access</a:t>
            </a:r>
          </a:p>
          <a:p>
            <a:pPr marL="342900" indent="-342900">
              <a:buAutoNum type="alphaLcParenR"/>
            </a:pPr>
            <a:r>
              <a:rPr lang="en-US" sz="2800" dirty="0" smtClean="0"/>
              <a:t>Providing continuity of medical record for care and advice when office is not open</a:t>
            </a:r>
          </a:p>
          <a:p>
            <a:pPr marL="342900" indent="-342900">
              <a:buAutoNum type="alphaLcParenR"/>
            </a:pPr>
            <a:r>
              <a:rPr lang="en-US" sz="2800" dirty="0" smtClean="0"/>
              <a:t>Documenting how often a patient can be seen at other clinics when unable to obtain an appointment with PCMH provider</a:t>
            </a:r>
          </a:p>
        </p:txBody>
      </p:sp>
    </p:spTree>
    <p:extLst>
      <p:ext uri="{BB962C8B-B14F-4D97-AF65-F5344CB8AC3E}">
        <p14:creationId xmlns:p14="http://schemas.microsoft.com/office/powerpoint/2010/main" val="395734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Effect transition="in" filter="fade">
                                      <p:cBhvr>
                                        <p:cTn id="11" dur="500"/>
                                        <p:tgtEl>
                                          <p:spTgt spid="5">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366" y="108759"/>
            <a:ext cx="11190157" cy="6986528"/>
          </a:xfrm>
          <a:prstGeom prst="rect">
            <a:avLst/>
          </a:prstGeom>
        </p:spPr>
        <p:txBody>
          <a:bodyPr wrap="square">
            <a:spAutoFit/>
          </a:bodyPr>
          <a:lstStyle/>
          <a:p>
            <a:r>
              <a:rPr lang="en-US" sz="2800" dirty="0"/>
              <a:t>3</a:t>
            </a:r>
            <a:r>
              <a:rPr lang="en-US" sz="2800" dirty="0" smtClean="0"/>
              <a:t>. Which of the following is not a measure of Assess to care recognized by NCQA on Joint Commission?</a:t>
            </a:r>
            <a:endParaRPr lang="en-US" sz="2800" dirty="0"/>
          </a:p>
          <a:p>
            <a:endParaRPr lang="en-US" dirty="0"/>
          </a:p>
          <a:p>
            <a:pPr marL="342900" indent="-342900">
              <a:buAutoNum type="alphaLcParenR"/>
            </a:pPr>
            <a:r>
              <a:rPr lang="en-US" sz="2800" dirty="0" smtClean="0"/>
              <a:t>Providing same-day appointments for routine and urgent care</a:t>
            </a:r>
          </a:p>
          <a:p>
            <a:pPr marL="342900" indent="-342900">
              <a:buAutoNum type="alphaLcParenR"/>
            </a:pPr>
            <a:r>
              <a:rPr lang="en-US" sz="2800" dirty="0" smtClean="0"/>
              <a:t>Providing routine and urgent-care appointments outside regular business hours </a:t>
            </a:r>
          </a:p>
          <a:p>
            <a:pPr marL="342900" indent="-342900">
              <a:buAutoNum type="alphaLcParenR"/>
            </a:pPr>
            <a:r>
              <a:rPr lang="en-US" sz="2800" dirty="0" smtClean="0"/>
              <a:t>Providing alternative types of clinical encounters</a:t>
            </a:r>
          </a:p>
          <a:p>
            <a:pPr marL="342900" indent="-342900">
              <a:buAutoNum type="alphaLcParenR"/>
            </a:pPr>
            <a:r>
              <a:rPr lang="en-US" sz="2800" dirty="0" smtClean="0"/>
              <a:t>Availability of appointments</a:t>
            </a:r>
          </a:p>
          <a:p>
            <a:pPr marL="342900" indent="-342900">
              <a:buAutoNum type="alphaLcParenR"/>
            </a:pPr>
            <a:r>
              <a:rPr lang="en-US" sz="2800" dirty="0" smtClean="0"/>
              <a:t>Monitoring no show rates</a:t>
            </a:r>
          </a:p>
          <a:p>
            <a:pPr marL="342900" indent="-342900">
              <a:buAutoNum type="alphaLcParenR"/>
            </a:pPr>
            <a:r>
              <a:rPr lang="en-US" sz="2800" dirty="0" smtClean="0"/>
              <a:t>Acting on identified opportunities to improve access</a:t>
            </a:r>
          </a:p>
          <a:p>
            <a:pPr marL="342900" indent="-342900">
              <a:buAutoNum type="alphaLcParenR"/>
            </a:pPr>
            <a:r>
              <a:rPr lang="en-US" sz="2800" dirty="0" smtClean="0"/>
              <a:t>Providing continuity of medical record for care and advice when office is not open</a:t>
            </a:r>
          </a:p>
          <a:p>
            <a:pPr marL="342900" indent="-342900">
              <a:buAutoNum type="alphaLcParenR"/>
            </a:pPr>
            <a:r>
              <a:rPr lang="en-US" sz="2800" dirty="0" smtClean="0">
                <a:solidFill>
                  <a:srgbClr val="C00000"/>
                </a:solidFill>
              </a:rPr>
              <a:t>Documenting how often a patient can be seen at other clinics when unable to obtain an appointment with PCMH provider</a:t>
            </a:r>
          </a:p>
        </p:txBody>
      </p:sp>
    </p:spTree>
    <p:extLst>
      <p:ext uri="{BB962C8B-B14F-4D97-AF65-F5344CB8AC3E}">
        <p14:creationId xmlns:p14="http://schemas.microsoft.com/office/powerpoint/2010/main" val="16671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Effect transition="in" filter="fade">
                                      <p:cBhvr>
                                        <p:cTn id="11" dur="500"/>
                                        <p:tgtEl>
                                          <p:spTgt spid="5">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703" y="461028"/>
            <a:ext cx="11190157" cy="5016758"/>
          </a:xfrm>
          <a:prstGeom prst="rect">
            <a:avLst/>
          </a:prstGeom>
        </p:spPr>
        <p:txBody>
          <a:bodyPr wrap="square">
            <a:spAutoFit/>
          </a:bodyPr>
          <a:lstStyle/>
          <a:p>
            <a:r>
              <a:rPr lang="en-US" sz="3200" dirty="0"/>
              <a:t>4</a:t>
            </a:r>
            <a:r>
              <a:rPr lang="en-US" sz="3200" dirty="0" smtClean="0"/>
              <a:t>. Core strategies include which of the following? Select the best answer.</a:t>
            </a:r>
            <a:endParaRPr lang="en-US" sz="3200" dirty="0"/>
          </a:p>
          <a:p>
            <a:endParaRPr lang="en-US" sz="3200" dirty="0"/>
          </a:p>
          <a:p>
            <a:pPr marL="342900" indent="-342900">
              <a:buAutoNum type="alphaLcParenR"/>
            </a:pPr>
            <a:r>
              <a:rPr lang="en-US" sz="3200" dirty="0" smtClean="0"/>
              <a:t>Increase practice engagement while reducing non-value added work</a:t>
            </a:r>
          </a:p>
          <a:p>
            <a:pPr marL="342900" indent="-342900">
              <a:buAutoNum type="alphaLcParenR"/>
            </a:pPr>
            <a:r>
              <a:rPr lang="en-US" sz="3200" dirty="0" smtClean="0"/>
              <a:t>Strengthen link between recognition and performance</a:t>
            </a:r>
          </a:p>
          <a:p>
            <a:pPr marL="342900" indent="-342900">
              <a:buAutoNum type="alphaLcParenR"/>
            </a:pPr>
            <a:r>
              <a:rPr lang="en-US" sz="3200" dirty="0" smtClean="0"/>
              <a:t>Be responsive to federal, state and regional needs/priorities</a:t>
            </a:r>
          </a:p>
          <a:p>
            <a:pPr marL="342900" indent="-342900">
              <a:buAutoNum type="alphaLcParenR"/>
            </a:pPr>
            <a:r>
              <a:rPr lang="en-US" sz="3200" dirty="0" smtClean="0"/>
              <a:t>All of the above </a:t>
            </a:r>
          </a:p>
        </p:txBody>
      </p:sp>
    </p:spTree>
    <p:extLst>
      <p:ext uri="{BB962C8B-B14F-4D97-AF65-F5344CB8AC3E}">
        <p14:creationId xmlns:p14="http://schemas.microsoft.com/office/powerpoint/2010/main" val="34577843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703" y="461028"/>
            <a:ext cx="11190157" cy="5016758"/>
          </a:xfrm>
          <a:prstGeom prst="rect">
            <a:avLst/>
          </a:prstGeom>
        </p:spPr>
        <p:txBody>
          <a:bodyPr wrap="square">
            <a:spAutoFit/>
          </a:bodyPr>
          <a:lstStyle/>
          <a:p>
            <a:r>
              <a:rPr lang="en-US" sz="3200" dirty="0"/>
              <a:t>4</a:t>
            </a:r>
            <a:r>
              <a:rPr lang="en-US" sz="3200" dirty="0" smtClean="0"/>
              <a:t>. Core strategies include which of the following? Select the best answer.</a:t>
            </a:r>
            <a:endParaRPr lang="en-US" sz="3200" dirty="0"/>
          </a:p>
          <a:p>
            <a:endParaRPr lang="en-US" sz="3200" dirty="0"/>
          </a:p>
          <a:p>
            <a:pPr marL="342900" indent="-342900">
              <a:buAutoNum type="alphaLcParenR"/>
            </a:pPr>
            <a:r>
              <a:rPr lang="en-US" sz="3200" dirty="0" smtClean="0"/>
              <a:t>Increase practice engagement while reducing non-value added work</a:t>
            </a:r>
          </a:p>
          <a:p>
            <a:pPr marL="342900" indent="-342900">
              <a:buAutoNum type="alphaLcParenR"/>
            </a:pPr>
            <a:r>
              <a:rPr lang="en-US" sz="3200" dirty="0" smtClean="0"/>
              <a:t>Strengthen link between recognition and performance</a:t>
            </a:r>
          </a:p>
          <a:p>
            <a:pPr marL="342900" indent="-342900">
              <a:buAutoNum type="alphaLcParenR"/>
            </a:pPr>
            <a:r>
              <a:rPr lang="en-US" sz="3200" dirty="0" smtClean="0"/>
              <a:t>Be responsive to federal, state and regional needs/priorities</a:t>
            </a:r>
          </a:p>
          <a:p>
            <a:pPr marL="342900" indent="-342900">
              <a:buAutoNum type="alphaLcParenR"/>
            </a:pPr>
            <a:r>
              <a:rPr lang="en-US" sz="3200" dirty="0" smtClean="0">
                <a:solidFill>
                  <a:srgbClr val="C00000"/>
                </a:solidFill>
              </a:rPr>
              <a:t>All of the above </a:t>
            </a:r>
          </a:p>
        </p:txBody>
      </p:sp>
    </p:spTree>
    <p:extLst>
      <p:ext uri="{BB962C8B-B14F-4D97-AF65-F5344CB8AC3E}">
        <p14:creationId xmlns:p14="http://schemas.microsoft.com/office/powerpoint/2010/main" val="28435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63" y="520989"/>
            <a:ext cx="11190157" cy="5509200"/>
          </a:xfrm>
          <a:prstGeom prst="rect">
            <a:avLst/>
          </a:prstGeom>
        </p:spPr>
        <p:txBody>
          <a:bodyPr wrap="square">
            <a:spAutoFit/>
          </a:bodyPr>
          <a:lstStyle/>
          <a:p>
            <a:r>
              <a:rPr lang="en-US" sz="3200" dirty="0"/>
              <a:t>5</a:t>
            </a:r>
            <a:r>
              <a:rPr lang="en-US" sz="3200" dirty="0" smtClean="0"/>
              <a:t>. Quality measures for PCMH bench marketing includes the following domains except for which area?</a:t>
            </a:r>
            <a:endParaRPr lang="en-US" sz="3200" dirty="0"/>
          </a:p>
          <a:p>
            <a:endParaRPr lang="en-US" sz="3200" dirty="0"/>
          </a:p>
          <a:p>
            <a:pPr marL="342900" indent="-342900">
              <a:buAutoNum type="alphaLcParenR"/>
            </a:pPr>
            <a:r>
              <a:rPr lang="en-US" sz="3200" dirty="0" smtClean="0"/>
              <a:t>Acute care</a:t>
            </a:r>
          </a:p>
          <a:p>
            <a:pPr marL="342900" indent="-342900">
              <a:buAutoNum type="alphaLcParenR"/>
            </a:pPr>
            <a:r>
              <a:rPr lang="en-US" sz="3200" dirty="0" smtClean="0"/>
              <a:t>Behavioral Health</a:t>
            </a:r>
          </a:p>
          <a:p>
            <a:pPr marL="342900" indent="-342900">
              <a:buAutoNum type="alphaLcParenR"/>
            </a:pPr>
            <a:r>
              <a:rPr lang="en-US" sz="3200" dirty="0" smtClean="0"/>
              <a:t>Care coordination </a:t>
            </a:r>
          </a:p>
          <a:p>
            <a:pPr marL="342900" indent="-342900">
              <a:buAutoNum type="alphaLcParenR"/>
            </a:pPr>
            <a:r>
              <a:rPr lang="en-US" sz="3200" dirty="0" smtClean="0"/>
              <a:t>Chronic care</a:t>
            </a:r>
          </a:p>
          <a:p>
            <a:pPr marL="342900" indent="-342900">
              <a:buAutoNum type="alphaLcParenR"/>
            </a:pPr>
            <a:r>
              <a:rPr lang="en-US" sz="3200" dirty="0" smtClean="0"/>
              <a:t>Cost related</a:t>
            </a:r>
          </a:p>
          <a:p>
            <a:pPr marL="342900" indent="-342900">
              <a:buAutoNum type="alphaLcParenR"/>
            </a:pPr>
            <a:r>
              <a:rPr lang="en-US" sz="3200" dirty="0" smtClean="0"/>
              <a:t>Immunizations</a:t>
            </a:r>
          </a:p>
          <a:p>
            <a:pPr marL="342900" indent="-342900">
              <a:buAutoNum type="alphaLcParenR"/>
            </a:pPr>
            <a:r>
              <a:rPr lang="en-US" sz="3200" dirty="0" smtClean="0"/>
              <a:t>Preventive care</a:t>
            </a:r>
          </a:p>
          <a:p>
            <a:pPr marL="342900" indent="-342900">
              <a:buAutoNum type="alphaLcParenR"/>
            </a:pPr>
            <a:r>
              <a:rPr lang="en-US" sz="3200" dirty="0" smtClean="0"/>
              <a:t>General “well established” Health Care Provisions</a:t>
            </a:r>
          </a:p>
        </p:txBody>
      </p:sp>
    </p:spTree>
    <p:extLst>
      <p:ext uri="{BB962C8B-B14F-4D97-AF65-F5344CB8AC3E}">
        <p14:creationId xmlns:p14="http://schemas.microsoft.com/office/powerpoint/2010/main" val="29955923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63" y="520989"/>
            <a:ext cx="11190157" cy="5509200"/>
          </a:xfrm>
          <a:prstGeom prst="rect">
            <a:avLst/>
          </a:prstGeom>
        </p:spPr>
        <p:txBody>
          <a:bodyPr wrap="square">
            <a:spAutoFit/>
          </a:bodyPr>
          <a:lstStyle/>
          <a:p>
            <a:r>
              <a:rPr lang="en-US" sz="3200" dirty="0"/>
              <a:t>5</a:t>
            </a:r>
            <a:r>
              <a:rPr lang="en-US" sz="3200" dirty="0" smtClean="0"/>
              <a:t>. Quality measures for PCMH bench marketing includes the following domains except for which area?</a:t>
            </a:r>
            <a:endParaRPr lang="en-US" sz="3200" dirty="0"/>
          </a:p>
          <a:p>
            <a:endParaRPr lang="en-US" sz="3200" dirty="0"/>
          </a:p>
          <a:p>
            <a:pPr marL="342900" indent="-342900">
              <a:buAutoNum type="alphaLcParenR"/>
            </a:pPr>
            <a:r>
              <a:rPr lang="en-US" sz="3200" dirty="0" smtClean="0"/>
              <a:t>Acute care</a:t>
            </a:r>
          </a:p>
          <a:p>
            <a:pPr marL="342900" indent="-342900">
              <a:buAutoNum type="alphaLcParenR"/>
            </a:pPr>
            <a:r>
              <a:rPr lang="en-US" sz="3200" dirty="0" smtClean="0"/>
              <a:t>Behavioral Health</a:t>
            </a:r>
          </a:p>
          <a:p>
            <a:pPr marL="342900" indent="-342900">
              <a:buAutoNum type="alphaLcParenR"/>
            </a:pPr>
            <a:r>
              <a:rPr lang="en-US" sz="3200" dirty="0" smtClean="0"/>
              <a:t>Care coordination </a:t>
            </a:r>
          </a:p>
          <a:p>
            <a:pPr marL="342900" indent="-342900">
              <a:buAutoNum type="alphaLcParenR"/>
            </a:pPr>
            <a:r>
              <a:rPr lang="en-US" sz="3200" dirty="0" smtClean="0"/>
              <a:t>Chronic care</a:t>
            </a:r>
          </a:p>
          <a:p>
            <a:pPr marL="342900" indent="-342900">
              <a:buAutoNum type="alphaLcParenR"/>
            </a:pPr>
            <a:r>
              <a:rPr lang="en-US" sz="3200" dirty="0" smtClean="0"/>
              <a:t>Cost related</a:t>
            </a:r>
          </a:p>
          <a:p>
            <a:pPr marL="342900" indent="-342900">
              <a:buAutoNum type="alphaLcParenR"/>
            </a:pPr>
            <a:r>
              <a:rPr lang="en-US" sz="3200" dirty="0" smtClean="0"/>
              <a:t>Immunizations</a:t>
            </a:r>
          </a:p>
          <a:p>
            <a:pPr marL="342900" indent="-342900">
              <a:buAutoNum type="alphaLcParenR"/>
            </a:pPr>
            <a:r>
              <a:rPr lang="en-US" sz="3200" dirty="0" smtClean="0"/>
              <a:t>Preventive care</a:t>
            </a:r>
          </a:p>
          <a:p>
            <a:pPr marL="342900" indent="-342900">
              <a:buAutoNum type="alphaLcParenR"/>
            </a:pPr>
            <a:r>
              <a:rPr lang="en-US" sz="3200" dirty="0" smtClean="0">
                <a:solidFill>
                  <a:srgbClr val="FF0000"/>
                </a:solidFill>
              </a:rPr>
              <a:t>General “well established” Health Care Provisions</a:t>
            </a:r>
          </a:p>
        </p:txBody>
      </p:sp>
    </p:spTree>
    <p:extLst>
      <p:ext uri="{BB962C8B-B14F-4D97-AF65-F5344CB8AC3E}">
        <p14:creationId xmlns:p14="http://schemas.microsoft.com/office/powerpoint/2010/main" val="132477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1891" y="823693"/>
            <a:ext cx="6890635" cy="5145985"/>
          </a:xfrm>
          <a:prstGeom prst="rect">
            <a:avLst/>
          </a:prstGeom>
        </p:spPr>
      </p:pic>
      <p:pic>
        <p:nvPicPr>
          <p:cNvPr id="2" name="Picture 1"/>
          <p:cNvPicPr>
            <a:picLocks noChangeAspect="1"/>
          </p:cNvPicPr>
          <p:nvPr/>
        </p:nvPicPr>
        <p:blipFill>
          <a:blip r:embed="rId3"/>
          <a:stretch>
            <a:fillRect/>
          </a:stretch>
        </p:blipFill>
        <p:spPr>
          <a:xfrm>
            <a:off x="8818290" y="183345"/>
            <a:ext cx="2566566" cy="6426682"/>
          </a:xfrm>
          <a:prstGeom prst="rect">
            <a:avLst/>
          </a:prstGeom>
        </p:spPr>
      </p:pic>
    </p:spTree>
    <p:extLst>
      <p:ext uri="{BB962C8B-B14F-4D97-AF65-F5344CB8AC3E}">
        <p14:creationId xmlns:p14="http://schemas.microsoft.com/office/powerpoint/2010/main" val="877765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0894" y="2037614"/>
            <a:ext cx="7500853" cy="3679366"/>
          </a:xfrm>
          <a:prstGeom prst="rect">
            <a:avLst/>
          </a:prstGeom>
        </p:spPr>
      </p:pic>
      <p:pic>
        <p:nvPicPr>
          <p:cNvPr id="2" name="Picture 1"/>
          <p:cNvPicPr>
            <a:picLocks noChangeAspect="1"/>
          </p:cNvPicPr>
          <p:nvPr/>
        </p:nvPicPr>
        <p:blipFill>
          <a:blip r:embed="rId3"/>
          <a:stretch>
            <a:fillRect/>
          </a:stretch>
        </p:blipFill>
        <p:spPr>
          <a:xfrm>
            <a:off x="9312880" y="310850"/>
            <a:ext cx="2512550" cy="6291427"/>
          </a:xfrm>
          <a:prstGeom prst="rect">
            <a:avLst/>
          </a:prstGeom>
        </p:spPr>
      </p:pic>
    </p:spTree>
    <p:extLst>
      <p:ext uri="{BB962C8B-B14F-4D97-AF65-F5344CB8AC3E}">
        <p14:creationId xmlns:p14="http://schemas.microsoft.com/office/powerpoint/2010/main" val="266323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0613" y="1237468"/>
            <a:ext cx="7053489" cy="5001288"/>
          </a:xfrm>
          <a:prstGeom prst="rect">
            <a:avLst/>
          </a:prstGeom>
        </p:spPr>
      </p:pic>
      <p:pic>
        <p:nvPicPr>
          <p:cNvPr id="2" name="Picture 1"/>
          <p:cNvPicPr>
            <a:picLocks noChangeAspect="1"/>
          </p:cNvPicPr>
          <p:nvPr/>
        </p:nvPicPr>
        <p:blipFill>
          <a:blip r:embed="rId3"/>
          <a:stretch>
            <a:fillRect/>
          </a:stretch>
        </p:blipFill>
        <p:spPr>
          <a:xfrm>
            <a:off x="9360976" y="136753"/>
            <a:ext cx="2631957" cy="6590421"/>
          </a:xfrm>
          <a:prstGeom prst="rect">
            <a:avLst/>
          </a:prstGeom>
        </p:spPr>
      </p:pic>
    </p:spTree>
    <p:extLst>
      <p:ext uri="{BB962C8B-B14F-4D97-AF65-F5344CB8AC3E}">
        <p14:creationId xmlns:p14="http://schemas.microsoft.com/office/powerpoint/2010/main" val="3750552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460</TotalTime>
  <Words>1044</Words>
  <Application>Microsoft Office PowerPoint</Application>
  <PresentationFormat>Widescreen</PresentationFormat>
  <Paragraphs>128</Paragraphs>
  <Slides>68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Century Gothic</vt:lpstr>
      <vt:lpstr>Wingdings 3</vt:lpstr>
      <vt:lpstr>Slice</vt:lpstr>
      <vt:lpstr>MODULE Four:     MEDICAL PROTOCOLS  AND  QUALITY ASSURANCE</vt:lpstr>
      <vt:lpstr>PowerPoint Presentation</vt:lpstr>
      <vt:lpstr>UNIT OBJECTIVE</vt:lpstr>
      <vt:lpstr> System Certification and Accreditation, Quality of Medical Units and Staff,  Joint Commission and National Committee for Quality Assurance (NCQA) </vt:lpstr>
      <vt:lpstr>PowerPoint Presentation</vt:lpstr>
      <vt:lpstr>PowerPoint Presentation</vt:lpstr>
      <vt:lpstr>PowerPoint Presentation</vt:lpstr>
      <vt:lpstr>PowerPoint Presentation</vt:lpstr>
      <vt:lpstr>PowerPoint Presentation</vt:lpstr>
      <vt:lpstr>Peer Review Case Rating Form</vt:lpstr>
      <vt:lpstr>Peer Review  Case Rating Form</vt:lpstr>
      <vt:lpstr>Peer Review  Case Rating Form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Continuing medical education for  general practitioners:  a practice format How do adults learn? </vt:lpstr>
      <vt:lpstr>Motivation versus resistance to learn</vt:lpstr>
      <vt:lpstr>Conditions for (the establishment of) an effective and efficient CME </vt:lpstr>
      <vt:lpstr> CME Main messages </vt:lpstr>
      <vt:lpstr> CME Current research questions </vt:lpstr>
      <vt:lpstr>Why do physicians need continuing medical education (CME) credit?</vt:lpstr>
      <vt:lpstr>AMA PRA Category 1 Credit™  What does AMA PRA Category 1 Credit™ represent?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24</cp:revision>
  <cp:lastPrinted>2018-01-03T02:06:45Z</cp:lastPrinted>
  <dcterms:created xsi:type="dcterms:W3CDTF">2017-11-27T19:02:08Z</dcterms:created>
  <dcterms:modified xsi:type="dcterms:W3CDTF">2018-01-17T19:53:31Z</dcterms:modified>
</cp:coreProperties>
</file>