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7" r:id="rId2"/>
    <p:sldId id="258" r:id="rId3"/>
    <p:sldId id="270" r:id="rId4"/>
    <p:sldId id="271" r:id="rId5"/>
    <p:sldId id="282" r:id="rId6"/>
    <p:sldId id="283" r:id="rId7"/>
    <p:sldId id="261" r:id="rId8"/>
    <p:sldId id="262" r:id="rId9"/>
    <p:sldId id="263" r:id="rId10"/>
    <p:sldId id="264" r:id="rId11"/>
    <p:sldId id="265" r:id="rId12"/>
    <p:sldId id="266" r:id="rId13"/>
    <p:sldId id="267" r:id="rId14"/>
    <p:sldId id="268" r:id="rId15"/>
    <p:sldId id="269" r:id="rId16"/>
    <p:sldId id="272" r:id="rId17"/>
    <p:sldId id="273" r:id="rId18"/>
    <p:sldId id="274" r:id="rId19"/>
    <p:sldId id="276" r:id="rId20"/>
    <p:sldId id="275" r:id="rId21"/>
    <p:sldId id="277" r:id="rId22"/>
    <p:sldId id="278" r:id="rId23"/>
    <p:sldId id="279" r:id="rId24"/>
    <p:sldId id="280" r:id="rId25"/>
    <p:sldId id="281"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23" d="100"/>
          <a:sy n="123" d="100"/>
        </p:scale>
        <p:origin x="114" y="33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9B7D99E-3C57-4A02-9D4E-38CF2D39204B}" type="datetimeFigureOut">
              <a:rPr lang="en-US" smtClean="0"/>
              <a:t>1/17/2018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4BA4491-D3B6-491F-B875-FF2E341CD20C}" type="slidenum">
              <a:rPr lang="en-US" smtClean="0"/>
              <a:t>‹#›</a:t>
            </a:fld>
            <a:endParaRPr lang="en-US"/>
          </a:p>
        </p:txBody>
      </p:sp>
    </p:spTree>
    <p:extLst>
      <p:ext uri="{BB962C8B-B14F-4D97-AF65-F5344CB8AC3E}">
        <p14:creationId xmlns:p14="http://schemas.microsoft.com/office/powerpoint/2010/main" val="2157399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6DA1D87-DB08-476F-80BE-531EA1156205}"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4054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36DA1D87-DB08-476F-80BE-531EA1156205}" type="datetimeFigureOut">
              <a:rPr lang="en-US" smtClean="0"/>
              <a:t>1/17/2018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11433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2888425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200348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34010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257040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40364449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DA1D87-DB08-476F-80BE-531EA1156205}"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693577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DA1D87-DB08-476F-80BE-531EA1156205}"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847672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DA1D87-DB08-476F-80BE-531EA1156205}"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1597499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2173838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6DA1D87-DB08-476F-80BE-531EA1156205}" type="datetimeFigureOut">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415601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DA1D87-DB08-476F-80BE-531EA1156205}" type="datetimeFigureOut">
              <a:rPr lang="en-US" smtClean="0"/>
              <a:t>1/17/2018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1390307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6DA1D87-DB08-476F-80BE-531EA1156205}" type="datetimeFigureOut">
              <a:rPr lang="en-US" smtClean="0"/>
              <a:t>1/17/2018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2857120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DA1D87-DB08-476F-80BE-531EA1156205}" type="datetimeFigureOut">
              <a:rPr lang="en-US" smtClean="0"/>
              <a:t>1/17/2018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606704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DA1D87-DB08-476F-80BE-531EA1156205}" type="datetimeFigureOut">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879248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DA1D87-DB08-476F-80BE-531EA1156205}" type="datetimeFigureOut">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688195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36DA1D87-DB08-476F-80BE-531EA1156205}" type="datetimeFigureOut">
              <a:rPr lang="en-US" smtClean="0"/>
              <a:t>1/17/2018</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58B55C5A-35D9-4247-946D-FD88F0C5F562}" type="slidenum">
              <a:rPr lang="en-US" smtClean="0"/>
              <a:t>‹#›</a:t>
            </a:fld>
            <a:endParaRPr lang="en-US"/>
          </a:p>
        </p:txBody>
      </p:sp>
    </p:spTree>
    <p:extLst>
      <p:ext uri="{BB962C8B-B14F-4D97-AF65-F5344CB8AC3E}">
        <p14:creationId xmlns:p14="http://schemas.microsoft.com/office/powerpoint/2010/main" val="67533412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323" y="144855"/>
            <a:ext cx="5799077" cy="5341545"/>
          </a:xfrm>
        </p:spPr>
        <p:txBody>
          <a:bodyPr>
            <a:normAutofit fontScale="90000"/>
          </a:bodyPr>
          <a:lstStyle/>
          <a:p>
            <a:r>
              <a:rPr lang="en-US" sz="6000" b="1" dirty="0" smtClean="0"/>
              <a:t>MODULE Four:   </a:t>
            </a:r>
            <a:br>
              <a:rPr lang="en-US" sz="6000" b="1" dirty="0" smtClean="0"/>
            </a:br>
            <a:r>
              <a:rPr lang="en-US" sz="6000" b="1" dirty="0" smtClean="0"/>
              <a:t/>
            </a:r>
            <a:br>
              <a:rPr lang="en-US" sz="6000" b="1" dirty="0" smtClean="0"/>
            </a:br>
            <a:r>
              <a:rPr lang="en-US" sz="6000" b="1" dirty="0"/>
              <a:t>MEDICAL </a:t>
            </a:r>
            <a:r>
              <a:rPr lang="en-US" sz="6000" b="1" dirty="0" smtClean="0"/>
              <a:t/>
            </a:r>
            <a:br>
              <a:rPr lang="en-US" sz="6000" b="1" dirty="0" smtClean="0"/>
            </a:br>
            <a:r>
              <a:rPr lang="en-US" sz="6000" b="1" dirty="0" smtClean="0"/>
              <a:t>PROTOCOLS </a:t>
            </a:r>
            <a:br>
              <a:rPr lang="en-US" sz="6000" b="1" dirty="0" smtClean="0"/>
            </a:br>
            <a:r>
              <a:rPr lang="en-US" sz="6000" b="1" dirty="0" smtClean="0"/>
              <a:t>AND </a:t>
            </a:r>
            <a:r>
              <a:rPr lang="en-US" sz="6000" b="1" dirty="0"/>
              <a:t>QUALITY </a:t>
            </a:r>
            <a:r>
              <a:rPr lang="en-US" sz="6000" b="1" dirty="0" smtClean="0"/>
              <a:t/>
            </a:r>
            <a:br>
              <a:rPr lang="en-US" sz="6000" b="1" dirty="0" smtClean="0"/>
            </a:br>
            <a:r>
              <a:rPr lang="en-US" sz="6000" b="1" dirty="0" smtClean="0"/>
              <a:t>ASSURANCE</a:t>
            </a:r>
            <a:endParaRPr lang="en-US" sz="6000" b="1" dirty="0"/>
          </a:p>
        </p:txBody>
      </p:sp>
      <p:pic>
        <p:nvPicPr>
          <p:cNvPr id="3"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3137" y="331366"/>
            <a:ext cx="2461566" cy="5992069"/>
          </a:xfrm>
          <a:prstGeom prst="rect">
            <a:avLst/>
          </a:prstGeom>
        </p:spPr>
      </p:pic>
    </p:spTree>
    <p:extLst>
      <p:ext uri="{BB962C8B-B14F-4D97-AF65-F5344CB8AC3E}">
        <p14:creationId xmlns:p14="http://schemas.microsoft.com/office/powerpoint/2010/main" val="34924544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321742" y="1962694"/>
            <a:ext cx="5582752" cy="3938134"/>
          </a:xfrm>
          <a:prstGeom prst="rect">
            <a:avLst/>
          </a:prstGeom>
        </p:spPr>
      </p:pic>
      <p:pic>
        <p:nvPicPr>
          <p:cNvPr id="5" name="Picture 4"/>
          <p:cNvPicPr>
            <a:picLocks noChangeAspect="1"/>
          </p:cNvPicPr>
          <p:nvPr/>
        </p:nvPicPr>
        <p:blipFill>
          <a:blip r:embed="rId3"/>
          <a:stretch>
            <a:fillRect/>
          </a:stretch>
        </p:blipFill>
        <p:spPr>
          <a:xfrm>
            <a:off x="2390425" y="513689"/>
            <a:ext cx="3445387" cy="1215233"/>
          </a:xfrm>
          <a:prstGeom prst="rect">
            <a:avLst/>
          </a:prstGeom>
        </p:spPr>
      </p:pic>
      <p:pic>
        <p:nvPicPr>
          <p:cNvPr id="6" name="Content Placeholder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74452" y="257967"/>
            <a:ext cx="2655548" cy="6464270"/>
          </a:xfrm>
          <a:prstGeom prst="rect">
            <a:avLst/>
          </a:prstGeom>
        </p:spPr>
      </p:pic>
    </p:spTree>
    <p:extLst>
      <p:ext uri="{BB962C8B-B14F-4D97-AF65-F5344CB8AC3E}">
        <p14:creationId xmlns:p14="http://schemas.microsoft.com/office/powerpoint/2010/main" val="28540812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014932" y="431800"/>
            <a:ext cx="6098588" cy="5941350"/>
          </a:xfrm>
          <a:prstGeom prst="rect">
            <a:avLst/>
          </a:prstGeom>
        </p:spPr>
      </p:pic>
      <p:pic>
        <p:nvPicPr>
          <p:cNvPr id="3" name="Content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813" y="431801"/>
            <a:ext cx="2440730" cy="5941350"/>
          </a:xfrm>
          <a:prstGeom prst="rect">
            <a:avLst/>
          </a:prstGeom>
        </p:spPr>
      </p:pic>
      <p:pic>
        <p:nvPicPr>
          <p:cNvPr id="2" name="Picture 1"/>
          <p:cNvPicPr>
            <a:picLocks noChangeAspect="1"/>
          </p:cNvPicPr>
          <p:nvPr/>
        </p:nvPicPr>
        <p:blipFill>
          <a:blip r:embed="rId4"/>
          <a:stretch>
            <a:fillRect/>
          </a:stretch>
        </p:blipFill>
        <p:spPr>
          <a:xfrm>
            <a:off x="9113520" y="431799"/>
            <a:ext cx="2372744" cy="5941351"/>
          </a:xfrm>
          <a:prstGeom prst="rect">
            <a:avLst/>
          </a:prstGeom>
        </p:spPr>
      </p:pic>
    </p:spTree>
    <p:extLst>
      <p:ext uri="{BB962C8B-B14F-4D97-AF65-F5344CB8AC3E}">
        <p14:creationId xmlns:p14="http://schemas.microsoft.com/office/powerpoint/2010/main" val="33455764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4842932"/>
            <a:ext cx="8534400" cy="1507067"/>
          </a:xfrm>
        </p:spPr>
        <p:txBody>
          <a:bodyPr>
            <a:noAutofit/>
          </a:bodyPr>
          <a:lstStyle/>
          <a:p>
            <a:r>
              <a:rPr lang="en-US" sz="3600" b="1" dirty="0"/>
              <a:t>Health information technology capacity at federally qualified health centers: a mechanism for improving quality of care</a:t>
            </a:r>
          </a:p>
        </p:txBody>
      </p:sp>
      <p:sp>
        <p:nvSpPr>
          <p:cNvPr id="3" name="Content Placeholder 2"/>
          <p:cNvSpPr>
            <a:spLocks noGrp="1"/>
          </p:cNvSpPr>
          <p:nvPr>
            <p:ph idx="1"/>
          </p:nvPr>
        </p:nvSpPr>
        <p:spPr>
          <a:xfrm>
            <a:off x="132080" y="0"/>
            <a:ext cx="9086532" cy="4301067"/>
          </a:xfrm>
        </p:spPr>
        <p:txBody>
          <a:bodyPr>
            <a:normAutofit fontScale="85000" lnSpcReduction="20000"/>
          </a:bodyPr>
          <a:lstStyle/>
          <a:p>
            <a:pPr>
              <a:buFont typeface="Arial" panose="020B0604020202020204" pitchFamily="34" charset="0"/>
              <a:buChar char="•"/>
            </a:pPr>
            <a:r>
              <a:rPr lang="en-US" b="1" dirty="0">
                <a:solidFill>
                  <a:schemeClr val="bg1"/>
                </a:solidFill>
              </a:rPr>
              <a:t>The American Recovery and Reinvestment Act of 2009 (ARRA) investment in health information technology was enacted with the expectation that HIT would improve the care delivery process and quality of care. </a:t>
            </a:r>
            <a:endParaRPr lang="en-US" b="1" dirty="0" smtClean="0">
              <a:solidFill>
                <a:schemeClr val="bg1"/>
              </a:solidFill>
            </a:endParaRPr>
          </a:p>
          <a:p>
            <a:pPr>
              <a:buFont typeface="Arial" panose="020B0604020202020204" pitchFamily="34" charset="0"/>
              <a:buChar char="•"/>
            </a:pPr>
            <a:r>
              <a:rPr lang="en-US" b="1" dirty="0" smtClean="0">
                <a:solidFill>
                  <a:schemeClr val="bg1"/>
                </a:solidFill>
              </a:rPr>
              <a:t>We </a:t>
            </a:r>
            <a:r>
              <a:rPr lang="en-US" b="1" dirty="0">
                <a:solidFill>
                  <a:schemeClr val="bg1"/>
                </a:solidFill>
              </a:rPr>
              <a:t>examined the relationship between HIT capacity in FQHC association between greater HIT capacity and quality of care, measured by receipt of discharge summaries, patient reminder systems for preventive services and follow-up care, and timely appointment for specialty care. </a:t>
            </a:r>
            <a:endParaRPr lang="en-US" b="1" dirty="0" smtClean="0">
              <a:solidFill>
                <a:schemeClr val="bg1"/>
              </a:solidFill>
            </a:endParaRPr>
          </a:p>
          <a:p>
            <a:pPr>
              <a:buFont typeface="Arial" panose="020B0604020202020204" pitchFamily="34" charset="0"/>
              <a:buChar char="•"/>
            </a:pPr>
            <a:r>
              <a:rPr lang="en-US" b="1" dirty="0" smtClean="0">
                <a:solidFill>
                  <a:schemeClr val="bg1"/>
                </a:solidFill>
              </a:rPr>
              <a:t>Considering </a:t>
            </a:r>
            <a:r>
              <a:rPr lang="en-US" b="1" dirty="0">
                <a:solidFill>
                  <a:schemeClr val="bg1"/>
                </a:solidFill>
              </a:rPr>
              <a:t>the promise of HIT as a tool for improving quality of care, systematic examination of organizational structure and processes that facilitate “meaningful use” must be a key component of health center operations, particularly facilities that serve vulnerable </a:t>
            </a:r>
            <a:r>
              <a:rPr lang="en-US" b="1" dirty="0" smtClean="0">
                <a:solidFill>
                  <a:schemeClr val="bg1"/>
                </a:solidFill>
              </a:rPr>
              <a:t>populations. </a:t>
            </a:r>
          </a:p>
          <a:p>
            <a:pPr>
              <a:buFont typeface="Arial" panose="020B0604020202020204" pitchFamily="34" charset="0"/>
              <a:buChar char="•"/>
            </a:pPr>
            <a:r>
              <a:rPr lang="en-US" b="1" dirty="0" smtClean="0">
                <a:solidFill>
                  <a:schemeClr val="bg1"/>
                </a:solidFill>
              </a:rPr>
              <a:t>These </a:t>
            </a:r>
            <a:r>
              <a:rPr lang="en-US" b="1" dirty="0">
                <a:solidFill>
                  <a:schemeClr val="bg1"/>
                </a:solidFill>
              </a:rPr>
              <a:t>strategies are essential to translating gains from efficiency/intermediate benefits (i.e., improvements in service delivery and quality of care) to effectiveness gains, such as improvements in clinical </a:t>
            </a:r>
            <a:r>
              <a:rPr lang="en-US" b="1" dirty="0" smtClean="0">
                <a:solidFill>
                  <a:schemeClr val="bg1"/>
                </a:solidFill>
              </a:rPr>
              <a:t>outcomes. </a:t>
            </a:r>
          </a:p>
          <a:p>
            <a:pPr>
              <a:buFont typeface="Arial" panose="020B0604020202020204" pitchFamily="34" charset="0"/>
              <a:buChar char="•"/>
            </a:pPr>
            <a:r>
              <a:rPr lang="en-US" b="1" dirty="0" smtClean="0">
                <a:solidFill>
                  <a:schemeClr val="bg1"/>
                </a:solidFill>
              </a:rPr>
              <a:t>These </a:t>
            </a:r>
            <a:r>
              <a:rPr lang="en-US" b="1" dirty="0">
                <a:solidFill>
                  <a:schemeClr val="bg1"/>
                </a:solidFill>
              </a:rPr>
              <a:t>might include greater utilization of technology that directly influences health outcomes and not just the quality of care. </a:t>
            </a:r>
          </a:p>
        </p:txBody>
      </p:sp>
      <p:pic>
        <p:nvPicPr>
          <p:cNvPr id="4" name="Picture 3"/>
          <p:cNvPicPr>
            <a:picLocks noChangeAspect="1"/>
          </p:cNvPicPr>
          <p:nvPr/>
        </p:nvPicPr>
        <p:blipFill>
          <a:blip r:embed="rId2"/>
          <a:stretch>
            <a:fillRect/>
          </a:stretch>
        </p:blipFill>
        <p:spPr>
          <a:xfrm>
            <a:off x="9467215" y="508635"/>
            <a:ext cx="2381250" cy="5962650"/>
          </a:xfrm>
          <a:prstGeom prst="rect">
            <a:avLst/>
          </a:prstGeom>
        </p:spPr>
      </p:pic>
    </p:spTree>
    <p:extLst>
      <p:ext uri="{BB962C8B-B14F-4D97-AF65-F5344CB8AC3E}">
        <p14:creationId xmlns:p14="http://schemas.microsoft.com/office/powerpoint/2010/main" val="41466034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123441" y="5767087"/>
            <a:ext cx="4978400" cy="938874"/>
          </a:xfrm>
          <a:prstGeom prst="rect">
            <a:avLst/>
          </a:prstGeom>
        </p:spPr>
      </p:pic>
      <p:pic>
        <p:nvPicPr>
          <p:cNvPr id="5" name="Picture 4"/>
          <p:cNvPicPr>
            <a:picLocks noChangeAspect="1"/>
          </p:cNvPicPr>
          <p:nvPr/>
        </p:nvPicPr>
        <p:blipFill>
          <a:blip r:embed="rId3"/>
          <a:stretch>
            <a:fillRect/>
          </a:stretch>
        </p:blipFill>
        <p:spPr>
          <a:xfrm>
            <a:off x="418428" y="300277"/>
            <a:ext cx="8388425" cy="4972779"/>
          </a:xfrm>
          <a:prstGeom prst="rect">
            <a:avLst/>
          </a:prstGeom>
        </p:spPr>
      </p:pic>
      <p:pic>
        <p:nvPicPr>
          <p:cNvPr id="2" name="Picture 1"/>
          <p:cNvPicPr>
            <a:picLocks noChangeAspect="1"/>
          </p:cNvPicPr>
          <p:nvPr/>
        </p:nvPicPr>
        <p:blipFill>
          <a:blip r:embed="rId4"/>
          <a:stretch>
            <a:fillRect/>
          </a:stretch>
        </p:blipFill>
        <p:spPr>
          <a:xfrm>
            <a:off x="9326072" y="150420"/>
            <a:ext cx="2618028" cy="6555541"/>
          </a:xfrm>
          <a:prstGeom prst="rect">
            <a:avLst/>
          </a:prstGeom>
        </p:spPr>
      </p:pic>
    </p:spTree>
    <p:extLst>
      <p:ext uri="{BB962C8B-B14F-4D97-AF65-F5344CB8AC3E}">
        <p14:creationId xmlns:p14="http://schemas.microsoft.com/office/powerpoint/2010/main" val="25240332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73119"/>
            <a:ext cx="8717797" cy="881680"/>
          </a:xfrm>
        </p:spPr>
        <p:txBody>
          <a:bodyPr>
            <a:normAutofit fontScale="90000"/>
          </a:bodyPr>
          <a:lstStyle/>
          <a:p>
            <a:r>
              <a:rPr lang="en-US" dirty="0" smtClean="0"/>
              <a:t/>
            </a:r>
            <a:br>
              <a:rPr lang="en-US" dirty="0" smtClean="0"/>
            </a:br>
            <a:r>
              <a:rPr lang="en-US" dirty="0"/>
              <a:t/>
            </a:r>
            <a:br>
              <a:rPr lang="en-US" dirty="0"/>
            </a:br>
            <a:r>
              <a:rPr lang="en-US" sz="3100" dirty="0" smtClean="0"/>
              <a:t>Recent </a:t>
            </a:r>
            <a:r>
              <a:rPr lang="en-US" sz="3100" dirty="0"/>
              <a:t>perspectives </a:t>
            </a:r>
            <a:r>
              <a:rPr lang="en-US" sz="3100" dirty="0" smtClean="0"/>
              <a:t>of electronic medical record systems</a:t>
            </a:r>
            <a:r>
              <a:rPr lang="en-US" sz="3100" dirty="0"/>
              <a:t> </a:t>
            </a:r>
            <a:r>
              <a:rPr lang="en-US" sz="3100" b="1" dirty="0"/>
              <a:t> Benefits/effects of EMRs</a:t>
            </a:r>
            <a:br>
              <a:rPr lang="en-US" sz="3100" b="1" dirty="0"/>
            </a:br>
            <a:r>
              <a:rPr lang="en-US" sz="3100" dirty="0"/>
              <a:t/>
            </a:r>
            <a:br>
              <a:rPr lang="en-US" sz="3100" dirty="0"/>
            </a:br>
            <a:endParaRPr lang="en-US" sz="3100" dirty="0"/>
          </a:p>
        </p:txBody>
      </p:sp>
      <p:sp>
        <p:nvSpPr>
          <p:cNvPr id="3" name="Content Placeholder 2"/>
          <p:cNvSpPr>
            <a:spLocks noGrp="1"/>
          </p:cNvSpPr>
          <p:nvPr>
            <p:ph idx="1"/>
          </p:nvPr>
        </p:nvSpPr>
        <p:spPr>
          <a:xfrm>
            <a:off x="81280" y="223519"/>
            <a:ext cx="9096692" cy="5549599"/>
          </a:xfrm>
        </p:spPr>
        <p:txBody>
          <a:bodyPr>
            <a:normAutofit lnSpcReduction="10000"/>
          </a:bodyPr>
          <a:lstStyle/>
          <a:p>
            <a:pPr marL="0" indent="0">
              <a:buNone/>
            </a:pPr>
            <a:r>
              <a:rPr lang="en-US" b="1" dirty="0" smtClean="0">
                <a:solidFill>
                  <a:schemeClr val="bg1"/>
                </a:solidFill>
              </a:rPr>
              <a:t>EMRs </a:t>
            </a:r>
            <a:r>
              <a:rPr lang="en-US" b="1" dirty="0">
                <a:solidFill>
                  <a:schemeClr val="bg1"/>
                </a:solidFill>
              </a:rPr>
              <a:t>are perceived to have direct and indirect benefits for healthcare in several areas. EMRs are expected to have positive effects on access to data and the quality of the data since they can be accessed whenever needed and the documentation is more </a:t>
            </a:r>
            <a:r>
              <a:rPr lang="en-US" b="1" dirty="0" smtClean="0">
                <a:solidFill>
                  <a:schemeClr val="bg1"/>
                </a:solidFill>
              </a:rPr>
              <a:t>legible. </a:t>
            </a:r>
            <a:r>
              <a:rPr lang="en-US" b="1" dirty="0">
                <a:solidFill>
                  <a:schemeClr val="bg1"/>
                </a:solidFill>
              </a:rPr>
              <a:t>A computer can also improve completeness and accuracy through validation checks on data entered, and prompts on missing data. In addition, EMRs are expected to improve the efficiency of the care process in terms of time efficiency, as well as improving the quality of care rendered through, for instance, increased adherence to protocols and reduced medical </a:t>
            </a:r>
            <a:r>
              <a:rPr lang="en-US" b="1" dirty="0" smtClean="0">
                <a:solidFill>
                  <a:schemeClr val="bg1"/>
                </a:solidFill>
              </a:rPr>
              <a:t>errors. </a:t>
            </a:r>
            <a:r>
              <a:rPr lang="en-US" b="1" dirty="0">
                <a:solidFill>
                  <a:schemeClr val="bg1"/>
                </a:solidFill>
              </a:rPr>
              <a:t>Furthermore, ultimately, EMRs are expected to improve the clinical outcomes in terms of the health status. However, its acceptance clinically is controversial as there are factors that affect clinical </a:t>
            </a:r>
            <a:r>
              <a:rPr lang="en-US" b="1" dirty="0" smtClean="0">
                <a:solidFill>
                  <a:schemeClr val="bg1"/>
                </a:solidFill>
              </a:rPr>
              <a:t>outcomes. </a:t>
            </a:r>
            <a:r>
              <a:rPr lang="en-US" b="1" dirty="0">
                <a:solidFill>
                  <a:schemeClr val="bg1"/>
                </a:solidFill>
              </a:rPr>
              <a:t>Apart from these benefits on patient care, secondary uses of EMR data in administration, disease surveillance, management and monitoring of the services are also expected to improve health </a:t>
            </a:r>
            <a:r>
              <a:rPr lang="en-US" b="1" dirty="0" smtClean="0">
                <a:solidFill>
                  <a:schemeClr val="bg1"/>
                </a:solidFill>
              </a:rPr>
              <a:t>services. </a:t>
            </a:r>
            <a:r>
              <a:rPr lang="en-US" b="1" dirty="0">
                <a:solidFill>
                  <a:schemeClr val="bg1"/>
                </a:solidFill>
              </a:rPr>
              <a:t>Other expected benefits are reduced financial costs over time through savings on, for instance, billings, transcription costs, patient cycle time, </a:t>
            </a:r>
            <a:r>
              <a:rPr lang="en-US" b="1" dirty="0" smtClean="0">
                <a:solidFill>
                  <a:schemeClr val="bg1"/>
                </a:solidFill>
              </a:rPr>
              <a:t>utilization </a:t>
            </a:r>
            <a:r>
              <a:rPr lang="en-US" b="1" dirty="0">
                <a:solidFill>
                  <a:schemeClr val="bg1"/>
                </a:solidFill>
              </a:rPr>
              <a:t>of services and support staff </a:t>
            </a:r>
            <a:r>
              <a:rPr lang="en-US" b="1" dirty="0" smtClean="0">
                <a:solidFill>
                  <a:schemeClr val="bg1"/>
                </a:solidFill>
              </a:rPr>
              <a:t>salary.</a:t>
            </a:r>
            <a:endParaRPr lang="en-US" b="1" dirty="0">
              <a:solidFill>
                <a:schemeClr val="bg1"/>
              </a:solidFill>
            </a:endParaRPr>
          </a:p>
        </p:txBody>
      </p:sp>
      <p:pic>
        <p:nvPicPr>
          <p:cNvPr id="4" name="Picture 3"/>
          <p:cNvPicPr>
            <a:picLocks noChangeAspect="1"/>
          </p:cNvPicPr>
          <p:nvPr/>
        </p:nvPicPr>
        <p:blipFill>
          <a:blip r:embed="rId2"/>
          <a:stretch>
            <a:fillRect/>
          </a:stretch>
        </p:blipFill>
        <p:spPr>
          <a:xfrm>
            <a:off x="9479280" y="391632"/>
            <a:ext cx="2501265" cy="6263168"/>
          </a:xfrm>
          <a:prstGeom prst="rect">
            <a:avLst/>
          </a:prstGeom>
        </p:spPr>
      </p:pic>
    </p:spTree>
    <p:extLst>
      <p:ext uri="{BB962C8B-B14F-4D97-AF65-F5344CB8AC3E}">
        <p14:creationId xmlns:p14="http://schemas.microsoft.com/office/powerpoint/2010/main" val="42862710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292" y="5259492"/>
            <a:ext cx="8534400" cy="1507067"/>
          </a:xfrm>
        </p:spPr>
        <p:txBody>
          <a:bodyPr>
            <a:normAutofit fontScale="90000"/>
          </a:bodyPr>
          <a:lstStyle/>
          <a:p>
            <a:r>
              <a:rPr lang="en-US" dirty="0" smtClean="0"/>
              <a:t/>
            </a:r>
            <a:br>
              <a:rPr lang="en-US" dirty="0" smtClean="0"/>
            </a:br>
            <a:r>
              <a:rPr lang="en-US" dirty="0"/>
              <a:t/>
            </a:r>
            <a:br>
              <a:rPr lang="en-US" dirty="0"/>
            </a:br>
            <a:r>
              <a:rPr lang="en-US" dirty="0" smtClean="0"/>
              <a:t>Recent </a:t>
            </a:r>
            <a:r>
              <a:rPr lang="en-US" dirty="0"/>
              <a:t>perspectives of electronic medical record systems (Review</a:t>
            </a:r>
            <a:r>
              <a:rPr lang="en-US" dirty="0" smtClean="0"/>
              <a:t>)</a:t>
            </a:r>
            <a:r>
              <a:rPr lang="en-US" b="1" dirty="0"/>
              <a:t> Functionality of EMR systems</a:t>
            </a:r>
            <a:br>
              <a:rPr lang="en-US" b="1" dirty="0"/>
            </a:br>
            <a:r>
              <a:rPr lang="en-US" dirty="0"/>
              <a:t/>
            </a:r>
            <a:br>
              <a:rPr lang="en-US" dirty="0"/>
            </a:br>
            <a:endParaRPr lang="en-US" dirty="0"/>
          </a:p>
        </p:txBody>
      </p:sp>
      <p:sp>
        <p:nvSpPr>
          <p:cNvPr id="3" name="Content Placeholder 2"/>
          <p:cNvSpPr>
            <a:spLocks noGrp="1"/>
          </p:cNvSpPr>
          <p:nvPr>
            <p:ph idx="1"/>
          </p:nvPr>
        </p:nvSpPr>
        <p:spPr>
          <a:xfrm>
            <a:off x="684212" y="182880"/>
            <a:ext cx="10827068" cy="5076612"/>
          </a:xfrm>
        </p:spPr>
        <p:txBody>
          <a:bodyPr>
            <a:normAutofit/>
          </a:bodyPr>
          <a:lstStyle/>
          <a:p>
            <a:pPr>
              <a:buFont typeface="Arial" panose="020B0604020202020204" pitchFamily="34" charset="0"/>
              <a:buChar char="•"/>
            </a:pPr>
            <a:r>
              <a:rPr lang="en-US" b="1" dirty="0">
                <a:solidFill>
                  <a:schemeClr val="bg1"/>
                </a:solidFill>
              </a:rPr>
              <a:t>MRs are not simply an electronic version of the paper record, but constitute a part of a comprehensive system, which has additional information management </a:t>
            </a:r>
            <a:r>
              <a:rPr lang="en-US" b="1" dirty="0" smtClean="0">
                <a:solidFill>
                  <a:schemeClr val="bg1"/>
                </a:solidFill>
              </a:rPr>
              <a:t>tools.</a:t>
            </a:r>
          </a:p>
          <a:p>
            <a:pPr>
              <a:buFont typeface="Arial" panose="020B0604020202020204" pitchFamily="34" charset="0"/>
              <a:buChar char="•"/>
            </a:pPr>
            <a:r>
              <a:rPr lang="en-US" b="1" dirty="0" smtClean="0">
                <a:solidFill>
                  <a:schemeClr val="bg1"/>
                </a:solidFill>
              </a:rPr>
              <a:t> </a:t>
            </a:r>
            <a:r>
              <a:rPr lang="en-US" b="1" dirty="0">
                <a:solidFill>
                  <a:schemeClr val="bg1"/>
                </a:solidFill>
              </a:rPr>
              <a:t>The scope of functionality in EMR systems varies in different contexts. However, recent findings indicated that a comprehensive EMR system should comprise the following functional components: an integrated view of patient data, clinical decision support, clinician/provider order entry, access to knowledge resources, integrated communication support and analysis of aggregated </a:t>
            </a:r>
            <a:r>
              <a:rPr lang="en-US" b="1" dirty="0" smtClean="0">
                <a:solidFill>
                  <a:schemeClr val="bg1"/>
                </a:solidFill>
              </a:rPr>
              <a:t>data.</a:t>
            </a:r>
          </a:p>
          <a:p>
            <a:pPr>
              <a:buFont typeface="Arial" panose="020B0604020202020204" pitchFamily="34" charset="0"/>
              <a:buChar char="•"/>
            </a:pPr>
            <a:r>
              <a:rPr lang="en-US" b="1" dirty="0" smtClean="0">
                <a:solidFill>
                  <a:schemeClr val="bg1"/>
                </a:solidFill>
              </a:rPr>
              <a:t> </a:t>
            </a:r>
            <a:r>
              <a:rPr lang="en-US" b="1" dirty="0">
                <a:solidFill>
                  <a:schemeClr val="bg1"/>
                </a:solidFill>
              </a:rPr>
              <a:t>An integrated view of patient data stems from the provider's need for a historical overview of the patient's health status. </a:t>
            </a:r>
            <a:endParaRPr lang="en-US" b="1" dirty="0" smtClean="0">
              <a:solidFill>
                <a:schemeClr val="bg1"/>
              </a:solidFill>
            </a:endParaRPr>
          </a:p>
          <a:p>
            <a:pPr>
              <a:buFont typeface="Arial" panose="020B0604020202020204" pitchFamily="34" charset="0"/>
              <a:buChar char="•"/>
            </a:pPr>
            <a:r>
              <a:rPr lang="en-US" b="1" dirty="0" smtClean="0">
                <a:solidFill>
                  <a:schemeClr val="bg1"/>
                </a:solidFill>
              </a:rPr>
              <a:t>This </a:t>
            </a:r>
            <a:r>
              <a:rPr lang="en-US" b="1" dirty="0">
                <a:solidFill>
                  <a:schemeClr val="bg1"/>
                </a:solidFill>
              </a:rPr>
              <a:t>creates a need for the exchange of health information between different systems for the continuity of patient care among different healthcare service </a:t>
            </a:r>
            <a:r>
              <a:rPr lang="en-US" b="1" dirty="0" smtClean="0">
                <a:solidFill>
                  <a:schemeClr val="bg1"/>
                </a:solidFill>
              </a:rPr>
              <a:t>providers.</a:t>
            </a:r>
            <a:endParaRPr lang="en-US" b="1" dirty="0">
              <a:solidFill>
                <a:schemeClr val="bg1"/>
              </a:solidFill>
            </a:endParaRPr>
          </a:p>
        </p:txBody>
      </p:sp>
    </p:spTree>
    <p:extLst>
      <p:ext uri="{BB962C8B-B14F-4D97-AF65-F5344CB8AC3E}">
        <p14:creationId xmlns:p14="http://schemas.microsoft.com/office/powerpoint/2010/main" val="1458592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4291" y="920621"/>
            <a:ext cx="11363418" cy="501675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4000" dirty="0">
                <a:solidFill>
                  <a:prstClr val="white"/>
                </a:solidFill>
              </a:rPr>
              <a:t>1</a:t>
            </a:r>
            <a:r>
              <a:rPr lang="en-US" sz="4000" dirty="0" smtClean="0">
                <a:solidFill>
                  <a:prstClr val="white"/>
                </a:solidFill>
              </a:rPr>
              <a:t>. EMR’s are not simply an electronic version of the paper record of the paper record, but constitute a part of a comprehensive system, which has additional information management tools.</a:t>
            </a:r>
            <a:endParaRPr lang="en-US" sz="4000" dirty="0">
              <a:solidFill>
                <a:prstClr val="white"/>
              </a:solidFill>
            </a:endParaRPr>
          </a:p>
          <a:p>
            <a:pPr lvl="0"/>
            <a:endParaRPr lang="en-US" sz="4000" dirty="0">
              <a:solidFill>
                <a:prstClr val="white"/>
              </a:solidFill>
            </a:endParaRPr>
          </a:p>
          <a:p>
            <a:pPr marL="342900" lvl="0" indent="-342900">
              <a:buFontTx/>
              <a:buAutoNum type="alphaLcParenR"/>
            </a:pPr>
            <a:r>
              <a:rPr lang="en-US" sz="4000" dirty="0" smtClean="0">
                <a:solidFill>
                  <a:prstClr val="white"/>
                </a:solidFill>
              </a:rPr>
              <a:t>True</a:t>
            </a:r>
          </a:p>
          <a:p>
            <a:pPr marL="342900" lvl="0" indent="-342900">
              <a:buFontTx/>
              <a:buAutoNum type="alphaLcParenR"/>
            </a:pPr>
            <a:r>
              <a:rPr lang="en-US" sz="4000" dirty="0" smtClean="0">
                <a:solidFill>
                  <a:prstClr val="white"/>
                </a:solidFill>
              </a:rPr>
              <a:t>False</a:t>
            </a:r>
            <a:endParaRPr lang="en-US" sz="4000" dirty="0">
              <a:solidFill>
                <a:prstClr val="white"/>
              </a:solidFill>
            </a:endParaRPr>
          </a:p>
        </p:txBody>
      </p:sp>
    </p:spTree>
    <p:extLst>
      <p:ext uri="{BB962C8B-B14F-4D97-AF65-F5344CB8AC3E}">
        <p14:creationId xmlns:p14="http://schemas.microsoft.com/office/powerpoint/2010/main" val="23905114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4291" y="920621"/>
            <a:ext cx="11363418" cy="501675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4000" dirty="0">
                <a:solidFill>
                  <a:prstClr val="white"/>
                </a:solidFill>
              </a:rPr>
              <a:t>1</a:t>
            </a:r>
            <a:r>
              <a:rPr lang="en-US" sz="4000" dirty="0" smtClean="0">
                <a:solidFill>
                  <a:prstClr val="white"/>
                </a:solidFill>
              </a:rPr>
              <a:t>. EMR’s are not simply an electronic version of the paper record of the paper record, but constitute a part of a comprehensive system, which has additional information management tools.</a:t>
            </a:r>
            <a:endParaRPr lang="en-US" sz="4000" dirty="0">
              <a:solidFill>
                <a:prstClr val="white"/>
              </a:solidFill>
            </a:endParaRPr>
          </a:p>
          <a:p>
            <a:pPr lvl="0"/>
            <a:endParaRPr lang="en-US" sz="4000" dirty="0">
              <a:solidFill>
                <a:prstClr val="white"/>
              </a:solidFill>
            </a:endParaRPr>
          </a:p>
          <a:p>
            <a:pPr marL="342900" lvl="0" indent="-342900">
              <a:buFontTx/>
              <a:buAutoNum type="alphaLcParenR"/>
            </a:pPr>
            <a:r>
              <a:rPr lang="en-US" sz="4000" dirty="0" smtClean="0">
                <a:solidFill>
                  <a:srgbClr val="C00000"/>
                </a:solidFill>
              </a:rPr>
              <a:t>True</a:t>
            </a:r>
          </a:p>
          <a:p>
            <a:pPr marL="342900" lvl="0" indent="-342900">
              <a:buFontTx/>
              <a:buAutoNum type="alphaLcParenR"/>
            </a:pPr>
            <a:r>
              <a:rPr lang="en-US" sz="4000" dirty="0" smtClean="0">
                <a:solidFill>
                  <a:prstClr val="white"/>
                </a:solidFill>
              </a:rPr>
              <a:t>False</a:t>
            </a:r>
            <a:endParaRPr lang="en-US" sz="4000" dirty="0">
              <a:solidFill>
                <a:prstClr val="white"/>
              </a:solidFill>
            </a:endParaRPr>
          </a:p>
        </p:txBody>
      </p:sp>
    </p:spTree>
    <p:extLst>
      <p:ext uri="{BB962C8B-B14F-4D97-AF65-F5344CB8AC3E}">
        <p14:creationId xmlns:p14="http://schemas.microsoft.com/office/powerpoint/2010/main" val="3520007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4291" y="545867"/>
            <a:ext cx="11363418" cy="563231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4000" dirty="0">
                <a:solidFill>
                  <a:prstClr val="white"/>
                </a:solidFill>
              </a:rPr>
              <a:t>2</a:t>
            </a:r>
            <a:r>
              <a:rPr lang="en-US" sz="4000" dirty="0" smtClean="0">
                <a:solidFill>
                  <a:prstClr val="white"/>
                </a:solidFill>
              </a:rPr>
              <a:t>. EMRs are expected to improve the efficiency of the care process in terms of time efficiency, as well ass improving the quality of care rendered through, for instance, increased adherence to protocols and reduced medical errors  </a:t>
            </a:r>
            <a:endParaRPr lang="en-US" sz="4000" dirty="0">
              <a:solidFill>
                <a:prstClr val="white"/>
              </a:solidFill>
            </a:endParaRPr>
          </a:p>
          <a:p>
            <a:pPr lvl="0"/>
            <a:endParaRPr lang="en-US" sz="4000" dirty="0">
              <a:solidFill>
                <a:prstClr val="white"/>
              </a:solidFill>
            </a:endParaRPr>
          </a:p>
          <a:p>
            <a:pPr marL="342900" lvl="0" indent="-342900">
              <a:buFontTx/>
              <a:buAutoNum type="alphaLcParenR"/>
            </a:pPr>
            <a:r>
              <a:rPr lang="en-US" sz="4000" dirty="0" smtClean="0"/>
              <a:t>True</a:t>
            </a:r>
          </a:p>
          <a:p>
            <a:pPr marL="342900" lvl="0" indent="-342900">
              <a:buFontTx/>
              <a:buAutoNum type="alphaLcParenR"/>
            </a:pPr>
            <a:r>
              <a:rPr lang="en-US" sz="4000" dirty="0" smtClean="0">
                <a:solidFill>
                  <a:prstClr val="white"/>
                </a:solidFill>
              </a:rPr>
              <a:t>False</a:t>
            </a:r>
            <a:endParaRPr lang="en-US" sz="4000" dirty="0">
              <a:solidFill>
                <a:prstClr val="white"/>
              </a:solidFill>
            </a:endParaRPr>
          </a:p>
        </p:txBody>
      </p:sp>
    </p:spTree>
    <p:extLst>
      <p:ext uri="{BB962C8B-B14F-4D97-AF65-F5344CB8AC3E}">
        <p14:creationId xmlns:p14="http://schemas.microsoft.com/office/powerpoint/2010/main" val="1007006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4291" y="545867"/>
            <a:ext cx="11363418" cy="563231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4000" dirty="0">
                <a:solidFill>
                  <a:prstClr val="white"/>
                </a:solidFill>
              </a:rPr>
              <a:t>2</a:t>
            </a:r>
            <a:r>
              <a:rPr lang="en-US" sz="4000" dirty="0" smtClean="0">
                <a:solidFill>
                  <a:prstClr val="white"/>
                </a:solidFill>
              </a:rPr>
              <a:t>. EMRs are expected to improve the efficiency of the care process in terms of time efficiency, as well ass improving the quality of care rendered through, for instance, increased adherence to protocols and reduced medical errors  </a:t>
            </a:r>
            <a:endParaRPr lang="en-US" sz="4000" dirty="0">
              <a:solidFill>
                <a:prstClr val="white"/>
              </a:solidFill>
            </a:endParaRPr>
          </a:p>
          <a:p>
            <a:pPr lvl="0"/>
            <a:endParaRPr lang="en-US" sz="4000" dirty="0">
              <a:solidFill>
                <a:prstClr val="white"/>
              </a:solidFill>
            </a:endParaRPr>
          </a:p>
          <a:p>
            <a:pPr marL="342900" lvl="0" indent="-342900">
              <a:buFontTx/>
              <a:buAutoNum type="alphaLcParenR"/>
            </a:pPr>
            <a:r>
              <a:rPr lang="en-US" sz="4000" dirty="0" smtClean="0">
                <a:solidFill>
                  <a:srgbClr val="C00000"/>
                </a:solidFill>
              </a:rPr>
              <a:t>True</a:t>
            </a:r>
          </a:p>
          <a:p>
            <a:pPr marL="342900" lvl="0" indent="-342900">
              <a:buFontTx/>
              <a:buAutoNum type="alphaLcParenR"/>
            </a:pPr>
            <a:r>
              <a:rPr lang="en-US" sz="4000" dirty="0" smtClean="0">
                <a:solidFill>
                  <a:prstClr val="white"/>
                </a:solidFill>
              </a:rPr>
              <a:t>False</a:t>
            </a:r>
            <a:endParaRPr lang="en-US" sz="4000" dirty="0">
              <a:solidFill>
                <a:prstClr val="white"/>
              </a:solidFill>
            </a:endParaRPr>
          </a:p>
        </p:txBody>
      </p:sp>
    </p:spTree>
    <p:extLst>
      <p:ext uri="{BB962C8B-B14F-4D97-AF65-F5344CB8AC3E}">
        <p14:creationId xmlns:p14="http://schemas.microsoft.com/office/powerpoint/2010/main" val="3321591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5323" y="144855"/>
            <a:ext cx="6977637" cy="4454305"/>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6000" b="1" dirty="0" smtClean="0"/>
              <a:t>MODULE Four:   </a:t>
            </a:r>
            <a:br>
              <a:rPr lang="en-US" sz="6000" b="1" dirty="0" smtClean="0"/>
            </a:br>
            <a:endParaRPr lang="en-US" sz="6000" b="1" dirty="0" smtClean="0"/>
          </a:p>
          <a:p>
            <a:r>
              <a:rPr lang="en-US" b="1" dirty="0" smtClean="0"/>
              <a:t>SECTION Three: </a:t>
            </a:r>
          </a:p>
          <a:p>
            <a:r>
              <a:rPr lang="en-US" b="1" dirty="0" smtClean="0"/>
              <a:t>Electronic Medical </a:t>
            </a:r>
          </a:p>
          <a:p>
            <a:r>
              <a:rPr lang="en-US" b="1" dirty="0" smtClean="0"/>
              <a:t>records (EMR)</a:t>
            </a:r>
            <a:endParaRPr lang="en-US" b="1" dirty="0"/>
          </a:p>
        </p:txBody>
      </p:sp>
      <p:pic>
        <p:nvPicPr>
          <p:cNvPr id="3"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5057" y="412646"/>
            <a:ext cx="2461566" cy="5992069"/>
          </a:xfrm>
          <a:prstGeom prst="rect">
            <a:avLst/>
          </a:prstGeom>
        </p:spPr>
      </p:pic>
    </p:spTree>
    <p:extLst>
      <p:ext uri="{BB962C8B-B14F-4D97-AF65-F5344CB8AC3E}">
        <p14:creationId xmlns:p14="http://schemas.microsoft.com/office/powerpoint/2010/main" val="17713427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4291" y="920621"/>
            <a:ext cx="11363418" cy="440120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4000" dirty="0">
                <a:solidFill>
                  <a:prstClr val="white"/>
                </a:solidFill>
              </a:rPr>
              <a:t>3</a:t>
            </a:r>
            <a:r>
              <a:rPr lang="en-US" sz="4000" dirty="0" smtClean="0">
                <a:solidFill>
                  <a:prstClr val="white"/>
                </a:solidFill>
              </a:rPr>
              <a:t>. What is the main advantage of an electronic medical record as opposed to a paper record.</a:t>
            </a:r>
            <a:endParaRPr lang="en-US" sz="4000" dirty="0">
              <a:solidFill>
                <a:prstClr val="white"/>
              </a:solidFill>
            </a:endParaRPr>
          </a:p>
          <a:p>
            <a:pPr lvl="0"/>
            <a:endParaRPr lang="en-US" sz="4000" dirty="0">
              <a:solidFill>
                <a:prstClr val="white"/>
              </a:solidFill>
            </a:endParaRPr>
          </a:p>
          <a:p>
            <a:pPr marL="342900" lvl="0" indent="-342900">
              <a:buFontTx/>
              <a:buAutoNum type="alphaLcParenR"/>
            </a:pPr>
            <a:r>
              <a:rPr lang="en-US" sz="4000" dirty="0" smtClean="0">
                <a:solidFill>
                  <a:prstClr val="white"/>
                </a:solidFill>
              </a:rPr>
              <a:t>Population </a:t>
            </a:r>
            <a:r>
              <a:rPr lang="en-US" sz="4000" dirty="0">
                <a:solidFill>
                  <a:prstClr val="white"/>
                </a:solidFill>
              </a:rPr>
              <a:t>h</a:t>
            </a:r>
            <a:r>
              <a:rPr lang="en-US" sz="4000" dirty="0" smtClean="0">
                <a:solidFill>
                  <a:prstClr val="white"/>
                </a:solidFill>
              </a:rPr>
              <a:t>ealth data assistance  </a:t>
            </a:r>
          </a:p>
          <a:p>
            <a:pPr marL="342900" lvl="0" indent="-342900">
              <a:buFontTx/>
              <a:buAutoNum type="alphaLcParenR"/>
            </a:pPr>
            <a:r>
              <a:rPr lang="en-US" sz="4000" dirty="0" smtClean="0">
                <a:solidFill>
                  <a:prstClr val="white"/>
                </a:solidFill>
              </a:rPr>
              <a:t>Time to learn system</a:t>
            </a:r>
          </a:p>
          <a:p>
            <a:pPr marL="342900" lvl="0" indent="-342900">
              <a:buFontTx/>
              <a:buAutoNum type="alphaLcParenR"/>
            </a:pPr>
            <a:r>
              <a:rPr lang="en-US" sz="4000" dirty="0" smtClean="0">
                <a:solidFill>
                  <a:prstClr val="white"/>
                </a:solidFill>
              </a:rPr>
              <a:t>Face time with patient </a:t>
            </a:r>
            <a:endParaRPr lang="en-US" sz="4000" dirty="0">
              <a:solidFill>
                <a:prstClr val="white"/>
              </a:solidFill>
            </a:endParaRPr>
          </a:p>
        </p:txBody>
      </p:sp>
    </p:spTree>
    <p:extLst>
      <p:ext uri="{BB962C8B-B14F-4D97-AF65-F5344CB8AC3E}">
        <p14:creationId xmlns:p14="http://schemas.microsoft.com/office/powerpoint/2010/main" val="26126176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4291" y="920621"/>
            <a:ext cx="11363418" cy="440120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4000" dirty="0">
                <a:solidFill>
                  <a:prstClr val="white"/>
                </a:solidFill>
              </a:rPr>
              <a:t>3</a:t>
            </a:r>
            <a:r>
              <a:rPr lang="en-US" sz="4000" dirty="0" smtClean="0">
                <a:solidFill>
                  <a:prstClr val="white"/>
                </a:solidFill>
              </a:rPr>
              <a:t>. What is the main advantage of an electronic medical record as opposed to a paper record.</a:t>
            </a:r>
            <a:endParaRPr lang="en-US" sz="4000" dirty="0">
              <a:solidFill>
                <a:prstClr val="white"/>
              </a:solidFill>
            </a:endParaRPr>
          </a:p>
          <a:p>
            <a:pPr lvl="0"/>
            <a:endParaRPr lang="en-US" sz="4000" dirty="0">
              <a:solidFill>
                <a:prstClr val="white"/>
              </a:solidFill>
            </a:endParaRPr>
          </a:p>
          <a:p>
            <a:pPr marL="342900" lvl="0" indent="-342900">
              <a:buFontTx/>
              <a:buAutoNum type="alphaLcParenR"/>
            </a:pPr>
            <a:r>
              <a:rPr lang="en-US" sz="4000" dirty="0" smtClean="0">
                <a:solidFill>
                  <a:srgbClr val="C00000"/>
                </a:solidFill>
              </a:rPr>
              <a:t>Population </a:t>
            </a:r>
            <a:r>
              <a:rPr lang="en-US" sz="4000" dirty="0">
                <a:solidFill>
                  <a:srgbClr val="C00000"/>
                </a:solidFill>
              </a:rPr>
              <a:t>h</a:t>
            </a:r>
            <a:r>
              <a:rPr lang="en-US" sz="4000" dirty="0" smtClean="0">
                <a:solidFill>
                  <a:srgbClr val="C00000"/>
                </a:solidFill>
              </a:rPr>
              <a:t>ealth data assistance  </a:t>
            </a:r>
          </a:p>
          <a:p>
            <a:pPr marL="342900" lvl="0" indent="-342900">
              <a:buFontTx/>
              <a:buAutoNum type="alphaLcParenR"/>
            </a:pPr>
            <a:r>
              <a:rPr lang="en-US" sz="4000" dirty="0" smtClean="0">
                <a:solidFill>
                  <a:prstClr val="white"/>
                </a:solidFill>
              </a:rPr>
              <a:t>Time to learn system</a:t>
            </a:r>
          </a:p>
          <a:p>
            <a:pPr marL="342900" lvl="0" indent="-342900">
              <a:buFontTx/>
              <a:buAutoNum type="alphaLcParenR"/>
            </a:pPr>
            <a:r>
              <a:rPr lang="en-US" sz="4000" dirty="0" smtClean="0">
                <a:solidFill>
                  <a:prstClr val="white"/>
                </a:solidFill>
              </a:rPr>
              <a:t>Face time with patient </a:t>
            </a:r>
            <a:endParaRPr lang="en-US" sz="4000" dirty="0">
              <a:solidFill>
                <a:prstClr val="white"/>
              </a:solidFill>
            </a:endParaRPr>
          </a:p>
        </p:txBody>
      </p:sp>
    </p:spTree>
    <p:extLst>
      <p:ext uri="{BB962C8B-B14F-4D97-AF65-F5344CB8AC3E}">
        <p14:creationId xmlns:p14="http://schemas.microsoft.com/office/powerpoint/2010/main" val="346671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4291" y="1505238"/>
            <a:ext cx="11363418" cy="378565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4000" dirty="0">
                <a:solidFill>
                  <a:prstClr val="white"/>
                </a:solidFill>
              </a:rPr>
              <a:t>4</a:t>
            </a:r>
            <a:r>
              <a:rPr lang="en-US" sz="4000" dirty="0" smtClean="0">
                <a:solidFill>
                  <a:prstClr val="white"/>
                </a:solidFill>
              </a:rPr>
              <a:t>. Health information technology capacity at federally qualified health centers: A mechanism for improving quality of care</a:t>
            </a:r>
            <a:endParaRPr lang="en-US" sz="4000" dirty="0">
              <a:solidFill>
                <a:prstClr val="white"/>
              </a:solidFill>
            </a:endParaRPr>
          </a:p>
          <a:p>
            <a:pPr lvl="0"/>
            <a:endParaRPr lang="en-US" sz="4000" dirty="0">
              <a:solidFill>
                <a:prstClr val="white"/>
              </a:solidFill>
            </a:endParaRPr>
          </a:p>
          <a:p>
            <a:pPr marL="342900" lvl="0" indent="-342900">
              <a:buFontTx/>
              <a:buAutoNum type="alphaLcParenR"/>
            </a:pPr>
            <a:r>
              <a:rPr lang="en-US" sz="4000" dirty="0" smtClean="0">
                <a:solidFill>
                  <a:prstClr val="white"/>
                </a:solidFill>
              </a:rPr>
              <a:t>True</a:t>
            </a:r>
          </a:p>
          <a:p>
            <a:pPr marL="342900" lvl="0" indent="-342900">
              <a:buFontTx/>
              <a:buAutoNum type="alphaLcParenR"/>
            </a:pPr>
            <a:r>
              <a:rPr lang="en-US" sz="4000" dirty="0" smtClean="0">
                <a:solidFill>
                  <a:prstClr val="white"/>
                </a:solidFill>
              </a:rPr>
              <a:t>False</a:t>
            </a:r>
            <a:endParaRPr lang="en-US" sz="4000" dirty="0">
              <a:solidFill>
                <a:prstClr val="white"/>
              </a:solidFill>
            </a:endParaRPr>
          </a:p>
        </p:txBody>
      </p:sp>
    </p:spTree>
    <p:extLst>
      <p:ext uri="{BB962C8B-B14F-4D97-AF65-F5344CB8AC3E}">
        <p14:creationId xmlns:p14="http://schemas.microsoft.com/office/powerpoint/2010/main" val="39095629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4291" y="1505238"/>
            <a:ext cx="11363418" cy="378565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4000" dirty="0">
                <a:solidFill>
                  <a:prstClr val="white"/>
                </a:solidFill>
              </a:rPr>
              <a:t>4</a:t>
            </a:r>
            <a:r>
              <a:rPr lang="en-US" sz="4000" dirty="0" smtClean="0">
                <a:solidFill>
                  <a:prstClr val="white"/>
                </a:solidFill>
              </a:rPr>
              <a:t>. Health information technology capacity at federally qualified health centers: A mechanism for improving quality of care</a:t>
            </a:r>
            <a:endParaRPr lang="en-US" sz="4000" dirty="0">
              <a:solidFill>
                <a:prstClr val="white"/>
              </a:solidFill>
            </a:endParaRPr>
          </a:p>
          <a:p>
            <a:pPr lvl="0"/>
            <a:endParaRPr lang="en-US" sz="4000" dirty="0">
              <a:solidFill>
                <a:prstClr val="white"/>
              </a:solidFill>
            </a:endParaRPr>
          </a:p>
          <a:p>
            <a:pPr marL="342900" lvl="0" indent="-342900">
              <a:buFontTx/>
              <a:buAutoNum type="alphaLcParenR"/>
            </a:pPr>
            <a:r>
              <a:rPr lang="en-US" sz="4000" dirty="0" smtClean="0">
                <a:solidFill>
                  <a:srgbClr val="C00000"/>
                </a:solidFill>
              </a:rPr>
              <a:t>True</a:t>
            </a:r>
          </a:p>
          <a:p>
            <a:pPr marL="342900" lvl="0" indent="-342900">
              <a:buFontTx/>
              <a:buAutoNum type="alphaLcParenR"/>
            </a:pPr>
            <a:r>
              <a:rPr lang="en-US" sz="4000" dirty="0" smtClean="0">
                <a:solidFill>
                  <a:prstClr val="white"/>
                </a:solidFill>
              </a:rPr>
              <a:t>False</a:t>
            </a:r>
            <a:endParaRPr lang="en-US" sz="4000" dirty="0">
              <a:solidFill>
                <a:prstClr val="white"/>
              </a:solidFill>
            </a:endParaRPr>
          </a:p>
        </p:txBody>
      </p:sp>
    </p:spTree>
    <p:extLst>
      <p:ext uri="{BB962C8B-B14F-4D97-AF65-F5344CB8AC3E}">
        <p14:creationId xmlns:p14="http://schemas.microsoft.com/office/powerpoint/2010/main" val="1562225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4291" y="920621"/>
            <a:ext cx="11363418" cy="378565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4000" dirty="0">
                <a:solidFill>
                  <a:prstClr val="white"/>
                </a:solidFill>
              </a:rPr>
              <a:t>5</a:t>
            </a:r>
            <a:r>
              <a:rPr lang="en-US" sz="4000" dirty="0" smtClean="0">
                <a:solidFill>
                  <a:prstClr val="white"/>
                </a:solidFill>
              </a:rPr>
              <a:t>. How many EMR system options are available for clinics in the US</a:t>
            </a:r>
            <a:endParaRPr lang="en-US" sz="4000" dirty="0">
              <a:solidFill>
                <a:prstClr val="white"/>
              </a:solidFill>
            </a:endParaRPr>
          </a:p>
          <a:p>
            <a:pPr lvl="0"/>
            <a:endParaRPr lang="en-US" sz="4000" dirty="0">
              <a:solidFill>
                <a:prstClr val="white"/>
              </a:solidFill>
            </a:endParaRPr>
          </a:p>
          <a:p>
            <a:pPr marL="342900" lvl="0" indent="-342900">
              <a:buFontTx/>
              <a:buAutoNum type="alphaLcParenR"/>
            </a:pPr>
            <a:r>
              <a:rPr lang="en-US" sz="4000" dirty="0" smtClean="0">
                <a:solidFill>
                  <a:prstClr val="white"/>
                </a:solidFill>
              </a:rPr>
              <a:t>One</a:t>
            </a:r>
          </a:p>
          <a:p>
            <a:pPr marL="342900" lvl="0" indent="-342900">
              <a:buFontTx/>
              <a:buAutoNum type="alphaLcParenR"/>
            </a:pPr>
            <a:r>
              <a:rPr lang="en-US" sz="4000" dirty="0" smtClean="0">
                <a:solidFill>
                  <a:prstClr val="white"/>
                </a:solidFill>
              </a:rPr>
              <a:t>Two</a:t>
            </a:r>
          </a:p>
          <a:p>
            <a:pPr marL="342900" lvl="0" indent="-342900">
              <a:buFontTx/>
              <a:buAutoNum type="alphaLcParenR"/>
            </a:pPr>
            <a:r>
              <a:rPr lang="en-US" sz="4000" dirty="0" smtClean="0">
                <a:solidFill>
                  <a:prstClr val="white"/>
                </a:solidFill>
              </a:rPr>
              <a:t>At least 5 or more</a:t>
            </a:r>
            <a:endParaRPr lang="en-US" sz="4000" dirty="0">
              <a:solidFill>
                <a:prstClr val="white"/>
              </a:solidFill>
            </a:endParaRPr>
          </a:p>
        </p:txBody>
      </p:sp>
    </p:spTree>
    <p:extLst>
      <p:ext uri="{BB962C8B-B14F-4D97-AF65-F5344CB8AC3E}">
        <p14:creationId xmlns:p14="http://schemas.microsoft.com/office/powerpoint/2010/main" val="30424636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4291" y="920621"/>
            <a:ext cx="11363418" cy="378565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4000" dirty="0">
                <a:solidFill>
                  <a:prstClr val="white"/>
                </a:solidFill>
              </a:rPr>
              <a:t>5</a:t>
            </a:r>
            <a:r>
              <a:rPr lang="en-US" sz="4000" dirty="0" smtClean="0">
                <a:solidFill>
                  <a:prstClr val="white"/>
                </a:solidFill>
              </a:rPr>
              <a:t>. How many EMR system options are available for clinics in the US</a:t>
            </a:r>
            <a:endParaRPr lang="en-US" sz="4000" dirty="0">
              <a:solidFill>
                <a:prstClr val="white"/>
              </a:solidFill>
            </a:endParaRPr>
          </a:p>
          <a:p>
            <a:pPr lvl="0"/>
            <a:endParaRPr lang="en-US" sz="4000" dirty="0">
              <a:solidFill>
                <a:prstClr val="white"/>
              </a:solidFill>
            </a:endParaRPr>
          </a:p>
          <a:p>
            <a:pPr marL="342900" lvl="0" indent="-342900">
              <a:buFontTx/>
              <a:buAutoNum type="alphaLcParenR"/>
            </a:pPr>
            <a:r>
              <a:rPr lang="en-US" sz="4000" dirty="0" smtClean="0">
                <a:solidFill>
                  <a:prstClr val="white"/>
                </a:solidFill>
              </a:rPr>
              <a:t>One</a:t>
            </a:r>
          </a:p>
          <a:p>
            <a:pPr marL="342900" lvl="0" indent="-342900">
              <a:buFontTx/>
              <a:buAutoNum type="alphaLcParenR"/>
            </a:pPr>
            <a:r>
              <a:rPr lang="en-US" sz="4000" dirty="0" smtClean="0">
                <a:solidFill>
                  <a:prstClr val="white"/>
                </a:solidFill>
              </a:rPr>
              <a:t>Two</a:t>
            </a:r>
          </a:p>
          <a:p>
            <a:pPr marL="342900" lvl="0" indent="-342900">
              <a:buFontTx/>
              <a:buAutoNum type="alphaLcParenR"/>
            </a:pPr>
            <a:r>
              <a:rPr lang="en-US" sz="4000" dirty="0" smtClean="0">
                <a:solidFill>
                  <a:srgbClr val="C00000"/>
                </a:solidFill>
              </a:rPr>
              <a:t>At least 5 or more</a:t>
            </a:r>
            <a:endParaRPr lang="en-US" sz="4000" dirty="0">
              <a:solidFill>
                <a:srgbClr val="C00000"/>
              </a:solidFill>
            </a:endParaRPr>
          </a:p>
        </p:txBody>
      </p:sp>
    </p:spTree>
    <p:extLst>
      <p:ext uri="{BB962C8B-B14F-4D97-AF65-F5344CB8AC3E}">
        <p14:creationId xmlns:p14="http://schemas.microsoft.com/office/powerpoint/2010/main" val="64727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UNIT OBJECTIVE</a:t>
            </a:r>
            <a:endParaRPr lang="en-US" b="1" dirty="0"/>
          </a:p>
        </p:txBody>
      </p:sp>
      <p:sp>
        <p:nvSpPr>
          <p:cNvPr id="3" name="Content Placeholder 2"/>
          <p:cNvSpPr>
            <a:spLocks noGrp="1"/>
          </p:cNvSpPr>
          <p:nvPr>
            <p:ph idx="1"/>
          </p:nvPr>
        </p:nvSpPr>
        <p:spPr>
          <a:xfrm>
            <a:off x="684212" y="685800"/>
            <a:ext cx="7382656" cy="3615267"/>
          </a:xfrm>
        </p:spPr>
        <p:txBody>
          <a:bodyPr>
            <a:normAutofit/>
          </a:bodyPr>
          <a:lstStyle/>
          <a:p>
            <a:pPr marL="0" indent="0">
              <a:buNone/>
            </a:pPr>
            <a:r>
              <a:rPr lang="en-US" sz="4800" b="1" dirty="0">
                <a:solidFill>
                  <a:schemeClr val="bg1"/>
                </a:solidFill>
              </a:rPr>
              <a:t>To understand the use of electronic medical records (EMRs)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8612" y="209227"/>
            <a:ext cx="2761600" cy="6386708"/>
          </a:xfrm>
          <a:prstGeom prst="rect">
            <a:avLst/>
          </a:prstGeom>
        </p:spPr>
      </p:pic>
    </p:spTree>
    <p:extLst>
      <p:ext uri="{BB962C8B-B14F-4D97-AF65-F5344CB8AC3E}">
        <p14:creationId xmlns:p14="http://schemas.microsoft.com/office/powerpoint/2010/main" val="5106730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5680129"/>
            <a:ext cx="8534400" cy="926453"/>
          </a:xfrm>
        </p:spPr>
        <p:txBody>
          <a:bodyPr>
            <a:normAutofit fontScale="90000"/>
          </a:bodyPr>
          <a:lstStyle/>
          <a:p>
            <a:r>
              <a:rPr lang="en-US" dirty="0" smtClean="0"/>
              <a:t/>
            </a:r>
            <a:br>
              <a:rPr lang="en-US" dirty="0" smtClean="0"/>
            </a:br>
            <a:r>
              <a:rPr lang="en-US" sz="4000" b="1" dirty="0" smtClean="0"/>
              <a:t>Electronic </a:t>
            </a:r>
            <a:r>
              <a:rPr lang="en-US" sz="4000" b="1" dirty="0"/>
              <a:t>Medical </a:t>
            </a:r>
            <a:r>
              <a:rPr lang="en-US" sz="4000" b="1" dirty="0" smtClean="0"/>
              <a:t>records </a:t>
            </a:r>
            <a:r>
              <a:rPr lang="en-US" sz="4000" b="1" dirty="0"/>
              <a:t>(EMR)</a:t>
            </a:r>
            <a:br>
              <a:rPr lang="en-US" sz="4000" b="1" dirty="0"/>
            </a:br>
            <a:endParaRPr lang="en-US" sz="4000" b="1" dirty="0"/>
          </a:p>
        </p:txBody>
      </p:sp>
      <p:sp>
        <p:nvSpPr>
          <p:cNvPr id="3" name="Content Placeholder 2"/>
          <p:cNvSpPr>
            <a:spLocks noGrp="1"/>
          </p:cNvSpPr>
          <p:nvPr>
            <p:ph idx="1"/>
          </p:nvPr>
        </p:nvSpPr>
        <p:spPr>
          <a:xfrm>
            <a:off x="505981" y="1290234"/>
            <a:ext cx="8534400" cy="3615267"/>
          </a:xfrm>
        </p:spPr>
        <p:txBody>
          <a:bodyPr>
            <a:noAutofit/>
          </a:bodyPr>
          <a:lstStyle/>
          <a:p>
            <a:pPr lvl="0">
              <a:buFont typeface="Arial" panose="020B0604020202020204" pitchFamily="34" charset="0"/>
              <a:buChar char="•"/>
            </a:pPr>
            <a:r>
              <a:rPr lang="en-US" sz="3200" b="1" dirty="0">
                <a:solidFill>
                  <a:schemeClr val="bg1"/>
                </a:solidFill>
              </a:rPr>
              <a:t>Scope, meaningful use, and limitations</a:t>
            </a:r>
          </a:p>
          <a:p>
            <a:pPr lvl="0">
              <a:buFont typeface="Arial" panose="020B0604020202020204" pitchFamily="34" charset="0"/>
              <a:buChar char="•"/>
            </a:pPr>
            <a:r>
              <a:rPr lang="en-US" sz="3200" b="1" dirty="0">
                <a:solidFill>
                  <a:schemeClr val="bg1"/>
                </a:solidFill>
              </a:rPr>
              <a:t>Structure</a:t>
            </a:r>
          </a:p>
          <a:p>
            <a:pPr lvl="0">
              <a:buFont typeface="Arial" panose="020B0604020202020204" pitchFamily="34" charset="0"/>
              <a:buChar char="•"/>
            </a:pPr>
            <a:r>
              <a:rPr lang="en-US" sz="3200" b="1" dirty="0">
                <a:solidFill>
                  <a:schemeClr val="bg1"/>
                </a:solidFill>
              </a:rPr>
              <a:t>Operation</a:t>
            </a:r>
          </a:p>
          <a:p>
            <a:pPr lvl="0">
              <a:buFont typeface="Arial" panose="020B0604020202020204" pitchFamily="34" charset="0"/>
              <a:buChar char="•"/>
            </a:pPr>
            <a:r>
              <a:rPr lang="en-US" sz="3200" b="1" dirty="0">
                <a:solidFill>
                  <a:schemeClr val="bg1"/>
                </a:solidFill>
              </a:rPr>
              <a:t>Administrative responsibility </a:t>
            </a:r>
          </a:p>
          <a:p>
            <a:pPr lvl="0">
              <a:buFont typeface="Arial" panose="020B0604020202020204" pitchFamily="34" charset="0"/>
              <a:buChar char="•"/>
            </a:pPr>
            <a:r>
              <a:rPr lang="en-US" sz="3200" b="1" dirty="0">
                <a:solidFill>
                  <a:schemeClr val="bg1"/>
                </a:solidFill>
              </a:rPr>
              <a:t>Legal responsibility</a:t>
            </a:r>
          </a:p>
          <a:p>
            <a:pPr>
              <a:buFont typeface="Arial" panose="020B0604020202020204" pitchFamily="34" charset="0"/>
              <a:buChar char="•"/>
            </a:pPr>
            <a:r>
              <a:rPr lang="en-US" sz="3200" b="1" dirty="0">
                <a:solidFill>
                  <a:schemeClr val="bg1"/>
                </a:solidFill>
              </a:rPr>
              <a:t>Differences in implementation across settings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8612" y="141565"/>
            <a:ext cx="2800345" cy="6476313"/>
          </a:xfrm>
          <a:prstGeom prst="rect">
            <a:avLst/>
          </a:prstGeom>
        </p:spPr>
      </p:pic>
    </p:spTree>
    <p:extLst>
      <p:ext uri="{BB962C8B-B14F-4D97-AF65-F5344CB8AC3E}">
        <p14:creationId xmlns:p14="http://schemas.microsoft.com/office/powerpoint/2010/main" val="11726322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249" y="6121831"/>
            <a:ext cx="8547552" cy="736169"/>
          </a:xfrm>
        </p:spPr>
        <p:txBody>
          <a:bodyPr>
            <a:normAutofit/>
          </a:bodyPr>
          <a:lstStyle/>
          <a:p>
            <a:r>
              <a:rPr lang="en-US" sz="3200" b="1" dirty="0" smtClean="0"/>
              <a:t>Meaningful use scope and limitations</a:t>
            </a:r>
            <a:endParaRPr lang="en-US" sz="3200" b="1" dirty="0"/>
          </a:p>
        </p:txBody>
      </p:sp>
      <p:pic>
        <p:nvPicPr>
          <p:cNvPr id="4" name="Content Placeholder 3"/>
          <p:cNvPicPr>
            <a:picLocks noGrp="1" noChangeAspect="1"/>
          </p:cNvPicPr>
          <p:nvPr>
            <p:ph idx="1"/>
          </p:nvPr>
        </p:nvPicPr>
        <p:blipFill>
          <a:blip r:embed="rId2"/>
          <a:stretch>
            <a:fillRect/>
          </a:stretch>
        </p:blipFill>
        <p:spPr>
          <a:xfrm>
            <a:off x="139249" y="431407"/>
            <a:ext cx="6587929" cy="5519941"/>
          </a:xfrm>
          <a:prstGeom prst="rect">
            <a:avLst/>
          </a:prstGeom>
        </p:spPr>
      </p:pic>
      <p:pic>
        <p:nvPicPr>
          <p:cNvPr id="6" name="Picture 5"/>
          <p:cNvPicPr>
            <a:picLocks noChangeAspect="1"/>
          </p:cNvPicPr>
          <p:nvPr/>
        </p:nvPicPr>
        <p:blipFill>
          <a:blip r:embed="rId3"/>
          <a:stretch>
            <a:fillRect/>
          </a:stretch>
        </p:blipFill>
        <p:spPr>
          <a:xfrm>
            <a:off x="3680847" y="3585274"/>
            <a:ext cx="2857500" cy="1114425"/>
          </a:xfrm>
          <a:prstGeom prst="rect">
            <a:avLst/>
          </a:prstGeom>
        </p:spPr>
      </p:pic>
      <p:pic>
        <p:nvPicPr>
          <p:cNvPr id="7" name="Picture 6"/>
          <p:cNvPicPr>
            <a:picLocks noChangeAspect="1"/>
          </p:cNvPicPr>
          <p:nvPr/>
        </p:nvPicPr>
        <p:blipFill>
          <a:blip r:embed="rId4"/>
          <a:stretch>
            <a:fillRect/>
          </a:stretch>
        </p:blipFill>
        <p:spPr>
          <a:xfrm>
            <a:off x="6727178" y="431407"/>
            <a:ext cx="2288301" cy="551994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04310" y="198931"/>
            <a:ext cx="2778847" cy="6426594"/>
          </a:xfrm>
          <a:prstGeom prst="rect">
            <a:avLst/>
          </a:prstGeom>
        </p:spPr>
      </p:pic>
    </p:spTree>
    <p:extLst>
      <p:ext uri="{BB962C8B-B14F-4D97-AF65-F5344CB8AC3E}">
        <p14:creationId xmlns:p14="http://schemas.microsoft.com/office/powerpoint/2010/main" val="26361270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77" y="6130152"/>
            <a:ext cx="7336160" cy="534119"/>
          </a:xfrm>
        </p:spPr>
        <p:txBody>
          <a:bodyPr>
            <a:normAutofit fontScale="90000"/>
          </a:bodyPr>
          <a:lstStyle/>
          <a:p>
            <a:r>
              <a:rPr lang="en-US" b="1" dirty="0" smtClean="0"/>
              <a:t>Emr options software structure</a:t>
            </a:r>
            <a:endParaRPr lang="en-US" b="1" dirty="0"/>
          </a:p>
        </p:txBody>
      </p:sp>
      <p:pic>
        <p:nvPicPr>
          <p:cNvPr id="4" name="Content Placeholder 3"/>
          <p:cNvPicPr>
            <a:picLocks noGrp="1" noChangeAspect="1"/>
          </p:cNvPicPr>
          <p:nvPr>
            <p:ph idx="1"/>
          </p:nvPr>
        </p:nvPicPr>
        <p:blipFill>
          <a:blip r:embed="rId2"/>
          <a:stretch>
            <a:fillRect/>
          </a:stretch>
        </p:blipFill>
        <p:spPr>
          <a:xfrm>
            <a:off x="426138" y="383583"/>
            <a:ext cx="6033975" cy="5498024"/>
          </a:xfrm>
          <a:prstGeom prst="rect">
            <a:avLst/>
          </a:prstGeom>
        </p:spPr>
      </p:pic>
      <p:sp>
        <p:nvSpPr>
          <p:cNvPr id="5" name="TextBox 4"/>
          <p:cNvSpPr txBox="1"/>
          <p:nvPr/>
        </p:nvSpPr>
        <p:spPr>
          <a:xfrm>
            <a:off x="6718515" y="1611823"/>
            <a:ext cx="2214068" cy="2585323"/>
          </a:xfrm>
          <a:prstGeom prst="rect">
            <a:avLst/>
          </a:prstGeom>
          <a:noFill/>
        </p:spPr>
        <p:txBody>
          <a:bodyPr wrap="none" rtlCol="0">
            <a:spAutoFit/>
          </a:bodyPr>
          <a:lstStyle/>
          <a:p>
            <a:r>
              <a:rPr lang="en-US" b="1" dirty="0" smtClean="0"/>
              <a:t>YOUR SPECIFIC </a:t>
            </a:r>
          </a:p>
          <a:p>
            <a:r>
              <a:rPr lang="en-US" b="1" dirty="0" smtClean="0"/>
              <a:t>CLINICAL SITE</a:t>
            </a:r>
          </a:p>
          <a:p>
            <a:r>
              <a:rPr lang="en-US" b="1" dirty="0" smtClean="0"/>
              <a:t>WILL PROVIDE </a:t>
            </a:r>
          </a:p>
          <a:p>
            <a:r>
              <a:rPr lang="en-US" b="1" dirty="0" smtClean="0"/>
              <a:t>MORE SPECIFIC </a:t>
            </a:r>
          </a:p>
          <a:p>
            <a:r>
              <a:rPr lang="en-US" b="1" dirty="0" smtClean="0"/>
              <a:t>INFORMATION </a:t>
            </a:r>
          </a:p>
          <a:p>
            <a:r>
              <a:rPr lang="en-US" b="1" dirty="0" smtClean="0"/>
              <a:t>ABOUT THE EMR</a:t>
            </a:r>
          </a:p>
          <a:p>
            <a:r>
              <a:rPr lang="en-US" b="1" dirty="0" smtClean="0"/>
              <a:t>SYSTEM YOU WILL</a:t>
            </a:r>
          </a:p>
          <a:p>
            <a:r>
              <a:rPr lang="en-US" b="1" dirty="0" smtClean="0"/>
              <a:t>USE FOR YOUR </a:t>
            </a:r>
          </a:p>
          <a:p>
            <a:r>
              <a:rPr lang="en-US" b="1" dirty="0" smtClean="0"/>
              <a:t>CARE OF PATIENTS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0985" y="271220"/>
            <a:ext cx="2764343" cy="6393051"/>
          </a:xfrm>
          <a:prstGeom prst="rect">
            <a:avLst/>
          </a:prstGeom>
        </p:spPr>
      </p:pic>
    </p:spTree>
    <p:extLst>
      <p:ext uri="{BB962C8B-B14F-4D97-AF65-F5344CB8AC3E}">
        <p14:creationId xmlns:p14="http://schemas.microsoft.com/office/powerpoint/2010/main" val="33560348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539920" y="779155"/>
            <a:ext cx="6964258" cy="5735273"/>
          </a:xfrm>
          <a:prstGeom prst="rect">
            <a:avLst/>
          </a:prstGeom>
        </p:spPr>
      </p:pic>
      <p:pic>
        <p:nvPicPr>
          <p:cNvPr id="3" name="Content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4178" y="772162"/>
            <a:ext cx="2361819" cy="5749259"/>
          </a:xfrm>
          <a:prstGeom prst="rect">
            <a:avLst/>
          </a:prstGeom>
        </p:spPr>
      </p:pic>
      <p:pic>
        <p:nvPicPr>
          <p:cNvPr id="2" name="Picture 1"/>
          <p:cNvPicPr>
            <a:picLocks noChangeAspect="1"/>
          </p:cNvPicPr>
          <p:nvPr/>
        </p:nvPicPr>
        <p:blipFill>
          <a:blip r:embed="rId4"/>
          <a:stretch>
            <a:fillRect/>
          </a:stretch>
        </p:blipFill>
        <p:spPr>
          <a:xfrm>
            <a:off x="246681" y="779154"/>
            <a:ext cx="2293238" cy="5742267"/>
          </a:xfrm>
          <a:prstGeom prst="rect">
            <a:avLst/>
          </a:prstGeom>
        </p:spPr>
      </p:pic>
    </p:spTree>
    <p:extLst>
      <p:ext uri="{BB962C8B-B14F-4D97-AF65-F5344CB8AC3E}">
        <p14:creationId xmlns:p14="http://schemas.microsoft.com/office/powerpoint/2010/main" val="39066917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19174" y="1100380"/>
            <a:ext cx="7848001" cy="4365528"/>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9308" y="247972"/>
            <a:ext cx="2700679" cy="6245817"/>
          </a:xfrm>
          <a:prstGeom prst="rect">
            <a:avLst/>
          </a:prstGeom>
        </p:spPr>
      </p:pic>
    </p:spTree>
    <p:extLst>
      <p:ext uri="{BB962C8B-B14F-4D97-AF65-F5344CB8AC3E}">
        <p14:creationId xmlns:p14="http://schemas.microsoft.com/office/powerpoint/2010/main" val="23782266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866395" y="1076960"/>
            <a:ext cx="6613138" cy="5323840"/>
          </a:xfrm>
          <a:prstGeom prst="rect">
            <a:avLst/>
          </a:prstGeom>
        </p:spPr>
      </p:pic>
      <p:pic>
        <p:nvPicPr>
          <p:cNvPr id="2" name="Picture 1"/>
          <p:cNvPicPr>
            <a:picLocks noChangeAspect="1"/>
          </p:cNvPicPr>
          <p:nvPr/>
        </p:nvPicPr>
        <p:blipFill>
          <a:blip r:embed="rId3"/>
          <a:stretch>
            <a:fillRect/>
          </a:stretch>
        </p:blipFill>
        <p:spPr>
          <a:xfrm>
            <a:off x="9479533" y="1076960"/>
            <a:ext cx="2126134" cy="5323840"/>
          </a:xfrm>
          <a:prstGeom prst="rect">
            <a:avLst/>
          </a:prstGeom>
        </p:spPr>
      </p:pic>
      <p:pic>
        <p:nvPicPr>
          <p:cNvPr id="5" name="Content Placeholder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339" y="1076960"/>
            <a:ext cx="2187055" cy="5323840"/>
          </a:xfrm>
          <a:prstGeom prst="rect">
            <a:avLst/>
          </a:prstGeom>
        </p:spPr>
      </p:pic>
    </p:spTree>
    <p:extLst>
      <p:ext uri="{BB962C8B-B14F-4D97-AF65-F5344CB8AC3E}">
        <p14:creationId xmlns:p14="http://schemas.microsoft.com/office/powerpoint/2010/main" val="33755947"/>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82</TotalTime>
  <Words>907</Words>
  <Application>Microsoft Office PowerPoint</Application>
  <PresentationFormat>Widescreen</PresentationFormat>
  <Paragraphs>82</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Century Gothic</vt:lpstr>
      <vt:lpstr>Wingdings 3</vt:lpstr>
      <vt:lpstr>Slice</vt:lpstr>
      <vt:lpstr>MODULE Four:     MEDICAL  PROTOCOLS  AND QUALITY  ASSURANCE</vt:lpstr>
      <vt:lpstr>PowerPoint Presentation</vt:lpstr>
      <vt:lpstr>UNIT OBJECTIVE</vt:lpstr>
      <vt:lpstr> Electronic Medical records (EMR) </vt:lpstr>
      <vt:lpstr>Meaningful use scope and limitations</vt:lpstr>
      <vt:lpstr>Emr options software structure</vt:lpstr>
      <vt:lpstr>PowerPoint Presentation</vt:lpstr>
      <vt:lpstr>PowerPoint Presentation</vt:lpstr>
      <vt:lpstr>PowerPoint Presentation</vt:lpstr>
      <vt:lpstr>PowerPoint Presentation</vt:lpstr>
      <vt:lpstr>PowerPoint Presentation</vt:lpstr>
      <vt:lpstr>Health information technology capacity at federally qualified health centers: a mechanism for improving quality of care</vt:lpstr>
      <vt:lpstr>PowerPoint Presentation</vt:lpstr>
      <vt:lpstr>  Recent perspectives of electronic medical record systems  Benefits/effects of EMRs  </vt:lpstr>
      <vt:lpstr>  Recent perspectives of electronic medical record systems (Review) Functionality of EMR systems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 Brooks</dc:creator>
  <cp:lastModifiedBy>Victor Brooks</cp:lastModifiedBy>
  <cp:revision>19</cp:revision>
  <cp:lastPrinted>2017-12-19T04:54:37Z</cp:lastPrinted>
  <dcterms:created xsi:type="dcterms:W3CDTF">2017-11-27T19:02:08Z</dcterms:created>
  <dcterms:modified xsi:type="dcterms:W3CDTF">2018-01-17T19:49:32Z</dcterms:modified>
</cp:coreProperties>
</file>