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258" r:id="rId3"/>
    <p:sldId id="305" r:id="rId4"/>
    <p:sldId id="306" r:id="rId5"/>
    <p:sldId id="320"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80" r:id="rId26"/>
    <p:sldId id="277" r:id="rId27"/>
    <p:sldId id="278" r:id="rId28"/>
    <p:sldId id="281" r:id="rId29"/>
    <p:sldId id="282" r:id="rId30"/>
    <p:sldId id="283" r:id="rId31"/>
    <p:sldId id="286" r:id="rId32"/>
    <p:sldId id="288" r:id="rId33"/>
    <p:sldId id="289" r:id="rId34"/>
    <p:sldId id="290" r:id="rId35"/>
    <p:sldId id="291" r:id="rId36"/>
    <p:sldId id="292" r:id="rId37"/>
    <p:sldId id="293" r:id="rId38"/>
    <p:sldId id="294" r:id="rId39"/>
    <p:sldId id="311" r:id="rId40"/>
    <p:sldId id="307" r:id="rId41"/>
    <p:sldId id="308" r:id="rId42"/>
    <p:sldId id="309" r:id="rId43"/>
    <p:sldId id="310" r:id="rId44"/>
    <p:sldId id="312" r:id="rId45"/>
    <p:sldId id="313" r:id="rId46"/>
    <p:sldId id="315" r:id="rId47"/>
    <p:sldId id="316" r:id="rId48"/>
    <p:sldId id="317" r:id="rId49"/>
    <p:sldId id="318" r:id="rId50"/>
    <p:sldId id="319" r:id="rId51"/>
    <p:sldId id="314" r:id="rId52"/>
    <p:sldId id="295" r:id="rId53"/>
    <p:sldId id="300" r:id="rId54"/>
    <p:sldId id="296" r:id="rId55"/>
    <p:sldId id="301" r:id="rId56"/>
    <p:sldId id="297" r:id="rId57"/>
    <p:sldId id="302" r:id="rId58"/>
    <p:sldId id="298" r:id="rId59"/>
    <p:sldId id="303" r:id="rId60"/>
    <p:sldId id="299" r:id="rId61"/>
    <p:sldId id="304" r:id="rId62"/>
    <p:sldId id="321" r:id="rId63"/>
    <p:sldId id="32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C52E-1862-4DDB-A744-E596FD86E259}"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09DA-8BD0-4255-AB37-2582EAB97ABD}" type="slidenum">
              <a:rPr lang="en-US" smtClean="0"/>
              <a:t>‹#›</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19</a:t>
            </a:fld>
            <a:endParaRPr lang="en-US"/>
          </a:p>
        </p:txBody>
      </p:sp>
    </p:spTree>
    <p:extLst>
      <p:ext uri="{BB962C8B-B14F-4D97-AF65-F5344CB8AC3E}">
        <p14:creationId xmlns:p14="http://schemas.microsoft.com/office/powerpoint/2010/main" val="297898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31</a:t>
            </a:fld>
            <a:endParaRPr lang="en-US"/>
          </a:p>
        </p:txBody>
      </p:sp>
    </p:spTree>
    <p:extLst>
      <p:ext uri="{BB962C8B-B14F-4D97-AF65-F5344CB8AC3E}">
        <p14:creationId xmlns:p14="http://schemas.microsoft.com/office/powerpoint/2010/main" val="248498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33</a:t>
            </a:fld>
            <a:endParaRPr lang="en-US"/>
          </a:p>
        </p:txBody>
      </p:sp>
    </p:spTree>
    <p:extLst>
      <p:ext uri="{BB962C8B-B14F-4D97-AF65-F5344CB8AC3E}">
        <p14:creationId xmlns:p14="http://schemas.microsoft.com/office/powerpoint/2010/main" val="176868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6/12/2018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rsa.gov/about/organization/bureaus/bphc/index.html" TargetMode="External"/><Relationship Id="rId7" Type="http://schemas.openxmlformats.org/officeDocument/2006/relationships/image" Target="../media/image13.png"/><Relationship Id="rId2" Type="http://schemas.openxmlformats.org/officeDocument/2006/relationships/hyperlink" Target="https://www.hrsa.gov/about/organization/bureaus/bhw/index.html" TargetMode="External"/><Relationship Id="rId1" Type="http://schemas.openxmlformats.org/officeDocument/2006/relationships/slideLayout" Target="../slideLayouts/slideLayout2.xml"/><Relationship Id="rId6" Type="http://schemas.openxmlformats.org/officeDocument/2006/relationships/hyperlink" Target="https://www.hrsa.gov/about/organization/bureaus/mchb/index.html" TargetMode="External"/><Relationship Id="rId5" Type="http://schemas.openxmlformats.org/officeDocument/2006/relationships/hyperlink" Target="https://www.hrsa.gov/about/organization/bureaus/hab/index.html" TargetMode="External"/><Relationship Id="rId4" Type="http://schemas.openxmlformats.org/officeDocument/2006/relationships/hyperlink" Target="https://www.hrsa.gov/about/organization/bureaus/hsb/index.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hrsa.gov/about/organization/bureaus/owh/index.html" TargetMode="External"/><Relationship Id="rId3" Type="http://schemas.openxmlformats.org/officeDocument/2006/relationships/hyperlink" Target="https://www.hrsa.gov/about/organization/bureaus/oc/index.html" TargetMode="External"/><Relationship Id="rId7" Type="http://schemas.openxmlformats.org/officeDocument/2006/relationships/hyperlink" Target="https://www.hrsa.gov/about/organization/bureaus/oro/index.html" TargetMode="External"/><Relationship Id="rId2" Type="http://schemas.openxmlformats.org/officeDocument/2006/relationships/hyperlink" Target="https://www.hrsa.gov/about/organization/bureaus/orhp/index.html" TargetMode="External"/><Relationship Id="rId1" Type="http://schemas.openxmlformats.org/officeDocument/2006/relationships/slideLayout" Target="../slideLayouts/slideLayout2.xml"/><Relationship Id="rId6" Type="http://schemas.openxmlformats.org/officeDocument/2006/relationships/hyperlink" Target="https://www.hrsa.gov/about/organization/bureaus/opae/index.html" TargetMode="External"/><Relationship Id="rId5" Type="http://schemas.openxmlformats.org/officeDocument/2006/relationships/hyperlink" Target="https://www.hrsa.gov/about/organization/bureaus/ohe/index.html" TargetMode="External"/><Relationship Id="rId4" Type="http://schemas.openxmlformats.org/officeDocument/2006/relationships/hyperlink" Target="https://www.hrsa.gov/about/organization/bureaus/ogh/index.html" TargetMode="Externa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003" y="1028775"/>
            <a:ext cx="6886197" cy="4454305"/>
          </a:xfrm>
        </p:spPr>
        <p:txBody>
          <a:bodyPr>
            <a:normAutofit fontScale="90000"/>
          </a:bodyPr>
          <a:lstStyle/>
          <a:p>
            <a:r>
              <a:rPr lang="en-US" sz="6000" b="1" dirty="0" smtClean="0"/>
              <a:t>MODULE ONE:   </a:t>
            </a:r>
            <a:br>
              <a:rPr lang="en-US" sz="6000" b="1" dirty="0" smtClean="0"/>
            </a:br>
            <a:r>
              <a:rPr lang="en-US" sz="6000" b="1" dirty="0" smtClean="0"/>
              <a:t/>
            </a:r>
            <a:br>
              <a:rPr lang="en-US" sz="6000" b="1" dirty="0" smtClean="0"/>
            </a:br>
            <a:r>
              <a:rPr lang="en-US" sz="6000" b="1" dirty="0" smtClean="0"/>
              <a:t>HEALTH PROFILE OF CALIFORNIA’S POPULATION</a:t>
            </a:r>
            <a:endParaRPr lang="en-US" sz="6000" b="1" dirty="0"/>
          </a:p>
        </p:txBody>
      </p:sp>
      <p:pic>
        <p:nvPicPr>
          <p:cNvPr id="4" name="Picture 3"/>
          <p:cNvPicPr>
            <a:picLocks noChangeAspect="1"/>
          </p:cNvPicPr>
          <p:nvPr/>
        </p:nvPicPr>
        <p:blipFill>
          <a:blip r:embed="rId2"/>
          <a:stretch>
            <a:fillRect/>
          </a:stretch>
        </p:blipFill>
        <p:spPr>
          <a:xfrm>
            <a:off x="8245443" y="250917"/>
            <a:ext cx="2882340" cy="6288741"/>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196588"/>
            <a:ext cx="8594498" cy="4927652"/>
          </a:xfrm>
          <a:prstGeom prst="rect">
            <a:avLst/>
          </a:prstGeom>
        </p:spPr>
      </p:pic>
      <p:pic>
        <p:nvPicPr>
          <p:cNvPr id="2" name="Picture 1"/>
          <p:cNvPicPr>
            <a:picLocks noChangeAspect="1"/>
          </p:cNvPicPr>
          <p:nvPr/>
        </p:nvPicPr>
        <p:blipFill>
          <a:blip r:embed="rId3"/>
          <a:stretch>
            <a:fillRect/>
          </a:stretch>
        </p:blipFill>
        <p:spPr>
          <a:xfrm>
            <a:off x="8736738" y="1186663"/>
            <a:ext cx="2267605" cy="4947501"/>
          </a:xfrm>
          <a:prstGeom prst="rect">
            <a:avLst/>
          </a:prstGeom>
        </p:spPr>
      </p:pic>
    </p:spTree>
    <p:extLst>
      <p:ext uri="{BB962C8B-B14F-4D97-AF65-F5344CB8AC3E}">
        <p14:creationId xmlns:p14="http://schemas.microsoft.com/office/powerpoint/2010/main" val="208217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4080" y="1168307"/>
            <a:ext cx="8154688" cy="5212998"/>
          </a:xfrm>
          <a:prstGeom prst="rect">
            <a:avLst/>
          </a:prstGeom>
        </p:spPr>
      </p:pic>
      <p:pic>
        <p:nvPicPr>
          <p:cNvPr id="2" name="Picture 1"/>
          <p:cNvPicPr>
            <a:picLocks noChangeAspect="1"/>
          </p:cNvPicPr>
          <p:nvPr/>
        </p:nvPicPr>
        <p:blipFill>
          <a:blip r:embed="rId3"/>
          <a:stretch>
            <a:fillRect/>
          </a:stretch>
        </p:blipFill>
        <p:spPr>
          <a:xfrm>
            <a:off x="8652528" y="1141556"/>
            <a:ext cx="2401552" cy="5239749"/>
          </a:xfrm>
          <a:prstGeom prst="rect">
            <a:avLst/>
          </a:prstGeom>
        </p:spPr>
      </p:pic>
    </p:spTree>
    <p:extLst>
      <p:ext uri="{BB962C8B-B14F-4D97-AF65-F5344CB8AC3E}">
        <p14:creationId xmlns:p14="http://schemas.microsoft.com/office/powerpoint/2010/main" val="313707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9280" y="1357890"/>
            <a:ext cx="8769068" cy="5012430"/>
          </a:xfrm>
          <a:prstGeom prst="rect">
            <a:avLst/>
          </a:prstGeom>
        </p:spPr>
      </p:pic>
      <p:pic>
        <p:nvPicPr>
          <p:cNvPr id="2" name="Picture 1"/>
          <p:cNvPicPr>
            <a:picLocks noChangeAspect="1"/>
          </p:cNvPicPr>
          <p:nvPr/>
        </p:nvPicPr>
        <p:blipFill>
          <a:blip r:embed="rId3"/>
          <a:stretch>
            <a:fillRect/>
          </a:stretch>
        </p:blipFill>
        <p:spPr>
          <a:xfrm>
            <a:off x="9358347" y="1357890"/>
            <a:ext cx="2297363" cy="5012430"/>
          </a:xfrm>
          <a:prstGeom prst="rect">
            <a:avLst/>
          </a:prstGeom>
        </p:spPr>
      </p:pic>
    </p:spTree>
    <p:extLst>
      <p:ext uri="{BB962C8B-B14F-4D97-AF65-F5344CB8AC3E}">
        <p14:creationId xmlns:p14="http://schemas.microsoft.com/office/powerpoint/2010/main" val="45347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873" y="1364170"/>
            <a:ext cx="9874193" cy="4020630"/>
          </a:xfrm>
          <a:prstGeom prst="rect">
            <a:avLst/>
          </a:prstGeom>
        </p:spPr>
      </p:pic>
      <p:pic>
        <p:nvPicPr>
          <p:cNvPr id="2" name="Picture 1"/>
          <p:cNvPicPr>
            <a:picLocks noChangeAspect="1"/>
          </p:cNvPicPr>
          <p:nvPr/>
        </p:nvPicPr>
        <p:blipFill>
          <a:blip r:embed="rId3"/>
          <a:stretch>
            <a:fillRect/>
          </a:stretch>
        </p:blipFill>
        <p:spPr>
          <a:xfrm>
            <a:off x="9313317" y="1364170"/>
            <a:ext cx="1842789" cy="4020630"/>
          </a:xfrm>
          <a:prstGeom prst="rect">
            <a:avLst/>
          </a:prstGeom>
        </p:spPr>
      </p:pic>
    </p:spTree>
    <p:extLst>
      <p:ext uri="{BB962C8B-B14F-4D97-AF65-F5344CB8AC3E}">
        <p14:creationId xmlns:p14="http://schemas.microsoft.com/office/powerpoint/2010/main" val="291270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63" y="6222569"/>
            <a:ext cx="5472748" cy="525362"/>
          </a:xfrm>
        </p:spPr>
        <p:txBody>
          <a:bodyPr>
            <a:normAutofit fontScale="90000"/>
          </a:bodyPr>
          <a:lstStyle/>
          <a:p>
            <a:r>
              <a:rPr lang="en-US" b="1" dirty="0" smtClean="0"/>
              <a:t/>
            </a:r>
            <a:br>
              <a:rPr lang="en-US" b="1" dirty="0" smtClean="0"/>
            </a:br>
            <a:r>
              <a:rPr lang="en-US" b="1" dirty="0" err="1" smtClean="0"/>
              <a:t>hrsa</a:t>
            </a:r>
            <a:r>
              <a:rPr lang="en-US" b="1" dirty="0" smtClean="0"/>
              <a:t> Bureaus </a:t>
            </a:r>
            <a:r>
              <a:rPr lang="en-US" b="1" dirty="0"/>
              <a:t>&amp; Offices</a:t>
            </a:r>
            <a:br>
              <a:rPr lang="en-US" b="1" dirty="0"/>
            </a:br>
            <a:endParaRPr lang="en-US" dirty="0"/>
          </a:p>
        </p:txBody>
      </p:sp>
      <p:sp>
        <p:nvSpPr>
          <p:cNvPr id="3" name="Content Placeholder 2"/>
          <p:cNvSpPr>
            <a:spLocks noGrp="1"/>
          </p:cNvSpPr>
          <p:nvPr>
            <p:ph idx="1"/>
          </p:nvPr>
        </p:nvSpPr>
        <p:spPr>
          <a:xfrm>
            <a:off x="1" y="108488"/>
            <a:ext cx="9105254" cy="6114081"/>
          </a:xfrm>
        </p:spPr>
        <p:txBody>
          <a:bodyPr>
            <a:normAutofit/>
          </a:bodyPr>
          <a:lstStyle/>
          <a:p>
            <a:pPr fontAlgn="base">
              <a:buFont typeface="Arial" panose="020B0604020202020204" pitchFamily="34" charset="0"/>
              <a:buChar char="•"/>
            </a:pPr>
            <a:r>
              <a:rPr lang="en-US" b="1" dirty="0">
                <a:solidFill>
                  <a:schemeClr val="bg1"/>
                </a:solidFill>
              </a:rPr>
              <a:t>The Health Resources and Services Administration (HRSA), an agency of the U.S. Department of Health and Human Services (HHS), provides health care to people who are geographically isolated, and/or economically or medically vulnerable. This includes people living with HIV/AIDS, pregnant women, mothers and their families, and those otherwise unable to access high quality health care. HRSA also supports the training of health professionals, the distribution of providers to areas where they are needed most, and improvements in health care delivery.  In addition, HRSA oversees organ, bone marrow, and cord blood donation. It compensates individuals harmed by vaccination, and maintains databases that flag providers with a record of health care malpractice, waste, fraud, and abuse for Federal, state and local use.</a:t>
            </a:r>
          </a:p>
          <a:p>
            <a:pPr fontAlgn="base">
              <a:buFont typeface="Arial" panose="020B0604020202020204" pitchFamily="34" charset="0"/>
              <a:buChar char="•"/>
            </a:pPr>
            <a:r>
              <a:rPr lang="en-US" b="1" dirty="0">
                <a:solidFill>
                  <a:schemeClr val="bg1"/>
                </a:solidFill>
              </a:rPr>
              <a:t>Nearly 90 percent of HRSA’s budget is awarded through grants and cooperative agreements to approximately 3,000 awardees, including community-based organizations, colleges and universities, hospitals, private entities, and state, local, and tribal governments. HRSA’s management and oversight of programs is organized through five bureaus and eleven offices.</a:t>
            </a:r>
          </a:p>
        </p:txBody>
      </p:sp>
      <p:pic>
        <p:nvPicPr>
          <p:cNvPr id="5" name="Picture 4"/>
          <p:cNvPicPr>
            <a:picLocks noChangeAspect="1"/>
          </p:cNvPicPr>
          <p:nvPr/>
        </p:nvPicPr>
        <p:blipFill>
          <a:blip r:embed="rId2"/>
          <a:stretch>
            <a:fillRect/>
          </a:stretch>
        </p:blipFill>
        <p:spPr>
          <a:xfrm>
            <a:off x="9105254" y="147317"/>
            <a:ext cx="2933699" cy="6400797"/>
          </a:xfrm>
          <a:prstGeom prst="rect">
            <a:avLst/>
          </a:prstGeom>
        </p:spPr>
      </p:pic>
      <p:pic>
        <p:nvPicPr>
          <p:cNvPr id="6" name="Picture 5"/>
          <p:cNvPicPr>
            <a:picLocks noChangeAspect="1"/>
          </p:cNvPicPr>
          <p:nvPr/>
        </p:nvPicPr>
        <p:blipFill>
          <a:blip r:embed="rId3"/>
          <a:stretch>
            <a:fillRect/>
          </a:stretch>
        </p:blipFill>
        <p:spPr>
          <a:xfrm>
            <a:off x="9477861" y="4928460"/>
            <a:ext cx="2339100" cy="880603"/>
          </a:xfrm>
          <a:prstGeom prst="rect">
            <a:avLst/>
          </a:prstGeom>
        </p:spPr>
      </p:pic>
    </p:spTree>
    <p:extLst>
      <p:ext uri="{BB962C8B-B14F-4D97-AF65-F5344CB8AC3E}">
        <p14:creationId xmlns:p14="http://schemas.microsoft.com/office/powerpoint/2010/main" val="117768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54" y="402662"/>
            <a:ext cx="2416039" cy="588936"/>
          </a:xfrm>
        </p:spPr>
        <p:txBody>
          <a:bodyPr>
            <a:normAutofit fontScale="90000"/>
          </a:bodyPr>
          <a:lstStyle/>
          <a:p>
            <a:pPr fontAlgn="base"/>
            <a:r>
              <a:rPr lang="en-US" b="1" dirty="0"/>
              <a:t>Bureaus</a:t>
            </a:r>
          </a:p>
        </p:txBody>
      </p:sp>
      <p:sp>
        <p:nvSpPr>
          <p:cNvPr id="3" name="Content Placeholder 2"/>
          <p:cNvSpPr>
            <a:spLocks noGrp="1"/>
          </p:cNvSpPr>
          <p:nvPr>
            <p:ph idx="1"/>
          </p:nvPr>
        </p:nvSpPr>
        <p:spPr>
          <a:xfrm>
            <a:off x="0" y="1301563"/>
            <a:ext cx="12192000" cy="5664926"/>
          </a:xfrm>
        </p:spPr>
        <p:txBody>
          <a:bodyPr>
            <a:normAutofit fontScale="85000" lnSpcReduction="20000"/>
          </a:bodyPr>
          <a:lstStyle/>
          <a:p>
            <a:pPr fontAlgn="base">
              <a:buFont typeface="Arial" panose="020B0604020202020204" pitchFamily="34" charset="0"/>
              <a:buChar char="•"/>
            </a:pPr>
            <a:r>
              <a:rPr lang="en-US" b="1" dirty="0">
                <a:solidFill>
                  <a:schemeClr val="bg1"/>
                </a:solidFill>
                <a:hlinkClick r:id="rId2"/>
              </a:rPr>
              <a:t>Bureau of Health Workforce</a:t>
            </a:r>
            <a:endParaRPr lang="en-US" dirty="0">
              <a:solidFill>
                <a:schemeClr val="bg1"/>
              </a:solidFill>
            </a:endParaRPr>
          </a:p>
          <a:p>
            <a:pPr fontAlgn="base">
              <a:buFont typeface="Arial" panose="020B0604020202020204" pitchFamily="34" charset="0"/>
              <a:buChar char="•"/>
            </a:pPr>
            <a:r>
              <a:rPr lang="en-US" dirty="0">
                <a:solidFill>
                  <a:schemeClr val="bg1"/>
                </a:solidFill>
              </a:rPr>
              <a:t>The Bureau of Health Workforce administers programs that are designed to strengthen the health workforce and connect skilled professionals to rural, urban, and tribal underserved communities nationwide.</a:t>
            </a:r>
          </a:p>
          <a:p>
            <a:pPr fontAlgn="base">
              <a:buFont typeface="Arial" panose="020B0604020202020204" pitchFamily="34" charset="0"/>
              <a:buChar char="•"/>
            </a:pPr>
            <a:r>
              <a:rPr lang="en-US" b="1" dirty="0">
                <a:solidFill>
                  <a:schemeClr val="bg1"/>
                </a:solidFill>
                <a:hlinkClick r:id="rId3"/>
              </a:rPr>
              <a:t>Bureau of Primary Health Care</a:t>
            </a:r>
            <a:endParaRPr lang="en-US" dirty="0">
              <a:solidFill>
                <a:schemeClr val="bg1"/>
              </a:solidFill>
            </a:endParaRPr>
          </a:p>
          <a:p>
            <a:pPr fontAlgn="base">
              <a:buFont typeface="Arial" panose="020B0604020202020204" pitchFamily="34" charset="0"/>
              <a:buChar char="•"/>
            </a:pPr>
            <a:r>
              <a:rPr lang="en-US" dirty="0">
                <a:solidFill>
                  <a:schemeClr val="bg1"/>
                </a:solidFill>
              </a:rPr>
              <a:t>The Bureau of Primary Health Care oversees the Health Center Program, a national network of health centers that provide comprehensive primary health care services to more than 24 million people nationwide, regardless of a patients' ability to pay, charging for services on a sliding fee scale.</a:t>
            </a:r>
          </a:p>
          <a:p>
            <a:pPr fontAlgn="base">
              <a:buFont typeface="Arial" panose="020B0604020202020204" pitchFamily="34" charset="0"/>
              <a:buChar char="•"/>
            </a:pPr>
            <a:r>
              <a:rPr lang="en-US" b="1" dirty="0">
                <a:solidFill>
                  <a:schemeClr val="bg1"/>
                </a:solidFill>
                <a:hlinkClick r:id="rId4"/>
              </a:rPr>
              <a:t>Healthcare Systems Bureau</a:t>
            </a:r>
            <a:endParaRPr lang="en-US" dirty="0">
              <a:solidFill>
                <a:schemeClr val="bg1"/>
              </a:solidFill>
            </a:endParaRPr>
          </a:p>
          <a:p>
            <a:pPr fontAlgn="base">
              <a:buFont typeface="Arial" panose="020B0604020202020204" pitchFamily="34" charset="0"/>
              <a:buChar char="•"/>
            </a:pPr>
            <a:r>
              <a:rPr lang="en-US" dirty="0">
                <a:solidFill>
                  <a:schemeClr val="bg1"/>
                </a:solidFill>
              </a:rPr>
              <a:t>The Healthcare Systems Bureau encompasses a diverse set of programs focused on protecting the public health and improving the health of individuals, including: solid organ, bone marrow, and cord blood transplantation; poison control center services; countermeasure and vaccine injury compensation; Hansen’s Disease direct patient care, provider education, and research; the Medical Claims Review Panel; and the 340B Drug Pricing Program.</a:t>
            </a:r>
          </a:p>
          <a:p>
            <a:pPr fontAlgn="base">
              <a:buFont typeface="Arial" panose="020B0604020202020204" pitchFamily="34" charset="0"/>
              <a:buChar char="•"/>
            </a:pPr>
            <a:r>
              <a:rPr lang="en-US" b="1" dirty="0">
                <a:solidFill>
                  <a:schemeClr val="bg1"/>
                </a:solidFill>
                <a:hlinkClick r:id="rId5"/>
              </a:rPr>
              <a:t>HIV/AIDS Bureau</a:t>
            </a:r>
            <a:endParaRPr lang="en-US" dirty="0">
              <a:solidFill>
                <a:schemeClr val="bg1"/>
              </a:solidFill>
            </a:endParaRPr>
          </a:p>
          <a:p>
            <a:pPr fontAlgn="base">
              <a:buFont typeface="Arial" panose="020B0604020202020204" pitchFamily="34" charset="0"/>
              <a:buChar char="•"/>
            </a:pPr>
            <a:r>
              <a:rPr lang="en-US" dirty="0">
                <a:solidFill>
                  <a:schemeClr val="bg1"/>
                </a:solidFill>
              </a:rPr>
              <a:t>The HIV/AIDS Bureau administers the Ryan White HIV/AIDS Program, which provides a comprehensive system of care for people living with HIV. The Program works with cities, states, and local community-based organizations to provide HIV care and treatment services to more than half a million people each year.</a:t>
            </a:r>
          </a:p>
          <a:p>
            <a:pPr fontAlgn="base">
              <a:buFont typeface="Arial" panose="020B0604020202020204" pitchFamily="34" charset="0"/>
              <a:buChar char="•"/>
            </a:pPr>
            <a:r>
              <a:rPr lang="en-US" b="1" dirty="0">
                <a:solidFill>
                  <a:schemeClr val="bg1"/>
                </a:solidFill>
                <a:hlinkClick r:id="rId6"/>
              </a:rPr>
              <a:t>Maternal and Child Health Bureau</a:t>
            </a:r>
            <a:endParaRPr lang="en-US" dirty="0">
              <a:solidFill>
                <a:schemeClr val="bg1"/>
              </a:solidFill>
            </a:endParaRPr>
          </a:p>
          <a:p>
            <a:pPr fontAlgn="base">
              <a:buFont typeface="Arial" panose="020B0604020202020204" pitchFamily="34" charset="0"/>
              <a:buChar char="•"/>
            </a:pPr>
            <a:r>
              <a:rPr lang="en-US" dirty="0">
                <a:solidFill>
                  <a:schemeClr val="bg1"/>
                </a:solidFill>
              </a:rPr>
              <a:t>The Maternal and Child Health Bureau’s programs serve more than 50 million women, children and families each year, including half of all pregnant women and one-third of all infants and children in the United States.</a:t>
            </a:r>
          </a:p>
          <a:p>
            <a:endParaRPr lang="en-US" dirty="0"/>
          </a:p>
        </p:txBody>
      </p:sp>
      <p:pic>
        <p:nvPicPr>
          <p:cNvPr id="4" name="Picture 3"/>
          <p:cNvPicPr>
            <a:picLocks noChangeAspect="1"/>
          </p:cNvPicPr>
          <p:nvPr/>
        </p:nvPicPr>
        <p:blipFill>
          <a:blip r:embed="rId7"/>
          <a:stretch>
            <a:fillRect/>
          </a:stretch>
        </p:blipFill>
        <p:spPr>
          <a:xfrm>
            <a:off x="4005943" y="0"/>
            <a:ext cx="3548786" cy="1410464"/>
          </a:xfrm>
          <a:prstGeom prst="rect">
            <a:avLst/>
          </a:prstGeom>
        </p:spPr>
      </p:pic>
    </p:spTree>
    <p:extLst>
      <p:ext uri="{BB962C8B-B14F-4D97-AF65-F5344CB8AC3E}">
        <p14:creationId xmlns:p14="http://schemas.microsoft.com/office/powerpoint/2010/main" val="3519862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784" y="6002624"/>
            <a:ext cx="3884023" cy="659434"/>
          </a:xfrm>
        </p:spPr>
        <p:txBody>
          <a:bodyPr>
            <a:normAutofit fontScale="90000"/>
          </a:bodyPr>
          <a:lstStyle/>
          <a:p>
            <a:r>
              <a:rPr lang="en-US" b="1" dirty="0" smtClean="0"/>
              <a:t/>
            </a:r>
            <a:br>
              <a:rPr lang="en-US" b="1" dirty="0" smtClean="0"/>
            </a:br>
            <a:r>
              <a:rPr lang="en-US" b="1" dirty="0" smtClean="0"/>
              <a:t>multiple  Offices</a:t>
            </a:r>
            <a:r>
              <a:rPr lang="en-US" b="1" dirty="0"/>
              <a:t/>
            </a:r>
            <a:br>
              <a:rPr lang="en-US" b="1" dirty="0"/>
            </a:br>
            <a:endParaRPr lang="en-US" dirty="0"/>
          </a:p>
        </p:txBody>
      </p:sp>
      <p:sp>
        <p:nvSpPr>
          <p:cNvPr id="3" name="Content Placeholder 2"/>
          <p:cNvSpPr>
            <a:spLocks noGrp="1"/>
          </p:cNvSpPr>
          <p:nvPr>
            <p:ph idx="1"/>
          </p:nvPr>
        </p:nvSpPr>
        <p:spPr>
          <a:xfrm>
            <a:off x="0" y="0"/>
            <a:ext cx="11112138" cy="6191793"/>
          </a:xfrm>
        </p:spPr>
        <p:txBody>
          <a:bodyPr>
            <a:normAutofit fontScale="47500" lnSpcReduction="20000"/>
          </a:bodyPr>
          <a:lstStyle/>
          <a:p>
            <a:pPr fontAlgn="base">
              <a:buFont typeface="Arial" panose="020B0604020202020204" pitchFamily="34" charset="0"/>
              <a:buChar char="•"/>
            </a:pPr>
            <a:r>
              <a:rPr lang="en-US" b="1" dirty="0">
                <a:solidFill>
                  <a:schemeClr val="bg1"/>
                </a:solidFill>
                <a:hlinkClick r:id="rId2"/>
              </a:rPr>
              <a:t>Federal Office of Rural Health Policy</a:t>
            </a:r>
            <a:endParaRPr lang="en-US" dirty="0">
              <a:solidFill>
                <a:schemeClr val="bg1"/>
              </a:solidFill>
            </a:endParaRPr>
          </a:p>
          <a:p>
            <a:pPr fontAlgn="base">
              <a:buFont typeface="Arial" panose="020B0604020202020204" pitchFamily="34" charset="0"/>
              <a:buChar char="•"/>
            </a:pPr>
            <a:r>
              <a:rPr lang="en-US" dirty="0">
                <a:solidFill>
                  <a:schemeClr val="bg1"/>
                </a:solidFill>
              </a:rPr>
              <a:t>The Federal Office of Rural Health Policy provides policy support to the Office of Secretary and supports a number of rural health programs, including rural health networks, black lung clinics, telehealth, and veterans rural health access programs.</a:t>
            </a:r>
          </a:p>
          <a:p>
            <a:pPr fontAlgn="base">
              <a:buFont typeface="Arial" panose="020B0604020202020204" pitchFamily="34" charset="0"/>
              <a:buChar char="•"/>
            </a:pPr>
            <a:r>
              <a:rPr lang="en-US" b="1" dirty="0">
                <a:solidFill>
                  <a:schemeClr val="bg1"/>
                </a:solidFill>
                <a:hlinkClick r:id="rId3"/>
              </a:rPr>
              <a:t>Office of Communications</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Communications oversees communications to and from the public, including media, social media, speeches, presentations, and Web content; and also handles clearances of agency publications and reports.</a:t>
            </a:r>
          </a:p>
          <a:p>
            <a:pPr fontAlgn="base">
              <a:buFont typeface="Arial" panose="020B0604020202020204" pitchFamily="34" charset="0"/>
              <a:buChar char="•"/>
            </a:pPr>
            <a:r>
              <a:rPr lang="en-US" b="1" dirty="0">
                <a:solidFill>
                  <a:schemeClr val="bg1"/>
                </a:solidFill>
              </a:rPr>
              <a:t>Office of Civil Rights, Diversity, and Inclusion</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Civil Rights, Diversity, and Inclusion protects and serves the rights of all HRSA employees, applicants and beneficiaries of federal funds by enforcing federal laws, policies and practices prohibiting discrimination.</a:t>
            </a:r>
          </a:p>
          <a:p>
            <a:pPr fontAlgn="base">
              <a:buFont typeface="Arial" panose="020B0604020202020204" pitchFamily="34" charset="0"/>
              <a:buChar char="•"/>
            </a:pPr>
            <a:r>
              <a:rPr lang="en-US" b="1" dirty="0">
                <a:solidFill>
                  <a:schemeClr val="bg1"/>
                </a:solidFill>
              </a:rPr>
              <a:t>Office of Federal Assistance Management</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Federal Assistance Management provides assurance of the financial integrity of HRSA's grant programs, and oversees HRSA grant activities to ensure they are managed in an efficient and effective manner.</a:t>
            </a:r>
          </a:p>
          <a:p>
            <a:pPr fontAlgn="base">
              <a:buFont typeface="Arial" panose="020B0604020202020204" pitchFamily="34" charset="0"/>
              <a:buChar char="•"/>
            </a:pPr>
            <a:r>
              <a:rPr lang="en-US" b="1" dirty="0">
                <a:solidFill>
                  <a:schemeClr val="bg1"/>
                </a:solidFill>
                <a:hlinkClick r:id="rId4"/>
              </a:rPr>
              <a:t>Office of Global Health</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Global Health is HRSA's point of contact with the HHS Office of Global Affairs to improve the health of Americans through global action.</a:t>
            </a:r>
          </a:p>
          <a:p>
            <a:pPr fontAlgn="base">
              <a:buFont typeface="Arial" panose="020B0604020202020204" pitchFamily="34" charset="0"/>
              <a:buChar char="•"/>
            </a:pPr>
            <a:r>
              <a:rPr lang="en-US" b="1" dirty="0">
                <a:solidFill>
                  <a:schemeClr val="bg1"/>
                </a:solidFill>
                <a:hlinkClick r:id="rId5"/>
              </a:rPr>
              <a:t>Office of Health Equity</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Health Equity works across the agency to reduce health disparities and improve health equity through HRSA programs and policies.</a:t>
            </a:r>
          </a:p>
          <a:p>
            <a:pPr fontAlgn="base">
              <a:buFont typeface="Arial" panose="020B0604020202020204" pitchFamily="34" charset="0"/>
              <a:buChar char="•"/>
            </a:pPr>
            <a:r>
              <a:rPr lang="en-US" b="1" dirty="0">
                <a:solidFill>
                  <a:schemeClr val="bg1"/>
                </a:solidFill>
              </a:rPr>
              <a:t>Office of Legislation</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Legislation serves as the Administrator's primary staff and principal source of advice on legislative affairs, which includes preparation of testimony to Congressional Committees, developing legislative proposals, and facilitating communication between the Administrator and HHS leadership on legislative matters.</a:t>
            </a:r>
          </a:p>
          <a:p>
            <a:pPr fontAlgn="base">
              <a:buFont typeface="Arial" panose="020B0604020202020204" pitchFamily="34" charset="0"/>
              <a:buChar char="•"/>
            </a:pPr>
            <a:r>
              <a:rPr lang="en-US" b="1" dirty="0">
                <a:solidFill>
                  <a:schemeClr val="bg1"/>
                </a:solidFill>
              </a:rPr>
              <a:t>Office of Operations</a:t>
            </a:r>
          </a:p>
          <a:p>
            <a:pPr fontAlgn="base">
              <a:buFont typeface="Arial" panose="020B0604020202020204" pitchFamily="34" charset="0"/>
              <a:buChar char="•"/>
            </a:pPr>
            <a:r>
              <a:rPr lang="en-US" b="1" dirty="0">
                <a:solidFill>
                  <a:schemeClr val="bg1"/>
                </a:solidFill>
              </a:rPr>
              <a:t>The Office of Operati</a:t>
            </a:r>
            <a:r>
              <a:rPr lang="en-US" dirty="0">
                <a:solidFill>
                  <a:schemeClr val="bg1"/>
                </a:solidFill>
              </a:rPr>
              <a:t>ons provides an array of essential agency-wide centralized financial, acquisitions, IT, budget, management, human resource, and administrative services to HRSA's bureaus and offices.</a:t>
            </a:r>
          </a:p>
          <a:p>
            <a:pPr fontAlgn="base">
              <a:buFont typeface="Arial" panose="020B0604020202020204" pitchFamily="34" charset="0"/>
              <a:buChar char="•"/>
            </a:pPr>
            <a:r>
              <a:rPr lang="en-US" b="1" dirty="0">
                <a:solidFill>
                  <a:schemeClr val="bg1"/>
                </a:solidFill>
                <a:hlinkClick r:id="rId6"/>
              </a:rPr>
              <a:t>Office of Planning, Analysis, and Evaluation</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Planning, Analysis and Evaluation serves as an agency source for policy analysis, performance data, organizational planning, external agency engagements, research, and evaluation.</a:t>
            </a:r>
          </a:p>
          <a:p>
            <a:pPr fontAlgn="base">
              <a:buFont typeface="Arial" panose="020B0604020202020204" pitchFamily="34" charset="0"/>
              <a:buChar char="•"/>
            </a:pPr>
            <a:r>
              <a:rPr lang="en-US" b="1" dirty="0">
                <a:solidFill>
                  <a:schemeClr val="bg1"/>
                </a:solidFill>
                <a:hlinkClick r:id="rId7" tooltip="Office of Regional Operations"/>
              </a:rPr>
              <a:t>Office of Regional Operations</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Regional Operations provides regional, state and community training and technical assistance through HRSA's ten regional offices.</a:t>
            </a:r>
          </a:p>
          <a:p>
            <a:pPr fontAlgn="base">
              <a:buFont typeface="Arial" panose="020B0604020202020204" pitchFamily="34" charset="0"/>
              <a:buChar char="•"/>
            </a:pPr>
            <a:r>
              <a:rPr lang="en-US" b="1" dirty="0">
                <a:solidFill>
                  <a:schemeClr val="bg1"/>
                </a:solidFill>
                <a:hlinkClick r:id="rId8"/>
              </a:rPr>
              <a:t>Office of Women's Health</a:t>
            </a:r>
            <a:endParaRPr lang="en-US" dirty="0">
              <a:solidFill>
                <a:schemeClr val="bg1"/>
              </a:solidFill>
            </a:endParaRPr>
          </a:p>
          <a:p>
            <a:pPr fontAlgn="base">
              <a:buFont typeface="Arial" panose="020B0604020202020204" pitchFamily="34" charset="0"/>
              <a:buChar char="•"/>
            </a:pPr>
            <a:r>
              <a:rPr lang="en-US" dirty="0">
                <a:solidFill>
                  <a:schemeClr val="bg1"/>
                </a:solidFill>
              </a:rPr>
              <a:t>The Office of Women's Health works within and outside of HHS to improve the health, </a:t>
            </a:r>
            <a:r>
              <a:rPr lang="en-US" dirty="0" smtClean="0">
                <a:solidFill>
                  <a:schemeClr val="bg1"/>
                </a:solidFill>
              </a:rPr>
              <a:t>we</a:t>
            </a:r>
            <a:r>
              <a:rPr lang="en-US" dirty="0">
                <a:solidFill>
                  <a:schemeClr val="bg1"/>
                </a:solidFill>
              </a:rPr>
              <a:t/>
            </a:r>
            <a:br>
              <a:rPr lang="en-US" dirty="0">
                <a:solidFill>
                  <a:schemeClr val="bg1"/>
                </a:solidFill>
              </a:rPr>
            </a:br>
            <a:endParaRPr lang="en-US" dirty="0">
              <a:solidFill>
                <a:schemeClr val="bg1"/>
              </a:solidFill>
            </a:endParaRPr>
          </a:p>
        </p:txBody>
      </p:sp>
      <p:pic>
        <p:nvPicPr>
          <p:cNvPr id="4" name="Picture 3"/>
          <p:cNvPicPr>
            <a:picLocks noChangeAspect="1"/>
          </p:cNvPicPr>
          <p:nvPr/>
        </p:nvPicPr>
        <p:blipFill>
          <a:blip r:embed="rId9"/>
          <a:stretch>
            <a:fillRect/>
          </a:stretch>
        </p:blipFill>
        <p:spPr>
          <a:xfrm>
            <a:off x="8752783" y="5656803"/>
            <a:ext cx="3439217" cy="1201197"/>
          </a:xfrm>
          <a:prstGeom prst="rect">
            <a:avLst/>
          </a:prstGeom>
        </p:spPr>
      </p:pic>
    </p:spTree>
    <p:extLst>
      <p:ext uri="{BB962C8B-B14F-4D97-AF65-F5344CB8AC3E}">
        <p14:creationId xmlns:p14="http://schemas.microsoft.com/office/powerpoint/2010/main" val="3304549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551" y="805795"/>
            <a:ext cx="8266951" cy="5207431"/>
          </a:xfrm>
          <a:prstGeom prst="rect">
            <a:avLst/>
          </a:prstGeom>
        </p:spPr>
      </p:pic>
      <p:pic>
        <p:nvPicPr>
          <p:cNvPr id="2" name="Picture 1"/>
          <p:cNvPicPr>
            <a:picLocks noChangeAspect="1"/>
          </p:cNvPicPr>
          <p:nvPr/>
        </p:nvPicPr>
        <p:blipFill>
          <a:blip r:embed="rId3"/>
          <a:stretch>
            <a:fillRect/>
          </a:stretch>
        </p:blipFill>
        <p:spPr>
          <a:xfrm>
            <a:off x="9068107" y="247741"/>
            <a:ext cx="2898290" cy="6323540"/>
          </a:xfrm>
          <a:prstGeom prst="rect">
            <a:avLst/>
          </a:prstGeom>
        </p:spPr>
      </p:pic>
    </p:spTree>
    <p:extLst>
      <p:ext uri="{BB962C8B-B14F-4D97-AF65-F5344CB8AC3E}">
        <p14:creationId xmlns:p14="http://schemas.microsoft.com/office/powerpoint/2010/main" val="278103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3885" y="517066"/>
            <a:ext cx="6915665" cy="5771721"/>
          </a:xfrm>
          <a:prstGeom prst="rect">
            <a:avLst/>
          </a:prstGeom>
        </p:spPr>
      </p:pic>
      <p:pic>
        <p:nvPicPr>
          <p:cNvPr id="2" name="Picture 1"/>
          <p:cNvPicPr>
            <a:picLocks noChangeAspect="1"/>
          </p:cNvPicPr>
          <p:nvPr/>
        </p:nvPicPr>
        <p:blipFill>
          <a:blip r:embed="rId3"/>
          <a:stretch>
            <a:fillRect/>
          </a:stretch>
        </p:blipFill>
        <p:spPr>
          <a:xfrm>
            <a:off x="9025059" y="195827"/>
            <a:ext cx="2939842" cy="6414200"/>
          </a:xfrm>
          <a:prstGeom prst="rect">
            <a:avLst/>
          </a:prstGeom>
        </p:spPr>
      </p:pic>
    </p:spTree>
    <p:extLst>
      <p:ext uri="{BB962C8B-B14F-4D97-AF65-F5344CB8AC3E}">
        <p14:creationId xmlns:p14="http://schemas.microsoft.com/office/powerpoint/2010/main" val="2020541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71" y="4180581"/>
            <a:ext cx="7728268" cy="2186681"/>
          </a:xfrm>
        </p:spPr>
        <p:txBody>
          <a:bodyPr>
            <a:noAutofit/>
          </a:bodyPr>
          <a:lstStyle/>
          <a:p>
            <a:r>
              <a:rPr lang="en-US" sz="4400" b="1" dirty="0"/>
              <a:t>About the Federal Tort Claims Act (FTCA)</a:t>
            </a:r>
            <a:br>
              <a:rPr lang="en-US" sz="4400" b="1" dirty="0"/>
            </a:br>
            <a:endParaRPr lang="en-US" sz="4400" dirty="0"/>
          </a:p>
        </p:txBody>
      </p:sp>
      <p:pic>
        <p:nvPicPr>
          <p:cNvPr id="4" name="Content Placeholder 3"/>
          <p:cNvPicPr>
            <a:picLocks noGrp="1" noChangeAspect="1"/>
          </p:cNvPicPr>
          <p:nvPr>
            <p:ph idx="1"/>
          </p:nvPr>
        </p:nvPicPr>
        <p:blipFill>
          <a:blip r:embed="rId3"/>
          <a:stretch>
            <a:fillRect/>
          </a:stretch>
        </p:blipFill>
        <p:spPr>
          <a:xfrm>
            <a:off x="851536" y="1700578"/>
            <a:ext cx="7292823" cy="1874678"/>
          </a:xfrm>
          <a:prstGeom prst="rect">
            <a:avLst/>
          </a:prstGeom>
        </p:spPr>
      </p:pic>
      <p:pic>
        <p:nvPicPr>
          <p:cNvPr id="3" name="Picture 2"/>
          <p:cNvPicPr>
            <a:picLocks noChangeAspect="1"/>
          </p:cNvPicPr>
          <p:nvPr/>
        </p:nvPicPr>
        <p:blipFill>
          <a:blip r:embed="rId4"/>
          <a:stretch>
            <a:fillRect/>
          </a:stretch>
        </p:blipFill>
        <p:spPr>
          <a:xfrm>
            <a:off x="9027763" y="190371"/>
            <a:ext cx="2923440" cy="6378415"/>
          </a:xfrm>
          <a:prstGeom prst="rect">
            <a:avLst/>
          </a:prstGeom>
        </p:spPr>
      </p:pic>
    </p:spTree>
    <p:extLst>
      <p:ext uri="{BB962C8B-B14F-4D97-AF65-F5344CB8AC3E}">
        <p14:creationId xmlns:p14="http://schemas.microsoft.com/office/powerpoint/2010/main" val="401620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ONE:   </a:t>
            </a:r>
            <a:br>
              <a:rPr lang="en-US" sz="6000" b="1" dirty="0" smtClean="0"/>
            </a:br>
            <a:endParaRPr lang="en-US" sz="6000" b="1" dirty="0" smtClean="0"/>
          </a:p>
          <a:p>
            <a:r>
              <a:rPr lang="en-US" b="1" dirty="0" smtClean="0"/>
              <a:t>SECTION three: </a:t>
            </a:r>
          </a:p>
          <a:p>
            <a:r>
              <a:rPr lang="en-US" b="1" dirty="0" smtClean="0"/>
              <a:t>burden of disease</a:t>
            </a:r>
            <a:endParaRPr lang="en-US" b="1" dirty="0"/>
          </a:p>
        </p:txBody>
      </p:sp>
      <p:pic>
        <p:nvPicPr>
          <p:cNvPr id="2" name="Picture 1"/>
          <p:cNvPicPr>
            <a:picLocks noChangeAspect="1"/>
          </p:cNvPicPr>
          <p:nvPr/>
        </p:nvPicPr>
        <p:blipFill>
          <a:blip r:embed="rId2"/>
          <a:stretch>
            <a:fillRect/>
          </a:stretch>
        </p:blipFill>
        <p:spPr>
          <a:xfrm>
            <a:off x="8415579" y="239534"/>
            <a:ext cx="2949327" cy="6434895"/>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62" y="5255536"/>
            <a:ext cx="7741458" cy="1507067"/>
          </a:xfrm>
        </p:spPr>
        <p:txBody>
          <a:bodyPr>
            <a:normAutofit fontScale="90000"/>
          </a:bodyPr>
          <a:lstStyle/>
          <a:p>
            <a:r>
              <a:rPr lang="en-US" b="1" dirty="0" smtClean="0"/>
              <a:t/>
            </a:r>
            <a:br>
              <a:rPr lang="en-US" b="1" dirty="0" smtClean="0"/>
            </a:br>
            <a:r>
              <a:rPr lang="en-US" b="1" dirty="0" smtClean="0"/>
              <a:t>About </a:t>
            </a:r>
            <a:r>
              <a:rPr lang="en-US" b="1" dirty="0"/>
              <a:t>the Federal Tort Claims Act (FTCA)</a:t>
            </a:r>
            <a:br>
              <a:rPr lang="en-US" b="1" dirty="0"/>
            </a:br>
            <a:endParaRPr lang="en-US" b="1" dirty="0"/>
          </a:p>
        </p:txBody>
      </p:sp>
      <p:pic>
        <p:nvPicPr>
          <p:cNvPr id="5" name="Content Placeholder 4"/>
          <p:cNvPicPr>
            <a:picLocks noGrp="1" noChangeAspect="1"/>
          </p:cNvPicPr>
          <p:nvPr>
            <p:ph idx="1"/>
          </p:nvPr>
        </p:nvPicPr>
        <p:blipFill>
          <a:blip r:embed="rId2"/>
          <a:stretch>
            <a:fillRect/>
          </a:stretch>
        </p:blipFill>
        <p:spPr>
          <a:xfrm>
            <a:off x="599440" y="1110575"/>
            <a:ext cx="7572526" cy="4144961"/>
          </a:xfrm>
          <a:prstGeom prst="rect">
            <a:avLst/>
          </a:prstGeom>
        </p:spPr>
      </p:pic>
      <p:pic>
        <p:nvPicPr>
          <p:cNvPr id="3" name="Picture 2"/>
          <p:cNvPicPr>
            <a:picLocks noChangeAspect="1"/>
          </p:cNvPicPr>
          <p:nvPr/>
        </p:nvPicPr>
        <p:blipFill>
          <a:blip r:embed="rId3"/>
          <a:stretch>
            <a:fillRect/>
          </a:stretch>
        </p:blipFill>
        <p:spPr>
          <a:xfrm>
            <a:off x="9039328" y="243150"/>
            <a:ext cx="2900393" cy="6328131"/>
          </a:xfrm>
          <a:prstGeom prst="rect">
            <a:avLst/>
          </a:prstGeom>
        </p:spPr>
      </p:pic>
    </p:spTree>
    <p:extLst>
      <p:ext uri="{BB962C8B-B14F-4D97-AF65-F5344CB8AC3E}">
        <p14:creationId xmlns:p14="http://schemas.microsoft.com/office/powerpoint/2010/main" val="27998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r>
              <a:rPr lang="en-US" b="1" dirty="0"/>
              <a:t>About the Federal Tort Claims Act (FTCA)</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269197" y="1706879"/>
            <a:ext cx="8052994" cy="2865121"/>
          </a:xfrm>
          <a:prstGeom prst="rect">
            <a:avLst/>
          </a:prstGeom>
        </p:spPr>
      </p:pic>
      <p:pic>
        <p:nvPicPr>
          <p:cNvPr id="3" name="Picture 2"/>
          <p:cNvPicPr>
            <a:picLocks noChangeAspect="1"/>
          </p:cNvPicPr>
          <p:nvPr/>
        </p:nvPicPr>
        <p:blipFill>
          <a:blip r:embed="rId3"/>
          <a:stretch>
            <a:fillRect/>
          </a:stretch>
        </p:blipFill>
        <p:spPr>
          <a:xfrm>
            <a:off x="8985822" y="159846"/>
            <a:ext cx="2977644" cy="6496676"/>
          </a:xfrm>
          <a:prstGeom prst="rect">
            <a:avLst/>
          </a:prstGeom>
        </p:spPr>
      </p:pic>
    </p:spTree>
    <p:extLst>
      <p:ext uri="{BB962C8B-B14F-4D97-AF65-F5344CB8AC3E}">
        <p14:creationId xmlns:p14="http://schemas.microsoft.com/office/powerpoint/2010/main" val="3773057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4073" y="1128707"/>
            <a:ext cx="7413593" cy="5310012"/>
          </a:xfrm>
          <a:prstGeom prst="rect">
            <a:avLst/>
          </a:prstGeom>
        </p:spPr>
      </p:pic>
      <p:pic>
        <p:nvPicPr>
          <p:cNvPr id="2" name="Picture 1"/>
          <p:cNvPicPr>
            <a:picLocks noChangeAspect="1"/>
          </p:cNvPicPr>
          <p:nvPr/>
        </p:nvPicPr>
        <p:blipFill>
          <a:blip r:embed="rId3"/>
          <a:stretch>
            <a:fillRect/>
          </a:stretch>
        </p:blipFill>
        <p:spPr>
          <a:xfrm>
            <a:off x="8748372" y="924560"/>
            <a:ext cx="2620890" cy="5718306"/>
          </a:xfrm>
          <a:prstGeom prst="rect">
            <a:avLst/>
          </a:prstGeom>
        </p:spPr>
      </p:pic>
    </p:spTree>
    <p:extLst>
      <p:ext uri="{BB962C8B-B14F-4D97-AF65-F5344CB8AC3E}">
        <p14:creationId xmlns:p14="http://schemas.microsoft.com/office/powerpoint/2010/main" val="75838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8429" y="604434"/>
            <a:ext cx="7901013" cy="5732322"/>
          </a:xfrm>
          <a:prstGeom prst="rect">
            <a:avLst/>
          </a:prstGeom>
        </p:spPr>
      </p:pic>
      <p:pic>
        <p:nvPicPr>
          <p:cNvPr id="2" name="Picture 1"/>
          <p:cNvPicPr>
            <a:picLocks noChangeAspect="1"/>
          </p:cNvPicPr>
          <p:nvPr/>
        </p:nvPicPr>
        <p:blipFill>
          <a:blip r:embed="rId3"/>
          <a:stretch>
            <a:fillRect/>
          </a:stretch>
        </p:blipFill>
        <p:spPr>
          <a:xfrm>
            <a:off x="8808154" y="467289"/>
            <a:ext cx="2842895" cy="6202680"/>
          </a:xfrm>
          <a:prstGeom prst="rect">
            <a:avLst/>
          </a:prstGeom>
        </p:spPr>
      </p:pic>
    </p:spTree>
    <p:extLst>
      <p:ext uri="{BB962C8B-B14F-4D97-AF65-F5344CB8AC3E}">
        <p14:creationId xmlns:p14="http://schemas.microsoft.com/office/powerpoint/2010/main" val="2070464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906" y="312873"/>
            <a:ext cx="11321129" cy="1629138"/>
          </a:xfrm>
          <a:prstGeom prst="rect">
            <a:avLst/>
          </a:prstGeom>
        </p:spPr>
      </p:pic>
      <p:pic>
        <p:nvPicPr>
          <p:cNvPr id="5" name="Content Placeholder 4"/>
          <p:cNvPicPr>
            <a:picLocks noGrp="1" noChangeAspect="1"/>
          </p:cNvPicPr>
          <p:nvPr>
            <p:ph idx="1"/>
          </p:nvPr>
        </p:nvPicPr>
        <p:blipFill>
          <a:blip r:embed="rId3"/>
          <a:stretch>
            <a:fillRect/>
          </a:stretch>
        </p:blipFill>
        <p:spPr>
          <a:xfrm>
            <a:off x="445906" y="2150403"/>
            <a:ext cx="7679190" cy="4425614"/>
          </a:xfrm>
          <a:prstGeom prst="rect">
            <a:avLst/>
          </a:prstGeom>
        </p:spPr>
      </p:pic>
      <p:pic>
        <p:nvPicPr>
          <p:cNvPr id="2" name="Picture 1"/>
          <p:cNvPicPr>
            <a:picLocks noChangeAspect="1"/>
          </p:cNvPicPr>
          <p:nvPr/>
        </p:nvPicPr>
        <p:blipFill>
          <a:blip r:embed="rId4"/>
          <a:stretch>
            <a:fillRect/>
          </a:stretch>
        </p:blipFill>
        <p:spPr>
          <a:xfrm>
            <a:off x="9765515" y="2209064"/>
            <a:ext cx="2001520" cy="4366953"/>
          </a:xfrm>
          <a:prstGeom prst="rect">
            <a:avLst/>
          </a:prstGeom>
        </p:spPr>
      </p:pic>
    </p:spTree>
    <p:extLst>
      <p:ext uri="{BB962C8B-B14F-4D97-AF65-F5344CB8AC3E}">
        <p14:creationId xmlns:p14="http://schemas.microsoft.com/office/powerpoint/2010/main" val="4213969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9769" y="1550612"/>
            <a:ext cx="9253275" cy="1138344"/>
          </a:xfrm>
          <a:prstGeom prst="rect">
            <a:avLst/>
          </a:prstGeom>
        </p:spPr>
      </p:pic>
      <p:pic>
        <p:nvPicPr>
          <p:cNvPr id="4" name="Content Placeholder 3"/>
          <p:cNvPicPr>
            <a:picLocks noGrp="1" noChangeAspect="1"/>
          </p:cNvPicPr>
          <p:nvPr>
            <p:ph idx="1"/>
          </p:nvPr>
        </p:nvPicPr>
        <p:blipFill>
          <a:blip r:embed="rId3"/>
          <a:stretch>
            <a:fillRect/>
          </a:stretch>
        </p:blipFill>
        <p:spPr>
          <a:xfrm>
            <a:off x="359769" y="2688956"/>
            <a:ext cx="9253275" cy="3854592"/>
          </a:xfrm>
          <a:prstGeom prst="rect">
            <a:avLst/>
          </a:prstGeom>
        </p:spPr>
      </p:pic>
      <p:pic>
        <p:nvPicPr>
          <p:cNvPr id="2" name="Picture 1"/>
          <p:cNvPicPr>
            <a:picLocks noChangeAspect="1"/>
          </p:cNvPicPr>
          <p:nvPr/>
        </p:nvPicPr>
        <p:blipFill>
          <a:blip r:embed="rId4"/>
          <a:stretch>
            <a:fillRect/>
          </a:stretch>
        </p:blipFill>
        <p:spPr>
          <a:xfrm>
            <a:off x="9499042" y="1550611"/>
            <a:ext cx="2320395" cy="5062679"/>
          </a:xfrm>
          <a:prstGeom prst="rect">
            <a:avLst/>
          </a:prstGeom>
        </p:spPr>
      </p:pic>
    </p:spTree>
    <p:extLst>
      <p:ext uri="{BB962C8B-B14F-4D97-AF65-F5344CB8AC3E}">
        <p14:creationId xmlns:p14="http://schemas.microsoft.com/office/powerpoint/2010/main" val="186571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297" y="1642821"/>
            <a:ext cx="8775833" cy="4296836"/>
          </a:xfrm>
          <a:prstGeom prst="rect">
            <a:avLst/>
          </a:prstGeom>
        </p:spPr>
      </p:pic>
      <p:pic>
        <p:nvPicPr>
          <p:cNvPr id="2" name="Picture 1"/>
          <p:cNvPicPr>
            <a:picLocks noChangeAspect="1"/>
          </p:cNvPicPr>
          <p:nvPr/>
        </p:nvPicPr>
        <p:blipFill>
          <a:blip r:embed="rId3"/>
          <a:stretch>
            <a:fillRect/>
          </a:stretch>
        </p:blipFill>
        <p:spPr>
          <a:xfrm>
            <a:off x="9026539" y="146830"/>
            <a:ext cx="2983609" cy="6509692"/>
          </a:xfrm>
          <a:prstGeom prst="rect">
            <a:avLst/>
          </a:prstGeom>
        </p:spPr>
      </p:pic>
    </p:spTree>
    <p:extLst>
      <p:ext uri="{BB962C8B-B14F-4D97-AF65-F5344CB8AC3E}">
        <p14:creationId xmlns:p14="http://schemas.microsoft.com/office/powerpoint/2010/main" val="3353537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10" y="4938608"/>
            <a:ext cx="7067867" cy="1507067"/>
          </a:xfrm>
        </p:spPr>
        <p:txBody>
          <a:bodyPr>
            <a:normAutofit/>
          </a:bodyPr>
          <a:lstStyle/>
          <a:p>
            <a:r>
              <a:rPr lang="en-US" b="1" dirty="0" smtClean="0"/>
              <a:t>Treating </a:t>
            </a:r>
            <a:r>
              <a:rPr lang="en-US" b="1" dirty="0"/>
              <a:t>addiction in community health centers</a:t>
            </a:r>
          </a:p>
        </p:txBody>
      </p:sp>
      <p:pic>
        <p:nvPicPr>
          <p:cNvPr id="4" name="Content Placeholder 3"/>
          <p:cNvPicPr>
            <a:picLocks noGrp="1" noChangeAspect="1"/>
          </p:cNvPicPr>
          <p:nvPr>
            <p:ph idx="1"/>
          </p:nvPr>
        </p:nvPicPr>
        <p:blipFill>
          <a:blip r:embed="rId2"/>
          <a:stretch>
            <a:fillRect/>
          </a:stretch>
        </p:blipFill>
        <p:spPr>
          <a:xfrm>
            <a:off x="715997" y="914400"/>
            <a:ext cx="7714580" cy="4159083"/>
          </a:xfrm>
          <a:prstGeom prst="rect">
            <a:avLst/>
          </a:prstGeom>
        </p:spPr>
      </p:pic>
      <p:pic>
        <p:nvPicPr>
          <p:cNvPr id="3" name="Picture 2"/>
          <p:cNvPicPr>
            <a:picLocks noChangeAspect="1"/>
          </p:cNvPicPr>
          <p:nvPr/>
        </p:nvPicPr>
        <p:blipFill>
          <a:blip r:embed="rId3"/>
          <a:stretch>
            <a:fillRect/>
          </a:stretch>
        </p:blipFill>
        <p:spPr>
          <a:xfrm>
            <a:off x="8974050" y="273475"/>
            <a:ext cx="2929115" cy="6390796"/>
          </a:xfrm>
          <a:prstGeom prst="rect">
            <a:avLst/>
          </a:prstGeom>
        </p:spPr>
      </p:pic>
    </p:spTree>
    <p:extLst>
      <p:ext uri="{BB962C8B-B14F-4D97-AF65-F5344CB8AC3E}">
        <p14:creationId xmlns:p14="http://schemas.microsoft.com/office/powerpoint/2010/main" val="1120403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192" y="157787"/>
            <a:ext cx="5580422" cy="6305006"/>
          </a:xfrm>
          <a:prstGeom prst="rect">
            <a:avLst/>
          </a:prstGeom>
        </p:spPr>
      </p:pic>
      <p:sp>
        <p:nvSpPr>
          <p:cNvPr id="2" name="TextBox 1"/>
          <p:cNvSpPr txBox="1"/>
          <p:nvPr/>
        </p:nvSpPr>
        <p:spPr>
          <a:xfrm>
            <a:off x="5680538" y="350410"/>
            <a:ext cx="3533205" cy="5016758"/>
          </a:xfrm>
          <a:prstGeom prst="rect">
            <a:avLst/>
          </a:prstGeom>
          <a:noFill/>
        </p:spPr>
        <p:txBody>
          <a:bodyPr wrap="square" rtlCol="0">
            <a:spAutoFit/>
          </a:bodyPr>
          <a:lstStyle/>
          <a:p>
            <a:r>
              <a:rPr lang="en-US" sz="4000" b="1" dirty="0" smtClean="0"/>
              <a:t>As physicians </a:t>
            </a:r>
          </a:p>
          <a:p>
            <a:r>
              <a:rPr lang="en-US" sz="4000" b="1" dirty="0" smtClean="0"/>
              <a:t>you will be </a:t>
            </a:r>
          </a:p>
          <a:p>
            <a:r>
              <a:rPr lang="en-US" sz="4000" b="1" dirty="0" smtClean="0"/>
              <a:t>serving a</a:t>
            </a:r>
          </a:p>
          <a:p>
            <a:r>
              <a:rPr lang="en-US" sz="4000" b="1" dirty="0" smtClean="0"/>
              <a:t>Medically Underserved </a:t>
            </a:r>
          </a:p>
          <a:p>
            <a:r>
              <a:rPr lang="en-US" sz="4000" b="1" dirty="0" smtClean="0"/>
              <a:t>Area and </a:t>
            </a:r>
          </a:p>
          <a:p>
            <a:r>
              <a:rPr lang="en-US" sz="4000" b="1" dirty="0" smtClean="0"/>
              <a:t>Patient </a:t>
            </a:r>
          </a:p>
          <a:p>
            <a:r>
              <a:rPr lang="en-US" sz="4000" b="1" dirty="0" smtClean="0"/>
              <a:t>Population</a:t>
            </a:r>
            <a:endParaRPr lang="en-US" sz="4000" b="1" dirty="0"/>
          </a:p>
        </p:txBody>
      </p:sp>
      <p:pic>
        <p:nvPicPr>
          <p:cNvPr id="3" name="Picture 2"/>
          <p:cNvPicPr>
            <a:picLocks noChangeAspect="1"/>
          </p:cNvPicPr>
          <p:nvPr/>
        </p:nvPicPr>
        <p:blipFill>
          <a:blip r:embed="rId3"/>
          <a:stretch>
            <a:fillRect/>
          </a:stretch>
        </p:blipFill>
        <p:spPr>
          <a:xfrm>
            <a:off x="9245667" y="157787"/>
            <a:ext cx="2879002" cy="6281456"/>
          </a:xfrm>
          <a:prstGeom prst="rect">
            <a:avLst/>
          </a:prstGeom>
        </p:spPr>
      </p:pic>
    </p:spTree>
    <p:extLst>
      <p:ext uri="{BB962C8B-B14F-4D97-AF65-F5344CB8AC3E}">
        <p14:creationId xmlns:p14="http://schemas.microsoft.com/office/powerpoint/2010/main" val="3124996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07" y="5350933"/>
            <a:ext cx="8534400" cy="1507067"/>
          </a:xfrm>
        </p:spPr>
        <p:txBody>
          <a:bodyPr/>
          <a:lstStyle/>
          <a:p>
            <a:r>
              <a:rPr lang="en-US" b="1" dirty="0"/>
              <a:t>Overview of medical care in adults with diabetes mellitus</a:t>
            </a:r>
            <a:endParaRPr lang="en-US" dirty="0"/>
          </a:p>
        </p:txBody>
      </p:sp>
      <p:sp>
        <p:nvSpPr>
          <p:cNvPr id="3" name="Content Placeholder 2"/>
          <p:cNvSpPr>
            <a:spLocks noGrp="1"/>
          </p:cNvSpPr>
          <p:nvPr>
            <p:ph idx="1"/>
          </p:nvPr>
        </p:nvSpPr>
        <p:spPr>
          <a:xfrm>
            <a:off x="257492" y="444137"/>
            <a:ext cx="11081068" cy="5168053"/>
          </a:xfrm>
        </p:spPr>
        <p:txBody>
          <a:bodyPr>
            <a:normAutofit/>
          </a:bodyPr>
          <a:lstStyle/>
          <a:p>
            <a:pPr>
              <a:buFont typeface="Arial" panose="020B0604020202020204" pitchFamily="34" charset="0"/>
              <a:buChar char="•"/>
            </a:pPr>
            <a:r>
              <a:rPr lang="en-US" b="1" dirty="0">
                <a:solidFill>
                  <a:schemeClr val="bg1"/>
                </a:solidFill>
              </a:rPr>
              <a:t>INTRODUCTION — The estimated overall prevalence of diabetes among adults in the United States ranges from 5.8 to 12.9 percent (median 8.4 percent</a:t>
            </a:r>
            <a:r>
              <a:rPr lang="en-US" b="1" dirty="0" smtClean="0">
                <a:solidFill>
                  <a:schemeClr val="bg1"/>
                </a:solidFill>
              </a:rPr>
              <a:t>). </a:t>
            </a:r>
            <a:r>
              <a:rPr lang="en-US" b="1" dirty="0">
                <a:solidFill>
                  <a:schemeClr val="bg1"/>
                </a:solidFill>
              </a:rPr>
              <a:t>However, because of the associated microvascular and macrovascular disease, diabetes accounts for almost 14 percent of United States health care expenditures, at least one-half of which are related to complications such as myocardial infarction (MI), stroke, end-stage renal disease, retinopathy, and foot </a:t>
            </a:r>
            <a:r>
              <a:rPr lang="en-US" b="1" dirty="0" smtClean="0">
                <a:solidFill>
                  <a:schemeClr val="bg1"/>
                </a:solidFill>
              </a:rPr>
              <a:t>ulcers.</a:t>
            </a:r>
            <a:endParaRPr lang="en-US" b="1" dirty="0">
              <a:solidFill>
                <a:schemeClr val="bg1"/>
              </a:solidFill>
            </a:endParaRPr>
          </a:p>
          <a:p>
            <a:pPr>
              <a:buFont typeface="Arial" panose="020B0604020202020204" pitchFamily="34" charset="0"/>
              <a:buChar char="•"/>
            </a:pPr>
            <a:r>
              <a:rPr lang="en-US" b="1" dirty="0">
                <a:solidFill>
                  <a:schemeClr val="bg1"/>
                </a:solidFill>
              </a:rPr>
              <a:t>Numerous factors, in addition to directly related medical complications, contribute to the impact of diabetes on quality of life and economics. Diabetes is associated with a high prevalence of </a:t>
            </a:r>
            <a:r>
              <a:rPr lang="en-US" b="1" dirty="0" smtClean="0">
                <a:solidFill>
                  <a:schemeClr val="bg1"/>
                </a:solidFill>
              </a:rPr>
              <a:t>depression </a:t>
            </a:r>
            <a:r>
              <a:rPr lang="en-US" b="1" dirty="0">
                <a:solidFill>
                  <a:schemeClr val="bg1"/>
                </a:solidFill>
              </a:rPr>
              <a:t>and adversely impacts employment, absenteeism, and work </a:t>
            </a:r>
            <a:r>
              <a:rPr lang="en-US" b="1" dirty="0" smtClean="0">
                <a:solidFill>
                  <a:schemeClr val="bg1"/>
                </a:solidFill>
              </a:rPr>
              <a:t>productivity.</a:t>
            </a:r>
            <a:endParaRPr lang="en-US" b="1" dirty="0">
              <a:solidFill>
                <a:schemeClr val="bg1"/>
              </a:solidFill>
            </a:endParaRPr>
          </a:p>
          <a:p>
            <a:pPr>
              <a:buFont typeface="Arial" panose="020B0604020202020204" pitchFamily="34" charset="0"/>
              <a:buChar char="•"/>
            </a:pPr>
            <a:r>
              <a:rPr lang="en-US" b="1" dirty="0">
                <a:solidFill>
                  <a:schemeClr val="bg1"/>
                </a:solidFill>
              </a:rPr>
              <a:t>This review will provide an overview of the medical care for patients with </a:t>
            </a:r>
            <a:r>
              <a:rPr lang="en-US" b="1" dirty="0" smtClean="0">
                <a:solidFill>
                  <a:schemeClr val="bg1"/>
                </a:solidFill>
              </a:rPr>
              <a:t>diabetes. </a:t>
            </a:r>
            <a:r>
              <a:rPr lang="en-US" b="1" dirty="0">
                <a:solidFill>
                  <a:schemeClr val="bg1"/>
                </a:solidFill>
              </a:rPr>
              <a:t>The management approach is consistent with guidelines from the American Diabetes Association (ADA) for health maintenance in patients with diabetes, which are published </a:t>
            </a:r>
            <a:r>
              <a:rPr lang="en-US" b="1" dirty="0" smtClean="0">
                <a:solidFill>
                  <a:schemeClr val="bg1"/>
                </a:solidFill>
              </a:rPr>
              <a:t>yearly. </a:t>
            </a:r>
            <a:r>
              <a:rPr lang="en-US" b="1" dirty="0">
                <a:solidFill>
                  <a:schemeClr val="bg1"/>
                </a:solidFill>
              </a:rPr>
              <a:t>Consensus recommendations for the management of glycemia in type 2 diabetes were published in 2006 and are updated </a:t>
            </a:r>
            <a:r>
              <a:rPr lang="en-US" b="1" dirty="0" smtClean="0">
                <a:solidFill>
                  <a:schemeClr val="bg1"/>
                </a:solidFill>
              </a:rPr>
              <a:t>regularly.</a:t>
            </a:r>
            <a:endParaRPr lang="en-US" b="1" dirty="0">
              <a:solidFill>
                <a:schemeClr val="bg1"/>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702586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653876" cy="3615267"/>
          </a:xfrm>
        </p:spPr>
        <p:txBody>
          <a:bodyPr>
            <a:normAutofit fontScale="77500" lnSpcReduction="20000"/>
          </a:bodyPr>
          <a:lstStyle/>
          <a:p>
            <a:pPr marL="0" indent="0">
              <a:buNone/>
            </a:pPr>
            <a:r>
              <a:rPr lang="en-US" sz="4400" b="1" dirty="0">
                <a:solidFill>
                  <a:schemeClr val="bg1"/>
                </a:solidFill>
              </a:rPr>
              <a:t>To know the health care outcomes and risk factors, and identify prominent chronic diseases affecting California’s </a:t>
            </a:r>
            <a:r>
              <a:rPr lang="en-US" sz="4400" b="1" dirty="0" smtClean="0">
                <a:solidFill>
                  <a:schemeClr val="bg1"/>
                </a:solidFill>
              </a:rPr>
              <a:t>populations then to use that information to apply, analyze, and synthesize to provide better care to your patients. </a:t>
            </a:r>
            <a:endParaRPr lang="en-US" sz="4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81588"/>
            <a:ext cx="2800345" cy="6476312"/>
          </a:xfrm>
          <a:prstGeom prst="rect">
            <a:avLst/>
          </a:prstGeom>
        </p:spPr>
      </p:pic>
    </p:spTree>
    <p:extLst>
      <p:ext uri="{BB962C8B-B14F-4D97-AF65-F5344CB8AC3E}">
        <p14:creationId xmlns:p14="http://schemas.microsoft.com/office/powerpoint/2010/main" val="2610364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41" y="5350933"/>
            <a:ext cx="8534400" cy="1507067"/>
          </a:xfrm>
        </p:spPr>
        <p:txBody>
          <a:bodyPr/>
          <a:lstStyle/>
          <a:p>
            <a:r>
              <a:rPr lang="en-US" b="1" dirty="0"/>
              <a:t>Overview of medical care in adults with diabetes mellitus</a:t>
            </a:r>
            <a:endParaRPr lang="en-US" dirty="0"/>
          </a:p>
        </p:txBody>
      </p:sp>
      <p:sp>
        <p:nvSpPr>
          <p:cNvPr id="3" name="Content Placeholder 2"/>
          <p:cNvSpPr>
            <a:spLocks noGrp="1"/>
          </p:cNvSpPr>
          <p:nvPr>
            <p:ph idx="1"/>
          </p:nvPr>
        </p:nvSpPr>
        <p:spPr>
          <a:xfrm>
            <a:off x="684211" y="0"/>
            <a:ext cx="11037525" cy="5878286"/>
          </a:xfrm>
        </p:spPr>
        <p:txBody>
          <a:bodyPr>
            <a:normAutofit fontScale="85000" lnSpcReduction="10000"/>
          </a:bodyPr>
          <a:lstStyle/>
          <a:p>
            <a:pPr>
              <a:buFont typeface="Arial" panose="020B0604020202020204" pitchFamily="34" charset="0"/>
              <a:buChar char="•"/>
            </a:pPr>
            <a:r>
              <a:rPr lang="en-US" b="1" dirty="0" smtClean="0">
                <a:solidFill>
                  <a:srgbClr val="FFFF00"/>
                </a:solidFill>
              </a:rPr>
              <a:t>EVALUATION</a:t>
            </a:r>
            <a:endParaRPr lang="en-US" dirty="0">
              <a:solidFill>
                <a:srgbClr val="FFFF00"/>
              </a:solidFill>
            </a:endParaRPr>
          </a:p>
          <a:p>
            <a:pPr>
              <a:buFont typeface="Arial" panose="020B0604020202020204" pitchFamily="34" charset="0"/>
              <a:buChar char="•"/>
            </a:pPr>
            <a:r>
              <a:rPr lang="en-US" b="1" dirty="0">
                <a:solidFill>
                  <a:srgbClr val="FFFF00"/>
                </a:solidFill>
              </a:rPr>
              <a:t>Initial</a:t>
            </a:r>
            <a:r>
              <a:rPr lang="en-US" dirty="0">
                <a:solidFill>
                  <a:srgbClr val="FFFF00"/>
                </a:solidFill>
              </a:rPr>
              <a:t> — </a:t>
            </a:r>
            <a:r>
              <a:rPr lang="en-US" b="1" dirty="0">
                <a:solidFill>
                  <a:srgbClr val="FFFF00"/>
                </a:solidFill>
              </a:rPr>
              <a:t>Patients with newly diagnosed diabetes require a history and physical examination to assess the characteristics of onset of diabetes (asymptomatic laboratory finding or symptomatic polyuria and polydipsia), nutrition and weight history, physical activity, cardiovascular risk factors, history of diabetes-related complications, hypoglycemic episodes, diabetic ketoacidosis (DKA) frequency (type 1 diabetes only), and current management.</a:t>
            </a:r>
          </a:p>
          <a:p>
            <a:pPr>
              <a:buFont typeface="Arial" panose="020B0604020202020204" pitchFamily="34" charset="0"/>
              <a:buChar char="•"/>
            </a:pPr>
            <a:r>
              <a:rPr lang="en-US" b="1" dirty="0">
                <a:solidFill>
                  <a:srgbClr val="FFFF00"/>
                </a:solidFill>
              </a:rPr>
              <a:t>●If not measured in the past two to three months, we measure glycated hemoglobin (A1C) </a:t>
            </a:r>
          </a:p>
          <a:p>
            <a:pPr>
              <a:buFont typeface="Arial" panose="020B0604020202020204" pitchFamily="34" charset="0"/>
              <a:buChar char="•"/>
            </a:pPr>
            <a:r>
              <a:rPr lang="en-US" b="1" dirty="0">
                <a:solidFill>
                  <a:srgbClr val="FFFF00"/>
                </a:solidFill>
              </a:rPr>
              <a:t>●If not measured in the past one year, we measure:</a:t>
            </a:r>
          </a:p>
          <a:p>
            <a:pPr>
              <a:buFont typeface="Arial" panose="020B0604020202020204" pitchFamily="34" charset="0"/>
              <a:buChar char="•"/>
            </a:pPr>
            <a:r>
              <a:rPr lang="en-US" b="1" dirty="0">
                <a:solidFill>
                  <a:srgbClr val="FFFF00"/>
                </a:solidFill>
              </a:rPr>
              <a:t>•Fasting lipid profile</a:t>
            </a:r>
          </a:p>
          <a:p>
            <a:pPr>
              <a:buFont typeface="Arial" panose="020B0604020202020204" pitchFamily="34" charset="0"/>
              <a:buChar char="•"/>
            </a:pPr>
            <a:r>
              <a:rPr lang="en-US" b="1" dirty="0">
                <a:solidFill>
                  <a:srgbClr val="FFFF00"/>
                </a:solidFill>
              </a:rPr>
              <a:t>•Liver function tests</a:t>
            </a:r>
          </a:p>
          <a:p>
            <a:pPr>
              <a:buFont typeface="Arial" panose="020B0604020202020204" pitchFamily="34" charset="0"/>
              <a:buChar char="•"/>
            </a:pPr>
            <a:r>
              <a:rPr lang="en-US" b="1" dirty="0">
                <a:solidFill>
                  <a:srgbClr val="FFFF00"/>
                </a:solidFill>
              </a:rPr>
              <a:t>•Urine albumin excretion (spot urine)</a:t>
            </a:r>
          </a:p>
          <a:p>
            <a:pPr>
              <a:buFont typeface="Arial" panose="020B0604020202020204" pitchFamily="34" charset="0"/>
              <a:buChar char="•"/>
            </a:pPr>
            <a:r>
              <a:rPr lang="en-US" b="1" dirty="0">
                <a:solidFill>
                  <a:srgbClr val="FFFF00"/>
                </a:solidFill>
              </a:rPr>
              <a:t>•Serum creatinine</a:t>
            </a:r>
          </a:p>
          <a:p>
            <a:pPr>
              <a:buFont typeface="Arial" panose="020B0604020202020204" pitchFamily="34" charset="0"/>
              <a:buChar char="•"/>
            </a:pPr>
            <a:r>
              <a:rPr lang="en-US" b="1" dirty="0">
                <a:solidFill>
                  <a:srgbClr val="FFFF00"/>
                </a:solidFill>
              </a:rPr>
              <a:t>•Serum thyroid-stimulating hormone (TSH, in type 1 diabetes only)</a:t>
            </a:r>
          </a:p>
          <a:p>
            <a:pPr>
              <a:buFont typeface="Arial" panose="020B0604020202020204" pitchFamily="34" charset="0"/>
              <a:buChar char="•"/>
            </a:pPr>
            <a:r>
              <a:rPr lang="en-US" b="1" dirty="0">
                <a:solidFill>
                  <a:srgbClr val="FFFF00"/>
                </a:solidFill>
              </a:rPr>
              <a:t>Type 2 diabetes accounts for over 90 percent of cases of diabetes in the United States, Canada, and Europe; type 1 diabetes accounts for another 5 to 10 percent, with the remainder due to other </a:t>
            </a:r>
            <a:r>
              <a:rPr lang="en-US" b="1" dirty="0" smtClean="0">
                <a:solidFill>
                  <a:srgbClr val="FFFF00"/>
                </a:solidFill>
              </a:rPr>
              <a:t>causes. </a:t>
            </a:r>
            <a:r>
              <a:rPr lang="en-US" b="1" dirty="0">
                <a:solidFill>
                  <a:srgbClr val="FFFF00"/>
                </a:solidFill>
              </a:rPr>
              <a:t>The etiologic classification of diabetes, including distinguishing type 2 from type 1 diabetes, and monogenic forms of diabetes (formerly referred to as maturity onset diabetes of the young [MODY]) from type 1 and type 2 diabetes, is reviewed elsewhere. </a:t>
            </a:r>
          </a:p>
          <a:p>
            <a:endParaRPr lang="en-US" dirty="0"/>
          </a:p>
        </p:txBody>
      </p:sp>
    </p:spTree>
    <p:extLst>
      <p:ext uri="{BB962C8B-B14F-4D97-AF65-F5344CB8AC3E}">
        <p14:creationId xmlns:p14="http://schemas.microsoft.com/office/powerpoint/2010/main" val="3819703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182880"/>
            <a:ext cx="11028817" cy="6000206"/>
          </a:xfrm>
        </p:spPr>
        <p:txBody>
          <a:bodyPr>
            <a:normAutofit fontScale="62500" lnSpcReduction="20000"/>
          </a:bodyPr>
          <a:lstStyle/>
          <a:p>
            <a:pPr>
              <a:buFont typeface="Arial" panose="020B0604020202020204" pitchFamily="34" charset="0"/>
              <a:buChar char="•"/>
            </a:pPr>
            <a:r>
              <a:rPr lang="en-US" b="1" dirty="0">
                <a:solidFill>
                  <a:srgbClr val="FFFF00"/>
                </a:solidFill>
              </a:rPr>
              <a:t>Routine foot examination</a:t>
            </a:r>
            <a:r>
              <a:rPr lang="en-US" dirty="0">
                <a:solidFill>
                  <a:srgbClr val="FFFF00"/>
                </a:solidFill>
              </a:rPr>
              <a:t> — </a:t>
            </a:r>
            <a:r>
              <a:rPr lang="en-US" b="1" dirty="0">
                <a:solidFill>
                  <a:srgbClr val="FFFF00"/>
                </a:solidFill>
              </a:rPr>
              <a:t>The feet should be visually inspected at each routine visit to identify problems with nail care, poorly fitting footwear resulting in barotrauma, fungal infections, and callus formation that may jeopardize acceptable foot care. A comprehensive foot examination should be performed annually on patients with diabetes to identify risk factors predictive of ulcers and </a:t>
            </a:r>
            <a:r>
              <a:rPr lang="en-US" b="1" dirty="0" smtClean="0">
                <a:solidFill>
                  <a:srgbClr val="FFFF00"/>
                </a:solidFill>
              </a:rPr>
              <a:t>amputation. </a:t>
            </a:r>
            <a:r>
              <a:rPr lang="en-US" b="1" dirty="0">
                <a:solidFill>
                  <a:srgbClr val="FFFF00"/>
                </a:solidFill>
              </a:rPr>
              <a:t>Foot problems due to vascular and neurologic disease are a common and important source of morbidity in diabetic patients. Systematic screening examinations for neuropathic and vascular involvement of the lower extremities, and careful inspection of feet may substantially reduce morbidity from foot problems. </a:t>
            </a:r>
          </a:p>
          <a:p>
            <a:pPr>
              <a:buFont typeface="Arial" panose="020B0604020202020204" pitchFamily="34" charset="0"/>
              <a:buChar char="•"/>
            </a:pPr>
            <a:r>
              <a:rPr lang="en-US" b="1" dirty="0">
                <a:solidFill>
                  <a:srgbClr val="FFFF00"/>
                </a:solidFill>
              </a:rPr>
              <a:t>The comprehensive foot examination can be accomplished in the primary care setting and should include inspection, assessment of foot pulses, and testing for loss of protective sensation, as follows:</a:t>
            </a:r>
          </a:p>
          <a:p>
            <a:pPr>
              <a:buFont typeface="Arial" panose="020B0604020202020204" pitchFamily="34" charset="0"/>
              <a:buChar char="•"/>
            </a:pPr>
            <a:r>
              <a:rPr lang="en-US" b="1" dirty="0">
                <a:solidFill>
                  <a:srgbClr val="FFFF00"/>
                </a:solidFill>
              </a:rPr>
              <a:t>●The skin should be assessed for integrity, especially between the toes and under the metatarsal heads. The presence of erythema, warmth, or callus formation may indicate areas of tissue damage. Bony deformities, joint mobility, and gait and balance should also be assessed.</a:t>
            </a:r>
          </a:p>
          <a:p>
            <a:pPr>
              <a:buFont typeface="Arial" panose="020B0604020202020204" pitchFamily="34" charset="0"/>
              <a:buChar char="•"/>
            </a:pPr>
            <a:r>
              <a:rPr lang="en-US" b="1" dirty="0">
                <a:solidFill>
                  <a:srgbClr val="FFFF00"/>
                </a:solidFill>
              </a:rPr>
              <a:t>●Screen for peripheral artery disease by asking about a history of claudication and assessing the pedal pulses. Patients with clinical evidence of peripheral artery disease should have ankle brachial index testing. The presence of peripheral artery disease also suggests a high likelihood of cardiovascular disease (CVD</a:t>
            </a:r>
            <a:r>
              <a:rPr lang="en-US" b="1" dirty="0" smtClean="0">
                <a:solidFill>
                  <a:srgbClr val="FFFF00"/>
                </a:solidFill>
              </a:rPr>
              <a:t>).</a:t>
            </a:r>
            <a:endParaRPr lang="en-US" b="1" dirty="0">
              <a:solidFill>
                <a:srgbClr val="FFFF00"/>
              </a:solidFill>
            </a:endParaRPr>
          </a:p>
          <a:p>
            <a:pPr>
              <a:buFont typeface="Arial" panose="020B0604020202020204" pitchFamily="34" charset="0"/>
              <a:buChar char="•"/>
            </a:pPr>
            <a:r>
              <a:rPr lang="en-US" b="1" dirty="0">
                <a:solidFill>
                  <a:srgbClr val="FFFF00"/>
                </a:solidFill>
              </a:rPr>
              <a:t>●Test for loss of protective sensation using a Semmes-Weinstein 5.07 (10 g) monofilament at specific sites to detect loss of sensation in the </a:t>
            </a:r>
            <a:r>
              <a:rPr lang="en-US" b="1" dirty="0" smtClean="0">
                <a:solidFill>
                  <a:srgbClr val="FFFF00"/>
                </a:solidFill>
              </a:rPr>
              <a:t>foot, </a:t>
            </a:r>
            <a:r>
              <a:rPr lang="en-US" b="1" dirty="0">
                <a:solidFill>
                  <a:srgbClr val="FFFF00"/>
                </a:solidFill>
              </a:rPr>
              <a:t>plus any one of the following: vibration using a 128-Hz tuning fork, pinprick sensation, ankle reflexes, or vibration perception threshold with a </a:t>
            </a:r>
            <a:r>
              <a:rPr lang="en-US" b="1" dirty="0" err="1">
                <a:solidFill>
                  <a:srgbClr val="FFFF00"/>
                </a:solidFill>
              </a:rPr>
              <a:t>biothesiometer</a:t>
            </a:r>
            <a:r>
              <a:rPr lang="en-US" b="1" dirty="0">
                <a:solidFill>
                  <a:srgbClr val="FFFF00"/>
                </a:solidFill>
              </a:rPr>
              <a:t>. </a:t>
            </a:r>
          </a:p>
          <a:p>
            <a:pPr>
              <a:buFont typeface="Arial" panose="020B0604020202020204" pitchFamily="34" charset="0"/>
              <a:buChar char="•"/>
            </a:pPr>
            <a:r>
              <a:rPr lang="en-US" b="1" dirty="0">
                <a:solidFill>
                  <a:srgbClr val="FFFF00"/>
                </a:solidFill>
              </a:rPr>
              <a:t>●Advice for prophylactic foot care should be given to all patients </a:t>
            </a:r>
          </a:p>
          <a:p>
            <a:pPr>
              <a:buFont typeface="Arial" panose="020B0604020202020204" pitchFamily="34" charset="0"/>
              <a:buChar char="•"/>
            </a:pPr>
            <a:r>
              <a:rPr lang="en-US" b="1" dirty="0">
                <a:solidFill>
                  <a:srgbClr val="FFFF00"/>
                </a:solidFill>
              </a:rPr>
              <a:t>•Avoid going barefoot, even in the home.</a:t>
            </a:r>
          </a:p>
          <a:p>
            <a:pPr>
              <a:buFont typeface="Arial" panose="020B0604020202020204" pitchFamily="34" charset="0"/>
              <a:buChar char="•"/>
            </a:pPr>
            <a:r>
              <a:rPr lang="en-US" b="1" dirty="0">
                <a:solidFill>
                  <a:srgbClr val="FFFF00"/>
                </a:solidFill>
              </a:rPr>
              <a:t>•Test water temperature before stepping into a bath.</a:t>
            </a:r>
          </a:p>
          <a:p>
            <a:pPr>
              <a:buFont typeface="Arial" panose="020B0604020202020204" pitchFamily="34" charset="0"/>
              <a:buChar char="•"/>
            </a:pPr>
            <a:r>
              <a:rPr lang="en-US" b="1" dirty="0">
                <a:solidFill>
                  <a:srgbClr val="FFFF00"/>
                </a:solidFill>
              </a:rPr>
              <a:t>•Trim toenails to shape of the toe; remove sharp edges with a nail file. Do not cut cuticles.</a:t>
            </a:r>
          </a:p>
          <a:p>
            <a:pPr>
              <a:buFont typeface="Arial" panose="020B0604020202020204" pitchFamily="34" charset="0"/>
              <a:buChar char="•"/>
            </a:pPr>
            <a:r>
              <a:rPr lang="en-US" b="1" dirty="0">
                <a:solidFill>
                  <a:srgbClr val="FFFF00"/>
                </a:solidFill>
              </a:rPr>
              <a:t>•Wash and check feet daily.</a:t>
            </a:r>
          </a:p>
          <a:p>
            <a:pPr>
              <a:buFont typeface="Arial" panose="020B0604020202020204" pitchFamily="34" charset="0"/>
              <a:buChar char="•"/>
            </a:pPr>
            <a:r>
              <a:rPr lang="en-US" b="1" dirty="0">
                <a:solidFill>
                  <a:srgbClr val="FFFF00"/>
                </a:solidFill>
              </a:rPr>
              <a:t>•Shoes should be snug but not tight and customized if feet are misshapen or have ulcers.</a:t>
            </a:r>
          </a:p>
          <a:p>
            <a:pPr>
              <a:buFont typeface="Arial" panose="020B0604020202020204" pitchFamily="34" charset="0"/>
              <a:buChar char="•"/>
            </a:pPr>
            <a:r>
              <a:rPr lang="en-US" b="1" dirty="0">
                <a:solidFill>
                  <a:srgbClr val="FFFF00"/>
                </a:solidFill>
              </a:rPr>
              <a:t>•Socks should fit and be changed daily.</a:t>
            </a:r>
          </a:p>
          <a:p>
            <a:pPr>
              <a:buFont typeface="Arial" panose="020B0604020202020204" pitchFamily="34" charset="0"/>
              <a:buChar char="•"/>
            </a:pPr>
            <a:r>
              <a:rPr lang="en-US" b="1" dirty="0">
                <a:solidFill>
                  <a:srgbClr val="FFFF00"/>
                </a:solidFill>
              </a:rPr>
              <a:t>Patients who may have neuropathy (based on abnormal results from a microfilament and one other test) or who have calluses or other foot deformities should be referred to clinicians with expertise in diabetic foot care (podiatrist, nurse, diabetes foot clinic, or other, depending on available local resources).</a:t>
            </a:r>
          </a:p>
        </p:txBody>
      </p:sp>
      <p:sp>
        <p:nvSpPr>
          <p:cNvPr id="2" name="Rectangle 1"/>
          <p:cNvSpPr/>
          <p:nvPr/>
        </p:nvSpPr>
        <p:spPr>
          <a:xfrm>
            <a:off x="1088572" y="6252754"/>
            <a:ext cx="8130040" cy="369332"/>
          </a:xfrm>
          <a:prstGeom prst="rect">
            <a:avLst/>
          </a:prstGeom>
        </p:spPr>
        <p:txBody>
          <a:bodyPr wrap="square">
            <a:spAutoFit/>
          </a:bodyPr>
          <a:lstStyle/>
          <a:p>
            <a:r>
              <a:rPr lang="en-US" b="1" dirty="0"/>
              <a:t>Overview of medical care in adults with diabetes mellitus</a:t>
            </a:r>
            <a:endParaRPr lang="en-US" dirty="0"/>
          </a:p>
        </p:txBody>
      </p:sp>
    </p:spTree>
    <p:extLst>
      <p:ext uri="{BB962C8B-B14F-4D97-AF65-F5344CB8AC3E}">
        <p14:creationId xmlns:p14="http://schemas.microsoft.com/office/powerpoint/2010/main" val="698690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59" y="226422"/>
            <a:ext cx="11438709" cy="5843451"/>
          </a:xfrm>
        </p:spPr>
        <p:txBody>
          <a:bodyPr>
            <a:noAutofit/>
          </a:bodyPr>
          <a:lstStyle/>
          <a:p>
            <a:endParaRPr lang="en-US" sz="1600" b="1" dirty="0" smtClean="0">
              <a:solidFill>
                <a:srgbClr val="FFFF00"/>
              </a:solidFill>
            </a:endParaRPr>
          </a:p>
          <a:p>
            <a:endParaRPr lang="en-US" sz="1600" b="1" dirty="0">
              <a:solidFill>
                <a:srgbClr val="FFFF00"/>
              </a:solidFill>
            </a:endParaRPr>
          </a:p>
          <a:p>
            <a:pPr>
              <a:buFont typeface="Arial" panose="020B0604020202020204" pitchFamily="34" charset="0"/>
              <a:buChar char="•"/>
            </a:pPr>
            <a:r>
              <a:rPr lang="en-US" sz="1600" b="1" dirty="0" smtClean="0">
                <a:solidFill>
                  <a:srgbClr val="FFFF00"/>
                </a:solidFill>
              </a:rPr>
              <a:t>Screening </a:t>
            </a:r>
            <a:r>
              <a:rPr lang="en-US" sz="1600" b="1" dirty="0">
                <a:solidFill>
                  <a:srgbClr val="FFFF00"/>
                </a:solidFill>
              </a:rPr>
              <a:t>for coronary heart disease</a:t>
            </a:r>
            <a:r>
              <a:rPr lang="en-US" sz="1600" dirty="0">
                <a:solidFill>
                  <a:srgbClr val="FFFF00"/>
                </a:solidFill>
              </a:rPr>
              <a:t> — We do not routinely perform exercise stress testing in asymptomatic patients with diabetes. Instead, we perform an annual assessment of risk criteria (blood pressure, fasting lipid profile, smoking history) to identify patients at high risk for coronary heart disease (CHD) who might benefit from interventions such as </a:t>
            </a:r>
            <a:r>
              <a:rPr lang="en-US" sz="1600" u="sng" dirty="0" smtClean="0">
                <a:solidFill>
                  <a:srgbClr val="FFFF00"/>
                </a:solidFill>
              </a:rPr>
              <a:t>aspirin</a:t>
            </a:r>
            <a:r>
              <a:rPr lang="en-US" sz="1600" dirty="0" smtClean="0">
                <a:solidFill>
                  <a:srgbClr val="FFFF00"/>
                </a:solidFill>
              </a:rPr>
              <a:t>, </a:t>
            </a:r>
            <a:r>
              <a:rPr lang="en-US" sz="1600" dirty="0">
                <a:solidFill>
                  <a:srgbClr val="FFFF00"/>
                </a:solidFill>
              </a:rPr>
              <a:t>ACE inhibitors, and statin therapy. We no longer recommend that these criteria be used to identify patients for stress </a:t>
            </a:r>
            <a:r>
              <a:rPr lang="en-US" sz="1600" dirty="0" smtClean="0">
                <a:solidFill>
                  <a:srgbClr val="FFFF00"/>
                </a:solidFill>
              </a:rPr>
              <a:t>testing.</a:t>
            </a:r>
            <a:endParaRPr lang="en-US" sz="1600" dirty="0">
              <a:solidFill>
                <a:srgbClr val="FFFF00"/>
              </a:solidFill>
            </a:endParaRPr>
          </a:p>
          <a:p>
            <a:pPr>
              <a:buFont typeface="Arial" panose="020B0604020202020204" pitchFamily="34" charset="0"/>
              <a:buChar char="•"/>
            </a:pPr>
            <a:r>
              <a:rPr lang="en-US" sz="1600" dirty="0">
                <a:solidFill>
                  <a:srgbClr val="FFFF00"/>
                </a:solidFill>
              </a:rPr>
              <a:t>For sedentary adults (age &gt;50 years) with diabetes who are beginning an exercise program, we typically perform a physical examination and a resting electrocardiogram (ECG). In addition, all CVD risk factors should be </a:t>
            </a:r>
            <a:r>
              <a:rPr lang="en-US" sz="1600" dirty="0" smtClean="0">
                <a:solidFill>
                  <a:srgbClr val="FFFF00"/>
                </a:solidFill>
              </a:rPr>
              <a:t>treated. </a:t>
            </a:r>
            <a:r>
              <a:rPr lang="en-US" sz="1600" dirty="0">
                <a:solidFill>
                  <a:srgbClr val="FFFF00"/>
                </a:solidFill>
              </a:rPr>
              <a:t>There are no randomized trial data to support the routine performance of exercise stress testing in asymptomatic patients with diabetes who are planning to begin an exercise </a:t>
            </a:r>
            <a:r>
              <a:rPr lang="en-US" sz="1600" dirty="0" smtClean="0">
                <a:solidFill>
                  <a:srgbClr val="FFFF00"/>
                </a:solidFill>
              </a:rPr>
              <a:t>program. </a:t>
            </a:r>
            <a:r>
              <a:rPr lang="en-US" sz="1600" dirty="0">
                <a:solidFill>
                  <a:srgbClr val="FFFF00"/>
                </a:solidFill>
              </a:rPr>
              <a:t>The decision to perform stress testing prior to beginning an exercise program should be individualized.</a:t>
            </a:r>
          </a:p>
          <a:p>
            <a:pPr>
              <a:buFont typeface="Arial" panose="020B0604020202020204" pitchFamily="34" charset="0"/>
              <a:buChar char="•"/>
            </a:pPr>
            <a:r>
              <a:rPr lang="en-US" sz="1600" dirty="0">
                <a:solidFill>
                  <a:srgbClr val="FFFF00"/>
                </a:solidFill>
              </a:rPr>
              <a:t>We do not typically perform exercise stress testing in asymptomatic patients as long as they are beginning a gentle exercise program with gradual progression as tolerated. However, the increased risk for asymptomatic coronary artery disease in those with diabetes and other risk factors suggests that an exercise tolerance test be considered prior to changing exercise levels in patients with diabetes who also have peripheral or carotid or coronary artery disease</a:t>
            </a:r>
            <a:r>
              <a:rPr lang="en-US" sz="1600" dirty="0" smtClean="0">
                <a:solidFill>
                  <a:srgbClr val="FFFF00"/>
                </a:solidFill>
              </a:rPr>
              <a:t>.</a:t>
            </a:r>
            <a:endParaRPr lang="en-US" sz="1600" dirty="0">
              <a:solidFill>
                <a:srgbClr val="FFFF00"/>
              </a:solidFill>
            </a:endParaRPr>
          </a:p>
          <a:p>
            <a:pPr>
              <a:buFont typeface="Arial" panose="020B0604020202020204" pitchFamily="34" charset="0"/>
              <a:buChar char="•"/>
            </a:pPr>
            <a:r>
              <a:rPr lang="en-US" sz="1600" dirty="0">
                <a:solidFill>
                  <a:srgbClr val="FFFF00"/>
                </a:solidFill>
              </a:rPr>
              <a:t>Patients with diabetes have an increased risk for atherosclerosis due both to diabetes and to the frequent presence of other risk factors. Furthermore, diabetic patients with CHD are more likely to be asymptomatic or have atypical symptoms than nondiabetic patients with </a:t>
            </a:r>
            <a:r>
              <a:rPr lang="en-US" sz="1600" dirty="0" smtClean="0">
                <a:solidFill>
                  <a:srgbClr val="FFFF00"/>
                </a:solidFill>
              </a:rPr>
              <a:t>CHD. </a:t>
            </a:r>
            <a:r>
              <a:rPr lang="en-US" sz="1600" dirty="0">
                <a:solidFill>
                  <a:srgbClr val="FFFF00"/>
                </a:solidFill>
              </a:rPr>
              <a:t>Despite the frequency of silent ischemia, however, it has not been proven that identifying asymptomatic disease or providing early intervention will improve outcomes in this population. In addition, CHD risk factors (dyslipidemia, hypertension, smoking, positive family history of early coronary disease, and presence of increased urinary albumin excretion</a:t>
            </a:r>
            <a:r>
              <a:rPr lang="en-US" sz="1600" dirty="0" smtClean="0">
                <a:solidFill>
                  <a:srgbClr val="FFFF00"/>
                </a:solidFill>
              </a:rPr>
              <a:t>) </a:t>
            </a:r>
            <a:r>
              <a:rPr lang="en-US" sz="1600" dirty="0">
                <a:solidFill>
                  <a:srgbClr val="FFFF00"/>
                </a:solidFill>
              </a:rPr>
              <a:t>do not predict the likelihood of having ischemic findings on stress testing or coronary </a:t>
            </a:r>
            <a:r>
              <a:rPr lang="en-US" sz="1600" dirty="0" smtClean="0">
                <a:solidFill>
                  <a:srgbClr val="FFFF00"/>
                </a:solidFill>
              </a:rPr>
              <a:t>angiography.</a:t>
            </a:r>
            <a:endParaRPr lang="en-US" sz="1600" dirty="0">
              <a:solidFill>
                <a:srgbClr val="FFFF00"/>
              </a:solidFill>
            </a:endParaRPr>
          </a:p>
          <a:p>
            <a:pPr>
              <a:buFont typeface="Arial" panose="020B0604020202020204" pitchFamily="34" charset="0"/>
              <a:buChar char="•"/>
            </a:pPr>
            <a:r>
              <a:rPr lang="en-US" sz="1600" dirty="0">
                <a:solidFill>
                  <a:srgbClr val="FFFF00"/>
                </a:solidFill>
              </a:rPr>
              <a:t>The evaluation and treatment of diabetic patients with known CHD is reviewed in detail elsewhere. </a:t>
            </a:r>
            <a:br>
              <a:rPr lang="en-US" sz="1600" dirty="0">
                <a:solidFill>
                  <a:srgbClr val="FFFF00"/>
                </a:solidFill>
              </a:rPr>
            </a:br>
            <a:endParaRPr lang="en-US" sz="1600" dirty="0">
              <a:solidFill>
                <a:srgbClr val="FFFF00"/>
              </a:solidFill>
            </a:endParaRPr>
          </a:p>
        </p:txBody>
      </p:sp>
      <p:sp>
        <p:nvSpPr>
          <p:cNvPr id="2" name="Rectangle 1"/>
          <p:cNvSpPr/>
          <p:nvPr/>
        </p:nvSpPr>
        <p:spPr>
          <a:xfrm>
            <a:off x="940525" y="6334780"/>
            <a:ext cx="10145486" cy="523220"/>
          </a:xfrm>
          <a:prstGeom prst="rect">
            <a:avLst/>
          </a:prstGeom>
        </p:spPr>
        <p:txBody>
          <a:bodyPr wrap="square">
            <a:spAutoFit/>
          </a:bodyPr>
          <a:lstStyle/>
          <a:p>
            <a:r>
              <a:rPr lang="en-US" sz="2800" b="1" dirty="0"/>
              <a:t>Overview of medical care in adults with diabetes mellitus</a:t>
            </a:r>
            <a:endParaRPr lang="en-US" sz="2800" dirty="0"/>
          </a:p>
        </p:txBody>
      </p:sp>
    </p:spTree>
    <p:extLst>
      <p:ext uri="{BB962C8B-B14F-4D97-AF65-F5344CB8AC3E}">
        <p14:creationId xmlns:p14="http://schemas.microsoft.com/office/powerpoint/2010/main" val="4073538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48046"/>
            <a:ext cx="10993982" cy="6186734"/>
          </a:xfrm>
        </p:spPr>
        <p:txBody>
          <a:bodyPr>
            <a:normAutofit/>
          </a:bodyPr>
          <a:lstStyle/>
          <a:p>
            <a:pPr>
              <a:buFont typeface="Arial" panose="020B0604020202020204" pitchFamily="34" charset="0"/>
              <a:buChar char="•"/>
            </a:pPr>
            <a:r>
              <a:rPr lang="en-US" b="1" dirty="0">
                <a:solidFill>
                  <a:srgbClr val="FFFF00"/>
                </a:solidFill>
              </a:rPr>
              <a:t>Comorbid conditions</a:t>
            </a:r>
            <a:r>
              <a:rPr lang="en-US" dirty="0">
                <a:solidFill>
                  <a:srgbClr val="FFFF00"/>
                </a:solidFill>
              </a:rPr>
              <a:t> — </a:t>
            </a:r>
            <a:r>
              <a:rPr lang="en-US" b="1" dirty="0">
                <a:solidFill>
                  <a:srgbClr val="FFFF00"/>
                </a:solidFill>
              </a:rPr>
              <a:t>Adults with type 2 diabetes are at risk for comorbidities other than obesity, hypertension, and dyslipidemia. These disorders, which may be present at diagnosis or may develop over time, include hearing impairment, sleep apnea, fatty liver disease, periodontal disease, cognitive impairment, depression, anxiety, and </a:t>
            </a:r>
            <a:r>
              <a:rPr lang="en-US" b="1" dirty="0" smtClean="0">
                <a:solidFill>
                  <a:srgbClr val="FFFF00"/>
                </a:solidFill>
              </a:rPr>
              <a:t>fractures. </a:t>
            </a:r>
            <a:r>
              <a:rPr lang="en-US" b="1" dirty="0">
                <a:solidFill>
                  <a:srgbClr val="FFFF00"/>
                </a:solidFill>
              </a:rPr>
              <a:t>For patients with signs or symptoms of these conditions, additional assessment is warranted. Annual examination by a dentist is recommended in both dentate and </a:t>
            </a:r>
            <a:r>
              <a:rPr lang="en-US" b="1" dirty="0" err="1">
                <a:solidFill>
                  <a:srgbClr val="FFFF00"/>
                </a:solidFill>
              </a:rPr>
              <a:t>nondentate</a:t>
            </a:r>
            <a:r>
              <a:rPr lang="en-US" b="1" dirty="0">
                <a:solidFill>
                  <a:srgbClr val="FFFF00"/>
                </a:solidFill>
              </a:rPr>
              <a:t> diabetic </a:t>
            </a:r>
            <a:r>
              <a:rPr lang="en-US" b="1" dirty="0" smtClean="0">
                <a:solidFill>
                  <a:srgbClr val="FFFF00"/>
                </a:solidFill>
              </a:rPr>
              <a:t>patients. </a:t>
            </a:r>
            <a:endParaRPr lang="en-US" b="1" dirty="0">
              <a:solidFill>
                <a:srgbClr val="FFFF00"/>
              </a:solidFill>
            </a:endParaRPr>
          </a:p>
          <a:p>
            <a:pPr>
              <a:buFont typeface="Arial" panose="020B0604020202020204" pitchFamily="34" charset="0"/>
              <a:buChar char="•"/>
            </a:pPr>
            <a:r>
              <a:rPr lang="en-US" b="1" dirty="0">
                <a:solidFill>
                  <a:srgbClr val="FFFF00"/>
                </a:solidFill>
              </a:rPr>
              <a:t>Some studies suggest an increased risk of certain cancers (liver, pancreas, endometrium, colon/rectum, breast, bladder) in patients with type 2 diabetes, possibly related to the coincident </a:t>
            </a:r>
            <a:r>
              <a:rPr lang="en-US" b="1" dirty="0" smtClean="0">
                <a:solidFill>
                  <a:srgbClr val="FFFF00"/>
                </a:solidFill>
              </a:rPr>
              <a:t>obesity. </a:t>
            </a:r>
            <a:r>
              <a:rPr lang="en-US" b="1" dirty="0">
                <a:solidFill>
                  <a:srgbClr val="FFFF00"/>
                </a:solidFill>
              </a:rPr>
              <a:t>Adults with type 2 diabetes also have an increased risk of cancer mortality. In a systematic review of individual patient data from 97 prospective studies (820,900 patients), adults with diabetes compared with those without had an increased risk of death from cancer (hazard ratio [HR] 1.25, 95% CI 1.19-1.31</a:t>
            </a:r>
            <a:r>
              <a:rPr lang="en-US" b="1" dirty="0" smtClean="0">
                <a:solidFill>
                  <a:srgbClr val="FFFF00"/>
                </a:solidFill>
              </a:rPr>
              <a:t>). </a:t>
            </a:r>
            <a:r>
              <a:rPr lang="en-US" b="1" dirty="0">
                <a:solidFill>
                  <a:srgbClr val="FFFF00"/>
                </a:solidFill>
              </a:rPr>
              <a:t>The increased risk of death was associated specifically with cancers of the liver, pancreas, ovary, </a:t>
            </a:r>
            <a:r>
              <a:rPr lang="en-US" b="1" dirty="0" err="1">
                <a:solidFill>
                  <a:srgbClr val="FFFF00"/>
                </a:solidFill>
              </a:rPr>
              <a:t>colorectum</a:t>
            </a:r>
            <a:r>
              <a:rPr lang="en-US" b="1" dirty="0">
                <a:solidFill>
                  <a:srgbClr val="FFFF00"/>
                </a:solidFill>
              </a:rPr>
              <a:t>, lung, bladder, and breast. In addition, the relative risk was substantially reduced when A1C levels were considered in multivariate analyses, consistent with a direct effect of hyperglycemia on cancer risk. </a:t>
            </a:r>
          </a:p>
          <a:p>
            <a:pPr>
              <a:buFont typeface="Arial" panose="020B0604020202020204" pitchFamily="34" charset="0"/>
              <a:buChar char="•"/>
            </a:pPr>
            <a:r>
              <a:rPr lang="en-US" b="1" dirty="0">
                <a:solidFill>
                  <a:srgbClr val="FFFF00"/>
                </a:solidFill>
              </a:rPr>
              <a:t>Patients with diabetes should undergo recommended age- and gender-specific cancer </a:t>
            </a:r>
            <a:r>
              <a:rPr lang="en-US" b="1" dirty="0" smtClean="0">
                <a:solidFill>
                  <a:srgbClr val="FFFF00"/>
                </a:solidFill>
              </a:rPr>
              <a:t>screening. </a:t>
            </a:r>
            <a:endParaRPr lang="en-US" b="1" dirty="0">
              <a:solidFill>
                <a:srgbClr val="FFFF00"/>
              </a:solidFill>
            </a:endParaRPr>
          </a:p>
        </p:txBody>
      </p:sp>
      <p:sp>
        <p:nvSpPr>
          <p:cNvPr id="2" name="Rectangle 1"/>
          <p:cNvSpPr/>
          <p:nvPr/>
        </p:nvSpPr>
        <p:spPr>
          <a:xfrm>
            <a:off x="618309" y="6334780"/>
            <a:ext cx="10162903" cy="523220"/>
          </a:xfrm>
          <a:prstGeom prst="rect">
            <a:avLst/>
          </a:prstGeom>
        </p:spPr>
        <p:txBody>
          <a:bodyPr wrap="square">
            <a:spAutoFit/>
          </a:bodyPr>
          <a:lstStyle/>
          <a:p>
            <a:r>
              <a:rPr lang="en-US" sz="2800" b="1" dirty="0"/>
              <a:t>Overview of medical care in adults with diabetes mellitus</a:t>
            </a:r>
            <a:endParaRPr lang="en-US" sz="2800" dirty="0"/>
          </a:p>
        </p:txBody>
      </p:sp>
    </p:spTree>
    <p:extLst>
      <p:ext uri="{BB962C8B-B14F-4D97-AF65-F5344CB8AC3E}">
        <p14:creationId xmlns:p14="http://schemas.microsoft.com/office/powerpoint/2010/main" val="3295147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4476" y="276498"/>
            <a:ext cx="5203152" cy="5209902"/>
          </a:xfrm>
          <a:prstGeom prst="rect">
            <a:avLst/>
          </a:prstGeom>
        </p:spPr>
      </p:pic>
      <p:sp>
        <p:nvSpPr>
          <p:cNvPr id="2" name="Rectangle 1"/>
          <p:cNvSpPr/>
          <p:nvPr/>
        </p:nvSpPr>
        <p:spPr>
          <a:xfrm>
            <a:off x="139337" y="5657671"/>
            <a:ext cx="11939452" cy="646331"/>
          </a:xfrm>
          <a:prstGeom prst="rect">
            <a:avLst/>
          </a:prstGeom>
        </p:spPr>
        <p:txBody>
          <a:bodyPr wrap="square">
            <a:spAutoFit/>
          </a:bodyPr>
          <a:lstStyle/>
          <a:p>
            <a:r>
              <a:rPr lang="en-US" sz="3600" b="1" dirty="0"/>
              <a:t>Overview of medical care in adults </a:t>
            </a:r>
            <a:r>
              <a:rPr lang="en-US" sz="3600" b="1" dirty="0" smtClean="0"/>
              <a:t>with hypertension</a:t>
            </a:r>
            <a:endParaRPr lang="en-US" sz="3600" dirty="0"/>
          </a:p>
        </p:txBody>
      </p:sp>
      <p:sp>
        <p:nvSpPr>
          <p:cNvPr id="3" name="TextBox 2"/>
          <p:cNvSpPr txBox="1"/>
          <p:nvPr/>
        </p:nvSpPr>
        <p:spPr>
          <a:xfrm>
            <a:off x="6632391" y="1029114"/>
            <a:ext cx="2589101" cy="3416320"/>
          </a:xfrm>
          <a:prstGeom prst="rect">
            <a:avLst/>
          </a:prstGeom>
          <a:noFill/>
        </p:spPr>
        <p:txBody>
          <a:bodyPr wrap="square" rtlCol="0">
            <a:spAutoFit/>
          </a:bodyPr>
          <a:lstStyle/>
          <a:p>
            <a:r>
              <a:rPr lang="en-US" sz="3600" dirty="0" smtClean="0"/>
              <a:t>This is an example of the “Up to Date” treatment guideline</a:t>
            </a:r>
            <a:endParaRPr lang="en-US" sz="3600" dirty="0"/>
          </a:p>
        </p:txBody>
      </p:sp>
      <p:pic>
        <p:nvPicPr>
          <p:cNvPr id="5" name="Picture 4"/>
          <p:cNvPicPr>
            <a:picLocks noChangeAspect="1"/>
          </p:cNvPicPr>
          <p:nvPr/>
        </p:nvPicPr>
        <p:blipFill>
          <a:blip r:embed="rId3"/>
          <a:stretch>
            <a:fillRect/>
          </a:stretch>
        </p:blipFill>
        <p:spPr>
          <a:xfrm>
            <a:off x="9564402" y="152188"/>
            <a:ext cx="2423537" cy="5287717"/>
          </a:xfrm>
          <a:prstGeom prst="rect">
            <a:avLst/>
          </a:prstGeom>
        </p:spPr>
      </p:pic>
    </p:spTree>
    <p:extLst>
      <p:ext uri="{BB962C8B-B14F-4D97-AF65-F5344CB8AC3E}">
        <p14:creationId xmlns:p14="http://schemas.microsoft.com/office/powerpoint/2010/main" val="3131302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629" y="233921"/>
            <a:ext cx="9199713" cy="5841537"/>
          </a:xfrm>
          <a:prstGeom prst="rect">
            <a:avLst/>
          </a:prstGeom>
        </p:spPr>
      </p:pic>
      <p:sp>
        <p:nvSpPr>
          <p:cNvPr id="2" name="Rectangle 1"/>
          <p:cNvSpPr/>
          <p:nvPr/>
        </p:nvSpPr>
        <p:spPr>
          <a:xfrm>
            <a:off x="130629" y="6075458"/>
            <a:ext cx="11434354" cy="584775"/>
          </a:xfrm>
          <a:prstGeom prst="rect">
            <a:avLst/>
          </a:prstGeom>
        </p:spPr>
        <p:txBody>
          <a:bodyPr wrap="square">
            <a:spAutoFit/>
          </a:bodyPr>
          <a:lstStyle/>
          <a:p>
            <a:r>
              <a:rPr lang="en-US" sz="3200" b="1" dirty="0"/>
              <a:t>Overview of medical care in adults with </a:t>
            </a:r>
            <a:r>
              <a:rPr lang="en-US" sz="3200" b="1" dirty="0" smtClean="0"/>
              <a:t>hypertension</a:t>
            </a:r>
            <a:endParaRPr lang="en-US" sz="3200" dirty="0"/>
          </a:p>
        </p:txBody>
      </p:sp>
      <p:pic>
        <p:nvPicPr>
          <p:cNvPr id="3" name="Picture 2"/>
          <p:cNvPicPr>
            <a:picLocks noChangeAspect="1"/>
          </p:cNvPicPr>
          <p:nvPr/>
        </p:nvPicPr>
        <p:blipFill>
          <a:blip r:embed="rId3"/>
          <a:stretch>
            <a:fillRect/>
          </a:stretch>
        </p:blipFill>
        <p:spPr>
          <a:xfrm>
            <a:off x="9330342" y="233921"/>
            <a:ext cx="2696196" cy="5882610"/>
          </a:xfrm>
          <a:prstGeom prst="rect">
            <a:avLst/>
          </a:prstGeom>
        </p:spPr>
      </p:pic>
    </p:spTree>
    <p:extLst>
      <p:ext uri="{BB962C8B-B14F-4D97-AF65-F5344CB8AC3E}">
        <p14:creationId xmlns:p14="http://schemas.microsoft.com/office/powerpoint/2010/main" val="374723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6745" y="231188"/>
            <a:ext cx="5485712" cy="5408842"/>
          </a:xfrm>
          <a:prstGeom prst="rect">
            <a:avLst/>
          </a:prstGeom>
        </p:spPr>
      </p:pic>
      <p:sp>
        <p:nvSpPr>
          <p:cNvPr id="2" name="Rectangle 1"/>
          <p:cNvSpPr/>
          <p:nvPr/>
        </p:nvSpPr>
        <p:spPr>
          <a:xfrm>
            <a:off x="409303" y="5640030"/>
            <a:ext cx="10816045" cy="646331"/>
          </a:xfrm>
          <a:prstGeom prst="rect">
            <a:avLst/>
          </a:prstGeom>
        </p:spPr>
        <p:txBody>
          <a:bodyPr wrap="square">
            <a:spAutoFit/>
          </a:bodyPr>
          <a:lstStyle/>
          <a:p>
            <a:r>
              <a:rPr lang="en-US" sz="3600" b="1" dirty="0"/>
              <a:t>Overview of medical care in adults with </a:t>
            </a:r>
            <a:r>
              <a:rPr lang="en-US" sz="3600" b="1" dirty="0" smtClean="0"/>
              <a:t>obesity</a:t>
            </a:r>
            <a:endParaRPr lang="en-US" sz="3600" dirty="0"/>
          </a:p>
        </p:txBody>
      </p:sp>
      <p:sp>
        <p:nvSpPr>
          <p:cNvPr id="3" name="Rectangle 2"/>
          <p:cNvSpPr/>
          <p:nvPr/>
        </p:nvSpPr>
        <p:spPr>
          <a:xfrm>
            <a:off x="6853644" y="658727"/>
            <a:ext cx="2794051" cy="4524315"/>
          </a:xfrm>
          <a:prstGeom prst="rect">
            <a:avLst/>
          </a:prstGeom>
        </p:spPr>
        <p:txBody>
          <a:bodyPr wrap="square">
            <a:spAutoFit/>
          </a:bodyPr>
          <a:lstStyle/>
          <a:p>
            <a:r>
              <a:rPr lang="en-US" sz="3600" dirty="0"/>
              <a:t>This is an example of the “Up to Date” treatment </a:t>
            </a:r>
            <a:r>
              <a:rPr lang="en-US" sz="3600" dirty="0" smtClean="0"/>
              <a:t>guideline or algorithm.</a:t>
            </a:r>
            <a:endParaRPr lang="en-US" sz="3600" dirty="0"/>
          </a:p>
        </p:txBody>
      </p:sp>
      <p:pic>
        <p:nvPicPr>
          <p:cNvPr id="5" name="Picture 4"/>
          <p:cNvPicPr>
            <a:picLocks noChangeAspect="1"/>
          </p:cNvPicPr>
          <p:nvPr/>
        </p:nvPicPr>
        <p:blipFill>
          <a:blip r:embed="rId3"/>
          <a:stretch>
            <a:fillRect/>
          </a:stretch>
        </p:blipFill>
        <p:spPr>
          <a:xfrm>
            <a:off x="9603651" y="297858"/>
            <a:ext cx="2448495" cy="5342172"/>
          </a:xfrm>
          <a:prstGeom prst="rect">
            <a:avLst/>
          </a:prstGeom>
        </p:spPr>
      </p:pic>
    </p:spTree>
    <p:extLst>
      <p:ext uri="{BB962C8B-B14F-4D97-AF65-F5344CB8AC3E}">
        <p14:creationId xmlns:p14="http://schemas.microsoft.com/office/powerpoint/2010/main" val="319745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1245" y="764347"/>
            <a:ext cx="9416951" cy="4640753"/>
          </a:xfrm>
          <a:prstGeom prst="rect">
            <a:avLst/>
          </a:prstGeom>
        </p:spPr>
      </p:pic>
      <p:sp>
        <p:nvSpPr>
          <p:cNvPr id="3" name="Rectangle 2"/>
          <p:cNvSpPr/>
          <p:nvPr/>
        </p:nvSpPr>
        <p:spPr>
          <a:xfrm>
            <a:off x="696686" y="5910591"/>
            <a:ext cx="11251475" cy="523220"/>
          </a:xfrm>
          <a:prstGeom prst="rect">
            <a:avLst/>
          </a:prstGeom>
        </p:spPr>
        <p:txBody>
          <a:bodyPr wrap="square">
            <a:spAutoFit/>
          </a:bodyPr>
          <a:lstStyle/>
          <a:p>
            <a:r>
              <a:rPr lang="en-US" sz="2800" b="1" dirty="0"/>
              <a:t>Overview of medical care in adults </a:t>
            </a:r>
            <a:r>
              <a:rPr lang="en-US" sz="2800" b="1" dirty="0" smtClean="0"/>
              <a:t>for smoking cessation</a:t>
            </a:r>
            <a:endParaRPr lang="en-US" sz="2800" dirty="0"/>
          </a:p>
        </p:txBody>
      </p:sp>
      <p:pic>
        <p:nvPicPr>
          <p:cNvPr id="5" name="Picture 4"/>
          <p:cNvPicPr>
            <a:picLocks noChangeAspect="1"/>
          </p:cNvPicPr>
          <p:nvPr/>
        </p:nvPicPr>
        <p:blipFill>
          <a:blip r:embed="rId3"/>
          <a:stretch>
            <a:fillRect/>
          </a:stretch>
        </p:blipFill>
        <p:spPr>
          <a:xfrm>
            <a:off x="9493494" y="284727"/>
            <a:ext cx="2578521" cy="5625864"/>
          </a:xfrm>
          <a:prstGeom prst="rect">
            <a:avLst/>
          </a:prstGeom>
        </p:spPr>
      </p:pic>
    </p:spTree>
    <p:extLst>
      <p:ext uri="{BB962C8B-B14F-4D97-AF65-F5344CB8AC3E}">
        <p14:creationId xmlns:p14="http://schemas.microsoft.com/office/powerpoint/2010/main" val="3031145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79" y="4954091"/>
            <a:ext cx="9157925" cy="1507067"/>
          </a:xfrm>
        </p:spPr>
        <p:txBody>
          <a:bodyPr>
            <a:normAutofit fontScale="90000"/>
          </a:bodyPr>
          <a:lstStyle/>
          <a:p>
            <a:r>
              <a:rPr lang="en-US" b="1" dirty="0"/>
              <a:t>Five "A's" for assessing for tobacco use and addressing smoking cessation</a:t>
            </a:r>
            <a:endParaRPr lang="en-US" dirty="0"/>
          </a:p>
        </p:txBody>
      </p:sp>
      <p:pic>
        <p:nvPicPr>
          <p:cNvPr id="4" name="Content Placeholder 3"/>
          <p:cNvPicPr>
            <a:picLocks noGrp="1" noChangeAspect="1"/>
          </p:cNvPicPr>
          <p:nvPr>
            <p:ph idx="1"/>
          </p:nvPr>
        </p:nvPicPr>
        <p:blipFill>
          <a:blip r:embed="rId2"/>
          <a:stretch>
            <a:fillRect/>
          </a:stretch>
        </p:blipFill>
        <p:spPr>
          <a:xfrm>
            <a:off x="57130" y="1102515"/>
            <a:ext cx="9621621" cy="3851576"/>
          </a:xfrm>
          <a:prstGeom prst="rect">
            <a:avLst/>
          </a:prstGeom>
        </p:spPr>
      </p:pic>
      <p:pic>
        <p:nvPicPr>
          <p:cNvPr id="3" name="Picture 2"/>
          <p:cNvPicPr>
            <a:picLocks noChangeAspect="1"/>
          </p:cNvPicPr>
          <p:nvPr/>
        </p:nvPicPr>
        <p:blipFill>
          <a:blip r:embed="rId3"/>
          <a:stretch>
            <a:fillRect/>
          </a:stretch>
        </p:blipFill>
        <p:spPr>
          <a:xfrm>
            <a:off x="9446904" y="472695"/>
            <a:ext cx="2635359" cy="5749874"/>
          </a:xfrm>
          <a:prstGeom prst="rect">
            <a:avLst/>
          </a:prstGeom>
        </p:spPr>
      </p:pic>
    </p:spTree>
    <p:extLst>
      <p:ext uri="{BB962C8B-B14F-4D97-AF65-F5344CB8AC3E}">
        <p14:creationId xmlns:p14="http://schemas.microsoft.com/office/powerpoint/2010/main" val="3269970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3612" y="329339"/>
            <a:ext cx="4772743" cy="6133454"/>
          </a:xfrm>
          <a:prstGeom prst="rect">
            <a:avLst/>
          </a:prstGeom>
        </p:spPr>
      </p:pic>
      <p:pic>
        <p:nvPicPr>
          <p:cNvPr id="7" name="Picture 6"/>
          <p:cNvPicPr>
            <a:picLocks noChangeAspect="1"/>
          </p:cNvPicPr>
          <p:nvPr/>
        </p:nvPicPr>
        <p:blipFill>
          <a:blip r:embed="rId3"/>
          <a:stretch>
            <a:fillRect/>
          </a:stretch>
        </p:blipFill>
        <p:spPr>
          <a:xfrm>
            <a:off x="8561559" y="312109"/>
            <a:ext cx="2965666" cy="6470544"/>
          </a:xfrm>
          <a:prstGeom prst="rect">
            <a:avLst/>
          </a:prstGeom>
        </p:spPr>
      </p:pic>
      <p:sp>
        <p:nvSpPr>
          <p:cNvPr id="8" name="TextBox 7"/>
          <p:cNvSpPr txBox="1"/>
          <p:nvPr/>
        </p:nvSpPr>
        <p:spPr>
          <a:xfrm>
            <a:off x="5085498" y="895185"/>
            <a:ext cx="3126177" cy="646331"/>
          </a:xfrm>
          <a:prstGeom prst="rect">
            <a:avLst/>
          </a:prstGeom>
          <a:noFill/>
        </p:spPr>
        <p:txBody>
          <a:bodyPr wrap="none" rtlCol="0">
            <a:spAutoFit/>
          </a:bodyPr>
          <a:lstStyle/>
          <a:p>
            <a:r>
              <a:rPr lang="en-US" dirty="0"/>
              <a:t>Chapter One: Health and </a:t>
            </a:r>
            <a:endParaRPr lang="en-US" dirty="0" smtClean="0"/>
          </a:p>
          <a:p>
            <a:r>
              <a:rPr lang="en-US" dirty="0" smtClean="0"/>
              <a:t>Well-Being</a:t>
            </a:r>
            <a:endParaRPr lang="en-US" dirty="0"/>
          </a:p>
        </p:txBody>
      </p:sp>
      <p:sp>
        <p:nvSpPr>
          <p:cNvPr id="9" name="Rectangle 8"/>
          <p:cNvSpPr/>
          <p:nvPr/>
        </p:nvSpPr>
        <p:spPr>
          <a:xfrm>
            <a:off x="5131975" y="1762306"/>
            <a:ext cx="2467342" cy="369332"/>
          </a:xfrm>
          <a:prstGeom prst="rect">
            <a:avLst/>
          </a:prstGeom>
        </p:spPr>
        <p:txBody>
          <a:bodyPr wrap="none">
            <a:spAutoFit/>
          </a:bodyPr>
          <a:lstStyle/>
          <a:p>
            <a:r>
              <a:rPr lang="en-US" dirty="0"/>
              <a:t>Chapter Two: Fitness</a:t>
            </a:r>
          </a:p>
        </p:txBody>
      </p:sp>
      <p:sp>
        <p:nvSpPr>
          <p:cNvPr id="10" name="Rectangle 9"/>
          <p:cNvSpPr/>
          <p:nvPr/>
        </p:nvSpPr>
        <p:spPr>
          <a:xfrm>
            <a:off x="5128767" y="2310207"/>
            <a:ext cx="2570619" cy="1200329"/>
          </a:xfrm>
          <a:prstGeom prst="rect">
            <a:avLst/>
          </a:prstGeom>
        </p:spPr>
        <p:txBody>
          <a:bodyPr wrap="square">
            <a:spAutoFit/>
          </a:bodyPr>
          <a:lstStyle/>
          <a:p>
            <a:r>
              <a:rPr lang="en-US" dirty="0"/>
              <a:t>Chapter Three: Family </a:t>
            </a:r>
            <a:endParaRPr lang="en-US" dirty="0" smtClean="0"/>
          </a:p>
          <a:p>
            <a:r>
              <a:rPr lang="en-US" dirty="0" smtClean="0"/>
              <a:t>and </a:t>
            </a:r>
            <a:r>
              <a:rPr lang="en-US" dirty="0"/>
              <a:t>Peer </a:t>
            </a:r>
            <a:r>
              <a:rPr lang="en-US" dirty="0" smtClean="0"/>
              <a:t>Relationships</a:t>
            </a:r>
            <a:endParaRPr lang="en-US" dirty="0"/>
          </a:p>
        </p:txBody>
      </p:sp>
      <p:sp>
        <p:nvSpPr>
          <p:cNvPr id="11" name="Rectangle 10"/>
          <p:cNvSpPr/>
          <p:nvPr/>
        </p:nvSpPr>
        <p:spPr>
          <a:xfrm>
            <a:off x="5040039" y="3906600"/>
            <a:ext cx="2544286" cy="646331"/>
          </a:xfrm>
          <a:prstGeom prst="rect">
            <a:avLst/>
          </a:prstGeom>
        </p:spPr>
        <p:txBody>
          <a:bodyPr wrap="none">
            <a:spAutoFit/>
          </a:bodyPr>
          <a:lstStyle/>
          <a:p>
            <a:r>
              <a:rPr lang="en-US" dirty="0"/>
              <a:t>Chapter Four: </a:t>
            </a:r>
            <a:r>
              <a:rPr lang="en-US" dirty="0" smtClean="0"/>
              <a:t>School</a:t>
            </a:r>
          </a:p>
          <a:p>
            <a:r>
              <a:rPr lang="en-US" dirty="0" smtClean="0"/>
              <a:t> </a:t>
            </a:r>
            <a:r>
              <a:rPr lang="en-US" dirty="0"/>
              <a:t>Environment</a:t>
            </a:r>
          </a:p>
        </p:txBody>
      </p:sp>
      <p:sp>
        <p:nvSpPr>
          <p:cNvPr id="12" name="Rectangle 11"/>
          <p:cNvSpPr/>
          <p:nvPr/>
        </p:nvSpPr>
        <p:spPr>
          <a:xfrm>
            <a:off x="5085498" y="4665255"/>
            <a:ext cx="2760692" cy="646331"/>
          </a:xfrm>
          <a:prstGeom prst="rect">
            <a:avLst/>
          </a:prstGeom>
        </p:spPr>
        <p:txBody>
          <a:bodyPr wrap="none">
            <a:spAutoFit/>
          </a:bodyPr>
          <a:lstStyle/>
          <a:p>
            <a:r>
              <a:rPr lang="en-US" dirty="0"/>
              <a:t>Chapter Five: Smoking </a:t>
            </a:r>
            <a:endParaRPr lang="en-US" dirty="0" smtClean="0"/>
          </a:p>
          <a:p>
            <a:r>
              <a:rPr lang="en-US" dirty="0" smtClean="0"/>
              <a:t>and </a:t>
            </a:r>
            <a:r>
              <a:rPr lang="en-US" dirty="0"/>
              <a:t>Alcohol Use</a:t>
            </a:r>
          </a:p>
        </p:txBody>
      </p:sp>
      <p:sp>
        <p:nvSpPr>
          <p:cNvPr id="13" name="Rectangle 12"/>
          <p:cNvSpPr/>
          <p:nvPr/>
        </p:nvSpPr>
        <p:spPr>
          <a:xfrm>
            <a:off x="5128767" y="5536234"/>
            <a:ext cx="2587568" cy="369332"/>
          </a:xfrm>
          <a:prstGeom prst="rect">
            <a:avLst/>
          </a:prstGeom>
        </p:spPr>
        <p:txBody>
          <a:bodyPr wrap="none">
            <a:spAutoFit/>
          </a:bodyPr>
          <a:lstStyle/>
          <a:p>
            <a:r>
              <a:rPr lang="en-US" dirty="0"/>
              <a:t>Chapter Six: Violence</a:t>
            </a:r>
          </a:p>
        </p:txBody>
      </p:sp>
      <p:sp>
        <p:nvSpPr>
          <p:cNvPr id="14" name="Title 1"/>
          <p:cNvSpPr txBox="1">
            <a:spLocks/>
          </p:cNvSpPr>
          <p:nvPr/>
        </p:nvSpPr>
        <p:spPr>
          <a:xfrm>
            <a:off x="8607179" y="1365869"/>
            <a:ext cx="2841295" cy="538153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smtClean="0"/>
              <a:t>What important information did we learn about common adolescent health characteristics, and about U.S. Adolescents specifically, that we didn’t already know? </a:t>
            </a:r>
            <a:br>
              <a:rPr lang="en-US" sz="2000" b="1" cap="none" dirty="0" smtClean="0"/>
            </a:br>
            <a:r>
              <a:rPr lang="en-US" sz="2000" b="1" cap="none" dirty="0" smtClean="0"/>
              <a:t/>
            </a:r>
            <a:br>
              <a:rPr lang="en-US" sz="2000" b="1" cap="none" dirty="0" smtClean="0"/>
            </a:br>
            <a:r>
              <a:rPr lang="en-US" sz="2000" b="1" cap="none" dirty="0" smtClean="0"/>
              <a:t>What relevant U.S. Or international research addresses the factors underlying the </a:t>
            </a:r>
          </a:p>
          <a:p>
            <a:r>
              <a:rPr lang="en-US" sz="2000" b="1" cap="none" dirty="0" smtClean="0"/>
              <a:t>highlighted health</a:t>
            </a:r>
          </a:p>
          <a:p>
            <a:r>
              <a:rPr lang="en-US" sz="2000" b="1" cap="none" dirty="0" smtClean="0"/>
              <a:t>issues?  </a:t>
            </a:r>
            <a:endParaRPr lang="en-US" sz="2000" b="1" cap="none" dirty="0"/>
          </a:p>
        </p:txBody>
      </p:sp>
    </p:spTree>
    <p:extLst>
      <p:ext uri="{BB962C8B-B14F-4D97-AF65-F5344CB8AC3E}">
        <p14:creationId xmlns:p14="http://schemas.microsoft.com/office/powerpoint/2010/main" val="425324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743054"/>
            <a:ext cx="6700730" cy="1507067"/>
          </a:xfrm>
        </p:spPr>
        <p:txBody>
          <a:bodyPr>
            <a:noAutofit/>
          </a:bodyPr>
          <a:lstStyle/>
          <a:p>
            <a:r>
              <a:rPr lang="en-US" sz="4800" dirty="0"/>
              <a:t>burden of disease</a:t>
            </a:r>
            <a:br>
              <a:rPr lang="en-US" sz="4800" dirty="0"/>
            </a:br>
            <a:endParaRPr lang="en-US" sz="4800" dirty="0"/>
          </a:p>
        </p:txBody>
      </p:sp>
      <p:sp>
        <p:nvSpPr>
          <p:cNvPr id="3" name="Content Placeholder 2"/>
          <p:cNvSpPr>
            <a:spLocks noGrp="1"/>
          </p:cNvSpPr>
          <p:nvPr>
            <p:ph idx="1"/>
          </p:nvPr>
        </p:nvSpPr>
        <p:spPr>
          <a:xfrm>
            <a:off x="684212" y="685800"/>
            <a:ext cx="7483395" cy="3615267"/>
          </a:xfrm>
        </p:spPr>
        <p:txBody>
          <a:bodyPr>
            <a:normAutofit/>
          </a:bodyPr>
          <a:lstStyle/>
          <a:p>
            <a:pPr lvl="0">
              <a:buFont typeface="Arial" panose="020B0604020202020204" pitchFamily="34" charset="0"/>
              <a:buChar char="•"/>
            </a:pPr>
            <a:r>
              <a:rPr lang="en-US" sz="2800" b="1" dirty="0">
                <a:solidFill>
                  <a:schemeClr val="bg1"/>
                </a:solidFill>
              </a:rPr>
              <a:t>Health profile </a:t>
            </a:r>
          </a:p>
          <a:p>
            <a:pPr lvl="0">
              <a:buFont typeface="Arial" panose="020B0604020202020204" pitchFamily="34" charset="0"/>
              <a:buChar char="•"/>
            </a:pPr>
            <a:r>
              <a:rPr lang="en-US" sz="2800" b="1" dirty="0">
                <a:solidFill>
                  <a:schemeClr val="bg1"/>
                </a:solidFill>
              </a:rPr>
              <a:t>Chronic diseases (e.g. diabetes, hypertension, obesity, etc.)</a:t>
            </a:r>
          </a:p>
          <a:p>
            <a:pPr>
              <a:buFont typeface="Arial" panose="020B0604020202020204" pitchFamily="34" charset="0"/>
              <a:buChar char="•"/>
            </a:pPr>
            <a:r>
              <a:rPr lang="en-US" sz="2800" b="1" dirty="0">
                <a:solidFill>
                  <a:schemeClr val="bg1"/>
                </a:solidFill>
              </a:rPr>
              <a:t>Personal, behavioral, and socio-environmental risk factors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499" y="263470"/>
            <a:ext cx="2712224" cy="6272517"/>
          </a:xfrm>
          <a:prstGeom prst="rect">
            <a:avLst/>
          </a:prstGeom>
        </p:spPr>
      </p:pic>
    </p:spTree>
    <p:extLst>
      <p:ext uri="{BB962C8B-B14F-4D97-AF65-F5344CB8AC3E}">
        <p14:creationId xmlns:p14="http://schemas.microsoft.com/office/powerpoint/2010/main" val="245285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292" y="534691"/>
            <a:ext cx="2721406" cy="5855413"/>
          </a:xfrm>
          <a:prstGeom prst="rect">
            <a:avLst/>
          </a:prstGeom>
        </p:spPr>
      </p:pic>
      <p:pic>
        <p:nvPicPr>
          <p:cNvPr id="5" name="Picture 4"/>
          <p:cNvPicPr>
            <a:picLocks noChangeAspect="1"/>
          </p:cNvPicPr>
          <p:nvPr/>
        </p:nvPicPr>
        <p:blipFill>
          <a:blip r:embed="rId3"/>
          <a:stretch>
            <a:fillRect/>
          </a:stretch>
        </p:blipFill>
        <p:spPr>
          <a:xfrm>
            <a:off x="2964698" y="534691"/>
            <a:ext cx="2624841" cy="5855413"/>
          </a:xfrm>
          <a:prstGeom prst="rect">
            <a:avLst/>
          </a:prstGeom>
        </p:spPr>
      </p:pic>
      <p:pic>
        <p:nvPicPr>
          <p:cNvPr id="6" name="Picture 5"/>
          <p:cNvPicPr>
            <a:picLocks noChangeAspect="1"/>
          </p:cNvPicPr>
          <p:nvPr/>
        </p:nvPicPr>
        <p:blipFill>
          <a:blip r:embed="rId4"/>
          <a:stretch>
            <a:fillRect/>
          </a:stretch>
        </p:blipFill>
        <p:spPr>
          <a:xfrm>
            <a:off x="5589540" y="534691"/>
            <a:ext cx="2926780" cy="5862194"/>
          </a:xfrm>
          <a:prstGeom prst="rect">
            <a:avLst/>
          </a:prstGeom>
        </p:spPr>
      </p:pic>
      <p:pic>
        <p:nvPicPr>
          <p:cNvPr id="9" name="Picture 8"/>
          <p:cNvPicPr>
            <a:picLocks noChangeAspect="1"/>
          </p:cNvPicPr>
          <p:nvPr/>
        </p:nvPicPr>
        <p:blipFill>
          <a:blip r:embed="rId5"/>
          <a:stretch>
            <a:fillRect/>
          </a:stretch>
        </p:blipFill>
        <p:spPr>
          <a:xfrm>
            <a:off x="8947308" y="185978"/>
            <a:ext cx="2965666" cy="6470544"/>
          </a:xfrm>
          <a:prstGeom prst="rect">
            <a:avLst/>
          </a:prstGeom>
        </p:spPr>
      </p:pic>
    </p:spTree>
    <p:extLst>
      <p:ext uri="{BB962C8B-B14F-4D97-AF65-F5344CB8AC3E}">
        <p14:creationId xmlns:p14="http://schemas.microsoft.com/office/powerpoint/2010/main" val="4207592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24671" y="419786"/>
            <a:ext cx="2322011" cy="6074004"/>
          </a:xfrm>
          <a:prstGeom prst="rect">
            <a:avLst/>
          </a:prstGeom>
        </p:spPr>
      </p:pic>
      <p:pic>
        <p:nvPicPr>
          <p:cNvPr id="4" name="Picture 3"/>
          <p:cNvPicPr>
            <a:picLocks noChangeAspect="1"/>
          </p:cNvPicPr>
          <p:nvPr/>
        </p:nvPicPr>
        <p:blipFill>
          <a:blip r:embed="rId3"/>
          <a:stretch>
            <a:fillRect/>
          </a:stretch>
        </p:blipFill>
        <p:spPr>
          <a:xfrm>
            <a:off x="263471" y="415833"/>
            <a:ext cx="2761200" cy="6077957"/>
          </a:xfrm>
          <a:prstGeom prst="rect">
            <a:avLst/>
          </a:prstGeom>
        </p:spPr>
      </p:pic>
      <p:pic>
        <p:nvPicPr>
          <p:cNvPr id="6" name="Picture 5"/>
          <p:cNvPicPr>
            <a:picLocks noChangeAspect="1"/>
          </p:cNvPicPr>
          <p:nvPr/>
        </p:nvPicPr>
        <p:blipFill>
          <a:blip r:embed="rId4"/>
          <a:stretch>
            <a:fillRect/>
          </a:stretch>
        </p:blipFill>
        <p:spPr>
          <a:xfrm>
            <a:off x="5346682" y="415833"/>
            <a:ext cx="2230631" cy="6077957"/>
          </a:xfrm>
          <a:prstGeom prst="rect">
            <a:avLst/>
          </a:prstGeom>
        </p:spPr>
      </p:pic>
      <p:pic>
        <p:nvPicPr>
          <p:cNvPr id="7" name="Picture 6"/>
          <p:cNvPicPr>
            <a:picLocks noChangeAspect="1"/>
          </p:cNvPicPr>
          <p:nvPr/>
        </p:nvPicPr>
        <p:blipFill>
          <a:blip r:embed="rId5"/>
          <a:stretch>
            <a:fillRect/>
          </a:stretch>
        </p:blipFill>
        <p:spPr>
          <a:xfrm>
            <a:off x="8958021" y="325461"/>
            <a:ext cx="2876270" cy="6275498"/>
          </a:xfrm>
          <a:prstGeom prst="rect">
            <a:avLst/>
          </a:prstGeom>
        </p:spPr>
      </p:pic>
    </p:spTree>
    <p:extLst>
      <p:ext uri="{BB962C8B-B14F-4D97-AF65-F5344CB8AC3E}">
        <p14:creationId xmlns:p14="http://schemas.microsoft.com/office/powerpoint/2010/main" val="2385241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1220" y="412158"/>
            <a:ext cx="2796858" cy="6044276"/>
          </a:xfrm>
          <a:prstGeom prst="rect">
            <a:avLst/>
          </a:prstGeom>
        </p:spPr>
      </p:pic>
      <p:pic>
        <p:nvPicPr>
          <p:cNvPr id="5" name="Picture 4"/>
          <p:cNvPicPr>
            <a:picLocks noChangeAspect="1"/>
          </p:cNvPicPr>
          <p:nvPr/>
        </p:nvPicPr>
        <p:blipFill>
          <a:blip r:embed="rId3"/>
          <a:stretch>
            <a:fillRect/>
          </a:stretch>
        </p:blipFill>
        <p:spPr>
          <a:xfrm>
            <a:off x="3068078" y="412158"/>
            <a:ext cx="2785697" cy="6044276"/>
          </a:xfrm>
          <a:prstGeom prst="rect">
            <a:avLst/>
          </a:prstGeom>
        </p:spPr>
      </p:pic>
      <p:pic>
        <p:nvPicPr>
          <p:cNvPr id="6" name="Picture 5"/>
          <p:cNvPicPr>
            <a:picLocks noChangeAspect="1"/>
          </p:cNvPicPr>
          <p:nvPr/>
        </p:nvPicPr>
        <p:blipFill>
          <a:blip r:embed="rId4"/>
          <a:stretch>
            <a:fillRect/>
          </a:stretch>
        </p:blipFill>
        <p:spPr>
          <a:xfrm>
            <a:off x="5853775" y="412159"/>
            <a:ext cx="3049365" cy="6044276"/>
          </a:xfrm>
          <a:prstGeom prst="rect">
            <a:avLst/>
          </a:prstGeom>
        </p:spPr>
      </p:pic>
      <p:pic>
        <p:nvPicPr>
          <p:cNvPr id="8" name="Picture 7"/>
          <p:cNvPicPr>
            <a:picLocks noChangeAspect="1"/>
          </p:cNvPicPr>
          <p:nvPr/>
        </p:nvPicPr>
        <p:blipFill>
          <a:blip r:embed="rId5"/>
          <a:stretch>
            <a:fillRect/>
          </a:stretch>
        </p:blipFill>
        <p:spPr>
          <a:xfrm>
            <a:off x="9446904" y="472695"/>
            <a:ext cx="2635359" cy="5749874"/>
          </a:xfrm>
          <a:prstGeom prst="rect">
            <a:avLst/>
          </a:prstGeom>
        </p:spPr>
      </p:pic>
    </p:spTree>
    <p:extLst>
      <p:ext uri="{BB962C8B-B14F-4D97-AF65-F5344CB8AC3E}">
        <p14:creationId xmlns:p14="http://schemas.microsoft.com/office/powerpoint/2010/main" val="2419913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7458" y="333213"/>
            <a:ext cx="3486150" cy="6200775"/>
          </a:xfrm>
          <a:prstGeom prst="rect">
            <a:avLst/>
          </a:prstGeom>
        </p:spPr>
      </p:pic>
      <p:sp>
        <p:nvSpPr>
          <p:cNvPr id="2" name="Title 1"/>
          <p:cNvSpPr>
            <a:spLocks noGrp="1"/>
          </p:cNvSpPr>
          <p:nvPr>
            <p:ph type="title"/>
          </p:nvPr>
        </p:nvSpPr>
        <p:spPr>
          <a:xfrm>
            <a:off x="4729567" y="4544430"/>
            <a:ext cx="3732804" cy="1507067"/>
          </a:xfrm>
        </p:spPr>
        <p:txBody>
          <a:bodyPr/>
          <a:lstStyle/>
          <a:p>
            <a:r>
              <a:rPr lang="en-US" b="1" dirty="0"/>
              <a:t>What didn't </a:t>
            </a:r>
            <a:r>
              <a:rPr lang="en-US" b="1" dirty="0" smtClean="0"/>
              <a:t/>
            </a:r>
            <a:br>
              <a:rPr lang="en-US" b="1" dirty="0" smtClean="0"/>
            </a:br>
            <a:r>
              <a:rPr lang="en-US" b="1" dirty="0" smtClean="0"/>
              <a:t>we </a:t>
            </a:r>
            <a:r>
              <a:rPr lang="en-US" b="1" dirty="0"/>
              <a:t>know?</a:t>
            </a:r>
          </a:p>
        </p:txBody>
      </p:sp>
      <p:sp>
        <p:nvSpPr>
          <p:cNvPr id="3" name="Content Placeholder 2"/>
          <p:cNvSpPr>
            <a:spLocks noGrp="1"/>
          </p:cNvSpPr>
          <p:nvPr>
            <p:ph idx="1"/>
          </p:nvPr>
        </p:nvSpPr>
        <p:spPr>
          <a:xfrm>
            <a:off x="4071185" y="929163"/>
            <a:ext cx="5049568" cy="3615267"/>
          </a:xfrm>
        </p:spPr>
        <p:txBody>
          <a:bodyPr>
            <a:normAutofit fontScale="92500" lnSpcReduction="20000"/>
          </a:bodyPr>
          <a:lstStyle/>
          <a:p>
            <a:pPr marL="0" indent="0">
              <a:buNone/>
            </a:pPr>
            <a:r>
              <a:rPr lang="en-US" dirty="0">
                <a:solidFill>
                  <a:schemeClr val="bg1"/>
                </a:solidFill>
              </a:rPr>
              <a:t>Students in the U.S. rank highest or among the top four countries in prevalence of stomachache, backache, headache, difficulty sleeping, feeling tired, and feeling low. Report of medication use for headache, stomachache, and difficulty sleeping is equally high, supporting high estimates of student reports for these symptoms. U.S. students are no more likely to feel lonely, but they are more likely to report feeling low at least once a week. Girls report higher levels of all these symptoms than boys, except for feeling tired. </a:t>
            </a:r>
          </a:p>
        </p:txBody>
      </p:sp>
      <p:pic>
        <p:nvPicPr>
          <p:cNvPr id="5" name="Picture 4"/>
          <p:cNvPicPr>
            <a:picLocks noChangeAspect="1"/>
          </p:cNvPicPr>
          <p:nvPr/>
        </p:nvPicPr>
        <p:blipFill>
          <a:blip r:embed="rId3"/>
          <a:stretch>
            <a:fillRect/>
          </a:stretch>
        </p:blipFill>
        <p:spPr>
          <a:xfrm>
            <a:off x="9493399" y="154980"/>
            <a:ext cx="2635359" cy="5749874"/>
          </a:xfrm>
          <a:prstGeom prst="rect">
            <a:avLst/>
          </a:prstGeom>
        </p:spPr>
      </p:pic>
    </p:spTree>
    <p:extLst>
      <p:ext uri="{BB962C8B-B14F-4D97-AF65-F5344CB8AC3E}">
        <p14:creationId xmlns:p14="http://schemas.microsoft.com/office/powerpoint/2010/main" val="5703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480" y="323030"/>
            <a:ext cx="4281503" cy="5667064"/>
          </a:xfrm>
          <a:prstGeom prst="rect">
            <a:avLst/>
          </a:prstGeom>
        </p:spPr>
      </p:pic>
      <p:pic>
        <p:nvPicPr>
          <p:cNvPr id="5" name="Picture 4"/>
          <p:cNvPicPr>
            <a:picLocks noChangeAspect="1"/>
          </p:cNvPicPr>
          <p:nvPr/>
        </p:nvPicPr>
        <p:blipFill>
          <a:blip r:embed="rId3"/>
          <a:stretch>
            <a:fillRect/>
          </a:stretch>
        </p:blipFill>
        <p:spPr>
          <a:xfrm>
            <a:off x="4544974" y="323030"/>
            <a:ext cx="4522345" cy="5667064"/>
          </a:xfrm>
          <a:prstGeom prst="rect">
            <a:avLst/>
          </a:prstGeom>
        </p:spPr>
      </p:pic>
      <p:pic>
        <p:nvPicPr>
          <p:cNvPr id="6" name="Picture 5"/>
          <p:cNvPicPr>
            <a:picLocks noChangeAspect="1"/>
          </p:cNvPicPr>
          <p:nvPr/>
        </p:nvPicPr>
        <p:blipFill>
          <a:blip r:embed="rId4"/>
          <a:stretch>
            <a:fillRect/>
          </a:stretch>
        </p:blipFill>
        <p:spPr>
          <a:xfrm>
            <a:off x="9160310" y="69739"/>
            <a:ext cx="2961511" cy="6461478"/>
          </a:xfrm>
          <a:prstGeom prst="rect">
            <a:avLst/>
          </a:prstGeom>
        </p:spPr>
      </p:pic>
      <p:sp>
        <p:nvSpPr>
          <p:cNvPr id="9" name="TextBox 8"/>
          <p:cNvSpPr txBox="1"/>
          <p:nvPr/>
        </p:nvSpPr>
        <p:spPr>
          <a:xfrm>
            <a:off x="1038386" y="6161885"/>
            <a:ext cx="7164141" cy="369332"/>
          </a:xfrm>
          <a:prstGeom prst="rect">
            <a:avLst/>
          </a:prstGeom>
          <a:noFill/>
        </p:spPr>
        <p:txBody>
          <a:bodyPr wrap="none" rtlCol="0">
            <a:spAutoFit/>
          </a:bodyPr>
          <a:lstStyle/>
          <a:p>
            <a:r>
              <a:rPr lang="en-US" b="1" dirty="0" smtClean="0"/>
              <a:t>YOUTH LIVING CIRCUMSTANCES AND COMMUNICATION ISSUES</a:t>
            </a:r>
            <a:endParaRPr lang="en-US" b="1" dirty="0"/>
          </a:p>
        </p:txBody>
      </p:sp>
    </p:spTree>
    <p:extLst>
      <p:ext uri="{BB962C8B-B14F-4D97-AF65-F5344CB8AC3E}">
        <p14:creationId xmlns:p14="http://schemas.microsoft.com/office/powerpoint/2010/main" val="2892246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794" y="6183824"/>
            <a:ext cx="5176434" cy="519193"/>
          </a:xfrm>
        </p:spPr>
        <p:txBody>
          <a:bodyPr>
            <a:normAutofit fontScale="90000"/>
          </a:bodyPr>
          <a:lstStyle/>
          <a:p>
            <a:r>
              <a:rPr lang="en-US" dirty="0"/>
              <a:t>What didn't we know?</a:t>
            </a:r>
          </a:p>
        </p:txBody>
      </p:sp>
      <p:pic>
        <p:nvPicPr>
          <p:cNvPr id="4" name="Content Placeholder 3"/>
          <p:cNvPicPr>
            <a:picLocks noGrp="1" noChangeAspect="1"/>
          </p:cNvPicPr>
          <p:nvPr>
            <p:ph idx="1"/>
          </p:nvPr>
        </p:nvPicPr>
        <p:blipFill>
          <a:blip r:embed="rId2"/>
          <a:stretch>
            <a:fillRect/>
          </a:stretch>
        </p:blipFill>
        <p:spPr>
          <a:xfrm>
            <a:off x="328957" y="367656"/>
            <a:ext cx="6063884" cy="5645686"/>
          </a:xfrm>
          <a:prstGeom prst="rect">
            <a:avLst/>
          </a:prstGeom>
        </p:spPr>
      </p:pic>
      <p:pic>
        <p:nvPicPr>
          <p:cNvPr id="5" name="Picture 4"/>
          <p:cNvPicPr>
            <a:picLocks noChangeAspect="1"/>
          </p:cNvPicPr>
          <p:nvPr/>
        </p:nvPicPr>
        <p:blipFill>
          <a:blip r:embed="rId3"/>
          <a:stretch>
            <a:fillRect/>
          </a:stretch>
        </p:blipFill>
        <p:spPr>
          <a:xfrm>
            <a:off x="6392841" y="367656"/>
            <a:ext cx="2466403" cy="5645686"/>
          </a:xfrm>
          <a:prstGeom prst="rect">
            <a:avLst/>
          </a:prstGeom>
        </p:spPr>
      </p:pic>
      <p:pic>
        <p:nvPicPr>
          <p:cNvPr id="7" name="Picture 6"/>
          <p:cNvPicPr>
            <a:picLocks noChangeAspect="1"/>
          </p:cNvPicPr>
          <p:nvPr/>
        </p:nvPicPr>
        <p:blipFill>
          <a:blip r:embed="rId4"/>
          <a:stretch>
            <a:fillRect/>
          </a:stretch>
        </p:blipFill>
        <p:spPr>
          <a:xfrm>
            <a:off x="9136252" y="167922"/>
            <a:ext cx="2876270" cy="6275498"/>
          </a:xfrm>
          <a:prstGeom prst="rect">
            <a:avLst/>
          </a:prstGeom>
        </p:spPr>
      </p:pic>
    </p:spTree>
    <p:extLst>
      <p:ext uri="{BB962C8B-B14F-4D97-AF65-F5344CB8AC3E}">
        <p14:creationId xmlns:p14="http://schemas.microsoft.com/office/powerpoint/2010/main" val="685873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7906" y="286230"/>
            <a:ext cx="3067477" cy="6177797"/>
          </a:xfrm>
          <a:prstGeom prst="rect">
            <a:avLst/>
          </a:prstGeom>
        </p:spPr>
      </p:pic>
      <p:pic>
        <p:nvPicPr>
          <p:cNvPr id="5" name="Picture 4"/>
          <p:cNvPicPr>
            <a:picLocks noChangeAspect="1"/>
          </p:cNvPicPr>
          <p:nvPr/>
        </p:nvPicPr>
        <p:blipFill>
          <a:blip r:embed="rId3"/>
          <a:stretch>
            <a:fillRect/>
          </a:stretch>
        </p:blipFill>
        <p:spPr>
          <a:xfrm>
            <a:off x="3502617" y="286230"/>
            <a:ext cx="3053166" cy="6173435"/>
          </a:xfrm>
          <a:prstGeom prst="rect">
            <a:avLst/>
          </a:prstGeom>
        </p:spPr>
      </p:pic>
      <p:sp>
        <p:nvSpPr>
          <p:cNvPr id="6" name="Rectangle 5"/>
          <p:cNvSpPr/>
          <p:nvPr/>
        </p:nvSpPr>
        <p:spPr>
          <a:xfrm>
            <a:off x="6881248" y="286230"/>
            <a:ext cx="4535356" cy="5355312"/>
          </a:xfrm>
          <a:prstGeom prst="rect">
            <a:avLst/>
          </a:prstGeom>
        </p:spPr>
        <p:txBody>
          <a:bodyPr wrap="square">
            <a:spAutoFit/>
          </a:bodyPr>
          <a:lstStyle/>
          <a:p>
            <a:r>
              <a:rPr lang="en-US" b="1" dirty="0"/>
              <a:t>Promotion of youth development is a national movement that encourages programs to be based on a developmental framework that supports young people’s acquisition of personal and social skills. Acquisition of personal and social skills help youth to mature into healthy, economically self-sufficient, and happy adults who practice good citizenship and to thrive during adolescence. Both the Life Skills Training Program and the Midwest Prevention Project are examples of programs that promote youth development. This strategy, as evaluation results continue </a:t>
            </a:r>
            <a:r>
              <a:rPr lang="en-US" b="1" dirty="0" smtClean="0"/>
              <a:t>to grow </a:t>
            </a:r>
            <a:r>
              <a:rPr lang="en-US" b="1" dirty="0"/>
              <a:t>across multiple programs, is poised to become the cornerstone of youth </a:t>
            </a:r>
            <a:r>
              <a:rPr lang="en-US" b="1" dirty="0" smtClean="0"/>
              <a:t>programming.</a:t>
            </a:r>
            <a:endParaRPr lang="en-US" b="1" dirty="0"/>
          </a:p>
        </p:txBody>
      </p:sp>
    </p:spTree>
    <p:extLst>
      <p:ext uri="{BB962C8B-B14F-4D97-AF65-F5344CB8AC3E}">
        <p14:creationId xmlns:p14="http://schemas.microsoft.com/office/powerpoint/2010/main" val="97491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2645" y="299154"/>
            <a:ext cx="2762257" cy="6053811"/>
          </a:xfrm>
          <a:prstGeom prst="rect">
            <a:avLst/>
          </a:prstGeom>
        </p:spPr>
      </p:pic>
      <p:pic>
        <p:nvPicPr>
          <p:cNvPr id="5" name="Picture 4"/>
          <p:cNvPicPr>
            <a:picLocks noChangeAspect="1"/>
          </p:cNvPicPr>
          <p:nvPr/>
        </p:nvPicPr>
        <p:blipFill>
          <a:blip r:embed="rId3"/>
          <a:stretch>
            <a:fillRect/>
          </a:stretch>
        </p:blipFill>
        <p:spPr>
          <a:xfrm>
            <a:off x="3728741" y="299155"/>
            <a:ext cx="2858744" cy="6053811"/>
          </a:xfrm>
          <a:prstGeom prst="rect">
            <a:avLst/>
          </a:prstGeom>
        </p:spPr>
      </p:pic>
      <p:sp>
        <p:nvSpPr>
          <p:cNvPr id="7" name="Rectangle 6"/>
          <p:cNvSpPr/>
          <p:nvPr/>
        </p:nvSpPr>
        <p:spPr>
          <a:xfrm>
            <a:off x="6788259" y="299154"/>
            <a:ext cx="4440264" cy="4524315"/>
          </a:xfrm>
          <a:prstGeom prst="rect">
            <a:avLst/>
          </a:prstGeom>
        </p:spPr>
        <p:txBody>
          <a:bodyPr wrap="square">
            <a:spAutoFit/>
          </a:bodyPr>
          <a:lstStyle/>
          <a:p>
            <a:r>
              <a:rPr lang="en-US" b="1" dirty="0"/>
              <a:t>Multiple approaches are necessary to control tobacco and alcohol use; no single step appears effective by </a:t>
            </a:r>
            <a:r>
              <a:rPr lang="en-US" b="1" dirty="0" smtClean="0"/>
              <a:t>itself. </a:t>
            </a:r>
            <a:r>
              <a:rPr lang="en-US" b="1" dirty="0"/>
              <a:t>Community-based interventions directed at preventing tobacco and alcohol use by youth have had variable success. </a:t>
            </a:r>
            <a:r>
              <a:rPr lang="en-US" b="1" dirty="0" smtClean="0"/>
              <a:t>Policy level </a:t>
            </a:r>
            <a:r>
              <a:rPr lang="en-US" b="1" dirty="0"/>
              <a:t>interventions aimed at restricting substance use by youth, such as clean air laws, price increases through taxation, counter-advertising, and enforcement of existing laws restricting minors’ purchase of tobacco and alcohol products, need to be combined for maximum effectiveness.</a:t>
            </a:r>
          </a:p>
        </p:txBody>
      </p:sp>
    </p:spTree>
    <p:extLst>
      <p:ext uri="{BB962C8B-B14F-4D97-AF65-F5344CB8AC3E}">
        <p14:creationId xmlns:p14="http://schemas.microsoft.com/office/powerpoint/2010/main" val="22934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3123" y="695200"/>
            <a:ext cx="3440740" cy="5023671"/>
          </a:xfrm>
          <a:prstGeom prst="rect">
            <a:avLst/>
          </a:prstGeom>
        </p:spPr>
      </p:pic>
      <p:pic>
        <p:nvPicPr>
          <p:cNvPr id="5" name="Picture 4"/>
          <p:cNvPicPr>
            <a:picLocks noChangeAspect="1"/>
          </p:cNvPicPr>
          <p:nvPr/>
        </p:nvPicPr>
        <p:blipFill>
          <a:blip r:embed="rId3"/>
          <a:stretch>
            <a:fillRect/>
          </a:stretch>
        </p:blipFill>
        <p:spPr>
          <a:xfrm>
            <a:off x="3937962" y="695199"/>
            <a:ext cx="4061453" cy="5023671"/>
          </a:xfrm>
          <a:prstGeom prst="rect">
            <a:avLst/>
          </a:prstGeom>
        </p:spPr>
      </p:pic>
      <p:pic>
        <p:nvPicPr>
          <p:cNvPr id="6" name="Picture 5"/>
          <p:cNvPicPr>
            <a:picLocks noChangeAspect="1"/>
          </p:cNvPicPr>
          <p:nvPr/>
        </p:nvPicPr>
        <p:blipFill>
          <a:blip r:embed="rId4"/>
          <a:stretch>
            <a:fillRect/>
          </a:stretch>
        </p:blipFill>
        <p:spPr>
          <a:xfrm>
            <a:off x="8367500" y="695198"/>
            <a:ext cx="3474791" cy="5023671"/>
          </a:xfrm>
          <a:prstGeom prst="rect">
            <a:avLst/>
          </a:prstGeom>
        </p:spPr>
      </p:pic>
      <p:sp>
        <p:nvSpPr>
          <p:cNvPr id="8" name="TextBox 7"/>
          <p:cNvSpPr txBox="1"/>
          <p:nvPr/>
        </p:nvSpPr>
        <p:spPr>
          <a:xfrm>
            <a:off x="3285640" y="6052087"/>
            <a:ext cx="5234125" cy="584775"/>
          </a:xfrm>
          <a:prstGeom prst="rect">
            <a:avLst/>
          </a:prstGeom>
          <a:noFill/>
        </p:spPr>
        <p:txBody>
          <a:bodyPr wrap="none" rtlCol="0">
            <a:spAutoFit/>
          </a:bodyPr>
          <a:lstStyle/>
          <a:p>
            <a:r>
              <a:rPr lang="en-US" sz="3200" b="1" dirty="0" smtClean="0"/>
              <a:t>FEELING SAFE AT SCHOOL</a:t>
            </a:r>
            <a:endParaRPr lang="en-US" sz="3200" b="1" dirty="0"/>
          </a:p>
        </p:txBody>
      </p:sp>
    </p:spTree>
    <p:extLst>
      <p:ext uri="{BB962C8B-B14F-4D97-AF65-F5344CB8AC3E}">
        <p14:creationId xmlns:p14="http://schemas.microsoft.com/office/powerpoint/2010/main" val="1068359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319" y="4227159"/>
            <a:ext cx="2495227" cy="1507067"/>
          </a:xfrm>
        </p:spPr>
        <p:txBody>
          <a:bodyPr/>
          <a:lstStyle/>
          <a:p>
            <a:r>
              <a:rPr lang="en-US" b="1" dirty="0" smtClean="0"/>
              <a:t>Reported violence</a:t>
            </a:r>
            <a:endParaRPr lang="en-US" b="1" dirty="0"/>
          </a:p>
        </p:txBody>
      </p:sp>
      <p:pic>
        <p:nvPicPr>
          <p:cNvPr id="4" name="Content Placeholder 3"/>
          <p:cNvPicPr>
            <a:picLocks noGrp="1" noChangeAspect="1"/>
          </p:cNvPicPr>
          <p:nvPr>
            <p:ph idx="1"/>
          </p:nvPr>
        </p:nvPicPr>
        <p:blipFill>
          <a:blip r:embed="rId2"/>
          <a:stretch>
            <a:fillRect/>
          </a:stretch>
        </p:blipFill>
        <p:spPr>
          <a:xfrm>
            <a:off x="218709" y="211872"/>
            <a:ext cx="3245162" cy="2997730"/>
          </a:xfrm>
          <a:prstGeom prst="rect">
            <a:avLst/>
          </a:prstGeom>
        </p:spPr>
      </p:pic>
      <p:pic>
        <p:nvPicPr>
          <p:cNvPr id="5" name="Picture 4"/>
          <p:cNvPicPr>
            <a:picLocks noChangeAspect="1"/>
          </p:cNvPicPr>
          <p:nvPr/>
        </p:nvPicPr>
        <p:blipFill>
          <a:blip r:embed="rId3"/>
          <a:stretch>
            <a:fillRect/>
          </a:stretch>
        </p:blipFill>
        <p:spPr>
          <a:xfrm>
            <a:off x="4277532" y="211872"/>
            <a:ext cx="3551766" cy="2997730"/>
          </a:xfrm>
          <a:prstGeom prst="rect">
            <a:avLst/>
          </a:prstGeom>
        </p:spPr>
      </p:pic>
      <p:pic>
        <p:nvPicPr>
          <p:cNvPr id="6" name="Picture 5"/>
          <p:cNvPicPr>
            <a:picLocks noChangeAspect="1"/>
          </p:cNvPicPr>
          <p:nvPr/>
        </p:nvPicPr>
        <p:blipFill>
          <a:blip r:embed="rId4"/>
          <a:stretch>
            <a:fillRect/>
          </a:stretch>
        </p:blipFill>
        <p:spPr>
          <a:xfrm>
            <a:off x="2121889" y="3321074"/>
            <a:ext cx="3931526" cy="3319239"/>
          </a:xfrm>
          <a:prstGeom prst="rect">
            <a:avLst/>
          </a:prstGeom>
        </p:spPr>
      </p:pic>
      <p:pic>
        <p:nvPicPr>
          <p:cNvPr id="7" name="Picture 6"/>
          <p:cNvPicPr>
            <a:picLocks noChangeAspect="1"/>
          </p:cNvPicPr>
          <p:nvPr/>
        </p:nvPicPr>
        <p:blipFill>
          <a:blip r:embed="rId5"/>
          <a:stretch>
            <a:fillRect/>
          </a:stretch>
        </p:blipFill>
        <p:spPr>
          <a:xfrm>
            <a:off x="8973520" y="364815"/>
            <a:ext cx="2876270" cy="6275498"/>
          </a:xfrm>
          <a:prstGeom prst="rect">
            <a:avLst/>
          </a:prstGeom>
        </p:spPr>
      </p:pic>
    </p:spTree>
    <p:extLst>
      <p:ext uri="{BB962C8B-B14F-4D97-AF65-F5344CB8AC3E}">
        <p14:creationId xmlns:p14="http://schemas.microsoft.com/office/powerpoint/2010/main" val="2633441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Healthy people 2010 served in the past as clinical health care quality measures </a:t>
            </a:r>
            <a:endParaRPr lang="en-US" sz="4000" b="1" dirty="0"/>
          </a:p>
        </p:txBody>
      </p:sp>
      <p:pic>
        <p:nvPicPr>
          <p:cNvPr id="6" name="Content Placeholder 5"/>
          <p:cNvPicPr>
            <a:picLocks noGrp="1" noChangeAspect="1"/>
          </p:cNvPicPr>
          <p:nvPr>
            <p:ph idx="1"/>
          </p:nvPr>
        </p:nvPicPr>
        <p:blipFill>
          <a:blip r:embed="rId2"/>
          <a:stretch>
            <a:fillRect/>
          </a:stretch>
        </p:blipFill>
        <p:spPr>
          <a:xfrm>
            <a:off x="536978" y="1944549"/>
            <a:ext cx="8103454" cy="1567058"/>
          </a:xfrm>
          <a:prstGeom prst="rect">
            <a:avLst/>
          </a:prstGeom>
        </p:spPr>
      </p:pic>
      <p:pic>
        <p:nvPicPr>
          <p:cNvPr id="7" name="Picture 6"/>
          <p:cNvPicPr>
            <a:picLocks noChangeAspect="1"/>
          </p:cNvPicPr>
          <p:nvPr/>
        </p:nvPicPr>
        <p:blipFill>
          <a:blip r:embed="rId3"/>
          <a:stretch>
            <a:fillRect/>
          </a:stretch>
        </p:blipFill>
        <p:spPr>
          <a:xfrm>
            <a:off x="9074257" y="100918"/>
            <a:ext cx="2949327" cy="6434895"/>
          </a:xfrm>
          <a:prstGeom prst="rect">
            <a:avLst/>
          </a:prstGeom>
        </p:spPr>
      </p:pic>
      <p:sp>
        <p:nvSpPr>
          <p:cNvPr id="8" name="TextBox 7"/>
          <p:cNvSpPr txBox="1"/>
          <p:nvPr/>
        </p:nvSpPr>
        <p:spPr>
          <a:xfrm>
            <a:off x="844732" y="743918"/>
            <a:ext cx="7487947" cy="584775"/>
          </a:xfrm>
          <a:prstGeom prst="rect">
            <a:avLst/>
          </a:prstGeom>
          <a:noFill/>
        </p:spPr>
        <p:txBody>
          <a:bodyPr wrap="none" rtlCol="0">
            <a:spAutoFit/>
          </a:bodyPr>
          <a:lstStyle/>
          <a:p>
            <a:r>
              <a:rPr lang="en-US" sz="3200" b="1" dirty="0" smtClean="0"/>
              <a:t>REVIEW OF PRIOR DATA COLLECTION</a:t>
            </a:r>
            <a:endParaRPr lang="en-US" sz="3200" b="1" dirty="0"/>
          </a:p>
        </p:txBody>
      </p:sp>
    </p:spTree>
    <p:extLst>
      <p:ext uri="{BB962C8B-B14F-4D97-AF65-F5344CB8AC3E}">
        <p14:creationId xmlns:p14="http://schemas.microsoft.com/office/powerpoint/2010/main" val="1483911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866108"/>
            <a:ext cx="3050880" cy="755972"/>
          </a:xfrm>
        </p:spPr>
        <p:txBody>
          <a:bodyPr>
            <a:normAutofit fontScale="90000"/>
          </a:bodyPr>
          <a:lstStyle/>
          <a:p>
            <a:r>
              <a:rPr lang="en-US" sz="4400" b="1" dirty="0"/>
              <a:t>Violence</a:t>
            </a:r>
          </a:p>
        </p:txBody>
      </p:sp>
      <p:sp>
        <p:nvSpPr>
          <p:cNvPr id="3" name="Content Placeholder 2"/>
          <p:cNvSpPr>
            <a:spLocks noGrp="1"/>
          </p:cNvSpPr>
          <p:nvPr>
            <p:ph idx="1"/>
          </p:nvPr>
        </p:nvSpPr>
        <p:spPr>
          <a:xfrm>
            <a:off x="240224" y="131736"/>
            <a:ext cx="8214101" cy="5587139"/>
          </a:xfrm>
        </p:spPr>
        <p:txBody>
          <a:bodyPr/>
          <a:lstStyle/>
          <a:p>
            <a:pPr marL="0" indent="0">
              <a:buNone/>
            </a:pPr>
            <a:r>
              <a:rPr lang="en-US" b="1" dirty="0">
                <a:solidFill>
                  <a:schemeClr val="bg1"/>
                </a:solidFill>
              </a:rPr>
              <a:t>Since U.S. youth homicide rates are the highest among industrialized countries and suicide rates are among the highest, our concern for violent behavior is </a:t>
            </a:r>
            <a:r>
              <a:rPr lang="en-US" b="1" dirty="0" smtClean="0">
                <a:solidFill>
                  <a:schemeClr val="bg1"/>
                </a:solidFill>
              </a:rPr>
              <a:t>strong. </a:t>
            </a:r>
            <a:r>
              <a:rPr lang="en-US" b="1" dirty="0">
                <a:solidFill>
                  <a:schemeClr val="bg1"/>
                </a:solidFill>
              </a:rPr>
              <a:t>U.S. homicides and suicides are most likely to involve firearms, accounting for more than 80 percent of all firearm fatalities to children and youth under age 15 in a study combining manner of death in 26 industrialized </a:t>
            </a:r>
            <a:r>
              <a:rPr lang="en-US" b="1" dirty="0" smtClean="0">
                <a:solidFill>
                  <a:schemeClr val="bg1"/>
                </a:solidFill>
              </a:rPr>
              <a:t>countries. </a:t>
            </a:r>
            <a:r>
              <a:rPr lang="en-US" b="1" dirty="0">
                <a:solidFill>
                  <a:schemeClr val="bg1"/>
                </a:solidFill>
              </a:rPr>
              <a:t>Shootings at school have heightened our awareness of school </a:t>
            </a:r>
            <a:r>
              <a:rPr lang="en-US" b="1" dirty="0" smtClean="0">
                <a:solidFill>
                  <a:schemeClr val="bg1"/>
                </a:solidFill>
              </a:rPr>
              <a:t>safety.</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8965770" y="346582"/>
            <a:ext cx="2876270" cy="6275498"/>
          </a:xfrm>
          <a:prstGeom prst="rect">
            <a:avLst/>
          </a:prstGeom>
        </p:spPr>
      </p:pic>
    </p:spTree>
    <p:extLst>
      <p:ext uri="{BB962C8B-B14F-4D97-AF65-F5344CB8AC3E}">
        <p14:creationId xmlns:p14="http://schemas.microsoft.com/office/powerpoint/2010/main" val="1370261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50" y="5649133"/>
            <a:ext cx="5972310" cy="817965"/>
          </a:xfrm>
        </p:spPr>
        <p:txBody>
          <a:bodyPr/>
          <a:lstStyle/>
          <a:p>
            <a:r>
              <a:rPr lang="en-US" dirty="0"/>
              <a:t>What didn't we know?</a:t>
            </a:r>
          </a:p>
        </p:txBody>
      </p:sp>
      <p:sp>
        <p:nvSpPr>
          <p:cNvPr id="4" name="Rectangle 3"/>
          <p:cNvSpPr/>
          <p:nvPr/>
        </p:nvSpPr>
        <p:spPr>
          <a:xfrm>
            <a:off x="552774" y="543955"/>
            <a:ext cx="6096000" cy="5016758"/>
          </a:xfrm>
          <a:prstGeom prst="rect">
            <a:avLst/>
          </a:prstGeom>
        </p:spPr>
        <p:txBody>
          <a:bodyPr>
            <a:spAutoFit/>
          </a:bodyPr>
          <a:lstStyle/>
          <a:p>
            <a:r>
              <a:rPr lang="en-US" sz="2000" b="1" dirty="0"/>
              <a:t>As the National Academy of Sciences Report on the interplay of biological, behavioral, and societal influences emphasized, family and peer relationships are complex</a:t>
            </a:r>
            <a:r>
              <a:rPr lang="en-US" sz="2000" b="1" dirty="0" smtClean="0"/>
              <a:t>. </a:t>
            </a:r>
            <a:r>
              <a:rPr lang="en-US" sz="2000" b="1" dirty="0"/>
              <a:t>Without longitudinal and genetic studies, the causal effects from family and peer relations remain difficult to trace. The limited family and peer relations factors measured by the </a:t>
            </a:r>
            <a:r>
              <a:rPr lang="en-US" sz="2000" b="1" dirty="0" smtClean="0"/>
              <a:t>Health Behavior in School-aged Children </a:t>
            </a:r>
            <a:r>
              <a:rPr lang="en-US" sz="2000" b="1" dirty="0"/>
              <a:t>are only indicators of complex societal, family, and individual interactions. Part of the family context are the intergenerational and genetic influences working within the larger social and physical environment. Each student both influences and is influenced by the social network in which he or she lives. </a:t>
            </a:r>
          </a:p>
        </p:txBody>
      </p:sp>
      <p:pic>
        <p:nvPicPr>
          <p:cNvPr id="5" name="Picture 4"/>
          <p:cNvPicPr>
            <a:picLocks noChangeAspect="1"/>
          </p:cNvPicPr>
          <p:nvPr/>
        </p:nvPicPr>
        <p:blipFill>
          <a:blip r:embed="rId2"/>
          <a:stretch>
            <a:fillRect/>
          </a:stretch>
        </p:blipFill>
        <p:spPr>
          <a:xfrm>
            <a:off x="8958021" y="325461"/>
            <a:ext cx="2876270" cy="6275498"/>
          </a:xfrm>
          <a:prstGeom prst="rect">
            <a:avLst/>
          </a:prstGeom>
        </p:spPr>
      </p:pic>
    </p:spTree>
    <p:extLst>
      <p:ext uri="{BB962C8B-B14F-4D97-AF65-F5344CB8AC3E}">
        <p14:creationId xmlns:p14="http://schemas.microsoft.com/office/powerpoint/2010/main" val="1529466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4710" y="1098952"/>
            <a:ext cx="8590625" cy="4820807"/>
          </a:xfrm>
          <a:prstGeom prst="rect">
            <a:avLst/>
          </a:prstGeom>
        </p:spPr>
        <p:txBody>
          <a:bodyPr wrap="square">
            <a:spAutoFit/>
          </a:bodyPr>
          <a:lstStyle/>
          <a:p>
            <a:pPr marL="514350" indent="-514350">
              <a:lnSpc>
                <a:spcPct val="107000"/>
              </a:lnSpc>
              <a:spcAft>
                <a:spcPts val="800"/>
              </a:spcAft>
              <a:buAutoNum type="arabicPeriod"/>
            </a:pPr>
            <a:r>
              <a:rPr lang="en-US" sz="3200" dirty="0" smtClean="0">
                <a:ea typeface="Calibri" panose="020F0502020204030204" pitchFamily="34" charset="0"/>
                <a:cs typeface="Times New Roman" panose="02020603050405020304" pitchFamily="18" charset="0"/>
              </a:rPr>
              <a:t>Which </a:t>
            </a:r>
            <a:r>
              <a:rPr lang="en-US" sz="3200" dirty="0">
                <a:ea typeface="Calibri" panose="020F0502020204030204" pitchFamily="34" charset="0"/>
                <a:cs typeface="Times New Roman" panose="02020603050405020304" pitchFamily="18" charset="0"/>
              </a:rPr>
              <a:t>of the following population groups is most likely to develop diabetes in their lifetime</a:t>
            </a:r>
            <a:r>
              <a:rPr lang="en-US" sz="32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a typeface="Calibri" panose="020F0502020204030204" pitchFamily="34" charset="0"/>
                <a:cs typeface="Times New Roman" panose="02020603050405020304" pitchFamily="18" charset="0"/>
              </a:rPr>
              <a:t>a</a:t>
            </a:r>
            <a:r>
              <a:rPr lang="en-US" sz="3200" dirty="0">
                <a:ea typeface="Calibri" panose="020F0502020204030204" pitchFamily="34" charset="0"/>
                <a:cs typeface="Times New Roman" panose="02020603050405020304" pitchFamily="18" charset="0"/>
              </a:rPr>
              <a:t>. Black</a:t>
            </a:r>
          </a:p>
          <a:p>
            <a:pPr>
              <a:lnSpc>
                <a:spcPct val="107000"/>
              </a:lnSpc>
              <a:spcAft>
                <a:spcPts val="800"/>
              </a:spcAft>
            </a:pPr>
            <a:r>
              <a:rPr lang="en-US" sz="3200" dirty="0">
                <a:ea typeface="Calibri" panose="020F0502020204030204" pitchFamily="34" charset="0"/>
                <a:cs typeface="Times New Roman" panose="02020603050405020304" pitchFamily="18" charset="0"/>
              </a:rPr>
              <a:t>b. White</a:t>
            </a:r>
          </a:p>
          <a:p>
            <a:pPr>
              <a:lnSpc>
                <a:spcPct val="107000"/>
              </a:lnSpc>
              <a:spcAft>
                <a:spcPts val="800"/>
              </a:spcAft>
            </a:pPr>
            <a:r>
              <a:rPr lang="en-US" sz="3200" dirty="0">
                <a:ea typeface="Calibri" panose="020F0502020204030204" pitchFamily="34" charset="0"/>
                <a:cs typeface="Times New Roman" panose="02020603050405020304" pitchFamily="18" charset="0"/>
              </a:rPr>
              <a:t>c. Hispanic</a:t>
            </a:r>
          </a:p>
          <a:p>
            <a:pPr>
              <a:lnSpc>
                <a:spcPct val="107000"/>
              </a:lnSpc>
              <a:spcAft>
                <a:spcPts val="800"/>
              </a:spcAft>
            </a:pPr>
            <a:r>
              <a:rPr lang="en-US" sz="3200" dirty="0">
                <a:ea typeface="Calibri" panose="020F0502020204030204" pitchFamily="34" charset="0"/>
                <a:cs typeface="Times New Roman" panose="02020603050405020304" pitchFamily="18" charset="0"/>
              </a:rPr>
              <a:t>d. Asian</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708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4710" y="1098952"/>
            <a:ext cx="8590625" cy="4923399"/>
          </a:xfrm>
          <a:prstGeom prst="rect">
            <a:avLst/>
          </a:prstGeom>
        </p:spPr>
        <p:txBody>
          <a:bodyPr wrap="square">
            <a:spAutoFit/>
          </a:bodyPr>
          <a:lstStyle/>
          <a:p>
            <a:pPr marL="514350" indent="-514350">
              <a:lnSpc>
                <a:spcPct val="107000"/>
              </a:lnSpc>
              <a:spcAft>
                <a:spcPts val="800"/>
              </a:spcAft>
              <a:buAutoNum type="arabicPeriod"/>
            </a:pPr>
            <a:r>
              <a:rPr lang="en-US" sz="3200" dirty="0" smtClean="0">
                <a:ea typeface="Calibri" panose="020F0502020204030204" pitchFamily="34" charset="0"/>
                <a:cs typeface="Times New Roman" panose="02020603050405020304" pitchFamily="18" charset="0"/>
              </a:rPr>
              <a:t>Which </a:t>
            </a:r>
            <a:r>
              <a:rPr lang="en-US" sz="3200" dirty="0">
                <a:ea typeface="Calibri" panose="020F0502020204030204" pitchFamily="34" charset="0"/>
                <a:cs typeface="Times New Roman" panose="02020603050405020304" pitchFamily="18" charset="0"/>
              </a:rPr>
              <a:t>of the following </a:t>
            </a:r>
            <a:r>
              <a:rPr lang="en-US" sz="3200" dirty="0" smtClean="0">
                <a:ea typeface="Calibri" panose="020F0502020204030204" pitchFamily="34" charset="0"/>
                <a:cs typeface="Times New Roman" panose="02020603050405020304" pitchFamily="18" charset="0"/>
              </a:rPr>
              <a:t>population</a:t>
            </a:r>
          </a:p>
          <a:p>
            <a:pPr>
              <a:lnSpc>
                <a:spcPct val="107000"/>
              </a:lnSpc>
              <a:spcAft>
                <a:spcPts val="800"/>
              </a:spcAft>
            </a:pPr>
            <a:r>
              <a:rPr lang="en-US" sz="3200" dirty="0" smtClean="0">
                <a:ea typeface="Calibri" panose="020F0502020204030204" pitchFamily="34" charset="0"/>
                <a:cs typeface="Times New Roman" panose="02020603050405020304" pitchFamily="18" charset="0"/>
              </a:rPr>
              <a:t>groups </a:t>
            </a:r>
            <a:r>
              <a:rPr lang="en-US" sz="3200" dirty="0">
                <a:ea typeface="Calibri" panose="020F0502020204030204" pitchFamily="34" charset="0"/>
                <a:cs typeface="Times New Roman" panose="02020603050405020304" pitchFamily="18" charset="0"/>
              </a:rPr>
              <a:t>is most likely to develop diabetes in their lifetime</a:t>
            </a:r>
            <a:r>
              <a:rPr lang="en-US" sz="32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a typeface="Calibri" panose="020F0502020204030204" pitchFamily="34" charset="0"/>
                <a:cs typeface="Times New Roman" panose="02020603050405020304" pitchFamily="18" charset="0"/>
              </a:rPr>
              <a:t>a</a:t>
            </a:r>
            <a:r>
              <a:rPr lang="en-US" sz="3200" dirty="0">
                <a:ea typeface="Calibri" panose="020F0502020204030204" pitchFamily="34" charset="0"/>
                <a:cs typeface="Times New Roman" panose="02020603050405020304" pitchFamily="18" charset="0"/>
              </a:rPr>
              <a:t>. Black</a:t>
            </a:r>
          </a:p>
          <a:p>
            <a:pPr>
              <a:lnSpc>
                <a:spcPct val="107000"/>
              </a:lnSpc>
              <a:spcAft>
                <a:spcPts val="800"/>
              </a:spcAft>
            </a:pPr>
            <a:r>
              <a:rPr lang="en-US" sz="3200" dirty="0">
                <a:ea typeface="Calibri" panose="020F0502020204030204" pitchFamily="34" charset="0"/>
                <a:cs typeface="Times New Roman" panose="02020603050405020304" pitchFamily="18" charset="0"/>
              </a:rPr>
              <a:t>b. White</a:t>
            </a:r>
          </a:p>
          <a:p>
            <a:pPr>
              <a:lnSpc>
                <a:spcPct val="107000"/>
              </a:lnSpc>
              <a:spcAft>
                <a:spcPts val="800"/>
              </a:spcAft>
            </a:pPr>
            <a:r>
              <a:rPr lang="en-US" sz="3200" dirty="0">
                <a:solidFill>
                  <a:srgbClr val="C00000"/>
                </a:solidFill>
                <a:ea typeface="Calibri" panose="020F0502020204030204" pitchFamily="34" charset="0"/>
                <a:cs typeface="Times New Roman" panose="02020603050405020304" pitchFamily="18" charset="0"/>
              </a:rPr>
              <a:t>c. Hispanic</a:t>
            </a:r>
          </a:p>
          <a:p>
            <a:pPr>
              <a:lnSpc>
                <a:spcPct val="107000"/>
              </a:lnSpc>
              <a:spcAft>
                <a:spcPts val="800"/>
              </a:spcAft>
            </a:pPr>
            <a:r>
              <a:rPr lang="en-US" sz="3200" dirty="0">
                <a:ea typeface="Calibri" panose="020F0502020204030204" pitchFamily="34" charset="0"/>
                <a:cs typeface="Times New Roman" panose="02020603050405020304" pitchFamily="18" charset="0"/>
              </a:rPr>
              <a:t>d. Asian</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53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588" y="1125585"/>
            <a:ext cx="8874711" cy="4820807"/>
          </a:xfrm>
          <a:prstGeom prst="rect">
            <a:avLst/>
          </a:prstGeom>
        </p:spPr>
        <p:txBody>
          <a:bodyPr wrap="square">
            <a:spAutoFit/>
          </a:bodyPr>
          <a:lstStyle/>
          <a:p>
            <a:pPr>
              <a:lnSpc>
                <a:spcPct val="107000"/>
              </a:lnSpc>
              <a:spcAft>
                <a:spcPts val="800"/>
              </a:spcAft>
            </a:pPr>
            <a:r>
              <a:rPr lang="en-US" sz="3200" dirty="0" smtClean="0">
                <a:latin typeface="+mj-lt"/>
                <a:ea typeface="Calibri" panose="020F0502020204030204" pitchFamily="34" charset="0"/>
                <a:cs typeface="Times New Roman" panose="02020603050405020304" pitchFamily="18" charset="0"/>
              </a:rPr>
              <a:t>2. Which </a:t>
            </a:r>
            <a:r>
              <a:rPr lang="en-US" sz="3200" dirty="0">
                <a:latin typeface="+mj-lt"/>
                <a:ea typeface="Calibri" panose="020F0502020204030204" pitchFamily="34" charset="0"/>
                <a:cs typeface="Times New Roman" panose="02020603050405020304" pitchFamily="18" charset="0"/>
              </a:rPr>
              <a:t>of the following population groups is most likely to seek healthcare in a delayed fashion due to cost related issues</a:t>
            </a:r>
            <a:r>
              <a:rPr lang="en-US" sz="32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3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a. Black</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b. White</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c. Hispanic</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d. Asian</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9013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3588" y="1125585"/>
            <a:ext cx="8874711" cy="4820807"/>
          </a:xfrm>
          <a:prstGeom prst="rect">
            <a:avLst/>
          </a:prstGeom>
        </p:spPr>
        <p:txBody>
          <a:bodyPr wrap="square">
            <a:spAutoFit/>
          </a:bodyPr>
          <a:lstStyle/>
          <a:p>
            <a:pPr>
              <a:lnSpc>
                <a:spcPct val="107000"/>
              </a:lnSpc>
              <a:spcAft>
                <a:spcPts val="800"/>
              </a:spcAft>
            </a:pPr>
            <a:r>
              <a:rPr lang="en-US" sz="3200" dirty="0" smtClean="0">
                <a:latin typeface="+mj-lt"/>
                <a:ea typeface="Calibri" panose="020F0502020204030204" pitchFamily="34" charset="0"/>
                <a:cs typeface="Times New Roman" panose="02020603050405020304" pitchFamily="18" charset="0"/>
              </a:rPr>
              <a:t>2. Which </a:t>
            </a:r>
            <a:r>
              <a:rPr lang="en-US" sz="3200" dirty="0">
                <a:latin typeface="+mj-lt"/>
                <a:ea typeface="Calibri" panose="020F0502020204030204" pitchFamily="34" charset="0"/>
                <a:cs typeface="Times New Roman" panose="02020603050405020304" pitchFamily="18" charset="0"/>
              </a:rPr>
              <a:t>of the following population groups is most likely to seek healthcare in a delayed fashion due to cost related issues</a:t>
            </a:r>
            <a:r>
              <a:rPr lang="en-US" sz="32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3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a. Black</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b. White</a:t>
            </a:r>
          </a:p>
          <a:p>
            <a:pPr>
              <a:lnSpc>
                <a:spcPct val="107000"/>
              </a:lnSpc>
              <a:spcAft>
                <a:spcPts val="800"/>
              </a:spcAft>
            </a:pPr>
            <a:r>
              <a:rPr lang="en-US" sz="3200" dirty="0">
                <a:solidFill>
                  <a:srgbClr val="C00000"/>
                </a:solidFill>
                <a:latin typeface="+mj-lt"/>
                <a:ea typeface="Calibri" panose="020F0502020204030204" pitchFamily="34" charset="0"/>
                <a:cs typeface="Times New Roman" panose="02020603050405020304" pitchFamily="18" charset="0"/>
              </a:rPr>
              <a:t>c. Hispanic</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d. Asian</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8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1847" y="1358604"/>
            <a:ext cx="8217763" cy="4088683"/>
          </a:xfrm>
          <a:prstGeom prst="rect">
            <a:avLst/>
          </a:prstGeom>
        </p:spPr>
        <p:txBody>
          <a:bodyPr wrap="square">
            <a:spAutoFit/>
          </a:bodyPr>
          <a:lstStyle/>
          <a:p>
            <a:pPr>
              <a:lnSpc>
                <a:spcPct val="107000"/>
              </a:lnSpc>
              <a:spcAft>
                <a:spcPts val="800"/>
              </a:spcAft>
            </a:pPr>
            <a:r>
              <a:rPr lang="en-US" sz="3200" dirty="0" smtClean="0">
                <a:ea typeface="Calibri" panose="020F0502020204030204" pitchFamily="34" charset="0"/>
                <a:cs typeface="Times New Roman" panose="02020603050405020304" pitchFamily="18" charset="0"/>
              </a:rPr>
              <a:t>3. Do </a:t>
            </a:r>
            <a:r>
              <a:rPr lang="en-US" sz="3200" dirty="0">
                <a:ea typeface="Calibri" panose="020F0502020204030204" pitchFamily="34" charset="0"/>
                <a:cs typeface="Times New Roman" panose="02020603050405020304" pitchFamily="18" charset="0"/>
              </a:rPr>
              <a:t>the goals of Healthy People 2010 </a:t>
            </a:r>
            <a:r>
              <a:rPr lang="en-US" sz="3200" dirty="0" smtClean="0">
                <a:ea typeface="Calibri" panose="020F0502020204030204" pitchFamily="34" charset="0"/>
                <a:cs typeface="Times New Roman" panose="02020603050405020304" pitchFamily="18" charset="0"/>
              </a:rPr>
              <a:t>  Objectives </a:t>
            </a:r>
            <a:r>
              <a:rPr lang="en-US" sz="3200" dirty="0">
                <a:ea typeface="Calibri" panose="020F0502020204030204" pitchFamily="34" charset="0"/>
                <a:cs typeface="Times New Roman" panose="02020603050405020304" pitchFamily="18" charset="0"/>
              </a:rPr>
              <a:t>with regard to obesity reduction seem to be on track to meet or exceed the objectives</a:t>
            </a:r>
            <a:r>
              <a:rPr lang="en-US" sz="32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a typeface="Calibri" panose="020F0502020204030204" pitchFamily="34" charset="0"/>
                <a:cs typeface="Times New Roman" panose="02020603050405020304" pitchFamily="18" charset="0"/>
              </a:rPr>
              <a:t>a</a:t>
            </a:r>
            <a:r>
              <a:rPr lang="en-US" sz="3200" dirty="0">
                <a:ea typeface="Calibri" panose="020F0502020204030204" pitchFamily="34" charset="0"/>
                <a:cs typeface="Times New Roman" panose="02020603050405020304" pitchFamily="18" charset="0"/>
              </a:rPr>
              <a:t>. Yes</a:t>
            </a:r>
          </a:p>
          <a:p>
            <a:pPr>
              <a:lnSpc>
                <a:spcPct val="107000"/>
              </a:lnSpc>
              <a:spcAft>
                <a:spcPts val="800"/>
              </a:spcAft>
            </a:pPr>
            <a:r>
              <a:rPr lang="en-US" sz="3200" dirty="0">
                <a:ea typeface="Calibri" panose="020F0502020204030204" pitchFamily="34" charset="0"/>
                <a:cs typeface="Times New Roman" panose="02020603050405020304" pitchFamily="18" charset="0"/>
              </a:rPr>
              <a:t>b. No</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062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1847" y="1358604"/>
            <a:ext cx="8217763" cy="4088683"/>
          </a:xfrm>
          <a:prstGeom prst="rect">
            <a:avLst/>
          </a:prstGeom>
        </p:spPr>
        <p:txBody>
          <a:bodyPr wrap="square">
            <a:spAutoFit/>
          </a:bodyPr>
          <a:lstStyle/>
          <a:p>
            <a:pPr>
              <a:lnSpc>
                <a:spcPct val="107000"/>
              </a:lnSpc>
              <a:spcAft>
                <a:spcPts val="800"/>
              </a:spcAft>
            </a:pPr>
            <a:r>
              <a:rPr lang="en-US" sz="3200" dirty="0" smtClean="0">
                <a:ea typeface="Calibri" panose="020F0502020204030204" pitchFamily="34" charset="0"/>
                <a:cs typeface="Times New Roman" panose="02020603050405020304" pitchFamily="18" charset="0"/>
              </a:rPr>
              <a:t>3. Do </a:t>
            </a:r>
            <a:r>
              <a:rPr lang="en-US" sz="3200" dirty="0">
                <a:ea typeface="Calibri" panose="020F0502020204030204" pitchFamily="34" charset="0"/>
                <a:cs typeface="Times New Roman" panose="02020603050405020304" pitchFamily="18" charset="0"/>
              </a:rPr>
              <a:t>the goals of Healthy People 2010 </a:t>
            </a:r>
            <a:r>
              <a:rPr lang="en-US" sz="3200" dirty="0" smtClean="0">
                <a:ea typeface="Calibri" panose="020F0502020204030204" pitchFamily="34" charset="0"/>
                <a:cs typeface="Times New Roman" panose="02020603050405020304" pitchFamily="18" charset="0"/>
              </a:rPr>
              <a:t>  Objectives </a:t>
            </a:r>
            <a:r>
              <a:rPr lang="en-US" sz="3200" dirty="0">
                <a:ea typeface="Calibri" panose="020F0502020204030204" pitchFamily="34" charset="0"/>
                <a:cs typeface="Times New Roman" panose="02020603050405020304" pitchFamily="18" charset="0"/>
              </a:rPr>
              <a:t>with regard to obesity reduction seem to be on track to meet or exceed the objectives</a:t>
            </a:r>
            <a:r>
              <a:rPr lang="en-US" sz="32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a typeface="Calibri" panose="020F0502020204030204" pitchFamily="34" charset="0"/>
                <a:cs typeface="Times New Roman" panose="02020603050405020304" pitchFamily="18" charset="0"/>
              </a:rPr>
              <a:t>a</a:t>
            </a:r>
            <a:r>
              <a:rPr lang="en-US" sz="3200" dirty="0">
                <a:ea typeface="Calibri" panose="020F0502020204030204" pitchFamily="34" charset="0"/>
                <a:cs typeface="Times New Roman" panose="02020603050405020304" pitchFamily="18" charset="0"/>
              </a:rPr>
              <a:t>. Yes</a:t>
            </a:r>
          </a:p>
          <a:p>
            <a:pPr>
              <a:lnSpc>
                <a:spcPct val="107000"/>
              </a:lnSpc>
              <a:spcAft>
                <a:spcPts val="800"/>
              </a:spcAft>
            </a:pPr>
            <a:r>
              <a:rPr lang="en-US" sz="3200" dirty="0">
                <a:solidFill>
                  <a:srgbClr val="C00000"/>
                </a:solidFill>
                <a:ea typeface="Calibri" panose="020F0502020204030204" pitchFamily="34" charset="0"/>
                <a:cs typeface="Times New Roman" panose="02020603050405020304" pitchFamily="18" charset="0"/>
              </a:rPr>
              <a:t>b. No</a:t>
            </a:r>
            <a:endParaRPr lang="en-US" sz="32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63" y="410769"/>
            <a:ext cx="10490447" cy="6155724"/>
          </a:xfrm>
          <a:prstGeom prst="rect">
            <a:avLst/>
          </a:prstGeom>
        </p:spPr>
        <p:txBody>
          <a:bodyPr wrap="square">
            <a:spAutoFit/>
          </a:bodyPr>
          <a:lstStyle/>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4</a:t>
            </a:r>
            <a:r>
              <a:rPr lang="en-US" sz="3200" dirty="0" smtClean="0">
                <a:latin typeface="+mj-lt"/>
                <a:ea typeface="Calibri" panose="020F0502020204030204" pitchFamily="34" charset="0"/>
                <a:cs typeface="Times New Roman" panose="02020603050405020304" pitchFamily="18" charset="0"/>
              </a:rPr>
              <a:t>. </a:t>
            </a:r>
            <a:r>
              <a:rPr lang="en-US" sz="3200" dirty="0">
                <a:latin typeface="+mj-lt"/>
                <a:ea typeface="Calibri" panose="020F0502020204030204" pitchFamily="34" charset="0"/>
                <a:cs typeface="Times New Roman" panose="02020603050405020304" pitchFamily="18" charset="0"/>
              </a:rPr>
              <a:t>The goal of Healthy People 2010 Objectives is to reflect the very best in public health planning---it is comprehensive, was created by </a:t>
            </a:r>
            <a:r>
              <a:rPr lang="en-US" sz="3200" dirty="0" smtClean="0">
                <a:latin typeface="+mj-lt"/>
                <a:ea typeface="Calibri" panose="020F0502020204030204" pitchFamily="34" charset="0"/>
                <a:cs typeface="Times New Roman" panose="02020603050405020304" pitchFamily="18" charset="0"/>
              </a:rPr>
              <a:t>a broad </a:t>
            </a:r>
            <a:r>
              <a:rPr lang="en-US" sz="3200" dirty="0">
                <a:latin typeface="+mj-lt"/>
                <a:ea typeface="Calibri" panose="020F0502020204030204" pitchFamily="34" charset="0"/>
                <a:cs typeface="Times New Roman" panose="02020603050405020304" pitchFamily="18" charset="0"/>
              </a:rPr>
              <a:t>coalition of experts from many sectors, has been designed to measure progress over time, and most importantly, it clearly lays out a series of objectives to bring better health to everyone in this country. Please indicate below whether the above statement is true or false</a:t>
            </a:r>
            <a:r>
              <a:rPr lang="en-US" sz="32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3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a. True</a:t>
            </a: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b. False</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183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63" y="410769"/>
            <a:ext cx="10490447" cy="6155724"/>
          </a:xfrm>
          <a:prstGeom prst="rect">
            <a:avLst/>
          </a:prstGeom>
        </p:spPr>
        <p:txBody>
          <a:bodyPr wrap="square">
            <a:spAutoFit/>
          </a:bodyPr>
          <a:lstStyle/>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4</a:t>
            </a:r>
            <a:r>
              <a:rPr lang="en-US" sz="3200" dirty="0" smtClean="0">
                <a:latin typeface="+mj-lt"/>
                <a:ea typeface="Calibri" panose="020F0502020204030204" pitchFamily="34" charset="0"/>
                <a:cs typeface="Times New Roman" panose="02020603050405020304" pitchFamily="18" charset="0"/>
              </a:rPr>
              <a:t>. </a:t>
            </a:r>
            <a:r>
              <a:rPr lang="en-US" sz="3200" dirty="0">
                <a:latin typeface="+mj-lt"/>
                <a:ea typeface="Calibri" panose="020F0502020204030204" pitchFamily="34" charset="0"/>
                <a:cs typeface="Times New Roman" panose="02020603050405020304" pitchFamily="18" charset="0"/>
              </a:rPr>
              <a:t>The goal of Healthy People 2010 Objectives is to reflect the very best in public health planning---it is comprehensive, was created by </a:t>
            </a:r>
            <a:r>
              <a:rPr lang="en-US" sz="3200" dirty="0" smtClean="0">
                <a:latin typeface="+mj-lt"/>
                <a:ea typeface="Calibri" panose="020F0502020204030204" pitchFamily="34" charset="0"/>
                <a:cs typeface="Times New Roman" panose="02020603050405020304" pitchFamily="18" charset="0"/>
              </a:rPr>
              <a:t>a broad </a:t>
            </a:r>
            <a:r>
              <a:rPr lang="en-US" sz="3200" dirty="0">
                <a:latin typeface="+mj-lt"/>
                <a:ea typeface="Calibri" panose="020F0502020204030204" pitchFamily="34" charset="0"/>
                <a:cs typeface="Times New Roman" panose="02020603050405020304" pitchFamily="18" charset="0"/>
              </a:rPr>
              <a:t>coalition of experts from many sectors, has been designed to measure progress over time, and most importantly, it clearly lays out a series of objectives to bring better health to everyone in this country. Please indicate below whether the above statement is true or false</a:t>
            </a:r>
            <a:r>
              <a:rPr lang="en-US" sz="32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3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mj-lt"/>
                <a:ea typeface="Calibri" panose="020F0502020204030204" pitchFamily="34" charset="0"/>
                <a:cs typeface="Times New Roman" panose="02020603050405020304" pitchFamily="18" charset="0"/>
              </a:rPr>
              <a:t>a. True</a:t>
            </a:r>
          </a:p>
          <a:p>
            <a:pPr>
              <a:lnSpc>
                <a:spcPct val="107000"/>
              </a:lnSpc>
              <a:spcAft>
                <a:spcPts val="800"/>
              </a:spcAft>
            </a:pPr>
            <a:r>
              <a:rPr lang="en-US" sz="3200" dirty="0">
                <a:solidFill>
                  <a:srgbClr val="C00000"/>
                </a:solidFill>
                <a:latin typeface="+mj-lt"/>
                <a:ea typeface="Calibri" panose="020F0502020204030204" pitchFamily="34" charset="0"/>
                <a:cs typeface="Times New Roman" panose="02020603050405020304" pitchFamily="18" charset="0"/>
              </a:rPr>
              <a:t>b. False</a:t>
            </a:r>
            <a:endParaRPr lang="en-US" sz="3200"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2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8480" y="1190372"/>
            <a:ext cx="8647158" cy="4550027"/>
          </a:xfrm>
          <a:prstGeom prst="rect">
            <a:avLst/>
          </a:prstGeom>
        </p:spPr>
      </p:pic>
      <p:pic>
        <p:nvPicPr>
          <p:cNvPr id="2" name="Picture 1"/>
          <p:cNvPicPr>
            <a:picLocks noChangeAspect="1"/>
          </p:cNvPicPr>
          <p:nvPr/>
        </p:nvPicPr>
        <p:blipFill>
          <a:blip r:embed="rId3"/>
          <a:stretch>
            <a:fillRect/>
          </a:stretch>
        </p:blipFill>
        <p:spPr>
          <a:xfrm>
            <a:off x="9185638" y="1190371"/>
            <a:ext cx="2085429" cy="4550027"/>
          </a:xfrm>
          <a:prstGeom prst="rect">
            <a:avLst/>
          </a:prstGeom>
        </p:spPr>
      </p:pic>
    </p:spTree>
    <p:extLst>
      <p:ext uri="{BB962C8B-B14F-4D97-AF65-F5344CB8AC3E}">
        <p14:creationId xmlns:p14="http://schemas.microsoft.com/office/powerpoint/2010/main" val="3365493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77" y="300838"/>
            <a:ext cx="11754034" cy="5631093"/>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5</a:t>
            </a:r>
            <a:r>
              <a:rPr lang="en-US" sz="3000" dirty="0" smtClean="0">
                <a:latin typeface="+mj-lt"/>
                <a:ea typeface="Calibri" panose="020F0502020204030204" pitchFamily="34" charset="0"/>
                <a:cs typeface="Times New Roman" panose="02020603050405020304" pitchFamily="18" charset="0"/>
              </a:rPr>
              <a:t>. </a:t>
            </a:r>
            <a:r>
              <a:rPr lang="en-US" sz="3000" dirty="0">
                <a:latin typeface="+mj-lt"/>
                <a:ea typeface="Times New Roman" panose="02020603050405020304" pitchFamily="18" charset="0"/>
                <a:cs typeface="Times New Roman" panose="02020603050405020304" pitchFamily="18" charset="0"/>
              </a:rPr>
              <a:t>The Health Resources and Services Administration (HRSA), an agency of the U.S. Department of Health and Human Services (HHS), provides health care to people who are geographically isolated, and/or economically or medically vulnerable. HRSA also supports the training of health professionals, the distribution of providers to areas where they are needed most, and improvements in health care delivery. Please indicate below whether the above statements are true or false</a:t>
            </a:r>
            <a:r>
              <a:rPr lang="en-US" sz="3000" dirty="0" smtClean="0">
                <a:latin typeface="+mj-lt"/>
                <a:ea typeface="Times New Roman" panose="02020603050405020304" pitchFamily="18" charset="0"/>
                <a:cs typeface="Times New Roman" panose="02020603050405020304" pitchFamily="18" charset="0"/>
              </a:rPr>
              <a:t>.</a:t>
            </a:r>
          </a:p>
          <a:p>
            <a:pPr>
              <a:lnSpc>
                <a:spcPct val="107000"/>
              </a:lnSpc>
              <a:spcAft>
                <a:spcPts val="800"/>
              </a:spcAft>
            </a:pPr>
            <a:endParaRPr lang="en-US" sz="20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a. True</a:t>
            </a:r>
          </a:p>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b. False</a:t>
            </a:r>
            <a:endParaRPr lang="en-US" sz="3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947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77" y="300838"/>
            <a:ext cx="11754034" cy="5631093"/>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5</a:t>
            </a:r>
            <a:r>
              <a:rPr lang="en-US" sz="3000" dirty="0" smtClean="0">
                <a:latin typeface="+mj-lt"/>
                <a:ea typeface="Calibri" panose="020F0502020204030204" pitchFamily="34" charset="0"/>
                <a:cs typeface="Times New Roman" panose="02020603050405020304" pitchFamily="18" charset="0"/>
              </a:rPr>
              <a:t>. </a:t>
            </a:r>
            <a:r>
              <a:rPr lang="en-US" sz="3000" dirty="0">
                <a:latin typeface="+mj-lt"/>
                <a:ea typeface="Times New Roman" panose="02020603050405020304" pitchFamily="18" charset="0"/>
                <a:cs typeface="Times New Roman" panose="02020603050405020304" pitchFamily="18" charset="0"/>
              </a:rPr>
              <a:t>The Health Resources and Services Administration (HRSA), an agency of the U.S. Department of Health and Human Services (HHS), provides health care to people who are geographically isolated, and/or economically or medically vulnerable. HRSA also supports the training of health professionals, the distribution of providers to areas where they are needed most, and improvements in health care delivery. Please indicate below whether the above statements are true or false</a:t>
            </a:r>
            <a:r>
              <a:rPr lang="en-US" sz="3000" dirty="0" smtClean="0">
                <a:latin typeface="+mj-lt"/>
                <a:ea typeface="Times New Roman" panose="02020603050405020304" pitchFamily="18" charset="0"/>
                <a:cs typeface="Times New Roman" panose="02020603050405020304" pitchFamily="18" charset="0"/>
              </a:rPr>
              <a:t>.</a:t>
            </a:r>
          </a:p>
          <a:p>
            <a:pPr>
              <a:lnSpc>
                <a:spcPct val="107000"/>
              </a:lnSpc>
              <a:spcAft>
                <a:spcPts val="800"/>
              </a:spcAft>
            </a:pPr>
            <a:endParaRPr lang="en-US" sz="20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000" dirty="0">
                <a:solidFill>
                  <a:srgbClr val="C00000"/>
                </a:solidFill>
                <a:latin typeface="+mj-lt"/>
                <a:ea typeface="Calibri" panose="020F0502020204030204" pitchFamily="34" charset="0"/>
                <a:cs typeface="Times New Roman" panose="02020603050405020304" pitchFamily="18" charset="0"/>
              </a:rPr>
              <a:t>a. True</a:t>
            </a:r>
          </a:p>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b. False</a:t>
            </a:r>
            <a:endParaRPr lang="en-US" sz="3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732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41" y="225299"/>
            <a:ext cx="9521422" cy="712350"/>
          </a:xfrm>
        </p:spPr>
        <p:txBody>
          <a:bodyPr>
            <a:normAutofit/>
          </a:bodyPr>
          <a:lstStyle/>
          <a:p>
            <a:r>
              <a:rPr lang="en-US" sz="4000" b="1" dirty="0" smtClean="0"/>
              <a:t>Conceptual higher learning</a:t>
            </a:r>
            <a:endParaRPr lang="en-US" sz="4000" b="1" dirty="0"/>
          </a:p>
        </p:txBody>
      </p:sp>
      <p:sp>
        <p:nvSpPr>
          <p:cNvPr id="3" name="Content Placeholder 2"/>
          <p:cNvSpPr>
            <a:spLocks noGrp="1"/>
          </p:cNvSpPr>
          <p:nvPr>
            <p:ph idx="1"/>
          </p:nvPr>
        </p:nvSpPr>
        <p:spPr>
          <a:xfrm>
            <a:off x="302218" y="1390973"/>
            <a:ext cx="11127782" cy="5219054"/>
          </a:xfrm>
        </p:spPr>
        <p:txBody>
          <a:bodyPr>
            <a:normAutofit fontScale="92500" lnSpcReduction="20000"/>
          </a:bodyPr>
          <a:lstStyle/>
          <a:p>
            <a:pPr marL="0" indent="0">
              <a:buNone/>
            </a:pPr>
            <a:r>
              <a:rPr lang="en-US" b="1" dirty="0" smtClean="0">
                <a:solidFill>
                  <a:schemeClr val="bg1"/>
                </a:solidFill>
              </a:rPr>
              <a:t>How will you be able to incorporate the </a:t>
            </a:r>
            <a:r>
              <a:rPr lang="en-US" b="1" dirty="0">
                <a:solidFill>
                  <a:schemeClr val="bg1"/>
                </a:solidFill>
              </a:rPr>
              <a:t>health care outcomes and risk factors, and identify prominent chronic diseases affecting California’s populations then </a:t>
            </a:r>
            <a:r>
              <a:rPr lang="en-US" b="1" dirty="0" smtClean="0">
                <a:solidFill>
                  <a:schemeClr val="bg1"/>
                </a:solidFill>
              </a:rPr>
              <a:t>use </a:t>
            </a:r>
            <a:r>
              <a:rPr lang="en-US" b="1" dirty="0">
                <a:solidFill>
                  <a:schemeClr val="bg1"/>
                </a:solidFill>
              </a:rPr>
              <a:t>that information to apply, analyze, and synthesize to provide better care to your </a:t>
            </a:r>
            <a:r>
              <a:rPr lang="en-US" b="1" dirty="0" smtClean="0">
                <a:solidFill>
                  <a:schemeClr val="bg1"/>
                </a:solidFill>
              </a:rPr>
              <a:t>patients? Please select all appropriate answers.</a:t>
            </a:r>
          </a:p>
          <a:p>
            <a:pPr marL="457200" indent="-457200">
              <a:buFont typeface="+mj-lt"/>
              <a:buAutoNum type="alphaLcParenR"/>
            </a:pPr>
            <a:r>
              <a:rPr lang="en-US" b="1" dirty="0" smtClean="0">
                <a:solidFill>
                  <a:schemeClr val="bg1"/>
                </a:solidFill>
                <a:ea typeface="Times New Roman" panose="02020603050405020304" pitchFamily="18" charset="0"/>
                <a:cs typeface="Times New Roman" panose="02020603050405020304" pitchFamily="18" charset="0"/>
              </a:rPr>
              <a:t>By realizing the importance with regard to finance and oversight provided by Health </a:t>
            </a:r>
            <a:r>
              <a:rPr lang="en-US" b="1" dirty="0">
                <a:solidFill>
                  <a:schemeClr val="bg1"/>
                </a:solidFill>
                <a:ea typeface="Times New Roman" panose="02020603050405020304" pitchFamily="18" charset="0"/>
                <a:cs typeface="Times New Roman" panose="02020603050405020304" pitchFamily="18" charset="0"/>
              </a:rPr>
              <a:t>Resources and Services Administration (HRSA), an agency of the U.S. Department of Health and Human Services (HHS</a:t>
            </a:r>
            <a:r>
              <a:rPr lang="en-US" b="1" dirty="0" smtClean="0">
                <a:solidFill>
                  <a:schemeClr val="bg1"/>
                </a:solidFill>
                <a:ea typeface="Times New Roman" panose="02020603050405020304" pitchFamily="18" charset="0"/>
                <a:cs typeface="Times New Roman" panose="02020603050405020304" pitchFamily="18" charset="0"/>
              </a:rPr>
              <a:t>) and our partner, to assist me in caring for </a:t>
            </a:r>
            <a:r>
              <a:rPr lang="en-US" b="1" dirty="0">
                <a:solidFill>
                  <a:schemeClr val="bg1"/>
                </a:solidFill>
                <a:ea typeface="Times New Roman" panose="02020603050405020304" pitchFamily="18" charset="0"/>
                <a:cs typeface="Times New Roman" panose="02020603050405020304" pitchFamily="18" charset="0"/>
              </a:rPr>
              <a:t>people who are geographically isolated, and/or economically or medically vulnerable</a:t>
            </a:r>
            <a:r>
              <a:rPr lang="en-US" b="1" dirty="0" smtClean="0">
                <a:solidFill>
                  <a:schemeClr val="bg1"/>
                </a:solidFill>
                <a:ea typeface="Times New Roman" panose="02020603050405020304" pitchFamily="18" charset="0"/>
                <a:cs typeface="Times New Roman" panose="02020603050405020304" pitchFamily="18" charset="0"/>
              </a:rPr>
              <a:t>.</a:t>
            </a:r>
          </a:p>
          <a:p>
            <a:pPr marL="457200" indent="-457200">
              <a:buFont typeface="+mj-lt"/>
              <a:buAutoNum type="alphaLcParenR"/>
            </a:pPr>
            <a:r>
              <a:rPr lang="en-US" b="1" dirty="0" smtClean="0">
                <a:solidFill>
                  <a:schemeClr val="bg1"/>
                </a:solidFill>
                <a:ea typeface="Times New Roman" panose="02020603050405020304" pitchFamily="18" charset="0"/>
                <a:cs typeface="Times New Roman" panose="02020603050405020304" pitchFamily="18" charset="0"/>
              </a:rPr>
              <a:t>By utilizing the power of past population data regarding the burden of disease to understand areas where care emphasis should be prioritized such as opioid crisis, gun and other violence, depression and suicide especially in school age children, diabetes, hypertension, and obesity to improve health care outcomes in the future.</a:t>
            </a:r>
          </a:p>
          <a:p>
            <a:pPr marL="457200" indent="-457200">
              <a:buFont typeface="+mj-lt"/>
              <a:buAutoNum type="alphaLcParenR"/>
            </a:pPr>
            <a:r>
              <a:rPr lang="en-US" b="1" dirty="0" smtClean="0">
                <a:solidFill>
                  <a:schemeClr val="bg1"/>
                </a:solidFill>
                <a:ea typeface="Times New Roman" panose="02020603050405020304" pitchFamily="18" charset="0"/>
                <a:cs typeface="Times New Roman" panose="02020603050405020304" pitchFamily="18" charset="0"/>
              </a:rPr>
              <a:t>By realizing the importance of being a partner </a:t>
            </a:r>
            <a:r>
              <a:rPr lang="en-US" b="1" dirty="0" smtClean="0">
                <a:solidFill>
                  <a:schemeClr val="bg1"/>
                </a:solidFill>
                <a:ea typeface="Times New Roman" panose="02020603050405020304" pitchFamily="18" charset="0"/>
                <a:cs typeface="Times New Roman" panose="02020603050405020304" pitchFamily="18" charset="0"/>
              </a:rPr>
              <a:t>with HRSA </a:t>
            </a:r>
            <a:r>
              <a:rPr lang="en-US" b="1" dirty="0" smtClean="0">
                <a:solidFill>
                  <a:schemeClr val="bg1"/>
                </a:solidFill>
                <a:ea typeface="Times New Roman" panose="02020603050405020304" pitchFamily="18" charset="0"/>
                <a:cs typeface="Times New Roman" panose="02020603050405020304" pitchFamily="18" charset="0"/>
              </a:rPr>
              <a:t>and</a:t>
            </a:r>
            <a:r>
              <a:rPr lang="en-US" b="1" dirty="0" smtClean="0">
                <a:solidFill>
                  <a:schemeClr val="bg1"/>
                </a:solidFill>
                <a:ea typeface="Times New Roman" panose="02020603050405020304" pitchFamily="18" charset="0"/>
                <a:cs typeface="Times New Roman" panose="02020603050405020304" pitchFamily="18" charset="0"/>
              </a:rPr>
              <a:t> </a:t>
            </a:r>
            <a:r>
              <a:rPr lang="en-US" b="1" dirty="0" smtClean="0">
                <a:solidFill>
                  <a:schemeClr val="bg1"/>
                </a:solidFill>
                <a:ea typeface="Times New Roman" panose="02020603050405020304" pitchFamily="18" charset="0"/>
                <a:cs typeface="Times New Roman" panose="02020603050405020304" pitchFamily="18" charset="0"/>
              </a:rPr>
              <a:t>of collecting data on an ongoing basis for development of goals involving population health which will yield valuable information to better take care of our patients in the more distant future.</a:t>
            </a:r>
          </a:p>
          <a:p>
            <a:pPr marL="457200" indent="-457200">
              <a:buFont typeface="+mj-lt"/>
              <a:buAutoNum type="alphaLcParenR"/>
            </a:pPr>
            <a:endParaRPr lang="en-US" b="1" dirty="0" smtClean="0">
              <a:solidFill>
                <a:schemeClr val="bg1"/>
              </a:solidFill>
            </a:endParaRPr>
          </a:p>
          <a:p>
            <a:pPr marL="0" indent="0">
              <a:buNone/>
            </a:pPr>
            <a:r>
              <a:rPr lang="en-US" b="1" dirty="0" smtClean="0">
                <a:solidFill>
                  <a:schemeClr val="bg1"/>
                </a:solidFill>
              </a:rPr>
              <a:t> </a:t>
            </a:r>
            <a:endParaRPr lang="en-US" b="1" dirty="0">
              <a:solidFill>
                <a:schemeClr val="bg1"/>
              </a:solidFill>
            </a:endParaRPr>
          </a:p>
          <a:p>
            <a:endParaRPr lang="en-US" dirty="0"/>
          </a:p>
        </p:txBody>
      </p:sp>
    </p:spTree>
    <p:extLst>
      <p:ext uri="{BB962C8B-B14F-4D97-AF65-F5344CB8AC3E}">
        <p14:creationId xmlns:p14="http://schemas.microsoft.com/office/powerpoint/2010/main" val="16586198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41" y="225299"/>
            <a:ext cx="9521422" cy="712350"/>
          </a:xfrm>
        </p:spPr>
        <p:txBody>
          <a:bodyPr>
            <a:normAutofit/>
          </a:bodyPr>
          <a:lstStyle/>
          <a:p>
            <a:r>
              <a:rPr lang="en-US" sz="4000" b="1" dirty="0" smtClean="0"/>
              <a:t>Conceptual higher learning</a:t>
            </a:r>
            <a:endParaRPr lang="en-US" sz="4000" b="1" dirty="0"/>
          </a:p>
        </p:txBody>
      </p:sp>
      <p:sp>
        <p:nvSpPr>
          <p:cNvPr id="3" name="Content Placeholder 2"/>
          <p:cNvSpPr>
            <a:spLocks noGrp="1"/>
          </p:cNvSpPr>
          <p:nvPr>
            <p:ph idx="1"/>
          </p:nvPr>
        </p:nvSpPr>
        <p:spPr>
          <a:xfrm>
            <a:off x="302218" y="1390973"/>
            <a:ext cx="11127782" cy="5219054"/>
          </a:xfrm>
        </p:spPr>
        <p:txBody>
          <a:bodyPr>
            <a:normAutofit fontScale="92500" lnSpcReduction="20000"/>
          </a:bodyPr>
          <a:lstStyle/>
          <a:p>
            <a:pPr marL="0" indent="0">
              <a:buNone/>
            </a:pPr>
            <a:r>
              <a:rPr lang="en-US" b="1" dirty="0" smtClean="0">
                <a:solidFill>
                  <a:schemeClr val="bg1"/>
                </a:solidFill>
              </a:rPr>
              <a:t>How will you be able to incorporate the </a:t>
            </a:r>
            <a:r>
              <a:rPr lang="en-US" b="1" dirty="0">
                <a:solidFill>
                  <a:schemeClr val="bg1"/>
                </a:solidFill>
              </a:rPr>
              <a:t>health care outcomes and risk factors, and identify prominent chronic diseases affecting California’s populations then </a:t>
            </a:r>
            <a:r>
              <a:rPr lang="en-US" b="1" dirty="0" smtClean="0">
                <a:solidFill>
                  <a:schemeClr val="bg1"/>
                </a:solidFill>
              </a:rPr>
              <a:t>use </a:t>
            </a:r>
            <a:r>
              <a:rPr lang="en-US" b="1" dirty="0">
                <a:solidFill>
                  <a:schemeClr val="bg1"/>
                </a:solidFill>
              </a:rPr>
              <a:t>that information to apply, analyze, and synthesize to provide better care to your </a:t>
            </a:r>
            <a:r>
              <a:rPr lang="en-US" b="1" dirty="0" smtClean="0">
                <a:solidFill>
                  <a:schemeClr val="bg1"/>
                </a:solidFill>
              </a:rPr>
              <a:t>patients? Please select all appropriate answers.</a:t>
            </a:r>
          </a:p>
          <a:p>
            <a:pPr marL="457200" indent="-457200">
              <a:buFont typeface="+mj-lt"/>
              <a:buAutoNum type="alphaLcParenR"/>
            </a:pPr>
            <a:r>
              <a:rPr lang="en-US" b="1" dirty="0" smtClean="0">
                <a:solidFill>
                  <a:srgbClr val="FF0000"/>
                </a:solidFill>
                <a:ea typeface="Times New Roman" panose="02020603050405020304" pitchFamily="18" charset="0"/>
                <a:cs typeface="Times New Roman" panose="02020603050405020304" pitchFamily="18" charset="0"/>
              </a:rPr>
              <a:t>By realizing the importance with regard to finance and oversight provided by Health </a:t>
            </a:r>
            <a:r>
              <a:rPr lang="en-US" b="1" dirty="0">
                <a:solidFill>
                  <a:srgbClr val="FF0000"/>
                </a:solidFill>
                <a:ea typeface="Times New Roman" panose="02020603050405020304" pitchFamily="18" charset="0"/>
                <a:cs typeface="Times New Roman" panose="02020603050405020304" pitchFamily="18" charset="0"/>
              </a:rPr>
              <a:t>Resources and Services Administration (HRSA), an agency of the U.S. Department of Health and Human Services (HHS</a:t>
            </a:r>
            <a:r>
              <a:rPr lang="en-US" b="1" dirty="0" smtClean="0">
                <a:solidFill>
                  <a:srgbClr val="FF0000"/>
                </a:solidFill>
                <a:ea typeface="Times New Roman" panose="02020603050405020304" pitchFamily="18" charset="0"/>
                <a:cs typeface="Times New Roman" panose="02020603050405020304" pitchFamily="18" charset="0"/>
              </a:rPr>
              <a:t>) and our partner, to assist me in caring for </a:t>
            </a:r>
            <a:r>
              <a:rPr lang="en-US" b="1" dirty="0">
                <a:solidFill>
                  <a:srgbClr val="FF0000"/>
                </a:solidFill>
                <a:ea typeface="Times New Roman" panose="02020603050405020304" pitchFamily="18" charset="0"/>
                <a:cs typeface="Times New Roman" panose="02020603050405020304" pitchFamily="18" charset="0"/>
              </a:rPr>
              <a:t>people who are geographically isolated, and/or economically or medically vulnerable</a:t>
            </a:r>
            <a:r>
              <a:rPr lang="en-US" b="1" dirty="0" smtClean="0">
                <a:solidFill>
                  <a:srgbClr val="FF0000"/>
                </a:solidFill>
                <a:ea typeface="Times New Roman" panose="02020603050405020304" pitchFamily="18" charset="0"/>
                <a:cs typeface="Times New Roman" panose="02020603050405020304" pitchFamily="18" charset="0"/>
              </a:rPr>
              <a:t>.</a:t>
            </a:r>
          </a:p>
          <a:p>
            <a:pPr marL="457200" indent="-457200">
              <a:buFont typeface="+mj-lt"/>
              <a:buAutoNum type="alphaLcParenR"/>
            </a:pPr>
            <a:r>
              <a:rPr lang="en-US" b="1" dirty="0" smtClean="0">
                <a:solidFill>
                  <a:srgbClr val="FF0000"/>
                </a:solidFill>
                <a:ea typeface="Times New Roman" panose="02020603050405020304" pitchFamily="18" charset="0"/>
                <a:cs typeface="Times New Roman" panose="02020603050405020304" pitchFamily="18" charset="0"/>
              </a:rPr>
              <a:t>By utilizing the power of past population data regarding the burden of disease to understand areas where care emphasis should be prioritized such as opioid crisis, gun and other violence, depression and suicide especially in school age children, diabetes, hypertension, and obesity to improve health care outcomes in the future.</a:t>
            </a:r>
          </a:p>
          <a:p>
            <a:pPr marL="457200" indent="-457200">
              <a:buFont typeface="+mj-lt"/>
              <a:buAutoNum type="alphaLcParenR"/>
            </a:pPr>
            <a:r>
              <a:rPr lang="en-US" b="1" dirty="0" smtClean="0">
                <a:solidFill>
                  <a:srgbClr val="FF0000"/>
                </a:solidFill>
                <a:ea typeface="Times New Roman" panose="02020603050405020304" pitchFamily="18" charset="0"/>
                <a:cs typeface="Times New Roman" panose="02020603050405020304" pitchFamily="18" charset="0"/>
              </a:rPr>
              <a:t>By realizing the importance of being a partner </a:t>
            </a:r>
            <a:r>
              <a:rPr lang="en-US" b="1" dirty="0" smtClean="0">
                <a:solidFill>
                  <a:srgbClr val="FF0000"/>
                </a:solidFill>
                <a:ea typeface="Times New Roman" panose="02020603050405020304" pitchFamily="18" charset="0"/>
                <a:cs typeface="Times New Roman" panose="02020603050405020304" pitchFamily="18" charset="0"/>
              </a:rPr>
              <a:t>with HRSA </a:t>
            </a:r>
            <a:r>
              <a:rPr lang="en-US" b="1" dirty="0" smtClean="0">
                <a:solidFill>
                  <a:srgbClr val="FF0000"/>
                </a:solidFill>
                <a:ea typeface="Times New Roman" panose="02020603050405020304" pitchFamily="18" charset="0"/>
                <a:cs typeface="Times New Roman" panose="02020603050405020304" pitchFamily="18" charset="0"/>
              </a:rPr>
              <a:t>and</a:t>
            </a:r>
            <a:r>
              <a:rPr lang="en-US" b="1" dirty="0" smtClean="0">
                <a:solidFill>
                  <a:srgbClr val="FF0000"/>
                </a:solidFill>
                <a:ea typeface="Times New Roman" panose="02020603050405020304" pitchFamily="18" charset="0"/>
                <a:cs typeface="Times New Roman" panose="02020603050405020304" pitchFamily="18" charset="0"/>
              </a:rPr>
              <a:t> </a:t>
            </a:r>
            <a:r>
              <a:rPr lang="en-US" b="1" dirty="0" smtClean="0">
                <a:solidFill>
                  <a:srgbClr val="FF0000"/>
                </a:solidFill>
                <a:ea typeface="Times New Roman" panose="02020603050405020304" pitchFamily="18" charset="0"/>
                <a:cs typeface="Times New Roman" panose="02020603050405020304" pitchFamily="18" charset="0"/>
              </a:rPr>
              <a:t>of collecting data on an ongoing basis for development of goals involving population health which will yield valuable information to better take care of our patients in the more distant future.</a:t>
            </a:r>
          </a:p>
          <a:p>
            <a:pPr marL="457200" indent="-457200">
              <a:buFont typeface="+mj-lt"/>
              <a:buAutoNum type="alphaLcParenR"/>
            </a:pPr>
            <a:endParaRPr lang="en-US" b="1" dirty="0" smtClean="0">
              <a:solidFill>
                <a:srgbClr val="FF0000"/>
              </a:solidFill>
            </a:endParaRPr>
          </a:p>
          <a:p>
            <a:pPr marL="0" indent="0">
              <a:buNone/>
            </a:pPr>
            <a:r>
              <a:rPr lang="en-US" b="1" dirty="0" smtClean="0">
                <a:solidFill>
                  <a:schemeClr val="bg1"/>
                </a:solidFill>
              </a:rPr>
              <a:t> </a:t>
            </a:r>
            <a:endParaRPr lang="en-US" b="1" dirty="0">
              <a:solidFill>
                <a:schemeClr val="bg1"/>
              </a:solidFill>
            </a:endParaRPr>
          </a:p>
          <a:p>
            <a:endParaRPr lang="en-US" dirty="0"/>
          </a:p>
        </p:txBody>
      </p:sp>
    </p:spTree>
    <p:extLst>
      <p:ext uri="{BB962C8B-B14F-4D97-AF65-F5344CB8AC3E}">
        <p14:creationId xmlns:p14="http://schemas.microsoft.com/office/powerpoint/2010/main" val="82349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0880" y="1507208"/>
            <a:ext cx="9040376" cy="4542346"/>
          </a:xfrm>
          <a:prstGeom prst="rect">
            <a:avLst/>
          </a:prstGeom>
        </p:spPr>
      </p:pic>
      <p:pic>
        <p:nvPicPr>
          <p:cNvPr id="2" name="Picture 1"/>
          <p:cNvPicPr>
            <a:picLocks noChangeAspect="1"/>
          </p:cNvPicPr>
          <p:nvPr/>
        </p:nvPicPr>
        <p:blipFill>
          <a:blip r:embed="rId3"/>
          <a:stretch>
            <a:fillRect/>
          </a:stretch>
        </p:blipFill>
        <p:spPr>
          <a:xfrm>
            <a:off x="9731256" y="1507208"/>
            <a:ext cx="2081908" cy="4542346"/>
          </a:xfrm>
          <a:prstGeom prst="rect">
            <a:avLst/>
          </a:prstGeom>
        </p:spPr>
      </p:pic>
    </p:spTree>
    <p:extLst>
      <p:ext uri="{BB962C8B-B14F-4D97-AF65-F5344CB8AC3E}">
        <p14:creationId xmlns:p14="http://schemas.microsoft.com/office/powerpoint/2010/main" val="391859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7839" y="1459127"/>
            <a:ext cx="9222629" cy="4628164"/>
          </a:xfrm>
          <a:prstGeom prst="rect">
            <a:avLst/>
          </a:prstGeom>
        </p:spPr>
      </p:pic>
      <p:pic>
        <p:nvPicPr>
          <p:cNvPr id="2" name="Picture 1"/>
          <p:cNvPicPr>
            <a:picLocks noChangeAspect="1"/>
          </p:cNvPicPr>
          <p:nvPr/>
        </p:nvPicPr>
        <p:blipFill>
          <a:blip r:embed="rId3"/>
          <a:stretch>
            <a:fillRect/>
          </a:stretch>
        </p:blipFill>
        <p:spPr>
          <a:xfrm>
            <a:off x="9405508" y="1459127"/>
            <a:ext cx="2126092" cy="4638746"/>
          </a:xfrm>
          <a:prstGeom prst="rect">
            <a:avLst/>
          </a:prstGeom>
        </p:spPr>
      </p:pic>
    </p:spTree>
    <p:extLst>
      <p:ext uri="{BB962C8B-B14F-4D97-AF65-F5344CB8AC3E}">
        <p14:creationId xmlns:p14="http://schemas.microsoft.com/office/powerpoint/2010/main" val="89573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3359" y="1241520"/>
            <a:ext cx="9464273" cy="4876586"/>
          </a:xfrm>
          <a:prstGeom prst="rect">
            <a:avLst/>
          </a:prstGeom>
        </p:spPr>
      </p:pic>
      <p:pic>
        <p:nvPicPr>
          <p:cNvPr id="2" name="Picture 1"/>
          <p:cNvPicPr>
            <a:picLocks noChangeAspect="1"/>
          </p:cNvPicPr>
          <p:nvPr/>
        </p:nvPicPr>
        <p:blipFill>
          <a:blip r:embed="rId3"/>
          <a:stretch>
            <a:fillRect/>
          </a:stretch>
        </p:blipFill>
        <p:spPr>
          <a:xfrm>
            <a:off x="9677632" y="1241519"/>
            <a:ext cx="2240048" cy="4887377"/>
          </a:xfrm>
          <a:prstGeom prst="rect">
            <a:avLst/>
          </a:prstGeom>
        </p:spPr>
      </p:pic>
    </p:spTree>
    <p:extLst>
      <p:ext uri="{BB962C8B-B14F-4D97-AF65-F5344CB8AC3E}">
        <p14:creationId xmlns:p14="http://schemas.microsoft.com/office/powerpoint/2010/main" val="4044566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2796</TotalTime>
  <Words>2535</Words>
  <Application>Microsoft Office PowerPoint</Application>
  <PresentationFormat>Widescreen</PresentationFormat>
  <Paragraphs>199</Paragraphs>
  <Slides>63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Century Gothic</vt:lpstr>
      <vt:lpstr>Times New Roman</vt:lpstr>
      <vt:lpstr>Wingdings 3</vt:lpstr>
      <vt:lpstr>Slice</vt:lpstr>
      <vt:lpstr>MODULE ONE:     HEALTH PROFILE OF CALIFORNIA’S POPULATION</vt:lpstr>
      <vt:lpstr>PowerPoint Presentation</vt:lpstr>
      <vt:lpstr>UNIT OBJECTIVE</vt:lpstr>
      <vt:lpstr>burden of disease </vt:lpstr>
      <vt:lpstr>Healthy people 2010 served in the past as clinical health care quality measures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hrsa Bureaus &amp; Offices </vt:lpstr>
      <vt:lpstr>Bureaus</vt:lpstr>
      <vt:lpstr> multiple  Offices </vt:lpstr>
      <vt:lpstr>PowerPoint Presentation</vt:lpstr>
      <vt:lpstr>PowerPoint Presentation</vt:lpstr>
      <vt:lpstr>About the Federal Tort Claims Act (FTCA) </vt:lpstr>
      <vt:lpstr> About the Federal Tort Claims Act (FTCA) </vt:lpstr>
      <vt:lpstr>About the Federal Tort Claims Act (FTCA) </vt:lpstr>
      <vt:lpstr>PowerPoint Presentation</vt:lpstr>
      <vt:lpstr>PowerPoint Presentation</vt:lpstr>
      <vt:lpstr>PowerPoint Presentation</vt:lpstr>
      <vt:lpstr>PowerPoint Presentation</vt:lpstr>
      <vt:lpstr>PowerPoint Presentation</vt:lpstr>
      <vt:lpstr>Treating addiction in community health centers</vt:lpstr>
      <vt:lpstr>PowerPoint Presentation</vt:lpstr>
      <vt:lpstr>Overview of medical care in adults with diabetes mellitus</vt:lpstr>
      <vt:lpstr>Overview of medical care in adults with diabetes mellitus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"A's" for assessing for tobacco use and addressing smoking cessation</vt:lpstr>
      <vt:lpstr>PowerPoint Presentation</vt:lpstr>
      <vt:lpstr>PowerPoint Presentation</vt:lpstr>
      <vt:lpstr>PowerPoint Presentation</vt:lpstr>
      <vt:lpstr>PowerPoint Presentation</vt:lpstr>
      <vt:lpstr>What didn't  we know?</vt:lpstr>
      <vt:lpstr>PowerPoint Presentation</vt:lpstr>
      <vt:lpstr>What didn't we know?</vt:lpstr>
      <vt:lpstr>PowerPoint Presentation</vt:lpstr>
      <vt:lpstr>PowerPoint Presentation</vt:lpstr>
      <vt:lpstr>PowerPoint Presentation</vt:lpstr>
      <vt:lpstr>Reported violence</vt:lpstr>
      <vt:lpstr>Violence</vt:lpstr>
      <vt:lpstr>What didn't we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Conceptual higher learning</vt:lpstr>
      <vt:lpstr>Conceptual higher learning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54</cp:revision>
  <cp:lastPrinted>2018-06-12T22:47:22Z</cp:lastPrinted>
  <dcterms:created xsi:type="dcterms:W3CDTF">2017-11-27T19:02:08Z</dcterms:created>
  <dcterms:modified xsi:type="dcterms:W3CDTF">2018-06-13T02:50:38Z</dcterms:modified>
</cp:coreProperties>
</file>