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0" r:id="rId4"/>
    <p:sldId id="281" r:id="rId5"/>
    <p:sldId id="259" r:id="rId6"/>
    <p:sldId id="260" r:id="rId7"/>
    <p:sldId id="261" r:id="rId8"/>
    <p:sldId id="262" r:id="rId9"/>
    <p:sldId id="263" r:id="rId10"/>
    <p:sldId id="264" r:id="rId11"/>
    <p:sldId id="265" r:id="rId12"/>
    <p:sldId id="266" r:id="rId13"/>
    <p:sldId id="267" r:id="rId14"/>
    <p:sldId id="268" r:id="rId15"/>
    <p:sldId id="282" r:id="rId16"/>
    <p:sldId id="269" r:id="rId17"/>
    <p:sldId id="270" r:id="rId18"/>
    <p:sldId id="271" r:id="rId19"/>
    <p:sldId id="272" r:id="rId20"/>
    <p:sldId id="274" r:id="rId21"/>
    <p:sldId id="275" r:id="rId22"/>
    <p:sldId id="276" r:id="rId23"/>
    <p:sldId id="277" r:id="rId24"/>
    <p:sldId id="278" r:id="rId25"/>
    <p:sldId id="27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8288277" cy="6231231"/>
          </a:xfrm>
        </p:spPr>
        <p:txBody>
          <a:bodyPr>
            <a:normAutofit/>
          </a:bodyPr>
          <a:lstStyle/>
          <a:p>
            <a:r>
              <a:rPr lang="en-US" sz="6000" b="1" dirty="0" smtClean="0"/>
              <a:t>MODULE three:   </a:t>
            </a:r>
            <a:br>
              <a:rPr lang="en-US" sz="6000" b="1" dirty="0" smtClean="0"/>
            </a:br>
            <a:r>
              <a:rPr lang="en-US" sz="6000" b="1" dirty="0" smtClean="0"/>
              <a:t/>
            </a:r>
            <a:br>
              <a:rPr lang="en-US" sz="6000" b="1" dirty="0" smtClean="0"/>
            </a:br>
            <a:r>
              <a:rPr lang="en-US" sz="4800" b="1" dirty="0"/>
              <a:t>MEDICAL ADMINISTRATION </a:t>
            </a:r>
            <a:r>
              <a:rPr lang="en-US" sz="4800" b="1" dirty="0" smtClean="0"/>
              <a:t/>
            </a:r>
            <a:br>
              <a:rPr lang="en-US" sz="4800" b="1" dirty="0" smtClean="0"/>
            </a:br>
            <a:r>
              <a:rPr lang="en-US" sz="4800" b="1" dirty="0" smtClean="0"/>
              <a:t>AND </a:t>
            </a:r>
            <a:r>
              <a:rPr lang="en-US" sz="4800" b="1" dirty="0"/>
              <a:t>SERVICE DELIVERY </a:t>
            </a:r>
            <a:r>
              <a:rPr lang="en-US" sz="4800" b="1" dirty="0" smtClean="0"/>
              <a:t/>
            </a:r>
            <a:br>
              <a:rPr lang="en-US" sz="4800" b="1" dirty="0" smtClean="0"/>
            </a:br>
            <a:r>
              <a:rPr lang="en-US" sz="4800" b="1" dirty="0" smtClean="0"/>
              <a:t>STRUCTURES </a:t>
            </a:r>
            <a:r>
              <a:rPr lang="en-US" sz="4800" b="1" dirty="0"/>
              <a:t>IN COMMUNITY </a:t>
            </a:r>
            <a:r>
              <a:rPr lang="en-US" sz="4800" b="1" dirty="0" smtClean="0"/>
              <a:t/>
            </a:r>
            <a:br>
              <a:rPr lang="en-US" sz="4800" b="1" dirty="0" smtClean="0"/>
            </a:br>
            <a:r>
              <a:rPr lang="en-US" sz="4800" b="1" dirty="0" smtClean="0"/>
              <a:t>HEALTH </a:t>
            </a:r>
            <a:r>
              <a:rPr lang="en-US" sz="4800" b="1" dirty="0"/>
              <a:t>SETTINGS</a:t>
            </a:r>
          </a:p>
        </p:txBody>
      </p:sp>
      <p:pic>
        <p:nvPicPr>
          <p:cNvPr id="3" name="Picture 2"/>
          <p:cNvPicPr>
            <a:picLocks noChangeAspect="1"/>
          </p:cNvPicPr>
          <p:nvPr/>
        </p:nvPicPr>
        <p:blipFill>
          <a:blip r:embed="rId2"/>
          <a:stretch>
            <a:fillRect/>
          </a:stretch>
        </p:blipFill>
        <p:spPr>
          <a:xfrm>
            <a:off x="9357360" y="365759"/>
            <a:ext cx="2513012" cy="6141011"/>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1444" y="1562523"/>
            <a:ext cx="7699050" cy="3051666"/>
          </a:xfrm>
          <a:prstGeom prst="rect">
            <a:avLst/>
          </a:prstGeom>
        </p:spPr>
      </p:pic>
      <p:pic>
        <p:nvPicPr>
          <p:cNvPr id="2" name="Picture 1"/>
          <p:cNvPicPr>
            <a:picLocks noChangeAspect="1"/>
          </p:cNvPicPr>
          <p:nvPr/>
        </p:nvPicPr>
        <p:blipFill>
          <a:blip r:embed="rId3"/>
          <a:stretch>
            <a:fillRect/>
          </a:stretch>
        </p:blipFill>
        <p:spPr>
          <a:xfrm>
            <a:off x="9368725" y="162275"/>
            <a:ext cx="2670171" cy="6525061"/>
          </a:xfrm>
          <a:prstGeom prst="rect">
            <a:avLst/>
          </a:prstGeom>
        </p:spPr>
      </p:pic>
      <p:sp>
        <p:nvSpPr>
          <p:cNvPr id="3" name="TextBox 2"/>
          <p:cNvSpPr txBox="1"/>
          <p:nvPr/>
        </p:nvSpPr>
        <p:spPr>
          <a:xfrm>
            <a:off x="386525" y="5423030"/>
            <a:ext cx="8223726" cy="584775"/>
          </a:xfrm>
          <a:prstGeom prst="rect">
            <a:avLst/>
          </a:prstGeom>
          <a:noFill/>
        </p:spPr>
        <p:txBody>
          <a:bodyPr wrap="none" rtlCol="0">
            <a:spAutoFit/>
          </a:bodyPr>
          <a:lstStyle/>
          <a:p>
            <a:r>
              <a:rPr lang="en-US" sz="3200" b="1" dirty="0" smtClean="0"/>
              <a:t>CLINICAL RISK MANAGEMENT PROGRAM</a:t>
            </a:r>
            <a:endParaRPr lang="en-US" sz="3200" b="1" dirty="0"/>
          </a:p>
        </p:txBody>
      </p:sp>
      <p:sp>
        <p:nvSpPr>
          <p:cNvPr id="5" name="Rectangle 4"/>
          <p:cNvSpPr/>
          <p:nvPr/>
        </p:nvSpPr>
        <p:spPr>
          <a:xfrm>
            <a:off x="818172" y="6007805"/>
            <a:ext cx="7085594" cy="584775"/>
          </a:xfrm>
          <a:prstGeom prst="rect">
            <a:avLst/>
          </a:prstGeom>
        </p:spPr>
        <p:txBody>
          <a:bodyPr wrap="none">
            <a:spAutoFit/>
          </a:bodyPr>
          <a:lstStyle/>
          <a:p>
            <a:r>
              <a:rPr lang="en-US" sz="3200" b="1" dirty="0">
                <a:solidFill>
                  <a:srgbClr val="FF0000"/>
                </a:solidFill>
                <a:latin typeface="Arial" panose="020B0604020202020204" pitchFamily="34" charset="0"/>
              </a:rPr>
              <a:t>Emergency Care Research Institute</a:t>
            </a:r>
            <a:endParaRPr lang="en-US" sz="3200" b="1" dirty="0">
              <a:solidFill>
                <a:srgbClr val="FF0000"/>
              </a:solidFill>
            </a:endParaRPr>
          </a:p>
        </p:txBody>
      </p:sp>
      <p:sp>
        <p:nvSpPr>
          <p:cNvPr id="6" name="Rectangle 5"/>
          <p:cNvSpPr/>
          <p:nvPr/>
        </p:nvSpPr>
        <p:spPr>
          <a:xfrm>
            <a:off x="3750861" y="2244694"/>
            <a:ext cx="4070345" cy="369332"/>
          </a:xfrm>
          <a:prstGeom prst="rect">
            <a:avLst/>
          </a:prstGeom>
        </p:spPr>
        <p:txBody>
          <a:bodyPr wrap="none">
            <a:spAutoFit/>
          </a:bodyPr>
          <a:lstStyle/>
          <a:p>
            <a:r>
              <a:rPr lang="en-US" b="1" dirty="0">
                <a:solidFill>
                  <a:srgbClr val="FF0000"/>
                </a:solidFill>
                <a:latin typeface="Arial" panose="020B0604020202020204" pitchFamily="34" charset="0"/>
              </a:rPr>
              <a:t>Emergency Care Research Institute</a:t>
            </a:r>
            <a:endParaRPr lang="en-US" b="1" dirty="0">
              <a:solidFill>
                <a:srgbClr val="FF0000"/>
              </a:solidFill>
            </a:endParaRPr>
          </a:p>
        </p:txBody>
      </p:sp>
    </p:spTree>
    <p:extLst>
      <p:ext uri="{BB962C8B-B14F-4D97-AF65-F5344CB8AC3E}">
        <p14:creationId xmlns:p14="http://schemas.microsoft.com/office/powerpoint/2010/main" val="3451145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8935" y="1592822"/>
            <a:ext cx="8213757" cy="4507550"/>
          </a:xfrm>
          <a:prstGeom prst="rect">
            <a:avLst/>
          </a:prstGeom>
        </p:spPr>
      </p:pic>
      <p:pic>
        <p:nvPicPr>
          <p:cNvPr id="2" name="Picture 1"/>
          <p:cNvPicPr>
            <a:picLocks noChangeAspect="1"/>
          </p:cNvPicPr>
          <p:nvPr/>
        </p:nvPicPr>
        <p:blipFill>
          <a:blip r:embed="rId3"/>
          <a:stretch>
            <a:fillRect/>
          </a:stretch>
        </p:blipFill>
        <p:spPr>
          <a:xfrm>
            <a:off x="9428498" y="273765"/>
            <a:ext cx="2599254" cy="6351760"/>
          </a:xfrm>
          <a:prstGeom prst="rect">
            <a:avLst/>
          </a:prstGeom>
        </p:spPr>
      </p:pic>
      <p:sp>
        <p:nvSpPr>
          <p:cNvPr id="3" name="Rectangle 2"/>
          <p:cNvSpPr/>
          <p:nvPr/>
        </p:nvSpPr>
        <p:spPr>
          <a:xfrm>
            <a:off x="1480359" y="1919229"/>
            <a:ext cx="4070345" cy="369332"/>
          </a:xfrm>
          <a:prstGeom prst="rect">
            <a:avLst/>
          </a:prstGeom>
        </p:spPr>
        <p:txBody>
          <a:bodyPr wrap="none">
            <a:spAutoFit/>
          </a:bodyPr>
          <a:lstStyle/>
          <a:p>
            <a:r>
              <a:rPr lang="en-US" b="1" dirty="0">
                <a:solidFill>
                  <a:srgbClr val="FF0000"/>
                </a:solidFill>
                <a:latin typeface="Arial" panose="020B0604020202020204" pitchFamily="34" charset="0"/>
              </a:rPr>
              <a:t>Emergency Care Research Institute</a:t>
            </a:r>
            <a:endParaRPr lang="en-US" b="1" dirty="0">
              <a:solidFill>
                <a:srgbClr val="FF0000"/>
              </a:solidFill>
            </a:endParaRPr>
          </a:p>
        </p:txBody>
      </p:sp>
    </p:spTree>
    <p:extLst>
      <p:ext uri="{BB962C8B-B14F-4D97-AF65-F5344CB8AC3E}">
        <p14:creationId xmlns:p14="http://schemas.microsoft.com/office/powerpoint/2010/main" val="815951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1958" y="1363737"/>
            <a:ext cx="8072551" cy="4715275"/>
          </a:xfrm>
          <a:prstGeom prst="rect">
            <a:avLst/>
          </a:prstGeom>
        </p:spPr>
      </p:pic>
      <p:pic>
        <p:nvPicPr>
          <p:cNvPr id="2" name="Picture 1"/>
          <p:cNvPicPr>
            <a:picLocks noChangeAspect="1"/>
          </p:cNvPicPr>
          <p:nvPr/>
        </p:nvPicPr>
        <p:blipFill>
          <a:blip r:embed="rId3"/>
          <a:stretch>
            <a:fillRect/>
          </a:stretch>
        </p:blipFill>
        <p:spPr>
          <a:xfrm>
            <a:off x="9376476" y="281721"/>
            <a:ext cx="2646124" cy="6466297"/>
          </a:xfrm>
          <a:prstGeom prst="rect">
            <a:avLst/>
          </a:prstGeom>
        </p:spPr>
      </p:pic>
      <p:sp>
        <p:nvSpPr>
          <p:cNvPr id="3" name="Rectangle 2"/>
          <p:cNvSpPr/>
          <p:nvPr/>
        </p:nvSpPr>
        <p:spPr>
          <a:xfrm>
            <a:off x="4408233" y="5709680"/>
            <a:ext cx="4070345" cy="369332"/>
          </a:xfrm>
          <a:prstGeom prst="rect">
            <a:avLst/>
          </a:prstGeom>
        </p:spPr>
        <p:txBody>
          <a:bodyPr wrap="none">
            <a:spAutoFit/>
          </a:bodyPr>
          <a:lstStyle/>
          <a:p>
            <a:r>
              <a:rPr lang="en-US" b="1" dirty="0">
                <a:solidFill>
                  <a:srgbClr val="FF0000"/>
                </a:solidFill>
                <a:latin typeface="Arial" panose="020B0604020202020204" pitchFamily="34" charset="0"/>
              </a:rPr>
              <a:t>Emergency Care Research Institute</a:t>
            </a:r>
            <a:endParaRPr lang="en-US" b="1" dirty="0">
              <a:solidFill>
                <a:srgbClr val="FF0000"/>
              </a:solidFill>
            </a:endParaRPr>
          </a:p>
        </p:txBody>
      </p:sp>
    </p:spTree>
    <p:extLst>
      <p:ext uri="{BB962C8B-B14F-4D97-AF65-F5344CB8AC3E}">
        <p14:creationId xmlns:p14="http://schemas.microsoft.com/office/powerpoint/2010/main" val="1226870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3560" y="3038777"/>
            <a:ext cx="8060659" cy="2989383"/>
          </a:xfrm>
          <a:prstGeom prst="rect">
            <a:avLst/>
          </a:prstGeom>
        </p:spPr>
      </p:pic>
      <p:pic>
        <p:nvPicPr>
          <p:cNvPr id="5" name="Picture 4"/>
          <p:cNvPicPr>
            <a:picLocks noChangeAspect="1"/>
          </p:cNvPicPr>
          <p:nvPr/>
        </p:nvPicPr>
        <p:blipFill>
          <a:blip r:embed="rId3"/>
          <a:stretch>
            <a:fillRect/>
          </a:stretch>
        </p:blipFill>
        <p:spPr>
          <a:xfrm>
            <a:off x="1478362" y="1982116"/>
            <a:ext cx="6580571" cy="789668"/>
          </a:xfrm>
          <a:prstGeom prst="rect">
            <a:avLst/>
          </a:prstGeom>
        </p:spPr>
      </p:pic>
      <p:pic>
        <p:nvPicPr>
          <p:cNvPr id="2" name="Picture 1"/>
          <p:cNvPicPr>
            <a:picLocks noChangeAspect="1"/>
          </p:cNvPicPr>
          <p:nvPr/>
        </p:nvPicPr>
        <p:blipFill>
          <a:blip r:embed="rId4"/>
          <a:stretch>
            <a:fillRect/>
          </a:stretch>
        </p:blipFill>
        <p:spPr>
          <a:xfrm>
            <a:off x="9384896" y="179043"/>
            <a:ext cx="2660214" cy="6500726"/>
          </a:xfrm>
          <a:prstGeom prst="rect">
            <a:avLst/>
          </a:prstGeom>
        </p:spPr>
      </p:pic>
      <p:sp>
        <p:nvSpPr>
          <p:cNvPr id="3" name="Rectangle 2"/>
          <p:cNvSpPr/>
          <p:nvPr/>
        </p:nvSpPr>
        <p:spPr>
          <a:xfrm>
            <a:off x="2890705" y="1345791"/>
            <a:ext cx="4070345" cy="369332"/>
          </a:xfrm>
          <a:prstGeom prst="rect">
            <a:avLst/>
          </a:prstGeom>
        </p:spPr>
        <p:txBody>
          <a:bodyPr wrap="none">
            <a:spAutoFit/>
          </a:bodyPr>
          <a:lstStyle/>
          <a:p>
            <a:r>
              <a:rPr lang="en-US" b="1" dirty="0">
                <a:solidFill>
                  <a:srgbClr val="FF0000"/>
                </a:solidFill>
                <a:latin typeface="Arial" panose="020B0604020202020204" pitchFamily="34" charset="0"/>
              </a:rPr>
              <a:t>Emergency Care Research Institute</a:t>
            </a:r>
            <a:endParaRPr lang="en-US" b="1" dirty="0">
              <a:solidFill>
                <a:srgbClr val="FF0000"/>
              </a:solidFill>
            </a:endParaRPr>
          </a:p>
        </p:txBody>
      </p:sp>
    </p:spTree>
    <p:extLst>
      <p:ext uri="{BB962C8B-B14F-4D97-AF65-F5344CB8AC3E}">
        <p14:creationId xmlns:p14="http://schemas.microsoft.com/office/powerpoint/2010/main" val="2849895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8671" y="2270501"/>
            <a:ext cx="7829833" cy="3196356"/>
          </a:xfrm>
          <a:prstGeom prst="rect">
            <a:avLst/>
          </a:prstGeom>
        </p:spPr>
      </p:pic>
      <p:pic>
        <p:nvPicPr>
          <p:cNvPr id="5" name="Picture 4"/>
          <p:cNvPicPr>
            <a:picLocks noChangeAspect="1"/>
          </p:cNvPicPr>
          <p:nvPr/>
        </p:nvPicPr>
        <p:blipFill>
          <a:blip r:embed="rId3"/>
          <a:stretch>
            <a:fillRect/>
          </a:stretch>
        </p:blipFill>
        <p:spPr>
          <a:xfrm>
            <a:off x="1161469" y="931044"/>
            <a:ext cx="6979231" cy="876116"/>
          </a:xfrm>
          <a:prstGeom prst="rect">
            <a:avLst/>
          </a:prstGeom>
        </p:spPr>
      </p:pic>
      <p:pic>
        <p:nvPicPr>
          <p:cNvPr id="2" name="Picture 1"/>
          <p:cNvPicPr>
            <a:picLocks noChangeAspect="1"/>
          </p:cNvPicPr>
          <p:nvPr/>
        </p:nvPicPr>
        <p:blipFill>
          <a:blip r:embed="rId4"/>
          <a:stretch>
            <a:fillRect/>
          </a:stretch>
        </p:blipFill>
        <p:spPr>
          <a:xfrm>
            <a:off x="9357787" y="287864"/>
            <a:ext cx="2577629" cy="6298916"/>
          </a:xfrm>
          <a:prstGeom prst="rect">
            <a:avLst/>
          </a:prstGeom>
        </p:spPr>
      </p:pic>
      <p:sp>
        <p:nvSpPr>
          <p:cNvPr id="3" name="Rectangle 2"/>
          <p:cNvSpPr/>
          <p:nvPr/>
        </p:nvSpPr>
        <p:spPr>
          <a:xfrm>
            <a:off x="1316806" y="5637810"/>
            <a:ext cx="7085594" cy="584775"/>
          </a:xfrm>
          <a:prstGeom prst="rect">
            <a:avLst/>
          </a:prstGeom>
        </p:spPr>
        <p:txBody>
          <a:bodyPr wrap="none">
            <a:spAutoFit/>
          </a:bodyPr>
          <a:lstStyle/>
          <a:p>
            <a:r>
              <a:rPr lang="en-US" sz="3200" b="1" dirty="0">
                <a:solidFill>
                  <a:srgbClr val="FF0000"/>
                </a:solidFill>
                <a:latin typeface="Arial" panose="020B0604020202020204" pitchFamily="34" charset="0"/>
              </a:rPr>
              <a:t>Emergency Care Research Institute</a:t>
            </a:r>
            <a:endParaRPr lang="en-US" sz="3200" b="1" dirty="0">
              <a:solidFill>
                <a:srgbClr val="FF0000"/>
              </a:solidFill>
            </a:endParaRPr>
          </a:p>
        </p:txBody>
      </p:sp>
    </p:spTree>
    <p:extLst>
      <p:ext uri="{BB962C8B-B14F-4D97-AF65-F5344CB8AC3E}">
        <p14:creationId xmlns:p14="http://schemas.microsoft.com/office/powerpoint/2010/main" val="4290451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8243" y="1032340"/>
            <a:ext cx="6000750" cy="3609975"/>
          </a:xfrm>
          <a:prstGeom prst="rect">
            <a:avLst/>
          </a:prstGeom>
        </p:spPr>
      </p:pic>
      <p:sp>
        <p:nvSpPr>
          <p:cNvPr id="2" name="Title 1"/>
          <p:cNvSpPr>
            <a:spLocks noGrp="1"/>
          </p:cNvSpPr>
          <p:nvPr>
            <p:ph type="title"/>
          </p:nvPr>
        </p:nvSpPr>
        <p:spPr>
          <a:xfrm>
            <a:off x="6641022" y="4946254"/>
            <a:ext cx="4734734" cy="1507067"/>
          </a:xfrm>
        </p:spPr>
        <p:txBody>
          <a:bodyPr>
            <a:normAutofit fontScale="90000"/>
          </a:bodyPr>
          <a:lstStyle/>
          <a:p>
            <a:r>
              <a:rPr lang="en-US" b="1" dirty="0" smtClean="0"/>
              <a:t>Electronic health records to reduce medical legal risks</a:t>
            </a:r>
            <a:endParaRPr lang="en-US" b="1" dirty="0"/>
          </a:p>
        </p:txBody>
      </p:sp>
      <p:pic>
        <p:nvPicPr>
          <p:cNvPr id="4" name="Content Placeholder 3"/>
          <p:cNvPicPr>
            <a:picLocks noGrp="1" noChangeAspect="1"/>
          </p:cNvPicPr>
          <p:nvPr>
            <p:ph idx="1"/>
          </p:nvPr>
        </p:nvPicPr>
        <p:blipFill>
          <a:blip r:embed="rId3"/>
          <a:stretch>
            <a:fillRect/>
          </a:stretch>
        </p:blipFill>
        <p:spPr>
          <a:xfrm>
            <a:off x="6518582" y="1032340"/>
            <a:ext cx="5136144" cy="3617391"/>
          </a:xfrm>
          <a:prstGeom prst="rect">
            <a:avLst/>
          </a:prstGeom>
        </p:spPr>
      </p:pic>
      <p:pic>
        <p:nvPicPr>
          <p:cNvPr id="6" name="Picture 5"/>
          <p:cNvPicPr>
            <a:picLocks noChangeAspect="1"/>
          </p:cNvPicPr>
          <p:nvPr/>
        </p:nvPicPr>
        <p:blipFill>
          <a:blip r:embed="rId4"/>
          <a:stretch>
            <a:fillRect/>
          </a:stretch>
        </p:blipFill>
        <p:spPr>
          <a:xfrm>
            <a:off x="308243" y="4818822"/>
            <a:ext cx="6007315" cy="1634499"/>
          </a:xfrm>
          <a:prstGeom prst="rect">
            <a:avLst/>
          </a:prstGeom>
        </p:spPr>
      </p:pic>
    </p:spTree>
    <p:extLst>
      <p:ext uri="{BB962C8B-B14F-4D97-AF65-F5344CB8AC3E}">
        <p14:creationId xmlns:p14="http://schemas.microsoft.com/office/powerpoint/2010/main" val="2134293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319" y="685800"/>
            <a:ext cx="11549920" cy="5392711"/>
          </a:xfrm>
        </p:spPr>
        <p:txBody>
          <a:bodyPr>
            <a:normAutofit fontScale="85000" lnSpcReduction="10000"/>
          </a:bodyPr>
          <a:lstStyle/>
          <a:p>
            <a:pPr marL="0" indent="0">
              <a:buNone/>
            </a:pPr>
            <a:r>
              <a:rPr lang="en-US" sz="3500" dirty="0" smtClean="0">
                <a:solidFill>
                  <a:schemeClr val="tx1"/>
                </a:solidFill>
              </a:rPr>
              <a:t>1. What happens when a patient wants to file suit against an FTCA-covered health center employee? All of the following options are appropriate except for which of the following?</a:t>
            </a:r>
          </a:p>
          <a:p>
            <a:pPr marL="0" indent="0">
              <a:buNone/>
            </a:pPr>
            <a:endParaRPr lang="en-US" sz="3500" dirty="0">
              <a:solidFill>
                <a:schemeClr val="tx1"/>
              </a:solidFill>
            </a:endParaRPr>
          </a:p>
          <a:p>
            <a:pPr marL="457200" indent="-457200">
              <a:buAutoNum type="alphaLcParenR"/>
            </a:pPr>
            <a:r>
              <a:rPr lang="en-US" sz="3500" dirty="0" smtClean="0">
                <a:solidFill>
                  <a:schemeClr val="tx1"/>
                </a:solidFill>
              </a:rPr>
              <a:t>A patient who alleges acts of medical malpractice by a deemed health center cannot sue the health center or the provider directly, but must instead file the claim against the United States Government.</a:t>
            </a:r>
          </a:p>
          <a:p>
            <a:pPr marL="457200" indent="-457200">
              <a:buAutoNum type="alphaLcParenR"/>
            </a:pPr>
            <a:r>
              <a:rPr lang="en-US" sz="3500" dirty="0" smtClean="0">
                <a:solidFill>
                  <a:schemeClr val="tx1"/>
                </a:solidFill>
              </a:rPr>
              <a:t>These claims are reviewed and/or litigated by the US Department of Justice according to FTCA requirements</a:t>
            </a:r>
          </a:p>
          <a:p>
            <a:pPr marL="457200" indent="-457200">
              <a:buAutoNum type="alphaLcParenR"/>
            </a:pPr>
            <a:r>
              <a:rPr lang="en-US" sz="3500" dirty="0" smtClean="0">
                <a:solidFill>
                  <a:schemeClr val="tx1"/>
                </a:solidFill>
              </a:rPr>
              <a:t>Immediate settlement is issued by HRSA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95607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319" y="685800"/>
            <a:ext cx="11549920" cy="5392711"/>
          </a:xfrm>
        </p:spPr>
        <p:txBody>
          <a:bodyPr>
            <a:normAutofit fontScale="85000" lnSpcReduction="10000"/>
          </a:bodyPr>
          <a:lstStyle/>
          <a:p>
            <a:pPr marL="0" indent="0">
              <a:buNone/>
            </a:pPr>
            <a:r>
              <a:rPr lang="en-US" sz="3500" dirty="0" smtClean="0">
                <a:solidFill>
                  <a:schemeClr val="tx1"/>
                </a:solidFill>
              </a:rPr>
              <a:t>1. What happens when a patient wants to file suit against an FTCA-covered health center employee? All of the following options are appropriate except for which of the following?</a:t>
            </a:r>
          </a:p>
          <a:p>
            <a:pPr marL="0" indent="0">
              <a:buNone/>
            </a:pPr>
            <a:endParaRPr lang="en-US" sz="3500" dirty="0">
              <a:solidFill>
                <a:schemeClr val="tx1"/>
              </a:solidFill>
            </a:endParaRPr>
          </a:p>
          <a:p>
            <a:pPr marL="457200" indent="-457200">
              <a:buAutoNum type="alphaLcParenR"/>
            </a:pPr>
            <a:r>
              <a:rPr lang="en-US" sz="3500" dirty="0" smtClean="0">
                <a:solidFill>
                  <a:schemeClr val="tx1"/>
                </a:solidFill>
              </a:rPr>
              <a:t>A patient who alleges acts of medical malpractice by a deemed health center cannot sue the health center or the provider directly, but must instead file the claim against the United States Government.</a:t>
            </a:r>
          </a:p>
          <a:p>
            <a:pPr marL="457200" indent="-457200">
              <a:buAutoNum type="alphaLcParenR"/>
            </a:pPr>
            <a:r>
              <a:rPr lang="en-US" sz="3500" dirty="0" smtClean="0">
                <a:solidFill>
                  <a:schemeClr val="tx1"/>
                </a:solidFill>
              </a:rPr>
              <a:t>These claims are reviewed and/or litigated by the US Department of Justice according to FTCA requirements</a:t>
            </a:r>
          </a:p>
          <a:p>
            <a:pPr marL="457200" indent="-457200">
              <a:buAutoNum type="alphaLcParenR"/>
            </a:pPr>
            <a:r>
              <a:rPr lang="en-US" sz="3500" dirty="0" smtClean="0">
                <a:solidFill>
                  <a:srgbClr val="C00000"/>
                </a:solidFill>
              </a:rPr>
              <a:t>Immediate settlement is issued by HRSA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460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1" y="460948"/>
            <a:ext cx="11914681" cy="5932357"/>
          </a:xfrm>
        </p:spPr>
        <p:txBody>
          <a:bodyPr>
            <a:normAutofit fontScale="85000" lnSpcReduction="20000"/>
          </a:bodyPr>
          <a:lstStyle/>
          <a:p>
            <a:pPr marL="0" indent="0">
              <a:buNone/>
            </a:pPr>
            <a:r>
              <a:rPr lang="en-US" sz="3800" dirty="0" smtClean="0">
                <a:solidFill>
                  <a:schemeClr val="tx1"/>
                </a:solidFill>
              </a:rPr>
              <a:t>2. HRSA is committed to a comprehensive approach to quality improvement/quality assurance that includes risk management. To support health centers and free clinics HRSA provides FREE access to the ECRI Institute Clinical Risk Management Program. As part of this program provided on behalf of HRSA, users have access to various risk management and patient safety recourses and education, including a nine-hour online electronic fetal monitoring training for continuing medical education (CME).</a:t>
            </a:r>
          </a:p>
          <a:p>
            <a:pPr marL="0" indent="0">
              <a:buNone/>
            </a:pPr>
            <a:endParaRPr lang="en-US" sz="3800" dirty="0">
              <a:solidFill>
                <a:schemeClr val="tx1"/>
              </a:solidFill>
            </a:endParaRPr>
          </a:p>
          <a:p>
            <a:pPr marL="457200" indent="-457200">
              <a:buAutoNum type="alphaLcParenR"/>
            </a:pPr>
            <a:r>
              <a:rPr lang="en-US" sz="3800" dirty="0" smtClean="0">
                <a:solidFill>
                  <a:schemeClr val="tx1"/>
                </a:solidFill>
              </a:rPr>
              <a:t>True</a:t>
            </a:r>
          </a:p>
          <a:p>
            <a:pPr marL="457200" indent="-457200">
              <a:buAutoNum type="alphaLcParenR"/>
            </a:pPr>
            <a:r>
              <a:rPr lang="en-US" sz="3800" dirty="0" smtClean="0">
                <a:solidFill>
                  <a:schemeClr val="tx1"/>
                </a:solidFill>
              </a:rPr>
              <a:t>False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63066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1" y="460948"/>
            <a:ext cx="11914681" cy="5932357"/>
          </a:xfrm>
        </p:spPr>
        <p:txBody>
          <a:bodyPr>
            <a:normAutofit fontScale="85000" lnSpcReduction="20000"/>
          </a:bodyPr>
          <a:lstStyle/>
          <a:p>
            <a:pPr marL="0" indent="0">
              <a:buNone/>
            </a:pPr>
            <a:r>
              <a:rPr lang="en-US" sz="3800" dirty="0" smtClean="0">
                <a:solidFill>
                  <a:schemeClr val="tx1"/>
                </a:solidFill>
              </a:rPr>
              <a:t>2. HRSA is committed to a comprehensive approach to quality improvement/quality assurance that includes risk management. To support health centers and free clinics HRSA provides FREE access to the ECRI Institute Clinical Risk Management Program. As part of this program provided on behalf of HRSA, users have access to various risk management and patient safety recourses and education, including a nine-hour online electronic fetal monitoring training for continuing medical education (CME).</a:t>
            </a:r>
          </a:p>
          <a:p>
            <a:pPr marL="0" indent="0">
              <a:buNone/>
            </a:pPr>
            <a:endParaRPr lang="en-US" sz="3800" dirty="0">
              <a:solidFill>
                <a:schemeClr val="tx1"/>
              </a:solidFill>
            </a:endParaRPr>
          </a:p>
          <a:p>
            <a:pPr marL="457200" indent="-457200">
              <a:buAutoNum type="alphaLcParenR"/>
            </a:pPr>
            <a:r>
              <a:rPr lang="en-US" sz="3800" dirty="0" smtClean="0">
                <a:solidFill>
                  <a:srgbClr val="C00000"/>
                </a:solidFill>
              </a:rPr>
              <a:t>True</a:t>
            </a:r>
          </a:p>
          <a:p>
            <a:pPr marL="457200" indent="-457200">
              <a:buAutoNum type="alphaLcParenR"/>
            </a:pPr>
            <a:r>
              <a:rPr lang="en-US" sz="3800" dirty="0" smtClean="0">
                <a:solidFill>
                  <a:schemeClr val="tx1"/>
                </a:solidFill>
              </a:rPr>
              <a:t>False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8775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fontScale="925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three:   </a:t>
            </a:r>
            <a:br>
              <a:rPr lang="en-US" sz="6000" b="1" dirty="0" smtClean="0"/>
            </a:br>
            <a:endParaRPr lang="en-US" sz="6000" b="1" dirty="0" smtClean="0"/>
          </a:p>
          <a:p>
            <a:r>
              <a:rPr lang="en-US" b="1" dirty="0" smtClean="0"/>
              <a:t>SECTION eight: </a:t>
            </a:r>
          </a:p>
          <a:p>
            <a:r>
              <a:rPr lang="en-US" b="1" dirty="0" smtClean="0"/>
              <a:t>Risk Management, </a:t>
            </a:r>
          </a:p>
          <a:p>
            <a:r>
              <a:rPr lang="en-US" b="1" dirty="0" smtClean="0"/>
              <a:t>federal torts claims </a:t>
            </a:r>
          </a:p>
          <a:p>
            <a:r>
              <a:rPr lang="en-US" b="1" dirty="0" smtClean="0"/>
              <a:t>act, and professional </a:t>
            </a:r>
          </a:p>
          <a:p>
            <a:r>
              <a:rPr lang="en-US" b="1" dirty="0" err="1" smtClean="0"/>
              <a:t>liabilty</a:t>
            </a:r>
            <a:endParaRPr lang="en-US" b="1" dirty="0"/>
          </a:p>
        </p:txBody>
      </p:sp>
      <p:pic>
        <p:nvPicPr>
          <p:cNvPr id="2" name="Picture 1"/>
          <p:cNvPicPr>
            <a:picLocks noChangeAspect="1"/>
          </p:cNvPicPr>
          <p:nvPr/>
        </p:nvPicPr>
        <p:blipFill>
          <a:blip r:embed="rId2"/>
          <a:stretch>
            <a:fillRect/>
          </a:stretch>
        </p:blipFill>
        <p:spPr>
          <a:xfrm>
            <a:off x="9347200" y="233679"/>
            <a:ext cx="2624772" cy="6414119"/>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1" y="588364"/>
            <a:ext cx="11914681" cy="5932357"/>
          </a:xfrm>
        </p:spPr>
        <p:txBody>
          <a:bodyPr>
            <a:normAutofit fontScale="92500" lnSpcReduction="10000"/>
          </a:bodyPr>
          <a:lstStyle/>
          <a:p>
            <a:pPr marL="0" indent="0">
              <a:buNone/>
            </a:pPr>
            <a:r>
              <a:rPr lang="en-US" sz="3200" dirty="0" smtClean="0">
                <a:solidFill>
                  <a:schemeClr val="tx1"/>
                </a:solidFill>
              </a:rPr>
              <a:t>3. Why should I take the time for a Risk Management Program? An effective program can help you in all of the following ways except for which response?</a:t>
            </a:r>
          </a:p>
          <a:p>
            <a:pPr marL="0" indent="0">
              <a:buNone/>
            </a:pPr>
            <a:endParaRPr lang="en-US" sz="3200" dirty="0">
              <a:solidFill>
                <a:schemeClr val="tx1"/>
              </a:solidFill>
            </a:endParaRPr>
          </a:p>
          <a:p>
            <a:pPr marL="457200" indent="-457200">
              <a:buAutoNum type="alphaLcParenR"/>
            </a:pPr>
            <a:r>
              <a:rPr lang="en-US" sz="3200" dirty="0" smtClean="0">
                <a:solidFill>
                  <a:schemeClr val="tx1"/>
                </a:solidFill>
              </a:rPr>
              <a:t>Identify and mitigate liability exposures, such as: obstetrics, decision-making surrounding diagnosis, communicating test results, and hand offs </a:t>
            </a:r>
          </a:p>
          <a:p>
            <a:pPr marL="457200" indent="-457200">
              <a:buAutoNum type="alphaLcParenR"/>
            </a:pPr>
            <a:r>
              <a:rPr lang="en-US" sz="3200" dirty="0" smtClean="0">
                <a:solidFill>
                  <a:schemeClr val="tx1"/>
                </a:solidFill>
              </a:rPr>
              <a:t>Prevent and reduce the severity of adverse events</a:t>
            </a:r>
          </a:p>
          <a:p>
            <a:pPr marL="457200" indent="-457200">
              <a:buAutoNum type="alphaLcParenR"/>
            </a:pPr>
            <a:r>
              <a:rPr lang="en-US" sz="3200" dirty="0" smtClean="0">
                <a:solidFill>
                  <a:schemeClr val="tx1"/>
                </a:solidFill>
              </a:rPr>
              <a:t>Improve the patients experience of care</a:t>
            </a:r>
          </a:p>
          <a:p>
            <a:pPr marL="457200" indent="-457200">
              <a:buAutoNum type="alphaLcParenR"/>
            </a:pPr>
            <a:r>
              <a:rPr lang="en-US" sz="3200" dirty="0" smtClean="0">
                <a:solidFill>
                  <a:schemeClr val="tx1"/>
                </a:solidFill>
              </a:rPr>
              <a:t>Increase provider and staff satisfaction </a:t>
            </a:r>
          </a:p>
          <a:p>
            <a:pPr marL="457200" indent="-457200">
              <a:buAutoNum type="alphaLcParenR"/>
            </a:pPr>
            <a:r>
              <a:rPr lang="en-US" sz="3200" dirty="0" smtClean="0">
                <a:solidFill>
                  <a:schemeClr val="tx1"/>
                </a:solidFill>
              </a:rPr>
              <a:t>Absolutely protect you from any legal actions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18708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1" y="588364"/>
            <a:ext cx="11914681" cy="5932357"/>
          </a:xfrm>
        </p:spPr>
        <p:txBody>
          <a:bodyPr>
            <a:normAutofit fontScale="92500" lnSpcReduction="10000"/>
          </a:bodyPr>
          <a:lstStyle/>
          <a:p>
            <a:pPr marL="0" indent="0">
              <a:buNone/>
            </a:pPr>
            <a:r>
              <a:rPr lang="en-US" sz="3200" dirty="0" smtClean="0">
                <a:solidFill>
                  <a:schemeClr val="tx1"/>
                </a:solidFill>
              </a:rPr>
              <a:t>3. Why should I take the time for a Risk Management Program? An effective program can help you in all of the following ways except for which response?</a:t>
            </a:r>
          </a:p>
          <a:p>
            <a:pPr marL="0" indent="0">
              <a:buNone/>
            </a:pPr>
            <a:endParaRPr lang="en-US" sz="3200" dirty="0">
              <a:solidFill>
                <a:schemeClr val="tx1"/>
              </a:solidFill>
            </a:endParaRPr>
          </a:p>
          <a:p>
            <a:pPr marL="457200" indent="-457200">
              <a:buAutoNum type="alphaLcParenR"/>
            </a:pPr>
            <a:r>
              <a:rPr lang="en-US" sz="3200" dirty="0" smtClean="0">
                <a:solidFill>
                  <a:schemeClr val="tx1"/>
                </a:solidFill>
              </a:rPr>
              <a:t>Identify and mitigate liability exposures, such as: obstetrics, decision-making surrounding diagnosis, communicating test results, and hand offs </a:t>
            </a:r>
          </a:p>
          <a:p>
            <a:pPr marL="457200" indent="-457200">
              <a:buAutoNum type="alphaLcParenR"/>
            </a:pPr>
            <a:r>
              <a:rPr lang="en-US" sz="3200" dirty="0" smtClean="0">
                <a:solidFill>
                  <a:schemeClr val="tx1"/>
                </a:solidFill>
              </a:rPr>
              <a:t>Prevent and reduce the severity of adverse events</a:t>
            </a:r>
          </a:p>
          <a:p>
            <a:pPr marL="457200" indent="-457200">
              <a:buAutoNum type="alphaLcParenR"/>
            </a:pPr>
            <a:r>
              <a:rPr lang="en-US" sz="3200" dirty="0" smtClean="0">
                <a:solidFill>
                  <a:schemeClr val="tx1"/>
                </a:solidFill>
              </a:rPr>
              <a:t>Improve the patients experience of care</a:t>
            </a:r>
          </a:p>
          <a:p>
            <a:pPr marL="457200" indent="-457200">
              <a:buAutoNum type="alphaLcParenR"/>
            </a:pPr>
            <a:r>
              <a:rPr lang="en-US" sz="3200" dirty="0" smtClean="0">
                <a:solidFill>
                  <a:schemeClr val="tx1"/>
                </a:solidFill>
              </a:rPr>
              <a:t>Increase provider and staff satisfaction </a:t>
            </a:r>
          </a:p>
          <a:p>
            <a:pPr marL="457200" indent="-457200">
              <a:buAutoNum type="alphaLcParenR"/>
            </a:pPr>
            <a:r>
              <a:rPr lang="en-US" sz="3200" dirty="0" smtClean="0">
                <a:solidFill>
                  <a:srgbClr val="C00000"/>
                </a:solidFill>
              </a:rPr>
              <a:t>Absolutely protect you from any legal actions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693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1" y="588364"/>
            <a:ext cx="11914681" cy="5932357"/>
          </a:xfrm>
        </p:spPr>
        <p:txBody>
          <a:bodyPr>
            <a:normAutofit fontScale="77500" lnSpcReduction="20000"/>
          </a:bodyPr>
          <a:lstStyle/>
          <a:p>
            <a:pPr marL="0" indent="0">
              <a:buNone/>
            </a:pPr>
            <a:r>
              <a:rPr lang="en-US" sz="3200" dirty="0" smtClean="0">
                <a:solidFill>
                  <a:schemeClr val="tx1"/>
                </a:solidFill>
              </a:rPr>
              <a:t>4. What value will my health center get from a Risk Management Program?</a:t>
            </a:r>
          </a:p>
          <a:p>
            <a:pPr marL="0" indent="0">
              <a:buNone/>
            </a:pPr>
            <a:r>
              <a:rPr lang="en-US" sz="3200" dirty="0" smtClean="0">
                <a:solidFill>
                  <a:schemeClr val="tx1"/>
                </a:solidFill>
              </a:rPr>
              <a:t>Your health center can obtain all of the following benefits except for which response?</a:t>
            </a:r>
          </a:p>
          <a:p>
            <a:pPr marL="0" indent="0">
              <a:buNone/>
            </a:pPr>
            <a:endParaRPr lang="en-US" sz="3200" dirty="0">
              <a:solidFill>
                <a:schemeClr val="tx1"/>
              </a:solidFill>
            </a:endParaRPr>
          </a:p>
          <a:p>
            <a:pPr marL="457200" indent="-457200">
              <a:buAutoNum type="alphaLcParenR"/>
            </a:pPr>
            <a:r>
              <a:rPr lang="en-US" sz="3200" dirty="0" smtClean="0">
                <a:solidFill>
                  <a:schemeClr val="tx1"/>
                </a:solidFill>
              </a:rPr>
              <a:t>Protect the physician from all allegations against them</a:t>
            </a:r>
          </a:p>
          <a:p>
            <a:pPr marL="457200" indent="-457200">
              <a:buAutoNum type="alphaLcParenR"/>
            </a:pPr>
            <a:r>
              <a:rPr lang="en-US" sz="3200" dirty="0" smtClean="0">
                <a:solidFill>
                  <a:schemeClr val="tx1"/>
                </a:solidFill>
              </a:rPr>
              <a:t>Secure organizational commitment to improvement </a:t>
            </a:r>
          </a:p>
          <a:p>
            <a:pPr marL="457200" indent="-457200">
              <a:buAutoNum type="alphaLcParenR"/>
            </a:pPr>
            <a:r>
              <a:rPr lang="en-US" sz="3200" dirty="0" smtClean="0">
                <a:solidFill>
                  <a:schemeClr val="tx1"/>
                </a:solidFill>
              </a:rPr>
              <a:t>Review patient injuries and near misses to prevent future occurrence </a:t>
            </a:r>
          </a:p>
          <a:p>
            <a:pPr marL="457200" indent="-457200">
              <a:buAutoNum type="alphaLcParenR"/>
            </a:pPr>
            <a:r>
              <a:rPr lang="en-US" sz="3200" dirty="0" smtClean="0">
                <a:solidFill>
                  <a:schemeClr val="tx1"/>
                </a:solidFill>
              </a:rPr>
              <a:t>Promote system improvement and liability reduction </a:t>
            </a:r>
          </a:p>
          <a:p>
            <a:pPr marL="457200" indent="-457200">
              <a:buAutoNum type="alphaLcParenR"/>
            </a:pPr>
            <a:r>
              <a:rPr lang="en-US" sz="3200" dirty="0" smtClean="0">
                <a:solidFill>
                  <a:schemeClr val="tx1"/>
                </a:solidFill>
              </a:rPr>
              <a:t>Encourage open communication regarding patient adverse outcomes </a:t>
            </a:r>
          </a:p>
          <a:p>
            <a:pPr marL="457200" indent="-457200">
              <a:buAutoNum type="alphaLcParenR"/>
            </a:pPr>
            <a:r>
              <a:rPr lang="en-US" sz="3200" dirty="0" smtClean="0">
                <a:solidFill>
                  <a:schemeClr val="tx1"/>
                </a:solidFill>
              </a:rPr>
              <a:t>Improve the reliability of patient care processes</a:t>
            </a:r>
          </a:p>
          <a:p>
            <a:pPr marL="457200" indent="-457200">
              <a:buAutoNum type="alphaLcParenR"/>
            </a:pPr>
            <a:r>
              <a:rPr lang="en-US" sz="3200" dirty="0" smtClean="0">
                <a:solidFill>
                  <a:schemeClr val="tx1"/>
                </a:solidFill>
              </a:rPr>
              <a:t>Establish a culture of safety-one that is fair minded but holds individuals accountable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3748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1" y="588364"/>
            <a:ext cx="11914681" cy="5932357"/>
          </a:xfrm>
        </p:spPr>
        <p:txBody>
          <a:bodyPr>
            <a:normAutofit fontScale="77500" lnSpcReduction="20000"/>
          </a:bodyPr>
          <a:lstStyle/>
          <a:p>
            <a:pPr marL="0" indent="0">
              <a:buNone/>
            </a:pPr>
            <a:r>
              <a:rPr lang="en-US" sz="3200" dirty="0" smtClean="0">
                <a:solidFill>
                  <a:schemeClr val="tx1"/>
                </a:solidFill>
              </a:rPr>
              <a:t>4. What value will my health center get from a Risk Management Program?</a:t>
            </a:r>
          </a:p>
          <a:p>
            <a:pPr marL="0" indent="0">
              <a:buNone/>
            </a:pPr>
            <a:r>
              <a:rPr lang="en-US" sz="3200" dirty="0" smtClean="0">
                <a:solidFill>
                  <a:schemeClr val="tx1"/>
                </a:solidFill>
              </a:rPr>
              <a:t>Your health center can obtain all of the following benefits except for which response?</a:t>
            </a:r>
          </a:p>
          <a:p>
            <a:pPr marL="0" indent="0">
              <a:buNone/>
            </a:pPr>
            <a:endParaRPr lang="en-US" sz="3200" dirty="0">
              <a:solidFill>
                <a:srgbClr val="C00000"/>
              </a:solidFill>
            </a:endParaRPr>
          </a:p>
          <a:p>
            <a:pPr marL="457200" indent="-457200">
              <a:buAutoNum type="alphaLcParenR"/>
            </a:pPr>
            <a:r>
              <a:rPr lang="en-US" sz="3200" dirty="0" smtClean="0">
                <a:solidFill>
                  <a:srgbClr val="C00000"/>
                </a:solidFill>
              </a:rPr>
              <a:t>Protect the physician from all allegations against them</a:t>
            </a:r>
          </a:p>
          <a:p>
            <a:pPr marL="457200" indent="-457200">
              <a:buAutoNum type="alphaLcParenR"/>
            </a:pPr>
            <a:r>
              <a:rPr lang="en-US" sz="3200" dirty="0" smtClean="0">
                <a:solidFill>
                  <a:schemeClr val="tx1"/>
                </a:solidFill>
              </a:rPr>
              <a:t>Secure organizational commitment to improvement </a:t>
            </a:r>
          </a:p>
          <a:p>
            <a:pPr marL="457200" indent="-457200">
              <a:buAutoNum type="alphaLcParenR"/>
            </a:pPr>
            <a:r>
              <a:rPr lang="en-US" sz="3200" dirty="0" smtClean="0">
                <a:solidFill>
                  <a:schemeClr val="tx1"/>
                </a:solidFill>
              </a:rPr>
              <a:t>Review patient injuries and near misses to prevent future occurrence </a:t>
            </a:r>
          </a:p>
          <a:p>
            <a:pPr marL="457200" indent="-457200">
              <a:buAutoNum type="alphaLcParenR"/>
            </a:pPr>
            <a:r>
              <a:rPr lang="en-US" sz="3200" dirty="0" smtClean="0">
                <a:solidFill>
                  <a:schemeClr val="tx1"/>
                </a:solidFill>
              </a:rPr>
              <a:t>Promote system improvement and liability reduction </a:t>
            </a:r>
          </a:p>
          <a:p>
            <a:pPr marL="457200" indent="-457200">
              <a:buAutoNum type="alphaLcParenR"/>
            </a:pPr>
            <a:r>
              <a:rPr lang="en-US" sz="3200" dirty="0" smtClean="0">
                <a:solidFill>
                  <a:schemeClr val="tx1"/>
                </a:solidFill>
              </a:rPr>
              <a:t>Encourage open communication regarding patient adverse outcomes </a:t>
            </a:r>
          </a:p>
          <a:p>
            <a:pPr marL="457200" indent="-457200">
              <a:buAutoNum type="alphaLcParenR"/>
            </a:pPr>
            <a:r>
              <a:rPr lang="en-US" sz="3200" dirty="0" smtClean="0">
                <a:solidFill>
                  <a:schemeClr val="tx1"/>
                </a:solidFill>
              </a:rPr>
              <a:t>Improve the reliability of patient care processes</a:t>
            </a:r>
          </a:p>
          <a:p>
            <a:pPr marL="457200" indent="-457200">
              <a:buAutoNum type="alphaLcParenR"/>
            </a:pPr>
            <a:r>
              <a:rPr lang="en-US" sz="3200" dirty="0" smtClean="0">
                <a:solidFill>
                  <a:schemeClr val="tx1"/>
                </a:solidFill>
              </a:rPr>
              <a:t>Establish a culture of safety-one that is fair minded but holds individuals accountable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848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1" y="588364"/>
            <a:ext cx="11914681" cy="5932357"/>
          </a:xfrm>
        </p:spPr>
        <p:txBody>
          <a:bodyPr>
            <a:normAutofit fontScale="85000" lnSpcReduction="20000"/>
          </a:bodyPr>
          <a:lstStyle/>
          <a:p>
            <a:pPr marL="0" indent="0">
              <a:buNone/>
            </a:pPr>
            <a:r>
              <a:rPr lang="en-US" sz="3200" dirty="0" smtClean="0">
                <a:solidFill>
                  <a:schemeClr val="tx1"/>
                </a:solidFill>
              </a:rPr>
              <a:t>5. Why use risk management resources from ECRI Institute?</a:t>
            </a:r>
          </a:p>
          <a:p>
            <a:pPr marL="0" indent="0">
              <a:buNone/>
            </a:pPr>
            <a:r>
              <a:rPr lang="en-US" sz="3200" dirty="0" smtClean="0">
                <a:solidFill>
                  <a:schemeClr val="tx1"/>
                </a:solidFill>
              </a:rPr>
              <a:t>The following list a number of reasonable responses except for which of the following?</a:t>
            </a:r>
          </a:p>
          <a:p>
            <a:pPr marL="0" indent="0">
              <a:buNone/>
            </a:pPr>
            <a:endParaRPr lang="en-US" sz="3200" dirty="0">
              <a:solidFill>
                <a:schemeClr val="tx1"/>
              </a:solidFill>
            </a:endParaRPr>
          </a:p>
          <a:p>
            <a:pPr marL="457200" indent="-457200">
              <a:buAutoNum type="alphaLcParenR"/>
            </a:pPr>
            <a:r>
              <a:rPr lang="en-US" sz="3200" dirty="0" smtClean="0">
                <a:solidFill>
                  <a:schemeClr val="tx1"/>
                </a:solidFill>
              </a:rPr>
              <a:t>Has helped 1,000s of healthcare providers save time and improve patient safety with continuing medical education courses, policy templates, self assessment questionnaires training Power Point presentations, and more</a:t>
            </a:r>
          </a:p>
          <a:p>
            <a:pPr marL="457200" indent="-457200">
              <a:buAutoNum type="alphaLcParenR"/>
            </a:pPr>
            <a:r>
              <a:rPr lang="en-US" sz="3200" dirty="0" smtClean="0">
                <a:solidFill>
                  <a:schemeClr val="tx1"/>
                </a:solidFill>
              </a:rPr>
              <a:t>Is an evidence-based practice center by the U.S. agency for healthcare research and quality and a federally certified patient safety organization</a:t>
            </a:r>
          </a:p>
          <a:p>
            <a:pPr marL="457200" indent="-457200">
              <a:buAutoNum type="alphaLcParenR"/>
            </a:pPr>
            <a:r>
              <a:rPr lang="en-US" sz="3200" dirty="0" smtClean="0">
                <a:solidFill>
                  <a:schemeClr val="tx1"/>
                </a:solidFill>
              </a:rPr>
              <a:t>Provides resources for the patient safety authority and the State Hospital associations, and others</a:t>
            </a:r>
          </a:p>
          <a:p>
            <a:pPr marL="457200" indent="-457200">
              <a:buAutoNum type="alphaLcParenR"/>
            </a:pPr>
            <a:r>
              <a:rPr lang="en-US" sz="3200" dirty="0" smtClean="0">
                <a:solidFill>
                  <a:schemeClr val="tx1"/>
                </a:solidFill>
              </a:rPr>
              <a:t>Will make the physician immune from lawsuits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02293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1" y="588364"/>
            <a:ext cx="11914681" cy="5932357"/>
          </a:xfrm>
        </p:spPr>
        <p:txBody>
          <a:bodyPr>
            <a:normAutofit fontScale="85000" lnSpcReduction="20000"/>
          </a:bodyPr>
          <a:lstStyle/>
          <a:p>
            <a:pPr marL="0" indent="0">
              <a:buNone/>
            </a:pPr>
            <a:r>
              <a:rPr lang="en-US" sz="3200" smtClean="0">
                <a:solidFill>
                  <a:schemeClr val="tx1"/>
                </a:solidFill>
              </a:rPr>
              <a:t>5. Why </a:t>
            </a:r>
            <a:r>
              <a:rPr lang="en-US" sz="3200" dirty="0" smtClean="0">
                <a:solidFill>
                  <a:schemeClr val="tx1"/>
                </a:solidFill>
              </a:rPr>
              <a:t>use risk management resources from ECRI Institute?</a:t>
            </a:r>
          </a:p>
          <a:p>
            <a:pPr marL="0" indent="0">
              <a:buNone/>
            </a:pPr>
            <a:r>
              <a:rPr lang="en-US" sz="3200" dirty="0" smtClean="0">
                <a:solidFill>
                  <a:schemeClr val="tx1"/>
                </a:solidFill>
              </a:rPr>
              <a:t>The following list a number of reasonable responses except for which of the following?</a:t>
            </a:r>
          </a:p>
          <a:p>
            <a:pPr marL="0" indent="0">
              <a:buNone/>
            </a:pPr>
            <a:endParaRPr lang="en-US" sz="3200" dirty="0">
              <a:solidFill>
                <a:schemeClr val="tx1"/>
              </a:solidFill>
            </a:endParaRPr>
          </a:p>
          <a:p>
            <a:pPr marL="457200" indent="-457200">
              <a:buAutoNum type="alphaLcParenR"/>
            </a:pPr>
            <a:r>
              <a:rPr lang="en-US" sz="3200" dirty="0" smtClean="0">
                <a:solidFill>
                  <a:schemeClr val="tx1"/>
                </a:solidFill>
              </a:rPr>
              <a:t>Has helped 1,000s of healthcare providers save time and improve patient safety with continuing medical education courses, policy templates, self assessment questionnaires training Power Point presentations, and more</a:t>
            </a:r>
          </a:p>
          <a:p>
            <a:pPr marL="457200" indent="-457200">
              <a:buAutoNum type="alphaLcParenR"/>
            </a:pPr>
            <a:r>
              <a:rPr lang="en-US" sz="3200" dirty="0" smtClean="0">
                <a:solidFill>
                  <a:schemeClr val="tx1"/>
                </a:solidFill>
              </a:rPr>
              <a:t>Is an evidence-based practice center by the U.S. agency for healthcare research and quality and a federally certified patient safety organization</a:t>
            </a:r>
          </a:p>
          <a:p>
            <a:pPr marL="457200" indent="-457200">
              <a:buAutoNum type="alphaLcParenR"/>
            </a:pPr>
            <a:r>
              <a:rPr lang="en-US" sz="3200" dirty="0" smtClean="0">
                <a:solidFill>
                  <a:schemeClr val="tx1"/>
                </a:solidFill>
              </a:rPr>
              <a:t>Provides resources for the patient safety authority and the State Hospital associations, and others</a:t>
            </a:r>
          </a:p>
          <a:p>
            <a:pPr marL="457200" indent="-457200">
              <a:buAutoNum type="alphaLcParenR"/>
            </a:pPr>
            <a:r>
              <a:rPr lang="en-US" sz="3200" dirty="0" smtClean="0">
                <a:solidFill>
                  <a:srgbClr val="C00000"/>
                </a:solidFill>
              </a:rPr>
              <a:t>Will make the physician immune from lawsuits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981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OBJECTIVES</a:t>
            </a:r>
            <a:endParaRPr lang="en-US" b="1" dirty="0"/>
          </a:p>
        </p:txBody>
      </p:sp>
      <p:sp>
        <p:nvSpPr>
          <p:cNvPr id="3" name="Content Placeholder 2"/>
          <p:cNvSpPr>
            <a:spLocks noGrp="1"/>
          </p:cNvSpPr>
          <p:nvPr>
            <p:ph idx="1"/>
          </p:nvPr>
        </p:nvSpPr>
        <p:spPr>
          <a:xfrm>
            <a:off x="684212" y="685800"/>
            <a:ext cx="8359049" cy="3615267"/>
          </a:xfrm>
        </p:spPr>
        <p:txBody>
          <a:bodyPr>
            <a:normAutofit fontScale="92500"/>
          </a:bodyPr>
          <a:lstStyle/>
          <a:p>
            <a:pPr>
              <a:buFont typeface="Arial" panose="020B0604020202020204" pitchFamily="34" charset="0"/>
              <a:buChar char="•"/>
            </a:pPr>
            <a:r>
              <a:rPr lang="en-US" sz="3600" b="1" dirty="0">
                <a:solidFill>
                  <a:schemeClr val="bg1"/>
                </a:solidFill>
              </a:rPr>
              <a:t>To understand systems in place to identify and analyze potential hazards</a:t>
            </a:r>
          </a:p>
          <a:p>
            <a:pPr>
              <a:buFont typeface="Arial" panose="020B0604020202020204" pitchFamily="34" charset="0"/>
              <a:buChar char="•"/>
            </a:pPr>
            <a:r>
              <a:rPr lang="en-US" sz="3600" b="1" dirty="0">
                <a:solidFill>
                  <a:schemeClr val="bg1"/>
                </a:solidFill>
              </a:rPr>
              <a:t>To increase knowledge of key points of the FTCA and its relation to roles/responsibilities of </a:t>
            </a:r>
            <a:r>
              <a:rPr lang="en-US" sz="3600" b="1" dirty="0" smtClean="0">
                <a:solidFill>
                  <a:schemeClr val="bg1"/>
                </a:solidFill>
              </a:rPr>
              <a:t>Electronic Health Care Record</a:t>
            </a:r>
            <a:endParaRPr lang="en-US" sz="3600" b="1" dirty="0">
              <a:solidFill>
                <a:schemeClr val="bg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983" y="278968"/>
            <a:ext cx="2727485" cy="6307811"/>
          </a:xfrm>
          <a:prstGeom prst="rect">
            <a:avLst/>
          </a:prstGeom>
        </p:spPr>
      </p:pic>
    </p:spTree>
    <p:extLst>
      <p:ext uri="{BB962C8B-B14F-4D97-AF65-F5344CB8AC3E}">
        <p14:creationId xmlns:p14="http://schemas.microsoft.com/office/powerpoint/2010/main" val="1556924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68684"/>
            <a:ext cx="9257951" cy="1515389"/>
          </a:xfrm>
        </p:spPr>
        <p:txBody>
          <a:bodyPr>
            <a:normAutofit fontScale="90000"/>
          </a:bodyPr>
          <a:lstStyle/>
          <a:p>
            <a:r>
              <a:rPr lang="en-US" dirty="0" smtClean="0"/>
              <a:t/>
            </a:r>
            <a:br>
              <a:rPr lang="en-US" dirty="0" smtClean="0"/>
            </a:br>
            <a:r>
              <a:rPr lang="en-US" b="1" dirty="0" smtClean="0"/>
              <a:t>Risk </a:t>
            </a:r>
            <a:r>
              <a:rPr lang="en-US" b="1" dirty="0"/>
              <a:t>Management, </a:t>
            </a:r>
            <a:r>
              <a:rPr lang="en-US" b="1" dirty="0" smtClean="0"/>
              <a:t>federal tort </a:t>
            </a:r>
            <a:br>
              <a:rPr lang="en-US" b="1" dirty="0" smtClean="0"/>
            </a:br>
            <a:r>
              <a:rPr lang="en-US" b="1" dirty="0" smtClean="0"/>
              <a:t>claims act</a:t>
            </a:r>
            <a:r>
              <a:rPr lang="en-US" b="1" dirty="0"/>
              <a:t>, and professional </a:t>
            </a:r>
            <a:br>
              <a:rPr lang="en-US" b="1" dirty="0"/>
            </a:br>
            <a:r>
              <a:rPr lang="en-US" b="1" dirty="0" smtClean="0"/>
              <a:t>liability</a:t>
            </a:r>
            <a:r>
              <a:rPr lang="en-US" b="1" dirty="0"/>
              <a:t/>
            </a:r>
            <a:br>
              <a:rPr lang="en-US" b="1" dirty="0"/>
            </a:br>
            <a:endParaRPr lang="en-US" b="1" dirty="0"/>
          </a:p>
        </p:txBody>
      </p:sp>
      <p:sp>
        <p:nvSpPr>
          <p:cNvPr id="3" name="Content Placeholder 2"/>
          <p:cNvSpPr>
            <a:spLocks noGrp="1"/>
          </p:cNvSpPr>
          <p:nvPr>
            <p:ph idx="1"/>
          </p:nvPr>
        </p:nvSpPr>
        <p:spPr>
          <a:xfrm>
            <a:off x="358748" y="77492"/>
            <a:ext cx="7514391" cy="4881965"/>
          </a:xfrm>
        </p:spPr>
        <p:txBody>
          <a:bodyPr>
            <a:normAutofit/>
          </a:bodyPr>
          <a:lstStyle/>
          <a:p>
            <a:pPr lvl="0">
              <a:buFont typeface="Arial" panose="020B0604020202020204" pitchFamily="34" charset="0"/>
              <a:buChar char="•"/>
            </a:pPr>
            <a:r>
              <a:rPr lang="en-US" sz="3200" b="1" dirty="0">
                <a:solidFill>
                  <a:schemeClr val="bg1"/>
                </a:solidFill>
              </a:rPr>
              <a:t>Claims management </a:t>
            </a:r>
          </a:p>
          <a:p>
            <a:pPr lvl="0">
              <a:buFont typeface="Arial" panose="020B0604020202020204" pitchFamily="34" charset="0"/>
              <a:buChar char="•"/>
            </a:pPr>
            <a:r>
              <a:rPr lang="en-US" sz="3200" b="1" dirty="0">
                <a:solidFill>
                  <a:schemeClr val="bg1"/>
                </a:solidFill>
              </a:rPr>
              <a:t>Complaint resolution</a:t>
            </a:r>
          </a:p>
          <a:p>
            <a:pPr lvl="0">
              <a:buFont typeface="Arial" panose="020B0604020202020204" pitchFamily="34" charset="0"/>
              <a:buChar char="•"/>
            </a:pPr>
            <a:r>
              <a:rPr lang="en-US" sz="3200" b="1" dirty="0">
                <a:solidFill>
                  <a:schemeClr val="bg1"/>
                </a:solidFill>
              </a:rPr>
              <a:t>Confidentiality and release of info</a:t>
            </a:r>
          </a:p>
          <a:p>
            <a:pPr lvl="0">
              <a:buFont typeface="Arial" panose="020B0604020202020204" pitchFamily="34" charset="0"/>
              <a:buChar char="•"/>
            </a:pPr>
            <a:r>
              <a:rPr lang="en-US" sz="3200" b="1" dirty="0">
                <a:solidFill>
                  <a:schemeClr val="bg1"/>
                </a:solidFill>
              </a:rPr>
              <a:t>Reporting and management of adverse </a:t>
            </a:r>
            <a:r>
              <a:rPr lang="en-US" sz="3200" b="1" dirty="0" smtClean="0">
                <a:solidFill>
                  <a:schemeClr val="bg1"/>
                </a:solidFill>
              </a:rPr>
              <a:t>events</a:t>
            </a:r>
          </a:p>
          <a:p>
            <a:pPr lvl="0">
              <a:buFont typeface="Arial" panose="020B0604020202020204" pitchFamily="34" charset="0"/>
              <a:buChar char="•"/>
            </a:pPr>
            <a:r>
              <a:rPr lang="en-US" sz="3200" b="1" dirty="0" smtClean="0">
                <a:solidFill>
                  <a:schemeClr val="bg1"/>
                </a:solidFill>
              </a:rPr>
              <a:t>Benefits </a:t>
            </a:r>
            <a:r>
              <a:rPr lang="en-US" sz="3200" b="1" dirty="0">
                <a:solidFill>
                  <a:schemeClr val="bg1"/>
                </a:solidFill>
              </a:rPr>
              <a:t>of FTCA coverage</a:t>
            </a:r>
          </a:p>
          <a:p>
            <a:pPr>
              <a:buFont typeface="Arial" panose="020B0604020202020204" pitchFamily="34" charset="0"/>
              <a:buChar char="•"/>
            </a:pPr>
            <a:r>
              <a:rPr lang="en-US" sz="3200" b="1" dirty="0">
                <a:solidFill>
                  <a:schemeClr val="bg1"/>
                </a:solidFill>
              </a:rPr>
              <a:t>Services covered under FTCA</a:t>
            </a:r>
            <a:endParaRPr lang="en-US" sz="3200" b="1" dirty="0" smtClean="0">
              <a:solidFill>
                <a:schemeClr val="bg1"/>
              </a:solidFill>
            </a:endParaRP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669" y="216975"/>
            <a:ext cx="2754291" cy="6369805"/>
          </a:xfrm>
          <a:prstGeom prst="rect">
            <a:avLst/>
          </a:prstGeom>
        </p:spPr>
      </p:pic>
    </p:spTree>
    <p:extLst>
      <p:ext uri="{BB962C8B-B14F-4D97-AF65-F5344CB8AC3E}">
        <p14:creationId xmlns:p14="http://schemas.microsoft.com/office/powerpoint/2010/main" val="1116151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0224" y="1848712"/>
            <a:ext cx="8700638" cy="3226376"/>
          </a:xfrm>
          <a:prstGeom prst="rect">
            <a:avLst/>
          </a:prstGeom>
        </p:spPr>
      </p:pic>
      <p:pic>
        <p:nvPicPr>
          <p:cNvPr id="2" name="Picture 1"/>
          <p:cNvPicPr>
            <a:picLocks noChangeAspect="1"/>
          </p:cNvPicPr>
          <p:nvPr/>
        </p:nvPicPr>
        <p:blipFill>
          <a:blip r:embed="rId3"/>
          <a:stretch>
            <a:fillRect/>
          </a:stretch>
        </p:blipFill>
        <p:spPr>
          <a:xfrm>
            <a:off x="9373055" y="198901"/>
            <a:ext cx="2633060" cy="6434374"/>
          </a:xfrm>
          <a:prstGeom prst="rect">
            <a:avLst/>
          </a:prstGeom>
        </p:spPr>
      </p:pic>
      <p:sp>
        <p:nvSpPr>
          <p:cNvPr id="3" name="TextBox 2"/>
          <p:cNvSpPr txBox="1"/>
          <p:nvPr/>
        </p:nvSpPr>
        <p:spPr>
          <a:xfrm>
            <a:off x="3338335" y="5431549"/>
            <a:ext cx="2045753" cy="1015663"/>
          </a:xfrm>
          <a:prstGeom prst="rect">
            <a:avLst/>
          </a:prstGeom>
          <a:noFill/>
        </p:spPr>
        <p:txBody>
          <a:bodyPr wrap="none" rtlCol="0">
            <a:spAutoFit/>
          </a:bodyPr>
          <a:lstStyle/>
          <a:p>
            <a:r>
              <a:rPr lang="en-US" sz="6000" b="1" dirty="0" smtClean="0"/>
              <a:t>FTCA</a:t>
            </a:r>
            <a:endParaRPr lang="en-US" sz="6000" b="1" dirty="0"/>
          </a:p>
        </p:txBody>
      </p:sp>
    </p:spTree>
    <p:extLst>
      <p:ext uri="{BB962C8B-B14F-4D97-AF65-F5344CB8AC3E}">
        <p14:creationId xmlns:p14="http://schemas.microsoft.com/office/powerpoint/2010/main" val="711580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8378" y="1318203"/>
            <a:ext cx="8623236" cy="4727858"/>
          </a:xfrm>
          <a:prstGeom prst="rect">
            <a:avLst/>
          </a:prstGeom>
        </p:spPr>
      </p:pic>
      <p:pic>
        <p:nvPicPr>
          <p:cNvPr id="2" name="Picture 1"/>
          <p:cNvPicPr>
            <a:picLocks noChangeAspect="1"/>
          </p:cNvPicPr>
          <p:nvPr/>
        </p:nvPicPr>
        <p:blipFill>
          <a:blip r:embed="rId3"/>
          <a:stretch>
            <a:fillRect/>
          </a:stretch>
        </p:blipFill>
        <p:spPr>
          <a:xfrm>
            <a:off x="9331211" y="192095"/>
            <a:ext cx="2658043" cy="6495424"/>
          </a:xfrm>
          <a:prstGeom prst="rect">
            <a:avLst/>
          </a:prstGeom>
        </p:spPr>
      </p:pic>
      <p:sp>
        <p:nvSpPr>
          <p:cNvPr id="3" name="TextBox 2"/>
          <p:cNvSpPr txBox="1"/>
          <p:nvPr/>
        </p:nvSpPr>
        <p:spPr>
          <a:xfrm>
            <a:off x="3627120" y="1158240"/>
            <a:ext cx="2045753" cy="1015663"/>
          </a:xfrm>
          <a:prstGeom prst="rect">
            <a:avLst/>
          </a:prstGeom>
          <a:noFill/>
        </p:spPr>
        <p:txBody>
          <a:bodyPr wrap="none" rtlCol="0">
            <a:spAutoFit/>
          </a:bodyPr>
          <a:lstStyle/>
          <a:p>
            <a:r>
              <a:rPr lang="en-US" sz="6000" b="1" dirty="0" smtClean="0">
                <a:solidFill>
                  <a:srgbClr val="C00000"/>
                </a:solidFill>
              </a:rPr>
              <a:t>FTCA</a:t>
            </a:r>
            <a:endParaRPr lang="en-US" sz="6000" b="1" dirty="0">
              <a:solidFill>
                <a:srgbClr val="C00000"/>
              </a:solidFill>
            </a:endParaRPr>
          </a:p>
        </p:txBody>
      </p:sp>
    </p:spTree>
    <p:extLst>
      <p:ext uri="{BB962C8B-B14F-4D97-AF65-F5344CB8AC3E}">
        <p14:creationId xmlns:p14="http://schemas.microsoft.com/office/powerpoint/2010/main" val="4031916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6460" y="944919"/>
            <a:ext cx="8361491" cy="5202052"/>
          </a:xfrm>
          <a:prstGeom prst="rect">
            <a:avLst/>
          </a:prstGeom>
        </p:spPr>
      </p:pic>
      <p:pic>
        <p:nvPicPr>
          <p:cNvPr id="2" name="Picture 1"/>
          <p:cNvPicPr>
            <a:picLocks noChangeAspect="1"/>
          </p:cNvPicPr>
          <p:nvPr/>
        </p:nvPicPr>
        <p:blipFill>
          <a:blip r:embed="rId3"/>
          <a:stretch>
            <a:fillRect/>
          </a:stretch>
        </p:blipFill>
        <p:spPr>
          <a:xfrm>
            <a:off x="9303667" y="203864"/>
            <a:ext cx="2646885" cy="6468156"/>
          </a:xfrm>
          <a:prstGeom prst="rect">
            <a:avLst/>
          </a:prstGeom>
        </p:spPr>
      </p:pic>
    </p:spTree>
    <p:extLst>
      <p:ext uri="{BB962C8B-B14F-4D97-AF65-F5344CB8AC3E}">
        <p14:creationId xmlns:p14="http://schemas.microsoft.com/office/powerpoint/2010/main" val="1923594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7075" y="641028"/>
            <a:ext cx="6339879" cy="5826760"/>
          </a:xfrm>
          <a:prstGeom prst="rect">
            <a:avLst/>
          </a:prstGeom>
        </p:spPr>
      </p:pic>
      <p:pic>
        <p:nvPicPr>
          <p:cNvPr id="2" name="Picture 1"/>
          <p:cNvPicPr>
            <a:picLocks noChangeAspect="1"/>
          </p:cNvPicPr>
          <p:nvPr/>
        </p:nvPicPr>
        <p:blipFill>
          <a:blip r:embed="rId3"/>
          <a:stretch>
            <a:fillRect/>
          </a:stretch>
        </p:blipFill>
        <p:spPr>
          <a:xfrm>
            <a:off x="9345478" y="176076"/>
            <a:ext cx="2672115" cy="6529811"/>
          </a:xfrm>
          <a:prstGeom prst="rect">
            <a:avLst/>
          </a:prstGeom>
        </p:spPr>
      </p:pic>
    </p:spTree>
    <p:extLst>
      <p:ext uri="{BB962C8B-B14F-4D97-AF65-F5344CB8AC3E}">
        <p14:creationId xmlns:p14="http://schemas.microsoft.com/office/powerpoint/2010/main" val="2166676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3634" y="411171"/>
            <a:ext cx="4974686" cy="5861441"/>
          </a:xfrm>
          <a:prstGeom prst="rect">
            <a:avLst/>
          </a:prstGeom>
        </p:spPr>
      </p:pic>
      <p:pic>
        <p:nvPicPr>
          <p:cNvPr id="2" name="Picture 1"/>
          <p:cNvPicPr>
            <a:picLocks noChangeAspect="1"/>
          </p:cNvPicPr>
          <p:nvPr/>
        </p:nvPicPr>
        <p:blipFill>
          <a:blip r:embed="rId3"/>
          <a:stretch>
            <a:fillRect/>
          </a:stretch>
        </p:blipFill>
        <p:spPr>
          <a:xfrm>
            <a:off x="6290245" y="411171"/>
            <a:ext cx="2398606" cy="5861441"/>
          </a:xfrm>
          <a:prstGeom prst="rect">
            <a:avLst/>
          </a:prstGeom>
        </p:spPr>
      </p:pic>
      <p:sp>
        <p:nvSpPr>
          <p:cNvPr id="3" name="TextBox 2"/>
          <p:cNvSpPr txBox="1"/>
          <p:nvPr/>
        </p:nvSpPr>
        <p:spPr>
          <a:xfrm>
            <a:off x="9093716" y="1724789"/>
            <a:ext cx="2783840" cy="2862322"/>
          </a:xfrm>
          <a:prstGeom prst="rect">
            <a:avLst/>
          </a:prstGeom>
          <a:noFill/>
        </p:spPr>
        <p:txBody>
          <a:bodyPr wrap="square" rtlCol="0">
            <a:spAutoFit/>
          </a:bodyPr>
          <a:lstStyle/>
          <a:p>
            <a:r>
              <a:rPr lang="en-US" sz="3600" b="1" dirty="0" smtClean="0"/>
              <a:t>PROCESS IF LAW SUIT FILED UNDER FTCA</a:t>
            </a:r>
            <a:endParaRPr lang="en-US" sz="3600" b="1" dirty="0"/>
          </a:p>
        </p:txBody>
      </p:sp>
    </p:spTree>
    <p:extLst>
      <p:ext uri="{BB962C8B-B14F-4D97-AF65-F5344CB8AC3E}">
        <p14:creationId xmlns:p14="http://schemas.microsoft.com/office/powerpoint/2010/main" val="3614426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270</TotalTime>
  <Words>976</Words>
  <Application>Microsoft Office PowerPoint</Application>
  <PresentationFormat>Widescreen</PresentationFormat>
  <Paragraphs>94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Slice</vt:lpstr>
      <vt:lpstr>MODULE three:     MEDICAL ADMINISTRATION  AND SERVICE DELIVERY  STRUCTURES IN COMMUNITY  HEALTH SETTINGS</vt:lpstr>
      <vt:lpstr>PowerPoint Presentation</vt:lpstr>
      <vt:lpstr>UNIT OBJECTIVES</vt:lpstr>
      <vt:lpstr> Risk Management, federal tort  claims act, and professional  liability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health records to reduce medical legal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25</cp:revision>
  <cp:lastPrinted>2017-12-09T00:59:28Z</cp:lastPrinted>
  <dcterms:created xsi:type="dcterms:W3CDTF">2017-11-27T19:02:08Z</dcterms:created>
  <dcterms:modified xsi:type="dcterms:W3CDTF">2018-01-19T20:10:53Z</dcterms:modified>
</cp:coreProperties>
</file>