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304" r:id="rId4"/>
    <p:sldId id="320" r:id="rId5"/>
    <p:sldId id="259" r:id="rId6"/>
    <p:sldId id="260" r:id="rId7"/>
    <p:sldId id="261" r:id="rId8"/>
    <p:sldId id="262" r:id="rId9"/>
    <p:sldId id="263" r:id="rId10"/>
    <p:sldId id="303" r:id="rId11"/>
    <p:sldId id="264" r:id="rId12"/>
    <p:sldId id="265" r:id="rId13"/>
    <p:sldId id="306" r:id="rId14"/>
    <p:sldId id="266" r:id="rId15"/>
    <p:sldId id="307" r:id="rId16"/>
    <p:sldId id="267" r:id="rId17"/>
    <p:sldId id="308" r:id="rId18"/>
    <p:sldId id="268" r:id="rId19"/>
    <p:sldId id="269" r:id="rId20"/>
    <p:sldId id="270" r:id="rId21"/>
    <p:sldId id="271" r:id="rId22"/>
    <p:sldId id="272" r:id="rId23"/>
    <p:sldId id="273" r:id="rId24"/>
    <p:sldId id="309" r:id="rId25"/>
    <p:sldId id="274" r:id="rId26"/>
    <p:sldId id="275" r:id="rId27"/>
    <p:sldId id="276" r:id="rId28"/>
    <p:sldId id="277" r:id="rId29"/>
    <p:sldId id="278" r:id="rId30"/>
    <p:sldId id="279" r:id="rId31"/>
    <p:sldId id="280" r:id="rId32"/>
    <p:sldId id="305"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10" r:id="rId56"/>
    <p:sldId id="311" r:id="rId57"/>
    <p:sldId id="312" r:id="rId58"/>
    <p:sldId id="313" r:id="rId59"/>
    <p:sldId id="314" r:id="rId60"/>
    <p:sldId id="316" r:id="rId61"/>
    <p:sldId id="315" r:id="rId62"/>
    <p:sldId id="317" r:id="rId63"/>
    <p:sldId id="318" r:id="rId64"/>
    <p:sldId id="319" r:id="rId6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23" d="100"/>
          <a:sy n="123" d="100"/>
        </p:scale>
        <p:origin x="114" y="9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1/19/2018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23" y="144855"/>
            <a:ext cx="11420028" cy="6367156"/>
          </a:xfrm>
        </p:spPr>
        <p:txBody>
          <a:bodyPr>
            <a:normAutofit/>
          </a:bodyPr>
          <a:lstStyle/>
          <a:p>
            <a:r>
              <a:rPr lang="en-US" sz="6000" b="1" dirty="0" smtClean="0"/>
              <a:t>MODULE three:  </a:t>
            </a:r>
            <a:br>
              <a:rPr lang="en-US" sz="6000" b="1" dirty="0" smtClean="0"/>
            </a:br>
            <a:r>
              <a:rPr lang="en-US" sz="6000" b="1" dirty="0" smtClean="0"/>
              <a:t> </a:t>
            </a:r>
            <a:br>
              <a:rPr lang="en-US" sz="6000" b="1" dirty="0" smtClean="0"/>
            </a:br>
            <a:r>
              <a:rPr lang="en-US" sz="4400" b="1" dirty="0"/>
              <a:t>MEDICAL ADMINISTRATION </a:t>
            </a:r>
            <a:r>
              <a:rPr lang="en-US" sz="4400" b="1" dirty="0" smtClean="0"/>
              <a:t/>
            </a:r>
            <a:br>
              <a:rPr lang="en-US" sz="4400" b="1" dirty="0" smtClean="0"/>
            </a:br>
            <a:r>
              <a:rPr lang="en-US" sz="4400" b="1" dirty="0" smtClean="0"/>
              <a:t>AND </a:t>
            </a:r>
            <a:r>
              <a:rPr lang="en-US" sz="4400" b="1" dirty="0"/>
              <a:t>SERVICE DELIVERY </a:t>
            </a:r>
            <a:r>
              <a:rPr lang="en-US" sz="4400" b="1" dirty="0" smtClean="0"/>
              <a:t/>
            </a:r>
            <a:br>
              <a:rPr lang="en-US" sz="4400" b="1" dirty="0" smtClean="0"/>
            </a:br>
            <a:r>
              <a:rPr lang="en-US" sz="4400" b="1" dirty="0" smtClean="0"/>
              <a:t>STRUCTURES </a:t>
            </a:r>
            <a:r>
              <a:rPr lang="en-US" sz="4400" b="1" dirty="0"/>
              <a:t>IN COMMUNITY </a:t>
            </a:r>
            <a:r>
              <a:rPr lang="en-US" sz="4400" b="1" dirty="0" smtClean="0"/>
              <a:t/>
            </a:r>
            <a:br>
              <a:rPr lang="en-US" sz="4400" b="1" dirty="0" smtClean="0"/>
            </a:br>
            <a:r>
              <a:rPr lang="en-US" sz="4400" b="1" dirty="0" smtClean="0"/>
              <a:t>HEALTH </a:t>
            </a:r>
            <a:r>
              <a:rPr lang="en-US" sz="4400" b="1" dirty="0"/>
              <a:t>SETTINGS</a:t>
            </a:r>
            <a:r>
              <a:rPr lang="en-US" sz="4400" dirty="0"/>
              <a:t/>
            </a:r>
            <a:br>
              <a:rPr lang="en-US" sz="4400" dirty="0"/>
            </a:br>
            <a:r>
              <a:rPr lang="en-US" sz="4400" b="1" dirty="0" smtClean="0"/>
              <a:t/>
            </a:r>
            <a:br>
              <a:rPr lang="en-US" sz="4400" b="1" dirty="0" smtClean="0"/>
            </a:br>
            <a:endParaRPr lang="en-US" sz="4400" b="1" dirty="0"/>
          </a:p>
        </p:txBody>
      </p:sp>
      <p:pic>
        <p:nvPicPr>
          <p:cNvPr id="3" name="Picture 2"/>
          <p:cNvPicPr>
            <a:picLocks noChangeAspect="1"/>
          </p:cNvPicPr>
          <p:nvPr/>
        </p:nvPicPr>
        <p:blipFill>
          <a:blip r:embed="rId2"/>
          <a:stretch>
            <a:fillRect/>
          </a:stretch>
        </p:blipFill>
        <p:spPr>
          <a:xfrm>
            <a:off x="9321125" y="384261"/>
            <a:ext cx="2507585" cy="6127750"/>
          </a:xfrm>
          <a:prstGeom prst="rect">
            <a:avLst/>
          </a:prstGeom>
        </p:spPr>
      </p:pic>
    </p:spTree>
    <p:extLst>
      <p:ext uri="{BB962C8B-B14F-4D97-AF65-F5344CB8AC3E}">
        <p14:creationId xmlns:p14="http://schemas.microsoft.com/office/powerpoint/2010/main" val="349245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34723" y="162560"/>
            <a:ext cx="8566888" cy="6431472"/>
          </a:xfrm>
          <a:prstGeom prst="rect">
            <a:avLst/>
          </a:prstGeom>
        </p:spPr>
      </p:pic>
      <p:sp>
        <p:nvSpPr>
          <p:cNvPr id="5" name="TextBox 4"/>
          <p:cNvSpPr txBox="1"/>
          <p:nvPr/>
        </p:nvSpPr>
        <p:spPr>
          <a:xfrm>
            <a:off x="6454503" y="1043336"/>
            <a:ext cx="2223686" cy="1200329"/>
          </a:xfrm>
          <a:prstGeom prst="rect">
            <a:avLst/>
          </a:prstGeom>
          <a:noFill/>
        </p:spPr>
        <p:txBody>
          <a:bodyPr wrap="none" rtlCol="0">
            <a:spAutoFit/>
          </a:bodyPr>
          <a:lstStyle/>
          <a:p>
            <a:r>
              <a:rPr lang="en-US" dirty="0" smtClean="0"/>
              <a:t>Organizational </a:t>
            </a:r>
          </a:p>
          <a:p>
            <a:r>
              <a:rPr lang="en-US" dirty="0" smtClean="0"/>
              <a:t>Chart at Clinica</a:t>
            </a:r>
            <a:endParaRPr lang="en-US" dirty="0"/>
          </a:p>
          <a:p>
            <a:r>
              <a:rPr lang="en-US" dirty="0"/>
              <a:t>d</a:t>
            </a:r>
            <a:r>
              <a:rPr lang="en-US" dirty="0" smtClean="0"/>
              <a:t>e Salud del Valle</a:t>
            </a:r>
          </a:p>
          <a:p>
            <a:r>
              <a:rPr lang="en-US" dirty="0"/>
              <a:t>d</a:t>
            </a:r>
            <a:r>
              <a:rPr lang="en-US" dirty="0" smtClean="0"/>
              <a:t>e Salinas</a:t>
            </a:r>
            <a:endParaRPr lang="en-US" dirty="0"/>
          </a:p>
        </p:txBody>
      </p:sp>
      <p:pic>
        <p:nvPicPr>
          <p:cNvPr id="3" name="Picture 2"/>
          <p:cNvPicPr>
            <a:picLocks noChangeAspect="1"/>
          </p:cNvPicPr>
          <p:nvPr/>
        </p:nvPicPr>
        <p:blipFill>
          <a:blip r:embed="rId3"/>
          <a:stretch>
            <a:fillRect/>
          </a:stretch>
        </p:blipFill>
        <p:spPr>
          <a:xfrm>
            <a:off x="8901611" y="162560"/>
            <a:ext cx="2631873" cy="6431472"/>
          </a:xfrm>
          <a:prstGeom prst="rect">
            <a:avLst/>
          </a:prstGeom>
        </p:spPr>
      </p:pic>
      <p:sp>
        <p:nvSpPr>
          <p:cNvPr id="6" name="Rectangle 5"/>
          <p:cNvSpPr/>
          <p:nvPr/>
        </p:nvSpPr>
        <p:spPr>
          <a:xfrm>
            <a:off x="4024752" y="291907"/>
            <a:ext cx="768159" cy="369332"/>
          </a:xfrm>
          <a:prstGeom prst="rect">
            <a:avLst/>
          </a:prstGeom>
        </p:spPr>
        <p:txBody>
          <a:bodyPr wrap="none">
            <a:spAutoFit/>
          </a:bodyPr>
          <a:lstStyle/>
          <a:p>
            <a:r>
              <a:rPr lang="en-US" b="1" dirty="0">
                <a:solidFill>
                  <a:srgbClr val="FF0000"/>
                </a:solidFill>
              </a:rPr>
              <a:t>HRSA</a:t>
            </a:r>
            <a:endParaRPr lang="en-US" b="1" dirty="0">
              <a:solidFill>
                <a:srgbClr val="FF0000"/>
              </a:solidFill>
            </a:endParaRPr>
          </a:p>
        </p:txBody>
      </p:sp>
    </p:spTree>
    <p:extLst>
      <p:ext uri="{BB962C8B-B14F-4D97-AF65-F5344CB8AC3E}">
        <p14:creationId xmlns:p14="http://schemas.microsoft.com/office/powerpoint/2010/main" val="2232153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989" y="5721531"/>
            <a:ext cx="8534400" cy="1136469"/>
          </a:xfrm>
        </p:spPr>
        <p:txBody>
          <a:bodyPr>
            <a:normAutofit fontScale="90000"/>
          </a:bodyPr>
          <a:lstStyle/>
          <a:p>
            <a:r>
              <a:rPr lang="en-US" dirty="0" smtClean="0"/>
              <a:t/>
            </a:r>
            <a:br>
              <a:rPr lang="en-US" dirty="0" smtClean="0"/>
            </a:br>
            <a:r>
              <a:rPr lang="en-US" dirty="0" smtClean="0"/>
              <a:t>PHYSICIAN JOB DESCRIPTION</a:t>
            </a:r>
            <a:endParaRPr lang="en-US" dirty="0"/>
          </a:p>
        </p:txBody>
      </p:sp>
      <p:sp>
        <p:nvSpPr>
          <p:cNvPr id="3" name="Content Placeholder 2"/>
          <p:cNvSpPr>
            <a:spLocks noGrp="1"/>
          </p:cNvSpPr>
          <p:nvPr>
            <p:ph idx="1"/>
          </p:nvPr>
        </p:nvSpPr>
        <p:spPr>
          <a:xfrm>
            <a:off x="0" y="78378"/>
            <a:ext cx="9329980" cy="6113416"/>
          </a:xfrm>
        </p:spPr>
        <p:txBody>
          <a:bodyPr>
            <a:normAutofit lnSpcReduction="10000"/>
          </a:bodyPr>
          <a:lstStyle/>
          <a:p>
            <a:endParaRPr lang="en-US" dirty="0" smtClean="0"/>
          </a:p>
          <a:p>
            <a:pPr>
              <a:buFont typeface="Arial" panose="020B0604020202020204" pitchFamily="34" charset="0"/>
              <a:buChar char="•"/>
            </a:pPr>
            <a:r>
              <a:rPr lang="en-US" sz="2400" b="1" dirty="0" smtClean="0">
                <a:solidFill>
                  <a:schemeClr val="bg1"/>
                </a:solidFill>
              </a:rPr>
              <a:t>Job </a:t>
            </a:r>
            <a:r>
              <a:rPr lang="en-US" sz="2400" b="1" dirty="0">
                <a:solidFill>
                  <a:schemeClr val="bg1"/>
                </a:solidFill>
              </a:rPr>
              <a:t>Summary: Performs direct patient care in the medical office setting under the supervision of the Medical Director. </a:t>
            </a:r>
            <a:endParaRPr lang="en-US" sz="2400" b="1" dirty="0" smtClean="0">
              <a:solidFill>
                <a:schemeClr val="bg1"/>
              </a:solidFill>
            </a:endParaRPr>
          </a:p>
          <a:p>
            <a:pPr>
              <a:buFont typeface="Arial" panose="020B0604020202020204" pitchFamily="34" charset="0"/>
              <a:buChar char="•"/>
            </a:pPr>
            <a:r>
              <a:rPr lang="en-US" sz="2400" b="1" dirty="0" smtClean="0">
                <a:solidFill>
                  <a:schemeClr val="bg1"/>
                </a:solidFill>
              </a:rPr>
              <a:t>Assures </a:t>
            </a:r>
            <a:r>
              <a:rPr lang="en-US" sz="2400" b="1" dirty="0">
                <a:solidFill>
                  <a:schemeClr val="bg1"/>
                </a:solidFill>
              </a:rPr>
              <a:t>the adequacy and appropriateness of medical care provided to patients. </a:t>
            </a:r>
            <a:endParaRPr lang="en-US" sz="2400" b="1" dirty="0" smtClean="0">
              <a:solidFill>
                <a:schemeClr val="bg1"/>
              </a:solidFill>
            </a:endParaRPr>
          </a:p>
          <a:p>
            <a:pPr>
              <a:buFont typeface="Arial" panose="020B0604020202020204" pitchFamily="34" charset="0"/>
              <a:buChar char="•"/>
            </a:pPr>
            <a:r>
              <a:rPr lang="en-US" sz="2400" b="1" dirty="0" smtClean="0">
                <a:solidFill>
                  <a:schemeClr val="bg1"/>
                </a:solidFill>
              </a:rPr>
              <a:t>Note</a:t>
            </a:r>
            <a:r>
              <a:rPr lang="en-US" sz="2400" b="1" dirty="0">
                <a:solidFill>
                  <a:schemeClr val="bg1"/>
                </a:solidFill>
              </a:rPr>
              <a:t>: All medical staff will be privileged and credentialed according to the rules and regulations of </a:t>
            </a:r>
            <a:r>
              <a:rPr lang="en-US" sz="2400" b="1" dirty="0" smtClean="0">
                <a:solidFill>
                  <a:schemeClr val="bg1"/>
                </a:solidFill>
              </a:rPr>
              <a:t>the COMMUNITY HEALTH CENTER. </a:t>
            </a:r>
          </a:p>
          <a:p>
            <a:pPr>
              <a:buFont typeface="Arial" panose="020B0604020202020204" pitchFamily="34" charset="0"/>
              <a:buChar char="•"/>
            </a:pPr>
            <a:r>
              <a:rPr lang="en-US" sz="2400" b="1" dirty="0" smtClean="0">
                <a:solidFill>
                  <a:schemeClr val="bg1"/>
                </a:solidFill>
              </a:rPr>
              <a:t>The </a:t>
            </a:r>
            <a:r>
              <a:rPr lang="en-US" sz="2400" b="1" dirty="0">
                <a:solidFill>
                  <a:schemeClr val="bg1"/>
                </a:solidFill>
              </a:rPr>
              <a:t>medical staff of each department or service is responsible for peer review activities to promote continuous improvement of the quality of patient care provided by the medical staff in all departments </a:t>
            </a:r>
            <a:r>
              <a:rPr lang="en-US" sz="2400" b="1" dirty="0" smtClean="0">
                <a:solidFill>
                  <a:schemeClr val="bg1"/>
                </a:solidFill>
              </a:rPr>
              <a:t>of the </a:t>
            </a:r>
            <a:r>
              <a:rPr lang="en-US" sz="2400" b="1" dirty="0">
                <a:solidFill>
                  <a:schemeClr val="bg1"/>
                </a:solidFill>
              </a:rPr>
              <a:t>COMMUNITY HEALTH CENTER</a:t>
            </a:r>
            <a:r>
              <a:rPr lang="en-US" sz="2400" b="1" dirty="0" smtClean="0">
                <a:solidFill>
                  <a:schemeClr val="bg1"/>
                </a:solidFill>
              </a:rPr>
              <a:t>. </a:t>
            </a:r>
          </a:p>
          <a:p>
            <a:endParaRPr lang="en-US" sz="2400" dirty="0" smtClean="0">
              <a:solidFill>
                <a:schemeClr val="tx1"/>
              </a:solidFill>
            </a:endParaRPr>
          </a:p>
          <a:p>
            <a:r>
              <a:rPr lang="en-US" sz="2400" b="1" dirty="0" smtClean="0">
                <a:solidFill>
                  <a:schemeClr val="tx1"/>
                </a:solidFill>
              </a:rPr>
              <a:t>SEE NEXT PAGE FOR AREAS OF PERFORMANCE EVALUATION</a:t>
            </a:r>
            <a:endParaRPr lang="en-US" sz="2400" b="1" dirty="0">
              <a:solidFill>
                <a:schemeClr val="tx1"/>
              </a:solidFill>
            </a:endParaRPr>
          </a:p>
        </p:txBody>
      </p:sp>
      <p:pic>
        <p:nvPicPr>
          <p:cNvPr id="4" name="Picture 3"/>
          <p:cNvPicPr>
            <a:picLocks noChangeAspect="1"/>
          </p:cNvPicPr>
          <p:nvPr/>
        </p:nvPicPr>
        <p:blipFill>
          <a:blip r:embed="rId2"/>
          <a:stretch>
            <a:fillRect/>
          </a:stretch>
        </p:blipFill>
        <p:spPr>
          <a:xfrm>
            <a:off x="9399722" y="208837"/>
            <a:ext cx="2672425" cy="6530568"/>
          </a:xfrm>
          <a:prstGeom prst="rect">
            <a:avLst/>
          </a:prstGeom>
        </p:spPr>
      </p:pic>
    </p:spTree>
    <p:extLst>
      <p:ext uri="{BB962C8B-B14F-4D97-AF65-F5344CB8AC3E}">
        <p14:creationId xmlns:p14="http://schemas.microsoft.com/office/powerpoint/2010/main" val="2088864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0532" y="159391"/>
            <a:ext cx="9097161" cy="574952"/>
          </a:xfrm>
        </p:spPr>
        <p:txBody>
          <a:bodyPr>
            <a:normAutofit fontScale="90000"/>
          </a:bodyPr>
          <a:lstStyle/>
          <a:p>
            <a:r>
              <a:rPr lang="en-US" b="1" dirty="0" smtClean="0"/>
              <a:t>PHYSICIAN PERFORMANCE </a:t>
            </a:r>
            <a:r>
              <a:rPr lang="en-US" b="1" dirty="0"/>
              <a:t>EVALUATION</a:t>
            </a:r>
          </a:p>
        </p:txBody>
      </p:sp>
      <p:sp>
        <p:nvSpPr>
          <p:cNvPr id="3" name="Content Placeholder 2"/>
          <p:cNvSpPr>
            <a:spLocks noGrp="1"/>
          </p:cNvSpPr>
          <p:nvPr>
            <p:ph idx="1"/>
          </p:nvPr>
        </p:nvSpPr>
        <p:spPr>
          <a:xfrm>
            <a:off x="687197" y="793778"/>
            <a:ext cx="11023833" cy="6064221"/>
          </a:xfrm>
        </p:spPr>
        <p:txBody>
          <a:bodyPr>
            <a:normAutofit lnSpcReduction="10000"/>
          </a:bodyPr>
          <a:lstStyle/>
          <a:p>
            <a:pPr marL="0" indent="0">
              <a:buNone/>
            </a:pPr>
            <a:r>
              <a:rPr lang="en-US" sz="3600" b="1" dirty="0">
                <a:solidFill>
                  <a:schemeClr val="bg1"/>
                </a:solidFill>
              </a:rPr>
              <a:t>Demonstrates Competency in the Following Areas: </a:t>
            </a:r>
            <a:endParaRPr lang="en-US" sz="3600" b="1" dirty="0" smtClean="0">
              <a:solidFill>
                <a:schemeClr val="bg1"/>
              </a:solidFill>
            </a:endParaRPr>
          </a:p>
          <a:p>
            <a:pPr marL="0" indent="0">
              <a:buNone/>
            </a:pPr>
            <a:r>
              <a:rPr lang="en-US" b="1" dirty="0" smtClean="0">
                <a:solidFill>
                  <a:schemeClr val="bg1"/>
                </a:solidFill>
              </a:rPr>
              <a:t>Directs </a:t>
            </a:r>
            <a:r>
              <a:rPr lang="en-US" b="1" dirty="0">
                <a:solidFill>
                  <a:schemeClr val="bg1"/>
                </a:solidFill>
              </a:rPr>
              <a:t>and coordinates medical care at the medical office. </a:t>
            </a:r>
          </a:p>
          <a:p>
            <a:pPr marL="0" indent="0">
              <a:buNone/>
            </a:pPr>
            <a:r>
              <a:rPr lang="en-US" b="1" dirty="0" smtClean="0">
                <a:solidFill>
                  <a:schemeClr val="bg1"/>
                </a:solidFill>
              </a:rPr>
              <a:t>Serves </a:t>
            </a:r>
            <a:r>
              <a:rPr lang="en-US" b="1" dirty="0">
                <a:solidFill>
                  <a:schemeClr val="bg1"/>
                </a:solidFill>
              </a:rPr>
              <a:t>as a clinical director and medical practitioner for the medical office. </a:t>
            </a:r>
            <a:r>
              <a:rPr lang="en-US" b="1" dirty="0" smtClean="0">
                <a:solidFill>
                  <a:schemeClr val="bg1"/>
                </a:solidFill>
              </a:rPr>
              <a:t> </a:t>
            </a:r>
          </a:p>
          <a:p>
            <a:pPr marL="0" indent="0">
              <a:buNone/>
            </a:pPr>
            <a:r>
              <a:rPr lang="en-US" b="1" dirty="0" smtClean="0">
                <a:solidFill>
                  <a:schemeClr val="bg1"/>
                </a:solidFill>
              </a:rPr>
              <a:t>Provides </a:t>
            </a:r>
            <a:r>
              <a:rPr lang="en-US" b="1" dirty="0">
                <a:solidFill>
                  <a:schemeClr val="bg1"/>
                </a:solidFill>
              </a:rPr>
              <a:t>clinical supervision for medical office staff: physicians, nurses, physician assistants, etc. </a:t>
            </a:r>
            <a:r>
              <a:rPr lang="en-US" b="1" dirty="0" smtClean="0">
                <a:solidFill>
                  <a:schemeClr val="bg1"/>
                </a:solidFill>
              </a:rPr>
              <a:t> </a:t>
            </a:r>
          </a:p>
          <a:p>
            <a:pPr marL="0" indent="0">
              <a:buNone/>
            </a:pPr>
            <a:r>
              <a:rPr lang="en-US" b="1" dirty="0" smtClean="0">
                <a:solidFill>
                  <a:schemeClr val="bg1"/>
                </a:solidFill>
              </a:rPr>
              <a:t>Participates </a:t>
            </a:r>
            <a:r>
              <a:rPr lang="en-US" b="1" dirty="0">
                <a:solidFill>
                  <a:schemeClr val="bg1"/>
                </a:solidFill>
              </a:rPr>
              <a:t>in administrative decision making, establishes policies, procedures and guidelines designed to ensure the provision of adequate, comprehensive care across all specialties. </a:t>
            </a:r>
            <a:r>
              <a:rPr lang="en-US" b="1" dirty="0" smtClean="0">
                <a:solidFill>
                  <a:schemeClr val="bg1"/>
                </a:solidFill>
              </a:rPr>
              <a:t> </a:t>
            </a:r>
          </a:p>
          <a:p>
            <a:pPr marL="0" indent="0">
              <a:buNone/>
            </a:pPr>
            <a:r>
              <a:rPr lang="en-US" b="1" dirty="0" smtClean="0">
                <a:solidFill>
                  <a:schemeClr val="bg1"/>
                </a:solidFill>
              </a:rPr>
              <a:t>Develops</a:t>
            </a:r>
            <a:r>
              <a:rPr lang="en-US" b="1" dirty="0">
                <a:solidFill>
                  <a:schemeClr val="bg1"/>
                </a:solidFill>
              </a:rPr>
              <a:t>, revises and implements policies and procedures for patient care, infection prevention and control, quality management and patients' rights. </a:t>
            </a:r>
            <a:r>
              <a:rPr lang="en-US" b="1" dirty="0" smtClean="0">
                <a:solidFill>
                  <a:schemeClr val="bg1"/>
                </a:solidFill>
              </a:rPr>
              <a:t> </a:t>
            </a:r>
          </a:p>
          <a:p>
            <a:pPr marL="0" indent="0">
              <a:buNone/>
            </a:pPr>
            <a:r>
              <a:rPr lang="en-US" b="1" dirty="0" smtClean="0">
                <a:solidFill>
                  <a:schemeClr val="bg1"/>
                </a:solidFill>
              </a:rPr>
              <a:t>Understands </a:t>
            </a:r>
            <a:r>
              <a:rPr lang="en-US" b="1" dirty="0">
                <a:solidFill>
                  <a:schemeClr val="bg1"/>
                </a:solidFill>
              </a:rPr>
              <a:t>and ensures compliance with the medical offices policies and procedures for safety, infection prevention and control, hazardous materials and waste, etc. </a:t>
            </a:r>
            <a:r>
              <a:rPr lang="en-US" b="1" dirty="0" smtClean="0">
                <a:solidFill>
                  <a:schemeClr val="bg1"/>
                </a:solidFill>
              </a:rPr>
              <a:t> </a:t>
            </a:r>
          </a:p>
          <a:p>
            <a:pPr marL="0" indent="0">
              <a:buNone/>
            </a:pPr>
            <a:r>
              <a:rPr lang="en-US" b="1" dirty="0" smtClean="0">
                <a:solidFill>
                  <a:schemeClr val="bg1"/>
                </a:solidFill>
              </a:rPr>
              <a:t>Communicates </a:t>
            </a:r>
            <a:r>
              <a:rPr lang="en-US" b="1" dirty="0">
                <a:solidFill>
                  <a:schemeClr val="bg1"/>
                </a:solidFill>
              </a:rPr>
              <a:t>with the medical staff regarding policies, standards and specific patient problems. </a:t>
            </a:r>
            <a:r>
              <a:rPr lang="en-US" b="1" dirty="0" smtClean="0">
                <a:solidFill>
                  <a:schemeClr val="bg1"/>
                </a:solidFill>
              </a:rPr>
              <a:t> </a:t>
            </a:r>
          </a:p>
        </p:txBody>
      </p:sp>
    </p:spTree>
    <p:extLst>
      <p:ext uri="{BB962C8B-B14F-4D97-AF65-F5344CB8AC3E}">
        <p14:creationId xmlns:p14="http://schemas.microsoft.com/office/powerpoint/2010/main" val="1015308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0532" y="159391"/>
            <a:ext cx="9097161" cy="574952"/>
          </a:xfrm>
        </p:spPr>
        <p:txBody>
          <a:bodyPr>
            <a:normAutofit fontScale="90000"/>
          </a:bodyPr>
          <a:lstStyle/>
          <a:p>
            <a:r>
              <a:rPr lang="en-US" b="1" dirty="0" smtClean="0"/>
              <a:t>PHYSICIAN PERFORMANCE </a:t>
            </a:r>
            <a:r>
              <a:rPr lang="en-US" b="1" dirty="0"/>
              <a:t>EVALUATION</a:t>
            </a:r>
          </a:p>
        </p:txBody>
      </p:sp>
      <p:sp>
        <p:nvSpPr>
          <p:cNvPr id="3" name="Content Placeholder 2"/>
          <p:cNvSpPr>
            <a:spLocks noGrp="1"/>
          </p:cNvSpPr>
          <p:nvPr>
            <p:ph idx="1"/>
          </p:nvPr>
        </p:nvSpPr>
        <p:spPr>
          <a:xfrm>
            <a:off x="687195" y="793779"/>
            <a:ext cx="11023833" cy="6064221"/>
          </a:xfrm>
        </p:spPr>
        <p:txBody>
          <a:bodyPr>
            <a:normAutofit fontScale="92500" lnSpcReduction="20000"/>
          </a:bodyPr>
          <a:lstStyle/>
          <a:p>
            <a:pPr marL="0" indent="0">
              <a:buNone/>
            </a:pPr>
            <a:r>
              <a:rPr lang="en-US" sz="3600" b="1" dirty="0">
                <a:solidFill>
                  <a:schemeClr val="bg1"/>
                </a:solidFill>
              </a:rPr>
              <a:t>Demonstrates Competency in the Following Areas: </a:t>
            </a:r>
            <a:endParaRPr lang="en-US" sz="3600" b="1" dirty="0" smtClean="0">
              <a:solidFill>
                <a:schemeClr val="bg1"/>
              </a:solidFill>
            </a:endParaRPr>
          </a:p>
          <a:p>
            <a:pPr marL="0" indent="0">
              <a:buNone/>
            </a:pPr>
            <a:r>
              <a:rPr lang="en-US" b="1" dirty="0" smtClean="0">
                <a:solidFill>
                  <a:schemeClr val="bg1"/>
                </a:solidFill>
              </a:rPr>
              <a:t>Communicates </a:t>
            </a:r>
            <a:r>
              <a:rPr lang="en-US" b="1" dirty="0">
                <a:solidFill>
                  <a:schemeClr val="bg1"/>
                </a:solidFill>
              </a:rPr>
              <a:t>with the medical staff regarding policies, standards and specific patient problems. </a:t>
            </a:r>
            <a:r>
              <a:rPr lang="en-US" b="1" dirty="0" smtClean="0">
                <a:solidFill>
                  <a:schemeClr val="bg1"/>
                </a:solidFill>
              </a:rPr>
              <a:t> </a:t>
            </a:r>
          </a:p>
          <a:p>
            <a:pPr marL="0" indent="0">
              <a:buNone/>
            </a:pPr>
            <a:r>
              <a:rPr lang="en-US" b="1" dirty="0" smtClean="0">
                <a:solidFill>
                  <a:schemeClr val="bg1"/>
                </a:solidFill>
              </a:rPr>
              <a:t>Serves </a:t>
            </a:r>
            <a:r>
              <a:rPr lang="en-US" b="1" dirty="0">
                <a:solidFill>
                  <a:schemeClr val="bg1"/>
                </a:solidFill>
              </a:rPr>
              <a:t>as a member of the organized medical staff, attends medical staff meetings and ensures adherence to the medical staff bylaws and rules and regulations. </a:t>
            </a:r>
            <a:r>
              <a:rPr lang="en-US" b="1" dirty="0" smtClean="0">
                <a:solidFill>
                  <a:schemeClr val="bg1"/>
                </a:solidFill>
              </a:rPr>
              <a:t> </a:t>
            </a:r>
          </a:p>
          <a:p>
            <a:pPr marL="0" indent="0">
              <a:buNone/>
            </a:pPr>
            <a:r>
              <a:rPr lang="en-US" b="1" dirty="0" smtClean="0">
                <a:solidFill>
                  <a:schemeClr val="bg1"/>
                </a:solidFill>
              </a:rPr>
              <a:t>Participates </a:t>
            </a:r>
            <a:r>
              <a:rPr lang="en-US" b="1" dirty="0">
                <a:solidFill>
                  <a:schemeClr val="bg1"/>
                </a:solidFill>
              </a:rPr>
              <a:t>in the development and implementation of educational programs for staff and the community. </a:t>
            </a:r>
          </a:p>
          <a:p>
            <a:pPr marL="0" indent="0">
              <a:buNone/>
            </a:pPr>
            <a:r>
              <a:rPr lang="en-US" b="1" dirty="0" smtClean="0">
                <a:solidFill>
                  <a:schemeClr val="bg1"/>
                </a:solidFill>
              </a:rPr>
              <a:t>Provides </a:t>
            </a:r>
            <a:r>
              <a:rPr lang="en-US" b="1" dirty="0">
                <a:solidFill>
                  <a:schemeClr val="bg1"/>
                </a:solidFill>
              </a:rPr>
              <a:t>recommendations to CEO regarding capital expenditures for equipment and the facility. </a:t>
            </a:r>
          </a:p>
          <a:p>
            <a:pPr marL="0" indent="0">
              <a:buNone/>
            </a:pPr>
            <a:r>
              <a:rPr lang="en-US" b="1" dirty="0" smtClean="0">
                <a:solidFill>
                  <a:schemeClr val="bg1"/>
                </a:solidFill>
              </a:rPr>
              <a:t>Able </a:t>
            </a:r>
            <a:r>
              <a:rPr lang="en-US" b="1" dirty="0">
                <a:solidFill>
                  <a:schemeClr val="bg1"/>
                </a:solidFill>
              </a:rPr>
              <a:t>to evaluate medical services provided by the medical office and makes recommendations as appropriate. </a:t>
            </a:r>
            <a:r>
              <a:rPr lang="en-US" b="1" dirty="0" smtClean="0">
                <a:solidFill>
                  <a:schemeClr val="bg1"/>
                </a:solidFill>
              </a:rPr>
              <a:t> </a:t>
            </a:r>
          </a:p>
          <a:p>
            <a:pPr marL="0" indent="0">
              <a:buNone/>
            </a:pPr>
            <a:r>
              <a:rPr lang="en-US" b="1" dirty="0" smtClean="0">
                <a:solidFill>
                  <a:schemeClr val="bg1"/>
                </a:solidFill>
              </a:rPr>
              <a:t>Available </a:t>
            </a:r>
            <a:r>
              <a:rPr lang="en-US" b="1" dirty="0">
                <a:solidFill>
                  <a:schemeClr val="bg1"/>
                </a:solidFill>
              </a:rPr>
              <a:t>for consultation for clinical </a:t>
            </a:r>
            <a:r>
              <a:rPr lang="en-US" b="1" dirty="0" smtClean="0">
                <a:solidFill>
                  <a:schemeClr val="bg1"/>
                </a:solidFill>
              </a:rPr>
              <a:t>staff.</a:t>
            </a:r>
          </a:p>
          <a:p>
            <a:pPr marL="0" indent="0">
              <a:buNone/>
            </a:pPr>
            <a:r>
              <a:rPr lang="en-US" b="1" dirty="0" smtClean="0">
                <a:solidFill>
                  <a:schemeClr val="bg1"/>
                </a:solidFill>
              </a:rPr>
              <a:t>Knowledgeable </a:t>
            </a:r>
            <a:r>
              <a:rPr lang="en-US" b="1" dirty="0">
                <a:solidFill>
                  <a:schemeClr val="bg1"/>
                </a:solidFill>
              </a:rPr>
              <a:t>of social, regulatory, political and economic factors that relates to patient care services. </a:t>
            </a:r>
          </a:p>
          <a:p>
            <a:pPr marL="0" indent="0">
              <a:buNone/>
            </a:pPr>
            <a:r>
              <a:rPr lang="en-US" b="1" dirty="0" smtClean="0">
                <a:solidFill>
                  <a:schemeClr val="bg1"/>
                </a:solidFill>
              </a:rPr>
              <a:t>Performs </a:t>
            </a:r>
            <a:r>
              <a:rPr lang="en-US" b="1" dirty="0">
                <a:solidFill>
                  <a:schemeClr val="bg1"/>
                </a:solidFill>
              </a:rPr>
              <a:t>all aspects of patient care in an environment that optimizes patient safety and reduces the likelihood of medical/health care errors. </a:t>
            </a:r>
          </a:p>
          <a:p>
            <a:pPr marL="0" indent="0">
              <a:buNone/>
            </a:pPr>
            <a:r>
              <a:rPr lang="en-US" b="1" dirty="0" smtClean="0">
                <a:solidFill>
                  <a:schemeClr val="bg1"/>
                </a:solidFill>
              </a:rPr>
              <a:t>Supports </a:t>
            </a:r>
            <a:r>
              <a:rPr lang="en-US" b="1" dirty="0">
                <a:solidFill>
                  <a:schemeClr val="bg1"/>
                </a:solidFill>
              </a:rPr>
              <a:t>and maintains a culture of safety and quality. </a:t>
            </a:r>
          </a:p>
          <a:p>
            <a:pPr marL="0" indent="0">
              <a:buNone/>
            </a:pPr>
            <a:r>
              <a:rPr lang="en-US" b="1" dirty="0" smtClean="0">
                <a:solidFill>
                  <a:schemeClr val="bg1"/>
                </a:solidFill>
              </a:rPr>
              <a:t>Advises </a:t>
            </a:r>
            <a:r>
              <a:rPr lang="en-US" b="1" dirty="0">
                <a:solidFill>
                  <a:schemeClr val="bg1"/>
                </a:solidFill>
              </a:rPr>
              <a:t>CEO concerning the adequacy and appropriateness of the medical office’s scope of services for patients, its professional and support staff and its medical equipment. </a:t>
            </a:r>
          </a:p>
        </p:txBody>
      </p:sp>
    </p:spTree>
    <p:extLst>
      <p:ext uri="{BB962C8B-B14F-4D97-AF65-F5344CB8AC3E}">
        <p14:creationId xmlns:p14="http://schemas.microsoft.com/office/powerpoint/2010/main" val="505136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a:t>PHYSICIAN PERFORMANCE </a:t>
            </a:r>
            <a:r>
              <a:rPr lang="en-US" b="1" dirty="0" smtClean="0"/>
              <a:t>EVALUATION </a:t>
            </a:r>
            <a:r>
              <a:rPr lang="en-US" dirty="0" smtClean="0"/>
              <a:t>(continued)</a:t>
            </a:r>
            <a:endParaRPr lang="en-US" dirty="0"/>
          </a:p>
        </p:txBody>
      </p:sp>
      <p:sp>
        <p:nvSpPr>
          <p:cNvPr id="3" name="Content Placeholder 2"/>
          <p:cNvSpPr>
            <a:spLocks noGrp="1"/>
          </p:cNvSpPr>
          <p:nvPr>
            <p:ph idx="1"/>
          </p:nvPr>
        </p:nvSpPr>
        <p:spPr>
          <a:xfrm>
            <a:off x="0" y="1325563"/>
            <a:ext cx="12130481" cy="5532436"/>
          </a:xfrm>
        </p:spPr>
        <p:txBody>
          <a:bodyPr>
            <a:normAutofit fontScale="70000" lnSpcReduction="20000"/>
          </a:bodyPr>
          <a:lstStyle/>
          <a:p>
            <a:pPr marL="0" indent="0">
              <a:buNone/>
            </a:pPr>
            <a:r>
              <a:rPr lang="en-US" sz="4000" b="1" dirty="0">
                <a:solidFill>
                  <a:schemeClr val="bg1"/>
                </a:solidFill>
              </a:rPr>
              <a:t>Demonstrates Competency in the Following Areas: </a:t>
            </a:r>
            <a:endParaRPr lang="en-US" sz="4000" b="1" dirty="0" smtClean="0">
              <a:solidFill>
                <a:schemeClr val="bg1"/>
              </a:solidFill>
            </a:endParaRPr>
          </a:p>
          <a:p>
            <a:pPr marL="0" indent="0">
              <a:buNone/>
            </a:pPr>
            <a:r>
              <a:rPr lang="en-US" b="1" dirty="0" smtClean="0">
                <a:solidFill>
                  <a:schemeClr val="bg1"/>
                </a:solidFill>
              </a:rPr>
              <a:t>Monitors </a:t>
            </a:r>
            <a:r>
              <a:rPr lang="en-US" b="1" dirty="0">
                <a:solidFill>
                  <a:schemeClr val="bg1"/>
                </a:solidFill>
              </a:rPr>
              <a:t>and evaluates the quality and appropriateness of medical services as an integral part of the overall quality management program. </a:t>
            </a:r>
          </a:p>
          <a:p>
            <a:pPr marL="0" indent="0">
              <a:buNone/>
            </a:pPr>
            <a:r>
              <a:rPr lang="en-US" b="1" dirty="0" smtClean="0">
                <a:solidFill>
                  <a:schemeClr val="bg1"/>
                </a:solidFill>
              </a:rPr>
              <a:t>Provides </a:t>
            </a:r>
            <a:r>
              <a:rPr lang="en-US" b="1" dirty="0">
                <a:solidFill>
                  <a:schemeClr val="bg1"/>
                </a:solidFill>
              </a:rPr>
              <a:t>medical leadership for research and development activities in patient care. </a:t>
            </a:r>
          </a:p>
          <a:p>
            <a:pPr marL="0" indent="0">
              <a:buNone/>
            </a:pPr>
            <a:r>
              <a:rPr lang="en-US" b="1" dirty="0" smtClean="0">
                <a:solidFill>
                  <a:schemeClr val="bg1"/>
                </a:solidFill>
              </a:rPr>
              <a:t>Articulates </a:t>
            </a:r>
            <a:r>
              <a:rPr lang="en-US" b="1" dirty="0">
                <a:solidFill>
                  <a:schemeClr val="bg1"/>
                </a:solidFill>
              </a:rPr>
              <a:t>the medical practice’s mission to the community. </a:t>
            </a:r>
          </a:p>
          <a:p>
            <a:pPr marL="0" indent="0">
              <a:buNone/>
            </a:pPr>
            <a:endParaRPr lang="en-US" b="1" dirty="0" smtClean="0"/>
          </a:p>
          <a:p>
            <a:pPr marL="0" indent="0">
              <a:buNone/>
            </a:pPr>
            <a:r>
              <a:rPr lang="en-US" dirty="0" smtClean="0"/>
              <a:t>. </a:t>
            </a:r>
            <a:endParaRPr lang="en-US" dirty="0"/>
          </a:p>
          <a:p>
            <a:pPr marL="0" indent="0">
              <a:buNone/>
            </a:pPr>
            <a:r>
              <a:rPr lang="en-US" sz="3100" b="1" dirty="0" smtClean="0">
                <a:solidFill>
                  <a:schemeClr val="bg1"/>
                </a:solidFill>
              </a:rPr>
              <a:t>UTILIZATION </a:t>
            </a:r>
            <a:r>
              <a:rPr lang="en-US" sz="3100" b="1" dirty="0">
                <a:solidFill>
                  <a:schemeClr val="bg1"/>
                </a:solidFill>
              </a:rPr>
              <a:t>REVIEW: </a:t>
            </a:r>
            <a:endParaRPr lang="en-US" sz="3100" b="1" dirty="0" smtClean="0">
              <a:solidFill>
                <a:schemeClr val="bg1"/>
              </a:solidFill>
            </a:endParaRPr>
          </a:p>
          <a:p>
            <a:pPr marL="0" indent="0">
              <a:buNone/>
            </a:pPr>
            <a:r>
              <a:rPr lang="en-US" b="1" dirty="0" smtClean="0">
                <a:solidFill>
                  <a:schemeClr val="bg1"/>
                </a:solidFill>
              </a:rPr>
              <a:t>Develops</a:t>
            </a:r>
            <a:r>
              <a:rPr lang="en-US" b="1" dirty="0">
                <a:solidFill>
                  <a:schemeClr val="bg1"/>
                </a:solidFill>
              </a:rPr>
              <a:t>, implements and monitors the Utilization Review </a:t>
            </a:r>
            <a:r>
              <a:rPr lang="en-US" b="1" dirty="0" smtClean="0">
                <a:solidFill>
                  <a:schemeClr val="bg1"/>
                </a:solidFill>
              </a:rPr>
              <a:t>Plan.</a:t>
            </a:r>
          </a:p>
          <a:p>
            <a:pPr marL="0" indent="0">
              <a:buNone/>
            </a:pPr>
            <a:r>
              <a:rPr lang="en-US" b="1" dirty="0" smtClean="0">
                <a:solidFill>
                  <a:schemeClr val="bg1"/>
                </a:solidFill>
              </a:rPr>
              <a:t>Develops </a:t>
            </a:r>
            <a:r>
              <a:rPr lang="en-US" b="1" dirty="0">
                <a:solidFill>
                  <a:schemeClr val="bg1"/>
                </a:solidFill>
              </a:rPr>
              <a:t>practice guidelines for high volume diagnoses in conjunction with the appropriate specialists. </a:t>
            </a:r>
          </a:p>
          <a:p>
            <a:pPr marL="0" indent="0">
              <a:buNone/>
            </a:pPr>
            <a:r>
              <a:rPr lang="en-US" b="1" dirty="0" smtClean="0">
                <a:solidFill>
                  <a:schemeClr val="bg1"/>
                </a:solidFill>
              </a:rPr>
              <a:t>Educates </a:t>
            </a:r>
            <a:r>
              <a:rPr lang="en-US" b="1" dirty="0">
                <a:solidFill>
                  <a:schemeClr val="bg1"/>
                </a:solidFill>
              </a:rPr>
              <a:t>staff about utilization practices to promote high quality, cost effective care. </a:t>
            </a:r>
          </a:p>
          <a:p>
            <a:pPr marL="0" indent="0">
              <a:buNone/>
            </a:pPr>
            <a:r>
              <a:rPr lang="en-US" b="1" dirty="0" smtClean="0">
                <a:solidFill>
                  <a:schemeClr val="bg1"/>
                </a:solidFill>
              </a:rPr>
              <a:t>Develops </a:t>
            </a:r>
            <a:r>
              <a:rPr lang="en-US" b="1" dirty="0">
                <a:solidFill>
                  <a:schemeClr val="bg1"/>
                </a:solidFill>
              </a:rPr>
              <a:t>written policies for the resolution of utilization problems. </a:t>
            </a:r>
          </a:p>
          <a:p>
            <a:pPr marL="0" indent="0">
              <a:buNone/>
            </a:pPr>
            <a:r>
              <a:rPr lang="en-US" b="1" dirty="0" smtClean="0">
                <a:solidFill>
                  <a:schemeClr val="bg1"/>
                </a:solidFill>
              </a:rPr>
              <a:t>Plans </a:t>
            </a:r>
            <a:r>
              <a:rPr lang="en-US" b="1" dirty="0">
                <a:solidFill>
                  <a:schemeClr val="bg1"/>
                </a:solidFill>
              </a:rPr>
              <a:t>and conducts interventions with outlier physicians. </a:t>
            </a:r>
          </a:p>
          <a:p>
            <a:pPr marL="0" indent="0">
              <a:buNone/>
            </a:pPr>
            <a:r>
              <a:rPr lang="en-US" b="1" dirty="0" smtClean="0">
                <a:solidFill>
                  <a:schemeClr val="bg1"/>
                </a:solidFill>
              </a:rPr>
              <a:t>Assists </a:t>
            </a:r>
            <a:r>
              <a:rPr lang="en-US" b="1" dirty="0">
                <a:solidFill>
                  <a:schemeClr val="bg1"/>
                </a:solidFill>
              </a:rPr>
              <a:t>in the growth and development of the Case Management program. </a:t>
            </a:r>
          </a:p>
          <a:p>
            <a:pPr marL="0" indent="0">
              <a:buNone/>
            </a:pPr>
            <a:r>
              <a:rPr lang="en-US" b="1" dirty="0" smtClean="0">
                <a:solidFill>
                  <a:schemeClr val="bg1"/>
                </a:solidFill>
              </a:rPr>
              <a:t>Acts </a:t>
            </a:r>
            <a:r>
              <a:rPr lang="en-US" b="1" dirty="0">
                <a:solidFill>
                  <a:schemeClr val="bg1"/>
                </a:solidFill>
              </a:rPr>
              <a:t>as a resource for the Utilization Review Coordinators. </a:t>
            </a:r>
          </a:p>
          <a:p>
            <a:pPr marL="0" indent="0">
              <a:buNone/>
            </a:pPr>
            <a:r>
              <a:rPr lang="en-US" b="1" dirty="0" smtClean="0">
                <a:solidFill>
                  <a:schemeClr val="bg1"/>
                </a:solidFill>
              </a:rPr>
              <a:t>Reviews </a:t>
            </a:r>
            <a:r>
              <a:rPr lang="en-US" b="1" dirty="0">
                <a:solidFill>
                  <a:schemeClr val="bg1"/>
                </a:solidFill>
              </a:rPr>
              <a:t>frequent or unusual referral requests. </a:t>
            </a:r>
          </a:p>
          <a:p>
            <a:pPr marL="0" indent="0">
              <a:buNone/>
            </a:pPr>
            <a:r>
              <a:rPr lang="en-US" b="1" dirty="0" smtClean="0">
                <a:solidFill>
                  <a:schemeClr val="bg1"/>
                </a:solidFill>
              </a:rPr>
              <a:t>Interfaces </a:t>
            </a:r>
            <a:r>
              <a:rPr lang="en-US" b="1" dirty="0">
                <a:solidFill>
                  <a:schemeClr val="bg1"/>
                </a:solidFill>
              </a:rPr>
              <a:t>with health plan Medical Directors as needed on utilization issues. </a:t>
            </a:r>
          </a:p>
        </p:txBody>
      </p:sp>
    </p:spTree>
    <p:extLst>
      <p:ext uri="{BB962C8B-B14F-4D97-AF65-F5344CB8AC3E}">
        <p14:creationId xmlns:p14="http://schemas.microsoft.com/office/powerpoint/2010/main" val="2314550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a:t>PHYSICIAN PERFORMANCE </a:t>
            </a:r>
            <a:r>
              <a:rPr lang="en-US" b="1" dirty="0" smtClean="0"/>
              <a:t>EVALUATION </a:t>
            </a:r>
            <a:r>
              <a:rPr lang="en-US" dirty="0" smtClean="0"/>
              <a:t>(continued)</a:t>
            </a:r>
            <a:endParaRPr lang="en-US" dirty="0"/>
          </a:p>
        </p:txBody>
      </p:sp>
      <p:sp>
        <p:nvSpPr>
          <p:cNvPr id="3" name="Content Placeholder 2"/>
          <p:cNvSpPr>
            <a:spLocks noGrp="1"/>
          </p:cNvSpPr>
          <p:nvPr>
            <p:ph idx="1"/>
          </p:nvPr>
        </p:nvSpPr>
        <p:spPr>
          <a:xfrm>
            <a:off x="0" y="1325563"/>
            <a:ext cx="12130481" cy="5532436"/>
          </a:xfrm>
        </p:spPr>
        <p:txBody>
          <a:bodyPr>
            <a:normAutofit fontScale="77500" lnSpcReduction="20000"/>
          </a:bodyPr>
          <a:lstStyle/>
          <a:p>
            <a:pPr marL="0" indent="0">
              <a:buNone/>
            </a:pPr>
            <a:r>
              <a:rPr lang="en-US" sz="4000" b="1" dirty="0">
                <a:solidFill>
                  <a:schemeClr val="bg1"/>
                </a:solidFill>
              </a:rPr>
              <a:t>Demonstrates Competency in the Following Areas: </a:t>
            </a:r>
            <a:endParaRPr lang="en-US" sz="4000" b="1" dirty="0" smtClean="0">
              <a:solidFill>
                <a:schemeClr val="bg1"/>
              </a:solidFill>
            </a:endParaRPr>
          </a:p>
          <a:p>
            <a:pPr marL="0" indent="0">
              <a:buNone/>
            </a:pPr>
            <a:r>
              <a:rPr lang="en-US" b="1" dirty="0" smtClean="0">
                <a:solidFill>
                  <a:schemeClr val="bg1"/>
                </a:solidFill>
              </a:rPr>
              <a:t>Monitors </a:t>
            </a:r>
            <a:r>
              <a:rPr lang="en-US" b="1" dirty="0">
                <a:solidFill>
                  <a:schemeClr val="bg1"/>
                </a:solidFill>
              </a:rPr>
              <a:t>and evaluates the quality and appropriateness of medical services as an integral part of the overall quality management program. </a:t>
            </a:r>
          </a:p>
          <a:p>
            <a:pPr marL="0" indent="0">
              <a:buNone/>
            </a:pPr>
            <a:r>
              <a:rPr lang="en-US" b="1" dirty="0" smtClean="0">
                <a:solidFill>
                  <a:schemeClr val="bg1"/>
                </a:solidFill>
              </a:rPr>
              <a:t>Provides </a:t>
            </a:r>
            <a:r>
              <a:rPr lang="en-US" b="1" dirty="0">
                <a:solidFill>
                  <a:schemeClr val="bg1"/>
                </a:solidFill>
              </a:rPr>
              <a:t>medical leadership for research and development activities in patient care. </a:t>
            </a:r>
          </a:p>
          <a:p>
            <a:pPr marL="0" indent="0">
              <a:buNone/>
            </a:pPr>
            <a:r>
              <a:rPr lang="en-US" b="1" dirty="0" smtClean="0">
                <a:solidFill>
                  <a:schemeClr val="bg1"/>
                </a:solidFill>
              </a:rPr>
              <a:t>Articulates </a:t>
            </a:r>
            <a:r>
              <a:rPr lang="en-US" b="1" dirty="0">
                <a:solidFill>
                  <a:schemeClr val="bg1"/>
                </a:solidFill>
              </a:rPr>
              <a:t>the medical practice’s mission to the community. </a:t>
            </a:r>
          </a:p>
          <a:p>
            <a:pPr marL="0" indent="0">
              <a:buNone/>
            </a:pPr>
            <a:endParaRPr lang="en-US" b="1" dirty="0" smtClean="0"/>
          </a:p>
          <a:p>
            <a:pPr marL="0" indent="0">
              <a:buNone/>
            </a:pPr>
            <a:r>
              <a:rPr lang="en-US" sz="3300" b="1" dirty="0" smtClean="0">
                <a:solidFill>
                  <a:schemeClr val="bg1"/>
                </a:solidFill>
              </a:rPr>
              <a:t>UTILIZATION </a:t>
            </a:r>
            <a:r>
              <a:rPr lang="en-US" sz="3300" b="1" dirty="0">
                <a:solidFill>
                  <a:schemeClr val="bg1"/>
                </a:solidFill>
              </a:rPr>
              <a:t>REVIEW: </a:t>
            </a:r>
            <a:endParaRPr lang="en-US" sz="3300" b="1" dirty="0" smtClean="0">
              <a:solidFill>
                <a:schemeClr val="bg1"/>
              </a:solidFill>
            </a:endParaRPr>
          </a:p>
          <a:p>
            <a:pPr marL="0" indent="0">
              <a:buNone/>
            </a:pPr>
            <a:r>
              <a:rPr lang="en-US" b="1" dirty="0" smtClean="0">
                <a:solidFill>
                  <a:schemeClr val="bg1"/>
                </a:solidFill>
              </a:rPr>
              <a:t>Develops</a:t>
            </a:r>
            <a:r>
              <a:rPr lang="en-US" b="1" dirty="0">
                <a:solidFill>
                  <a:schemeClr val="bg1"/>
                </a:solidFill>
              </a:rPr>
              <a:t>, implements and monitors the Utilization Review </a:t>
            </a:r>
            <a:r>
              <a:rPr lang="en-US" b="1" dirty="0" smtClean="0">
                <a:solidFill>
                  <a:schemeClr val="bg1"/>
                </a:solidFill>
              </a:rPr>
              <a:t>Plan.</a:t>
            </a:r>
          </a:p>
          <a:p>
            <a:pPr marL="0" indent="0">
              <a:buNone/>
            </a:pPr>
            <a:r>
              <a:rPr lang="en-US" b="1" dirty="0" smtClean="0">
                <a:solidFill>
                  <a:schemeClr val="bg1"/>
                </a:solidFill>
              </a:rPr>
              <a:t>Develops </a:t>
            </a:r>
            <a:r>
              <a:rPr lang="en-US" b="1" dirty="0">
                <a:solidFill>
                  <a:schemeClr val="bg1"/>
                </a:solidFill>
              </a:rPr>
              <a:t>practice guidelines for high volume diagnoses in conjunction with the appropriate specialists. </a:t>
            </a:r>
          </a:p>
          <a:p>
            <a:pPr marL="0" indent="0">
              <a:buNone/>
            </a:pPr>
            <a:r>
              <a:rPr lang="en-US" b="1" dirty="0" smtClean="0">
                <a:solidFill>
                  <a:schemeClr val="bg1"/>
                </a:solidFill>
              </a:rPr>
              <a:t>Educates </a:t>
            </a:r>
            <a:r>
              <a:rPr lang="en-US" b="1" dirty="0">
                <a:solidFill>
                  <a:schemeClr val="bg1"/>
                </a:solidFill>
              </a:rPr>
              <a:t>staff about utilization practices to promote high quality, cost effective care. </a:t>
            </a:r>
          </a:p>
          <a:p>
            <a:pPr marL="0" indent="0">
              <a:buNone/>
            </a:pPr>
            <a:r>
              <a:rPr lang="en-US" b="1" dirty="0" smtClean="0">
                <a:solidFill>
                  <a:schemeClr val="bg1"/>
                </a:solidFill>
              </a:rPr>
              <a:t>Develops </a:t>
            </a:r>
            <a:r>
              <a:rPr lang="en-US" b="1" dirty="0">
                <a:solidFill>
                  <a:schemeClr val="bg1"/>
                </a:solidFill>
              </a:rPr>
              <a:t>written policies for the resolution of utilization problems. </a:t>
            </a:r>
          </a:p>
          <a:p>
            <a:pPr marL="0" indent="0">
              <a:buNone/>
            </a:pPr>
            <a:r>
              <a:rPr lang="en-US" b="1" dirty="0" smtClean="0">
                <a:solidFill>
                  <a:schemeClr val="bg1"/>
                </a:solidFill>
              </a:rPr>
              <a:t>Plans </a:t>
            </a:r>
            <a:r>
              <a:rPr lang="en-US" b="1" dirty="0">
                <a:solidFill>
                  <a:schemeClr val="bg1"/>
                </a:solidFill>
              </a:rPr>
              <a:t>and conducts interventions with outlier physicians. </a:t>
            </a:r>
          </a:p>
          <a:p>
            <a:pPr marL="0" indent="0">
              <a:buNone/>
            </a:pPr>
            <a:r>
              <a:rPr lang="en-US" b="1" dirty="0" smtClean="0">
                <a:solidFill>
                  <a:schemeClr val="bg1"/>
                </a:solidFill>
              </a:rPr>
              <a:t>Assists </a:t>
            </a:r>
            <a:r>
              <a:rPr lang="en-US" b="1" dirty="0">
                <a:solidFill>
                  <a:schemeClr val="bg1"/>
                </a:solidFill>
              </a:rPr>
              <a:t>in the growth and development of the Case Management program. </a:t>
            </a:r>
          </a:p>
          <a:p>
            <a:pPr marL="0" indent="0">
              <a:buNone/>
            </a:pPr>
            <a:r>
              <a:rPr lang="en-US" b="1" dirty="0" smtClean="0">
                <a:solidFill>
                  <a:schemeClr val="bg1"/>
                </a:solidFill>
              </a:rPr>
              <a:t>Acts </a:t>
            </a:r>
            <a:r>
              <a:rPr lang="en-US" b="1" dirty="0">
                <a:solidFill>
                  <a:schemeClr val="bg1"/>
                </a:solidFill>
              </a:rPr>
              <a:t>as a resource for the Utilization Review Coordinators. </a:t>
            </a:r>
          </a:p>
          <a:p>
            <a:pPr marL="0" indent="0">
              <a:buNone/>
            </a:pPr>
            <a:r>
              <a:rPr lang="en-US" b="1" dirty="0" smtClean="0">
                <a:solidFill>
                  <a:schemeClr val="bg1"/>
                </a:solidFill>
              </a:rPr>
              <a:t>Reviews </a:t>
            </a:r>
            <a:r>
              <a:rPr lang="en-US" b="1" dirty="0">
                <a:solidFill>
                  <a:schemeClr val="bg1"/>
                </a:solidFill>
              </a:rPr>
              <a:t>frequent or unusual referral requests. </a:t>
            </a:r>
          </a:p>
          <a:p>
            <a:pPr marL="0" indent="0">
              <a:buNone/>
            </a:pPr>
            <a:r>
              <a:rPr lang="en-US" b="1" dirty="0" smtClean="0">
                <a:solidFill>
                  <a:schemeClr val="bg1"/>
                </a:solidFill>
              </a:rPr>
              <a:t>Interfaces </a:t>
            </a:r>
            <a:r>
              <a:rPr lang="en-US" b="1" dirty="0">
                <a:solidFill>
                  <a:schemeClr val="bg1"/>
                </a:solidFill>
              </a:rPr>
              <a:t>with health plan Medical Directors as needed on utilization issues. </a:t>
            </a:r>
          </a:p>
        </p:txBody>
      </p:sp>
    </p:spTree>
    <p:extLst>
      <p:ext uri="{BB962C8B-B14F-4D97-AF65-F5344CB8AC3E}">
        <p14:creationId xmlns:p14="http://schemas.microsoft.com/office/powerpoint/2010/main" val="1722166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27" y="5386251"/>
            <a:ext cx="8534400" cy="1507067"/>
          </a:xfrm>
        </p:spPr>
        <p:txBody>
          <a:bodyPr/>
          <a:lstStyle/>
          <a:p>
            <a:r>
              <a:rPr lang="en-US" b="1" dirty="0"/>
              <a:t>PHYSICIAN PERFORMANCE EVALUATION </a:t>
            </a:r>
            <a:r>
              <a:rPr lang="en-US" dirty="0"/>
              <a:t>(continued)</a:t>
            </a:r>
          </a:p>
        </p:txBody>
      </p:sp>
      <p:sp>
        <p:nvSpPr>
          <p:cNvPr id="3" name="Content Placeholder 2"/>
          <p:cNvSpPr>
            <a:spLocks noGrp="1"/>
          </p:cNvSpPr>
          <p:nvPr>
            <p:ph idx="1"/>
          </p:nvPr>
        </p:nvSpPr>
        <p:spPr>
          <a:xfrm>
            <a:off x="78297" y="105382"/>
            <a:ext cx="12113703" cy="5280869"/>
          </a:xfrm>
        </p:spPr>
        <p:txBody>
          <a:bodyPr>
            <a:normAutofit/>
          </a:bodyPr>
          <a:lstStyle/>
          <a:p>
            <a:pPr marL="0" indent="0">
              <a:buNone/>
            </a:pPr>
            <a:r>
              <a:rPr lang="en-US" b="1" dirty="0">
                <a:solidFill>
                  <a:schemeClr val="bg1"/>
                </a:solidFill>
              </a:rPr>
              <a:t>PROVIDES DIRECT PATIENT MEDICAL CARE: </a:t>
            </a:r>
            <a:endParaRPr lang="en-US" b="1" dirty="0" smtClean="0">
              <a:solidFill>
                <a:schemeClr val="bg1"/>
              </a:solidFill>
            </a:endParaRPr>
          </a:p>
          <a:p>
            <a:pPr marL="0" indent="0">
              <a:buNone/>
            </a:pPr>
            <a:r>
              <a:rPr lang="en-US" b="1" dirty="0" smtClean="0">
                <a:solidFill>
                  <a:schemeClr val="bg1"/>
                </a:solidFill>
              </a:rPr>
              <a:t>Performs </a:t>
            </a:r>
            <a:r>
              <a:rPr lang="en-US" b="1" dirty="0">
                <a:solidFill>
                  <a:schemeClr val="bg1"/>
                </a:solidFill>
              </a:rPr>
              <a:t>histories and physicals. </a:t>
            </a:r>
            <a:r>
              <a:rPr lang="en-US" b="1" dirty="0" smtClean="0">
                <a:solidFill>
                  <a:schemeClr val="bg1"/>
                </a:solidFill>
              </a:rPr>
              <a:t> </a:t>
            </a:r>
          </a:p>
          <a:p>
            <a:pPr marL="0" indent="0">
              <a:buNone/>
            </a:pPr>
            <a:r>
              <a:rPr lang="en-US" b="1" dirty="0" smtClean="0">
                <a:solidFill>
                  <a:schemeClr val="bg1"/>
                </a:solidFill>
              </a:rPr>
              <a:t>Makes diagnoses.</a:t>
            </a:r>
          </a:p>
          <a:p>
            <a:pPr marL="0" indent="0">
              <a:buNone/>
            </a:pPr>
            <a:r>
              <a:rPr lang="en-US" b="1" dirty="0" smtClean="0">
                <a:solidFill>
                  <a:schemeClr val="bg1"/>
                </a:solidFill>
              </a:rPr>
              <a:t>Treat </a:t>
            </a:r>
            <a:r>
              <a:rPr lang="en-US" b="1" dirty="0">
                <a:solidFill>
                  <a:schemeClr val="bg1"/>
                </a:solidFill>
              </a:rPr>
              <a:t>a variety of disease processes and acute injuries. </a:t>
            </a:r>
          </a:p>
          <a:p>
            <a:pPr marL="0" indent="0">
              <a:buNone/>
            </a:pPr>
            <a:r>
              <a:rPr lang="en-US" b="1" dirty="0" smtClean="0">
                <a:solidFill>
                  <a:schemeClr val="bg1"/>
                </a:solidFill>
              </a:rPr>
              <a:t>Orders </a:t>
            </a:r>
            <a:r>
              <a:rPr lang="en-US" b="1" dirty="0">
                <a:solidFill>
                  <a:schemeClr val="bg1"/>
                </a:solidFill>
              </a:rPr>
              <a:t>appropriate diagnostic tests and treatments. </a:t>
            </a:r>
          </a:p>
          <a:p>
            <a:pPr marL="0" indent="0">
              <a:buNone/>
            </a:pPr>
            <a:r>
              <a:rPr lang="en-US" b="1" dirty="0" smtClean="0">
                <a:solidFill>
                  <a:schemeClr val="bg1"/>
                </a:solidFill>
              </a:rPr>
              <a:t>Prescribes </a:t>
            </a:r>
            <a:r>
              <a:rPr lang="en-US" b="1" dirty="0">
                <a:solidFill>
                  <a:schemeClr val="bg1"/>
                </a:solidFill>
              </a:rPr>
              <a:t>drugs and regulated medical devices. </a:t>
            </a:r>
          </a:p>
          <a:p>
            <a:pPr marL="0" indent="0">
              <a:buNone/>
            </a:pPr>
            <a:r>
              <a:rPr lang="en-US" b="1" dirty="0" smtClean="0">
                <a:solidFill>
                  <a:schemeClr val="bg1"/>
                </a:solidFill>
              </a:rPr>
              <a:t>Provide </a:t>
            </a:r>
            <a:r>
              <a:rPr lang="en-US" b="1" dirty="0">
                <a:solidFill>
                  <a:schemeClr val="bg1"/>
                </a:solidFill>
              </a:rPr>
              <a:t>preventive healthcare education to patients and the </a:t>
            </a:r>
            <a:endParaRPr lang="en-US" b="1" dirty="0" smtClean="0">
              <a:solidFill>
                <a:schemeClr val="bg1"/>
              </a:solidFill>
            </a:endParaRPr>
          </a:p>
          <a:p>
            <a:pPr marL="0" indent="0">
              <a:buNone/>
            </a:pPr>
            <a:r>
              <a:rPr lang="en-US" b="1" dirty="0" smtClean="0">
                <a:solidFill>
                  <a:schemeClr val="bg1"/>
                </a:solidFill>
              </a:rPr>
              <a:t>community</a:t>
            </a:r>
            <a:r>
              <a:rPr lang="en-US" b="1" dirty="0">
                <a:solidFill>
                  <a:schemeClr val="bg1"/>
                </a:solidFill>
              </a:rPr>
              <a:t>. </a:t>
            </a:r>
          </a:p>
          <a:p>
            <a:pPr marL="0" indent="0">
              <a:buNone/>
            </a:pPr>
            <a:r>
              <a:rPr lang="en-US" b="1" dirty="0" smtClean="0">
                <a:solidFill>
                  <a:schemeClr val="bg1"/>
                </a:solidFill>
              </a:rPr>
              <a:t>Refers </a:t>
            </a:r>
            <a:r>
              <a:rPr lang="en-US" b="1" dirty="0">
                <a:solidFill>
                  <a:schemeClr val="bg1"/>
                </a:solidFill>
              </a:rPr>
              <a:t>patients to other healthcare professionals as appropriate</a:t>
            </a:r>
            <a:r>
              <a:rPr lang="en-US" b="1" dirty="0" smtClean="0">
                <a:solidFill>
                  <a:schemeClr val="bg1"/>
                </a:solidFill>
              </a:rPr>
              <a:t>. </a:t>
            </a:r>
          </a:p>
          <a:p>
            <a:pPr marL="0" indent="0">
              <a:buNone/>
            </a:pPr>
            <a:r>
              <a:rPr lang="en-US" b="1" dirty="0" smtClean="0">
                <a:solidFill>
                  <a:schemeClr val="bg1"/>
                </a:solidFill>
              </a:rPr>
              <a:t>Demonstrates </a:t>
            </a:r>
            <a:r>
              <a:rPr lang="en-US" b="1" dirty="0">
                <a:solidFill>
                  <a:schemeClr val="bg1"/>
                </a:solidFill>
              </a:rPr>
              <a:t>Competency in the Following Areas: </a:t>
            </a:r>
            <a:endParaRPr lang="en-US" b="1" dirty="0" smtClean="0">
              <a:solidFill>
                <a:schemeClr val="bg1"/>
              </a:solidFill>
            </a:endParaRPr>
          </a:p>
          <a:p>
            <a:pPr marL="0" indent="0">
              <a:buNone/>
            </a:pPr>
            <a:r>
              <a:rPr lang="en-US" b="1" dirty="0" smtClean="0">
                <a:solidFill>
                  <a:schemeClr val="bg1"/>
                </a:solidFill>
              </a:rPr>
              <a:t>Takes </a:t>
            </a:r>
            <a:r>
              <a:rPr lang="en-US" b="1" dirty="0">
                <a:solidFill>
                  <a:schemeClr val="bg1"/>
                </a:solidFill>
              </a:rPr>
              <a:t>patient phone calls as needed. </a:t>
            </a:r>
          </a:p>
          <a:p>
            <a:pPr marL="0" indent="0">
              <a:buNone/>
            </a:pPr>
            <a:r>
              <a:rPr lang="en-US" b="1" dirty="0" smtClean="0">
                <a:solidFill>
                  <a:schemeClr val="bg1"/>
                </a:solidFill>
              </a:rPr>
              <a:t>Provides </a:t>
            </a:r>
            <a:r>
              <a:rPr lang="en-US" b="1" dirty="0">
                <a:solidFill>
                  <a:schemeClr val="bg1"/>
                </a:solidFill>
              </a:rPr>
              <a:t>clinical training to nurses and other staff. </a:t>
            </a:r>
          </a:p>
        </p:txBody>
      </p:sp>
      <p:pic>
        <p:nvPicPr>
          <p:cNvPr id="4" name="Picture 3"/>
          <p:cNvPicPr>
            <a:picLocks noChangeAspect="1"/>
          </p:cNvPicPr>
          <p:nvPr/>
        </p:nvPicPr>
        <p:blipFill>
          <a:blip r:embed="rId2"/>
          <a:stretch>
            <a:fillRect/>
          </a:stretch>
        </p:blipFill>
        <p:spPr>
          <a:xfrm>
            <a:off x="9367521" y="213359"/>
            <a:ext cx="2624772" cy="6414119"/>
          </a:xfrm>
          <a:prstGeom prst="rect">
            <a:avLst/>
          </a:prstGeom>
        </p:spPr>
      </p:pic>
    </p:spTree>
    <p:extLst>
      <p:ext uri="{BB962C8B-B14F-4D97-AF65-F5344CB8AC3E}">
        <p14:creationId xmlns:p14="http://schemas.microsoft.com/office/powerpoint/2010/main" val="787901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27" y="5386251"/>
            <a:ext cx="8534400" cy="1507067"/>
          </a:xfrm>
        </p:spPr>
        <p:txBody>
          <a:bodyPr/>
          <a:lstStyle/>
          <a:p>
            <a:r>
              <a:rPr lang="en-US" b="1" dirty="0"/>
              <a:t>PHYSICIAN PERFORMANCE EVALUATION </a:t>
            </a:r>
            <a:r>
              <a:rPr lang="en-US" dirty="0"/>
              <a:t>(continued)</a:t>
            </a:r>
          </a:p>
        </p:txBody>
      </p:sp>
      <p:sp>
        <p:nvSpPr>
          <p:cNvPr id="3" name="Content Placeholder 2"/>
          <p:cNvSpPr>
            <a:spLocks noGrp="1"/>
          </p:cNvSpPr>
          <p:nvPr>
            <p:ph idx="1"/>
          </p:nvPr>
        </p:nvSpPr>
        <p:spPr>
          <a:xfrm>
            <a:off x="78297" y="105382"/>
            <a:ext cx="12113703" cy="5280869"/>
          </a:xfrm>
        </p:spPr>
        <p:txBody>
          <a:bodyPr>
            <a:normAutofit/>
          </a:bodyPr>
          <a:lstStyle/>
          <a:p>
            <a:pPr marL="0" indent="0">
              <a:buNone/>
            </a:pPr>
            <a:r>
              <a:rPr lang="en-US" sz="3200" b="1" dirty="0" smtClean="0">
                <a:solidFill>
                  <a:schemeClr val="bg1"/>
                </a:solidFill>
              </a:rPr>
              <a:t>Professional </a:t>
            </a:r>
            <a:r>
              <a:rPr lang="en-US" sz="3200" b="1" dirty="0">
                <a:solidFill>
                  <a:schemeClr val="bg1"/>
                </a:solidFill>
              </a:rPr>
              <a:t>Requirements: </a:t>
            </a:r>
            <a:endParaRPr lang="en-US" sz="3200" b="1" dirty="0" smtClean="0">
              <a:solidFill>
                <a:schemeClr val="bg1"/>
              </a:solidFill>
            </a:endParaRPr>
          </a:p>
          <a:p>
            <a:pPr marL="0" indent="0">
              <a:buNone/>
            </a:pPr>
            <a:r>
              <a:rPr lang="en-US" b="1" dirty="0" smtClean="0">
                <a:solidFill>
                  <a:schemeClr val="bg1"/>
                </a:solidFill>
              </a:rPr>
              <a:t>Meets </a:t>
            </a:r>
            <a:r>
              <a:rPr lang="en-US" b="1" dirty="0">
                <a:solidFill>
                  <a:schemeClr val="bg1"/>
                </a:solidFill>
              </a:rPr>
              <a:t>dress code standards; appearance is neat and clean. </a:t>
            </a:r>
          </a:p>
          <a:p>
            <a:pPr marL="0" indent="0">
              <a:buNone/>
            </a:pPr>
            <a:r>
              <a:rPr lang="en-US" b="1" dirty="0" smtClean="0">
                <a:solidFill>
                  <a:schemeClr val="bg1"/>
                </a:solidFill>
              </a:rPr>
              <a:t>Maintains </a:t>
            </a:r>
            <a:r>
              <a:rPr lang="en-US" b="1" dirty="0">
                <a:solidFill>
                  <a:schemeClr val="bg1"/>
                </a:solidFill>
              </a:rPr>
              <a:t>regulatory requirements, including all federal, state, </a:t>
            </a:r>
            <a:endParaRPr lang="en-US" b="1" dirty="0" smtClean="0">
              <a:solidFill>
                <a:schemeClr val="bg1"/>
              </a:solidFill>
            </a:endParaRPr>
          </a:p>
          <a:p>
            <a:pPr marL="0" indent="0">
              <a:buNone/>
            </a:pPr>
            <a:r>
              <a:rPr lang="en-US" b="1" dirty="0" smtClean="0">
                <a:solidFill>
                  <a:schemeClr val="bg1"/>
                </a:solidFill>
              </a:rPr>
              <a:t>local </a:t>
            </a:r>
            <a:r>
              <a:rPr lang="en-US" b="1" dirty="0">
                <a:solidFill>
                  <a:schemeClr val="bg1"/>
                </a:solidFill>
              </a:rPr>
              <a:t>regulations and accrediting organization standards. </a:t>
            </a:r>
          </a:p>
          <a:p>
            <a:pPr marL="0" indent="0">
              <a:buNone/>
            </a:pPr>
            <a:r>
              <a:rPr lang="en-US" b="1" dirty="0" smtClean="0">
                <a:solidFill>
                  <a:schemeClr val="bg1"/>
                </a:solidFill>
              </a:rPr>
              <a:t>Wears </a:t>
            </a:r>
            <a:r>
              <a:rPr lang="en-US" b="1" dirty="0">
                <a:solidFill>
                  <a:schemeClr val="bg1"/>
                </a:solidFill>
              </a:rPr>
              <a:t>identification while on duty. </a:t>
            </a:r>
          </a:p>
          <a:p>
            <a:pPr marL="0" indent="0">
              <a:buNone/>
            </a:pPr>
            <a:r>
              <a:rPr lang="en-US" b="1" dirty="0" smtClean="0">
                <a:solidFill>
                  <a:schemeClr val="bg1"/>
                </a:solidFill>
              </a:rPr>
              <a:t>Represents </a:t>
            </a:r>
            <a:r>
              <a:rPr lang="en-US" b="1" dirty="0">
                <a:solidFill>
                  <a:schemeClr val="bg1"/>
                </a:solidFill>
              </a:rPr>
              <a:t>the organization in a positive and professional manner. </a:t>
            </a:r>
          </a:p>
          <a:p>
            <a:pPr marL="0" indent="0">
              <a:buNone/>
            </a:pPr>
            <a:r>
              <a:rPr lang="en-US" b="1" dirty="0" smtClean="0">
                <a:solidFill>
                  <a:schemeClr val="bg1"/>
                </a:solidFill>
              </a:rPr>
              <a:t>Complies </a:t>
            </a:r>
            <a:r>
              <a:rPr lang="en-US" b="1" dirty="0">
                <a:solidFill>
                  <a:schemeClr val="bg1"/>
                </a:solidFill>
              </a:rPr>
              <a:t>with all organizational policies regarding ethical </a:t>
            </a:r>
            <a:endParaRPr lang="en-US" b="1" dirty="0" smtClean="0">
              <a:solidFill>
                <a:schemeClr val="bg1"/>
              </a:solidFill>
            </a:endParaRPr>
          </a:p>
          <a:p>
            <a:pPr marL="0" indent="0">
              <a:buNone/>
            </a:pPr>
            <a:r>
              <a:rPr lang="en-US" b="1" dirty="0" smtClean="0">
                <a:solidFill>
                  <a:schemeClr val="bg1"/>
                </a:solidFill>
              </a:rPr>
              <a:t>business </a:t>
            </a:r>
            <a:r>
              <a:rPr lang="en-US" b="1" dirty="0">
                <a:solidFill>
                  <a:schemeClr val="bg1"/>
                </a:solidFill>
              </a:rPr>
              <a:t>practices. </a:t>
            </a:r>
          </a:p>
          <a:p>
            <a:pPr marL="0" indent="0">
              <a:buNone/>
            </a:pPr>
            <a:r>
              <a:rPr lang="en-US" b="1" dirty="0" smtClean="0">
                <a:solidFill>
                  <a:schemeClr val="bg1"/>
                </a:solidFill>
              </a:rPr>
              <a:t>Communicates </a:t>
            </a:r>
            <a:r>
              <a:rPr lang="en-US" b="1" dirty="0">
                <a:solidFill>
                  <a:schemeClr val="bg1"/>
                </a:solidFill>
              </a:rPr>
              <a:t>the mission, ethics and goals of the clinic. </a:t>
            </a:r>
          </a:p>
        </p:txBody>
      </p:sp>
      <p:pic>
        <p:nvPicPr>
          <p:cNvPr id="4" name="Picture 3"/>
          <p:cNvPicPr>
            <a:picLocks noChangeAspect="1"/>
          </p:cNvPicPr>
          <p:nvPr/>
        </p:nvPicPr>
        <p:blipFill>
          <a:blip r:embed="rId2"/>
          <a:stretch>
            <a:fillRect/>
          </a:stretch>
        </p:blipFill>
        <p:spPr>
          <a:xfrm>
            <a:off x="9387840" y="284480"/>
            <a:ext cx="2594292" cy="6339634"/>
          </a:xfrm>
          <a:prstGeom prst="rect">
            <a:avLst/>
          </a:prstGeom>
        </p:spPr>
      </p:pic>
    </p:spTree>
    <p:extLst>
      <p:ext uri="{BB962C8B-B14F-4D97-AF65-F5344CB8AC3E}">
        <p14:creationId xmlns:p14="http://schemas.microsoft.com/office/powerpoint/2010/main" val="1426009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61020"/>
          </a:xfrm>
        </p:spPr>
        <p:txBody>
          <a:bodyPr>
            <a:normAutofit fontScale="90000"/>
          </a:bodyPr>
          <a:lstStyle/>
          <a:p>
            <a:r>
              <a:rPr lang="en-US" b="1" dirty="0" smtClean="0"/>
              <a:t>ANNUAL COMPETENCY CLINICAL SKILLS ASSESSMENT EVALUATION OF CLINICAL PERFORMANCE               </a:t>
            </a:r>
            <a:br>
              <a:rPr lang="en-US" b="1" dirty="0" smtClean="0"/>
            </a:br>
            <a:r>
              <a:rPr lang="en-US" b="1" dirty="0" smtClean="0"/>
              <a:t>PHYSICIAN – MEDICAL OFFICE</a:t>
            </a:r>
            <a:endParaRPr lang="en-US" b="1" dirty="0"/>
          </a:p>
        </p:txBody>
      </p:sp>
      <p:sp>
        <p:nvSpPr>
          <p:cNvPr id="3" name="Content Placeholder 2"/>
          <p:cNvSpPr>
            <a:spLocks noGrp="1"/>
          </p:cNvSpPr>
          <p:nvPr>
            <p:ph idx="1"/>
          </p:nvPr>
        </p:nvSpPr>
        <p:spPr>
          <a:xfrm>
            <a:off x="0" y="1661020"/>
            <a:ext cx="12192000" cy="5196980"/>
          </a:xfrm>
        </p:spPr>
        <p:txBody>
          <a:bodyPr>
            <a:normAutofit/>
          </a:bodyPr>
          <a:lstStyle/>
          <a:p>
            <a:pPr marL="0" indent="0">
              <a:buNone/>
            </a:pPr>
            <a:r>
              <a:rPr lang="en-US" dirty="0">
                <a:solidFill>
                  <a:schemeClr val="bg1"/>
                </a:solidFill>
              </a:rPr>
              <a:t>Functions as a member of the healthcare office team for the benefit of the patient. </a:t>
            </a:r>
            <a:r>
              <a:rPr lang="en-US" dirty="0" smtClean="0">
                <a:solidFill>
                  <a:schemeClr val="bg1"/>
                </a:solidFill>
              </a:rPr>
              <a:t> </a:t>
            </a:r>
          </a:p>
          <a:p>
            <a:pPr marL="0" indent="0">
              <a:buNone/>
            </a:pPr>
            <a:r>
              <a:rPr lang="en-US" dirty="0" smtClean="0">
                <a:solidFill>
                  <a:schemeClr val="bg1"/>
                </a:solidFill>
              </a:rPr>
              <a:t>Exercises </a:t>
            </a:r>
            <a:r>
              <a:rPr lang="en-US" dirty="0">
                <a:solidFill>
                  <a:schemeClr val="bg1"/>
                </a:solidFill>
              </a:rPr>
              <a:t>excellent judgment for patients that require consultation, referral or evaluation. </a:t>
            </a:r>
          </a:p>
          <a:p>
            <a:pPr marL="0" indent="0">
              <a:buNone/>
            </a:pPr>
            <a:r>
              <a:rPr lang="en-US" b="1" dirty="0" smtClean="0">
                <a:solidFill>
                  <a:schemeClr val="bg1"/>
                </a:solidFill>
              </a:rPr>
              <a:t>Demonstrates </a:t>
            </a:r>
            <a:r>
              <a:rPr lang="en-US" b="1" dirty="0">
                <a:solidFill>
                  <a:schemeClr val="bg1"/>
                </a:solidFill>
              </a:rPr>
              <a:t>the knowledge and skills to care for patients across the life span: </a:t>
            </a:r>
            <a:r>
              <a:rPr lang="en-US" dirty="0" smtClean="0">
                <a:solidFill>
                  <a:schemeClr val="bg1"/>
                </a:solidFill>
              </a:rPr>
              <a:t> </a:t>
            </a:r>
          </a:p>
          <a:p>
            <a:pPr marL="0" indent="0">
              <a:buNone/>
            </a:pPr>
            <a:r>
              <a:rPr lang="en-US" dirty="0" smtClean="0">
                <a:solidFill>
                  <a:schemeClr val="bg1"/>
                </a:solidFill>
              </a:rPr>
              <a:t>Physical exam</a:t>
            </a:r>
          </a:p>
          <a:p>
            <a:pPr marL="0" indent="0">
              <a:buNone/>
            </a:pPr>
            <a:r>
              <a:rPr lang="en-US" dirty="0" smtClean="0">
                <a:solidFill>
                  <a:schemeClr val="bg1"/>
                </a:solidFill>
              </a:rPr>
              <a:t>Obtaining </a:t>
            </a:r>
            <a:r>
              <a:rPr lang="en-US" dirty="0">
                <a:solidFill>
                  <a:schemeClr val="bg1"/>
                </a:solidFill>
              </a:rPr>
              <a:t>medical </a:t>
            </a:r>
            <a:r>
              <a:rPr lang="en-US" dirty="0" smtClean="0">
                <a:solidFill>
                  <a:schemeClr val="bg1"/>
                </a:solidFill>
              </a:rPr>
              <a:t>histories</a:t>
            </a:r>
          </a:p>
          <a:p>
            <a:pPr marL="0" indent="0">
              <a:buNone/>
            </a:pPr>
            <a:r>
              <a:rPr lang="en-US" dirty="0" smtClean="0">
                <a:solidFill>
                  <a:schemeClr val="bg1"/>
                </a:solidFill>
              </a:rPr>
              <a:t>Order </a:t>
            </a:r>
            <a:r>
              <a:rPr lang="en-US" dirty="0">
                <a:solidFill>
                  <a:schemeClr val="bg1"/>
                </a:solidFill>
              </a:rPr>
              <a:t>and interprets laboratory and diagnostic tests/procedures </a:t>
            </a:r>
            <a:r>
              <a:rPr lang="en-US" dirty="0" smtClean="0">
                <a:solidFill>
                  <a:schemeClr val="bg1"/>
                </a:solidFill>
              </a:rPr>
              <a:t> </a:t>
            </a:r>
          </a:p>
          <a:p>
            <a:pPr marL="0" indent="0">
              <a:buNone/>
            </a:pPr>
            <a:r>
              <a:rPr lang="en-US" dirty="0" smtClean="0">
                <a:solidFill>
                  <a:schemeClr val="bg1"/>
                </a:solidFill>
              </a:rPr>
              <a:t>Formulates </a:t>
            </a:r>
            <a:r>
              <a:rPr lang="en-US" dirty="0">
                <a:solidFill>
                  <a:schemeClr val="bg1"/>
                </a:solidFill>
              </a:rPr>
              <a:t>a diagnosis and patient treatment </a:t>
            </a:r>
            <a:r>
              <a:rPr lang="en-US" dirty="0" smtClean="0">
                <a:solidFill>
                  <a:schemeClr val="bg1"/>
                </a:solidFill>
              </a:rPr>
              <a:t>plan</a:t>
            </a:r>
          </a:p>
          <a:p>
            <a:pPr marL="0" indent="0">
              <a:buNone/>
            </a:pPr>
            <a:r>
              <a:rPr lang="en-US" dirty="0" smtClean="0">
                <a:solidFill>
                  <a:schemeClr val="bg1"/>
                </a:solidFill>
              </a:rPr>
              <a:t>Provides </a:t>
            </a:r>
            <a:r>
              <a:rPr lang="en-US" dirty="0">
                <a:solidFill>
                  <a:schemeClr val="bg1"/>
                </a:solidFill>
              </a:rPr>
              <a:t>patient and family </a:t>
            </a:r>
            <a:r>
              <a:rPr lang="en-US" dirty="0" smtClean="0">
                <a:solidFill>
                  <a:schemeClr val="bg1"/>
                </a:solidFill>
              </a:rPr>
              <a:t>education</a:t>
            </a:r>
          </a:p>
          <a:p>
            <a:pPr marL="0" indent="0">
              <a:buNone/>
            </a:pPr>
            <a:r>
              <a:rPr lang="en-US" dirty="0" smtClean="0">
                <a:solidFill>
                  <a:schemeClr val="bg1"/>
                </a:solidFill>
              </a:rPr>
              <a:t>Orders</a:t>
            </a:r>
            <a:r>
              <a:rPr lang="en-US" dirty="0">
                <a:solidFill>
                  <a:schemeClr val="bg1"/>
                </a:solidFill>
              </a:rPr>
              <a:t>, prescribes, administers </a:t>
            </a:r>
            <a:r>
              <a:rPr lang="en-US" dirty="0" smtClean="0">
                <a:solidFill>
                  <a:schemeClr val="bg1"/>
                </a:solidFill>
              </a:rPr>
              <a:t>drugs</a:t>
            </a:r>
          </a:p>
          <a:p>
            <a:pPr marL="0" indent="0">
              <a:buNone/>
            </a:pPr>
            <a:r>
              <a:rPr lang="en-US" dirty="0" smtClean="0">
                <a:solidFill>
                  <a:schemeClr val="bg1"/>
                </a:solidFill>
              </a:rPr>
              <a:t>All </a:t>
            </a:r>
            <a:r>
              <a:rPr lang="en-US" dirty="0">
                <a:solidFill>
                  <a:schemeClr val="bg1"/>
                </a:solidFill>
              </a:rPr>
              <a:t>documentation is per standards </a:t>
            </a:r>
          </a:p>
          <a:p>
            <a:pPr marL="0" indent="0">
              <a:buNone/>
            </a:pPr>
            <a:r>
              <a:rPr lang="en-US" dirty="0" smtClean="0">
                <a:solidFill>
                  <a:schemeClr val="bg1"/>
                </a:solidFill>
              </a:rPr>
              <a:t>All </a:t>
            </a:r>
            <a:r>
              <a:rPr lang="en-US" dirty="0">
                <a:solidFill>
                  <a:schemeClr val="bg1"/>
                </a:solidFill>
              </a:rPr>
              <a:t>documentation is dated, authenticated and legible </a:t>
            </a:r>
          </a:p>
        </p:txBody>
      </p:sp>
    </p:spTree>
    <p:extLst>
      <p:ext uri="{BB962C8B-B14F-4D97-AF65-F5344CB8AC3E}">
        <p14:creationId xmlns:p14="http://schemas.microsoft.com/office/powerpoint/2010/main" val="2254776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825624"/>
          </a:xfrm>
        </p:spPr>
        <p:txBody>
          <a:bodyPr>
            <a:normAutofit/>
          </a:bodyPr>
          <a:lstStyle/>
          <a:p>
            <a:r>
              <a:rPr lang="en-US" b="1" dirty="0"/>
              <a:t>ANNUAL COMPETENCY CLINICAL SKILLS ASSESSMENT EVALUATION OF CLINICAL PERFORMANCE               PHYSICIAN – MEDICAL </a:t>
            </a:r>
            <a:r>
              <a:rPr lang="en-US" b="1" dirty="0" smtClean="0"/>
              <a:t>OFFICE </a:t>
            </a:r>
            <a:r>
              <a:rPr lang="en-US" dirty="0" smtClean="0"/>
              <a:t>(continued)</a:t>
            </a:r>
            <a:endParaRPr lang="en-US" dirty="0"/>
          </a:p>
        </p:txBody>
      </p:sp>
      <p:sp>
        <p:nvSpPr>
          <p:cNvPr id="3" name="Content Placeholder 2"/>
          <p:cNvSpPr>
            <a:spLocks noGrp="1"/>
          </p:cNvSpPr>
          <p:nvPr>
            <p:ph idx="1"/>
          </p:nvPr>
        </p:nvSpPr>
        <p:spPr>
          <a:xfrm>
            <a:off x="16078" y="1669409"/>
            <a:ext cx="12175921" cy="5174479"/>
          </a:xfrm>
        </p:spPr>
        <p:txBody>
          <a:bodyPr>
            <a:normAutofit fontScale="70000" lnSpcReduction="20000"/>
          </a:bodyPr>
          <a:lstStyle/>
          <a:p>
            <a:pPr marL="0" indent="0">
              <a:buNone/>
            </a:pPr>
            <a:r>
              <a:rPr lang="en-US" b="1" dirty="0">
                <a:solidFill>
                  <a:schemeClr val="bg1"/>
                </a:solidFill>
              </a:rPr>
              <a:t>Demonstrates knowledge and ability to perform technical skills: </a:t>
            </a:r>
            <a:endParaRPr lang="en-US" dirty="0">
              <a:solidFill>
                <a:schemeClr val="bg1"/>
              </a:solidFill>
            </a:endParaRPr>
          </a:p>
          <a:p>
            <a:pPr marL="0" indent="0">
              <a:buNone/>
            </a:pPr>
            <a:r>
              <a:rPr lang="en-US" dirty="0" smtClean="0">
                <a:solidFill>
                  <a:schemeClr val="bg1"/>
                </a:solidFill>
              </a:rPr>
              <a:t>Assists </a:t>
            </a:r>
            <a:r>
              <a:rPr lang="en-US" dirty="0">
                <a:solidFill>
                  <a:schemeClr val="bg1"/>
                </a:solidFill>
              </a:rPr>
              <a:t>and performs minor surgery </a:t>
            </a:r>
          </a:p>
          <a:p>
            <a:pPr marL="0" indent="0">
              <a:buNone/>
            </a:pPr>
            <a:r>
              <a:rPr lang="en-US" dirty="0" smtClean="0">
                <a:solidFill>
                  <a:schemeClr val="bg1"/>
                </a:solidFill>
              </a:rPr>
              <a:t>Performs </a:t>
            </a:r>
            <a:r>
              <a:rPr lang="en-US" dirty="0">
                <a:solidFill>
                  <a:schemeClr val="bg1"/>
                </a:solidFill>
              </a:rPr>
              <a:t>medical and surgical asepsis at all times </a:t>
            </a:r>
          </a:p>
          <a:p>
            <a:pPr marL="0" indent="0">
              <a:buNone/>
            </a:pPr>
            <a:r>
              <a:rPr lang="en-US" dirty="0" smtClean="0">
                <a:solidFill>
                  <a:schemeClr val="bg1"/>
                </a:solidFill>
              </a:rPr>
              <a:t>Inserts </a:t>
            </a:r>
            <a:r>
              <a:rPr lang="en-US" dirty="0">
                <a:solidFill>
                  <a:schemeClr val="bg1"/>
                </a:solidFill>
              </a:rPr>
              <a:t>and removes lines and monitoring devices </a:t>
            </a:r>
          </a:p>
          <a:p>
            <a:pPr marL="0" indent="0">
              <a:buNone/>
            </a:pPr>
            <a:r>
              <a:rPr lang="en-US" dirty="0" smtClean="0">
                <a:solidFill>
                  <a:schemeClr val="bg1"/>
                </a:solidFill>
              </a:rPr>
              <a:t>Inserts </a:t>
            </a:r>
            <a:r>
              <a:rPr lang="en-US" dirty="0">
                <a:solidFill>
                  <a:schemeClr val="bg1"/>
                </a:solidFill>
              </a:rPr>
              <a:t>and removes </a:t>
            </a:r>
            <a:r>
              <a:rPr lang="en-US" dirty="0" smtClean="0">
                <a:solidFill>
                  <a:schemeClr val="bg1"/>
                </a:solidFill>
              </a:rPr>
              <a:t>drains</a:t>
            </a:r>
          </a:p>
          <a:p>
            <a:pPr marL="0" indent="0">
              <a:buNone/>
            </a:pPr>
            <a:r>
              <a:rPr lang="en-US" dirty="0" smtClean="0">
                <a:solidFill>
                  <a:schemeClr val="bg1"/>
                </a:solidFill>
              </a:rPr>
              <a:t>Applies </a:t>
            </a:r>
            <a:r>
              <a:rPr lang="en-US" dirty="0">
                <a:solidFill>
                  <a:schemeClr val="bg1"/>
                </a:solidFill>
              </a:rPr>
              <a:t>and removes casts </a:t>
            </a:r>
          </a:p>
          <a:p>
            <a:pPr marL="0" indent="0">
              <a:buNone/>
            </a:pPr>
            <a:r>
              <a:rPr lang="en-US" dirty="0" smtClean="0">
                <a:solidFill>
                  <a:schemeClr val="bg1"/>
                </a:solidFill>
              </a:rPr>
              <a:t>Sutures </a:t>
            </a:r>
            <a:r>
              <a:rPr lang="en-US" dirty="0">
                <a:solidFill>
                  <a:schemeClr val="bg1"/>
                </a:solidFill>
              </a:rPr>
              <a:t>lacerations </a:t>
            </a:r>
          </a:p>
          <a:p>
            <a:pPr marL="0" indent="0">
              <a:buNone/>
            </a:pPr>
            <a:r>
              <a:rPr lang="en-US" dirty="0" smtClean="0">
                <a:solidFill>
                  <a:schemeClr val="bg1"/>
                </a:solidFill>
              </a:rPr>
              <a:t>Removes sutures</a:t>
            </a:r>
            <a:r>
              <a:rPr lang="en-US" dirty="0">
                <a:solidFill>
                  <a:schemeClr val="bg1"/>
                </a:solidFill>
              </a:rPr>
              <a:t>, skin staples Performs wound care and dressing changes </a:t>
            </a:r>
          </a:p>
          <a:p>
            <a:pPr marL="0" indent="0">
              <a:buNone/>
            </a:pPr>
            <a:r>
              <a:rPr lang="en-US" dirty="0" smtClean="0">
                <a:solidFill>
                  <a:schemeClr val="bg1"/>
                </a:solidFill>
              </a:rPr>
              <a:t> </a:t>
            </a:r>
            <a:r>
              <a:rPr lang="en-US" dirty="0">
                <a:solidFill>
                  <a:schemeClr val="bg1"/>
                </a:solidFill>
              </a:rPr>
              <a:t>Other </a:t>
            </a:r>
          </a:p>
          <a:p>
            <a:pPr marL="0" indent="0">
              <a:buNone/>
            </a:pPr>
            <a:r>
              <a:rPr lang="en-US" b="1" dirty="0" smtClean="0">
                <a:solidFill>
                  <a:schemeClr val="bg1"/>
                </a:solidFill>
              </a:rPr>
              <a:t>List </a:t>
            </a:r>
            <a:r>
              <a:rPr lang="en-US" b="1" dirty="0">
                <a:solidFill>
                  <a:schemeClr val="bg1"/>
                </a:solidFill>
              </a:rPr>
              <a:t>criteria for identification of abuse </a:t>
            </a:r>
            <a:r>
              <a:rPr lang="en-US" b="1" dirty="0" smtClean="0">
                <a:solidFill>
                  <a:schemeClr val="bg1"/>
                </a:solidFill>
              </a:rPr>
              <a:t>victims</a:t>
            </a:r>
            <a:r>
              <a:rPr lang="en-US" dirty="0" smtClean="0">
                <a:solidFill>
                  <a:schemeClr val="bg1"/>
                </a:solidFill>
              </a:rPr>
              <a:t>:</a:t>
            </a:r>
          </a:p>
          <a:p>
            <a:pPr marL="0" indent="0">
              <a:buNone/>
            </a:pPr>
            <a:r>
              <a:rPr lang="en-US" dirty="0" smtClean="0">
                <a:solidFill>
                  <a:schemeClr val="bg1"/>
                </a:solidFill>
              </a:rPr>
              <a:t>Infant/child </a:t>
            </a:r>
          </a:p>
          <a:p>
            <a:pPr marL="0" indent="0">
              <a:buNone/>
            </a:pPr>
            <a:r>
              <a:rPr lang="en-US" dirty="0" smtClean="0">
                <a:solidFill>
                  <a:schemeClr val="bg1"/>
                </a:solidFill>
              </a:rPr>
              <a:t>Adolescent </a:t>
            </a:r>
            <a:endParaRPr lang="en-US" dirty="0">
              <a:solidFill>
                <a:schemeClr val="bg1"/>
              </a:solidFill>
            </a:endParaRPr>
          </a:p>
          <a:p>
            <a:pPr marL="0" indent="0">
              <a:buNone/>
            </a:pPr>
            <a:r>
              <a:rPr lang="en-US" dirty="0" smtClean="0">
                <a:solidFill>
                  <a:schemeClr val="bg1"/>
                </a:solidFill>
              </a:rPr>
              <a:t>Elderly</a:t>
            </a:r>
          </a:p>
          <a:p>
            <a:pPr marL="0" indent="0">
              <a:buNone/>
            </a:pPr>
            <a:r>
              <a:rPr lang="en-US" dirty="0" smtClean="0">
                <a:solidFill>
                  <a:schemeClr val="bg1"/>
                </a:solidFill>
              </a:rPr>
              <a:t>Domestic </a:t>
            </a:r>
            <a:r>
              <a:rPr lang="en-US" dirty="0">
                <a:solidFill>
                  <a:schemeClr val="bg1"/>
                </a:solidFill>
              </a:rPr>
              <a:t>abuse </a:t>
            </a:r>
          </a:p>
          <a:p>
            <a:pPr marL="0" indent="0">
              <a:buNone/>
            </a:pPr>
            <a:r>
              <a:rPr lang="en-US" dirty="0" smtClean="0">
                <a:solidFill>
                  <a:schemeClr val="bg1"/>
                </a:solidFill>
              </a:rPr>
              <a:t>Fiduciary</a:t>
            </a:r>
          </a:p>
          <a:p>
            <a:pPr marL="0" indent="0">
              <a:buNone/>
            </a:pPr>
            <a:r>
              <a:rPr lang="en-US" dirty="0" smtClean="0">
                <a:solidFill>
                  <a:schemeClr val="bg1"/>
                </a:solidFill>
              </a:rPr>
              <a:t>Neglect  </a:t>
            </a:r>
          </a:p>
          <a:p>
            <a:pPr marL="0" indent="0">
              <a:buNone/>
            </a:pPr>
            <a:r>
              <a:rPr lang="en-US" b="1" dirty="0" smtClean="0">
                <a:solidFill>
                  <a:schemeClr val="bg1"/>
                </a:solidFill>
              </a:rPr>
              <a:t>Demonstrates </a:t>
            </a:r>
            <a:r>
              <a:rPr lang="en-US" b="1" dirty="0">
                <a:solidFill>
                  <a:schemeClr val="bg1"/>
                </a:solidFill>
              </a:rPr>
              <a:t>competence in reporting victims of abuse according to established medical office standards and state and local laws. </a:t>
            </a:r>
          </a:p>
        </p:txBody>
      </p:sp>
      <p:pic>
        <p:nvPicPr>
          <p:cNvPr id="4" name="Picture 3"/>
          <p:cNvPicPr>
            <a:picLocks noChangeAspect="1"/>
          </p:cNvPicPr>
          <p:nvPr/>
        </p:nvPicPr>
        <p:blipFill>
          <a:blip r:embed="rId2"/>
          <a:stretch>
            <a:fillRect/>
          </a:stretch>
        </p:blipFill>
        <p:spPr>
          <a:xfrm>
            <a:off x="9773921" y="912812"/>
            <a:ext cx="2259012" cy="5520315"/>
          </a:xfrm>
          <a:prstGeom prst="rect">
            <a:avLst/>
          </a:prstGeom>
        </p:spPr>
      </p:pic>
    </p:spTree>
    <p:extLst>
      <p:ext uri="{BB962C8B-B14F-4D97-AF65-F5344CB8AC3E}">
        <p14:creationId xmlns:p14="http://schemas.microsoft.com/office/powerpoint/2010/main" val="255988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323" y="144855"/>
            <a:ext cx="11996677" cy="445430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t>MODULE three :   </a:t>
            </a:r>
            <a:br>
              <a:rPr lang="en-US" sz="6000" b="1" dirty="0" smtClean="0"/>
            </a:br>
            <a:endParaRPr lang="en-US" sz="6000" b="1" dirty="0" smtClean="0"/>
          </a:p>
          <a:p>
            <a:r>
              <a:rPr lang="en-US" sz="4000" b="1" dirty="0" smtClean="0"/>
              <a:t>SECTION three: </a:t>
            </a:r>
          </a:p>
          <a:p>
            <a:r>
              <a:rPr lang="en-US" sz="4000" b="1" dirty="0" smtClean="0"/>
              <a:t>Governance </a:t>
            </a:r>
            <a:r>
              <a:rPr lang="en-US" sz="4000" b="1" dirty="0" err="1" smtClean="0"/>
              <a:t>anD</a:t>
            </a:r>
            <a:endParaRPr lang="en-US" sz="4000" b="1" dirty="0" smtClean="0"/>
          </a:p>
          <a:p>
            <a:r>
              <a:rPr lang="en-US" sz="4000" b="1" dirty="0" smtClean="0"/>
              <a:t>Organizational structure </a:t>
            </a:r>
          </a:p>
          <a:p>
            <a:r>
              <a:rPr lang="en-US" sz="4000" b="1" dirty="0" smtClean="0"/>
              <a:t>of community health centers </a:t>
            </a:r>
            <a:endParaRPr lang="en-US" sz="4000" b="1" dirty="0"/>
          </a:p>
        </p:txBody>
      </p:sp>
      <p:pic>
        <p:nvPicPr>
          <p:cNvPr id="2" name="Picture 1"/>
          <p:cNvPicPr>
            <a:picLocks noChangeAspect="1"/>
          </p:cNvPicPr>
          <p:nvPr/>
        </p:nvPicPr>
        <p:blipFill>
          <a:blip r:embed="rId2"/>
          <a:stretch>
            <a:fillRect/>
          </a:stretch>
        </p:blipFill>
        <p:spPr>
          <a:xfrm>
            <a:off x="9387840" y="507999"/>
            <a:ext cx="2330132" cy="5694111"/>
          </a:xfrm>
          <a:prstGeom prst="rect">
            <a:avLst/>
          </a:prstGeom>
        </p:spPr>
      </p:pic>
    </p:spTree>
    <p:extLst>
      <p:ext uri="{BB962C8B-B14F-4D97-AF65-F5344CB8AC3E}">
        <p14:creationId xmlns:p14="http://schemas.microsoft.com/office/powerpoint/2010/main" val="1771342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753298"/>
          </a:xfrm>
        </p:spPr>
        <p:txBody>
          <a:bodyPr>
            <a:normAutofit/>
          </a:bodyPr>
          <a:lstStyle/>
          <a:p>
            <a:r>
              <a:rPr lang="en-US" b="1" dirty="0"/>
              <a:t>ANNUAL COMPETENCY CLINICAL SKILLS ASSESSMENT EVALUATION OF CLINICAL PERFORMANCE               PHYSICIAN – MEDICAL OFFICE </a:t>
            </a:r>
            <a:r>
              <a:rPr lang="en-US" dirty="0"/>
              <a:t>(continued)</a:t>
            </a:r>
          </a:p>
        </p:txBody>
      </p:sp>
      <p:sp>
        <p:nvSpPr>
          <p:cNvPr id="3" name="Content Placeholder 2"/>
          <p:cNvSpPr>
            <a:spLocks noGrp="1"/>
          </p:cNvSpPr>
          <p:nvPr>
            <p:ph idx="1"/>
          </p:nvPr>
        </p:nvSpPr>
        <p:spPr>
          <a:xfrm>
            <a:off x="0" y="1753299"/>
            <a:ext cx="12192000" cy="5104701"/>
          </a:xfrm>
        </p:spPr>
        <p:txBody>
          <a:bodyPr>
            <a:normAutofit fontScale="85000" lnSpcReduction="10000"/>
          </a:bodyPr>
          <a:lstStyle/>
          <a:p>
            <a:pPr marL="0" indent="0">
              <a:buNone/>
            </a:pPr>
            <a:r>
              <a:rPr lang="en-US" b="1" dirty="0">
                <a:solidFill>
                  <a:schemeClr val="bg1"/>
                </a:solidFill>
              </a:rPr>
              <a:t>Waived Testing: </a:t>
            </a:r>
            <a:endParaRPr lang="en-US" b="1" dirty="0" smtClean="0">
              <a:solidFill>
                <a:schemeClr val="bg1"/>
              </a:solidFill>
            </a:endParaRPr>
          </a:p>
          <a:p>
            <a:pPr marL="0" indent="0">
              <a:buNone/>
            </a:pPr>
            <a:r>
              <a:rPr lang="en-US" dirty="0" smtClean="0">
                <a:solidFill>
                  <a:schemeClr val="bg1"/>
                </a:solidFill>
              </a:rPr>
              <a:t>Evaluation </a:t>
            </a:r>
            <a:r>
              <a:rPr lang="en-US" dirty="0">
                <a:solidFill>
                  <a:schemeClr val="bg1"/>
                </a:solidFill>
              </a:rPr>
              <a:t>includes written evaluation of theory; direct observation of test performance by a qualified proctor; direct observation of quality control methodologies (equipment calibration, outdating, troubleshooting, quality control and remedial actions, documentation of quality control measures), if applicable</a:t>
            </a:r>
            <a:r>
              <a:rPr lang="en-US" dirty="0" smtClean="0">
                <a:solidFill>
                  <a:schemeClr val="bg1"/>
                </a:solidFill>
              </a:rPr>
              <a:t>.</a:t>
            </a:r>
          </a:p>
          <a:p>
            <a:pPr marL="0" indent="0">
              <a:buNone/>
            </a:pPr>
            <a:r>
              <a:rPr lang="en-US" b="1" dirty="0" smtClean="0">
                <a:solidFill>
                  <a:schemeClr val="bg1"/>
                </a:solidFill>
              </a:rPr>
              <a:t>List </a:t>
            </a:r>
            <a:r>
              <a:rPr lang="en-US" b="1" dirty="0">
                <a:solidFill>
                  <a:schemeClr val="bg1"/>
                </a:solidFill>
              </a:rPr>
              <a:t>waived testing performed: </a:t>
            </a:r>
            <a:endParaRPr lang="en-US" dirty="0">
              <a:solidFill>
                <a:schemeClr val="bg1"/>
              </a:solidFill>
            </a:endParaRPr>
          </a:p>
          <a:p>
            <a:pPr marL="0" indent="0">
              <a:buNone/>
            </a:pPr>
            <a:r>
              <a:rPr lang="en-US" dirty="0" smtClean="0">
                <a:solidFill>
                  <a:schemeClr val="bg1"/>
                </a:solidFill>
              </a:rPr>
              <a:t>Blood </a:t>
            </a:r>
            <a:r>
              <a:rPr lang="en-US" dirty="0">
                <a:solidFill>
                  <a:schemeClr val="bg1"/>
                </a:solidFill>
              </a:rPr>
              <a:t>glucose monitoring </a:t>
            </a:r>
            <a:r>
              <a:rPr lang="en-US" dirty="0" smtClean="0">
                <a:solidFill>
                  <a:schemeClr val="bg1"/>
                </a:solidFill>
              </a:rPr>
              <a:t> </a:t>
            </a:r>
            <a:endParaRPr lang="en-US" dirty="0">
              <a:solidFill>
                <a:schemeClr val="bg1"/>
              </a:solidFill>
            </a:endParaRPr>
          </a:p>
          <a:p>
            <a:pPr marL="0" indent="0">
              <a:buNone/>
            </a:pPr>
            <a:r>
              <a:rPr lang="en-US" dirty="0" smtClean="0">
                <a:solidFill>
                  <a:schemeClr val="bg1"/>
                </a:solidFill>
              </a:rPr>
              <a:t>Fecal </a:t>
            </a:r>
            <a:r>
              <a:rPr lang="en-US" dirty="0">
                <a:solidFill>
                  <a:schemeClr val="bg1"/>
                </a:solidFill>
              </a:rPr>
              <a:t>occult blood testing </a:t>
            </a:r>
            <a:r>
              <a:rPr lang="en-US" dirty="0" smtClean="0">
                <a:solidFill>
                  <a:schemeClr val="bg1"/>
                </a:solidFill>
              </a:rPr>
              <a:t> </a:t>
            </a:r>
            <a:endParaRPr lang="en-US" dirty="0">
              <a:solidFill>
                <a:schemeClr val="bg1"/>
              </a:solidFill>
            </a:endParaRPr>
          </a:p>
          <a:p>
            <a:pPr marL="0" indent="0">
              <a:buNone/>
            </a:pPr>
            <a:r>
              <a:rPr lang="en-US" dirty="0" smtClean="0">
                <a:solidFill>
                  <a:schemeClr val="bg1"/>
                </a:solidFill>
              </a:rPr>
              <a:t>Reagent </a:t>
            </a:r>
            <a:r>
              <a:rPr lang="en-US" dirty="0">
                <a:solidFill>
                  <a:schemeClr val="bg1"/>
                </a:solidFill>
              </a:rPr>
              <a:t>strips for Urinalysis </a:t>
            </a:r>
            <a:r>
              <a:rPr lang="en-US" dirty="0" smtClean="0">
                <a:solidFill>
                  <a:schemeClr val="bg1"/>
                </a:solidFill>
              </a:rPr>
              <a:t> </a:t>
            </a:r>
            <a:endParaRPr lang="en-US" dirty="0">
              <a:solidFill>
                <a:schemeClr val="bg1"/>
              </a:solidFill>
            </a:endParaRPr>
          </a:p>
          <a:p>
            <a:pPr marL="0" indent="0">
              <a:buNone/>
            </a:pPr>
            <a:r>
              <a:rPr lang="en-US" dirty="0" smtClean="0">
                <a:solidFill>
                  <a:schemeClr val="bg1"/>
                </a:solidFill>
              </a:rPr>
              <a:t>Other </a:t>
            </a:r>
          </a:p>
          <a:p>
            <a:pPr marL="0" indent="0">
              <a:buNone/>
            </a:pPr>
            <a:r>
              <a:rPr lang="en-US" dirty="0" smtClean="0">
                <a:solidFill>
                  <a:schemeClr val="bg1"/>
                </a:solidFill>
              </a:rPr>
              <a:t>Demonstrates </a:t>
            </a:r>
            <a:r>
              <a:rPr lang="en-US" dirty="0">
                <a:solidFill>
                  <a:schemeClr val="bg1"/>
                </a:solidFill>
              </a:rPr>
              <a:t>knowledge of the office’s electronic health record system. </a:t>
            </a:r>
            <a:r>
              <a:rPr lang="en-US" dirty="0" smtClean="0">
                <a:solidFill>
                  <a:schemeClr val="bg1"/>
                </a:solidFill>
              </a:rPr>
              <a:t> </a:t>
            </a:r>
          </a:p>
          <a:p>
            <a:pPr marL="0" indent="0">
              <a:buNone/>
            </a:pPr>
            <a:r>
              <a:rPr lang="en-US" dirty="0" smtClean="0">
                <a:solidFill>
                  <a:schemeClr val="bg1"/>
                </a:solidFill>
              </a:rPr>
              <a:t>Demonstrates </a:t>
            </a:r>
            <a:r>
              <a:rPr lang="en-US" dirty="0">
                <a:solidFill>
                  <a:schemeClr val="bg1"/>
                </a:solidFill>
              </a:rPr>
              <a:t>knowledge of HIPAA regulations and patient </a:t>
            </a:r>
            <a:r>
              <a:rPr lang="en-US" dirty="0" smtClean="0">
                <a:solidFill>
                  <a:schemeClr val="bg1"/>
                </a:solidFill>
              </a:rPr>
              <a:t>privacy.</a:t>
            </a:r>
          </a:p>
          <a:p>
            <a:pPr marL="0" indent="0">
              <a:buNone/>
            </a:pPr>
            <a:r>
              <a:rPr lang="en-US" dirty="0" smtClean="0">
                <a:solidFill>
                  <a:schemeClr val="bg1"/>
                </a:solidFill>
              </a:rPr>
              <a:t>Uses </a:t>
            </a:r>
            <a:r>
              <a:rPr lang="en-US" dirty="0">
                <a:solidFill>
                  <a:schemeClr val="bg1"/>
                </a:solidFill>
              </a:rPr>
              <a:t>appropriate reporting mechanisms as required by state law. </a:t>
            </a:r>
          </a:p>
          <a:p>
            <a:pPr marL="0" indent="0">
              <a:buNone/>
            </a:pPr>
            <a:r>
              <a:rPr lang="en-US" dirty="0" smtClean="0">
                <a:solidFill>
                  <a:schemeClr val="bg1"/>
                </a:solidFill>
              </a:rPr>
              <a:t>Seeks </a:t>
            </a:r>
            <a:r>
              <a:rPr lang="en-US" dirty="0">
                <a:solidFill>
                  <a:schemeClr val="bg1"/>
                </a:solidFill>
              </a:rPr>
              <a:t>consultation of the physician for patients conditions outlined in agreement. </a:t>
            </a:r>
            <a:r>
              <a:rPr lang="en-US" dirty="0" smtClean="0">
                <a:solidFill>
                  <a:schemeClr val="bg1"/>
                </a:solidFill>
              </a:rPr>
              <a:t> </a:t>
            </a:r>
          </a:p>
          <a:p>
            <a:pPr marL="0" indent="0">
              <a:buNone/>
            </a:pPr>
            <a:r>
              <a:rPr lang="en-US" dirty="0" smtClean="0">
                <a:solidFill>
                  <a:schemeClr val="bg1"/>
                </a:solidFill>
              </a:rPr>
              <a:t>Demonstrates </a:t>
            </a:r>
            <a:r>
              <a:rPr lang="en-US" dirty="0">
                <a:solidFill>
                  <a:schemeClr val="bg1"/>
                </a:solidFill>
              </a:rPr>
              <a:t>knowledge of current state, federal and local laws and regulation governing the delivery of care. </a:t>
            </a:r>
          </a:p>
        </p:txBody>
      </p:sp>
    </p:spTree>
    <p:extLst>
      <p:ext uri="{BB962C8B-B14F-4D97-AF65-F5344CB8AC3E}">
        <p14:creationId xmlns:p14="http://schemas.microsoft.com/office/powerpoint/2010/main" val="4111450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825624"/>
          </a:xfrm>
        </p:spPr>
        <p:txBody>
          <a:bodyPr>
            <a:normAutofit/>
          </a:bodyPr>
          <a:lstStyle/>
          <a:p>
            <a:r>
              <a:rPr lang="en-US" b="1" dirty="0"/>
              <a:t>ANNUAL COMPETENCY CLINICAL SKILLS ASSESSMENT EVALUATION OF CLINICAL PERFORMANCE               PHYSICIAN – MEDICAL OFFICE </a:t>
            </a:r>
            <a:r>
              <a:rPr lang="en-US" dirty="0"/>
              <a:t>(continued)</a:t>
            </a:r>
          </a:p>
        </p:txBody>
      </p:sp>
      <p:sp>
        <p:nvSpPr>
          <p:cNvPr id="3" name="Content Placeholder 2"/>
          <p:cNvSpPr>
            <a:spLocks noGrp="1"/>
          </p:cNvSpPr>
          <p:nvPr>
            <p:ph idx="1"/>
          </p:nvPr>
        </p:nvSpPr>
        <p:spPr>
          <a:xfrm>
            <a:off x="0" y="1825624"/>
            <a:ext cx="12192000" cy="5032376"/>
          </a:xfrm>
        </p:spPr>
        <p:txBody>
          <a:bodyPr>
            <a:normAutofit/>
          </a:bodyPr>
          <a:lstStyle/>
          <a:p>
            <a:pPr marL="0" indent="0">
              <a:buNone/>
            </a:pPr>
            <a:r>
              <a:rPr lang="en-US" b="1" dirty="0">
                <a:solidFill>
                  <a:schemeClr val="bg1"/>
                </a:solidFill>
              </a:rPr>
              <a:t>Demonstrates competency in the knowledge of the delivery of patient care in an environment that optimizes patient safety and reduces the likelihood of medical/health care errors. </a:t>
            </a:r>
          </a:p>
          <a:p>
            <a:pPr marL="0" indent="0">
              <a:buNone/>
            </a:pPr>
            <a:r>
              <a:rPr lang="en-US" b="1" dirty="0" smtClean="0">
                <a:solidFill>
                  <a:schemeClr val="bg1"/>
                </a:solidFill>
              </a:rPr>
              <a:t>Demonstrates </a:t>
            </a:r>
            <a:r>
              <a:rPr lang="en-US" b="1" dirty="0">
                <a:solidFill>
                  <a:schemeClr val="bg1"/>
                </a:solidFill>
              </a:rPr>
              <a:t>the knowledge of proper identification and reporting of medical/healthcare errors. Protects the patient in the event of a medical/health care error and, as appropriate, assists in the medical/health care error resolution. </a:t>
            </a:r>
            <a:r>
              <a:rPr lang="en-US" b="1" dirty="0" smtClean="0">
                <a:solidFill>
                  <a:schemeClr val="bg1"/>
                </a:solidFill>
              </a:rPr>
              <a:t> </a:t>
            </a:r>
            <a:endParaRPr lang="en-US" b="1" dirty="0">
              <a:solidFill>
                <a:schemeClr val="bg1"/>
              </a:solidFill>
            </a:endParaRPr>
          </a:p>
          <a:p>
            <a:pPr marL="0" indent="0">
              <a:buNone/>
            </a:pPr>
            <a:r>
              <a:rPr lang="en-US" b="1" dirty="0" smtClean="0">
                <a:solidFill>
                  <a:schemeClr val="bg1"/>
                </a:solidFill>
              </a:rPr>
              <a:t>Demonstrates </a:t>
            </a:r>
            <a:r>
              <a:rPr lang="en-US" b="1" dirty="0">
                <a:solidFill>
                  <a:schemeClr val="bg1"/>
                </a:solidFill>
              </a:rPr>
              <a:t>knowledge of the office's scheduling system </a:t>
            </a:r>
          </a:p>
          <a:p>
            <a:pPr marL="0" indent="0">
              <a:buNone/>
            </a:pPr>
            <a:r>
              <a:rPr lang="en-US" b="1" dirty="0" smtClean="0">
                <a:solidFill>
                  <a:schemeClr val="bg1"/>
                </a:solidFill>
              </a:rPr>
              <a:t>Knowledgeable </a:t>
            </a:r>
            <a:r>
              <a:rPr lang="en-US" b="1" dirty="0">
                <a:solidFill>
                  <a:schemeClr val="bg1"/>
                </a:solidFill>
              </a:rPr>
              <a:t>of various insurance plans, third party payers </a:t>
            </a:r>
          </a:p>
          <a:p>
            <a:pPr marL="0" indent="0">
              <a:buNone/>
            </a:pPr>
            <a:r>
              <a:rPr lang="en-US" b="1" dirty="0" smtClean="0">
                <a:solidFill>
                  <a:schemeClr val="bg1"/>
                </a:solidFill>
              </a:rPr>
              <a:t>Knowledgeable </a:t>
            </a:r>
            <a:r>
              <a:rPr lang="en-US" b="1" dirty="0">
                <a:solidFill>
                  <a:schemeClr val="bg1"/>
                </a:solidFill>
              </a:rPr>
              <a:t>of community agencies, social service agencies etc. </a:t>
            </a:r>
            <a:r>
              <a:rPr lang="en-US" b="1" dirty="0" smtClean="0">
                <a:solidFill>
                  <a:schemeClr val="bg1"/>
                </a:solidFill>
              </a:rPr>
              <a:t> </a:t>
            </a:r>
          </a:p>
          <a:p>
            <a:pPr marL="0" indent="0">
              <a:buNone/>
            </a:pPr>
            <a:r>
              <a:rPr lang="en-US" b="1" dirty="0" smtClean="0">
                <a:solidFill>
                  <a:schemeClr val="bg1"/>
                </a:solidFill>
              </a:rPr>
              <a:t>Demonstrates </a:t>
            </a:r>
            <a:r>
              <a:rPr lang="en-US" b="1" dirty="0">
                <a:solidFill>
                  <a:schemeClr val="bg1"/>
                </a:solidFill>
              </a:rPr>
              <a:t>a commitment to person growth and development. </a:t>
            </a:r>
          </a:p>
          <a:p>
            <a:pPr marL="0" indent="0">
              <a:buNone/>
            </a:pPr>
            <a:r>
              <a:rPr lang="en-US" b="1" dirty="0" smtClean="0">
                <a:solidFill>
                  <a:schemeClr val="bg1"/>
                </a:solidFill>
              </a:rPr>
              <a:t>Arranges </a:t>
            </a:r>
            <a:r>
              <a:rPr lang="en-US" b="1" dirty="0">
                <a:solidFill>
                  <a:schemeClr val="bg1"/>
                </a:solidFill>
              </a:rPr>
              <a:t>referrals to other members of the health team as needed and to community resources as appropriate. </a:t>
            </a:r>
          </a:p>
          <a:p>
            <a:pPr marL="0" indent="0">
              <a:buNone/>
            </a:pPr>
            <a:r>
              <a:rPr lang="en-US" b="1" dirty="0" smtClean="0">
                <a:solidFill>
                  <a:schemeClr val="bg1"/>
                </a:solidFill>
              </a:rPr>
              <a:t>Demonstrates </a:t>
            </a:r>
            <a:r>
              <a:rPr lang="en-US" b="1" dirty="0">
                <a:solidFill>
                  <a:schemeClr val="bg1"/>
                </a:solidFill>
              </a:rPr>
              <a:t>knowledge of and follows organization policies regarding the applicable National Patient Safety Goals. (See NPSGs and Universal Protocol Competency Form)</a:t>
            </a:r>
          </a:p>
        </p:txBody>
      </p:sp>
    </p:spTree>
    <p:extLst>
      <p:ext uri="{BB962C8B-B14F-4D97-AF65-F5344CB8AC3E}">
        <p14:creationId xmlns:p14="http://schemas.microsoft.com/office/powerpoint/2010/main" val="4031198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719742"/>
          </a:xfrm>
        </p:spPr>
        <p:txBody>
          <a:bodyPr>
            <a:normAutofit fontScale="90000"/>
          </a:bodyPr>
          <a:lstStyle/>
          <a:p>
            <a:r>
              <a:rPr lang="en-US" b="1" dirty="0"/>
              <a:t>ANNUAL COMPETENCY CLINICAL SKILLS ASSESSMENT EVALUATION OF CLINICAL PERFORMANCE   </a:t>
            </a:r>
            <a:r>
              <a:rPr lang="en-US" b="1" dirty="0" smtClean="0"/>
              <a:t>PHYSICIAN </a:t>
            </a:r>
            <a:r>
              <a:rPr lang="en-US" b="1" dirty="0"/>
              <a:t>– MEDICAL OFFICE</a:t>
            </a:r>
            <a:r>
              <a:rPr lang="en-US" dirty="0"/>
              <a:t> (continued)</a:t>
            </a:r>
          </a:p>
        </p:txBody>
      </p:sp>
      <p:sp>
        <p:nvSpPr>
          <p:cNvPr id="3" name="Content Placeholder 2"/>
          <p:cNvSpPr>
            <a:spLocks noGrp="1"/>
          </p:cNvSpPr>
          <p:nvPr>
            <p:ph idx="1"/>
          </p:nvPr>
        </p:nvSpPr>
        <p:spPr>
          <a:xfrm>
            <a:off x="0" y="1719744"/>
            <a:ext cx="12192000" cy="5138256"/>
          </a:xfrm>
        </p:spPr>
        <p:txBody>
          <a:bodyPr>
            <a:normAutofit fontScale="92500" lnSpcReduction="10000"/>
          </a:bodyPr>
          <a:lstStyle/>
          <a:p>
            <a:pPr marL="0" indent="0">
              <a:buNone/>
            </a:pPr>
            <a:r>
              <a:rPr lang="en-US" b="1" dirty="0">
                <a:solidFill>
                  <a:schemeClr val="bg1"/>
                </a:solidFill>
              </a:rPr>
              <a:t>Documentation:</a:t>
            </a:r>
            <a:r>
              <a:rPr lang="en-US" dirty="0">
                <a:solidFill>
                  <a:schemeClr val="bg1"/>
                </a:solidFill>
              </a:rPr>
              <a:t> </a:t>
            </a:r>
          </a:p>
          <a:p>
            <a:pPr marL="0" indent="0">
              <a:buNone/>
            </a:pPr>
            <a:r>
              <a:rPr lang="en-US" dirty="0" smtClean="0">
                <a:solidFill>
                  <a:schemeClr val="bg1"/>
                </a:solidFill>
              </a:rPr>
              <a:t>Entries </a:t>
            </a:r>
            <a:r>
              <a:rPr lang="en-US" dirty="0">
                <a:solidFill>
                  <a:schemeClr val="bg1"/>
                </a:solidFill>
              </a:rPr>
              <a:t>are clear and concise </a:t>
            </a:r>
          </a:p>
          <a:p>
            <a:pPr marL="0" indent="0">
              <a:buNone/>
            </a:pPr>
            <a:r>
              <a:rPr lang="en-US" dirty="0" smtClean="0">
                <a:solidFill>
                  <a:schemeClr val="bg1"/>
                </a:solidFill>
              </a:rPr>
              <a:t>All </a:t>
            </a:r>
            <a:r>
              <a:rPr lang="en-US" dirty="0">
                <a:solidFill>
                  <a:schemeClr val="bg1"/>
                </a:solidFill>
              </a:rPr>
              <a:t>patient care documented </a:t>
            </a:r>
          </a:p>
          <a:p>
            <a:pPr marL="0" indent="0">
              <a:buNone/>
            </a:pPr>
            <a:r>
              <a:rPr lang="en-US" dirty="0" smtClean="0">
                <a:solidFill>
                  <a:schemeClr val="bg1"/>
                </a:solidFill>
              </a:rPr>
              <a:t>Record </a:t>
            </a:r>
            <a:r>
              <a:rPr lang="en-US" dirty="0">
                <a:solidFill>
                  <a:schemeClr val="bg1"/>
                </a:solidFill>
              </a:rPr>
              <a:t>is timed and authenticated </a:t>
            </a:r>
          </a:p>
          <a:p>
            <a:pPr marL="0" indent="0">
              <a:buNone/>
            </a:pPr>
            <a:r>
              <a:rPr lang="en-US" dirty="0" smtClean="0">
                <a:solidFill>
                  <a:schemeClr val="bg1"/>
                </a:solidFill>
              </a:rPr>
              <a:t>All </a:t>
            </a:r>
            <a:r>
              <a:rPr lang="en-US" dirty="0">
                <a:solidFill>
                  <a:schemeClr val="bg1"/>
                </a:solidFill>
              </a:rPr>
              <a:t>entries are </a:t>
            </a:r>
            <a:r>
              <a:rPr lang="en-US" dirty="0" smtClean="0">
                <a:solidFill>
                  <a:schemeClr val="bg1"/>
                </a:solidFill>
              </a:rPr>
              <a:t>legible</a:t>
            </a:r>
          </a:p>
          <a:p>
            <a:pPr marL="0" indent="0">
              <a:buNone/>
            </a:pPr>
            <a:r>
              <a:rPr lang="en-US" b="1" dirty="0" smtClean="0">
                <a:solidFill>
                  <a:schemeClr val="bg1"/>
                </a:solidFill>
              </a:rPr>
              <a:t>Office </a:t>
            </a:r>
            <a:r>
              <a:rPr lang="en-US" b="1" dirty="0">
                <a:solidFill>
                  <a:schemeClr val="bg1"/>
                </a:solidFill>
              </a:rPr>
              <a:t>Environment - Able to locate and/or demonstrate knowledge </a:t>
            </a:r>
            <a:r>
              <a:rPr lang="en-US" b="1" dirty="0" smtClean="0">
                <a:solidFill>
                  <a:schemeClr val="bg1"/>
                </a:solidFill>
              </a:rPr>
              <a:t>of:</a:t>
            </a:r>
          </a:p>
          <a:p>
            <a:pPr marL="0" indent="0">
              <a:buNone/>
            </a:pPr>
            <a:r>
              <a:rPr lang="en-US" dirty="0" smtClean="0">
                <a:solidFill>
                  <a:schemeClr val="bg1"/>
                </a:solidFill>
              </a:rPr>
              <a:t>Office </a:t>
            </a:r>
            <a:r>
              <a:rPr lang="en-US" dirty="0">
                <a:solidFill>
                  <a:schemeClr val="bg1"/>
                </a:solidFill>
              </a:rPr>
              <a:t>directory </a:t>
            </a:r>
          </a:p>
          <a:p>
            <a:pPr marL="0" indent="0">
              <a:buNone/>
            </a:pPr>
            <a:r>
              <a:rPr lang="en-US" dirty="0" smtClean="0">
                <a:solidFill>
                  <a:schemeClr val="bg1"/>
                </a:solidFill>
              </a:rPr>
              <a:t>Physician </a:t>
            </a:r>
            <a:r>
              <a:rPr lang="en-US" dirty="0">
                <a:solidFill>
                  <a:schemeClr val="bg1"/>
                </a:solidFill>
              </a:rPr>
              <a:t>directory </a:t>
            </a:r>
          </a:p>
          <a:p>
            <a:pPr marL="0" indent="0">
              <a:buNone/>
            </a:pPr>
            <a:r>
              <a:rPr lang="en-US" dirty="0" smtClean="0">
                <a:solidFill>
                  <a:schemeClr val="bg1"/>
                </a:solidFill>
              </a:rPr>
              <a:t>Hospital </a:t>
            </a:r>
            <a:r>
              <a:rPr lang="en-US" dirty="0">
                <a:solidFill>
                  <a:schemeClr val="bg1"/>
                </a:solidFill>
              </a:rPr>
              <a:t>directories </a:t>
            </a:r>
          </a:p>
          <a:p>
            <a:pPr marL="0" indent="0">
              <a:buNone/>
            </a:pPr>
            <a:r>
              <a:rPr lang="en-US" dirty="0" smtClean="0">
                <a:solidFill>
                  <a:schemeClr val="bg1"/>
                </a:solidFill>
              </a:rPr>
              <a:t>Telephone </a:t>
            </a:r>
            <a:r>
              <a:rPr lang="en-US" dirty="0">
                <a:solidFill>
                  <a:schemeClr val="bg1"/>
                </a:solidFill>
              </a:rPr>
              <a:t>system </a:t>
            </a:r>
          </a:p>
          <a:p>
            <a:pPr marL="0" indent="0">
              <a:buNone/>
            </a:pPr>
            <a:r>
              <a:rPr lang="en-US" dirty="0" smtClean="0">
                <a:solidFill>
                  <a:schemeClr val="bg1"/>
                </a:solidFill>
              </a:rPr>
              <a:t>Beeper </a:t>
            </a:r>
            <a:r>
              <a:rPr lang="en-US" dirty="0">
                <a:solidFill>
                  <a:schemeClr val="bg1"/>
                </a:solidFill>
              </a:rPr>
              <a:t>system </a:t>
            </a:r>
          </a:p>
          <a:p>
            <a:pPr marL="0" indent="0">
              <a:buNone/>
            </a:pPr>
            <a:r>
              <a:rPr lang="en-US" dirty="0" smtClean="0">
                <a:solidFill>
                  <a:schemeClr val="bg1"/>
                </a:solidFill>
              </a:rPr>
              <a:t>Computer </a:t>
            </a:r>
            <a:r>
              <a:rPr lang="en-US" dirty="0">
                <a:solidFill>
                  <a:schemeClr val="bg1"/>
                </a:solidFill>
              </a:rPr>
              <a:t>system 1 2 3 </a:t>
            </a:r>
            <a:r>
              <a:rPr lang="en-US" dirty="0" smtClean="0">
                <a:solidFill>
                  <a:schemeClr val="bg1"/>
                </a:solidFill>
              </a:rPr>
              <a:t>NA</a:t>
            </a:r>
          </a:p>
          <a:p>
            <a:pPr marL="0" indent="0">
              <a:buNone/>
            </a:pPr>
            <a:r>
              <a:rPr lang="en-US" dirty="0" smtClean="0">
                <a:solidFill>
                  <a:schemeClr val="bg1"/>
                </a:solidFill>
              </a:rPr>
              <a:t>Charge </a:t>
            </a:r>
            <a:r>
              <a:rPr lang="en-US" dirty="0">
                <a:solidFill>
                  <a:schemeClr val="bg1"/>
                </a:solidFill>
              </a:rPr>
              <a:t>system </a:t>
            </a:r>
          </a:p>
        </p:txBody>
      </p:sp>
      <p:pic>
        <p:nvPicPr>
          <p:cNvPr id="4" name="Picture 3"/>
          <p:cNvPicPr>
            <a:picLocks noChangeAspect="1"/>
          </p:cNvPicPr>
          <p:nvPr/>
        </p:nvPicPr>
        <p:blipFill>
          <a:blip r:embed="rId2"/>
          <a:stretch>
            <a:fillRect/>
          </a:stretch>
        </p:blipFill>
        <p:spPr>
          <a:xfrm>
            <a:off x="9729788" y="1381760"/>
            <a:ext cx="2079346" cy="5081270"/>
          </a:xfrm>
          <a:prstGeom prst="rect">
            <a:avLst/>
          </a:prstGeom>
        </p:spPr>
      </p:pic>
    </p:spTree>
    <p:extLst>
      <p:ext uri="{BB962C8B-B14F-4D97-AF65-F5344CB8AC3E}">
        <p14:creationId xmlns:p14="http://schemas.microsoft.com/office/powerpoint/2010/main" val="388212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1003"/>
            <a:ext cx="12015831" cy="1333850"/>
          </a:xfrm>
        </p:spPr>
        <p:txBody>
          <a:bodyPr>
            <a:normAutofit fontScale="90000"/>
          </a:bodyPr>
          <a:lstStyle/>
          <a:p>
            <a:r>
              <a:rPr lang="en-US" b="1" dirty="0"/>
              <a:t>ANNUAL COMPETENCY CLINICAL SKILLS ASSESSMENT EVALUATION OF CLINICAL PERFORMANCE               PHYSICIAN – MEDICAL OFFICE </a:t>
            </a:r>
            <a:r>
              <a:rPr lang="en-US" dirty="0"/>
              <a:t>(continued)</a:t>
            </a:r>
          </a:p>
        </p:txBody>
      </p:sp>
      <p:sp>
        <p:nvSpPr>
          <p:cNvPr id="3" name="Content Placeholder 2"/>
          <p:cNvSpPr>
            <a:spLocks noGrp="1"/>
          </p:cNvSpPr>
          <p:nvPr>
            <p:ph idx="1"/>
          </p:nvPr>
        </p:nvSpPr>
        <p:spPr>
          <a:xfrm>
            <a:off x="0" y="1594928"/>
            <a:ext cx="12192000" cy="5263072"/>
          </a:xfrm>
        </p:spPr>
        <p:txBody>
          <a:bodyPr>
            <a:noAutofit/>
          </a:bodyPr>
          <a:lstStyle/>
          <a:p>
            <a:pPr marL="0" indent="0">
              <a:buNone/>
            </a:pPr>
            <a:r>
              <a:rPr lang="en-US" b="1" dirty="0">
                <a:solidFill>
                  <a:schemeClr val="bg1"/>
                </a:solidFill>
              </a:rPr>
              <a:t>Fire Equipment: </a:t>
            </a:r>
            <a:endParaRPr lang="en-US" dirty="0">
              <a:solidFill>
                <a:schemeClr val="bg1"/>
              </a:solidFill>
            </a:endParaRPr>
          </a:p>
          <a:p>
            <a:pPr marL="0" indent="0">
              <a:buNone/>
            </a:pPr>
            <a:r>
              <a:rPr lang="en-US" dirty="0" smtClean="0">
                <a:solidFill>
                  <a:schemeClr val="bg1"/>
                </a:solidFill>
              </a:rPr>
              <a:t>Alarms </a:t>
            </a:r>
          </a:p>
          <a:p>
            <a:pPr marL="0" indent="0">
              <a:buNone/>
            </a:pPr>
            <a:r>
              <a:rPr lang="en-US" dirty="0" smtClean="0">
                <a:solidFill>
                  <a:schemeClr val="bg1"/>
                </a:solidFill>
              </a:rPr>
              <a:t>Extinguishers </a:t>
            </a:r>
          </a:p>
          <a:p>
            <a:pPr marL="0" indent="0">
              <a:buNone/>
            </a:pPr>
            <a:r>
              <a:rPr lang="en-US" dirty="0" smtClean="0">
                <a:solidFill>
                  <a:schemeClr val="bg1"/>
                </a:solidFill>
              </a:rPr>
              <a:t>Exit </a:t>
            </a:r>
            <a:r>
              <a:rPr lang="en-US" dirty="0">
                <a:solidFill>
                  <a:schemeClr val="bg1"/>
                </a:solidFill>
              </a:rPr>
              <a:t>doors </a:t>
            </a:r>
          </a:p>
          <a:p>
            <a:pPr marL="0" indent="0">
              <a:buNone/>
            </a:pPr>
            <a:r>
              <a:rPr lang="en-US" b="1" dirty="0" smtClean="0">
                <a:solidFill>
                  <a:schemeClr val="bg1"/>
                </a:solidFill>
              </a:rPr>
              <a:t>Office </a:t>
            </a:r>
            <a:r>
              <a:rPr lang="en-US" b="1" dirty="0">
                <a:solidFill>
                  <a:schemeClr val="bg1"/>
                </a:solidFill>
              </a:rPr>
              <a:t>Organization - Able to describe roles and functions of: </a:t>
            </a:r>
            <a:endParaRPr lang="en-US" dirty="0">
              <a:solidFill>
                <a:schemeClr val="bg1"/>
              </a:solidFill>
            </a:endParaRPr>
          </a:p>
          <a:p>
            <a:pPr marL="0" indent="0">
              <a:buNone/>
            </a:pPr>
            <a:r>
              <a:rPr lang="en-US" dirty="0" smtClean="0">
                <a:solidFill>
                  <a:schemeClr val="bg1"/>
                </a:solidFill>
              </a:rPr>
              <a:t>Office </a:t>
            </a:r>
            <a:r>
              <a:rPr lang="en-US" dirty="0">
                <a:solidFill>
                  <a:schemeClr val="bg1"/>
                </a:solidFill>
              </a:rPr>
              <a:t>Medical Director </a:t>
            </a:r>
          </a:p>
          <a:p>
            <a:pPr marL="0" indent="0">
              <a:buNone/>
            </a:pPr>
            <a:r>
              <a:rPr lang="en-US" dirty="0" smtClean="0">
                <a:solidFill>
                  <a:schemeClr val="bg1"/>
                </a:solidFill>
              </a:rPr>
              <a:t>Office </a:t>
            </a:r>
            <a:r>
              <a:rPr lang="en-US" dirty="0">
                <a:solidFill>
                  <a:schemeClr val="bg1"/>
                </a:solidFill>
              </a:rPr>
              <a:t>Physicians </a:t>
            </a:r>
          </a:p>
          <a:p>
            <a:pPr marL="0" indent="0">
              <a:buNone/>
            </a:pPr>
            <a:r>
              <a:rPr lang="en-US" dirty="0" smtClean="0">
                <a:solidFill>
                  <a:schemeClr val="bg1"/>
                </a:solidFill>
              </a:rPr>
              <a:t>Office </a:t>
            </a:r>
            <a:r>
              <a:rPr lang="en-US" dirty="0">
                <a:solidFill>
                  <a:schemeClr val="bg1"/>
                </a:solidFill>
              </a:rPr>
              <a:t>Manager </a:t>
            </a:r>
          </a:p>
          <a:p>
            <a:pPr marL="0" indent="0">
              <a:buNone/>
            </a:pPr>
            <a:r>
              <a:rPr lang="en-US" dirty="0" smtClean="0">
                <a:solidFill>
                  <a:schemeClr val="bg1"/>
                </a:solidFill>
              </a:rPr>
              <a:t>Nursing </a:t>
            </a:r>
            <a:r>
              <a:rPr lang="en-US" dirty="0">
                <a:solidFill>
                  <a:schemeClr val="bg1"/>
                </a:solidFill>
              </a:rPr>
              <a:t>Staff </a:t>
            </a:r>
          </a:p>
          <a:p>
            <a:pPr marL="0" indent="0">
              <a:buNone/>
            </a:pPr>
            <a:r>
              <a:rPr lang="en-US" dirty="0" smtClean="0">
                <a:solidFill>
                  <a:schemeClr val="bg1"/>
                </a:solidFill>
              </a:rPr>
              <a:t>Ancillary </a:t>
            </a:r>
            <a:r>
              <a:rPr lang="en-US" dirty="0">
                <a:solidFill>
                  <a:schemeClr val="bg1"/>
                </a:solidFill>
              </a:rPr>
              <a:t>Staff </a:t>
            </a:r>
          </a:p>
          <a:p>
            <a:pPr marL="0" indent="0">
              <a:buNone/>
            </a:pPr>
            <a:r>
              <a:rPr lang="en-US" dirty="0" smtClean="0">
                <a:solidFill>
                  <a:schemeClr val="bg1"/>
                </a:solidFill>
              </a:rPr>
              <a:t>Other </a:t>
            </a:r>
          </a:p>
          <a:p>
            <a:pPr marL="0" indent="0">
              <a:buNone/>
            </a:pPr>
            <a:r>
              <a:rPr lang="en-US" dirty="0" smtClean="0">
                <a:solidFill>
                  <a:schemeClr val="bg1"/>
                </a:solidFill>
              </a:rPr>
              <a:t>Other </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9550400" y="660400"/>
            <a:ext cx="2465431" cy="6024738"/>
          </a:xfrm>
          <a:prstGeom prst="rect">
            <a:avLst/>
          </a:prstGeom>
        </p:spPr>
      </p:pic>
    </p:spTree>
    <p:extLst>
      <p:ext uri="{BB962C8B-B14F-4D97-AF65-F5344CB8AC3E}">
        <p14:creationId xmlns:p14="http://schemas.microsoft.com/office/powerpoint/2010/main" val="4263918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1003"/>
            <a:ext cx="12015831" cy="1333850"/>
          </a:xfrm>
        </p:spPr>
        <p:txBody>
          <a:bodyPr>
            <a:normAutofit fontScale="90000"/>
          </a:bodyPr>
          <a:lstStyle/>
          <a:p>
            <a:r>
              <a:rPr lang="en-US" b="1" dirty="0"/>
              <a:t>ANNUAL COMPETENCY CLINICAL SKILLS ASSESSMENT EVALUATION OF CLINICAL PERFORMANCE               PHYSICIAN – MEDICAL OFFICE </a:t>
            </a:r>
            <a:r>
              <a:rPr lang="en-US" dirty="0"/>
              <a:t>(continued)</a:t>
            </a:r>
          </a:p>
        </p:txBody>
      </p:sp>
      <p:sp>
        <p:nvSpPr>
          <p:cNvPr id="3" name="Content Placeholder 2"/>
          <p:cNvSpPr>
            <a:spLocks noGrp="1"/>
          </p:cNvSpPr>
          <p:nvPr>
            <p:ph idx="1"/>
          </p:nvPr>
        </p:nvSpPr>
        <p:spPr>
          <a:xfrm>
            <a:off x="0" y="1594928"/>
            <a:ext cx="12192000" cy="5263072"/>
          </a:xfrm>
        </p:spPr>
        <p:txBody>
          <a:bodyPr>
            <a:noAutofit/>
          </a:bodyPr>
          <a:lstStyle/>
          <a:p>
            <a:pPr marL="0" indent="0">
              <a:buNone/>
            </a:pPr>
            <a:r>
              <a:rPr lang="en-US" b="1" dirty="0" smtClean="0">
                <a:solidFill>
                  <a:schemeClr val="bg1"/>
                </a:solidFill>
              </a:rPr>
              <a:t>Office </a:t>
            </a:r>
            <a:r>
              <a:rPr lang="en-US" b="1" dirty="0">
                <a:solidFill>
                  <a:schemeClr val="bg1"/>
                </a:solidFill>
              </a:rPr>
              <a:t>Resources - Able to locate and demonstrate knowledge of: </a:t>
            </a:r>
            <a:endParaRPr lang="en-US" dirty="0">
              <a:solidFill>
                <a:schemeClr val="bg1"/>
              </a:solidFill>
            </a:endParaRPr>
          </a:p>
          <a:p>
            <a:pPr marL="0" indent="0">
              <a:buNone/>
            </a:pPr>
            <a:r>
              <a:rPr lang="en-US" dirty="0" smtClean="0">
                <a:solidFill>
                  <a:schemeClr val="bg1"/>
                </a:solidFill>
              </a:rPr>
              <a:t>Medical </a:t>
            </a:r>
            <a:r>
              <a:rPr lang="en-US" dirty="0">
                <a:solidFill>
                  <a:schemeClr val="bg1"/>
                </a:solidFill>
              </a:rPr>
              <a:t>Office Policy and Procedure Manual </a:t>
            </a:r>
          </a:p>
          <a:p>
            <a:pPr marL="0" indent="0">
              <a:buNone/>
            </a:pPr>
            <a:r>
              <a:rPr lang="en-US" dirty="0" smtClean="0">
                <a:solidFill>
                  <a:schemeClr val="bg1"/>
                </a:solidFill>
              </a:rPr>
              <a:t>Fire/Safety </a:t>
            </a:r>
            <a:r>
              <a:rPr lang="en-US" dirty="0">
                <a:solidFill>
                  <a:schemeClr val="bg1"/>
                </a:solidFill>
              </a:rPr>
              <a:t>Manual </a:t>
            </a:r>
            <a:r>
              <a:rPr lang="en-US" dirty="0" smtClean="0">
                <a:solidFill>
                  <a:schemeClr val="bg1"/>
                </a:solidFill>
              </a:rPr>
              <a:t> </a:t>
            </a:r>
            <a:endParaRPr lang="en-US" dirty="0">
              <a:solidFill>
                <a:schemeClr val="bg1"/>
              </a:solidFill>
            </a:endParaRPr>
          </a:p>
          <a:p>
            <a:pPr marL="0" indent="0">
              <a:buNone/>
            </a:pPr>
            <a:r>
              <a:rPr lang="en-US" dirty="0" smtClean="0">
                <a:solidFill>
                  <a:schemeClr val="bg1"/>
                </a:solidFill>
              </a:rPr>
              <a:t>Emergency </a:t>
            </a:r>
            <a:r>
              <a:rPr lang="en-US" dirty="0">
                <a:solidFill>
                  <a:schemeClr val="bg1"/>
                </a:solidFill>
              </a:rPr>
              <a:t>Management Manual </a:t>
            </a:r>
            <a:r>
              <a:rPr lang="en-US" dirty="0" smtClean="0">
                <a:solidFill>
                  <a:schemeClr val="bg1"/>
                </a:solidFill>
              </a:rPr>
              <a:t> </a:t>
            </a:r>
            <a:endParaRPr lang="en-US" dirty="0">
              <a:solidFill>
                <a:schemeClr val="bg1"/>
              </a:solidFill>
            </a:endParaRPr>
          </a:p>
          <a:p>
            <a:pPr marL="0" indent="0">
              <a:buNone/>
            </a:pPr>
            <a:r>
              <a:rPr lang="en-US" dirty="0" smtClean="0">
                <a:solidFill>
                  <a:schemeClr val="bg1"/>
                </a:solidFill>
              </a:rPr>
              <a:t>Safety </a:t>
            </a:r>
            <a:r>
              <a:rPr lang="en-US" dirty="0">
                <a:solidFill>
                  <a:schemeClr val="bg1"/>
                </a:solidFill>
              </a:rPr>
              <a:t>Data Sheets (SDS) Manual </a:t>
            </a:r>
          </a:p>
          <a:p>
            <a:pPr marL="0" indent="0">
              <a:buNone/>
            </a:pPr>
            <a:r>
              <a:rPr lang="en-US" dirty="0" smtClean="0">
                <a:solidFill>
                  <a:schemeClr val="bg1"/>
                </a:solidFill>
              </a:rPr>
              <a:t>Infection </a:t>
            </a:r>
            <a:r>
              <a:rPr lang="en-US" dirty="0">
                <a:solidFill>
                  <a:schemeClr val="bg1"/>
                </a:solidFill>
              </a:rPr>
              <a:t>Prevention and Control Manual </a:t>
            </a:r>
          </a:p>
          <a:p>
            <a:pPr marL="0" indent="0">
              <a:buNone/>
            </a:pPr>
            <a:r>
              <a:rPr lang="en-US" dirty="0" smtClean="0">
                <a:solidFill>
                  <a:schemeClr val="bg1"/>
                </a:solidFill>
              </a:rPr>
              <a:t>PDR/Drug </a:t>
            </a:r>
            <a:r>
              <a:rPr lang="en-US" dirty="0">
                <a:solidFill>
                  <a:schemeClr val="bg1"/>
                </a:solidFill>
              </a:rPr>
              <a:t>Reference Manual </a:t>
            </a:r>
          </a:p>
          <a:p>
            <a:pPr marL="0" indent="0">
              <a:buNone/>
            </a:pPr>
            <a:r>
              <a:rPr lang="en-US" dirty="0" smtClean="0">
                <a:solidFill>
                  <a:schemeClr val="bg1"/>
                </a:solidFill>
              </a:rPr>
              <a:t>Specific </a:t>
            </a:r>
            <a:r>
              <a:rPr lang="en-US" dirty="0">
                <a:solidFill>
                  <a:schemeClr val="bg1"/>
                </a:solidFill>
              </a:rPr>
              <a:t>Reference Materials/Community Resources </a:t>
            </a:r>
          </a:p>
          <a:p>
            <a:pPr marL="0" indent="0">
              <a:buNone/>
            </a:pPr>
            <a:r>
              <a:rPr lang="en-US" dirty="0" smtClean="0">
                <a:solidFill>
                  <a:schemeClr val="bg1"/>
                </a:solidFill>
              </a:rPr>
              <a:t>Patient </a:t>
            </a:r>
            <a:r>
              <a:rPr lang="en-US" dirty="0">
                <a:solidFill>
                  <a:schemeClr val="bg1"/>
                </a:solidFill>
              </a:rPr>
              <a:t>Teaching Materials/Aids </a:t>
            </a:r>
          </a:p>
          <a:p>
            <a:pPr marL="0" indent="0">
              <a:buNone/>
            </a:pPr>
            <a:r>
              <a:rPr lang="en-US" dirty="0" smtClean="0">
                <a:solidFill>
                  <a:schemeClr val="bg1"/>
                </a:solidFill>
              </a:rPr>
              <a:t>PI </a:t>
            </a:r>
            <a:r>
              <a:rPr lang="en-US" dirty="0">
                <a:solidFill>
                  <a:schemeClr val="bg1"/>
                </a:solidFill>
              </a:rPr>
              <a:t>Documentation </a:t>
            </a:r>
          </a:p>
          <a:p>
            <a:pPr marL="0" indent="0">
              <a:buNone/>
            </a:pPr>
            <a:r>
              <a:rPr lang="en-US" dirty="0" smtClean="0">
                <a:solidFill>
                  <a:schemeClr val="bg1"/>
                </a:solidFill>
              </a:rPr>
              <a:t>Other </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9448801" y="721360"/>
            <a:ext cx="2467056" cy="6028710"/>
          </a:xfrm>
          <a:prstGeom prst="rect">
            <a:avLst/>
          </a:prstGeom>
        </p:spPr>
      </p:pic>
    </p:spTree>
    <p:extLst>
      <p:ext uri="{BB962C8B-B14F-4D97-AF65-F5344CB8AC3E}">
        <p14:creationId xmlns:p14="http://schemas.microsoft.com/office/powerpoint/2010/main" val="4116258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68741"/>
          </a:xfrm>
        </p:spPr>
        <p:txBody>
          <a:bodyPr>
            <a:normAutofit fontScale="90000"/>
          </a:bodyPr>
          <a:lstStyle/>
          <a:p>
            <a:r>
              <a:rPr lang="en-US" b="1" dirty="0"/>
              <a:t>ANNUAL COMPETENCY CLINICAL SKILLS ASSESSMENT EVALUATION OF CLINICAL PERFORMANCE               </a:t>
            </a:r>
            <a:r>
              <a:rPr lang="en-US" b="1" dirty="0" smtClean="0"/>
              <a:t/>
            </a:r>
            <a:br>
              <a:rPr lang="en-US" b="1" dirty="0" smtClean="0"/>
            </a:br>
            <a:r>
              <a:rPr lang="en-US" b="1" dirty="0" smtClean="0"/>
              <a:t>PHYSICIAN </a:t>
            </a:r>
            <a:r>
              <a:rPr lang="en-US" b="1" dirty="0"/>
              <a:t>– MEDICAL OFFICE </a:t>
            </a:r>
            <a:r>
              <a:rPr lang="en-US" dirty="0"/>
              <a:t>(continued)</a:t>
            </a:r>
          </a:p>
        </p:txBody>
      </p:sp>
      <p:sp>
        <p:nvSpPr>
          <p:cNvPr id="3" name="Content Placeholder 2"/>
          <p:cNvSpPr>
            <a:spLocks noGrp="1"/>
          </p:cNvSpPr>
          <p:nvPr>
            <p:ph idx="1"/>
          </p:nvPr>
        </p:nvSpPr>
        <p:spPr>
          <a:xfrm>
            <a:off x="0" y="1568741"/>
            <a:ext cx="12099721" cy="5289259"/>
          </a:xfrm>
        </p:spPr>
        <p:txBody>
          <a:bodyPr>
            <a:normAutofit/>
          </a:bodyPr>
          <a:lstStyle/>
          <a:p>
            <a:pPr marL="0" indent="0">
              <a:buNone/>
            </a:pPr>
            <a:endParaRPr lang="en-US" b="1" dirty="0" smtClean="0"/>
          </a:p>
          <a:p>
            <a:pPr marL="0" indent="0">
              <a:buNone/>
            </a:pPr>
            <a:r>
              <a:rPr lang="en-US" b="1" dirty="0" smtClean="0">
                <a:solidFill>
                  <a:schemeClr val="bg1"/>
                </a:solidFill>
              </a:rPr>
              <a:t>Office </a:t>
            </a:r>
            <a:r>
              <a:rPr lang="en-US" b="1" dirty="0">
                <a:solidFill>
                  <a:schemeClr val="bg1"/>
                </a:solidFill>
              </a:rPr>
              <a:t>Routines - Able to describe, locate and/or demonstrate knowledge of: </a:t>
            </a:r>
            <a:r>
              <a:rPr lang="en-US" dirty="0" smtClean="0">
                <a:solidFill>
                  <a:schemeClr val="bg1"/>
                </a:solidFill>
              </a:rPr>
              <a:t> </a:t>
            </a:r>
          </a:p>
          <a:p>
            <a:pPr marL="0" indent="0">
              <a:buNone/>
            </a:pPr>
            <a:r>
              <a:rPr lang="en-US" b="1" dirty="0" smtClean="0">
                <a:solidFill>
                  <a:schemeClr val="bg1"/>
                </a:solidFill>
              </a:rPr>
              <a:t>Communication </a:t>
            </a:r>
            <a:r>
              <a:rPr lang="en-US" b="1" dirty="0">
                <a:solidFill>
                  <a:schemeClr val="bg1"/>
                </a:solidFill>
              </a:rPr>
              <a:t>System: </a:t>
            </a:r>
            <a:endParaRPr lang="en-US" dirty="0">
              <a:solidFill>
                <a:schemeClr val="bg1"/>
              </a:solidFill>
            </a:endParaRPr>
          </a:p>
          <a:p>
            <a:pPr marL="0" indent="0">
              <a:buNone/>
            </a:pPr>
            <a:r>
              <a:rPr lang="en-US" dirty="0" smtClean="0">
                <a:solidFill>
                  <a:schemeClr val="bg1"/>
                </a:solidFill>
              </a:rPr>
              <a:t>Bulletin </a:t>
            </a:r>
            <a:r>
              <a:rPr lang="en-US" dirty="0">
                <a:solidFill>
                  <a:schemeClr val="bg1"/>
                </a:solidFill>
              </a:rPr>
              <a:t>boards </a:t>
            </a:r>
            <a:endParaRPr lang="en-US" dirty="0" smtClean="0">
              <a:solidFill>
                <a:schemeClr val="bg1"/>
              </a:solidFill>
            </a:endParaRPr>
          </a:p>
          <a:p>
            <a:pPr marL="0" indent="0">
              <a:buNone/>
            </a:pPr>
            <a:r>
              <a:rPr lang="en-US" dirty="0" smtClean="0">
                <a:solidFill>
                  <a:schemeClr val="bg1"/>
                </a:solidFill>
              </a:rPr>
              <a:t>Meeting </a:t>
            </a:r>
            <a:r>
              <a:rPr lang="en-US" dirty="0">
                <a:solidFill>
                  <a:schemeClr val="bg1"/>
                </a:solidFill>
              </a:rPr>
              <a:t>minutes </a:t>
            </a:r>
            <a:endParaRPr lang="en-US" dirty="0" smtClean="0">
              <a:solidFill>
                <a:schemeClr val="bg1"/>
              </a:solidFill>
            </a:endParaRPr>
          </a:p>
          <a:p>
            <a:pPr marL="0" indent="0">
              <a:buNone/>
            </a:pPr>
            <a:r>
              <a:rPr lang="en-US" b="1" dirty="0" smtClean="0">
                <a:solidFill>
                  <a:schemeClr val="bg1"/>
                </a:solidFill>
              </a:rPr>
              <a:t>Cultural </a:t>
            </a:r>
            <a:r>
              <a:rPr lang="en-US" b="1" dirty="0">
                <a:solidFill>
                  <a:schemeClr val="bg1"/>
                </a:solidFill>
              </a:rPr>
              <a:t>Factors: </a:t>
            </a:r>
            <a:endParaRPr lang="en-US" b="1" dirty="0" smtClean="0">
              <a:solidFill>
                <a:schemeClr val="bg1"/>
              </a:solidFill>
            </a:endParaRPr>
          </a:p>
          <a:p>
            <a:pPr marL="0" indent="0">
              <a:buNone/>
            </a:pPr>
            <a:r>
              <a:rPr lang="en-US" dirty="0" smtClean="0">
                <a:solidFill>
                  <a:schemeClr val="bg1"/>
                </a:solidFill>
              </a:rPr>
              <a:t>Religion </a:t>
            </a:r>
          </a:p>
          <a:p>
            <a:pPr marL="0" indent="0">
              <a:buNone/>
            </a:pPr>
            <a:r>
              <a:rPr lang="en-US" dirty="0" smtClean="0">
                <a:solidFill>
                  <a:schemeClr val="bg1"/>
                </a:solidFill>
              </a:rPr>
              <a:t>Food </a:t>
            </a:r>
            <a:r>
              <a:rPr lang="en-US" dirty="0">
                <a:solidFill>
                  <a:schemeClr val="bg1"/>
                </a:solidFill>
              </a:rPr>
              <a:t>preferences </a:t>
            </a:r>
          </a:p>
          <a:p>
            <a:pPr marL="0" indent="0">
              <a:buNone/>
            </a:pPr>
            <a:r>
              <a:rPr lang="en-US" dirty="0" smtClean="0">
                <a:solidFill>
                  <a:schemeClr val="bg1"/>
                </a:solidFill>
              </a:rPr>
              <a:t>Family/community </a:t>
            </a:r>
            <a:r>
              <a:rPr lang="en-US" dirty="0">
                <a:solidFill>
                  <a:schemeClr val="bg1"/>
                </a:solidFill>
              </a:rPr>
              <a:t>relationships </a:t>
            </a:r>
          </a:p>
          <a:p>
            <a:pPr marL="0" indent="0">
              <a:buNone/>
            </a:pPr>
            <a:r>
              <a:rPr lang="en-US" dirty="0" smtClean="0">
                <a:solidFill>
                  <a:schemeClr val="bg1"/>
                </a:solidFill>
              </a:rPr>
              <a:t>Healthcare </a:t>
            </a:r>
            <a:r>
              <a:rPr lang="en-US" dirty="0">
                <a:solidFill>
                  <a:schemeClr val="bg1"/>
                </a:solidFill>
              </a:rPr>
              <a:t>attitudes/understanding </a:t>
            </a:r>
          </a:p>
          <a:p>
            <a:pPr marL="0" indent="0">
              <a:buNone/>
            </a:pPr>
            <a:r>
              <a:rPr lang="en-US" dirty="0" smtClean="0">
                <a:solidFill>
                  <a:schemeClr val="bg1"/>
                </a:solidFill>
              </a:rPr>
              <a:t>Trust/privacy </a:t>
            </a:r>
            <a:r>
              <a:rPr lang="en-US" dirty="0">
                <a:solidFill>
                  <a:schemeClr val="bg1"/>
                </a:solidFill>
              </a:rPr>
              <a:t>needs </a:t>
            </a:r>
          </a:p>
          <a:p>
            <a:pPr marL="0" indent="0">
              <a:buNone/>
            </a:pPr>
            <a:r>
              <a:rPr lang="en-US" dirty="0" smtClean="0">
                <a:solidFill>
                  <a:schemeClr val="bg1"/>
                </a:solidFill>
              </a:rPr>
              <a:t>Socioeconomic </a:t>
            </a:r>
            <a:r>
              <a:rPr lang="en-US" dirty="0">
                <a:solidFill>
                  <a:schemeClr val="bg1"/>
                </a:solidFill>
              </a:rPr>
              <a:t>environment </a:t>
            </a:r>
          </a:p>
        </p:txBody>
      </p:sp>
      <p:pic>
        <p:nvPicPr>
          <p:cNvPr id="4" name="Picture 3"/>
          <p:cNvPicPr>
            <a:picLocks noChangeAspect="1"/>
          </p:cNvPicPr>
          <p:nvPr/>
        </p:nvPicPr>
        <p:blipFill>
          <a:blip r:embed="rId2"/>
          <a:stretch>
            <a:fillRect/>
          </a:stretch>
        </p:blipFill>
        <p:spPr>
          <a:xfrm>
            <a:off x="9611360" y="784369"/>
            <a:ext cx="2409405" cy="5887829"/>
          </a:xfrm>
          <a:prstGeom prst="rect">
            <a:avLst/>
          </a:prstGeom>
        </p:spPr>
      </p:pic>
    </p:spTree>
    <p:extLst>
      <p:ext uri="{BB962C8B-B14F-4D97-AF65-F5344CB8AC3E}">
        <p14:creationId xmlns:p14="http://schemas.microsoft.com/office/powerpoint/2010/main" val="2345774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32" y="5350933"/>
            <a:ext cx="8534400" cy="1507067"/>
          </a:xfrm>
        </p:spPr>
        <p:txBody>
          <a:bodyPr>
            <a:normAutofit fontScale="90000"/>
          </a:bodyPr>
          <a:lstStyle/>
          <a:p>
            <a:r>
              <a:rPr lang="en-US" b="1" dirty="0" smtClean="0"/>
              <a:t>WHAT ARE THE JOB RELATED EXPECTATIONS WITH REGARD TO THE FOLLOWING AREAS?</a:t>
            </a:r>
            <a:endParaRPr lang="en-US" b="1" dirty="0"/>
          </a:p>
        </p:txBody>
      </p:sp>
      <p:sp>
        <p:nvSpPr>
          <p:cNvPr id="3" name="Content Placeholder 2"/>
          <p:cNvSpPr>
            <a:spLocks noGrp="1"/>
          </p:cNvSpPr>
          <p:nvPr>
            <p:ph idx="1"/>
          </p:nvPr>
        </p:nvSpPr>
        <p:spPr>
          <a:xfrm>
            <a:off x="0" y="0"/>
            <a:ext cx="12192000" cy="5032376"/>
          </a:xfrm>
        </p:spPr>
        <p:txBody>
          <a:bodyPr>
            <a:normAutofit/>
          </a:bodyPr>
          <a:lstStyle/>
          <a:p>
            <a:pPr>
              <a:buFont typeface="Arial" panose="020B0604020202020204" pitchFamily="34" charset="0"/>
              <a:buChar char="•"/>
            </a:pPr>
            <a:r>
              <a:rPr lang="en-US" b="1" dirty="0">
                <a:solidFill>
                  <a:schemeClr val="bg1"/>
                </a:solidFill>
              </a:rPr>
              <a:t>D</a:t>
            </a:r>
            <a:r>
              <a:rPr lang="en-US" b="1" dirty="0" smtClean="0">
                <a:solidFill>
                  <a:schemeClr val="bg1"/>
                </a:solidFill>
              </a:rPr>
              <a:t>emonstrate ability to place the patient’s health in proper perspective</a:t>
            </a:r>
          </a:p>
          <a:p>
            <a:pPr>
              <a:buFont typeface="Arial" panose="020B0604020202020204" pitchFamily="34" charset="0"/>
              <a:buChar char="•"/>
            </a:pPr>
            <a:r>
              <a:rPr lang="en-US" b="1" dirty="0">
                <a:solidFill>
                  <a:schemeClr val="bg1"/>
                </a:solidFill>
              </a:rPr>
              <a:t>D</a:t>
            </a:r>
            <a:r>
              <a:rPr lang="en-US" b="1" dirty="0" smtClean="0">
                <a:solidFill>
                  <a:schemeClr val="bg1"/>
                </a:solidFill>
              </a:rPr>
              <a:t>emonstrate professional priorities</a:t>
            </a:r>
          </a:p>
          <a:p>
            <a:pPr>
              <a:buFont typeface="Arial" panose="020B0604020202020204" pitchFamily="34" charset="0"/>
              <a:buChar char="•"/>
            </a:pPr>
            <a:r>
              <a:rPr lang="en-US" b="1" dirty="0">
                <a:solidFill>
                  <a:schemeClr val="bg1"/>
                </a:solidFill>
              </a:rPr>
              <a:t>D</a:t>
            </a:r>
            <a:r>
              <a:rPr lang="en-US" b="1" dirty="0" smtClean="0">
                <a:solidFill>
                  <a:schemeClr val="bg1"/>
                </a:solidFill>
              </a:rPr>
              <a:t>emonstrate role as a leader and functional health care team member</a:t>
            </a:r>
          </a:p>
          <a:p>
            <a:pPr>
              <a:buFont typeface="Arial" panose="020B0604020202020204" pitchFamily="34" charset="0"/>
              <a:buChar char="•"/>
            </a:pPr>
            <a:r>
              <a:rPr lang="en-US" b="1" dirty="0">
                <a:solidFill>
                  <a:schemeClr val="bg1"/>
                </a:solidFill>
              </a:rPr>
              <a:t>D</a:t>
            </a:r>
            <a:r>
              <a:rPr lang="en-US" b="1" dirty="0" smtClean="0">
                <a:solidFill>
                  <a:schemeClr val="bg1"/>
                </a:solidFill>
              </a:rPr>
              <a:t>emonstrate health care delivery knowledge and documentation skills</a:t>
            </a:r>
          </a:p>
          <a:p>
            <a:pPr>
              <a:buFont typeface="Arial" panose="020B0604020202020204" pitchFamily="34" charset="0"/>
              <a:buChar char="•"/>
            </a:pPr>
            <a:r>
              <a:rPr lang="en-US" b="1" dirty="0">
                <a:solidFill>
                  <a:schemeClr val="bg1"/>
                </a:solidFill>
              </a:rPr>
              <a:t>D</a:t>
            </a:r>
            <a:r>
              <a:rPr lang="en-US" b="1" dirty="0" smtClean="0">
                <a:solidFill>
                  <a:schemeClr val="bg1"/>
                </a:solidFill>
              </a:rPr>
              <a:t>emonstrate abilities to perform technical skills</a:t>
            </a:r>
          </a:p>
          <a:p>
            <a:pPr>
              <a:buFont typeface="Arial" panose="020B0604020202020204" pitchFamily="34" charset="0"/>
              <a:buChar char="•"/>
            </a:pPr>
            <a:r>
              <a:rPr lang="en-US" b="1" dirty="0">
                <a:solidFill>
                  <a:schemeClr val="bg1"/>
                </a:solidFill>
              </a:rPr>
              <a:t>D</a:t>
            </a:r>
            <a:r>
              <a:rPr lang="en-US" b="1" dirty="0" smtClean="0">
                <a:solidFill>
                  <a:schemeClr val="bg1"/>
                </a:solidFill>
              </a:rPr>
              <a:t>emonstrate knowledge of reporting expectations</a:t>
            </a:r>
          </a:p>
          <a:p>
            <a:pPr>
              <a:buFont typeface="Arial" panose="020B0604020202020204" pitchFamily="34" charset="0"/>
              <a:buChar char="•"/>
            </a:pPr>
            <a:r>
              <a:rPr lang="en-US" b="1" dirty="0" smtClean="0">
                <a:solidFill>
                  <a:schemeClr val="bg1"/>
                </a:solidFill>
              </a:rPr>
              <a:t>Demonstrate knowledge of rules and regulations</a:t>
            </a:r>
          </a:p>
          <a:p>
            <a:pPr>
              <a:buFont typeface="Arial" panose="020B0604020202020204" pitchFamily="34" charset="0"/>
              <a:buChar char="•"/>
            </a:pPr>
            <a:r>
              <a:rPr lang="en-US" b="1" dirty="0">
                <a:solidFill>
                  <a:schemeClr val="bg1"/>
                </a:solidFill>
              </a:rPr>
              <a:t>D</a:t>
            </a:r>
            <a:r>
              <a:rPr lang="en-US" b="1" dirty="0" smtClean="0">
                <a:solidFill>
                  <a:schemeClr val="bg1"/>
                </a:solidFill>
              </a:rPr>
              <a:t>emonstrate understanding of behavioral expectations</a:t>
            </a:r>
          </a:p>
          <a:p>
            <a:pPr>
              <a:buFont typeface="Arial" panose="020B0604020202020204" pitchFamily="34" charset="0"/>
              <a:buChar char="•"/>
            </a:pPr>
            <a:r>
              <a:rPr lang="en-US" b="1" dirty="0">
                <a:solidFill>
                  <a:schemeClr val="bg1"/>
                </a:solidFill>
              </a:rPr>
              <a:t>D</a:t>
            </a:r>
            <a:r>
              <a:rPr lang="en-US" b="1" dirty="0" smtClean="0">
                <a:solidFill>
                  <a:schemeClr val="bg1"/>
                </a:solidFill>
              </a:rPr>
              <a:t>emonstrate knowledge of resource management</a:t>
            </a:r>
          </a:p>
          <a:p>
            <a:pPr>
              <a:buFont typeface="Arial" panose="020B0604020202020204" pitchFamily="34" charset="0"/>
              <a:buChar char="•"/>
            </a:pPr>
            <a:endParaRPr lang="en-US" b="1" dirty="0"/>
          </a:p>
        </p:txBody>
      </p:sp>
      <p:pic>
        <p:nvPicPr>
          <p:cNvPr id="4" name="Picture 3"/>
          <p:cNvPicPr>
            <a:picLocks noChangeAspect="1"/>
          </p:cNvPicPr>
          <p:nvPr/>
        </p:nvPicPr>
        <p:blipFill>
          <a:blip r:embed="rId2"/>
          <a:stretch>
            <a:fillRect/>
          </a:stretch>
        </p:blipFill>
        <p:spPr>
          <a:xfrm>
            <a:off x="9463011" y="457200"/>
            <a:ext cx="2478481" cy="6056630"/>
          </a:xfrm>
          <a:prstGeom prst="rect">
            <a:avLst/>
          </a:prstGeom>
        </p:spPr>
      </p:pic>
    </p:spTree>
    <p:extLst>
      <p:ext uri="{BB962C8B-B14F-4D97-AF65-F5344CB8AC3E}">
        <p14:creationId xmlns:p14="http://schemas.microsoft.com/office/powerpoint/2010/main" val="2819102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04357" y="969409"/>
            <a:ext cx="6649590" cy="4891285"/>
          </a:xfrm>
          <a:prstGeom prst="rect">
            <a:avLst/>
          </a:prstGeom>
        </p:spPr>
      </p:pic>
      <p:pic>
        <p:nvPicPr>
          <p:cNvPr id="2" name="Picture 1"/>
          <p:cNvPicPr>
            <a:picLocks noChangeAspect="1"/>
          </p:cNvPicPr>
          <p:nvPr/>
        </p:nvPicPr>
        <p:blipFill>
          <a:blip r:embed="rId3"/>
          <a:stretch>
            <a:fillRect/>
          </a:stretch>
        </p:blipFill>
        <p:spPr>
          <a:xfrm>
            <a:off x="9221492" y="111695"/>
            <a:ext cx="2703586" cy="6606715"/>
          </a:xfrm>
          <a:prstGeom prst="rect">
            <a:avLst/>
          </a:prstGeom>
        </p:spPr>
      </p:pic>
    </p:spTree>
    <p:extLst>
      <p:ext uri="{BB962C8B-B14F-4D97-AF65-F5344CB8AC3E}">
        <p14:creationId xmlns:p14="http://schemas.microsoft.com/office/powerpoint/2010/main" val="2629654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3405" y="407125"/>
            <a:ext cx="9548703" cy="6106885"/>
          </a:xfrm>
          <a:prstGeom prst="rect">
            <a:avLst/>
          </a:prstGeom>
        </p:spPr>
      </p:pic>
      <p:pic>
        <p:nvPicPr>
          <p:cNvPr id="2" name="Picture 1"/>
          <p:cNvPicPr>
            <a:picLocks noChangeAspect="1"/>
          </p:cNvPicPr>
          <p:nvPr/>
        </p:nvPicPr>
        <p:blipFill>
          <a:blip r:embed="rId3"/>
          <a:stretch>
            <a:fillRect/>
          </a:stretch>
        </p:blipFill>
        <p:spPr>
          <a:xfrm>
            <a:off x="9520975" y="407125"/>
            <a:ext cx="2499047" cy="6106885"/>
          </a:xfrm>
          <a:prstGeom prst="rect">
            <a:avLst/>
          </a:prstGeom>
        </p:spPr>
      </p:pic>
    </p:spTree>
    <p:extLst>
      <p:ext uri="{BB962C8B-B14F-4D97-AF65-F5344CB8AC3E}">
        <p14:creationId xmlns:p14="http://schemas.microsoft.com/office/powerpoint/2010/main" val="3067555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54624" y="1653298"/>
            <a:ext cx="7116619" cy="4129905"/>
          </a:xfrm>
          <a:prstGeom prst="rect">
            <a:avLst/>
          </a:prstGeom>
        </p:spPr>
      </p:pic>
      <p:pic>
        <p:nvPicPr>
          <p:cNvPr id="2" name="Picture 1"/>
          <p:cNvPicPr>
            <a:picLocks noChangeAspect="1"/>
          </p:cNvPicPr>
          <p:nvPr/>
        </p:nvPicPr>
        <p:blipFill>
          <a:blip r:embed="rId3"/>
          <a:stretch>
            <a:fillRect/>
          </a:stretch>
        </p:blipFill>
        <p:spPr>
          <a:xfrm>
            <a:off x="9376475" y="150295"/>
            <a:ext cx="2668601" cy="6521221"/>
          </a:xfrm>
          <a:prstGeom prst="rect">
            <a:avLst/>
          </a:prstGeom>
        </p:spPr>
      </p:pic>
    </p:spTree>
    <p:extLst>
      <p:ext uri="{BB962C8B-B14F-4D97-AF65-F5344CB8AC3E}">
        <p14:creationId xmlns:p14="http://schemas.microsoft.com/office/powerpoint/2010/main" val="3607448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681" y="5350933"/>
            <a:ext cx="8534400" cy="1507067"/>
          </a:xfrm>
        </p:spPr>
        <p:txBody>
          <a:bodyPr>
            <a:normAutofit/>
          </a:bodyPr>
          <a:lstStyle/>
          <a:p>
            <a:r>
              <a:rPr lang="en-US" sz="5400" b="1" dirty="0" smtClean="0"/>
              <a:t>objective</a:t>
            </a:r>
            <a:endParaRPr lang="en-US" sz="5400" b="1" dirty="0"/>
          </a:p>
        </p:txBody>
      </p:sp>
      <p:sp>
        <p:nvSpPr>
          <p:cNvPr id="3" name="Content Placeholder 2"/>
          <p:cNvSpPr>
            <a:spLocks noGrp="1"/>
          </p:cNvSpPr>
          <p:nvPr>
            <p:ph idx="1"/>
          </p:nvPr>
        </p:nvSpPr>
        <p:spPr/>
        <p:txBody>
          <a:bodyPr>
            <a:noAutofit/>
          </a:bodyPr>
          <a:lstStyle/>
          <a:p>
            <a:pPr marL="0" indent="0">
              <a:buNone/>
            </a:pPr>
            <a:r>
              <a:rPr lang="en-US" sz="5400" b="1" dirty="0" smtClean="0">
                <a:solidFill>
                  <a:schemeClr val="bg1"/>
                </a:solidFill>
              </a:rPr>
              <a:t>To understand the structural conformation of health clinics and hierarchical levels within the health care system.</a:t>
            </a:r>
            <a:endParaRPr lang="en-US" sz="5400" b="1" dirty="0">
              <a:solidFill>
                <a:schemeClr val="bg1"/>
              </a:solidFill>
            </a:endParaRPr>
          </a:p>
        </p:txBody>
      </p:sp>
      <p:pic>
        <p:nvPicPr>
          <p:cNvPr id="4" name="Picture 3"/>
          <p:cNvPicPr>
            <a:picLocks noChangeAspect="1"/>
          </p:cNvPicPr>
          <p:nvPr/>
        </p:nvPicPr>
        <p:blipFill>
          <a:blip r:embed="rId2"/>
          <a:stretch>
            <a:fillRect/>
          </a:stretch>
        </p:blipFill>
        <p:spPr>
          <a:xfrm>
            <a:off x="9467693" y="555836"/>
            <a:ext cx="2270599" cy="5548630"/>
          </a:xfrm>
          <a:prstGeom prst="rect">
            <a:avLst/>
          </a:prstGeom>
        </p:spPr>
      </p:pic>
    </p:spTree>
    <p:extLst>
      <p:ext uri="{BB962C8B-B14F-4D97-AF65-F5344CB8AC3E}">
        <p14:creationId xmlns:p14="http://schemas.microsoft.com/office/powerpoint/2010/main" val="1938575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13634" y="1239863"/>
            <a:ext cx="7966329" cy="4359157"/>
          </a:xfrm>
          <a:prstGeom prst="rect">
            <a:avLst/>
          </a:prstGeom>
        </p:spPr>
      </p:pic>
      <p:pic>
        <p:nvPicPr>
          <p:cNvPr id="2" name="Picture 1"/>
          <p:cNvPicPr>
            <a:picLocks noChangeAspect="1"/>
          </p:cNvPicPr>
          <p:nvPr/>
        </p:nvPicPr>
        <p:blipFill>
          <a:blip r:embed="rId3"/>
          <a:stretch>
            <a:fillRect/>
          </a:stretch>
        </p:blipFill>
        <p:spPr>
          <a:xfrm>
            <a:off x="9359625" y="283921"/>
            <a:ext cx="2604611" cy="6364852"/>
          </a:xfrm>
          <a:prstGeom prst="rect">
            <a:avLst/>
          </a:prstGeom>
        </p:spPr>
      </p:pic>
    </p:spTree>
    <p:extLst>
      <p:ext uri="{BB962C8B-B14F-4D97-AF65-F5344CB8AC3E}">
        <p14:creationId xmlns:p14="http://schemas.microsoft.com/office/powerpoint/2010/main" val="4057405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43918" y="1357134"/>
            <a:ext cx="7452876" cy="4725950"/>
          </a:xfrm>
          <a:prstGeom prst="rect">
            <a:avLst/>
          </a:prstGeom>
        </p:spPr>
      </p:pic>
      <p:pic>
        <p:nvPicPr>
          <p:cNvPr id="5" name="Picture 4"/>
          <p:cNvPicPr>
            <a:picLocks noChangeAspect="1"/>
          </p:cNvPicPr>
          <p:nvPr/>
        </p:nvPicPr>
        <p:blipFill>
          <a:blip r:embed="rId3"/>
          <a:stretch>
            <a:fillRect/>
          </a:stretch>
        </p:blipFill>
        <p:spPr>
          <a:xfrm>
            <a:off x="7888637" y="1357134"/>
            <a:ext cx="308157" cy="177198"/>
          </a:xfrm>
          <a:prstGeom prst="rect">
            <a:avLst/>
          </a:prstGeom>
        </p:spPr>
      </p:pic>
      <p:pic>
        <p:nvPicPr>
          <p:cNvPr id="2" name="Picture 1"/>
          <p:cNvPicPr>
            <a:picLocks noChangeAspect="1"/>
          </p:cNvPicPr>
          <p:nvPr/>
        </p:nvPicPr>
        <p:blipFill>
          <a:blip r:embed="rId4"/>
          <a:stretch>
            <a:fillRect/>
          </a:stretch>
        </p:blipFill>
        <p:spPr>
          <a:xfrm>
            <a:off x="9415220" y="186048"/>
            <a:ext cx="2674835" cy="6536456"/>
          </a:xfrm>
          <a:prstGeom prst="rect">
            <a:avLst/>
          </a:prstGeom>
        </p:spPr>
      </p:pic>
    </p:spTree>
    <p:extLst>
      <p:ext uri="{BB962C8B-B14F-4D97-AF65-F5344CB8AC3E}">
        <p14:creationId xmlns:p14="http://schemas.microsoft.com/office/powerpoint/2010/main" val="4253519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458" y="5350933"/>
            <a:ext cx="8534400" cy="1507067"/>
          </a:xfrm>
        </p:spPr>
        <p:txBody>
          <a:bodyPr>
            <a:normAutofit/>
          </a:bodyPr>
          <a:lstStyle/>
          <a:p>
            <a:r>
              <a:rPr lang="en-US" b="1" dirty="0" smtClean="0"/>
              <a:t>Health resources and</a:t>
            </a:r>
            <a:br>
              <a:rPr lang="en-US" b="1" dirty="0" smtClean="0"/>
            </a:br>
            <a:r>
              <a:rPr lang="en-US" b="1" dirty="0" smtClean="0"/>
              <a:t> services</a:t>
            </a:r>
            <a:r>
              <a:rPr lang="en-US" b="1" dirty="0"/>
              <a:t> </a:t>
            </a:r>
            <a:r>
              <a:rPr lang="en-US" b="1" dirty="0" smtClean="0"/>
              <a:t>administration</a:t>
            </a:r>
            <a:endParaRPr lang="en-US" b="1" dirty="0"/>
          </a:p>
        </p:txBody>
      </p:sp>
      <p:sp>
        <p:nvSpPr>
          <p:cNvPr id="3" name="Content Placeholder 2"/>
          <p:cNvSpPr>
            <a:spLocks noGrp="1"/>
          </p:cNvSpPr>
          <p:nvPr>
            <p:ph idx="1"/>
          </p:nvPr>
        </p:nvSpPr>
        <p:spPr/>
        <p:txBody>
          <a:bodyPr>
            <a:noAutofit/>
          </a:bodyPr>
          <a:lstStyle/>
          <a:p>
            <a:pPr marL="0" indent="0">
              <a:buNone/>
            </a:pPr>
            <a:r>
              <a:rPr lang="en-US" sz="4400" b="1" dirty="0" smtClean="0">
                <a:solidFill>
                  <a:schemeClr val="bg1"/>
                </a:solidFill>
              </a:rPr>
              <a:t>Each Health Center team has compliance expectations to the Health Resources and Services Administration. The following is a summary of those expectations.</a:t>
            </a:r>
            <a:endParaRPr lang="en-US" sz="4400" b="1" dirty="0">
              <a:solidFill>
                <a:schemeClr val="bg1"/>
              </a:solidFill>
            </a:endParaRPr>
          </a:p>
        </p:txBody>
      </p:sp>
      <p:sp>
        <p:nvSpPr>
          <p:cNvPr id="4" name="TextBox 3"/>
          <p:cNvSpPr txBox="1"/>
          <p:nvPr/>
        </p:nvSpPr>
        <p:spPr>
          <a:xfrm>
            <a:off x="9483635" y="5651863"/>
            <a:ext cx="2776722" cy="1323439"/>
          </a:xfrm>
          <a:prstGeom prst="rect">
            <a:avLst/>
          </a:prstGeom>
          <a:noFill/>
        </p:spPr>
        <p:txBody>
          <a:bodyPr wrap="none" rtlCol="0">
            <a:spAutoFit/>
          </a:bodyPr>
          <a:lstStyle/>
          <a:p>
            <a:r>
              <a:rPr lang="en-US" sz="8000" b="1" dirty="0" smtClean="0"/>
              <a:t>HRSA</a:t>
            </a:r>
            <a:endParaRPr lang="en-US" sz="8000" b="1" dirty="0"/>
          </a:p>
        </p:txBody>
      </p:sp>
      <p:pic>
        <p:nvPicPr>
          <p:cNvPr id="5" name="Picture 4"/>
          <p:cNvPicPr>
            <a:picLocks noChangeAspect="1"/>
          </p:cNvPicPr>
          <p:nvPr/>
        </p:nvPicPr>
        <p:blipFill>
          <a:blip r:embed="rId2"/>
          <a:stretch>
            <a:fillRect/>
          </a:stretch>
        </p:blipFill>
        <p:spPr>
          <a:xfrm>
            <a:off x="9640389" y="457200"/>
            <a:ext cx="2199918" cy="5375910"/>
          </a:xfrm>
          <a:prstGeom prst="rect">
            <a:avLst/>
          </a:prstGeom>
        </p:spPr>
      </p:pic>
    </p:spTree>
    <p:extLst>
      <p:ext uri="{BB962C8B-B14F-4D97-AF65-F5344CB8AC3E}">
        <p14:creationId xmlns:p14="http://schemas.microsoft.com/office/powerpoint/2010/main" val="2659668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4656" y="663918"/>
            <a:ext cx="8842715" cy="5834743"/>
          </a:xfrm>
          <a:prstGeom prst="rect">
            <a:avLst/>
          </a:prstGeom>
        </p:spPr>
      </p:pic>
      <p:pic>
        <p:nvPicPr>
          <p:cNvPr id="2" name="Picture 1"/>
          <p:cNvPicPr>
            <a:picLocks noChangeAspect="1"/>
          </p:cNvPicPr>
          <p:nvPr/>
        </p:nvPicPr>
        <p:blipFill>
          <a:blip r:embed="rId3"/>
          <a:stretch>
            <a:fillRect/>
          </a:stretch>
        </p:blipFill>
        <p:spPr>
          <a:xfrm>
            <a:off x="9514603" y="158369"/>
            <a:ext cx="2594560" cy="6340291"/>
          </a:xfrm>
          <a:prstGeom prst="rect">
            <a:avLst/>
          </a:prstGeom>
        </p:spPr>
      </p:pic>
    </p:spTree>
    <p:extLst>
      <p:ext uri="{BB962C8B-B14F-4D97-AF65-F5344CB8AC3E}">
        <p14:creationId xmlns:p14="http://schemas.microsoft.com/office/powerpoint/2010/main" val="3751441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5649" y="974634"/>
            <a:ext cx="9211485" cy="5654040"/>
          </a:xfrm>
          <a:prstGeom prst="rect">
            <a:avLst/>
          </a:prstGeom>
        </p:spPr>
      </p:pic>
      <p:pic>
        <p:nvPicPr>
          <p:cNvPr id="5" name="Picture 4"/>
          <p:cNvPicPr>
            <a:picLocks noChangeAspect="1"/>
          </p:cNvPicPr>
          <p:nvPr/>
        </p:nvPicPr>
        <p:blipFill>
          <a:blip r:embed="rId3"/>
          <a:stretch>
            <a:fillRect/>
          </a:stretch>
        </p:blipFill>
        <p:spPr>
          <a:xfrm>
            <a:off x="205649" y="193584"/>
            <a:ext cx="2409825" cy="781050"/>
          </a:xfrm>
          <a:prstGeom prst="rect">
            <a:avLst/>
          </a:prstGeom>
        </p:spPr>
      </p:pic>
      <p:pic>
        <p:nvPicPr>
          <p:cNvPr id="2" name="Picture 1"/>
          <p:cNvPicPr>
            <a:picLocks noChangeAspect="1"/>
          </p:cNvPicPr>
          <p:nvPr/>
        </p:nvPicPr>
        <p:blipFill>
          <a:blip r:embed="rId4"/>
          <a:stretch>
            <a:fillRect/>
          </a:stretch>
        </p:blipFill>
        <p:spPr>
          <a:xfrm>
            <a:off x="9455496" y="193584"/>
            <a:ext cx="2633354" cy="6435090"/>
          </a:xfrm>
          <a:prstGeom prst="rect">
            <a:avLst/>
          </a:prstGeom>
        </p:spPr>
      </p:pic>
    </p:spTree>
    <p:extLst>
      <p:ext uri="{BB962C8B-B14F-4D97-AF65-F5344CB8AC3E}">
        <p14:creationId xmlns:p14="http://schemas.microsoft.com/office/powerpoint/2010/main" val="2736424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89089" y="767935"/>
            <a:ext cx="7628658" cy="5786444"/>
          </a:xfrm>
          <a:prstGeom prst="rect">
            <a:avLst/>
          </a:prstGeom>
        </p:spPr>
      </p:pic>
      <p:pic>
        <p:nvPicPr>
          <p:cNvPr id="5" name="Picture 4"/>
          <p:cNvPicPr>
            <a:picLocks noChangeAspect="1"/>
          </p:cNvPicPr>
          <p:nvPr/>
        </p:nvPicPr>
        <p:blipFill>
          <a:blip r:embed="rId3"/>
          <a:stretch>
            <a:fillRect/>
          </a:stretch>
        </p:blipFill>
        <p:spPr>
          <a:xfrm>
            <a:off x="231677" y="219295"/>
            <a:ext cx="1943695" cy="629972"/>
          </a:xfrm>
          <a:prstGeom prst="rect">
            <a:avLst/>
          </a:prstGeom>
        </p:spPr>
      </p:pic>
      <p:pic>
        <p:nvPicPr>
          <p:cNvPr id="2" name="Picture 1"/>
          <p:cNvPicPr>
            <a:picLocks noChangeAspect="1"/>
          </p:cNvPicPr>
          <p:nvPr/>
        </p:nvPicPr>
        <p:blipFill>
          <a:blip r:embed="rId4"/>
          <a:stretch>
            <a:fillRect/>
          </a:stretch>
        </p:blipFill>
        <p:spPr>
          <a:xfrm>
            <a:off x="9460317" y="93759"/>
            <a:ext cx="2643801" cy="6460620"/>
          </a:xfrm>
          <a:prstGeom prst="rect">
            <a:avLst/>
          </a:prstGeom>
        </p:spPr>
      </p:pic>
    </p:spTree>
    <p:extLst>
      <p:ext uri="{BB962C8B-B14F-4D97-AF65-F5344CB8AC3E}">
        <p14:creationId xmlns:p14="http://schemas.microsoft.com/office/powerpoint/2010/main" val="15308268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08264" y="781050"/>
            <a:ext cx="7810420" cy="6012595"/>
          </a:xfrm>
          <a:prstGeom prst="rect">
            <a:avLst/>
          </a:prstGeom>
        </p:spPr>
      </p:pic>
      <p:pic>
        <p:nvPicPr>
          <p:cNvPr id="5" name="Picture 4"/>
          <p:cNvPicPr>
            <a:picLocks noChangeAspect="1"/>
          </p:cNvPicPr>
          <p:nvPr/>
        </p:nvPicPr>
        <p:blipFill>
          <a:blip r:embed="rId3"/>
          <a:stretch>
            <a:fillRect/>
          </a:stretch>
        </p:blipFill>
        <p:spPr>
          <a:xfrm>
            <a:off x="152160" y="111760"/>
            <a:ext cx="2409825" cy="781050"/>
          </a:xfrm>
          <a:prstGeom prst="rect">
            <a:avLst/>
          </a:prstGeom>
        </p:spPr>
      </p:pic>
      <p:pic>
        <p:nvPicPr>
          <p:cNvPr id="2" name="Picture 1"/>
          <p:cNvPicPr>
            <a:picLocks noChangeAspect="1"/>
          </p:cNvPicPr>
          <p:nvPr/>
        </p:nvPicPr>
        <p:blipFill>
          <a:blip r:embed="rId4"/>
          <a:stretch>
            <a:fillRect/>
          </a:stretch>
        </p:blipFill>
        <p:spPr>
          <a:xfrm>
            <a:off x="9322231" y="111760"/>
            <a:ext cx="2723341" cy="6654989"/>
          </a:xfrm>
          <a:prstGeom prst="rect">
            <a:avLst/>
          </a:prstGeom>
        </p:spPr>
      </p:pic>
    </p:spTree>
    <p:extLst>
      <p:ext uri="{BB962C8B-B14F-4D97-AF65-F5344CB8AC3E}">
        <p14:creationId xmlns:p14="http://schemas.microsoft.com/office/powerpoint/2010/main" val="36733736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0938" y="1781422"/>
            <a:ext cx="8364963" cy="3566457"/>
          </a:xfrm>
          <a:prstGeom prst="rect">
            <a:avLst/>
          </a:prstGeom>
        </p:spPr>
      </p:pic>
      <p:pic>
        <p:nvPicPr>
          <p:cNvPr id="5" name="Picture 4"/>
          <p:cNvPicPr>
            <a:picLocks noChangeAspect="1"/>
          </p:cNvPicPr>
          <p:nvPr/>
        </p:nvPicPr>
        <p:blipFill>
          <a:blip r:embed="rId3"/>
          <a:stretch>
            <a:fillRect/>
          </a:stretch>
        </p:blipFill>
        <p:spPr>
          <a:xfrm>
            <a:off x="450938" y="665686"/>
            <a:ext cx="3435153" cy="111573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0059" y="147234"/>
            <a:ext cx="2807902" cy="6493790"/>
          </a:xfrm>
          <a:prstGeom prst="rect">
            <a:avLst/>
          </a:prstGeom>
        </p:spPr>
      </p:pic>
    </p:spTree>
    <p:extLst>
      <p:ext uri="{BB962C8B-B14F-4D97-AF65-F5344CB8AC3E}">
        <p14:creationId xmlns:p14="http://schemas.microsoft.com/office/powerpoint/2010/main" val="3773745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8766" y="1035138"/>
            <a:ext cx="8918898" cy="5549537"/>
          </a:xfrm>
          <a:prstGeom prst="rect">
            <a:avLst/>
          </a:prstGeom>
        </p:spPr>
      </p:pic>
      <p:pic>
        <p:nvPicPr>
          <p:cNvPr id="5" name="Picture 4"/>
          <p:cNvPicPr>
            <a:picLocks noChangeAspect="1"/>
          </p:cNvPicPr>
          <p:nvPr/>
        </p:nvPicPr>
        <p:blipFill>
          <a:blip r:embed="rId3"/>
          <a:stretch>
            <a:fillRect/>
          </a:stretch>
        </p:blipFill>
        <p:spPr>
          <a:xfrm>
            <a:off x="298766" y="401228"/>
            <a:ext cx="2409825" cy="781050"/>
          </a:xfrm>
          <a:prstGeom prst="rect">
            <a:avLst/>
          </a:prstGeom>
        </p:spPr>
      </p:pic>
      <p:pic>
        <p:nvPicPr>
          <p:cNvPr id="2" name="Picture 1"/>
          <p:cNvPicPr>
            <a:picLocks noChangeAspect="1"/>
          </p:cNvPicPr>
          <p:nvPr/>
        </p:nvPicPr>
        <p:blipFill>
          <a:blip r:embed="rId4"/>
          <a:stretch>
            <a:fillRect/>
          </a:stretch>
        </p:blipFill>
        <p:spPr>
          <a:xfrm>
            <a:off x="9418211" y="89741"/>
            <a:ext cx="2657842" cy="6494934"/>
          </a:xfrm>
          <a:prstGeom prst="rect">
            <a:avLst/>
          </a:prstGeom>
        </p:spPr>
      </p:pic>
    </p:spTree>
    <p:extLst>
      <p:ext uri="{BB962C8B-B14F-4D97-AF65-F5344CB8AC3E}">
        <p14:creationId xmlns:p14="http://schemas.microsoft.com/office/powerpoint/2010/main" val="40070219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01508" y="439514"/>
            <a:ext cx="6183989" cy="5950807"/>
          </a:xfrm>
          <a:prstGeom prst="rect">
            <a:avLst/>
          </a:prstGeom>
        </p:spPr>
      </p:pic>
      <p:pic>
        <p:nvPicPr>
          <p:cNvPr id="5" name="Picture 4"/>
          <p:cNvPicPr>
            <a:picLocks noChangeAspect="1"/>
          </p:cNvPicPr>
          <p:nvPr/>
        </p:nvPicPr>
        <p:blipFill>
          <a:blip r:embed="rId3"/>
          <a:stretch>
            <a:fillRect/>
          </a:stretch>
        </p:blipFill>
        <p:spPr>
          <a:xfrm>
            <a:off x="160205" y="439514"/>
            <a:ext cx="2586446" cy="838295"/>
          </a:xfrm>
          <a:prstGeom prst="rect">
            <a:avLst/>
          </a:prstGeom>
        </p:spPr>
      </p:pic>
      <p:pic>
        <p:nvPicPr>
          <p:cNvPr id="2" name="Picture 1"/>
          <p:cNvPicPr>
            <a:picLocks noChangeAspect="1"/>
          </p:cNvPicPr>
          <p:nvPr/>
        </p:nvPicPr>
        <p:blipFill>
          <a:blip r:embed="rId4"/>
          <a:stretch>
            <a:fillRect/>
          </a:stretch>
        </p:blipFill>
        <p:spPr>
          <a:xfrm>
            <a:off x="9250446" y="439514"/>
            <a:ext cx="2441303" cy="5965779"/>
          </a:xfrm>
          <a:prstGeom prst="rect">
            <a:avLst/>
          </a:prstGeom>
        </p:spPr>
      </p:pic>
    </p:spTree>
    <p:extLst>
      <p:ext uri="{BB962C8B-B14F-4D97-AF65-F5344CB8AC3E}">
        <p14:creationId xmlns:p14="http://schemas.microsoft.com/office/powerpoint/2010/main" val="2528339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107264"/>
            <a:ext cx="8534400" cy="1507067"/>
          </a:xfrm>
        </p:spPr>
        <p:txBody>
          <a:bodyPr>
            <a:normAutofit fontScale="90000"/>
          </a:bodyPr>
          <a:lstStyle/>
          <a:p>
            <a:r>
              <a:rPr lang="en-US" b="1" dirty="0"/>
              <a:t>Organizational structure </a:t>
            </a:r>
            <a:br>
              <a:rPr lang="en-US" b="1" dirty="0"/>
            </a:br>
            <a:r>
              <a:rPr lang="en-US" b="1" dirty="0"/>
              <a:t>of community health centers </a:t>
            </a:r>
            <a:br>
              <a:rPr lang="en-US" b="1" dirty="0"/>
            </a:br>
            <a:endParaRPr lang="en-US" b="1" dirty="0"/>
          </a:p>
        </p:txBody>
      </p:sp>
      <p:sp>
        <p:nvSpPr>
          <p:cNvPr id="3" name="Content Placeholder 2"/>
          <p:cNvSpPr>
            <a:spLocks noGrp="1"/>
          </p:cNvSpPr>
          <p:nvPr>
            <p:ph idx="1"/>
          </p:nvPr>
        </p:nvSpPr>
        <p:spPr>
          <a:xfrm>
            <a:off x="684212" y="685800"/>
            <a:ext cx="5181896" cy="3615267"/>
          </a:xfrm>
        </p:spPr>
        <p:txBody>
          <a:bodyPr>
            <a:normAutofit/>
          </a:bodyPr>
          <a:lstStyle/>
          <a:p>
            <a:pPr lvl="0">
              <a:buFont typeface="Arial" panose="020B0604020202020204" pitchFamily="34" charset="0"/>
              <a:buChar char="•"/>
            </a:pPr>
            <a:r>
              <a:rPr lang="en-US" sz="3600" b="1" dirty="0">
                <a:solidFill>
                  <a:schemeClr val="bg1"/>
                </a:solidFill>
              </a:rPr>
              <a:t>Organizational chart</a:t>
            </a:r>
          </a:p>
          <a:p>
            <a:pPr>
              <a:buFont typeface="Arial" panose="020B0604020202020204" pitchFamily="34" charset="0"/>
              <a:buChar char="•"/>
            </a:pPr>
            <a:r>
              <a:rPr lang="en-US" sz="3600" b="1" dirty="0">
                <a:solidFill>
                  <a:schemeClr val="bg1"/>
                </a:solidFill>
              </a:rPr>
              <a:t>Job descriptions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8560" y="240223"/>
            <a:ext cx="2756153" cy="6374108"/>
          </a:xfrm>
          <a:prstGeom prst="rect">
            <a:avLst/>
          </a:prstGeom>
        </p:spPr>
      </p:pic>
    </p:spTree>
    <p:extLst>
      <p:ext uri="{BB962C8B-B14F-4D97-AF65-F5344CB8AC3E}">
        <p14:creationId xmlns:p14="http://schemas.microsoft.com/office/powerpoint/2010/main" val="36431838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7149" y="1211216"/>
            <a:ext cx="9072997" cy="5462451"/>
          </a:xfrm>
          <a:prstGeom prst="rect">
            <a:avLst/>
          </a:prstGeom>
        </p:spPr>
      </p:pic>
      <p:pic>
        <p:nvPicPr>
          <p:cNvPr id="5" name="Picture 4"/>
          <p:cNvPicPr>
            <a:picLocks noChangeAspect="1"/>
          </p:cNvPicPr>
          <p:nvPr/>
        </p:nvPicPr>
        <p:blipFill>
          <a:blip r:embed="rId3"/>
          <a:stretch>
            <a:fillRect/>
          </a:stretch>
        </p:blipFill>
        <p:spPr>
          <a:xfrm>
            <a:off x="3336294" y="907752"/>
            <a:ext cx="2409825" cy="781050"/>
          </a:xfrm>
          <a:prstGeom prst="rect">
            <a:avLst/>
          </a:prstGeom>
        </p:spPr>
      </p:pic>
      <p:pic>
        <p:nvPicPr>
          <p:cNvPr id="2" name="Picture 1"/>
          <p:cNvPicPr>
            <a:picLocks noChangeAspect="1"/>
          </p:cNvPicPr>
          <p:nvPr/>
        </p:nvPicPr>
        <p:blipFill>
          <a:blip r:embed="rId4"/>
          <a:stretch>
            <a:fillRect/>
          </a:stretch>
        </p:blipFill>
        <p:spPr>
          <a:xfrm>
            <a:off x="9429623" y="273568"/>
            <a:ext cx="2619035" cy="6400099"/>
          </a:xfrm>
          <a:prstGeom prst="rect">
            <a:avLst/>
          </a:prstGeom>
        </p:spPr>
      </p:pic>
    </p:spTree>
    <p:extLst>
      <p:ext uri="{BB962C8B-B14F-4D97-AF65-F5344CB8AC3E}">
        <p14:creationId xmlns:p14="http://schemas.microsoft.com/office/powerpoint/2010/main" val="1610243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8463" y="611142"/>
            <a:ext cx="8717539" cy="5976257"/>
          </a:xfrm>
          <a:prstGeom prst="rect">
            <a:avLst/>
          </a:prstGeom>
        </p:spPr>
      </p:pic>
      <p:pic>
        <p:nvPicPr>
          <p:cNvPr id="5" name="Picture 4"/>
          <p:cNvPicPr>
            <a:picLocks noChangeAspect="1"/>
          </p:cNvPicPr>
          <p:nvPr/>
        </p:nvPicPr>
        <p:blipFill>
          <a:blip r:embed="rId3"/>
          <a:stretch>
            <a:fillRect/>
          </a:stretch>
        </p:blipFill>
        <p:spPr>
          <a:xfrm>
            <a:off x="6249949" y="778900"/>
            <a:ext cx="2409825" cy="781050"/>
          </a:xfrm>
          <a:prstGeom prst="rect">
            <a:avLst/>
          </a:prstGeom>
        </p:spPr>
      </p:pic>
      <p:pic>
        <p:nvPicPr>
          <p:cNvPr id="2" name="Picture 1"/>
          <p:cNvPicPr>
            <a:picLocks noChangeAspect="1"/>
          </p:cNvPicPr>
          <p:nvPr/>
        </p:nvPicPr>
        <p:blipFill>
          <a:blip r:embed="rId4"/>
          <a:stretch>
            <a:fillRect/>
          </a:stretch>
        </p:blipFill>
        <p:spPr>
          <a:xfrm>
            <a:off x="9452565" y="99698"/>
            <a:ext cx="2654883" cy="6487701"/>
          </a:xfrm>
          <a:prstGeom prst="rect">
            <a:avLst/>
          </a:prstGeom>
        </p:spPr>
      </p:pic>
    </p:spTree>
    <p:extLst>
      <p:ext uri="{BB962C8B-B14F-4D97-AF65-F5344CB8AC3E}">
        <p14:creationId xmlns:p14="http://schemas.microsoft.com/office/powerpoint/2010/main" val="14473239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4831" y="559870"/>
            <a:ext cx="7159989" cy="6022324"/>
          </a:xfrm>
          <a:prstGeom prst="rect">
            <a:avLst/>
          </a:prstGeom>
        </p:spPr>
      </p:pic>
      <p:pic>
        <p:nvPicPr>
          <p:cNvPr id="5" name="Picture 4"/>
          <p:cNvPicPr>
            <a:picLocks noChangeAspect="1"/>
          </p:cNvPicPr>
          <p:nvPr/>
        </p:nvPicPr>
        <p:blipFill>
          <a:blip r:embed="rId3"/>
          <a:stretch>
            <a:fillRect/>
          </a:stretch>
        </p:blipFill>
        <p:spPr>
          <a:xfrm>
            <a:off x="4865233" y="559870"/>
            <a:ext cx="2549587" cy="826348"/>
          </a:xfrm>
          <a:prstGeom prst="rect">
            <a:avLst/>
          </a:prstGeom>
        </p:spPr>
      </p:pic>
      <p:pic>
        <p:nvPicPr>
          <p:cNvPr id="2" name="Picture 1"/>
          <p:cNvPicPr>
            <a:picLocks noChangeAspect="1"/>
          </p:cNvPicPr>
          <p:nvPr/>
        </p:nvPicPr>
        <p:blipFill>
          <a:blip r:embed="rId4"/>
          <a:stretch>
            <a:fillRect/>
          </a:stretch>
        </p:blipFill>
        <p:spPr>
          <a:xfrm>
            <a:off x="8601559" y="211157"/>
            <a:ext cx="2672550" cy="6530875"/>
          </a:xfrm>
          <a:prstGeom prst="rect">
            <a:avLst/>
          </a:prstGeom>
        </p:spPr>
      </p:pic>
    </p:spTree>
    <p:extLst>
      <p:ext uri="{BB962C8B-B14F-4D97-AF65-F5344CB8AC3E}">
        <p14:creationId xmlns:p14="http://schemas.microsoft.com/office/powerpoint/2010/main" val="33998692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408745" y="638945"/>
            <a:ext cx="5889450" cy="5880647"/>
          </a:xfrm>
          <a:prstGeom prst="rect">
            <a:avLst/>
          </a:prstGeom>
        </p:spPr>
      </p:pic>
      <p:pic>
        <p:nvPicPr>
          <p:cNvPr id="5" name="Picture 4"/>
          <p:cNvPicPr>
            <a:picLocks noChangeAspect="1"/>
          </p:cNvPicPr>
          <p:nvPr/>
        </p:nvPicPr>
        <p:blipFill>
          <a:blip r:embed="rId3"/>
          <a:stretch>
            <a:fillRect/>
          </a:stretch>
        </p:blipFill>
        <p:spPr>
          <a:xfrm>
            <a:off x="325120" y="638944"/>
            <a:ext cx="3484988" cy="1129521"/>
          </a:xfrm>
          <a:prstGeom prst="rect">
            <a:avLst/>
          </a:prstGeom>
        </p:spPr>
      </p:pic>
      <p:pic>
        <p:nvPicPr>
          <p:cNvPr id="2" name="Picture 1"/>
          <p:cNvPicPr>
            <a:picLocks noChangeAspect="1"/>
          </p:cNvPicPr>
          <p:nvPr/>
        </p:nvPicPr>
        <p:blipFill>
          <a:blip r:embed="rId4"/>
          <a:stretch>
            <a:fillRect/>
          </a:stretch>
        </p:blipFill>
        <p:spPr>
          <a:xfrm>
            <a:off x="9500461" y="189494"/>
            <a:ext cx="2607157" cy="6371074"/>
          </a:xfrm>
          <a:prstGeom prst="rect">
            <a:avLst/>
          </a:prstGeom>
        </p:spPr>
      </p:pic>
    </p:spTree>
    <p:extLst>
      <p:ext uri="{BB962C8B-B14F-4D97-AF65-F5344CB8AC3E}">
        <p14:creationId xmlns:p14="http://schemas.microsoft.com/office/powerpoint/2010/main" val="26255087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29465" y="310390"/>
            <a:ext cx="6252755" cy="6290142"/>
          </a:xfrm>
          <a:prstGeom prst="rect">
            <a:avLst/>
          </a:prstGeom>
        </p:spPr>
      </p:pic>
      <p:pic>
        <p:nvPicPr>
          <p:cNvPr id="5" name="Picture 4"/>
          <p:cNvPicPr>
            <a:picLocks noChangeAspect="1"/>
          </p:cNvPicPr>
          <p:nvPr/>
        </p:nvPicPr>
        <p:blipFill>
          <a:blip r:embed="rId3"/>
          <a:stretch>
            <a:fillRect/>
          </a:stretch>
        </p:blipFill>
        <p:spPr>
          <a:xfrm>
            <a:off x="173685" y="2648980"/>
            <a:ext cx="3510642" cy="1137836"/>
          </a:xfrm>
          <a:prstGeom prst="rect">
            <a:avLst/>
          </a:prstGeom>
        </p:spPr>
      </p:pic>
      <p:pic>
        <p:nvPicPr>
          <p:cNvPr id="2" name="Picture 1"/>
          <p:cNvPicPr>
            <a:picLocks noChangeAspect="1"/>
          </p:cNvPicPr>
          <p:nvPr/>
        </p:nvPicPr>
        <p:blipFill>
          <a:blip r:embed="rId4"/>
          <a:stretch>
            <a:fillRect/>
          </a:stretch>
        </p:blipFill>
        <p:spPr>
          <a:xfrm>
            <a:off x="9376475" y="61804"/>
            <a:ext cx="2760765" cy="6746442"/>
          </a:xfrm>
          <a:prstGeom prst="rect">
            <a:avLst/>
          </a:prstGeom>
        </p:spPr>
      </p:pic>
    </p:spTree>
    <p:extLst>
      <p:ext uri="{BB962C8B-B14F-4D97-AF65-F5344CB8AC3E}">
        <p14:creationId xmlns:p14="http://schemas.microsoft.com/office/powerpoint/2010/main" val="27928771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16553" y="498823"/>
            <a:ext cx="6024782" cy="6117614"/>
          </a:xfrm>
          <a:prstGeom prst="rect">
            <a:avLst/>
          </a:prstGeom>
        </p:spPr>
      </p:pic>
      <p:pic>
        <p:nvPicPr>
          <p:cNvPr id="5" name="Picture 4"/>
          <p:cNvPicPr>
            <a:picLocks noChangeAspect="1"/>
          </p:cNvPicPr>
          <p:nvPr/>
        </p:nvPicPr>
        <p:blipFill>
          <a:blip r:embed="rId3"/>
          <a:stretch>
            <a:fillRect/>
          </a:stretch>
        </p:blipFill>
        <p:spPr>
          <a:xfrm>
            <a:off x="203200" y="2102455"/>
            <a:ext cx="3488630" cy="1130702"/>
          </a:xfrm>
          <a:prstGeom prst="rect">
            <a:avLst/>
          </a:prstGeom>
        </p:spPr>
      </p:pic>
      <p:pic>
        <p:nvPicPr>
          <p:cNvPr id="2" name="Picture 1"/>
          <p:cNvPicPr>
            <a:picLocks noChangeAspect="1"/>
          </p:cNvPicPr>
          <p:nvPr/>
        </p:nvPicPr>
        <p:blipFill>
          <a:blip r:embed="rId4"/>
          <a:stretch>
            <a:fillRect/>
          </a:stretch>
        </p:blipFill>
        <p:spPr>
          <a:xfrm>
            <a:off x="9373222" y="174350"/>
            <a:ext cx="2697016" cy="6590660"/>
          </a:xfrm>
          <a:prstGeom prst="rect">
            <a:avLst/>
          </a:prstGeom>
        </p:spPr>
      </p:pic>
    </p:spTree>
    <p:extLst>
      <p:ext uri="{BB962C8B-B14F-4D97-AF65-F5344CB8AC3E}">
        <p14:creationId xmlns:p14="http://schemas.microsoft.com/office/powerpoint/2010/main" val="1288115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33208" y="415646"/>
            <a:ext cx="5397878" cy="6244440"/>
          </a:xfrm>
          <a:prstGeom prst="rect">
            <a:avLst/>
          </a:prstGeom>
        </p:spPr>
      </p:pic>
      <p:pic>
        <p:nvPicPr>
          <p:cNvPr id="5" name="Picture 4"/>
          <p:cNvPicPr>
            <a:picLocks noChangeAspect="1"/>
          </p:cNvPicPr>
          <p:nvPr/>
        </p:nvPicPr>
        <p:blipFill>
          <a:blip r:embed="rId3"/>
          <a:stretch>
            <a:fillRect/>
          </a:stretch>
        </p:blipFill>
        <p:spPr>
          <a:xfrm>
            <a:off x="284578" y="404237"/>
            <a:ext cx="3548630" cy="1150149"/>
          </a:xfrm>
          <a:prstGeom prst="rect">
            <a:avLst/>
          </a:prstGeom>
        </p:spPr>
      </p:pic>
      <p:pic>
        <p:nvPicPr>
          <p:cNvPr id="2" name="Picture 1"/>
          <p:cNvPicPr>
            <a:picLocks noChangeAspect="1"/>
          </p:cNvPicPr>
          <p:nvPr/>
        </p:nvPicPr>
        <p:blipFill>
          <a:blip r:embed="rId4"/>
          <a:stretch>
            <a:fillRect/>
          </a:stretch>
        </p:blipFill>
        <p:spPr>
          <a:xfrm>
            <a:off x="9392459" y="86522"/>
            <a:ext cx="2690019" cy="6573564"/>
          </a:xfrm>
          <a:prstGeom prst="rect">
            <a:avLst/>
          </a:prstGeom>
        </p:spPr>
      </p:pic>
    </p:spTree>
    <p:extLst>
      <p:ext uri="{BB962C8B-B14F-4D97-AF65-F5344CB8AC3E}">
        <p14:creationId xmlns:p14="http://schemas.microsoft.com/office/powerpoint/2010/main" val="4864568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98384" y="542072"/>
            <a:ext cx="7743205" cy="6078125"/>
          </a:xfrm>
          <a:prstGeom prst="rect">
            <a:avLst/>
          </a:prstGeom>
        </p:spPr>
      </p:pic>
      <p:pic>
        <p:nvPicPr>
          <p:cNvPr id="5" name="Picture 4"/>
          <p:cNvPicPr>
            <a:picLocks noChangeAspect="1"/>
          </p:cNvPicPr>
          <p:nvPr/>
        </p:nvPicPr>
        <p:blipFill>
          <a:blip r:embed="rId3"/>
          <a:stretch>
            <a:fillRect/>
          </a:stretch>
        </p:blipFill>
        <p:spPr>
          <a:xfrm>
            <a:off x="121920" y="83846"/>
            <a:ext cx="2265680" cy="734331"/>
          </a:xfrm>
          <a:prstGeom prst="rect">
            <a:avLst/>
          </a:prstGeom>
        </p:spPr>
      </p:pic>
      <p:pic>
        <p:nvPicPr>
          <p:cNvPr id="2" name="Picture 1"/>
          <p:cNvPicPr>
            <a:picLocks noChangeAspect="1"/>
          </p:cNvPicPr>
          <p:nvPr/>
        </p:nvPicPr>
        <p:blipFill>
          <a:blip r:embed="rId4"/>
          <a:stretch>
            <a:fillRect/>
          </a:stretch>
        </p:blipFill>
        <p:spPr>
          <a:xfrm>
            <a:off x="9517209" y="542072"/>
            <a:ext cx="2487277" cy="6078125"/>
          </a:xfrm>
          <a:prstGeom prst="rect">
            <a:avLst/>
          </a:prstGeom>
        </p:spPr>
      </p:pic>
    </p:spTree>
    <p:extLst>
      <p:ext uri="{BB962C8B-B14F-4D97-AF65-F5344CB8AC3E}">
        <p14:creationId xmlns:p14="http://schemas.microsoft.com/office/powerpoint/2010/main" val="8722775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51756" y="569621"/>
            <a:ext cx="5976450" cy="6055204"/>
          </a:xfrm>
          <a:prstGeom prst="rect">
            <a:avLst/>
          </a:prstGeom>
        </p:spPr>
      </p:pic>
      <p:pic>
        <p:nvPicPr>
          <p:cNvPr id="5" name="Picture 4"/>
          <p:cNvPicPr>
            <a:picLocks noChangeAspect="1"/>
          </p:cNvPicPr>
          <p:nvPr/>
        </p:nvPicPr>
        <p:blipFill>
          <a:blip r:embed="rId3"/>
          <a:stretch>
            <a:fillRect/>
          </a:stretch>
        </p:blipFill>
        <p:spPr>
          <a:xfrm>
            <a:off x="375920" y="875079"/>
            <a:ext cx="3257610" cy="1055826"/>
          </a:xfrm>
          <a:prstGeom prst="rect">
            <a:avLst/>
          </a:prstGeom>
        </p:spPr>
      </p:pic>
      <p:pic>
        <p:nvPicPr>
          <p:cNvPr id="2" name="Picture 1"/>
          <p:cNvPicPr>
            <a:picLocks noChangeAspect="1"/>
          </p:cNvPicPr>
          <p:nvPr/>
        </p:nvPicPr>
        <p:blipFill>
          <a:blip r:embed="rId4"/>
          <a:stretch>
            <a:fillRect/>
          </a:stretch>
        </p:blipFill>
        <p:spPr>
          <a:xfrm>
            <a:off x="9328206" y="570071"/>
            <a:ext cx="2477714" cy="6054754"/>
          </a:xfrm>
          <a:prstGeom prst="rect">
            <a:avLst/>
          </a:prstGeom>
        </p:spPr>
      </p:pic>
    </p:spTree>
    <p:extLst>
      <p:ext uri="{BB962C8B-B14F-4D97-AF65-F5344CB8AC3E}">
        <p14:creationId xmlns:p14="http://schemas.microsoft.com/office/powerpoint/2010/main" val="35767844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69469" y="464301"/>
            <a:ext cx="6654871" cy="6145460"/>
          </a:xfrm>
          <a:prstGeom prst="rect">
            <a:avLst/>
          </a:prstGeom>
        </p:spPr>
      </p:pic>
      <p:pic>
        <p:nvPicPr>
          <p:cNvPr id="5" name="Picture 4"/>
          <p:cNvPicPr>
            <a:picLocks noChangeAspect="1"/>
          </p:cNvPicPr>
          <p:nvPr/>
        </p:nvPicPr>
        <p:blipFill>
          <a:blip r:embed="rId3"/>
          <a:stretch>
            <a:fillRect/>
          </a:stretch>
        </p:blipFill>
        <p:spPr>
          <a:xfrm>
            <a:off x="71120" y="2532734"/>
            <a:ext cx="3070077" cy="995045"/>
          </a:xfrm>
          <a:prstGeom prst="rect">
            <a:avLst/>
          </a:prstGeom>
        </p:spPr>
      </p:pic>
      <p:pic>
        <p:nvPicPr>
          <p:cNvPr id="2" name="Picture 1"/>
          <p:cNvPicPr>
            <a:picLocks noChangeAspect="1"/>
          </p:cNvPicPr>
          <p:nvPr/>
        </p:nvPicPr>
        <p:blipFill>
          <a:blip r:embed="rId4"/>
          <a:stretch>
            <a:fillRect/>
          </a:stretch>
        </p:blipFill>
        <p:spPr>
          <a:xfrm>
            <a:off x="9360976" y="138836"/>
            <a:ext cx="2665709" cy="6514156"/>
          </a:xfrm>
          <a:prstGeom prst="rect">
            <a:avLst/>
          </a:prstGeom>
        </p:spPr>
      </p:pic>
    </p:spTree>
    <p:extLst>
      <p:ext uri="{BB962C8B-B14F-4D97-AF65-F5344CB8AC3E}">
        <p14:creationId xmlns:p14="http://schemas.microsoft.com/office/powerpoint/2010/main" val="2044840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ORGANIZATIONAL  OUTLINE OF AUTHORITY</a:t>
            </a:r>
            <a:endParaRPr lang="en-US" b="1" dirty="0"/>
          </a:p>
        </p:txBody>
      </p:sp>
      <p:sp>
        <p:nvSpPr>
          <p:cNvPr id="3" name="Content Placeholder 2"/>
          <p:cNvSpPr>
            <a:spLocks noGrp="1"/>
          </p:cNvSpPr>
          <p:nvPr>
            <p:ph idx="1"/>
          </p:nvPr>
        </p:nvSpPr>
        <p:spPr/>
        <p:txBody>
          <a:bodyPr>
            <a:noAutofit/>
          </a:bodyPr>
          <a:lstStyle/>
          <a:p>
            <a:pPr marL="0" indent="0">
              <a:buNone/>
            </a:pPr>
            <a:r>
              <a:rPr lang="en-US" sz="4000" b="1" dirty="0">
                <a:solidFill>
                  <a:schemeClr val="bg1"/>
                </a:solidFill>
              </a:rPr>
              <a:t>T</a:t>
            </a:r>
            <a:r>
              <a:rPr lang="en-US" sz="4000" b="1" dirty="0" smtClean="0">
                <a:solidFill>
                  <a:schemeClr val="bg1"/>
                </a:solidFill>
              </a:rPr>
              <a:t>he following represents various organizational diagrams which delineate how funding and other administrative decisions are determined and by who at various levels of government.</a:t>
            </a:r>
            <a:endParaRPr lang="en-US" sz="4000" b="1" dirty="0">
              <a:solidFill>
                <a:schemeClr val="bg1"/>
              </a:solidFill>
            </a:endParaRPr>
          </a:p>
        </p:txBody>
      </p:sp>
      <p:pic>
        <p:nvPicPr>
          <p:cNvPr id="4" name="Picture 3"/>
          <p:cNvPicPr>
            <a:picLocks noChangeAspect="1"/>
          </p:cNvPicPr>
          <p:nvPr/>
        </p:nvPicPr>
        <p:blipFill>
          <a:blip r:embed="rId2"/>
          <a:stretch>
            <a:fillRect/>
          </a:stretch>
        </p:blipFill>
        <p:spPr>
          <a:xfrm>
            <a:off x="9430719" y="251846"/>
            <a:ext cx="2624599" cy="6413695"/>
          </a:xfrm>
          <a:prstGeom prst="rect">
            <a:avLst/>
          </a:prstGeom>
        </p:spPr>
      </p:pic>
    </p:spTree>
    <p:extLst>
      <p:ext uri="{BB962C8B-B14F-4D97-AF65-F5344CB8AC3E}">
        <p14:creationId xmlns:p14="http://schemas.microsoft.com/office/powerpoint/2010/main" val="23840566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79370" y="397468"/>
            <a:ext cx="5448067" cy="6106339"/>
          </a:xfrm>
          <a:prstGeom prst="rect">
            <a:avLst/>
          </a:prstGeom>
        </p:spPr>
      </p:pic>
      <p:pic>
        <p:nvPicPr>
          <p:cNvPr id="5" name="Picture 4"/>
          <p:cNvPicPr>
            <a:picLocks noChangeAspect="1"/>
          </p:cNvPicPr>
          <p:nvPr/>
        </p:nvPicPr>
        <p:blipFill>
          <a:blip r:embed="rId3"/>
          <a:stretch>
            <a:fillRect/>
          </a:stretch>
        </p:blipFill>
        <p:spPr>
          <a:xfrm>
            <a:off x="121920" y="1232500"/>
            <a:ext cx="3910619" cy="1267473"/>
          </a:xfrm>
          <a:prstGeom prst="rect">
            <a:avLst/>
          </a:prstGeom>
        </p:spPr>
      </p:pic>
      <p:pic>
        <p:nvPicPr>
          <p:cNvPr id="2" name="Picture 1"/>
          <p:cNvPicPr>
            <a:picLocks noChangeAspect="1"/>
          </p:cNvPicPr>
          <p:nvPr/>
        </p:nvPicPr>
        <p:blipFill>
          <a:blip r:embed="rId4"/>
          <a:stretch>
            <a:fillRect/>
          </a:stretch>
        </p:blipFill>
        <p:spPr>
          <a:xfrm>
            <a:off x="8727437" y="397467"/>
            <a:ext cx="2498823" cy="6106339"/>
          </a:xfrm>
          <a:prstGeom prst="rect">
            <a:avLst/>
          </a:prstGeom>
        </p:spPr>
      </p:pic>
    </p:spTree>
    <p:extLst>
      <p:ext uri="{BB962C8B-B14F-4D97-AF65-F5344CB8AC3E}">
        <p14:creationId xmlns:p14="http://schemas.microsoft.com/office/powerpoint/2010/main" val="33902463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68758" y="577742"/>
            <a:ext cx="6566087" cy="6095882"/>
          </a:xfrm>
          <a:prstGeom prst="rect">
            <a:avLst/>
          </a:prstGeom>
        </p:spPr>
      </p:pic>
      <p:pic>
        <p:nvPicPr>
          <p:cNvPr id="5" name="Picture 4"/>
          <p:cNvPicPr>
            <a:picLocks noChangeAspect="1"/>
          </p:cNvPicPr>
          <p:nvPr/>
        </p:nvPicPr>
        <p:blipFill>
          <a:blip r:embed="rId3"/>
          <a:stretch>
            <a:fillRect/>
          </a:stretch>
        </p:blipFill>
        <p:spPr>
          <a:xfrm>
            <a:off x="825382" y="1005614"/>
            <a:ext cx="2409825" cy="781050"/>
          </a:xfrm>
          <a:prstGeom prst="rect">
            <a:avLst/>
          </a:prstGeom>
        </p:spPr>
      </p:pic>
      <p:pic>
        <p:nvPicPr>
          <p:cNvPr id="2" name="Picture 1"/>
          <p:cNvPicPr>
            <a:picLocks noChangeAspect="1"/>
          </p:cNvPicPr>
          <p:nvPr/>
        </p:nvPicPr>
        <p:blipFill>
          <a:blip r:embed="rId4"/>
          <a:stretch>
            <a:fillRect/>
          </a:stretch>
        </p:blipFill>
        <p:spPr>
          <a:xfrm>
            <a:off x="8834845" y="577742"/>
            <a:ext cx="2494544" cy="6095882"/>
          </a:xfrm>
          <a:prstGeom prst="rect">
            <a:avLst/>
          </a:prstGeom>
        </p:spPr>
      </p:pic>
    </p:spTree>
    <p:extLst>
      <p:ext uri="{BB962C8B-B14F-4D97-AF65-F5344CB8AC3E}">
        <p14:creationId xmlns:p14="http://schemas.microsoft.com/office/powerpoint/2010/main" val="12898207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5439" y="1466612"/>
            <a:ext cx="8905572" cy="3630632"/>
          </a:xfrm>
          <a:prstGeom prst="rect">
            <a:avLst/>
          </a:prstGeom>
        </p:spPr>
      </p:pic>
      <p:pic>
        <p:nvPicPr>
          <p:cNvPr id="5" name="Picture 4"/>
          <p:cNvPicPr>
            <a:picLocks noChangeAspect="1"/>
          </p:cNvPicPr>
          <p:nvPr/>
        </p:nvPicPr>
        <p:blipFill>
          <a:blip r:embed="rId3"/>
          <a:stretch>
            <a:fillRect/>
          </a:stretch>
        </p:blipFill>
        <p:spPr>
          <a:xfrm>
            <a:off x="4773479" y="1595549"/>
            <a:ext cx="3977399" cy="1289117"/>
          </a:xfrm>
          <a:prstGeom prst="rect">
            <a:avLst/>
          </a:prstGeom>
        </p:spPr>
      </p:pic>
      <p:pic>
        <p:nvPicPr>
          <p:cNvPr id="2" name="Picture 1"/>
          <p:cNvPicPr>
            <a:picLocks noChangeAspect="1"/>
          </p:cNvPicPr>
          <p:nvPr/>
        </p:nvPicPr>
        <p:blipFill>
          <a:blip r:embed="rId4"/>
          <a:stretch>
            <a:fillRect/>
          </a:stretch>
        </p:blipFill>
        <p:spPr>
          <a:xfrm>
            <a:off x="9407471" y="142412"/>
            <a:ext cx="2627426" cy="6420604"/>
          </a:xfrm>
          <a:prstGeom prst="rect">
            <a:avLst/>
          </a:prstGeom>
        </p:spPr>
      </p:pic>
    </p:spTree>
    <p:extLst>
      <p:ext uri="{BB962C8B-B14F-4D97-AF65-F5344CB8AC3E}">
        <p14:creationId xmlns:p14="http://schemas.microsoft.com/office/powerpoint/2010/main" val="14461457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20239" y="225079"/>
            <a:ext cx="5649635" cy="6226476"/>
          </a:xfrm>
          <a:prstGeom prst="rect">
            <a:avLst/>
          </a:prstGeom>
        </p:spPr>
      </p:pic>
      <p:pic>
        <p:nvPicPr>
          <p:cNvPr id="5" name="Picture 4"/>
          <p:cNvPicPr>
            <a:picLocks noChangeAspect="1"/>
          </p:cNvPicPr>
          <p:nvPr/>
        </p:nvPicPr>
        <p:blipFill>
          <a:blip r:embed="rId3"/>
          <a:stretch>
            <a:fillRect/>
          </a:stretch>
        </p:blipFill>
        <p:spPr>
          <a:xfrm>
            <a:off x="4306388" y="4569096"/>
            <a:ext cx="4089532" cy="1325461"/>
          </a:xfrm>
          <a:prstGeom prst="rect">
            <a:avLst/>
          </a:prstGeom>
        </p:spPr>
      </p:pic>
      <p:pic>
        <p:nvPicPr>
          <p:cNvPr id="2" name="Picture 1"/>
          <p:cNvPicPr>
            <a:picLocks noChangeAspect="1"/>
          </p:cNvPicPr>
          <p:nvPr/>
        </p:nvPicPr>
        <p:blipFill>
          <a:blip r:embed="rId4"/>
          <a:stretch>
            <a:fillRect/>
          </a:stretch>
        </p:blipFill>
        <p:spPr>
          <a:xfrm>
            <a:off x="8558194" y="225079"/>
            <a:ext cx="2547986" cy="6226476"/>
          </a:xfrm>
          <a:prstGeom prst="rect">
            <a:avLst/>
          </a:prstGeom>
        </p:spPr>
      </p:pic>
    </p:spTree>
    <p:extLst>
      <p:ext uri="{BB962C8B-B14F-4D97-AF65-F5344CB8AC3E}">
        <p14:creationId xmlns:p14="http://schemas.microsoft.com/office/powerpoint/2010/main" val="1765249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4537" y="386080"/>
            <a:ext cx="8513821" cy="3492850"/>
          </a:xfrm>
          <a:prstGeom prst="rect">
            <a:avLst/>
          </a:prstGeom>
        </p:spPr>
      </p:pic>
      <p:pic>
        <p:nvPicPr>
          <p:cNvPr id="5" name="Picture 4"/>
          <p:cNvPicPr>
            <a:picLocks noChangeAspect="1"/>
          </p:cNvPicPr>
          <p:nvPr/>
        </p:nvPicPr>
        <p:blipFill>
          <a:blip r:embed="rId3"/>
          <a:stretch>
            <a:fillRect/>
          </a:stretch>
        </p:blipFill>
        <p:spPr>
          <a:xfrm>
            <a:off x="2360570" y="4370915"/>
            <a:ext cx="4708855" cy="1526190"/>
          </a:xfrm>
          <a:prstGeom prst="rect">
            <a:avLst/>
          </a:prstGeom>
        </p:spPr>
      </p:pic>
      <p:pic>
        <p:nvPicPr>
          <p:cNvPr id="2" name="Picture 1"/>
          <p:cNvPicPr>
            <a:picLocks noChangeAspect="1"/>
          </p:cNvPicPr>
          <p:nvPr/>
        </p:nvPicPr>
        <p:blipFill>
          <a:blip r:embed="rId4"/>
          <a:stretch>
            <a:fillRect/>
          </a:stretch>
        </p:blipFill>
        <p:spPr>
          <a:xfrm>
            <a:off x="9353227" y="138106"/>
            <a:ext cx="2671047" cy="6527201"/>
          </a:xfrm>
          <a:prstGeom prst="rect">
            <a:avLst/>
          </a:prstGeom>
        </p:spPr>
      </p:pic>
    </p:spTree>
    <p:extLst>
      <p:ext uri="{BB962C8B-B14F-4D97-AF65-F5344CB8AC3E}">
        <p14:creationId xmlns:p14="http://schemas.microsoft.com/office/powerpoint/2010/main" val="30335319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911" y="389744"/>
            <a:ext cx="11984637" cy="6001643"/>
          </a:xfrm>
          <a:prstGeom prst="rect">
            <a:avLst/>
          </a:prstGeom>
          <a:noFill/>
        </p:spPr>
        <p:txBody>
          <a:bodyPr wrap="square" rtlCol="0">
            <a:spAutoFit/>
          </a:bodyPr>
          <a:lstStyle/>
          <a:p>
            <a:r>
              <a:rPr lang="en-US" sz="3200" dirty="0" smtClean="0"/>
              <a:t>1. Which of the following statements is not true regarding governance at Community Health Centers</a:t>
            </a:r>
          </a:p>
          <a:p>
            <a:endParaRPr lang="en-US" sz="3200" dirty="0"/>
          </a:p>
          <a:p>
            <a:pPr marL="514350" indent="-514350">
              <a:buAutoNum type="alphaLcPeriod"/>
            </a:pPr>
            <a:r>
              <a:rPr lang="en-US" sz="3200" dirty="0" smtClean="0"/>
              <a:t>Each Board Member is responsible for their own liability insurance </a:t>
            </a:r>
            <a:endParaRPr lang="en-US" sz="3200" dirty="0"/>
          </a:p>
          <a:p>
            <a:pPr marL="514350" indent="-514350">
              <a:buAutoNum type="alphaLcPeriod"/>
            </a:pPr>
            <a:r>
              <a:rPr lang="en-US" sz="3200" dirty="0" smtClean="0"/>
              <a:t>The Board Composition must be at least 51% consumers of the services provided by the clinic</a:t>
            </a:r>
          </a:p>
          <a:p>
            <a:pPr marL="514350" indent="-514350">
              <a:buAutoNum type="alphaLcPeriod"/>
            </a:pPr>
            <a:r>
              <a:rPr lang="en-US" sz="3200" dirty="0" smtClean="0"/>
              <a:t>The Board must assume full authority and oversight responsibility for the health center</a:t>
            </a:r>
          </a:p>
          <a:p>
            <a:pPr marL="514350" indent="-514350">
              <a:buAutoNum type="alphaLcPeriod"/>
            </a:pPr>
            <a:r>
              <a:rPr lang="en-US" sz="3200" dirty="0" smtClean="0"/>
              <a:t>The Board carries out its legal and fiduciary responsibility by providing policy level leadership and by monitoring and </a:t>
            </a:r>
            <a:r>
              <a:rPr lang="en-US" sz="3200" dirty="0"/>
              <a:t>e</a:t>
            </a:r>
            <a:r>
              <a:rPr lang="en-US" sz="3200" dirty="0" smtClean="0"/>
              <a:t>valuating the health centers performance  </a:t>
            </a:r>
            <a:endParaRPr lang="en-US" sz="3200" dirty="0"/>
          </a:p>
        </p:txBody>
      </p:sp>
    </p:spTree>
    <p:extLst>
      <p:ext uri="{BB962C8B-B14F-4D97-AF65-F5344CB8AC3E}">
        <p14:creationId xmlns:p14="http://schemas.microsoft.com/office/powerpoint/2010/main" val="25534111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911" y="389744"/>
            <a:ext cx="11984637" cy="6001643"/>
          </a:xfrm>
          <a:prstGeom prst="rect">
            <a:avLst/>
          </a:prstGeom>
          <a:noFill/>
        </p:spPr>
        <p:txBody>
          <a:bodyPr wrap="square" rtlCol="0">
            <a:spAutoFit/>
          </a:bodyPr>
          <a:lstStyle/>
          <a:p>
            <a:r>
              <a:rPr lang="en-US" sz="3200" dirty="0" smtClean="0"/>
              <a:t>1. Which of the following statements is not true regarding governance at Community Health Centers</a:t>
            </a:r>
          </a:p>
          <a:p>
            <a:endParaRPr lang="en-US" sz="3200" dirty="0"/>
          </a:p>
          <a:p>
            <a:pPr marL="514350" indent="-514350">
              <a:buAutoNum type="alphaLcPeriod"/>
            </a:pPr>
            <a:r>
              <a:rPr lang="en-US" sz="3200" dirty="0" smtClean="0">
                <a:solidFill>
                  <a:srgbClr val="C00000"/>
                </a:solidFill>
              </a:rPr>
              <a:t>Each Board Member is responsible for their own liability insurance </a:t>
            </a:r>
            <a:endParaRPr lang="en-US" sz="3200" dirty="0">
              <a:solidFill>
                <a:srgbClr val="C00000"/>
              </a:solidFill>
            </a:endParaRPr>
          </a:p>
          <a:p>
            <a:pPr marL="514350" indent="-514350">
              <a:buAutoNum type="alphaLcPeriod"/>
            </a:pPr>
            <a:r>
              <a:rPr lang="en-US" sz="3200" dirty="0" smtClean="0"/>
              <a:t>The Board Composition must be at least 51% consumers of the services provided by the clinic</a:t>
            </a:r>
          </a:p>
          <a:p>
            <a:pPr marL="514350" indent="-514350">
              <a:buAutoNum type="alphaLcPeriod"/>
            </a:pPr>
            <a:r>
              <a:rPr lang="en-US" sz="3200" dirty="0" smtClean="0"/>
              <a:t>The Board must assume full authority and oversight responsibility for the health center</a:t>
            </a:r>
          </a:p>
          <a:p>
            <a:pPr marL="514350" indent="-514350">
              <a:buAutoNum type="alphaLcPeriod"/>
            </a:pPr>
            <a:r>
              <a:rPr lang="en-US" sz="3200" dirty="0" smtClean="0"/>
              <a:t>The Board carries out its legal and fiduciary responsibility by providing policy level leadership and by monitoring and </a:t>
            </a:r>
            <a:r>
              <a:rPr lang="en-US" sz="3200" dirty="0"/>
              <a:t>e</a:t>
            </a:r>
            <a:r>
              <a:rPr lang="en-US" sz="3200" dirty="0" smtClean="0"/>
              <a:t>valuating the health centers performance  </a:t>
            </a:r>
            <a:endParaRPr lang="en-US" sz="3200" dirty="0"/>
          </a:p>
        </p:txBody>
      </p:sp>
    </p:spTree>
    <p:extLst>
      <p:ext uri="{BB962C8B-B14F-4D97-AF65-F5344CB8AC3E}">
        <p14:creationId xmlns:p14="http://schemas.microsoft.com/office/powerpoint/2010/main" val="170764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911" y="97436"/>
            <a:ext cx="11984637" cy="7478970"/>
          </a:xfrm>
          <a:prstGeom prst="rect">
            <a:avLst/>
          </a:prstGeom>
          <a:noFill/>
        </p:spPr>
        <p:txBody>
          <a:bodyPr wrap="square" rtlCol="0">
            <a:spAutoFit/>
          </a:bodyPr>
          <a:lstStyle/>
          <a:p>
            <a:r>
              <a:rPr lang="en-US" sz="3200" dirty="0" smtClean="0"/>
              <a:t>2. Please identify the correct chain of authority from the President to the Department of Health and Human Services on down to the level of a staff physician at a community health center</a:t>
            </a:r>
          </a:p>
          <a:p>
            <a:endParaRPr lang="en-US" sz="2000" dirty="0"/>
          </a:p>
          <a:p>
            <a:pPr marL="514350" indent="-514350">
              <a:buAutoNum type="alphaLcPeriod"/>
            </a:pPr>
            <a:r>
              <a:rPr lang="en-US" sz="3200" dirty="0" smtClean="0"/>
              <a:t>President of US </a:t>
            </a:r>
            <a:r>
              <a:rPr lang="en-US" sz="3200" dirty="0" smtClean="0">
                <a:sym typeface="Symbol"/>
              </a:rPr>
              <a:t> Department of Health and Human  Services</a:t>
            </a:r>
            <a:r>
              <a:rPr lang="en-US" sz="3200" dirty="0">
                <a:sym typeface="Symbol"/>
              </a:rPr>
              <a:t> </a:t>
            </a:r>
            <a:r>
              <a:rPr lang="en-US" sz="3200" dirty="0" smtClean="0">
                <a:sym typeface="Symbol"/>
              </a:rPr>
              <a:t> HRSA  Community Health Center Board of Directors  Chief Executive Officer  Medical Director  Staff Physician </a:t>
            </a:r>
          </a:p>
          <a:p>
            <a:pPr marL="514350" indent="-514350">
              <a:buFontTx/>
              <a:buAutoNum type="alphaLcPeriod"/>
            </a:pPr>
            <a:r>
              <a:rPr lang="en-US" sz="3200" dirty="0"/>
              <a:t>President of US </a:t>
            </a:r>
            <a:r>
              <a:rPr lang="en-US" sz="3200" dirty="0" smtClean="0">
                <a:sym typeface="Symbol"/>
              </a:rPr>
              <a:t> HRSA  </a:t>
            </a:r>
            <a:r>
              <a:rPr lang="en-US" sz="3200" dirty="0">
                <a:sym typeface="Symbol"/>
              </a:rPr>
              <a:t>Department of Health and Human  Services  Chief Executive Officer  Medical Director  Staff Physician </a:t>
            </a:r>
          </a:p>
          <a:p>
            <a:pPr marL="514350" indent="-514350">
              <a:buFontTx/>
              <a:buAutoNum type="alphaLcPeriod"/>
            </a:pPr>
            <a:r>
              <a:rPr lang="en-US" sz="3200" dirty="0"/>
              <a:t>President of US </a:t>
            </a:r>
            <a:r>
              <a:rPr lang="en-US" sz="3200" dirty="0" smtClean="0">
                <a:sym typeface="Symbol"/>
              </a:rPr>
              <a:t> HRSA</a:t>
            </a:r>
            <a:r>
              <a:rPr lang="en-US" sz="3200" dirty="0">
                <a:sym typeface="Symbol"/>
              </a:rPr>
              <a:t> Chief Executive Officer  Medical Director  Staff Physician </a:t>
            </a:r>
          </a:p>
          <a:p>
            <a:pPr marL="514350" indent="-514350">
              <a:buAutoNum type="alphaLcPeriod"/>
            </a:pPr>
            <a:endParaRPr lang="en-US" sz="3200" dirty="0"/>
          </a:p>
        </p:txBody>
      </p:sp>
    </p:spTree>
    <p:extLst>
      <p:ext uri="{BB962C8B-B14F-4D97-AF65-F5344CB8AC3E}">
        <p14:creationId xmlns:p14="http://schemas.microsoft.com/office/powerpoint/2010/main" val="25661530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911" y="97436"/>
            <a:ext cx="11984637" cy="7478970"/>
          </a:xfrm>
          <a:prstGeom prst="rect">
            <a:avLst/>
          </a:prstGeom>
          <a:noFill/>
        </p:spPr>
        <p:txBody>
          <a:bodyPr wrap="square" rtlCol="0">
            <a:spAutoFit/>
          </a:bodyPr>
          <a:lstStyle/>
          <a:p>
            <a:r>
              <a:rPr lang="en-US" sz="3200" dirty="0" smtClean="0"/>
              <a:t>2.Please identify the correct chain of authority from the President to the Department of Health and Human Services on down to the level of a staff physician at a community health center</a:t>
            </a:r>
          </a:p>
          <a:p>
            <a:endParaRPr lang="en-US" sz="2000" dirty="0"/>
          </a:p>
          <a:p>
            <a:pPr marL="514350" indent="-514350">
              <a:buAutoNum type="alphaLcPeriod"/>
            </a:pPr>
            <a:r>
              <a:rPr lang="en-US" sz="3200" dirty="0" smtClean="0">
                <a:solidFill>
                  <a:srgbClr val="C00000"/>
                </a:solidFill>
              </a:rPr>
              <a:t>President of US </a:t>
            </a:r>
            <a:r>
              <a:rPr lang="en-US" sz="3200" dirty="0" smtClean="0">
                <a:solidFill>
                  <a:srgbClr val="C00000"/>
                </a:solidFill>
                <a:sym typeface="Symbol"/>
              </a:rPr>
              <a:t> Department of Health and Human  Services</a:t>
            </a:r>
            <a:r>
              <a:rPr lang="en-US" sz="3200" dirty="0">
                <a:solidFill>
                  <a:srgbClr val="C00000"/>
                </a:solidFill>
                <a:sym typeface="Symbol"/>
              </a:rPr>
              <a:t> </a:t>
            </a:r>
            <a:r>
              <a:rPr lang="en-US" sz="3200" dirty="0" smtClean="0">
                <a:solidFill>
                  <a:srgbClr val="C00000"/>
                </a:solidFill>
                <a:sym typeface="Symbol"/>
              </a:rPr>
              <a:t> HRSA  Community Health Center Board of Directors  Chief Executive Officer  Medical Director  Staff Physician </a:t>
            </a:r>
          </a:p>
          <a:p>
            <a:pPr marL="514350" indent="-514350">
              <a:buFontTx/>
              <a:buAutoNum type="alphaLcPeriod"/>
            </a:pPr>
            <a:r>
              <a:rPr lang="en-US" sz="3200" dirty="0"/>
              <a:t>President of US </a:t>
            </a:r>
            <a:r>
              <a:rPr lang="en-US" sz="3200" dirty="0" smtClean="0">
                <a:sym typeface="Symbol"/>
              </a:rPr>
              <a:t> HRSA  </a:t>
            </a:r>
            <a:r>
              <a:rPr lang="en-US" sz="3200" dirty="0">
                <a:sym typeface="Symbol"/>
              </a:rPr>
              <a:t>Department of Health and Human  Services  Chief Executive Officer  Medical Director  Staff Physician </a:t>
            </a:r>
          </a:p>
          <a:p>
            <a:pPr marL="514350" indent="-514350">
              <a:buFontTx/>
              <a:buAutoNum type="alphaLcPeriod"/>
            </a:pPr>
            <a:r>
              <a:rPr lang="en-US" sz="3200" dirty="0"/>
              <a:t>President of US </a:t>
            </a:r>
            <a:r>
              <a:rPr lang="en-US" sz="3200" dirty="0" smtClean="0">
                <a:sym typeface="Symbol"/>
              </a:rPr>
              <a:t> HRSA</a:t>
            </a:r>
            <a:r>
              <a:rPr lang="en-US" sz="3200" dirty="0">
                <a:sym typeface="Symbol"/>
              </a:rPr>
              <a:t> Chief Executive Officer  Medical Director  Staff Physician </a:t>
            </a:r>
          </a:p>
          <a:p>
            <a:pPr marL="514350" indent="-514350">
              <a:buAutoNum type="alphaLcPeriod"/>
            </a:pPr>
            <a:endParaRPr lang="en-US" sz="3200" dirty="0"/>
          </a:p>
        </p:txBody>
      </p:sp>
    </p:spTree>
    <p:extLst>
      <p:ext uri="{BB962C8B-B14F-4D97-AF65-F5344CB8AC3E}">
        <p14:creationId xmlns:p14="http://schemas.microsoft.com/office/powerpoint/2010/main" val="388692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910" y="389744"/>
            <a:ext cx="11984637" cy="6740307"/>
          </a:xfrm>
          <a:prstGeom prst="rect">
            <a:avLst/>
          </a:prstGeom>
          <a:noFill/>
        </p:spPr>
        <p:txBody>
          <a:bodyPr wrap="square" rtlCol="0">
            <a:spAutoFit/>
          </a:bodyPr>
          <a:lstStyle/>
          <a:p>
            <a:r>
              <a:rPr lang="en-US" sz="2400" dirty="0" smtClean="0"/>
              <a:t>3. Which of the following is not an expectation of the annual competency  clinical skills assessment evaluation</a:t>
            </a:r>
          </a:p>
          <a:p>
            <a:endParaRPr lang="en-US" sz="2400" dirty="0"/>
          </a:p>
          <a:p>
            <a:pPr marL="514350" indent="-514350">
              <a:buAutoNum type="alphaLcPeriod"/>
            </a:pPr>
            <a:r>
              <a:rPr lang="en-US" sz="2400" dirty="0" smtClean="0"/>
              <a:t>Demonstrates an ability to obtain additional funding programs to support care for the homeless </a:t>
            </a:r>
          </a:p>
          <a:p>
            <a:pPr marL="514350" indent="-514350">
              <a:buAutoNum type="alphaLcPeriod"/>
            </a:pPr>
            <a:r>
              <a:rPr lang="en-US" sz="2400" dirty="0" smtClean="0"/>
              <a:t>Demonstrate </a:t>
            </a:r>
            <a:r>
              <a:rPr lang="en-US" sz="2400" dirty="0"/>
              <a:t>ability to place the patient’s health in proper </a:t>
            </a:r>
            <a:r>
              <a:rPr lang="en-US" sz="2400" dirty="0" smtClean="0"/>
              <a:t>perspective</a:t>
            </a:r>
          </a:p>
          <a:p>
            <a:pPr marL="514350" indent="-514350">
              <a:buAutoNum type="alphaLcPeriod"/>
            </a:pPr>
            <a:r>
              <a:rPr lang="en-US" sz="2400" dirty="0" smtClean="0"/>
              <a:t>Demonstrate </a:t>
            </a:r>
            <a:r>
              <a:rPr lang="en-US" sz="2400" dirty="0"/>
              <a:t>professional </a:t>
            </a:r>
            <a:r>
              <a:rPr lang="en-US" sz="2400" dirty="0" smtClean="0"/>
              <a:t>priorities</a:t>
            </a:r>
          </a:p>
          <a:p>
            <a:pPr marL="514350" indent="-514350">
              <a:buAutoNum type="alphaLcPeriod"/>
            </a:pPr>
            <a:r>
              <a:rPr lang="en-US" sz="2400" dirty="0" smtClean="0"/>
              <a:t>Demonstrate </a:t>
            </a:r>
            <a:r>
              <a:rPr lang="en-US" sz="2400" dirty="0"/>
              <a:t>role as a leader and functional health care team </a:t>
            </a:r>
            <a:r>
              <a:rPr lang="en-US" sz="2400" dirty="0" smtClean="0"/>
              <a:t>member</a:t>
            </a:r>
          </a:p>
          <a:p>
            <a:pPr marL="514350" indent="-514350">
              <a:buAutoNum type="alphaLcPeriod"/>
            </a:pPr>
            <a:r>
              <a:rPr lang="en-US" sz="2400" dirty="0" smtClean="0"/>
              <a:t>Demonstrate </a:t>
            </a:r>
            <a:r>
              <a:rPr lang="en-US" sz="2400" dirty="0"/>
              <a:t>health care delivery knowledge and documentation </a:t>
            </a:r>
            <a:r>
              <a:rPr lang="en-US" sz="2400" dirty="0" smtClean="0"/>
              <a:t>skills</a:t>
            </a:r>
          </a:p>
          <a:p>
            <a:pPr marL="514350" indent="-514350">
              <a:buAutoNum type="alphaLcPeriod"/>
            </a:pPr>
            <a:r>
              <a:rPr lang="en-US" sz="2400" dirty="0" smtClean="0"/>
              <a:t>Demonstrate </a:t>
            </a:r>
            <a:r>
              <a:rPr lang="en-US" sz="2400" dirty="0"/>
              <a:t>abilities to perform technical </a:t>
            </a:r>
            <a:r>
              <a:rPr lang="en-US" sz="2400" dirty="0" smtClean="0"/>
              <a:t>skills</a:t>
            </a:r>
          </a:p>
          <a:p>
            <a:pPr marL="514350" indent="-514350">
              <a:buAutoNum type="alphaLcPeriod"/>
            </a:pPr>
            <a:r>
              <a:rPr lang="en-US" sz="2400" dirty="0" smtClean="0"/>
              <a:t>Demonstrate </a:t>
            </a:r>
            <a:r>
              <a:rPr lang="en-US" sz="2400" dirty="0"/>
              <a:t>knowledge of reporting </a:t>
            </a:r>
            <a:r>
              <a:rPr lang="en-US" sz="2400" dirty="0" smtClean="0"/>
              <a:t>expectations</a:t>
            </a:r>
          </a:p>
          <a:p>
            <a:pPr marL="514350" indent="-514350">
              <a:buAutoNum type="alphaLcPeriod"/>
            </a:pPr>
            <a:r>
              <a:rPr lang="en-US" sz="2400" dirty="0" smtClean="0"/>
              <a:t>Demonstrate </a:t>
            </a:r>
            <a:r>
              <a:rPr lang="en-US" sz="2400" dirty="0"/>
              <a:t>knowledge of rules and </a:t>
            </a:r>
            <a:r>
              <a:rPr lang="en-US" sz="2400" dirty="0" smtClean="0"/>
              <a:t>regulations</a:t>
            </a:r>
          </a:p>
          <a:p>
            <a:pPr marL="514350" indent="-514350">
              <a:buAutoNum type="alphaLcPeriod"/>
            </a:pPr>
            <a:r>
              <a:rPr lang="en-US" sz="2400" dirty="0" smtClean="0"/>
              <a:t>Demonstrate </a:t>
            </a:r>
            <a:r>
              <a:rPr lang="en-US" sz="2400" dirty="0"/>
              <a:t>understanding of behavioral </a:t>
            </a:r>
            <a:r>
              <a:rPr lang="en-US" sz="2400" dirty="0" smtClean="0"/>
              <a:t>expectations</a:t>
            </a:r>
          </a:p>
          <a:p>
            <a:pPr marL="514350" indent="-514350">
              <a:buAutoNum type="alphaLcPeriod"/>
            </a:pPr>
            <a:r>
              <a:rPr lang="en-US" sz="2400" dirty="0" smtClean="0"/>
              <a:t>Demonstrate </a:t>
            </a:r>
            <a:r>
              <a:rPr lang="en-US" sz="2400" dirty="0"/>
              <a:t>knowledge of resource management</a:t>
            </a: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1338662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7526" y="366848"/>
            <a:ext cx="11716946" cy="6124303"/>
          </a:xfrm>
          <a:prstGeom prst="rect">
            <a:avLst/>
          </a:prstGeom>
        </p:spPr>
      </p:pic>
      <p:sp>
        <p:nvSpPr>
          <p:cNvPr id="2" name="Rectangle 1"/>
          <p:cNvSpPr/>
          <p:nvPr/>
        </p:nvSpPr>
        <p:spPr>
          <a:xfrm>
            <a:off x="8393127" y="3546551"/>
            <a:ext cx="768159" cy="369332"/>
          </a:xfrm>
          <a:prstGeom prst="rect">
            <a:avLst/>
          </a:prstGeom>
        </p:spPr>
        <p:txBody>
          <a:bodyPr wrap="none">
            <a:spAutoFit/>
          </a:bodyPr>
          <a:lstStyle/>
          <a:p>
            <a:r>
              <a:rPr lang="en-US" b="1" dirty="0">
                <a:solidFill>
                  <a:srgbClr val="FF0000"/>
                </a:solidFill>
              </a:rPr>
              <a:t>HRSA</a:t>
            </a:r>
            <a:endParaRPr lang="en-US" b="1" dirty="0">
              <a:solidFill>
                <a:srgbClr val="FF0000"/>
              </a:solidFill>
            </a:endParaRPr>
          </a:p>
        </p:txBody>
      </p:sp>
    </p:spTree>
    <p:extLst>
      <p:ext uri="{BB962C8B-B14F-4D97-AF65-F5344CB8AC3E}">
        <p14:creationId xmlns:p14="http://schemas.microsoft.com/office/powerpoint/2010/main" val="8285522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910" y="389744"/>
            <a:ext cx="11984637" cy="6740307"/>
          </a:xfrm>
          <a:prstGeom prst="rect">
            <a:avLst/>
          </a:prstGeom>
          <a:noFill/>
        </p:spPr>
        <p:txBody>
          <a:bodyPr wrap="square" rtlCol="0">
            <a:spAutoFit/>
          </a:bodyPr>
          <a:lstStyle/>
          <a:p>
            <a:r>
              <a:rPr lang="en-US" sz="2400" dirty="0" smtClean="0"/>
              <a:t>3. Which of the following is not an expectation of the annual competency  clinical skills assessment evaluation</a:t>
            </a:r>
          </a:p>
          <a:p>
            <a:endParaRPr lang="en-US" sz="2400" dirty="0"/>
          </a:p>
          <a:p>
            <a:pPr marL="514350" indent="-514350">
              <a:buAutoNum type="alphaLcPeriod"/>
            </a:pPr>
            <a:r>
              <a:rPr lang="en-US" sz="2400" dirty="0" smtClean="0">
                <a:solidFill>
                  <a:srgbClr val="C00000"/>
                </a:solidFill>
              </a:rPr>
              <a:t>Demonstrates an ability to obtain additional funding programs to support care for the homeless </a:t>
            </a:r>
          </a:p>
          <a:p>
            <a:pPr marL="514350" indent="-514350">
              <a:buAutoNum type="alphaLcPeriod"/>
            </a:pPr>
            <a:r>
              <a:rPr lang="en-US" sz="2400" dirty="0" smtClean="0"/>
              <a:t>Demonstrate </a:t>
            </a:r>
            <a:r>
              <a:rPr lang="en-US" sz="2400" dirty="0"/>
              <a:t>ability to place the patient’s health in proper </a:t>
            </a:r>
            <a:r>
              <a:rPr lang="en-US" sz="2400" dirty="0" smtClean="0"/>
              <a:t>perspective</a:t>
            </a:r>
          </a:p>
          <a:p>
            <a:pPr marL="514350" indent="-514350">
              <a:buAutoNum type="alphaLcPeriod"/>
            </a:pPr>
            <a:r>
              <a:rPr lang="en-US" sz="2400" dirty="0" smtClean="0"/>
              <a:t>Demonstrate </a:t>
            </a:r>
            <a:r>
              <a:rPr lang="en-US" sz="2400" dirty="0"/>
              <a:t>professional </a:t>
            </a:r>
            <a:r>
              <a:rPr lang="en-US" sz="2400" dirty="0" smtClean="0"/>
              <a:t>priorities</a:t>
            </a:r>
          </a:p>
          <a:p>
            <a:pPr marL="514350" indent="-514350">
              <a:buAutoNum type="alphaLcPeriod"/>
            </a:pPr>
            <a:r>
              <a:rPr lang="en-US" sz="2400" dirty="0" smtClean="0"/>
              <a:t>Demonstrate </a:t>
            </a:r>
            <a:r>
              <a:rPr lang="en-US" sz="2400" dirty="0"/>
              <a:t>role as a leader and functional health care team </a:t>
            </a:r>
            <a:r>
              <a:rPr lang="en-US" sz="2400" dirty="0" smtClean="0"/>
              <a:t>member</a:t>
            </a:r>
          </a:p>
          <a:p>
            <a:pPr marL="514350" indent="-514350">
              <a:buAutoNum type="alphaLcPeriod"/>
            </a:pPr>
            <a:r>
              <a:rPr lang="en-US" sz="2400" dirty="0" smtClean="0"/>
              <a:t>Demonstrate </a:t>
            </a:r>
            <a:r>
              <a:rPr lang="en-US" sz="2400" dirty="0"/>
              <a:t>health care delivery knowledge and documentation </a:t>
            </a:r>
            <a:r>
              <a:rPr lang="en-US" sz="2400" dirty="0" smtClean="0"/>
              <a:t>skills</a:t>
            </a:r>
          </a:p>
          <a:p>
            <a:pPr marL="514350" indent="-514350">
              <a:buAutoNum type="alphaLcPeriod"/>
            </a:pPr>
            <a:r>
              <a:rPr lang="en-US" sz="2400" dirty="0" smtClean="0"/>
              <a:t>Demonstrate </a:t>
            </a:r>
            <a:r>
              <a:rPr lang="en-US" sz="2400" dirty="0"/>
              <a:t>abilities to perform technical </a:t>
            </a:r>
            <a:r>
              <a:rPr lang="en-US" sz="2400" dirty="0" smtClean="0"/>
              <a:t>skills</a:t>
            </a:r>
          </a:p>
          <a:p>
            <a:pPr marL="514350" indent="-514350">
              <a:buAutoNum type="alphaLcPeriod"/>
            </a:pPr>
            <a:r>
              <a:rPr lang="en-US" sz="2400" dirty="0" smtClean="0"/>
              <a:t>Demonstrate </a:t>
            </a:r>
            <a:r>
              <a:rPr lang="en-US" sz="2400" dirty="0"/>
              <a:t>knowledge of reporting </a:t>
            </a:r>
            <a:r>
              <a:rPr lang="en-US" sz="2400" dirty="0" smtClean="0"/>
              <a:t>expectations</a:t>
            </a:r>
          </a:p>
          <a:p>
            <a:pPr marL="514350" indent="-514350">
              <a:buAutoNum type="alphaLcPeriod"/>
            </a:pPr>
            <a:r>
              <a:rPr lang="en-US" sz="2400" dirty="0" smtClean="0"/>
              <a:t>Demonstrate </a:t>
            </a:r>
            <a:r>
              <a:rPr lang="en-US" sz="2400" dirty="0"/>
              <a:t>knowledge of rules and </a:t>
            </a:r>
            <a:r>
              <a:rPr lang="en-US" sz="2400" dirty="0" smtClean="0"/>
              <a:t>regulations</a:t>
            </a:r>
          </a:p>
          <a:p>
            <a:pPr marL="514350" indent="-514350">
              <a:buAutoNum type="alphaLcPeriod"/>
            </a:pPr>
            <a:r>
              <a:rPr lang="en-US" sz="2400" dirty="0" smtClean="0"/>
              <a:t>Demonstrate </a:t>
            </a:r>
            <a:r>
              <a:rPr lang="en-US" sz="2400" dirty="0"/>
              <a:t>understanding of behavioral </a:t>
            </a:r>
            <a:r>
              <a:rPr lang="en-US" sz="2400" dirty="0" smtClean="0"/>
              <a:t>expectations</a:t>
            </a:r>
          </a:p>
          <a:p>
            <a:pPr marL="514350" indent="-514350">
              <a:buAutoNum type="alphaLcPeriod"/>
            </a:pPr>
            <a:r>
              <a:rPr lang="en-US" sz="2400" dirty="0" smtClean="0"/>
              <a:t>Demonstrate </a:t>
            </a:r>
            <a:r>
              <a:rPr lang="en-US" sz="2400" dirty="0"/>
              <a:t>knowledge of resource management</a:t>
            </a: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320824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910" y="389744"/>
            <a:ext cx="11984637" cy="7478970"/>
          </a:xfrm>
          <a:prstGeom prst="rect">
            <a:avLst/>
          </a:prstGeom>
          <a:noFill/>
        </p:spPr>
        <p:txBody>
          <a:bodyPr wrap="square" rtlCol="0">
            <a:spAutoFit/>
          </a:bodyPr>
          <a:lstStyle/>
          <a:p>
            <a:r>
              <a:rPr lang="en-US" sz="3200" dirty="0"/>
              <a:t>4</a:t>
            </a:r>
            <a:r>
              <a:rPr lang="en-US" sz="3200" dirty="0" smtClean="0"/>
              <a:t>. Which of the following is not a Federally Qualified Health Center Requirement </a:t>
            </a:r>
          </a:p>
          <a:p>
            <a:endParaRPr lang="en-US" sz="3200" dirty="0"/>
          </a:p>
          <a:p>
            <a:pPr marL="514350" indent="-514350">
              <a:buAutoNum type="alphaLcPeriod"/>
            </a:pPr>
            <a:r>
              <a:rPr lang="en-US" sz="3200" dirty="0" smtClean="0"/>
              <a:t>Must have a governing board ( board of directors ) a majority of which must be consumers of the center’s health centers services and as a group represent those being served </a:t>
            </a:r>
          </a:p>
          <a:p>
            <a:pPr marL="514350" indent="-514350">
              <a:buAutoNum type="alphaLcPeriod"/>
            </a:pPr>
            <a:r>
              <a:rPr lang="en-US" sz="3200" dirty="0" smtClean="0"/>
              <a:t>No more than half of non-consumer member may derive 10% or more of their income from the health care industry </a:t>
            </a:r>
          </a:p>
          <a:p>
            <a:pPr marL="514350" indent="-514350">
              <a:buAutoNum type="alphaLcPeriod"/>
            </a:pPr>
            <a:r>
              <a:rPr lang="en-US" sz="3200" dirty="0" smtClean="0"/>
              <a:t>Must have a management team that works with the governing board to achieve the mission of the center </a:t>
            </a:r>
          </a:p>
          <a:p>
            <a:pPr marL="514350" indent="-514350">
              <a:buAutoNum type="alphaLcPeriod"/>
            </a:pPr>
            <a:r>
              <a:rPr lang="en-US" sz="3200" dirty="0" smtClean="0"/>
              <a:t>Must own all building for clinic facilities outright </a:t>
            </a:r>
            <a:endParaRPr lang="en-US" sz="3200" dirty="0"/>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12640704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910" y="389744"/>
            <a:ext cx="11984637" cy="7478970"/>
          </a:xfrm>
          <a:prstGeom prst="rect">
            <a:avLst/>
          </a:prstGeom>
          <a:noFill/>
        </p:spPr>
        <p:txBody>
          <a:bodyPr wrap="square" rtlCol="0">
            <a:spAutoFit/>
          </a:bodyPr>
          <a:lstStyle/>
          <a:p>
            <a:r>
              <a:rPr lang="en-US" sz="3200" dirty="0"/>
              <a:t>4</a:t>
            </a:r>
            <a:r>
              <a:rPr lang="en-US" sz="3200" dirty="0" smtClean="0"/>
              <a:t>. Which of the following is not a Federally Qualified Health Center Requirement </a:t>
            </a:r>
          </a:p>
          <a:p>
            <a:endParaRPr lang="en-US" sz="3200" dirty="0"/>
          </a:p>
          <a:p>
            <a:pPr marL="514350" indent="-514350">
              <a:buAutoNum type="alphaLcPeriod"/>
            </a:pPr>
            <a:r>
              <a:rPr lang="en-US" sz="3200" dirty="0" smtClean="0"/>
              <a:t>Must have a governing board ( board of directors ) a majority of which must be consumers of the center’s health centers services and as a group represent those being served </a:t>
            </a:r>
          </a:p>
          <a:p>
            <a:pPr marL="514350" indent="-514350">
              <a:buAutoNum type="alphaLcPeriod"/>
            </a:pPr>
            <a:r>
              <a:rPr lang="en-US" sz="3200" dirty="0" smtClean="0"/>
              <a:t>No more than half of non-consumer member may derive 10% or more of their income from the health care industry </a:t>
            </a:r>
          </a:p>
          <a:p>
            <a:pPr marL="514350" indent="-514350">
              <a:buAutoNum type="alphaLcPeriod"/>
            </a:pPr>
            <a:r>
              <a:rPr lang="en-US" sz="3200" dirty="0" smtClean="0"/>
              <a:t>Must have a management team that works with the governing board to achieve the mission of the center </a:t>
            </a:r>
          </a:p>
          <a:p>
            <a:pPr marL="514350" indent="-514350">
              <a:buAutoNum type="alphaLcPeriod"/>
            </a:pPr>
            <a:r>
              <a:rPr lang="en-US" sz="3200" dirty="0" smtClean="0">
                <a:solidFill>
                  <a:srgbClr val="C00000"/>
                </a:solidFill>
              </a:rPr>
              <a:t>Must own all building for clinic facilities outright </a:t>
            </a:r>
            <a:endParaRPr lang="en-US" sz="3200" dirty="0">
              <a:solidFill>
                <a:srgbClr val="C00000"/>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368951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909" y="465944"/>
            <a:ext cx="11984637" cy="7478970"/>
          </a:xfrm>
          <a:prstGeom prst="rect">
            <a:avLst/>
          </a:prstGeom>
          <a:noFill/>
        </p:spPr>
        <p:txBody>
          <a:bodyPr wrap="square" rtlCol="0">
            <a:spAutoFit/>
          </a:bodyPr>
          <a:lstStyle/>
          <a:p>
            <a:r>
              <a:rPr lang="en-US" sz="2400" dirty="0" smtClean="0"/>
              <a:t>5. How do FQHCs make a difference?</a:t>
            </a:r>
          </a:p>
          <a:p>
            <a:endParaRPr lang="en-US" sz="2400" dirty="0"/>
          </a:p>
          <a:p>
            <a:pPr marL="514350" indent="-514350">
              <a:buAutoNum type="alphaLcPeriod"/>
            </a:pPr>
            <a:r>
              <a:rPr lang="en-US" sz="2400" dirty="0" smtClean="0"/>
              <a:t>They offer a sliding fee scale to the uninsured and underinsured </a:t>
            </a:r>
          </a:p>
          <a:p>
            <a:pPr marL="514350" indent="-514350">
              <a:buAutoNum type="alphaLcPeriod"/>
            </a:pPr>
            <a:r>
              <a:rPr lang="en-US" sz="2400" dirty="0" smtClean="0"/>
              <a:t>Local governance – Health centers are governed by a volunteer Board of Directors. The majority of Board Members must be patients of the center. Boards must be able to hire/fire executive director (When owned by public entity, have authority delegated to them to be able to do so)</a:t>
            </a:r>
          </a:p>
          <a:p>
            <a:pPr marL="514350" indent="-514350">
              <a:buAutoNum type="alphaLcPeriod"/>
            </a:pPr>
            <a:r>
              <a:rPr lang="en-US" sz="2400" dirty="0" smtClean="0"/>
              <a:t>Responsive to community needs – Health Centers tailor their services to fit the special needs and priorities of their communities</a:t>
            </a:r>
          </a:p>
          <a:p>
            <a:pPr marL="514350" indent="-514350">
              <a:buAutoNum type="alphaLcPeriod"/>
            </a:pPr>
            <a:r>
              <a:rPr lang="en-US" sz="2400" dirty="0" smtClean="0"/>
              <a:t>Health centers meet or exceed nationally accepted practice standards for treatment of chronic conditions. All health centers must have a clinical quality program and submit reports on their clinical outcomes (clinical measures)</a:t>
            </a:r>
          </a:p>
          <a:p>
            <a:pPr marL="514350" indent="-514350">
              <a:buAutoNum type="alphaLcPeriod"/>
            </a:pPr>
            <a:r>
              <a:rPr lang="en-US" sz="2400" dirty="0" smtClean="0"/>
              <a:t>Quality of care provided at health centers is equal to or greater that care provided elsewhere  </a:t>
            </a:r>
          </a:p>
          <a:p>
            <a:pPr marL="514350" indent="-514350">
              <a:buAutoNum type="alphaLcPeriod"/>
            </a:pPr>
            <a:r>
              <a:rPr lang="en-US" sz="2400" dirty="0" smtClean="0"/>
              <a:t>All of the above</a:t>
            </a:r>
            <a:endParaRPr lang="en-US" sz="2400" dirty="0"/>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6134121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909" y="465944"/>
            <a:ext cx="11984637" cy="7478970"/>
          </a:xfrm>
          <a:prstGeom prst="rect">
            <a:avLst/>
          </a:prstGeom>
          <a:noFill/>
        </p:spPr>
        <p:txBody>
          <a:bodyPr wrap="square" rtlCol="0">
            <a:spAutoFit/>
          </a:bodyPr>
          <a:lstStyle/>
          <a:p>
            <a:r>
              <a:rPr lang="en-US" sz="2400" dirty="0" smtClean="0"/>
              <a:t>5. How do FQHCs make a difference?</a:t>
            </a:r>
          </a:p>
          <a:p>
            <a:endParaRPr lang="en-US" sz="2400" dirty="0"/>
          </a:p>
          <a:p>
            <a:pPr marL="514350" indent="-514350">
              <a:buAutoNum type="alphaLcPeriod"/>
            </a:pPr>
            <a:r>
              <a:rPr lang="en-US" sz="2400" dirty="0" smtClean="0"/>
              <a:t>They offer a sliding fee scale to the uninsured and underinsured </a:t>
            </a:r>
          </a:p>
          <a:p>
            <a:pPr marL="514350" indent="-514350">
              <a:buAutoNum type="alphaLcPeriod"/>
            </a:pPr>
            <a:r>
              <a:rPr lang="en-US" sz="2400" dirty="0" smtClean="0"/>
              <a:t>Local governance – Health centers are governed by a volunteer Board of Directors. The majority of Board Members must be patients of the center. Boards must be able to hire/fire executive director (When owned by public entity, have authority delegated to them to be able to do so)</a:t>
            </a:r>
          </a:p>
          <a:p>
            <a:pPr marL="514350" indent="-514350">
              <a:buAutoNum type="alphaLcPeriod"/>
            </a:pPr>
            <a:r>
              <a:rPr lang="en-US" sz="2400" dirty="0" smtClean="0"/>
              <a:t>Responsive to community needs – Health Centers tailor their services to fit the special needs and priorities of their communities</a:t>
            </a:r>
          </a:p>
          <a:p>
            <a:pPr marL="514350" indent="-514350">
              <a:buAutoNum type="alphaLcPeriod"/>
            </a:pPr>
            <a:r>
              <a:rPr lang="en-US" sz="2400" dirty="0" smtClean="0"/>
              <a:t>Health centers meet or exceed nationally accepted practice standards for treatment of chronic conditions. All health centers must have a clinical quality program and submit reports on their clinical outcomes (clinical measures)</a:t>
            </a:r>
          </a:p>
          <a:p>
            <a:pPr marL="514350" indent="-514350">
              <a:buAutoNum type="alphaLcPeriod"/>
            </a:pPr>
            <a:r>
              <a:rPr lang="en-US" sz="2400" dirty="0" smtClean="0"/>
              <a:t>Quality of care provided at health centers is equal to or greater that care provided elsewhere  </a:t>
            </a:r>
          </a:p>
          <a:p>
            <a:pPr marL="514350" indent="-514350">
              <a:buAutoNum type="alphaLcPeriod"/>
            </a:pPr>
            <a:r>
              <a:rPr lang="en-US" sz="2400" dirty="0" smtClean="0">
                <a:solidFill>
                  <a:srgbClr val="C00000"/>
                </a:solidFill>
              </a:rPr>
              <a:t>All of the above</a:t>
            </a:r>
            <a:endParaRPr lang="en-US" sz="2400" dirty="0">
              <a:solidFill>
                <a:srgbClr val="C00000"/>
              </a:solidFill>
            </a:endParaRPr>
          </a:p>
          <a:p>
            <a:pPr marL="514350" indent="-514350">
              <a:buAutoNum type="alphaLcPeriod"/>
            </a:pPr>
            <a:endParaRPr lang="en-US" sz="3200" dirty="0" smtClean="0"/>
          </a:p>
          <a:p>
            <a:pPr marL="514350" indent="-514350">
              <a:buAutoNum type="alphaLcPeriod"/>
            </a:pPr>
            <a:endParaRPr lang="en-US" sz="3200" dirty="0">
              <a:sym typeface="Symbol"/>
            </a:endParaRPr>
          </a:p>
          <a:p>
            <a:pPr marL="514350" indent="-514350">
              <a:buAutoNum type="alphaLcPeriod"/>
            </a:pPr>
            <a:endParaRPr lang="en-US" sz="3200" dirty="0"/>
          </a:p>
        </p:txBody>
      </p:sp>
    </p:spTree>
    <p:extLst>
      <p:ext uri="{BB962C8B-B14F-4D97-AF65-F5344CB8AC3E}">
        <p14:creationId xmlns:p14="http://schemas.microsoft.com/office/powerpoint/2010/main" val="17070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93193" y="0"/>
            <a:ext cx="6912341" cy="6858000"/>
          </a:xfrm>
          <a:prstGeom prst="rect">
            <a:avLst/>
          </a:prstGeom>
        </p:spPr>
      </p:pic>
      <p:pic>
        <p:nvPicPr>
          <p:cNvPr id="2" name="Picture 1"/>
          <p:cNvPicPr>
            <a:picLocks noChangeAspect="1"/>
          </p:cNvPicPr>
          <p:nvPr/>
        </p:nvPicPr>
        <p:blipFill>
          <a:blip r:embed="rId3"/>
          <a:stretch>
            <a:fillRect/>
          </a:stretch>
        </p:blipFill>
        <p:spPr>
          <a:xfrm>
            <a:off x="9326880" y="308286"/>
            <a:ext cx="2397759" cy="5859370"/>
          </a:xfrm>
          <a:prstGeom prst="rect">
            <a:avLst/>
          </a:prstGeom>
        </p:spPr>
      </p:pic>
      <p:sp>
        <p:nvSpPr>
          <p:cNvPr id="3" name="TextBox 2"/>
          <p:cNvSpPr txBox="1"/>
          <p:nvPr/>
        </p:nvSpPr>
        <p:spPr>
          <a:xfrm>
            <a:off x="5370164" y="2875213"/>
            <a:ext cx="768159" cy="369332"/>
          </a:xfrm>
          <a:prstGeom prst="rect">
            <a:avLst/>
          </a:prstGeom>
          <a:noFill/>
        </p:spPr>
        <p:txBody>
          <a:bodyPr wrap="none" rtlCol="0">
            <a:spAutoFit/>
          </a:bodyPr>
          <a:lstStyle/>
          <a:p>
            <a:r>
              <a:rPr lang="en-US" b="1" dirty="0" smtClean="0">
                <a:solidFill>
                  <a:srgbClr val="FF0000"/>
                </a:solidFill>
              </a:rPr>
              <a:t>HRSA</a:t>
            </a:r>
            <a:endParaRPr lang="en-US" b="1" dirty="0">
              <a:solidFill>
                <a:srgbClr val="FF0000"/>
              </a:solidFill>
            </a:endParaRPr>
          </a:p>
        </p:txBody>
      </p:sp>
    </p:spTree>
    <p:extLst>
      <p:ext uri="{BB962C8B-B14F-4D97-AF65-F5344CB8AC3E}">
        <p14:creationId xmlns:p14="http://schemas.microsoft.com/office/powerpoint/2010/main" val="791972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87139" y="269966"/>
            <a:ext cx="6999601" cy="6217920"/>
          </a:xfrm>
          <a:prstGeom prst="rect">
            <a:avLst/>
          </a:prstGeom>
        </p:spPr>
      </p:pic>
      <p:pic>
        <p:nvPicPr>
          <p:cNvPr id="2" name="Picture 1"/>
          <p:cNvPicPr>
            <a:picLocks noChangeAspect="1"/>
          </p:cNvPicPr>
          <p:nvPr/>
        </p:nvPicPr>
        <p:blipFill>
          <a:blip r:embed="rId3"/>
          <a:stretch>
            <a:fillRect/>
          </a:stretch>
        </p:blipFill>
        <p:spPr>
          <a:xfrm>
            <a:off x="9204960" y="365759"/>
            <a:ext cx="2421572" cy="5917563"/>
          </a:xfrm>
          <a:prstGeom prst="rect">
            <a:avLst/>
          </a:prstGeom>
        </p:spPr>
      </p:pic>
      <p:sp>
        <p:nvSpPr>
          <p:cNvPr id="5" name="TextBox 4"/>
          <p:cNvSpPr txBox="1"/>
          <p:nvPr/>
        </p:nvSpPr>
        <p:spPr>
          <a:xfrm>
            <a:off x="2332495" y="4920711"/>
            <a:ext cx="768159" cy="369332"/>
          </a:xfrm>
          <a:prstGeom prst="rect">
            <a:avLst/>
          </a:prstGeom>
          <a:noFill/>
        </p:spPr>
        <p:txBody>
          <a:bodyPr wrap="none" rtlCol="0">
            <a:spAutoFit/>
          </a:bodyPr>
          <a:lstStyle/>
          <a:p>
            <a:r>
              <a:rPr lang="en-US" b="1" dirty="0" smtClean="0">
                <a:solidFill>
                  <a:srgbClr val="FF0000"/>
                </a:solidFill>
              </a:rPr>
              <a:t>HRSA</a:t>
            </a:r>
            <a:endParaRPr lang="en-US" b="1" dirty="0">
              <a:solidFill>
                <a:srgbClr val="FF0000"/>
              </a:solidFill>
            </a:endParaRPr>
          </a:p>
        </p:txBody>
      </p:sp>
    </p:spTree>
    <p:extLst>
      <p:ext uri="{BB962C8B-B14F-4D97-AF65-F5344CB8AC3E}">
        <p14:creationId xmlns:p14="http://schemas.microsoft.com/office/powerpoint/2010/main" val="1556797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7656" y="2762441"/>
            <a:ext cx="4232367" cy="1210119"/>
          </a:xfrm>
        </p:spPr>
        <p:txBody>
          <a:bodyPr>
            <a:normAutofit/>
          </a:bodyPr>
          <a:lstStyle/>
          <a:p>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a:stretch>
            <a:fillRect/>
          </a:stretch>
        </p:blipFill>
        <p:spPr>
          <a:xfrm>
            <a:off x="530093" y="720281"/>
            <a:ext cx="7291334" cy="5599816"/>
          </a:xfrm>
          <a:prstGeom prst="rect">
            <a:avLst/>
          </a:prstGeom>
        </p:spPr>
      </p:pic>
      <p:sp>
        <p:nvSpPr>
          <p:cNvPr id="3" name="Rectangle 2"/>
          <p:cNvSpPr/>
          <p:nvPr/>
        </p:nvSpPr>
        <p:spPr>
          <a:xfrm>
            <a:off x="975360" y="4388118"/>
            <a:ext cx="2255520" cy="2308324"/>
          </a:xfrm>
          <a:prstGeom prst="rect">
            <a:avLst/>
          </a:prstGeom>
        </p:spPr>
        <p:txBody>
          <a:bodyPr wrap="square">
            <a:spAutoFit/>
          </a:bodyPr>
          <a:lstStyle/>
          <a:p>
            <a:r>
              <a:rPr lang="en-US" dirty="0">
                <a:solidFill>
                  <a:srgbClr val="FF0000"/>
                </a:solidFill>
              </a:rPr>
              <a:t>COMMUNITY              </a:t>
            </a:r>
            <a:br>
              <a:rPr lang="en-US" dirty="0">
                <a:solidFill>
                  <a:srgbClr val="FF0000"/>
                </a:solidFill>
              </a:rPr>
            </a:br>
            <a:r>
              <a:rPr lang="en-US" dirty="0">
                <a:solidFill>
                  <a:srgbClr val="FF0000"/>
                </a:solidFill>
              </a:rPr>
              <a:t>HEALTH     </a:t>
            </a:r>
            <a:br>
              <a:rPr lang="en-US" dirty="0">
                <a:solidFill>
                  <a:srgbClr val="FF0000"/>
                </a:solidFill>
              </a:rPr>
            </a:br>
            <a:r>
              <a:rPr lang="en-US" dirty="0">
                <a:solidFill>
                  <a:srgbClr val="FF0000"/>
                </a:solidFill>
              </a:rPr>
              <a:t>CENTER   </a:t>
            </a:r>
            <a:br>
              <a:rPr lang="en-US" dirty="0">
                <a:solidFill>
                  <a:srgbClr val="FF0000"/>
                </a:solidFill>
              </a:rPr>
            </a:br>
            <a:r>
              <a:rPr lang="en-US" dirty="0">
                <a:solidFill>
                  <a:srgbClr val="FF0000"/>
                </a:solidFill>
              </a:rPr>
              <a:t>ORGANIZATIONAL </a:t>
            </a:r>
            <a:br>
              <a:rPr lang="en-US" dirty="0">
                <a:solidFill>
                  <a:srgbClr val="FF0000"/>
                </a:solidFill>
              </a:rPr>
            </a:br>
            <a:r>
              <a:rPr lang="en-US" dirty="0">
                <a:solidFill>
                  <a:srgbClr val="FF0000"/>
                </a:solidFill>
              </a:rPr>
              <a:t>CHART examples</a:t>
            </a:r>
            <a:br>
              <a:rPr lang="en-US" dirty="0">
                <a:solidFill>
                  <a:srgbClr val="FF0000"/>
                </a:solidFill>
              </a:rPr>
            </a:br>
            <a:r>
              <a:rPr lang="en-US" dirty="0">
                <a:solidFill>
                  <a:srgbClr val="FF0000"/>
                </a:solidFill>
              </a:rPr>
              <a:t/>
            </a:r>
            <a:br>
              <a:rPr lang="en-US" dirty="0">
                <a:solidFill>
                  <a:srgbClr val="FF0000"/>
                </a:solidFill>
              </a:rPr>
            </a:br>
            <a:r>
              <a:rPr lang="en-US" dirty="0"/>
              <a:t/>
            </a:r>
            <a:br>
              <a:rPr lang="en-US" dirty="0"/>
            </a:br>
            <a:endParaRPr lang="en-US" dirty="0"/>
          </a:p>
        </p:txBody>
      </p:sp>
      <p:pic>
        <p:nvPicPr>
          <p:cNvPr id="6" name="Picture 5"/>
          <p:cNvPicPr>
            <a:picLocks noChangeAspect="1"/>
          </p:cNvPicPr>
          <p:nvPr/>
        </p:nvPicPr>
        <p:blipFill>
          <a:blip r:embed="rId3"/>
          <a:stretch>
            <a:fillRect/>
          </a:stretch>
        </p:blipFill>
        <p:spPr>
          <a:xfrm>
            <a:off x="7821427" y="720281"/>
            <a:ext cx="2297933" cy="5615427"/>
          </a:xfrm>
          <a:prstGeom prst="rect">
            <a:avLst/>
          </a:prstGeom>
        </p:spPr>
      </p:pic>
      <p:sp>
        <p:nvSpPr>
          <p:cNvPr id="5" name="Rectangle 4"/>
          <p:cNvSpPr/>
          <p:nvPr/>
        </p:nvSpPr>
        <p:spPr>
          <a:xfrm>
            <a:off x="3720388" y="276408"/>
            <a:ext cx="768159" cy="369332"/>
          </a:xfrm>
          <a:prstGeom prst="rect">
            <a:avLst/>
          </a:prstGeom>
        </p:spPr>
        <p:txBody>
          <a:bodyPr wrap="none">
            <a:spAutoFit/>
          </a:bodyPr>
          <a:lstStyle/>
          <a:p>
            <a:r>
              <a:rPr lang="en-US" b="1" dirty="0">
                <a:solidFill>
                  <a:srgbClr val="FF0000"/>
                </a:solidFill>
              </a:rPr>
              <a:t>HRSA</a:t>
            </a:r>
            <a:endParaRPr lang="en-US" b="1" dirty="0">
              <a:solidFill>
                <a:srgbClr val="FF0000"/>
              </a:solidFill>
            </a:endParaRPr>
          </a:p>
        </p:txBody>
      </p:sp>
    </p:spTree>
    <p:extLst>
      <p:ext uri="{BB962C8B-B14F-4D97-AF65-F5344CB8AC3E}">
        <p14:creationId xmlns:p14="http://schemas.microsoft.com/office/powerpoint/2010/main" val="3406915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525</TotalTime>
  <Words>2794</Words>
  <Application>Microsoft Office PowerPoint</Application>
  <PresentationFormat>Widescreen</PresentationFormat>
  <Paragraphs>306</Paragraphs>
  <Slides>64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Century Gothic</vt:lpstr>
      <vt:lpstr>Symbol</vt:lpstr>
      <vt:lpstr>Wingdings 3</vt:lpstr>
      <vt:lpstr>Slice</vt:lpstr>
      <vt:lpstr>MODULE three:     MEDICAL ADMINISTRATION  AND SERVICE DELIVERY  STRUCTURES IN COMMUNITY  HEALTH SETTINGS  </vt:lpstr>
      <vt:lpstr>PowerPoint Presentation</vt:lpstr>
      <vt:lpstr>objective</vt:lpstr>
      <vt:lpstr>Organizational structure  of community health centers  </vt:lpstr>
      <vt:lpstr>ORGANIZATIONAL  OUTLINE OF AUTHORITY</vt:lpstr>
      <vt:lpstr>PowerPoint Presentation</vt:lpstr>
      <vt:lpstr>PowerPoint Presentation</vt:lpstr>
      <vt:lpstr>PowerPoint Presentation</vt:lpstr>
      <vt:lpstr> </vt:lpstr>
      <vt:lpstr>PowerPoint Presentation</vt:lpstr>
      <vt:lpstr> PHYSICIAN JOB DESCRIPTION</vt:lpstr>
      <vt:lpstr>PHYSICIAN PERFORMANCE EVALUATION</vt:lpstr>
      <vt:lpstr>PHYSICIAN PERFORMANCE EVALUATION</vt:lpstr>
      <vt:lpstr>PHYSICIAN PERFORMANCE EVALUATION (continued)</vt:lpstr>
      <vt:lpstr>PHYSICIAN PERFORMANCE EVALUATION (continued)</vt:lpstr>
      <vt:lpstr>PHYSICIAN PERFORMANCE EVALUATION (continued)</vt:lpstr>
      <vt:lpstr>PHYSICIAN PERFORMANCE EVALUATION (continued)</vt:lpstr>
      <vt:lpstr>ANNUAL COMPETENCY CLINICAL SKILLS ASSESSMENT EVALUATION OF CLINICAL PERFORMANCE                PHYSICIAN – MEDICAL OFFICE</vt:lpstr>
      <vt:lpstr>ANNUAL COMPETENCY CLINICAL SKILLS ASSESSMENT EVALUATION OF CLINICAL PERFORMANCE               PHYSICIAN – MEDICAL OFFICE (continued)</vt:lpstr>
      <vt:lpstr>ANNUAL COMPETENCY CLINICAL SKILLS ASSESSMENT EVALUATION OF CLINICAL PERFORMANCE               PHYSICIAN – MEDICAL OFFICE (continued)</vt:lpstr>
      <vt:lpstr>ANNUAL COMPETENCY CLINICAL SKILLS ASSESSMENT EVALUATION OF CLINICAL PERFORMANCE               PHYSICIAN – MEDICAL OFFICE (continued)</vt:lpstr>
      <vt:lpstr>ANNUAL COMPETENCY CLINICAL SKILLS ASSESSMENT EVALUATION OF CLINICAL PERFORMANCE   PHYSICIAN – MEDICAL OFFICE (continued)</vt:lpstr>
      <vt:lpstr>ANNUAL COMPETENCY CLINICAL SKILLS ASSESSMENT EVALUATION OF CLINICAL PERFORMANCE               PHYSICIAN – MEDICAL OFFICE (continued)</vt:lpstr>
      <vt:lpstr>ANNUAL COMPETENCY CLINICAL SKILLS ASSESSMENT EVALUATION OF CLINICAL PERFORMANCE               PHYSICIAN – MEDICAL OFFICE (continued)</vt:lpstr>
      <vt:lpstr>ANNUAL COMPETENCY CLINICAL SKILLS ASSESSMENT EVALUATION OF CLINICAL PERFORMANCE                PHYSICIAN – MEDICAL OFFICE (continued)</vt:lpstr>
      <vt:lpstr>WHAT ARE THE JOB RELATED EXPECTATIONS WITH REGARD TO THE FOLLOWING AREAS?</vt:lpstr>
      <vt:lpstr>PowerPoint Presentation</vt:lpstr>
      <vt:lpstr>PowerPoint Presentation</vt:lpstr>
      <vt:lpstr>PowerPoint Presentation</vt:lpstr>
      <vt:lpstr>PowerPoint Presentation</vt:lpstr>
      <vt:lpstr>PowerPoint Presentation</vt:lpstr>
      <vt:lpstr>Health resources and  services administration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Brooks</dc:creator>
  <cp:lastModifiedBy>Victor Brooks</cp:lastModifiedBy>
  <cp:revision>31</cp:revision>
  <cp:lastPrinted>2017-12-08T19:01:25Z</cp:lastPrinted>
  <dcterms:created xsi:type="dcterms:W3CDTF">2017-11-27T19:02:08Z</dcterms:created>
  <dcterms:modified xsi:type="dcterms:W3CDTF">2018-01-19T18:45:29Z</dcterms:modified>
</cp:coreProperties>
</file>