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1"/>
  </p:notesMasterIdLst>
  <p:sldIdLst>
    <p:sldId id="257" r:id="rId2"/>
    <p:sldId id="258" r:id="rId3"/>
    <p:sldId id="320" r:id="rId4"/>
    <p:sldId id="321"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2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23" r:id="rId64"/>
    <p:sldId id="316" r:id="rId65"/>
    <p:sldId id="318" r:id="rId66"/>
    <p:sldId id="324" r:id="rId67"/>
    <p:sldId id="325" r:id="rId68"/>
    <p:sldId id="326" r:id="rId69"/>
    <p:sldId id="327" r:id="rId7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23" d="100"/>
          <a:sy n="123" d="100"/>
        </p:scale>
        <p:origin x="114" y="33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2779990-F5B2-48D7-A863-8A7315DDCB31}" type="datetimeFigureOut">
              <a:rPr lang="en-US" smtClean="0"/>
              <a:t>1/17/2018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D589A37-A005-4719-8232-D0DE14EBD6A5}" type="slidenum">
              <a:rPr lang="en-US" smtClean="0"/>
              <a:t>‹#›</a:t>
            </a:fld>
            <a:endParaRPr lang="en-US"/>
          </a:p>
        </p:txBody>
      </p:sp>
    </p:spTree>
    <p:extLst>
      <p:ext uri="{BB962C8B-B14F-4D97-AF65-F5344CB8AC3E}">
        <p14:creationId xmlns:p14="http://schemas.microsoft.com/office/powerpoint/2010/main" val="2996519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036811-DB6F-4ADE-AF16-F28545BBB2F2}" type="slidenum">
              <a:rPr lang="en-US" smtClean="0"/>
              <a:t>59</a:t>
            </a:fld>
            <a:endParaRPr lang="en-US"/>
          </a:p>
        </p:txBody>
      </p:sp>
    </p:spTree>
    <p:extLst>
      <p:ext uri="{BB962C8B-B14F-4D97-AF65-F5344CB8AC3E}">
        <p14:creationId xmlns:p14="http://schemas.microsoft.com/office/powerpoint/2010/main" val="285514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4054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36DA1D87-DB08-476F-80BE-531EA1156205}" type="datetimeFigureOut">
              <a:rPr lang="en-US" smtClean="0"/>
              <a:t>1/17/2018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1433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888425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00348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34010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57040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4036444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93577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847672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597499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173838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DA1D87-DB08-476F-80BE-531EA1156205}" type="datetimeFigureOut">
              <a:rPr lang="en-US" smtClean="0"/>
              <a:t>1/17/2018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415601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6DA1D87-DB08-476F-80BE-531EA1156205}" type="datetimeFigureOut">
              <a:rPr lang="en-US" smtClean="0"/>
              <a:t>1/17/2018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39030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6DA1D87-DB08-476F-80BE-531EA1156205}" type="datetimeFigureOut">
              <a:rPr lang="en-US" smtClean="0"/>
              <a:t>1/17/2018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857120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DA1D87-DB08-476F-80BE-531EA1156205}" type="datetimeFigureOut">
              <a:rPr lang="en-US" smtClean="0"/>
              <a:t>1/17/2018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06704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DA1D87-DB08-476F-80BE-531EA1156205}" type="datetimeFigureOut">
              <a:rPr lang="en-US" smtClean="0"/>
              <a:t>1/17/2018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879248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DA1D87-DB08-476F-80BE-531EA1156205}" type="datetimeFigureOut">
              <a:rPr lang="en-US" smtClean="0"/>
              <a:t>1/17/2018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88195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6DA1D87-DB08-476F-80BE-531EA1156205}" type="datetimeFigureOut">
              <a:rPr lang="en-US" smtClean="0"/>
              <a:t>1/17/2018</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58B55C5A-35D9-4247-946D-FD88F0C5F562}" type="slidenum">
              <a:rPr lang="en-US" smtClean="0"/>
              <a:t>‹#›</a:t>
            </a:fld>
            <a:endParaRPr lang="en-US"/>
          </a:p>
        </p:txBody>
      </p:sp>
    </p:spTree>
    <p:extLst>
      <p:ext uri="{BB962C8B-B14F-4D97-AF65-F5344CB8AC3E}">
        <p14:creationId xmlns:p14="http://schemas.microsoft.com/office/powerpoint/2010/main" val="67533412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en.wikipedia.org/wiki/Medical_science" TargetMode="External"/><Relationship Id="rId13" Type="http://schemas.openxmlformats.org/officeDocument/2006/relationships/hyperlink" Target="https://en.wikipedia.org/wiki/Natural_science" TargetMode="External"/><Relationship Id="rId18" Type="http://schemas.openxmlformats.org/officeDocument/2006/relationships/hyperlink" Target="https://en.wikipedia.org/wiki/Supernatural" TargetMode="External"/><Relationship Id="rId3" Type="http://schemas.openxmlformats.org/officeDocument/2006/relationships/hyperlink" Target="https://en.wikipedia.org/wiki/Efficacy" TargetMode="External"/><Relationship Id="rId21" Type="http://schemas.openxmlformats.org/officeDocument/2006/relationships/hyperlink" Target="https://en.wikipedia.org/wiki/Propaganda" TargetMode="External"/><Relationship Id="rId7" Type="http://schemas.openxmlformats.org/officeDocument/2006/relationships/hyperlink" Target="https://en.wikipedia.org/wiki/Science" TargetMode="External"/><Relationship Id="rId12" Type="http://schemas.openxmlformats.org/officeDocument/2006/relationships/hyperlink" Target="https://en.wikipedia.org/wiki/Biophysics" TargetMode="External"/><Relationship Id="rId17" Type="http://schemas.openxmlformats.org/officeDocument/2006/relationships/hyperlink" Target="https://en.wikipedia.org/wiki/Superstition" TargetMode="External"/><Relationship Id="rId2" Type="http://schemas.openxmlformats.org/officeDocument/2006/relationships/hyperlink" Target="https://en.wikipedia.org/wiki/Medicine" TargetMode="External"/><Relationship Id="rId16" Type="http://schemas.openxmlformats.org/officeDocument/2006/relationships/hyperlink" Target="https://en.wikipedia.org/wiki/Religion" TargetMode="External"/><Relationship Id="rId20" Type="http://schemas.openxmlformats.org/officeDocument/2006/relationships/hyperlink" Target="https://en.wikipedia.org/wiki/Fallacy" TargetMode="External"/><Relationship Id="rId1" Type="http://schemas.openxmlformats.org/officeDocument/2006/relationships/slideLayout" Target="../slideLayouts/slideLayout2.xml"/><Relationship Id="rId6" Type="http://schemas.openxmlformats.org/officeDocument/2006/relationships/hyperlink" Target="https://en.wikipedia.org/wiki/Scientific_evidence" TargetMode="External"/><Relationship Id="rId11" Type="http://schemas.openxmlformats.org/officeDocument/2006/relationships/hyperlink" Target="https://en.wikipedia.org/wiki/Molecular_biology" TargetMode="External"/><Relationship Id="rId5" Type="http://schemas.openxmlformats.org/officeDocument/2006/relationships/hyperlink" Target="https://en.wikipedia.org/wiki/Biomedicine" TargetMode="External"/><Relationship Id="rId15" Type="http://schemas.openxmlformats.org/officeDocument/2006/relationships/hyperlink" Target="https://en.wikipedia.org/wiki/Testimonial" TargetMode="External"/><Relationship Id="rId10" Type="http://schemas.openxmlformats.org/officeDocument/2006/relationships/hyperlink" Target="https://en.wikipedia.org/wiki/Physiology" TargetMode="External"/><Relationship Id="rId19" Type="http://schemas.openxmlformats.org/officeDocument/2006/relationships/hyperlink" Target="https://en.wikipedia.org/wiki/Pseudoscience" TargetMode="External"/><Relationship Id="rId4" Type="http://schemas.openxmlformats.org/officeDocument/2006/relationships/hyperlink" Target="https://en.wikipedia.org/wiki/Scientific_method" TargetMode="External"/><Relationship Id="rId9" Type="http://schemas.openxmlformats.org/officeDocument/2006/relationships/hyperlink" Target="https://en.wikipedia.org/wiki/Biology" TargetMode="External"/><Relationship Id="rId14" Type="http://schemas.openxmlformats.org/officeDocument/2006/relationships/hyperlink" Target="https://en.wikipedia.org/wiki/Clinical_practice" TargetMode="External"/><Relationship Id="rId22" Type="http://schemas.openxmlformats.org/officeDocument/2006/relationships/hyperlink" Target="https://en.wikipedia.org/wiki/Fraud"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hopkinsmedicine.org/healthlibrary/conditions/adult/complementary_and_alternative_medicine/home_page_-_complementary_and_alternative_medicine_85,p00185"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New_age" TargetMode="External"/><Relationship Id="rId2" Type="http://schemas.openxmlformats.org/officeDocument/2006/relationships/hyperlink" Target="https://en.wikipedia.org/wiki/World_Health_Organization"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oogle2.fda.gov/search?q=Traditional+Chinese+medicine&amp;client=FDAgov&amp;site=FDAgov&amp;lr=&amp;proxystylesheet=FDAgov&amp;requiredfields=-archive:Yes&amp;output=xml_no_dtd&amp;getfields=*"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23" y="144855"/>
            <a:ext cx="11135823" cy="6021167"/>
          </a:xfrm>
        </p:spPr>
        <p:txBody>
          <a:bodyPr>
            <a:normAutofit/>
          </a:bodyPr>
          <a:lstStyle/>
          <a:p>
            <a:r>
              <a:rPr lang="en-US" sz="6000" b="1" dirty="0" smtClean="0"/>
              <a:t>MODULE six:</a:t>
            </a:r>
            <a:br>
              <a:rPr lang="en-US" sz="6000" b="1" dirty="0" smtClean="0"/>
            </a:br>
            <a:r>
              <a:rPr lang="en-US" sz="6000" b="1" dirty="0"/>
              <a:t/>
            </a:r>
            <a:br>
              <a:rPr lang="en-US" sz="6000" b="1" dirty="0"/>
            </a:br>
            <a:r>
              <a:rPr lang="en-US" sz="6000" b="1" dirty="0" smtClean="0"/>
              <a:t>pharmacology   </a:t>
            </a:r>
            <a:br>
              <a:rPr lang="en-US" sz="6000" b="1" dirty="0" smtClean="0"/>
            </a:br>
            <a:r>
              <a:rPr lang="en-US" sz="6000" b="1" dirty="0" smtClean="0"/>
              <a:t/>
            </a:r>
            <a:br>
              <a:rPr lang="en-US" sz="6000" b="1" dirty="0" smtClean="0"/>
            </a:br>
            <a:endParaRPr lang="en-US" sz="6000" b="1" dirty="0"/>
          </a:p>
        </p:txBody>
      </p:sp>
      <p:pic>
        <p:nvPicPr>
          <p:cNvPr id="3" name="Picture 2"/>
          <p:cNvPicPr>
            <a:picLocks noChangeAspect="1"/>
          </p:cNvPicPr>
          <p:nvPr/>
        </p:nvPicPr>
        <p:blipFill>
          <a:blip r:embed="rId2"/>
          <a:stretch>
            <a:fillRect/>
          </a:stretch>
        </p:blipFill>
        <p:spPr>
          <a:xfrm>
            <a:off x="8937625" y="270192"/>
            <a:ext cx="2952750" cy="6276975"/>
          </a:xfrm>
          <a:prstGeom prst="rect">
            <a:avLst/>
          </a:prstGeom>
        </p:spPr>
      </p:pic>
    </p:spTree>
    <p:extLst>
      <p:ext uri="{BB962C8B-B14F-4D97-AF65-F5344CB8AC3E}">
        <p14:creationId xmlns:p14="http://schemas.microsoft.com/office/powerpoint/2010/main" val="34924544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00379" y="1227860"/>
            <a:ext cx="7177865" cy="4532663"/>
          </a:xfrm>
          <a:prstGeom prst="rect">
            <a:avLst/>
          </a:prstGeom>
        </p:spPr>
      </p:pic>
      <p:pic>
        <p:nvPicPr>
          <p:cNvPr id="2" name="Picture 1"/>
          <p:cNvPicPr>
            <a:picLocks noChangeAspect="1"/>
          </p:cNvPicPr>
          <p:nvPr/>
        </p:nvPicPr>
        <p:blipFill>
          <a:blip r:embed="rId3"/>
          <a:stretch>
            <a:fillRect/>
          </a:stretch>
        </p:blipFill>
        <p:spPr>
          <a:xfrm>
            <a:off x="8872780" y="219803"/>
            <a:ext cx="3003764" cy="6385422"/>
          </a:xfrm>
          <a:prstGeom prst="rect">
            <a:avLst/>
          </a:prstGeom>
        </p:spPr>
      </p:pic>
    </p:spTree>
    <p:extLst>
      <p:ext uri="{BB962C8B-B14F-4D97-AF65-F5344CB8AC3E}">
        <p14:creationId xmlns:p14="http://schemas.microsoft.com/office/powerpoint/2010/main" val="20498784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75655" y="1115097"/>
            <a:ext cx="7591542" cy="4896403"/>
          </a:xfrm>
          <a:prstGeom prst="rect">
            <a:avLst/>
          </a:prstGeom>
        </p:spPr>
      </p:pic>
      <p:pic>
        <p:nvPicPr>
          <p:cNvPr id="2" name="Picture 1"/>
          <p:cNvPicPr>
            <a:picLocks noChangeAspect="1"/>
          </p:cNvPicPr>
          <p:nvPr/>
        </p:nvPicPr>
        <p:blipFill>
          <a:blip r:embed="rId3"/>
          <a:stretch>
            <a:fillRect/>
          </a:stretch>
        </p:blipFill>
        <p:spPr>
          <a:xfrm>
            <a:off x="9249861" y="415067"/>
            <a:ext cx="2632616" cy="5596433"/>
          </a:xfrm>
          <a:prstGeom prst="rect">
            <a:avLst/>
          </a:prstGeom>
        </p:spPr>
      </p:pic>
    </p:spTree>
    <p:extLst>
      <p:ext uri="{BB962C8B-B14F-4D97-AF65-F5344CB8AC3E}">
        <p14:creationId xmlns:p14="http://schemas.microsoft.com/office/powerpoint/2010/main" val="38759417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59397" y="1552029"/>
            <a:ext cx="7042522" cy="4712969"/>
          </a:xfrm>
          <a:prstGeom prst="rect">
            <a:avLst/>
          </a:prstGeom>
        </p:spPr>
      </p:pic>
      <p:pic>
        <p:nvPicPr>
          <p:cNvPr id="2" name="Picture 1"/>
          <p:cNvPicPr>
            <a:picLocks noChangeAspect="1"/>
          </p:cNvPicPr>
          <p:nvPr/>
        </p:nvPicPr>
        <p:blipFill>
          <a:blip r:embed="rId3"/>
          <a:stretch>
            <a:fillRect/>
          </a:stretch>
        </p:blipFill>
        <p:spPr>
          <a:xfrm>
            <a:off x="8937394" y="234445"/>
            <a:ext cx="2948102" cy="6267094"/>
          </a:xfrm>
          <a:prstGeom prst="rect">
            <a:avLst/>
          </a:prstGeom>
        </p:spPr>
      </p:pic>
    </p:spTree>
    <p:extLst>
      <p:ext uri="{BB962C8B-B14F-4D97-AF65-F5344CB8AC3E}">
        <p14:creationId xmlns:p14="http://schemas.microsoft.com/office/powerpoint/2010/main" val="23065058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6689" y="1452870"/>
            <a:ext cx="7689921" cy="4942482"/>
          </a:xfrm>
          <a:prstGeom prst="rect">
            <a:avLst/>
          </a:prstGeom>
        </p:spPr>
      </p:pic>
      <p:pic>
        <p:nvPicPr>
          <p:cNvPr id="2" name="Picture 1"/>
          <p:cNvPicPr>
            <a:picLocks noChangeAspect="1"/>
          </p:cNvPicPr>
          <p:nvPr/>
        </p:nvPicPr>
        <p:blipFill>
          <a:blip r:embed="rId3"/>
          <a:stretch>
            <a:fillRect/>
          </a:stretch>
        </p:blipFill>
        <p:spPr>
          <a:xfrm>
            <a:off x="9133285" y="268305"/>
            <a:ext cx="2928529" cy="6225485"/>
          </a:xfrm>
          <a:prstGeom prst="rect">
            <a:avLst/>
          </a:prstGeom>
        </p:spPr>
      </p:pic>
    </p:spTree>
    <p:extLst>
      <p:ext uri="{BB962C8B-B14F-4D97-AF65-F5344CB8AC3E}">
        <p14:creationId xmlns:p14="http://schemas.microsoft.com/office/powerpoint/2010/main" val="79007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25519" y="1154623"/>
            <a:ext cx="7119283" cy="4858525"/>
          </a:xfrm>
          <a:prstGeom prst="rect">
            <a:avLst/>
          </a:prstGeom>
        </p:spPr>
      </p:pic>
      <p:pic>
        <p:nvPicPr>
          <p:cNvPr id="2" name="Picture 1"/>
          <p:cNvPicPr>
            <a:picLocks noChangeAspect="1"/>
          </p:cNvPicPr>
          <p:nvPr/>
        </p:nvPicPr>
        <p:blipFill>
          <a:blip r:embed="rId3"/>
          <a:stretch>
            <a:fillRect/>
          </a:stretch>
        </p:blipFill>
        <p:spPr>
          <a:xfrm>
            <a:off x="8826285" y="335014"/>
            <a:ext cx="3039583" cy="6461564"/>
          </a:xfrm>
          <a:prstGeom prst="rect">
            <a:avLst/>
          </a:prstGeom>
        </p:spPr>
      </p:pic>
    </p:spTree>
    <p:extLst>
      <p:ext uri="{BB962C8B-B14F-4D97-AF65-F5344CB8AC3E}">
        <p14:creationId xmlns:p14="http://schemas.microsoft.com/office/powerpoint/2010/main" val="5983255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88196" y="1382515"/>
            <a:ext cx="7716146" cy="4665201"/>
          </a:xfrm>
          <a:prstGeom prst="rect">
            <a:avLst/>
          </a:prstGeom>
        </p:spPr>
      </p:pic>
      <p:pic>
        <p:nvPicPr>
          <p:cNvPr id="2" name="Picture 1"/>
          <p:cNvPicPr>
            <a:picLocks noChangeAspect="1"/>
          </p:cNvPicPr>
          <p:nvPr/>
        </p:nvPicPr>
        <p:blipFill>
          <a:blip r:embed="rId3"/>
          <a:stretch>
            <a:fillRect/>
          </a:stretch>
        </p:blipFill>
        <p:spPr>
          <a:xfrm>
            <a:off x="9058759" y="249123"/>
            <a:ext cx="2940047" cy="6249971"/>
          </a:xfrm>
          <a:prstGeom prst="rect">
            <a:avLst/>
          </a:prstGeom>
        </p:spPr>
      </p:pic>
    </p:spTree>
    <p:extLst>
      <p:ext uri="{BB962C8B-B14F-4D97-AF65-F5344CB8AC3E}">
        <p14:creationId xmlns:p14="http://schemas.microsoft.com/office/powerpoint/2010/main" val="2644439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85103" y="1088070"/>
            <a:ext cx="7142280" cy="5033607"/>
          </a:xfrm>
          <a:prstGeom prst="rect">
            <a:avLst/>
          </a:prstGeom>
        </p:spPr>
      </p:pic>
      <p:pic>
        <p:nvPicPr>
          <p:cNvPr id="2" name="Picture 1"/>
          <p:cNvPicPr>
            <a:picLocks noChangeAspect="1"/>
          </p:cNvPicPr>
          <p:nvPr/>
        </p:nvPicPr>
        <p:blipFill>
          <a:blip r:embed="rId3"/>
          <a:stretch>
            <a:fillRect/>
          </a:stretch>
        </p:blipFill>
        <p:spPr>
          <a:xfrm>
            <a:off x="8934773" y="208935"/>
            <a:ext cx="3036463" cy="6454933"/>
          </a:xfrm>
          <a:prstGeom prst="rect">
            <a:avLst/>
          </a:prstGeom>
        </p:spPr>
      </p:pic>
    </p:spTree>
    <p:extLst>
      <p:ext uri="{BB962C8B-B14F-4D97-AF65-F5344CB8AC3E}">
        <p14:creationId xmlns:p14="http://schemas.microsoft.com/office/powerpoint/2010/main" val="39408085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52205" y="1141472"/>
            <a:ext cx="7793633" cy="4459611"/>
          </a:xfrm>
          <a:prstGeom prst="rect">
            <a:avLst/>
          </a:prstGeom>
        </p:spPr>
      </p:pic>
      <p:pic>
        <p:nvPicPr>
          <p:cNvPr id="2" name="Picture 1"/>
          <p:cNvPicPr>
            <a:picLocks noChangeAspect="1"/>
          </p:cNvPicPr>
          <p:nvPr/>
        </p:nvPicPr>
        <p:blipFill>
          <a:blip r:embed="rId3"/>
          <a:stretch>
            <a:fillRect/>
          </a:stretch>
        </p:blipFill>
        <p:spPr>
          <a:xfrm>
            <a:off x="8972382" y="225520"/>
            <a:ext cx="2959591" cy="6291517"/>
          </a:xfrm>
          <a:prstGeom prst="rect">
            <a:avLst/>
          </a:prstGeom>
        </p:spPr>
      </p:pic>
    </p:spTree>
    <p:extLst>
      <p:ext uri="{BB962C8B-B14F-4D97-AF65-F5344CB8AC3E}">
        <p14:creationId xmlns:p14="http://schemas.microsoft.com/office/powerpoint/2010/main" val="15949064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7200" y="1034359"/>
            <a:ext cx="8193536" cy="4818833"/>
          </a:xfrm>
          <a:prstGeom prst="rect">
            <a:avLst/>
          </a:prstGeom>
        </p:spPr>
      </p:pic>
      <p:pic>
        <p:nvPicPr>
          <p:cNvPr id="2" name="Picture 1"/>
          <p:cNvPicPr>
            <a:picLocks noChangeAspect="1"/>
          </p:cNvPicPr>
          <p:nvPr/>
        </p:nvPicPr>
        <p:blipFill>
          <a:blip r:embed="rId3"/>
          <a:stretch>
            <a:fillRect/>
          </a:stretch>
        </p:blipFill>
        <p:spPr>
          <a:xfrm>
            <a:off x="9025040" y="212272"/>
            <a:ext cx="2918433" cy="6204025"/>
          </a:xfrm>
          <a:prstGeom prst="rect">
            <a:avLst/>
          </a:prstGeom>
        </p:spPr>
      </p:pic>
    </p:spTree>
    <p:extLst>
      <p:ext uri="{BB962C8B-B14F-4D97-AF65-F5344CB8AC3E}">
        <p14:creationId xmlns:p14="http://schemas.microsoft.com/office/powerpoint/2010/main" val="20367404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19193" y="1146737"/>
            <a:ext cx="7746972" cy="4880109"/>
          </a:xfrm>
          <a:prstGeom prst="rect">
            <a:avLst/>
          </a:prstGeom>
        </p:spPr>
      </p:pic>
      <p:pic>
        <p:nvPicPr>
          <p:cNvPr id="2" name="Picture 1"/>
          <p:cNvPicPr>
            <a:picLocks noChangeAspect="1"/>
          </p:cNvPicPr>
          <p:nvPr/>
        </p:nvPicPr>
        <p:blipFill>
          <a:blip r:embed="rId3"/>
          <a:stretch>
            <a:fillRect/>
          </a:stretch>
        </p:blipFill>
        <p:spPr>
          <a:xfrm>
            <a:off x="9012265" y="191582"/>
            <a:ext cx="3000918" cy="6379371"/>
          </a:xfrm>
          <a:prstGeom prst="rect">
            <a:avLst/>
          </a:prstGeom>
        </p:spPr>
      </p:pic>
    </p:spTree>
    <p:extLst>
      <p:ext uri="{BB962C8B-B14F-4D97-AF65-F5344CB8AC3E}">
        <p14:creationId xmlns:p14="http://schemas.microsoft.com/office/powerpoint/2010/main" val="1061430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93040"/>
            <a:ext cx="11996677" cy="4003040"/>
          </a:xfrm>
          <a:prstGeom prst="rect">
            <a:avLst/>
          </a:prstGeom>
          <a:effectLst/>
        </p:spPr>
        <p:txBody>
          <a:bodyPr vert="horz" lIns="91440" tIns="45720" rIns="91440" bIns="45720" rtlCol="0" anchor="b">
            <a:normAutofit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b="1" dirty="0" smtClean="0"/>
              <a:t>MODULE six:   </a:t>
            </a:r>
            <a:br>
              <a:rPr lang="en-US" sz="6000" b="1" dirty="0" smtClean="0"/>
            </a:br>
            <a:endParaRPr lang="en-US" sz="6000" b="1" dirty="0" smtClean="0"/>
          </a:p>
          <a:p>
            <a:r>
              <a:rPr lang="en-US" b="1" dirty="0" smtClean="0"/>
              <a:t>SECTION five: </a:t>
            </a:r>
          </a:p>
          <a:p>
            <a:r>
              <a:rPr lang="en-US" b="1" dirty="0" smtClean="0"/>
              <a:t>Alternative medication </a:t>
            </a:r>
          </a:p>
          <a:p>
            <a:r>
              <a:rPr lang="en-US" b="1" dirty="0" smtClean="0"/>
              <a:t>practices </a:t>
            </a:r>
            <a:endParaRPr lang="en-US" b="1" dirty="0"/>
          </a:p>
        </p:txBody>
      </p:sp>
      <p:pic>
        <p:nvPicPr>
          <p:cNvPr id="2" name="Picture 1"/>
          <p:cNvPicPr>
            <a:picLocks noChangeAspect="1"/>
          </p:cNvPicPr>
          <p:nvPr/>
        </p:nvPicPr>
        <p:blipFill>
          <a:blip r:embed="rId2"/>
          <a:stretch>
            <a:fillRect/>
          </a:stretch>
        </p:blipFill>
        <p:spPr>
          <a:xfrm>
            <a:off x="8907145" y="341312"/>
            <a:ext cx="2952750" cy="6276975"/>
          </a:xfrm>
          <a:prstGeom prst="rect">
            <a:avLst/>
          </a:prstGeom>
        </p:spPr>
      </p:pic>
    </p:spTree>
    <p:extLst>
      <p:ext uri="{BB962C8B-B14F-4D97-AF65-F5344CB8AC3E}">
        <p14:creationId xmlns:p14="http://schemas.microsoft.com/office/powerpoint/2010/main" val="17713427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1357" y="1153294"/>
            <a:ext cx="7603457" cy="4999534"/>
          </a:xfrm>
          <a:prstGeom prst="rect">
            <a:avLst/>
          </a:prstGeom>
        </p:spPr>
      </p:pic>
      <p:pic>
        <p:nvPicPr>
          <p:cNvPr id="2" name="Picture 1"/>
          <p:cNvPicPr>
            <a:picLocks noChangeAspect="1"/>
          </p:cNvPicPr>
          <p:nvPr/>
        </p:nvPicPr>
        <p:blipFill>
          <a:blip r:embed="rId3"/>
          <a:stretch>
            <a:fillRect/>
          </a:stretch>
        </p:blipFill>
        <p:spPr>
          <a:xfrm>
            <a:off x="8849532" y="269889"/>
            <a:ext cx="3051869" cy="6487682"/>
          </a:xfrm>
          <a:prstGeom prst="rect">
            <a:avLst/>
          </a:prstGeom>
        </p:spPr>
      </p:pic>
    </p:spTree>
    <p:extLst>
      <p:ext uri="{BB962C8B-B14F-4D97-AF65-F5344CB8AC3E}">
        <p14:creationId xmlns:p14="http://schemas.microsoft.com/office/powerpoint/2010/main" val="42497132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79265" y="1100379"/>
            <a:ext cx="6597544" cy="5246065"/>
          </a:xfrm>
          <a:prstGeom prst="rect">
            <a:avLst/>
          </a:prstGeom>
        </p:spPr>
      </p:pic>
      <p:pic>
        <p:nvPicPr>
          <p:cNvPr id="2" name="Picture 1"/>
          <p:cNvPicPr>
            <a:picLocks noChangeAspect="1"/>
          </p:cNvPicPr>
          <p:nvPr/>
        </p:nvPicPr>
        <p:blipFill>
          <a:blip r:embed="rId3"/>
          <a:stretch>
            <a:fillRect/>
          </a:stretch>
        </p:blipFill>
        <p:spPr>
          <a:xfrm>
            <a:off x="8640306" y="165099"/>
            <a:ext cx="3033708" cy="6449076"/>
          </a:xfrm>
          <a:prstGeom prst="rect">
            <a:avLst/>
          </a:prstGeom>
        </p:spPr>
      </p:pic>
    </p:spTree>
    <p:extLst>
      <p:ext uri="{BB962C8B-B14F-4D97-AF65-F5344CB8AC3E}">
        <p14:creationId xmlns:p14="http://schemas.microsoft.com/office/powerpoint/2010/main" val="956648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12921" y="1099778"/>
            <a:ext cx="7325362" cy="5241561"/>
          </a:xfrm>
          <a:prstGeom prst="rect">
            <a:avLst/>
          </a:prstGeom>
        </p:spPr>
      </p:pic>
      <p:pic>
        <p:nvPicPr>
          <p:cNvPr id="2" name="Picture 1"/>
          <p:cNvPicPr>
            <a:picLocks noChangeAspect="1"/>
          </p:cNvPicPr>
          <p:nvPr/>
        </p:nvPicPr>
        <p:blipFill>
          <a:blip r:embed="rId3"/>
          <a:stretch>
            <a:fillRect/>
          </a:stretch>
        </p:blipFill>
        <p:spPr>
          <a:xfrm>
            <a:off x="8973113" y="201579"/>
            <a:ext cx="3018242" cy="6416197"/>
          </a:xfrm>
          <a:prstGeom prst="rect">
            <a:avLst/>
          </a:prstGeom>
        </p:spPr>
      </p:pic>
    </p:spTree>
    <p:extLst>
      <p:ext uri="{BB962C8B-B14F-4D97-AF65-F5344CB8AC3E}">
        <p14:creationId xmlns:p14="http://schemas.microsoft.com/office/powerpoint/2010/main" val="38481480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28420" y="758245"/>
            <a:ext cx="7625572" cy="5562376"/>
          </a:xfrm>
          <a:prstGeom prst="rect">
            <a:avLst/>
          </a:prstGeom>
        </p:spPr>
      </p:pic>
      <p:pic>
        <p:nvPicPr>
          <p:cNvPr id="2" name="Picture 1"/>
          <p:cNvPicPr>
            <a:picLocks noChangeAspect="1"/>
          </p:cNvPicPr>
          <p:nvPr/>
        </p:nvPicPr>
        <p:blipFill>
          <a:blip r:embed="rId3"/>
          <a:stretch>
            <a:fillRect/>
          </a:stretch>
        </p:blipFill>
        <p:spPr>
          <a:xfrm>
            <a:off x="8818536" y="201752"/>
            <a:ext cx="3047933" cy="6479315"/>
          </a:xfrm>
          <a:prstGeom prst="rect">
            <a:avLst/>
          </a:prstGeom>
        </p:spPr>
      </p:pic>
    </p:spTree>
    <p:extLst>
      <p:ext uri="{BB962C8B-B14F-4D97-AF65-F5344CB8AC3E}">
        <p14:creationId xmlns:p14="http://schemas.microsoft.com/office/powerpoint/2010/main" val="16962831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91495" y="1232114"/>
            <a:ext cx="7387484" cy="4711263"/>
          </a:xfrm>
          <a:prstGeom prst="rect">
            <a:avLst/>
          </a:prstGeom>
        </p:spPr>
      </p:pic>
      <p:pic>
        <p:nvPicPr>
          <p:cNvPr id="2" name="Picture 1"/>
          <p:cNvPicPr>
            <a:picLocks noChangeAspect="1"/>
          </p:cNvPicPr>
          <p:nvPr/>
        </p:nvPicPr>
        <p:blipFill>
          <a:blip r:embed="rId3"/>
          <a:stretch>
            <a:fillRect/>
          </a:stretch>
        </p:blipFill>
        <p:spPr>
          <a:xfrm>
            <a:off x="8995600" y="265975"/>
            <a:ext cx="2977013" cy="6328553"/>
          </a:xfrm>
          <a:prstGeom prst="rect">
            <a:avLst/>
          </a:prstGeom>
        </p:spPr>
      </p:pic>
    </p:spTree>
    <p:extLst>
      <p:ext uri="{BB962C8B-B14F-4D97-AF65-F5344CB8AC3E}">
        <p14:creationId xmlns:p14="http://schemas.microsoft.com/office/powerpoint/2010/main" val="20988921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66427" y="769803"/>
            <a:ext cx="7594471" cy="5109515"/>
          </a:xfrm>
          <a:prstGeom prst="rect">
            <a:avLst/>
          </a:prstGeom>
        </p:spPr>
      </p:pic>
      <p:pic>
        <p:nvPicPr>
          <p:cNvPr id="2" name="Picture 1"/>
          <p:cNvPicPr>
            <a:picLocks noChangeAspect="1"/>
          </p:cNvPicPr>
          <p:nvPr/>
        </p:nvPicPr>
        <p:blipFill>
          <a:blip r:embed="rId3"/>
          <a:stretch>
            <a:fillRect/>
          </a:stretch>
        </p:blipFill>
        <p:spPr>
          <a:xfrm>
            <a:off x="8940194" y="147583"/>
            <a:ext cx="2988962" cy="6353956"/>
          </a:xfrm>
          <a:prstGeom prst="rect">
            <a:avLst/>
          </a:prstGeom>
        </p:spPr>
      </p:pic>
    </p:spTree>
    <p:extLst>
      <p:ext uri="{BB962C8B-B14F-4D97-AF65-F5344CB8AC3E}">
        <p14:creationId xmlns:p14="http://schemas.microsoft.com/office/powerpoint/2010/main" val="30715183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4467" y="610681"/>
            <a:ext cx="7795723" cy="5606859"/>
          </a:xfrm>
          <a:prstGeom prst="rect">
            <a:avLst/>
          </a:prstGeom>
        </p:spPr>
      </p:pic>
      <p:pic>
        <p:nvPicPr>
          <p:cNvPr id="2" name="Picture 1"/>
          <p:cNvPicPr>
            <a:picLocks noChangeAspect="1"/>
          </p:cNvPicPr>
          <p:nvPr/>
        </p:nvPicPr>
        <p:blipFill>
          <a:blip r:embed="rId3"/>
          <a:stretch>
            <a:fillRect/>
          </a:stretch>
        </p:blipFill>
        <p:spPr>
          <a:xfrm>
            <a:off x="8893439" y="191112"/>
            <a:ext cx="3019520" cy="6418915"/>
          </a:xfrm>
          <a:prstGeom prst="rect">
            <a:avLst/>
          </a:prstGeom>
        </p:spPr>
      </p:pic>
    </p:spTree>
    <p:extLst>
      <p:ext uri="{BB962C8B-B14F-4D97-AF65-F5344CB8AC3E}">
        <p14:creationId xmlns:p14="http://schemas.microsoft.com/office/powerpoint/2010/main" val="34396221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29898" y="953904"/>
            <a:ext cx="7480038" cy="4991843"/>
          </a:xfrm>
          <a:prstGeom prst="rect">
            <a:avLst/>
          </a:prstGeom>
        </p:spPr>
      </p:pic>
      <p:pic>
        <p:nvPicPr>
          <p:cNvPr id="2" name="Picture 1"/>
          <p:cNvPicPr>
            <a:picLocks noChangeAspect="1"/>
          </p:cNvPicPr>
          <p:nvPr/>
        </p:nvPicPr>
        <p:blipFill>
          <a:blip r:embed="rId3"/>
          <a:stretch>
            <a:fillRect/>
          </a:stretch>
        </p:blipFill>
        <p:spPr>
          <a:xfrm>
            <a:off x="8942522" y="245181"/>
            <a:ext cx="2999611" cy="6376593"/>
          </a:xfrm>
          <a:prstGeom prst="rect">
            <a:avLst/>
          </a:prstGeom>
        </p:spPr>
      </p:pic>
    </p:spTree>
    <p:extLst>
      <p:ext uri="{BB962C8B-B14F-4D97-AF65-F5344CB8AC3E}">
        <p14:creationId xmlns:p14="http://schemas.microsoft.com/office/powerpoint/2010/main" val="42344557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09338" y="844126"/>
            <a:ext cx="6872289" cy="5293520"/>
          </a:xfrm>
          <a:prstGeom prst="rect">
            <a:avLst/>
          </a:prstGeom>
        </p:spPr>
      </p:pic>
      <p:pic>
        <p:nvPicPr>
          <p:cNvPr id="2" name="Picture 1"/>
          <p:cNvPicPr>
            <a:picLocks noChangeAspect="1"/>
          </p:cNvPicPr>
          <p:nvPr/>
        </p:nvPicPr>
        <p:blipFill>
          <a:blip r:embed="rId3"/>
          <a:stretch>
            <a:fillRect/>
          </a:stretch>
        </p:blipFill>
        <p:spPr>
          <a:xfrm>
            <a:off x="8795391" y="309754"/>
            <a:ext cx="2992871" cy="6362265"/>
          </a:xfrm>
          <a:prstGeom prst="rect">
            <a:avLst/>
          </a:prstGeom>
        </p:spPr>
      </p:pic>
    </p:spTree>
    <p:extLst>
      <p:ext uri="{BB962C8B-B14F-4D97-AF65-F5344CB8AC3E}">
        <p14:creationId xmlns:p14="http://schemas.microsoft.com/office/powerpoint/2010/main" val="16329964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19193" y="649513"/>
            <a:ext cx="7670206" cy="5385464"/>
          </a:xfrm>
          <a:prstGeom prst="rect">
            <a:avLst/>
          </a:prstGeom>
        </p:spPr>
      </p:pic>
      <p:pic>
        <p:nvPicPr>
          <p:cNvPr id="2" name="Picture 1"/>
          <p:cNvPicPr>
            <a:picLocks noChangeAspect="1"/>
          </p:cNvPicPr>
          <p:nvPr/>
        </p:nvPicPr>
        <p:blipFill>
          <a:blip r:embed="rId3"/>
          <a:stretch>
            <a:fillRect/>
          </a:stretch>
        </p:blipFill>
        <p:spPr>
          <a:xfrm>
            <a:off x="8958020" y="310924"/>
            <a:ext cx="2970165" cy="6313996"/>
          </a:xfrm>
          <a:prstGeom prst="rect">
            <a:avLst/>
          </a:prstGeom>
        </p:spPr>
      </p:pic>
    </p:spTree>
    <p:extLst>
      <p:ext uri="{BB962C8B-B14F-4D97-AF65-F5344CB8AC3E}">
        <p14:creationId xmlns:p14="http://schemas.microsoft.com/office/powerpoint/2010/main" val="5286742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UNIT OBJECTIVE</a:t>
            </a:r>
            <a:endParaRPr lang="en-US" b="1" dirty="0"/>
          </a:p>
        </p:txBody>
      </p:sp>
      <p:sp>
        <p:nvSpPr>
          <p:cNvPr id="3" name="Content Placeholder 2"/>
          <p:cNvSpPr>
            <a:spLocks noGrp="1"/>
          </p:cNvSpPr>
          <p:nvPr>
            <p:ph idx="1"/>
          </p:nvPr>
        </p:nvSpPr>
        <p:spPr>
          <a:xfrm>
            <a:off x="684212" y="685800"/>
            <a:ext cx="7630629" cy="3615267"/>
          </a:xfrm>
        </p:spPr>
        <p:txBody>
          <a:bodyPr>
            <a:normAutofit/>
          </a:bodyPr>
          <a:lstStyle/>
          <a:p>
            <a:pPr marL="0" indent="0">
              <a:buNone/>
            </a:pPr>
            <a:r>
              <a:rPr lang="en-US" sz="3600" b="1" dirty="0">
                <a:solidFill>
                  <a:schemeClr val="bg1"/>
                </a:solidFill>
              </a:rPr>
              <a:t>To learn about alternative medical practices that may be used to support treatment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8612" y="139484"/>
            <a:ext cx="2794499" cy="6462793"/>
          </a:xfrm>
          <a:prstGeom prst="rect">
            <a:avLst/>
          </a:prstGeom>
        </p:spPr>
      </p:pic>
    </p:spTree>
    <p:extLst>
      <p:ext uri="{BB962C8B-B14F-4D97-AF65-F5344CB8AC3E}">
        <p14:creationId xmlns:p14="http://schemas.microsoft.com/office/powerpoint/2010/main" val="27567640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226" y="5742687"/>
            <a:ext cx="4897120" cy="848043"/>
          </a:xfrm>
        </p:spPr>
        <p:txBody>
          <a:bodyPr/>
          <a:lstStyle/>
          <a:p>
            <a:r>
              <a:rPr lang="en-US" dirty="0" smtClean="0"/>
              <a:t> THEORY OF ACTION</a:t>
            </a:r>
            <a:endParaRPr lang="en-US" dirty="0"/>
          </a:p>
        </p:txBody>
      </p:sp>
      <p:pic>
        <p:nvPicPr>
          <p:cNvPr id="4" name="Content Placeholder 3"/>
          <p:cNvPicPr>
            <a:picLocks noGrp="1" noChangeAspect="1"/>
          </p:cNvPicPr>
          <p:nvPr>
            <p:ph idx="1"/>
          </p:nvPr>
        </p:nvPicPr>
        <p:blipFill>
          <a:blip r:embed="rId2"/>
          <a:stretch>
            <a:fillRect/>
          </a:stretch>
        </p:blipFill>
        <p:spPr>
          <a:xfrm>
            <a:off x="813662" y="1504041"/>
            <a:ext cx="7292049" cy="3951927"/>
          </a:xfrm>
          <a:prstGeom prst="rect">
            <a:avLst/>
          </a:prstGeom>
        </p:spPr>
      </p:pic>
      <p:pic>
        <p:nvPicPr>
          <p:cNvPr id="3" name="Picture 2"/>
          <p:cNvPicPr>
            <a:picLocks noChangeAspect="1"/>
          </p:cNvPicPr>
          <p:nvPr/>
        </p:nvPicPr>
        <p:blipFill>
          <a:blip r:embed="rId3"/>
          <a:stretch>
            <a:fillRect/>
          </a:stretch>
        </p:blipFill>
        <p:spPr>
          <a:xfrm>
            <a:off x="8865031" y="221453"/>
            <a:ext cx="2952918" cy="6277333"/>
          </a:xfrm>
          <a:prstGeom prst="rect">
            <a:avLst/>
          </a:prstGeom>
        </p:spPr>
      </p:pic>
    </p:spTree>
    <p:extLst>
      <p:ext uri="{BB962C8B-B14F-4D97-AF65-F5344CB8AC3E}">
        <p14:creationId xmlns:p14="http://schemas.microsoft.com/office/powerpoint/2010/main" val="28105431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65687" y="854503"/>
            <a:ext cx="7275917" cy="5377275"/>
          </a:xfrm>
          <a:prstGeom prst="rect">
            <a:avLst/>
          </a:prstGeom>
        </p:spPr>
      </p:pic>
      <p:pic>
        <p:nvPicPr>
          <p:cNvPr id="2" name="Picture 1"/>
          <p:cNvPicPr>
            <a:picLocks noChangeAspect="1"/>
          </p:cNvPicPr>
          <p:nvPr/>
        </p:nvPicPr>
        <p:blipFill>
          <a:blip r:embed="rId3"/>
          <a:stretch>
            <a:fillRect/>
          </a:stretch>
        </p:blipFill>
        <p:spPr>
          <a:xfrm>
            <a:off x="8879808" y="166591"/>
            <a:ext cx="3001893" cy="6381443"/>
          </a:xfrm>
          <a:prstGeom prst="rect">
            <a:avLst/>
          </a:prstGeom>
        </p:spPr>
      </p:pic>
    </p:spTree>
    <p:extLst>
      <p:ext uri="{BB962C8B-B14F-4D97-AF65-F5344CB8AC3E}">
        <p14:creationId xmlns:p14="http://schemas.microsoft.com/office/powerpoint/2010/main" val="19376381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59418" y="961927"/>
            <a:ext cx="7592544" cy="5228565"/>
          </a:xfrm>
          <a:prstGeom prst="rect">
            <a:avLst/>
          </a:prstGeom>
        </p:spPr>
      </p:pic>
      <p:pic>
        <p:nvPicPr>
          <p:cNvPr id="2" name="Picture 1"/>
          <p:cNvPicPr>
            <a:picLocks noChangeAspect="1"/>
          </p:cNvPicPr>
          <p:nvPr/>
        </p:nvPicPr>
        <p:blipFill>
          <a:blip r:embed="rId3"/>
          <a:stretch>
            <a:fillRect/>
          </a:stretch>
        </p:blipFill>
        <p:spPr>
          <a:xfrm>
            <a:off x="9057178" y="183822"/>
            <a:ext cx="2968270" cy="6309967"/>
          </a:xfrm>
          <a:prstGeom prst="rect">
            <a:avLst/>
          </a:prstGeom>
        </p:spPr>
      </p:pic>
    </p:spTree>
    <p:extLst>
      <p:ext uri="{BB962C8B-B14F-4D97-AF65-F5344CB8AC3E}">
        <p14:creationId xmlns:p14="http://schemas.microsoft.com/office/powerpoint/2010/main" val="29308816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7329" y="1371600"/>
            <a:ext cx="7306073" cy="4663180"/>
          </a:xfrm>
          <a:prstGeom prst="rect">
            <a:avLst/>
          </a:prstGeom>
        </p:spPr>
      </p:pic>
      <p:pic>
        <p:nvPicPr>
          <p:cNvPr id="2" name="Picture 1"/>
          <p:cNvPicPr>
            <a:picLocks noChangeAspect="1"/>
          </p:cNvPicPr>
          <p:nvPr/>
        </p:nvPicPr>
        <p:blipFill>
          <a:blip r:embed="rId3"/>
          <a:stretch>
            <a:fillRect/>
          </a:stretch>
        </p:blipFill>
        <p:spPr>
          <a:xfrm>
            <a:off x="8981268" y="208645"/>
            <a:ext cx="2991350" cy="6359031"/>
          </a:xfrm>
          <a:prstGeom prst="rect">
            <a:avLst/>
          </a:prstGeom>
        </p:spPr>
      </p:pic>
    </p:spTree>
    <p:extLst>
      <p:ext uri="{BB962C8B-B14F-4D97-AF65-F5344CB8AC3E}">
        <p14:creationId xmlns:p14="http://schemas.microsoft.com/office/powerpoint/2010/main" val="33085636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51668" y="1046598"/>
            <a:ext cx="7563518" cy="4675630"/>
          </a:xfrm>
          <a:prstGeom prst="rect">
            <a:avLst/>
          </a:prstGeom>
        </p:spPr>
      </p:pic>
      <p:pic>
        <p:nvPicPr>
          <p:cNvPr id="2" name="Picture 1"/>
          <p:cNvPicPr>
            <a:picLocks noChangeAspect="1"/>
          </p:cNvPicPr>
          <p:nvPr/>
        </p:nvPicPr>
        <p:blipFill>
          <a:blip r:embed="rId3"/>
          <a:stretch>
            <a:fillRect/>
          </a:stretch>
        </p:blipFill>
        <p:spPr>
          <a:xfrm>
            <a:off x="8857281" y="283345"/>
            <a:ext cx="3006971" cy="6392238"/>
          </a:xfrm>
          <a:prstGeom prst="rect">
            <a:avLst/>
          </a:prstGeom>
        </p:spPr>
      </p:pic>
    </p:spTree>
    <p:extLst>
      <p:ext uri="{BB962C8B-B14F-4D97-AF65-F5344CB8AC3E}">
        <p14:creationId xmlns:p14="http://schemas.microsoft.com/office/powerpoint/2010/main" val="14197394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79349" y="926643"/>
            <a:ext cx="6217515" cy="5353971"/>
          </a:xfrm>
          <a:prstGeom prst="rect">
            <a:avLst/>
          </a:prstGeom>
        </p:spPr>
      </p:pic>
      <p:pic>
        <p:nvPicPr>
          <p:cNvPr id="2" name="Picture 1"/>
          <p:cNvPicPr>
            <a:picLocks noChangeAspect="1"/>
          </p:cNvPicPr>
          <p:nvPr/>
        </p:nvPicPr>
        <p:blipFill>
          <a:blip r:embed="rId3"/>
          <a:stretch>
            <a:fillRect/>
          </a:stretch>
        </p:blipFill>
        <p:spPr>
          <a:xfrm>
            <a:off x="8748793" y="176009"/>
            <a:ext cx="3087262" cy="6562922"/>
          </a:xfrm>
          <a:prstGeom prst="rect">
            <a:avLst/>
          </a:prstGeom>
        </p:spPr>
      </p:pic>
    </p:spTree>
    <p:extLst>
      <p:ext uri="{BB962C8B-B14F-4D97-AF65-F5344CB8AC3E}">
        <p14:creationId xmlns:p14="http://schemas.microsoft.com/office/powerpoint/2010/main" val="33612371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86359" y="781897"/>
            <a:ext cx="6694198" cy="5302042"/>
          </a:xfrm>
          <a:prstGeom prst="rect">
            <a:avLst/>
          </a:prstGeom>
        </p:spPr>
      </p:pic>
      <p:pic>
        <p:nvPicPr>
          <p:cNvPr id="2" name="Picture 1"/>
          <p:cNvPicPr>
            <a:picLocks noChangeAspect="1"/>
          </p:cNvPicPr>
          <p:nvPr/>
        </p:nvPicPr>
        <p:blipFill>
          <a:blip r:embed="rId3"/>
          <a:stretch>
            <a:fillRect/>
          </a:stretch>
        </p:blipFill>
        <p:spPr>
          <a:xfrm>
            <a:off x="8865032" y="209081"/>
            <a:ext cx="3033048" cy="6447674"/>
          </a:xfrm>
          <a:prstGeom prst="rect">
            <a:avLst/>
          </a:prstGeom>
        </p:spPr>
      </p:pic>
    </p:spTree>
    <p:extLst>
      <p:ext uri="{BB962C8B-B14F-4D97-AF65-F5344CB8AC3E}">
        <p14:creationId xmlns:p14="http://schemas.microsoft.com/office/powerpoint/2010/main" val="35034496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67904" y="1168626"/>
            <a:ext cx="7568047" cy="4691574"/>
          </a:xfrm>
          <a:prstGeom prst="rect">
            <a:avLst/>
          </a:prstGeom>
        </p:spPr>
      </p:pic>
      <p:pic>
        <p:nvPicPr>
          <p:cNvPr id="2" name="Picture 1"/>
          <p:cNvPicPr>
            <a:picLocks noChangeAspect="1"/>
          </p:cNvPicPr>
          <p:nvPr/>
        </p:nvPicPr>
        <p:blipFill>
          <a:blip r:embed="rId3"/>
          <a:stretch>
            <a:fillRect/>
          </a:stretch>
        </p:blipFill>
        <p:spPr>
          <a:xfrm>
            <a:off x="8888278" y="186050"/>
            <a:ext cx="3023719" cy="6427841"/>
          </a:xfrm>
          <a:prstGeom prst="rect">
            <a:avLst/>
          </a:prstGeom>
        </p:spPr>
      </p:pic>
    </p:spTree>
    <p:extLst>
      <p:ext uri="{BB962C8B-B14F-4D97-AF65-F5344CB8AC3E}">
        <p14:creationId xmlns:p14="http://schemas.microsoft.com/office/powerpoint/2010/main" val="11855803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06650" y="1097339"/>
            <a:ext cx="7051115" cy="5023140"/>
          </a:xfrm>
          <a:prstGeom prst="rect">
            <a:avLst/>
          </a:prstGeom>
        </p:spPr>
      </p:pic>
      <p:pic>
        <p:nvPicPr>
          <p:cNvPr id="2" name="Picture 1"/>
          <p:cNvPicPr>
            <a:picLocks noChangeAspect="1"/>
          </p:cNvPicPr>
          <p:nvPr/>
        </p:nvPicPr>
        <p:blipFill>
          <a:blip r:embed="rId3"/>
          <a:stretch>
            <a:fillRect/>
          </a:stretch>
        </p:blipFill>
        <p:spPr>
          <a:xfrm>
            <a:off x="8965769" y="208435"/>
            <a:ext cx="3020620" cy="6421253"/>
          </a:xfrm>
          <a:prstGeom prst="rect">
            <a:avLst/>
          </a:prstGeom>
        </p:spPr>
      </p:pic>
    </p:spTree>
    <p:extLst>
      <p:ext uri="{BB962C8B-B14F-4D97-AF65-F5344CB8AC3E}">
        <p14:creationId xmlns:p14="http://schemas.microsoft.com/office/powerpoint/2010/main" val="25526706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12923" y="955853"/>
            <a:ext cx="7117026" cy="5173726"/>
          </a:xfrm>
          <a:prstGeom prst="rect">
            <a:avLst/>
          </a:prstGeom>
        </p:spPr>
      </p:pic>
      <p:pic>
        <p:nvPicPr>
          <p:cNvPr id="2" name="Picture 1"/>
          <p:cNvPicPr>
            <a:picLocks noChangeAspect="1"/>
          </p:cNvPicPr>
          <p:nvPr/>
        </p:nvPicPr>
        <p:blipFill>
          <a:blip r:embed="rId3"/>
          <a:stretch>
            <a:fillRect/>
          </a:stretch>
        </p:blipFill>
        <p:spPr>
          <a:xfrm>
            <a:off x="8888278" y="215326"/>
            <a:ext cx="3004673" cy="6387353"/>
          </a:xfrm>
          <a:prstGeom prst="rect">
            <a:avLst/>
          </a:prstGeom>
        </p:spPr>
      </p:pic>
    </p:spTree>
    <p:extLst>
      <p:ext uri="{BB962C8B-B14F-4D97-AF65-F5344CB8AC3E}">
        <p14:creationId xmlns:p14="http://schemas.microsoft.com/office/powerpoint/2010/main" val="40545800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456" y="5153759"/>
            <a:ext cx="8534400" cy="1507067"/>
          </a:xfrm>
        </p:spPr>
        <p:txBody>
          <a:bodyPr>
            <a:normAutofit/>
          </a:bodyPr>
          <a:lstStyle/>
          <a:p>
            <a:r>
              <a:rPr lang="en-US" b="1" dirty="0"/>
              <a:t>Alternative medication </a:t>
            </a:r>
            <a:r>
              <a:rPr lang="en-US" b="1" dirty="0" smtClean="0"/>
              <a:t>practices </a:t>
            </a:r>
            <a:r>
              <a:rPr lang="en-US" b="1" dirty="0"/>
              <a:t/>
            </a:r>
            <a:br>
              <a:rPr lang="en-US" b="1" dirty="0"/>
            </a:br>
            <a:endParaRPr lang="en-US" dirty="0"/>
          </a:p>
        </p:txBody>
      </p:sp>
      <p:sp>
        <p:nvSpPr>
          <p:cNvPr id="3" name="Content Placeholder 2"/>
          <p:cNvSpPr>
            <a:spLocks noGrp="1"/>
          </p:cNvSpPr>
          <p:nvPr>
            <p:ph idx="1"/>
          </p:nvPr>
        </p:nvSpPr>
        <p:spPr/>
        <p:txBody>
          <a:bodyPr>
            <a:normAutofit/>
          </a:bodyPr>
          <a:lstStyle/>
          <a:p>
            <a:pPr marL="0" indent="0">
              <a:buNone/>
            </a:pPr>
            <a:r>
              <a:rPr lang="en-US" sz="3600" b="1" dirty="0" smtClean="0">
                <a:solidFill>
                  <a:schemeClr val="bg1"/>
                </a:solidFill>
              </a:rPr>
              <a:t>Review of Alternative Medicine including Traditional </a:t>
            </a:r>
            <a:r>
              <a:rPr lang="en-US" sz="3600" b="1" dirty="0">
                <a:solidFill>
                  <a:schemeClr val="bg1"/>
                </a:solidFill>
              </a:rPr>
              <a:t>Chinese medicine (e.g. acupuncture, herbs and supplements)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2856" y="286718"/>
            <a:ext cx="2643717" cy="6114081"/>
          </a:xfrm>
          <a:prstGeom prst="rect">
            <a:avLst/>
          </a:prstGeom>
        </p:spPr>
      </p:pic>
    </p:spTree>
    <p:extLst>
      <p:ext uri="{BB962C8B-B14F-4D97-AF65-F5344CB8AC3E}">
        <p14:creationId xmlns:p14="http://schemas.microsoft.com/office/powerpoint/2010/main" val="26878491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97424" y="915101"/>
            <a:ext cx="7352094" cy="4955764"/>
          </a:xfrm>
          <a:prstGeom prst="rect">
            <a:avLst/>
          </a:prstGeom>
        </p:spPr>
      </p:pic>
      <p:pic>
        <p:nvPicPr>
          <p:cNvPr id="2" name="Picture 1"/>
          <p:cNvPicPr>
            <a:picLocks noChangeAspect="1"/>
          </p:cNvPicPr>
          <p:nvPr/>
        </p:nvPicPr>
        <p:blipFill>
          <a:blip r:embed="rId3"/>
          <a:stretch>
            <a:fillRect/>
          </a:stretch>
        </p:blipFill>
        <p:spPr>
          <a:xfrm>
            <a:off x="8927024" y="273483"/>
            <a:ext cx="2966694" cy="6306617"/>
          </a:xfrm>
          <a:prstGeom prst="rect">
            <a:avLst/>
          </a:prstGeom>
        </p:spPr>
      </p:pic>
    </p:spTree>
    <p:extLst>
      <p:ext uri="{BB962C8B-B14F-4D97-AF65-F5344CB8AC3E}">
        <p14:creationId xmlns:p14="http://schemas.microsoft.com/office/powerpoint/2010/main" val="18510428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3729" y="879695"/>
            <a:ext cx="8495947" cy="5078038"/>
          </a:xfrm>
          <a:prstGeom prst="rect">
            <a:avLst/>
          </a:prstGeom>
        </p:spPr>
      </p:pic>
      <p:pic>
        <p:nvPicPr>
          <p:cNvPr id="2" name="Picture 1"/>
          <p:cNvPicPr>
            <a:picLocks noChangeAspect="1"/>
          </p:cNvPicPr>
          <p:nvPr/>
        </p:nvPicPr>
        <p:blipFill>
          <a:blip r:embed="rId3"/>
          <a:stretch>
            <a:fillRect/>
          </a:stretch>
        </p:blipFill>
        <p:spPr>
          <a:xfrm>
            <a:off x="9026492" y="400870"/>
            <a:ext cx="2906266" cy="6178160"/>
          </a:xfrm>
          <a:prstGeom prst="rect">
            <a:avLst/>
          </a:prstGeom>
        </p:spPr>
      </p:pic>
    </p:spTree>
    <p:extLst>
      <p:ext uri="{BB962C8B-B14F-4D97-AF65-F5344CB8AC3E}">
        <p14:creationId xmlns:p14="http://schemas.microsoft.com/office/powerpoint/2010/main" val="37537869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3953" y="899650"/>
            <a:ext cx="7817208" cy="5296833"/>
          </a:xfrm>
          <a:prstGeom prst="rect">
            <a:avLst/>
          </a:prstGeom>
        </p:spPr>
      </p:pic>
      <p:pic>
        <p:nvPicPr>
          <p:cNvPr id="2" name="Picture 1"/>
          <p:cNvPicPr>
            <a:picLocks noChangeAspect="1"/>
          </p:cNvPicPr>
          <p:nvPr/>
        </p:nvPicPr>
        <p:blipFill>
          <a:blip r:embed="rId3"/>
          <a:stretch>
            <a:fillRect/>
          </a:stretch>
        </p:blipFill>
        <p:spPr>
          <a:xfrm>
            <a:off x="8958021" y="317370"/>
            <a:ext cx="2987738" cy="6351353"/>
          </a:xfrm>
          <a:prstGeom prst="rect">
            <a:avLst/>
          </a:prstGeom>
        </p:spPr>
      </p:pic>
    </p:spTree>
    <p:extLst>
      <p:ext uri="{BB962C8B-B14F-4D97-AF65-F5344CB8AC3E}">
        <p14:creationId xmlns:p14="http://schemas.microsoft.com/office/powerpoint/2010/main" val="30544220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40988" y="1012319"/>
            <a:ext cx="7603371" cy="5344806"/>
          </a:xfrm>
          <a:prstGeom prst="rect">
            <a:avLst/>
          </a:prstGeom>
        </p:spPr>
      </p:pic>
      <p:pic>
        <p:nvPicPr>
          <p:cNvPr id="2" name="Picture 1"/>
          <p:cNvPicPr>
            <a:picLocks noChangeAspect="1"/>
          </p:cNvPicPr>
          <p:nvPr/>
        </p:nvPicPr>
        <p:blipFill>
          <a:blip r:embed="rId3"/>
          <a:stretch>
            <a:fillRect/>
          </a:stretch>
        </p:blipFill>
        <p:spPr>
          <a:xfrm>
            <a:off x="8891041" y="228139"/>
            <a:ext cx="2991166" cy="6358641"/>
          </a:xfrm>
          <a:prstGeom prst="rect">
            <a:avLst/>
          </a:prstGeom>
        </p:spPr>
      </p:pic>
    </p:spTree>
    <p:extLst>
      <p:ext uri="{BB962C8B-B14F-4D97-AF65-F5344CB8AC3E}">
        <p14:creationId xmlns:p14="http://schemas.microsoft.com/office/powerpoint/2010/main" val="28984005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6460" y="1050654"/>
            <a:ext cx="8084185" cy="4723344"/>
          </a:xfrm>
          <a:prstGeom prst="rect">
            <a:avLst/>
          </a:prstGeom>
        </p:spPr>
      </p:pic>
      <p:pic>
        <p:nvPicPr>
          <p:cNvPr id="2" name="Picture 1"/>
          <p:cNvPicPr>
            <a:picLocks noChangeAspect="1"/>
          </p:cNvPicPr>
          <p:nvPr/>
        </p:nvPicPr>
        <p:blipFill>
          <a:blip r:embed="rId3"/>
          <a:stretch>
            <a:fillRect/>
          </a:stretch>
        </p:blipFill>
        <p:spPr>
          <a:xfrm>
            <a:off x="8927025" y="294306"/>
            <a:ext cx="2962242" cy="6297153"/>
          </a:xfrm>
          <a:prstGeom prst="rect">
            <a:avLst/>
          </a:prstGeom>
        </p:spPr>
      </p:pic>
    </p:spTree>
    <p:extLst>
      <p:ext uri="{BB962C8B-B14F-4D97-AF65-F5344CB8AC3E}">
        <p14:creationId xmlns:p14="http://schemas.microsoft.com/office/powerpoint/2010/main" val="1710333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9708" y="1121579"/>
            <a:ext cx="7768647" cy="4398425"/>
          </a:xfrm>
          <a:prstGeom prst="rect">
            <a:avLst/>
          </a:prstGeom>
        </p:spPr>
      </p:pic>
      <p:pic>
        <p:nvPicPr>
          <p:cNvPr id="2" name="Picture 1"/>
          <p:cNvPicPr>
            <a:picLocks noChangeAspect="1"/>
          </p:cNvPicPr>
          <p:nvPr/>
        </p:nvPicPr>
        <p:blipFill>
          <a:blip r:embed="rId3"/>
          <a:stretch>
            <a:fillRect/>
          </a:stretch>
        </p:blipFill>
        <p:spPr>
          <a:xfrm>
            <a:off x="9066508" y="210586"/>
            <a:ext cx="2881813" cy="6126177"/>
          </a:xfrm>
          <a:prstGeom prst="rect">
            <a:avLst/>
          </a:prstGeom>
        </p:spPr>
      </p:pic>
    </p:spTree>
    <p:extLst>
      <p:ext uri="{BB962C8B-B14F-4D97-AF65-F5344CB8AC3E}">
        <p14:creationId xmlns:p14="http://schemas.microsoft.com/office/powerpoint/2010/main" val="42886415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6582" y="1100843"/>
            <a:ext cx="8166056" cy="5005490"/>
          </a:xfrm>
          <a:prstGeom prst="rect">
            <a:avLst/>
          </a:prstGeom>
        </p:spPr>
      </p:pic>
      <p:pic>
        <p:nvPicPr>
          <p:cNvPr id="2" name="Picture 1"/>
          <p:cNvPicPr>
            <a:picLocks noChangeAspect="1"/>
          </p:cNvPicPr>
          <p:nvPr/>
        </p:nvPicPr>
        <p:blipFill>
          <a:blip r:embed="rId3"/>
          <a:stretch>
            <a:fillRect/>
          </a:stretch>
        </p:blipFill>
        <p:spPr>
          <a:xfrm>
            <a:off x="9007147" y="201940"/>
            <a:ext cx="2988909" cy="6353843"/>
          </a:xfrm>
          <a:prstGeom prst="rect">
            <a:avLst/>
          </a:prstGeom>
        </p:spPr>
      </p:pic>
    </p:spTree>
    <p:extLst>
      <p:ext uri="{BB962C8B-B14F-4D97-AF65-F5344CB8AC3E}">
        <p14:creationId xmlns:p14="http://schemas.microsoft.com/office/powerpoint/2010/main" val="5107596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420317" y="1274685"/>
            <a:ext cx="4556055" cy="4724018"/>
          </a:xfrm>
          <a:prstGeom prst="rect">
            <a:avLst/>
          </a:prstGeom>
        </p:spPr>
      </p:pic>
      <p:pic>
        <p:nvPicPr>
          <p:cNvPr id="3" name="Picture 2"/>
          <p:cNvPicPr>
            <a:picLocks noChangeAspect="1"/>
          </p:cNvPicPr>
          <p:nvPr/>
        </p:nvPicPr>
        <p:blipFill>
          <a:blip r:embed="rId3"/>
          <a:stretch>
            <a:fillRect/>
          </a:stretch>
        </p:blipFill>
        <p:spPr>
          <a:xfrm>
            <a:off x="5346375" y="595881"/>
            <a:ext cx="4208330" cy="2333956"/>
          </a:xfrm>
          <a:prstGeom prst="rect">
            <a:avLst/>
          </a:prstGeom>
        </p:spPr>
      </p:pic>
      <p:pic>
        <p:nvPicPr>
          <p:cNvPr id="5" name="Picture 4"/>
          <p:cNvPicPr>
            <a:picLocks noChangeAspect="1"/>
          </p:cNvPicPr>
          <p:nvPr/>
        </p:nvPicPr>
        <p:blipFill>
          <a:blip r:embed="rId4"/>
          <a:stretch>
            <a:fillRect/>
          </a:stretch>
        </p:blipFill>
        <p:spPr>
          <a:xfrm>
            <a:off x="301461" y="595881"/>
            <a:ext cx="5107915" cy="5398518"/>
          </a:xfrm>
          <a:prstGeom prst="rect">
            <a:avLst/>
          </a:prstGeom>
        </p:spPr>
      </p:pic>
      <p:sp>
        <p:nvSpPr>
          <p:cNvPr id="6" name="TextBox 5"/>
          <p:cNvSpPr txBox="1"/>
          <p:nvPr/>
        </p:nvSpPr>
        <p:spPr>
          <a:xfrm>
            <a:off x="2192388" y="6249192"/>
            <a:ext cx="2762295" cy="369332"/>
          </a:xfrm>
          <a:prstGeom prst="rect">
            <a:avLst/>
          </a:prstGeom>
          <a:noFill/>
        </p:spPr>
        <p:txBody>
          <a:bodyPr wrap="none" rtlCol="0">
            <a:spAutoFit/>
          </a:bodyPr>
          <a:lstStyle/>
          <a:p>
            <a:r>
              <a:rPr lang="en-US" dirty="0" smtClean="0"/>
              <a:t>QUESTIONS TO FOLLOW</a:t>
            </a:r>
            <a:endParaRPr lang="en-US" dirty="0"/>
          </a:p>
        </p:txBody>
      </p:sp>
      <p:pic>
        <p:nvPicPr>
          <p:cNvPr id="8" name="Picture 7"/>
          <p:cNvPicPr>
            <a:picLocks noChangeAspect="1"/>
          </p:cNvPicPr>
          <p:nvPr/>
        </p:nvPicPr>
        <p:blipFill>
          <a:blip r:embed="rId5"/>
          <a:stretch>
            <a:fillRect/>
          </a:stretch>
        </p:blipFill>
        <p:spPr>
          <a:xfrm>
            <a:off x="9305367" y="595882"/>
            <a:ext cx="1641818" cy="5398518"/>
          </a:xfrm>
          <a:prstGeom prst="rect">
            <a:avLst/>
          </a:prstGeom>
        </p:spPr>
      </p:pic>
    </p:spTree>
    <p:extLst>
      <p:ext uri="{BB962C8B-B14F-4D97-AF65-F5344CB8AC3E}">
        <p14:creationId xmlns:p14="http://schemas.microsoft.com/office/powerpoint/2010/main" val="25607358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ALTERNATIVE MEDICINE review</a:t>
            </a:r>
            <a:br>
              <a:rPr lang="en-US" dirty="0" smtClean="0"/>
            </a:br>
            <a:r>
              <a:rPr lang="en-US" dirty="0" smtClean="0"/>
              <a:t>ACCUPUNCTURE</a:t>
            </a:r>
            <a:endParaRPr lang="en-US" dirty="0"/>
          </a:p>
        </p:txBody>
      </p:sp>
      <p:sp>
        <p:nvSpPr>
          <p:cNvPr id="3" name="Content Placeholder 2"/>
          <p:cNvSpPr>
            <a:spLocks noGrp="1"/>
          </p:cNvSpPr>
          <p:nvPr>
            <p:ph idx="1"/>
          </p:nvPr>
        </p:nvSpPr>
        <p:spPr>
          <a:xfrm>
            <a:off x="497599" y="1348274"/>
            <a:ext cx="10335241" cy="3615267"/>
          </a:xfrm>
        </p:spPr>
        <p:txBody>
          <a:bodyPr>
            <a:noAutofit/>
          </a:bodyPr>
          <a:lstStyle/>
          <a:p>
            <a:pPr marL="0" indent="0">
              <a:buNone/>
            </a:pPr>
            <a:r>
              <a:rPr lang="en-US" sz="2800" dirty="0" smtClean="0">
                <a:solidFill>
                  <a:schemeClr val="tx1">
                    <a:lumMod val="95000"/>
                  </a:schemeClr>
                </a:solidFill>
              </a:rPr>
              <a:t>1. According to the National Institute of Health the number of adults in the U.S. that have used acupuncture at some time in the past or are using it currently is which of the following?</a:t>
            </a:r>
          </a:p>
          <a:p>
            <a:endParaRPr lang="en-US" sz="2800" dirty="0"/>
          </a:p>
          <a:p>
            <a:pPr marL="342900" indent="-342900">
              <a:buFont typeface="+mj-lt"/>
              <a:buAutoNum type="alphaLcParenR"/>
            </a:pPr>
            <a:r>
              <a:rPr lang="en-US" sz="2800" dirty="0" smtClean="0">
                <a:solidFill>
                  <a:schemeClr val="tx1">
                    <a:lumMod val="95000"/>
                  </a:schemeClr>
                </a:solidFill>
              </a:rPr>
              <a:t>10,000 people</a:t>
            </a:r>
          </a:p>
          <a:p>
            <a:pPr marL="342900" indent="-342900">
              <a:buFont typeface="+mj-lt"/>
              <a:buAutoNum type="alphaLcParenR"/>
            </a:pPr>
            <a:r>
              <a:rPr lang="en-US" sz="2800" dirty="0" smtClean="0">
                <a:solidFill>
                  <a:schemeClr val="tx1">
                    <a:lumMod val="95000"/>
                  </a:schemeClr>
                </a:solidFill>
              </a:rPr>
              <a:t>100,000 people</a:t>
            </a:r>
          </a:p>
          <a:p>
            <a:pPr marL="342900" indent="-342900">
              <a:buFont typeface="+mj-lt"/>
              <a:buAutoNum type="alphaLcParenR"/>
            </a:pPr>
            <a:r>
              <a:rPr lang="en-US" sz="2800" dirty="0" smtClean="0">
                <a:solidFill>
                  <a:schemeClr val="tx1">
                    <a:lumMod val="95000"/>
                  </a:schemeClr>
                </a:solidFill>
              </a:rPr>
              <a:t>1,000,000 people</a:t>
            </a:r>
          </a:p>
          <a:p>
            <a:pPr marL="342900" indent="-342900">
              <a:buFont typeface="+mj-lt"/>
              <a:buAutoNum type="alphaLcParenR"/>
            </a:pPr>
            <a:r>
              <a:rPr lang="en-US" sz="2800" dirty="0" smtClean="0">
                <a:solidFill>
                  <a:schemeClr val="tx1">
                    <a:lumMod val="95000"/>
                  </a:schemeClr>
                </a:solidFill>
              </a:rPr>
              <a:t>10,000,000 people</a:t>
            </a:r>
          </a:p>
          <a:p>
            <a:endParaRPr lang="en-US" sz="1800" dirty="0" smtClean="0"/>
          </a:p>
          <a:p>
            <a:pPr marL="0" indent="0">
              <a:buNone/>
            </a:pPr>
            <a:endParaRPr lang="en-US" sz="1800" dirty="0"/>
          </a:p>
        </p:txBody>
      </p:sp>
    </p:spTree>
    <p:extLst>
      <p:ext uri="{BB962C8B-B14F-4D97-AF65-F5344CB8AC3E}">
        <p14:creationId xmlns:p14="http://schemas.microsoft.com/office/powerpoint/2010/main" val="2246098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ALTERNATIVE MEDICINE review</a:t>
            </a:r>
            <a:br>
              <a:rPr lang="en-US" dirty="0" smtClean="0"/>
            </a:br>
            <a:r>
              <a:rPr lang="en-US" dirty="0" smtClean="0"/>
              <a:t>ACCUPUNCTURE</a:t>
            </a:r>
            <a:endParaRPr lang="en-US" dirty="0"/>
          </a:p>
        </p:txBody>
      </p:sp>
      <p:sp>
        <p:nvSpPr>
          <p:cNvPr id="3" name="Content Placeholder 2"/>
          <p:cNvSpPr>
            <a:spLocks noGrp="1"/>
          </p:cNvSpPr>
          <p:nvPr>
            <p:ph idx="1"/>
          </p:nvPr>
        </p:nvSpPr>
        <p:spPr>
          <a:xfrm>
            <a:off x="282995" y="1152331"/>
            <a:ext cx="10335241" cy="3615267"/>
          </a:xfrm>
        </p:spPr>
        <p:txBody>
          <a:bodyPr>
            <a:noAutofit/>
          </a:bodyPr>
          <a:lstStyle/>
          <a:p>
            <a:pPr marL="0" indent="0">
              <a:buNone/>
            </a:pPr>
            <a:r>
              <a:rPr lang="en-US" sz="2800" dirty="0" smtClean="0">
                <a:solidFill>
                  <a:schemeClr val="tx1">
                    <a:lumMod val="95000"/>
                  </a:schemeClr>
                </a:solidFill>
              </a:rPr>
              <a:t>1. According to the National Institute of Health the number of adults in the U.S. that have used acupuncture at some time in the past or are using it currently is which of the following?</a:t>
            </a:r>
          </a:p>
          <a:p>
            <a:endParaRPr lang="en-US" sz="2800" dirty="0"/>
          </a:p>
          <a:p>
            <a:pPr marL="342900" indent="-342900">
              <a:buFont typeface="+mj-lt"/>
              <a:buAutoNum type="alphaLcParenR"/>
            </a:pPr>
            <a:r>
              <a:rPr lang="en-US" sz="2800" dirty="0" smtClean="0">
                <a:solidFill>
                  <a:schemeClr val="tx1">
                    <a:lumMod val="95000"/>
                  </a:schemeClr>
                </a:solidFill>
              </a:rPr>
              <a:t>10,000 people</a:t>
            </a:r>
          </a:p>
          <a:p>
            <a:pPr marL="342900" indent="-342900">
              <a:buFont typeface="+mj-lt"/>
              <a:buAutoNum type="alphaLcParenR"/>
            </a:pPr>
            <a:r>
              <a:rPr lang="en-US" sz="2800" dirty="0" smtClean="0">
                <a:solidFill>
                  <a:schemeClr val="tx1">
                    <a:lumMod val="95000"/>
                  </a:schemeClr>
                </a:solidFill>
              </a:rPr>
              <a:t>100,000 people</a:t>
            </a:r>
          </a:p>
          <a:p>
            <a:pPr marL="342900" indent="-342900">
              <a:buFont typeface="+mj-lt"/>
              <a:buAutoNum type="alphaLcParenR"/>
            </a:pPr>
            <a:r>
              <a:rPr lang="en-US" sz="2800" dirty="0" smtClean="0">
                <a:solidFill>
                  <a:schemeClr val="tx1">
                    <a:lumMod val="95000"/>
                  </a:schemeClr>
                </a:solidFill>
              </a:rPr>
              <a:t>1,000,000 people</a:t>
            </a:r>
          </a:p>
          <a:p>
            <a:pPr marL="342900" indent="-342900">
              <a:buFont typeface="+mj-lt"/>
              <a:buAutoNum type="alphaLcParenR"/>
            </a:pPr>
            <a:r>
              <a:rPr lang="en-US" sz="2800" dirty="0" smtClean="0">
                <a:solidFill>
                  <a:srgbClr val="C00000"/>
                </a:solidFill>
              </a:rPr>
              <a:t>10,000,000 people</a:t>
            </a:r>
          </a:p>
          <a:p>
            <a:endParaRPr lang="en-US" sz="1800" dirty="0" smtClean="0"/>
          </a:p>
          <a:p>
            <a:pPr marL="0" indent="0">
              <a:buNone/>
            </a:pPr>
            <a:endParaRPr lang="en-US" sz="1800" dirty="0"/>
          </a:p>
        </p:txBody>
      </p:sp>
    </p:spTree>
    <p:extLst>
      <p:ext uri="{BB962C8B-B14F-4D97-AF65-F5344CB8AC3E}">
        <p14:creationId xmlns:p14="http://schemas.microsoft.com/office/powerpoint/2010/main" val="239481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41902"/>
            <a:ext cx="9755109" cy="1416098"/>
          </a:xfrm>
        </p:spPr>
        <p:txBody>
          <a:bodyPr>
            <a:normAutofit fontScale="90000"/>
          </a:bodyPr>
          <a:lstStyle/>
          <a:p>
            <a:r>
              <a:rPr lang="en-US" sz="7200" b="1" dirty="0" smtClean="0"/>
              <a:t>ALTERNATIVE MEDICINE</a:t>
            </a:r>
            <a:endParaRPr lang="en-US" sz="7200" b="1" dirty="0"/>
          </a:p>
        </p:txBody>
      </p:sp>
      <p:sp>
        <p:nvSpPr>
          <p:cNvPr id="3" name="Content Placeholder 2"/>
          <p:cNvSpPr>
            <a:spLocks noGrp="1"/>
          </p:cNvSpPr>
          <p:nvPr>
            <p:ph idx="1"/>
          </p:nvPr>
        </p:nvSpPr>
        <p:spPr>
          <a:xfrm>
            <a:off x="497941" y="516048"/>
            <a:ext cx="10878350" cy="3820562"/>
          </a:xfrm>
        </p:spPr>
        <p:txBody>
          <a:bodyPr>
            <a:noAutofit/>
          </a:bodyPr>
          <a:lstStyle/>
          <a:p>
            <a:endParaRPr lang="en-US" sz="1800" b="1" dirty="0" smtClean="0"/>
          </a:p>
          <a:p>
            <a:endParaRPr lang="en-US" sz="1800" b="1" dirty="0"/>
          </a:p>
          <a:p>
            <a:pPr marL="0" indent="0">
              <a:buNone/>
            </a:pPr>
            <a:r>
              <a:rPr lang="en-US" b="1" dirty="0" smtClean="0">
                <a:solidFill>
                  <a:schemeClr val="bg1"/>
                </a:solidFill>
              </a:rPr>
              <a:t>Alternative </a:t>
            </a:r>
            <a:r>
              <a:rPr lang="en-US" b="1" dirty="0">
                <a:solidFill>
                  <a:schemeClr val="bg1"/>
                </a:solidFill>
              </a:rPr>
              <a:t>medicine is defined loosely as a set of products, practices, and theories that are believed or perceived by their users to have the healing effects of </a:t>
            </a:r>
            <a:r>
              <a:rPr lang="en-US" b="1" dirty="0">
                <a:solidFill>
                  <a:schemeClr val="bg1"/>
                </a:solidFill>
                <a:hlinkClick r:id="rId2" tooltip="Medicine"/>
              </a:rPr>
              <a:t>medicine</a:t>
            </a:r>
            <a:r>
              <a:rPr lang="en-US" b="1" dirty="0" smtClean="0">
                <a:solidFill>
                  <a:schemeClr val="bg1"/>
                </a:solidFill>
              </a:rPr>
              <a:t>,</a:t>
            </a:r>
            <a:r>
              <a:rPr lang="en-US" b="1" dirty="0">
                <a:solidFill>
                  <a:schemeClr val="bg1"/>
                </a:solidFill>
              </a:rPr>
              <a:t> but whose </a:t>
            </a:r>
            <a:r>
              <a:rPr lang="en-US" b="1" dirty="0">
                <a:solidFill>
                  <a:schemeClr val="bg1"/>
                </a:solidFill>
                <a:hlinkClick r:id="rId3" tooltip="Efficacy"/>
              </a:rPr>
              <a:t>effectiveness</a:t>
            </a:r>
            <a:r>
              <a:rPr lang="en-US" b="1" dirty="0">
                <a:solidFill>
                  <a:schemeClr val="bg1"/>
                </a:solidFill>
              </a:rPr>
              <a:t> has not been clearly established using </a:t>
            </a:r>
            <a:r>
              <a:rPr lang="en-US" b="1" dirty="0">
                <a:solidFill>
                  <a:schemeClr val="bg1"/>
                </a:solidFill>
                <a:hlinkClick r:id="rId4" tooltip="Scientific method"/>
              </a:rPr>
              <a:t>scientific methods</a:t>
            </a:r>
            <a:r>
              <a:rPr lang="en-US" b="1" dirty="0" smtClean="0">
                <a:solidFill>
                  <a:schemeClr val="bg1"/>
                </a:solidFill>
              </a:rPr>
              <a:t>,</a:t>
            </a:r>
            <a:r>
              <a:rPr lang="en-US" b="1" dirty="0">
                <a:solidFill>
                  <a:schemeClr val="bg1"/>
                </a:solidFill>
              </a:rPr>
              <a:t> or whose theory and practice is not part of </a:t>
            </a:r>
            <a:r>
              <a:rPr lang="en-US" b="1" dirty="0" smtClean="0">
                <a:solidFill>
                  <a:schemeClr val="bg1"/>
                </a:solidFill>
                <a:hlinkClick r:id="rId5" tooltip="Biomedicine"/>
              </a:rPr>
              <a:t>biomedicine</a:t>
            </a:r>
            <a:r>
              <a:rPr lang="en-US" b="1" dirty="0" smtClean="0">
                <a:solidFill>
                  <a:schemeClr val="bg1"/>
                </a:solidFill>
              </a:rPr>
              <a:t>,</a:t>
            </a:r>
            <a:r>
              <a:rPr lang="en-US" b="1" baseline="30000" dirty="0">
                <a:solidFill>
                  <a:schemeClr val="bg1"/>
                </a:solidFill>
              </a:rPr>
              <a:t> </a:t>
            </a:r>
            <a:r>
              <a:rPr lang="en-US" b="1" dirty="0" smtClean="0">
                <a:solidFill>
                  <a:schemeClr val="bg1"/>
                </a:solidFill>
              </a:rPr>
              <a:t>or </a:t>
            </a:r>
            <a:r>
              <a:rPr lang="en-US" b="1" dirty="0">
                <a:solidFill>
                  <a:schemeClr val="bg1"/>
                </a:solidFill>
              </a:rPr>
              <a:t>whose theories or practices are directly contradicted by </a:t>
            </a:r>
            <a:r>
              <a:rPr lang="en-US" b="1" dirty="0">
                <a:solidFill>
                  <a:schemeClr val="bg1"/>
                </a:solidFill>
                <a:hlinkClick r:id="rId6" tooltip="Scientific evidence"/>
              </a:rPr>
              <a:t>scientific evidence</a:t>
            </a:r>
            <a:r>
              <a:rPr lang="en-US" b="1" dirty="0">
                <a:solidFill>
                  <a:schemeClr val="bg1"/>
                </a:solidFill>
              </a:rPr>
              <a:t> or </a:t>
            </a:r>
            <a:r>
              <a:rPr lang="en-US" b="1" dirty="0">
                <a:solidFill>
                  <a:schemeClr val="bg1"/>
                </a:solidFill>
                <a:hlinkClick r:id="rId7" tooltip="Science"/>
              </a:rPr>
              <a:t>scientific </a:t>
            </a:r>
            <a:r>
              <a:rPr lang="en-US" b="1" dirty="0" smtClean="0">
                <a:solidFill>
                  <a:schemeClr val="bg1"/>
                </a:solidFill>
                <a:hlinkClick r:id="rId7" tooltip="Science"/>
              </a:rPr>
              <a:t>principles</a:t>
            </a:r>
            <a:r>
              <a:rPr lang="en-US" b="1" dirty="0" smtClean="0">
                <a:solidFill>
                  <a:schemeClr val="bg1"/>
                </a:solidFill>
              </a:rPr>
              <a:t> used </a:t>
            </a:r>
            <a:r>
              <a:rPr lang="en-US" b="1" dirty="0">
                <a:solidFill>
                  <a:schemeClr val="bg1"/>
                </a:solidFill>
              </a:rPr>
              <a:t>in biomedicine</a:t>
            </a:r>
            <a:r>
              <a:rPr lang="en-US" b="1" dirty="0" smtClean="0">
                <a:solidFill>
                  <a:schemeClr val="bg1"/>
                </a:solidFill>
              </a:rPr>
              <a:t>. "Biomedicine</a:t>
            </a:r>
            <a:r>
              <a:rPr lang="en-US" b="1" dirty="0">
                <a:solidFill>
                  <a:schemeClr val="bg1"/>
                </a:solidFill>
              </a:rPr>
              <a:t>" or "medicine" is that part of </a:t>
            </a:r>
            <a:r>
              <a:rPr lang="en-US" b="1" dirty="0">
                <a:solidFill>
                  <a:schemeClr val="bg1"/>
                </a:solidFill>
                <a:hlinkClick r:id="rId8" tooltip="Medical science"/>
              </a:rPr>
              <a:t>medical science</a:t>
            </a:r>
            <a:r>
              <a:rPr lang="en-US" b="1" dirty="0">
                <a:solidFill>
                  <a:schemeClr val="bg1"/>
                </a:solidFill>
              </a:rPr>
              <a:t> that applies principles of </a:t>
            </a:r>
            <a:r>
              <a:rPr lang="en-US" b="1" dirty="0">
                <a:solidFill>
                  <a:schemeClr val="bg1"/>
                </a:solidFill>
                <a:hlinkClick r:id="rId9" tooltip="Biology"/>
              </a:rPr>
              <a:t>biology</a:t>
            </a:r>
            <a:r>
              <a:rPr lang="en-US" b="1" dirty="0">
                <a:solidFill>
                  <a:schemeClr val="bg1"/>
                </a:solidFill>
              </a:rPr>
              <a:t>, </a:t>
            </a:r>
            <a:r>
              <a:rPr lang="en-US" b="1" u="sng" dirty="0">
                <a:solidFill>
                  <a:schemeClr val="bg1"/>
                </a:solidFill>
                <a:hlinkClick r:id="rId10" tooltip="Physiology"/>
              </a:rPr>
              <a:t>physiology</a:t>
            </a:r>
            <a:r>
              <a:rPr lang="en-US" b="1" dirty="0">
                <a:solidFill>
                  <a:schemeClr val="bg1"/>
                </a:solidFill>
              </a:rPr>
              <a:t>, </a:t>
            </a:r>
            <a:r>
              <a:rPr lang="en-US" b="1" dirty="0">
                <a:solidFill>
                  <a:schemeClr val="bg1"/>
                </a:solidFill>
                <a:hlinkClick r:id="rId11" tooltip="Molecular biology"/>
              </a:rPr>
              <a:t>molecular biology</a:t>
            </a:r>
            <a:r>
              <a:rPr lang="en-US" b="1" dirty="0">
                <a:solidFill>
                  <a:schemeClr val="bg1"/>
                </a:solidFill>
              </a:rPr>
              <a:t>, </a:t>
            </a:r>
            <a:r>
              <a:rPr lang="en-US" b="1" dirty="0">
                <a:solidFill>
                  <a:schemeClr val="bg1"/>
                </a:solidFill>
                <a:hlinkClick r:id="rId12" tooltip="Biophysics"/>
              </a:rPr>
              <a:t>biophysics</a:t>
            </a:r>
            <a:r>
              <a:rPr lang="en-US" b="1" dirty="0">
                <a:solidFill>
                  <a:schemeClr val="bg1"/>
                </a:solidFill>
              </a:rPr>
              <a:t>, and other </a:t>
            </a:r>
            <a:r>
              <a:rPr lang="en-US" b="1" dirty="0">
                <a:solidFill>
                  <a:schemeClr val="bg1"/>
                </a:solidFill>
                <a:hlinkClick r:id="rId13" tooltip="Natural science"/>
              </a:rPr>
              <a:t>natural sciences</a:t>
            </a:r>
            <a:r>
              <a:rPr lang="en-US" b="1" dirty="0">
                <a:solidFill>
                  <a:schemeClr val="bg1"/>
                </a:solidFill>
              </a:rPr>
              <a:t> to </a:t>
            </a:r>
            <a:r>
              <a:rPr lang="en-US" b="1" dirty="0">
                <a:solidFill>
                  <a:schemeClr val="bg1"/>
                </a:solidFill>
                <a:hlinkClick r:id="rId14" tooltip="Clinical practice"/>
              </a:rPr>
              <a:t>clinical practice</a:t>
            </a:r>
            <a:r>
              <a:rPr lang="en-US" b="1" dirty="0">
                <a:solidFill>
                  <a:schemeClr val="bg1"/>
                </a:solidFill>
              </a:rPr>
              <a:t>, using scientific methods to establish the effectiveness of that practice. Unlike medicine</a:t>
            </a:r>
            <a:r>
              <a:rPr lang="en-US" b="1" dirty="0" smtClean="0">
                <a:solidFill>
                  <a:schemeClr val="bg1"/>
                </a:solidFill>
              </a:rPr>
              <a:t>,</a:t>
            </a:r>
            <a:r>
              <a:rPr lang="en-US" b="1" dirty="0">
                <a:solidFill>
                  <a:schemeClr val="bg1"/>
                </a:solidFill>
              </a:rPr>
              <a:t> an alternative product or practice does not originate from using scientific methodology, but may instead be based on </a:t>
            </a:r>
            <a:r>
              <a:rPr lang="en-US" b="1" dirty="0">
                <a:solidFill>
                  <a:schemeClr val="bg1"/>
                </a:solidFill>
                <a:hlinkClick r:id="rId15" tooltip="Testimonial"/>
              </a:rPr>
              <a:t>testimonials</a:t>
            </a:r>
            <a:r>
              <a:rPr lang="en-US" b="1" dirty="0">
                <a:solidFill>
                  <a:schemeClr val="bg1"/>
                </a:solidFill>
              </a:rPr>
              <a:t>, </a:t>
            </a:r>
            <a:r>
              <a:rPr lang="en-US" b="1" dirty="0">
                <a:solidFill>
                  <a:schemeClr val="bg1"/>
                </a:solidFill>
                <a:hlinkClick r:id="rId16" tooltip="Religion"/>
              </a:rPr>
              <a:t>religion</a:t>
            </a:r>
            <a:r>
              <a:rPr lang="en-US" b="1" dirty="0">
                <a:solidFill>
                  <a:schemeClr val="bg1"/>
                </a:solidFill>
              </a:rPr>
              <a:t>, tradition, </a:t>
            </a:r>
            <a:r>
              <a:rPr lang="en-US" b="1" dirty="0">
                <a:solidFill>
                  <a:schemeClr val="bg1"/>
                </a:solidFill>
                <a:hlinkClick r:id="rId17" tooltip="Superstition"/>
              </a:rPr>
              <a:t>superstition</a:t>
            </a:r>
            <a:r>
              <a:rPr lang="en-US" b="1" dirty="0">
                <a:solidFill>
                  <a:schemeClr val="bg1"/>
                </a:solidFill>
              </a:rPr>
              <a:t>, belief in </a:t>
            </a:r>
            <a:r>
              <a:rPr lang="en-US" b="1" dirty="0">
                <a:solidFill>
                  <a:schemeClr val="bg1"/>
                </a:solidFill>
                <a:hlinkClick r:id="rId18" tooltip="Supernatural"/>
              </a:rPr>
              <a:t>supernatural</a:t>
            </a:r>
            <a:r>
              <a:rPr lang="en-US" b="1" dirty="0">
                <a:solidFill>
                  <a:schemeClr val="bg1"/>
                </a:solidFill>
              </a:rPr>
              <a:t> energies, </a:t>
            </a:r>
            <a:r>
              <a:rPr lang="en-US" b="1" dirty="0">
                <a:solidFill>
                  <a:schemeClr val="bg1"/>
                </a:solidFill>
                <a:hlinkClick r:id="rId19" tooltip="Pseudoscience"/>
              </a:rPr>
              <a:t>pseudoscience</a:t>
            </a:r>
            <a:r>
              <a:rPr lang="en-US" b="1" dirty="0">
                <a:solidFill>
                  <a:schemeClr val="bg1"/>
                </a:solidFill>
              </a:rPr>
              <a:t>, </a:t>
            </a:r>
            <a:r>
              <a:rPr lang="en-US" b="1" dirty="0">
                <a:solidFill>
                  <a:schemeClr val="bg1"/>
                </a:solidFill>
                <a:hlinkClick r:id="rId20" tooltip="Fallacy"/>
              </a:rPr>
              <a:t>errors in reasoning</a:t>
            </a:r>
            <a:r>
              <a:rPr lang="en-US" b="1" dirty="0">
                <a:solidFill>
                  <a:schemeClr val="bg1"/>
                </a:solidFill>
              </a:rPr>
              <a:t>, </a:t>
            </a:r>
            <a:r>
              <a:rPr lang="en-US" b="1" dirty="0">
                <a:solidFill>
                  <a:schemeClr val="bg1"/>
                </a:solidFill>
                <a:hlinkClick r:id="rId21" tooltip="Propaganda"/>
              </a:rPr>
              <a:t>propaganda</a:t>
            </a:r>
            <a:r>
              <a:rPr lang="en-US" b="1" dirty="0">
                <a:solidFill>
                  <a:schemeClr val="bg1"/>
                </a:solidFill>
              </a:rPr>
              <a:t>, </a:t>
            </a:r>
            <a:r>
              <a:rPr lang="en-US" b="1" dirty="0">
                <a:solidFill>
                  <a:schemeClr val="bg1"/>
                </a:solidFill>
                <a:hlinkClick r:id="rId22" tooltip="Fraud"/>
              </a:rPr>
              <a:t>fraud</a:t>
            </a:r>
            <a:r>
              <a:rPr lang="en-US" b="1" dirty="0">
                <a:solidFill>
                  <a:schemeClr val="bg1"/>
                </a:solidFill>
              </a:rPr>
              <a:t>, or other unscientific sources</a:t>
            </a:r>
            <a:r>
              <a:rPr lang="en-US" b="1" dirty="0" smtClean="0">
                <a:solidFill>
                  <a:schemeClr val="bg1"/>
                </a:solidFill>
              </a:rPr>
              <a:t>.</a:t>
            </a:r>
            <a:endParaRPr lang="en-US" b="1" dirty="0">
              <a:solidFill>
                <a:schemeClr val="bg1"/>
              </a:solidFill>
            </a:endParaRPr>
          </a:p>
          <a:p>
            <a:endParaRPr lang="en-US" b="1" dirty="0"/>
          </a:p>
        </p:txBody>
      </p:sp>
    </p:spTree>
    <p:extLst>
      <p:ext uri="{BB962C8B-B14F-4D97-AF65-F5344CB8AC3E}">
        <p14:creationId xmlns:p14="http://schemas.microsoft.com/office/powerpoint/2010/main" val="20127601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ALTERNATIVE MEDICINE review</a:t>
            </a:r>
            <a:r>
              <a:rPr lang="en-US" dirty="0"/>
              <a:t/>
            </a:r>
            <a:br>
              <a:rPr lang="en-US" dirty="0"/>
            </a:br>
            <a:r>
              <a:rPr lang="en-US" dirty="0"/>
              <a:t>ACCUPUNCTURE</a:t>
            </a:r>
          </a:p>
        </p:txBody>
      </p:sp>
      <p:sp>
        <p:nvSpPr>
          <p:cNvPr id="3" name="Content Placeholder 2"/>
          <p:cNvSpPr>
            <a:spLocks noGrp="1"/>
          </p:cNvSpPr>
          <p:nvPr>
            <p:ph idx="1"/>
          </p:nvPr>
        </p:nvSpPr>
        <p:spPr>
          <a:xfrm>
            <a:off x="684211" y="685800"/>
            <a:ext cx="9591471" cy="3615267"/>
          </a:xfrm>
        </p:spPr>
        <p:txBody>
          <a:bodyPr>
            <a:normAutofit/>
          </a:bodyPr>
          <a:lstStyle/>
          <a:p>
            <a:r>
              <a:rPr lang="en-US" sz="2800" dirty="0" smtClean="0"/>
              <a:t>Question:  What is the name of the agency that facilitates the research and evaluation of unconventional medical practices such as acupuncture?</a:t>
            </a:r>
          </a:p>
          <a:p>
            <a:endParaRPr lang="en-US" sz="2800" dirty="0"/>
          </a:p>
          <a:p>
            <a:r>
              <a:rPr lang="en-US" sz="2800" dirty="0" smtClean="0"/>
              <a:t>ANSWER:  National Center for Complimentary and Alternative Medicine </a:t>
            </a:r>
            <a:endParaRPr lang="en-US" sz="2800" dirty="0"/>
          </a:p>
        </p:txBody>
      </p:sp>
    </p:spTree>
    <p:extLst>
      <p:ext uri="{BB962C8B-B14F-4D97-AF65-F5344CB8AC3E}">
        <p14:creationId xmlns:p14="http://schemas.microsoft.com/office/powerpoint/2010/main" val="118652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116" y="4861711"/>
            <a:ext cx="7550591" cy="1290119"/>
          </a:xfrm>
        </p:spPr>
        <p:txBody>
          <a:bodyPr>
            <a:normAutofit fontScale="90000"/>
          </a:bodyPr>
          <a:lstStyle/>
          <a:p>
            <a:r>
              <a:rPr lang="en-US" dirty="0" smtClean="0"/>
              <a:t/>
            </a:r>
            <a:br>
              <a:rPr lang="en-US" dirty="0" smtClean="0"/>
            </a:br>
            <a:r>
              <a:rPr lang="en-US" dirty="0"/>
              <a:t/>
            </a:r>
            <a:br>
              <a:rPr lang="en-US" dirty="0"/>
            </a:br>
            <a:r>
              <a:rPr lang="en-US" dirty="0" smtClean="0"/>
              <a:t>ALTERNATIVE MEDICINE review</a:t>
            </a:r>
            <a:r>
              <a:rPr lang="en-US" dirty="0"/>
              <a:t/>
            </a:r>
            <a:br>
              <a:rPr lang="en-US" dirty="0"/>
            </a:br>
            <a:r>
              <a:rPr lang="en-US" dirty="0"/>
              <a:t>ACCUPUNCTURE</a:t>
            </a:r>
          </a:p>
        </p:txBody>
      </p:sp>
      <p:sp>
        <p:nvSpPr>
          <p:cNvPr id="3" name="Content Placeholder 2"/>
          <p:cNvSpPr>
            <a:spLocks noGrp="1"/>
          </p:cNvSpPr>
          <p:nvPr>
            <p:ph idx="1"/>
          </p:nvPr>
        </p:nvSpPr>
        <p:spPr>
          <a:xfrm>
            <a:off x="566517" y="0"/>
            <a:ext cx="8534400" cy="5106154"/>
          </a:xfrm>
        </p:spPr>
        <p:txBody>
          <a:bodyPr>
            <a:normAutofit/>
          </a:bodyPr>
          <a:lstStyle/>
          <a:p>
            <a:pPr marL="0" indent="0">
              <a:buNone/>
            </a:pPr>
            <a:r>
              <a:rPr lang="en-US" dirty="0" smtClean="0"/>
              <a:t>Question:  The </a:t>
            </a:r>
            <a:r>
              <a:rPr lang="en-US" dirty="0"/>
              <a:t>National Center for Complimentary and Alternative Medicine </a:t>
            </a:r>
            <a:r>
              <a:rPr lang="en-US" dirty="0" smtClean="0"/>
              <a:t>has found that which of the following is true?</a:t>
            </a:r>
          </a:p>
          <a:p>
            <a:r>
              <a:rPr lang="en-US" dirty="0" smtClean="0"/>
              <a:t>a.  Patients treated with acupuncture after dental surgery had less intense pain than patients who received a placebo.</a:t>
            </a:r>
          </a:p>
          <a:p>
            <a:r>
              <a:rPr lang="en-US" dirty="0" smtClean="0"/>
              <a:t>b.  Older people with osteoarthritis experienced significantly more pain relief after using conventional drugs and acupuncture together.</a:t>
            </a:r>
          </a:p>
          <a:p>
            <a:r>
              <a:rPr lang="en-US" dirty="0" smtClean="0"/>
              <a:t>c. Acupuncture was shown to cure cancer in long term studies</a:t>
            </a:r>
          </a:p>
          <a:p>
            <a:r>
              <a:rPr lang="en-US" dirty="0" smtClean="0"/>
              <a:t>d. Acupuncture was shown to cure Irritable Bowel Syndrome </a:t>
            </a:r>
          </a:p>
          <a:p>
            <a:endParaRPr lang="en-US" dirty="0"/>
          </a:p>
          <a:p>
            <a:r>
              <a:rPr lang="en-US" dirty="0" smtClean="0"/>
              <a:t>ANSWER:  a and b are true, c and d are false </a:t>
            </a:r>
            <a:endParaRPr lang="en-US" dirty="0"/>
          </a:p>
        </p:txBody>
      </p:sp>
    </p:spTree>
    <p:extLst>
      <p:ext uri="{BB962C8B-B14F-4D97-AF65-F5344CB8AC3E}">
        <p14:creationId xmlns:p14="http://schemas.microsoft.com/office/powerpoint/2010/main" val="185478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ALTERNATIVE MEDICINE review</a:t>
            </a:r>
            <a:br>
              <a:rPr lang="en-US" dirty="0"/>
            </a:br>
            <a:r>
              <a:rPr lang="en-US" dirty="0"/>
              <a:t>ACCUPUNCTURE</a:t>
            </a:r>
          </a:p>
        </p:txBody>
      </p:sp>
      <p:sp>
        <p:nvSpPr>
          <p:cNvPr id="3" name="Content Placeholder 2"/>
          <p:cNvSpPr>
            <a:spLocks noGrp="1"/>
          </p:cNvSpPr>
          <p:nvPr>
            <p:ph idx="1"/>
          </p:nvPr>
        </p:nvSpPr>
        <p:spPr/>
        <p:txBody>
          <a:bodyPr/>
          <a:lstStyle/>
          <a:p>
            <a:r>
              <a:rPr lang="en-US" sz="2800" dirty="0" smtClean="0"/>
              <a:t>Question:  Name at least  recognized risks of acupuncture.</a:t>
            </a:r>
          </a:p>
          <a:p>
            <a:endParaRPr lang="en-US" sz="2800" dirty="0"/>
          </a:p>
          <a:p>
            <a:r>
              <a:rPr lang="en-US" sz="2800" dirty="0" smtClean="0"/>
              <a:t>ANSWER:  Necrotizing Fasciitis, MRSA Skin Infections, Endocarditis, and Pneumothorax</a:t>
            </a:r>
          </a:p>
          <a:p>
            <a:endParaRPr lang="en-US" dirty="0"/>
          </a:p>
        </p:txBody>
      </p:sp>
    </p:spTree>
    <p:extLst>
      <p:ext uri="{BB962C8B-B14F-4D97-AF65-F5344CB8AC3E}">
        <p14:creationId xmlns:p14="http://schemas.microsoft.com/office/powerpoint/2010/main" val="14297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ALTERNATIVE MEDICINE review</a:t>
            </a:r>
            <a:br>
              <a:rPr lang="en-US" dirty="0"/>
            </a:br>
            <a:r>
              <a:rPr lang="en-US" dirty="0"/>
              <a:t>ACCUPUNCTURE</a:t>
            </a:r>
          </a:p>
        </p:txBody>
      </p:sp>
      <p:sp>
        <p:nvSpPr>
          <p:cNvPr id="3" name="Content Placeholder 2"/>
          <p:cNvSpPr>
            <a:spLocks noGrp="1"/>
          </p:cNvSpPr>
          <p:nvPr>
            <p:ph idx="1"/>
          </p:nvPr>
        </p:nvSpPr>
        <p:spPr/>
        <p:txBody>
          <a:bodyPr/>
          <a:lstStyle/>
          <a:p>
            <a:r>
              <a:rPr lang="en-US" dirty="0" smtClean="0"/>
              <a:t>Question:  The Society for Integrative Oncology recommends acupuncture for which of the following indications?</a:t>
            </a:r>
          </a:p>
          <a:p>
            <a:r>
              <a:rPr lang="en-US" dirty="0" smtClean="0"/>
              <a:t>a.  Pain associated with cancer</a:t>
            </a:r>
          </a:p>
          <a:p>
            <a:r>
              <a:rPr lang="en-US" dirty="0" smtClean="0"/>
              <a:t>b.  Side effects associated with cancer treatments</a:t>
            </a:r>
          </a:p>
          <a:p>
            <a:r>
              <a:rPr lang="en-US" dirty="0" smtClean="0"/>
              <a:t>c.  Nausea and vomiting from chemotherapy</a:t>
            </a:r>
          </a:p>
          <a:p>
            <a:r>
              <a:rPr lang="en-US" dirty="0" smtClean="0"/>
              <a:t>d.  All of the above</a:t>
            </a:r>
          </a:p>
          <a:p>
            <a:endParaRPr lang="en-US" dirty="0"/>
          </a:p>
          <a:p>
            <a:r>
              <a:rPr lang="en-US" dirty="0" smtClean="0"/>
              <a:t>ANSWER:  d.  All of the above</a:t>
            </a:r>
            <a:endParaRPr lang="en-US" dirty="0"/>
          </a:p>
        </p:txBody>
      </p:sp>
    </p:spTree>
    <p:extLst>
      <p:ext uri="{BB962C8B-B14F-4D97-AF65-F5344CB8AC3E}">
        <p14:creationId xmlns:p14="http://schemas.microsoft.com/office/powerpoint/2010/main" val="149295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245" y="5441133"/>
            <a:ext cx="10515600" cy="1325563"/>
          </a:xfrm>
        </p:spPr>
        <p:txBody>
          <a:bodyPr/>
          <a:lstStyle/>
          <a:p>
            <a:r>
              <a:rPr lang="en-US" dirty="0" smtClean="0"/>
              <a:t>ALTERNATIVE MEDICINE PRACTICES</a:t>
            </a:r>
            <a:endParaRPr lang="en-US" dirty="0"/>
          </a:p>
        </p:txBody>
      </p:sp>
      <p:pic>
        <p:nvPicPr>
          <p:cNvPr id="4" name="Content Placeholder 3"/>
          <p:cNvPicPr>
            <a:picLocks noGrp="1" noChangeAspect="1"/>
          </p:cNvPicPr>
          <p:nvPr>
            <p:ph idx="1"/>
          </p:nvPr>
        </p:nvPicPr>
        <p:blipFill>
          <a:blip r:embed="rId2"/>
          <a:stretch>
            <a:fillRect/>
          </a:stretch>
        </p:blipFill>
        <p:spPr>
          <a:xfrm>
            <a:off x="4086410" y="470780"/>
            <a:ext cx="5693048" cy="4612829"/>
          </a:xfrm>
          <a:prstGeom prst="rect">
            <a:avLst/>
          </a:prstGeom>
        </p:spPr>
      </p:pic>
      <p:pic>
        <p:nvPicPr>
          <p:cNvPr id="5" name="Picture 4"/>
          <p:cNvPicPr>
            <a:picLocks noChangeAspect="1"/>
          </p:cNvPicPr>
          <p:nvPr/>
        </p:nvPicPr>
        <p:blipFill>
          <a:blip r:embed="rId3"/>
          <a:stretch>
            <a:fillRect/>
          </a:stretch>
        </p:blipFill>
        <p:spPr>
          <a:xfrm>
            <a:off x="525102" y="470780"/>
            <a:ext cx="3561308" cy="4612741"/>
          </a:xfrm>
          <a:prstGeom prst="rect">
            <a:avLst/>
          </a:prstGeom>
        </p:spPr>
      </p:pic>
    </p:spTree>
    <p:extLst>
      <p:ext uri="{BB962C8B-B14F-4D97-AF65-F5344CB8AC3E}">
        <p14:creationId xmlns:p14="http://schemas.microsoft.com/office/powerpoint/2010/main" val="22674001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604226" y="4252502"/>
            <a:ext cx="2587774" cy="2605498"/>
          </a:xfrm>
          <a:prstGeom prst="rect">
            <a:avLst/>
          </a:prstGeom>
        </p:spPr>
      </p:pic>
      <p:pic>
        <p:nvPicPr>
          <p:cNvPr id="6" name="Picture 5"/>
          <p:cNvPicPr>
            <a:picLocks noChangeAspect="1"/>
          </p:cNvPicPr>
          <p:nvPr/>
        </p:nvPicPr>
        <p:blipFill>
          <a:blip r:embed="rId3"/>
          <a:stretch>
            <a:fillRect/>
          </a:stretch>
        </p:blipFill>
        <p:spPr>
          <a:xfrm>
            <a:off x="0" y="0"/>
            <a:ext cx="3481431" cy="3658316"/>
          </a:xfrm>
          <a:prstGeom prst="rect">
            <a:avLst/>
          </a:prstGeom>
        </p:spPr>
      </p:pic>
      <p:pic>
        <p:nvPicPr>
          <p:cNvPr id="4" name="Content Placeholder 3"/>
          <p:cNvPicPr>
            <a:picLocks noGrp="1" noChangeAspect="1"/>
          </p:cNvPicPr>
          <p:nvPr>
            <p:ph idx="1"/>
          </p:nvPr>
        </p:nvPicPr>
        <p:blipFill>
          <a:blip r:embed="rId4"/>
          <a:stretch>
            <a:fillRect/>
          </a:stretch>
        </p:blipFill>
        <p:spPr>
          <a:xfrm>
            <a:off x="3990920" y="0"/>
            <a:ext cx="8201080" cy="4351338"/>
          </a:xfrm>
          <a:prstGeom prst="rect">
            <a:avLst/>
          </a:prstGeom>
        </p:spPr>
      </p:pic>
      <p:pic>
        <p:nvPicPr>
          <p:cNvPr id="7" name="Picture 6"/>
          <p:cNvPicPr>
            <a:picLocks noChangeAspect="1"/>
          </p:cNvPicPr>
          <p:nvPr/>
        </p:nvPicPr>
        <p:blipFill>
          <a:blip r:embed="rId5"/>
          <a:stretch>
            <a:fillRect/>
          </a:stretch>
        </p:blipFill>
        <p:spPr>
          <a:xfrm>
            <a:off x="0" y="3962400"/>
            <a:ext cx="2019300" cy="2895600"/>
          </a:xfrm>
          <a:prstGeom prst="rect">
            <a:avLst/>
          </a:prstGeom>
        </p:spPr>
      </p:pic>
      <p:pic>
        <p:nvPicPr>
          <p:cNvPr id="8" name="Picture 7"/>
          <p:cNvPicPr>
            <a:picLocks noChangeAspect="1"/>
          </p:cNvPicPr>
          <p:nvPr/>
        </p:nvPicPr>
        <p:blipFill>
          <a:blip r:embed="rId6"/>
          <a:stretch>
            <a:fillRect/>
          </a:stretch>
        </p:blipFill>
        <p:spPr>
          <a:xfrm>
            <a:off x="2019300" y="3962400"/>
            <a:ext cx="2763807" cy="2654349"/>
          </a:xfrm>
          <a:prstGeom prst="rect">
            <a:avLst/>
          </a:prstGeom>
        </p:spPr>
      </p:pic>
      <p:pic>
        <p:nvPicPr>
          <p:cNvPr id="9" name="Picture 8"/>
          <p:cNvPicPr>
            <a:picLocks noChangeAspect="1"/>
          </p:cNvPicPr>
          <p:nvPr/>
        </p:nvPicPr>
        <p:blipFill>
          <a:blip r:embed="rId7"/>
          <a:stretch>
            <a:fillRect/>
          </a:stretch>
        </p:blipFill>
        <p:spPr>
          <a:xfrm>
            <a:off x="4783107" y="4252502"/>
            <a:ext cx="2899255" cy="2605498"/>
          </a:xfrm>
          <a:prstGeom prst="rect">
            <a:avLst/>
          </a:prstGeom>
        </p:spPr>
      </p:pic>
      <p:pic>
        <p:nvPicPr>
          <p:cNvPr id="10" name="Picture 9"/>
          <p:cNvPicPr>
            <a:picLocks noChangeAspect="1"/>
          </p:cNvPicPr>
          <p:nvPr/>
        </p:nvPicPr>
        <p:blipFill>
          <a:blip r:embed="rId8"/>
          <a:stretch>
            <a:fillRect/>
          </a:stretch>
        </p:blipFill>
        <p:spPr>
          <a:xfrm>
            <a:off x="7682362" y="4252502"/>
            <a:ext cx="1921864" cy="1843739"/>
          </a:xfrm>
          <a:prstGeom prst="rect">
            <a:avLst/>
          </a:prstGeom>
        </p:spPr>
      </p:pic>
      <p:pic>
        <p:nvPicPr>
          <p:cNvPr id="11" name="Picture 10"/>
          <p:cNvPicPr>
            <a:picLocks noChangeAspect="1"/>
          </p:cNvPicPr>
          <p:nvPr/>
        </p:nvPicPr>
        <p:blipFill>
          <a:blip r:embed="rId9"/>
          <a:stretch>
            <a:fillRect/>
          </a:stretch>
        </p:blipFill>
        <p:spPr>
          <a:xfrm>
            <a:off x="7370238" y="6101113"/>
            <a:ext cx="2323786" cy="570460"/>
          </a:xfrm>
          <a:prstGeom prst="rect">
            <a:avLst/>
          </a:prstGeom>
        </p:spPr>
      </p:pic>
    </p:spTree>
    <p:extLst>
      <p:ext uri="{BB962C8B-B14F-4D97-AF65-F5344CB8AC3E}">
        <p14:creationId xmlns:p14="http://schemas.microsoft.com/office/powerpoint/2010/main" val="34710252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8877" y="107185"/>
            <a:ext cx="3449228" cy="3484605"/>
          </a:xfrm>
          <a:prstGeom prst="rect">
            <a:avLst/>
          </a:prstGeom>
        </p:spPr>
      </p:pic>
      <p:pic>
        <p:nvPicPr>
          <p:cNvPr id="5" name="Picture 4"/>
          <p:cNvPicPr>
            <a:picLocks noChangeAspect="1"/>
          </p:cNvPicPr>
          <p:nvPr/>
        </p:nvPicPr>
        <p:blipFill>
          <a:blip r:embed="rId3"/>
          <a:stretch>
            <a:fillRect/>
          </a:stretch>
        </p:blipFill>
        <p:spPr>
          <a:xfrm>
            <a:off x="8218399" y="133278"/>
            <a:ext cx="3973601" cy="2627959"/>
          </a:xfrm>
          <a:prstGeom prst="rect">
            <a:avLst/>
          </a:prstGeom>
        </p:spPr>
      </p:pic>
      <p:pic>
        <p:nvPicPr>
          <p:cNvPr id="7" name="Picture 6"/>
          <p:cNvPicPr>
            <a:picLocks noChangeAspect="1"/>
          </p:cNvPicPr>
          <p:nvPr/>
        </p:nvPicPr>
        <p:blipFill>
          <a:blip r:embed="rId4"/>
          <a:stretch>
            <a:fillRect/>
          </a:stretch>
        </p:blipFill>
        <p:spPr>
          <a:xfrm>
            <a:off x="228877" y="3689816"/>
            <a:ext cx="4637903" cy="2865226"/>
          </a:xfrm>
          <a:prstGeom prst="rect">
            <a:avLst/>
          </a:prstGeom>
        </p:spPr>
      </p:pic>
      <p:pic>
        <p:nvPicPr>
          <p:cNvPr id="8" name="Picture 7"/>
          <p:cNvPicPr>
            <a:picLocks noChangeAspect="1"/>
          </p:cNvPicPr>
          <p:nvPr/>
        </p:nvPicPr>
        <p:blipFill>
          <a:blip r:embed="rId5"/>
          <a:stretch>
            <a:fillRect/>
          </a:stretch>
        </p:blipFill>
        <p:spPr>
          <a:xfrm>
            <a:off x="5109498" y="2832976"/>
            <a:ext cx="5947151" cy="641092"/>
          </a:xfrm>
          <a:prstGeom prst="rect">
            <a:avLst/>
          </a:prstGeom>
        </p:spPr>
      </p:pic>
      <p:pic>
        <p:nvPicPr>
          <p:cNvPr id="9" name="Picture 8"/>
          <p:cNvPicPr>
            <a:picLocks noChangeAspect="1"/>
          </p:cNvPicPr>
          <p:nvPr/>
        </p:nvPicPr>
        <p:blipFill>
          <a:blip r:embed="rId6"/>
          <a:stretch>
            <a:fillRect/>
          </a:stretch>
        </p:blipFill>
        <p:spPr>
          <a:xfrm>
            <a:off x="4344510" y="4086056"/>
            <a:ext cx="7477125" cy="2295525"/>
          </a:xfrm>
          <a:prstGeom prst="rect">
            <a:avLst/>
          </a:prstGeom>
        </p:spPr>
      </p:pic>
      <p:pic>
        <p:nvPicPr>
          <p:cNvPr id="10" name="Picture 9"/>
          <p:cNvPicPr>
            <a:picLocks noChangeAspect="1"/>
          </p:cNvPicPr>
          <p:nvPr/>
        </p:nvPicPr>
        <p:blipFill>
          <a:blip r:embed="rId7"/>
          <a:stretch>
            <a:fillRect/>
          </a:stretch>
        </p:blipFill>
        <p:spPr>
          <a:xfrm>
            <a:off x="3678105" y="129323"/>
            <a:ext cx="4540294" cy="2627959"/>
          </a:xfrm>
          <a:prstGeom prst="rect">
            <a:avLst/>
          </a:prstGeom>
        </p:spPr>
      </p:pic>
    </p:spTree>
    <p:extLst>
      <p:ext uri="{BB962C8B-B14F-4D97-AF65-F5344CB8AC3E}">
        <p14:creationId xmlns:p14="http://schemas.microsoft.com/office/powerpoint/2010/main" val="31312405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 y="2773772"/>
            <a:ext cx="7620002" cy="4085947"/>
          </a:xfrm>
          <a:prstGeom prst="rect">
            <a:avLst/>
          </a:prstGeom>
        </p:spPr>
      </p:pic>
      <p:pic>
        <p:nvPicPr>
          <p:cNvPr id="5" name="Picture 4"/>
          <p:cNvPicPr>
            <a:picLocks noChangeAspect="1"/>
          </p:cNvPicPr>
          <p:nvPr/>
        </p:nvPicPr>
        <p:blipFill>
          <a:blip r:embed="rId3"/>
          <a:stretch>
            <a:fillRect/>
          </a:stretch>
        </p:blipFill>
        <p:spPr>
          <a:xfrm>
            <a:off x="0" y="0"/>
            <a:ext cx="6129600" cy="1606378"/>
          </a:xfrm>
          <a:prstGeom prst="rect">
            <a:avLst/>
          </a:prstGeom>
        </p:spPr>
      </p:pic>
      <p:pic>
        <p:nvPicPr>
          <p:cNvPr id="6" name="Picture 5"/>
          <p:cNvPicPr>
            <a:picLocks noChangeAspect="1"/>
          </p:cNvPicPr>
          <p:nvPr/>
        </p:nvPicPr>
        <p:blipFill>
          <a:blip r:embed="rId4"/>
          <a:stretch>
            <a:fillRect/>
          </a:stretch>
        </p:blipFill>
        <p:spPr>
          <a:xfrm>
            <a:off x="7620000" y="1406215"/>
            <a:ext cx="4572000" cy="5451785"/>
          </a:xfrm>
          <a:prstGeom prst="rect">
            <a:avLst/>
          </a:prstGeom>
        </p:spPr>
      </p:pic>
      <p:pic>
        <p:nvPicPr>
          <p:cNvPr id="8" name="Picture 7"/>
          <p:cNvPicPr>
            <a:picLocks noChangeAspect="1"/>
          </p:cNvPicPr>
          <p:nvPr/>
        </p:nvPicPr>
        <p:blipFill>
          <a:blip r:embed="rId5"/>
          <a:stretch>
            <a:fillRect/>
          </a:stretch>
        </p:blipFill>
        <p:spPr>
          <a:xfrm>
            <a:off x="6786753" y="0"/>
            <a:ext cx="5411424" cy="1837037"/>
          </a:xfrm>
          <a:prstGeom prst="rect">
            <a:avLst/>
          </a:prstGeom>
        </p:spPr>
      </p:pic>
      <p:pic>
        <p:nvPicPr>
          <p:cNvPr id="9" name="Picture 8"/>
          <p:cNvPicPr>
            <a:picLocks noChangeAspect="1"/>
          </p:cNvPicPr>
          <p:nvPr/>
        </p:nvPicPr>
        <p:blipFill>
          <a:blip r:embed="rId6"/>
          <a:stretch>
            <a:fillRect/>
          </a:stretch>
        </p:blipFill>
        <p:spPr>
          <a:xfrm>
            <a:off x="0" y="1599319"/>
            <a:ext cx="3346509" cy="1174452"/>
          </a:xfrm>
          <a:prstGeom prst="rect">
            <a:avLst/>
          </a:prstGeom>
        </p:spPr>
      </p:pic>
      <p:pic>
        <p:nvPicPr>
          <p:cNvPr id="10" name="Picture 9"/>
          <p:cNvPicPr>
            <a:picLocks noChangeAspect="1"/>
          </p:cNvPicPr>
          <p:nvPr/>
        </p:nvPicPr>
        <p:blipFill>
          <a:blip r:embed="rId7"/>
          <a:stretch>
            <a:fillRect/>
          </a:stretch>
        </p:blipFill>
        <p:spPr>
          <a:xfrm>
            <a:off x="3605986" y="1606377"/>
            <a:ext cx="2191426" cy="1167395"/>
          </a:xfrm>
          <a:prstGeom prst="rect">
            <a:avLst/>
          </a:prstGeom>
        </p:spPr>
      </p:pic>
      <p:pic>
        <p:nvPicPr>
          <p:cNvPr id="11" name="Picture 10"/>
          <p:cNvPicPr>
            <a:picLocks noChangeAspect="1"/>
          </p:cNvPicPr>
          <p:nvPr/>
        </p:nvPicPr>
        <p:blipFill>
          <a:blip r:embed="rId8"/>
          <a:stretch>
            <a:fillRect/>
          </a:stretch>
        </p:blipFill>
        <p:spPr>
          <a:xfrm>
            <a:off x="6109474" y="0"/>
            <a:ext cx="697406" cy="2773773"/>
          </a:xfrm>
          <a:prstGeom prst="rect">
            <a:avLst/>
          </a:prstGeom>
        </p:spPr>
      </p:pic>
    </p:spTree>
    <p:extLst>
      <p:ext uri="{BB962C8B-B14F-4D97-AF65-F5344CB8AC3E}">
        <p14:creationId xmlns:p14="http://schemas.microsoft.com/office/powerpoint/2010/main" val="7929410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0203" y="305553"/>
            <a:ext cx="7734309" cy="6240101"/>
          </a:xfrm>
          <a:prstGeom prst="rect">
            <a:avLst/>
          </a:prstGeom>
        </p:spPr>
      </p:pic>
      <p:pic>
        <p:nvPicPr>
          <p:cNvPr id="3" name="Picture 2"/>
          <p:cNvPicPr>
            <a:picLocks noChangeAspect="1"/>
          </p:cNvPicPr>
          <p:nvPr/>
        </p:nvPicPr>
        <p:blipFill>
          <a:blip r:embed="rId3"/>
          <a:stretch>
            <a:fillRect/>
          </a:stretch>
        </p:blipFill>
        <p:spPr>
          <a:xfrm>
            <a:off x="8064512" y="305553"/>
            <a:ext cx="2952750" cy="6276975"/>
          </a:xfrm>
          <a:prstGeom prst="rect">
            <a:avLst/>
          </a:prstGeom>
        </p:spPr>
      </p:pic>
    </p:spTree>
    <p:extLst>
      <p:ext uri="{BB962C8B-B14F-4D97-AF65-F5344CB8AC3E}">
        <p14:creationId xmlns:p14="http://schemas.microsoft.com/office/powerpoint/2010/main" val="26838963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32437"/>
            <a:ext cx="10515600" cy="1325563"/>
          </a:xfrm>
        </p:spPr>
        <p:txBody>
          <a:bodyPr/>
          <a:lstStyle/>
          <a:p>
            <a:r>
              <a:rPr lang="en-US" dirty="0" smtClean="0"/>
              <a:t>JOHNS HOPKINS MEDICINE, 2017</a:t>
            </a:r>
            <a:endParaRPr lang="en-US" dirty="0"/>
          </a:p>
        </p:txBody>
      </p:sp>
      <p:sp>
        <p:nvSpPr>
          <p:cNvPr id="3" name="Content Placeholder 2"/>
          <p:cNvSpPr>
            <a:spLocks noGrp="1"/>
          </p:cNvSpPr>
          <p:nvPr>
            <p:ph idx="1"/>
          </p:nvPr>
        </p:nvSpPr>
        <p:spPr>
          <a:xfrm>
            <a:off x="152400" y="4052934"/>
            <a:ext cx="7680960" cy="1891655"/>
          </a:xfrm>
        </p:spPr>
        <p:txBody>
          <a:bodyPr>
            <a:normAutofit fontScale="92500" lnSpcReduction="10000"/>
          </a:bodyPr>
          <a:lstStyle/>
          <a:p>
            <a:r>
              <a:rPr lang="en-US" dirty="0" smtClean="0"/>
              <a:t>MULTIPLE LINKS RELATED TO COMPLEMENTARY AND ALTERNATIVE MEDICINE</a:t>
            </a:r>
          </a:p>
          <a:p>
            <a:r>
              <a:rPr lang="en-US" dirty="0" smtClean="0"/>
              <a:t>MAIN LINK FOR THIS </a:t>
            </a:r>
            <a:r>
              <a:rPr lang="en-US" dirty="0"/>
              <a:t>AREA </a:t>
            </a:r>
            <a:r>
              <a:rPr lang="en-US" dirty="0">
                <a:hlinkClick r:id="rId3"/>
              </a:rPr>
              <a:t>https://www.hopkinsmedicine.org/healthlibrary/conditions/adult/complementary_and_alternative_medicine/home_page_-_</a:t>
            </a:r>
            <a:r>
              <a:rPr lang="en-US" dirty="0" smtClean="0">
                <a:hlinkClick r:id="rId3"/>
              </a:rPr>
              <a:t>complementary_and_alternative_medicine_85,p00185</a:t>
            </a:r>
            <a:r>
              <a:rPr lang="en-US" dirty="0" smtClean="0"/>
              <a:t> </a:t>
            </a:r>
            <a:endParaRPr lang="en-US" dirty="0"/>
          </a:p>
        </p:txBody>
      </p:sp>
      <p:pic>
        <p:nvPicPr>
          <p:cNvPr id="5" name="Picture 4"/>
          <p:cNvPicPr>
            <a:picLocks noChangeAspect="1"/>
          </p:cNvPicPr>
          <p:nvPr/>
        </p:nvPicPr>
        <p:blipFill>
          <a:blip r:embed="rId4"/>
          <a:stretch>
            <a:fillRect/>
          </a:stretch>
        </p:blipFill>
        <p:spPr>
          <a:xfrm>
            <a:off x="152400" y="300692"/>
            <a:ext cx="6850705" cy="3536268"/>
          </a:xfrm>
          <a:prstGeom prst="rect">
            <a:avLst/>
          </a:prstGeom>
        </p:spPr>
      </p:pic>
      <p:pic>
        <p:nvPicPr>
          <p:cNvPr id="4" name="Picture 3"/>
          <p:cNvPicPr>
            <a:picLocks noChangeAspect="1"/>
          </p:cNvPicPr>
          <p:nvPr/>
        </p:nvPicPr>
        <p:blipFill>
          <a:blip r:embed="rId5"/>
          <a:stretch>
            <a:fillRect/>
          </a:stretch>
        </p:blipFill>
        <p:spPr>
          <a:xfrm>
            <a:off x="8866505" y="300692"/>
            <a:ext cx="2952750" cy="6276975"/>
          </a:xfrm>
          <a:prstGeom prst="rect">
            <a:avLst/>
          </a:prstGeom>
        </p:spPr>
      </p:pic>
    </p:spTree>
    <p:extLst>
      <p:ext uri="{BB962C8B-B14F-4D97-AF65-F5344CB8AC3E}">
        <p14:creationId xmlns:p14="http://schemas.microsoft.com/office/powerpoint/2010/main" val="15483490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1064" y="-19373"/>
            <a:ext cx="8407831" cy="6753387"/>
          </a:xfrm>
        </p:spPr>
        <p:txBody>
          <a:bodyPr>
            <a:noAutofit/>
          </a:bodyPr>
          <a:lstStyle/>
          <a:p>
            <a:endParaRPr lang="en-US" sz="1800" b="1" dirty="0" smtClean="0"/>
          </a:p>
          <a:p>
            <a:endParaRPr lang="en-US" sz="1800" b="1" dirty="0"/>
          </a:p>
          <a:p>
            <a:pPr>
              <a:buFont typeface="Arial" panose="020B0604020202020204" pitchFamily="34" charset="0"/>
              <a:buChar char="•"/>
            </a:pPr>
            <a:r>
              <a:rPr lang="en-US" b="1" dirty="0" smtClean="0">
                <a:solidFill>
                  <a:schemeClr val="bg1"/>
                </a:solidFill>
              </a:rPr>
              <a:t>In</a:t>
            </a:r>
            <a:r>
              <a:rPr lang="en-US" b="1" dirty="0">
                <a:solidFill>
                  <a:schemeClr val="bg1"/>
                </a:solidFill>
              </a:rPr>
              <a:t> </a:t>
            </a:r>
            <a:r>
              <a:rPr lang="en-US" b="1" i="1" dirty="0">
                <a:solidFill>
                  <a:schemeClr val="bg1"/>
                </a:solidFill>
              </a:rPr>
              <a:t>General Guidelines for Methodologies on Research and Evaluation of Traditional Medicine</a:t>
            </a:r>
            <a:r>
              <a:rPr lang="en-US" b="1" dirty="0">
                <a:solidFill>
                  <a:schemeClr val="bg1"/>
                </a:solidFill>
              </a:rPr>
              <a:t>, published in 2000 by the </a:t>
            </a:r>
            <a:r>
              <a:rPr lang="en-US" b="1" dirty="0">
                <a:solidFill>
                  <a:schemeClr val="bg1"/>
                </a:solidFill>
                <a:hlinkClick r:id="rId2" tooltip="World Health Organization"/>
              </a:rPr>
              <a:t>World Health Organization</a:t>
            </a:r>
            <a:r>
              <a:rPr lang="en-US" b="1" dirty="0">
                <a:solidFill>
                  <a:schemeClr val="bg1"/>
                </a:solidFill>
              </a:rPr>
              <a:t> (WHO), complementary and alternative medicine were defined as a broad set of health care practices that are not part of that country's own tradition and are not integrated into the dominant health care system</a:t>
            </a:r>
            <a:r>
              <a:rPr lang="en-US" b="1" dirty="0" smtClean="0">
                <a:solidFill>
                  <a:schemeClr val="bg1"/>
                </a:solidFill>
              </a:rPr>
              <a:t>.</a:t>
            </a:r>
            <a:endParaRPr lang="en-US" b="1" dirty="0">
              <a:solidFill>
                <a:schemeClr val="bg1"/>
              </a:solidFill>
            </a:endParaRPr>
          </a:p>
          <a:p>
            <a:pPr>
              <a:buFont typeface="Arial" panose="020B0604020202020204" pitchFamily="34" charset="0"/>
              <a:buChar char="•"/>
            </a:pPr>
            <a:r>
              <a:rPr lang="en-US" b="1" dirty="0">
                <a:solidFill>
                  <a:schemeClr val="bg1"/>
                </a:solidFill>
              </a:rPr>
              <a:t>The expression also refers to a diverse range of related and unrelated products, practices, and theories ranging from biologically plausible practices and products and practices with some evidence, to practices and theories that are directly contradicted by basic science or clear evidence, and products that have been conclusively proven to be ineffective or even toxic and harmful</a:t>
            </a:r>
            <a:r>
              <a:rPr lang="en-US" b="1" dirty="0" smtClean="0">
                <a:solidFill>
                  <a:schemeClr val="bg1"/>
                </a:solidFill>
              </a:rPr>
              <a:t>.</a:t>
            </a:r>
            <a:endParaRPr lang="en-US" b="1" dirty="0">
              <a:solidFill>
                <a:schemeClr val="bg1"/>
              </a:solidFill>
            </a:endParaRPr>
          </a:p>
          <a:p>
            <a:pPr>
              <a:buFont typeface="Arial" panose="020B0604020202020204" pitchFamily="34" charset="0"/>
              <a:buChar char="•"/>
            </a:pPr>
            <a:r>
              <a:rPr lang="en-US" b="1" dirty="0">
                <a:solidFill>
                  <a:schemeClr val="bg1"/>
                </a:solidFill>
              </a:rPr>
              <a:t>The terms</a:t>
            </a:r>
            <a:r>
              <a:rPr lang="en-US" b="1" i="1" dirty="0">
                <a:solidFill>
                  <a:schemeClr val="bg1"/>
                </a:solidFill>
              </a:rPr>
              <a:t>-Alternative medicine</a:t>
            </a:r>
            <a:r>
              <a:rPr lang="en-US" b="1" dirty="0">
                <a:solidFill>
                  <a:schemeClr val="bg1"/>
                </a:solidFill>
              </a:rPr>
              <a:t>, </a:t>
            </a:r>
            <a:r>
              <a:rPr lang="en-US" b="1" i="1" dirty="0">
                <a:solidFill>
                  <a:schemeClr val="bg1"/>
                </a:solidFill>
              </a:rPr>
              <a:t>complementary medicine</a:t>
            </a:r>
            <a:r>
              <a:rPr lang="en-US" b="1" dirty="0">
                <a:solidFill>
                  <a:schemeClr val="bg1"/>
                </a:solidFill>
              </a:rPr>
              <a:t>, </a:t>
            </a:r>
            <a:r>
              <a:rPr lang="en-US" b="1" i="1" dirty="0">
                <a:solidFill>
                  <a:schemeClr val="bg1"/>
                </a:solidFill>
              </a:rPr>
              <a:t>integrative medicine,</a:t>
            </a:r>
            <a:r>
              <a:rPr lang="en-US" b="1" dirty="0">
                <a:solidFill>
                  <a:schemeClr val="bg1"/>
                </a:solidFill>
              </a:rPr>
              <a:t> </a:t>
            </a:r>
            <a:r>
              <a:rPr lang="en-US" b="1" i="1" dirty="0">
                <a:solidFill>
                  <a:schemeClr val="bg1"/>
                </a:solidFill>
              </a:rPr>
              <a:t>holistic medicine</a:t>
            </a:r>
            <a:r>
              <a:rPr lang="en-US" b="1" dirty="0">
                <a:solidFill>
                  <a:schemeClr val="bg1"/>
                </a:solidFill>
              </a:rPr>
              <a:t>, </a:t>
            </a:r>
            <a:r>
              <a:rPr lang="en-US" b="1" i="1" dirty="0">
                <a:solidFill>
                  <a:schemeClr val="bg1"/>
                </a:solidFill>
              </a:rPr>
              <a:t>natural medicine</a:t>
            </a:r>
            <a:r>
              <a:rPr lang="en-US" b="1" dirty="0">
                <a:solidFill>
                  <a:schemeClr val="bg1"/>
                </a:solidFill>
              </a:rPr>
              <a:t>, </a:t>
            </a:r>
            <a:r>
              <a:rPr lang="en-US" b="1" i="1" dirty="0">
                <a:solidFill>
                  <a:schemeClr val="bg1"/>
                </a:solidFill>
              </a:rPr>
              <a:t>unorthodox medicine</a:t>
            </a:r>
            <a:r>
              <a:rPr lang="en-US" b="1" dirty="0">
                <a:solidFill>
                  <a:schemeClr val="bg1"/>
                </a:solidFill>
              </a:rPr>
              <a:t>, </a:t>
            </a:r>
            <a:r>
              <a:rPr lang="en-US" b="1" i="1" dirty="0">
                <a:solidFill>
                  <a:schemeClr val="bg1"/>
                </a:solidFill>
              </a:rPr>
              <a:t>fringe medicine</a:t>
            </a:r>
            <a:r>
              <a:rPr lang="en-US" b="1" dirty="0">
                <a:solidFill>
                  <a:schemeClr val="bg1"/>
                </a:solidFill>
              </a:rPr>
              <a:t>, </a:t>
            </a:r>
            <a:r>
              <a:rPr lang="en-US" b="1" i="1" dirty="0">
                <a:solidFill>
                  <a:schemeClr val="bg1"/>
                </a:solidFill>
              </a:rPr>
              <a:t>unconventional medicine</a:t>
            </a:r>
            <a:r>
              <a:rPr lang="en-US" b="1" dirty="0">
                <a:solidFill>
                  <a:schemeClr val="bg1"/>
                </a:solidFill>
              </a:rPr>
              <a:t>, and </a:t>
            </a:r>
            <a:r>
              <a:rPr lang="en-US" b="1" i="1" dirty="0">
                <a:solidFill>
                  <a:schemeClr val="bg1"/>
                </a:solidFill>
                <a:hlinkClick r:id="rId3" tooltip="New age"/>
              </a:rPr>
              <a:t>new age</a:t>
            </a:r>
            <a:r>
              <a:rPr lang="en-US" b="1" i="1" dirty="0">
                <a:solidFill>
                  <a:schemeClr val="bg1"/>
                </a:solidFill>
              </a:rPr>
              <a:t> medicine</a:t>
            </a:r>
            <a:r>
              <a:rPr lang="en-US" b="1" dirty="0">
                <a:solidFill>
                  <a:schemeClr val="bg1"/>
                </a:solidFill>
              </a:rPr>
              <a:t> are used interchangeably as having the same meaning and are almost synonymous in some contexts</a:t>
            </a:r>
            <a:r>
              <a:rPr lang="en-US" b="1" dirty="0" smtClean="0">
                <a:solidFill>
                  <a:schemeClr val="bg1"/>
                </a:solidFill>
              </a:rPr>
              <a:t>,</a:t>
            </a:r>
            <a:r>
              <a:rPr lang="en-US" b="1" dirty="0">
                <a:solidFill>
                  <a:schemeClr val="bg1"/>
                </a:solidFill>
              </a:rPr>
              <a:t> but may have different meanings in some rare cases.</a:t>
            </a:r>
          </a:p>
          <a:p>
            <a:endParaRPr lang="en-US" sz="1800" b="1" dirty="0"/>
          </a:p>
        </p:txBody>
      </p:sp>
      <p:pic>
        <p:nvPicPr>
          <p:cNvPr id="4" name="Picture 3"/>
          <p:cNvPicPr>
            <a:picLocks noChangeAspect="1"/>
          </p:cNvPicPr>
          <p:nvPr/>
        </p:nvPicPr>
        <p:blipFill>
          <a:blip r:embed="rId4"/>
          <a:stretch>
            <a:fillRect/>
          </a:stretch>
        </p:blipFill>
        <p:spPr>
          <a:xfrm>
            <a:off x="8757672" y="205191"/>
            <a:ext cx="2952750" cy="6276975"/>
          </a:xfrm>
          <a:prstGeom prst="rect">
            <a:avLst/>
          </a:prstGeom>
        </p:spPr>
      </p:pic>
      <p:sp>
        <p:nvSpPr>
          <p:cNvPr id="5" name="Rectangle 4"/>
          <p:cNvSpPr/>
          <p:nvPr/>
        </p:nvSpPr>
        <p:spPr>
          <a:xfrm>
            <a:off x="8757672" y="4422205"/>
            <a:ext cx="2803973" cy="1077218"/>
          </a:xfrm>
          <a:prstGeom prst="rect">
            <a:avLst/>
          </a:prstGeom>
        </p:spPr>
        <p:txBody>
          <a:bodyPr wrap="none">
            <a:spAutoFit/>
          </a:bodyPr>
          <a:lstStyle/>
          <a:p>
            <a:r>
              <a:rPr lang="en-US" sz="3200" b="1" dirty="0"/>
              <a:t>ALTERNATIVE </a:t>
            </a:r>
            <a:endParaRPr lang="en-US" sz="3200" b="1" dirty="0" smtClean="0"/>
          </a:p>
          <a:p>
            <a:r>
              <a:rPr lang="en-US" sz="3200" b="1" dirty="0" smtClean="0"/>
              <a:t>MEDICINE</a:t>
            </a:r>
            <a:endParaRPr lang="en-US" sz="3200" dirty="0"/>
          </a:p>
        </p:txBody>
      </p:sp>
    </p:spTree>
    <p:extLst>
      <p:ext uri="{BB962C8B-B14F-4D97-AF65-F5344CB8AC3E}">
        <p14:creationId xmlns:p14="http://schemas.microsoft.com/office/powerpoint/2010/main" val="11078378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medicine</a:t>
            </a:r>
            <a:br>
              <a:rPr lang="en-US" dirty="0" smtClean="0"/>
            </a:br>
            <a:endParaRPr lang="en-US" dirty="0"/>
          </a:p>
        </p:txBody>
      </p:sp>
      <p:sp>
        <p:nvSpPr>
          <p:cNvPr id="3" name="Content Placeholder 2"/>
          <p:cNvSpPr>
            <a:spLocks noGrp="1"/>
          </p:cNvSpPr>
          <p:nvPr>
            <p:ph idx="1"/>
          </p:nvPr>
        </p:nvSpPr>
        <p:spPr/>
        <p:txBody>
          <a:bodyPr/>
          <a:lstStyle/>
          <a:p>
            <a:pPr marL="0" indent="0">
              <a:buNone/>
            </a:pPr>
            <a:r>
              <a:rPr lang="en-US" dirty="0" smtClean="0"/>
              <a:t>WHAT TRADITIONAL MEDICAL ORGANIZATIONS HAVE RESOURCES TO FIND OUT INFORMATION ABOUT ALTERNATIVE MEDICINE?</a:t>
            </a:r>
          </a:p>
          <a:p>
            <a:endParaRPr lang="en-US" dirty="0"/>
          </a:p>
          <a:p>
            <a:pPr marL="0" indent="0">
              <a:buNone/>
            </a:pPr>
            <a:r>
              <a:rPr lang="en-US" dirty="0" smtClean="0"/>
              <a:t>ANSWER:  JOHN HOPKINS UNIVERSITY (SEE LINK TO WEBSITE)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8612" y="348712"/>
            <a:ext cx="2633665" cy="6090834"/>
          </a:xfrm>
          <a:prstGeom prst="rect">
            <a:avLst/>
          </a:prstGeom>
        </p:spPr>
      </p:pic>
    </p:spTree>
    <p:extLst>
      <p:ext uri="{BB962C8B-B14F-4D97-AF65-F5344CB8AC3E}">
        <p14:creationId xmlns:p14="http://schemas.microsoft.com/office/powerpoint/2010/main" val="58279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412" y="4395892"/>
            <a:ext cx="8534400" cy="1507067"/>
          </a:xfrm>
        </p:spPr>
        <p:txBody>
          <a:bodyPr>
            <a:normAutofit fontScale="90000"/>
          </a:bodyPr>
          <a:lstStyle/>
          <a:p>
            <a:r>
              <a:rPr lang="en-US" dirty="0"/>
              <a:t>FDA LINKS FOR </a:t>
            </a:r>
            <a:r>
              <a:rPr lang="en-US" dirty="0" smtClean="0"/>
              <a:t>INFORMATION/RESOURCES</a:t>
            </a:r>
            <a:br>
              <a:rPr lang="en-US" dirty="0" smtClean="0"/>
            </a:br>
            <a:r>
              <a:rPr lang="en-US" dirty="0" smtClean="0"/>
              <a:t>traditional Chinese medicine</a:t>
            </a:r>
            <a:endParaRPr lang="en-US" dirty="0"/>
          </a:p>
        </p:txBody>
      </p:sp>
      <p:sp>
        <p:nvSpPr>
          <p:cNvPr id="3" name="Content Placeholder 2"/>
          <p:cNvSpPr>
            <a:spLocks noGrp="1"/>
          </p:cNvSpPr>
          <p:nvPr>
            <p:ph idx="1"/>
          </p:nvPr>
        </p:nvSpPr>
        <p:spPr>
          <a:xfrm>
            <a:off x="267652" y="624930"/>
            <a:ext cx="8534400" cy="3615267"/>
          </a:xfrm>
        </p:spPr>
        <p:txBody>
          <a:bodyPr/>
          <a:lstStyle/>
          <a:p>
            <a:pPr>
              <a:buFont typeface="Arial" panose="020B0604020202020204" pitchFamily="34" charset="0"/>
              <a:buChar char="•"/>
            </a:pPr>
            <a:r>
              <a:rPr lang="en-US" dirty="0" smtClean="0"/>
              <a:t>Traditional Chinese medicine</a:t>
            </a:r>
          </a:p>
          <a:p>
            <a:pPr>
              <a:buFont typeface="Arial" panose="020B0604020202020204" pitchFamily="34" charset="0"/>
              <a:buChar char="•"/>
            </a:pPr>
            <a:r>
              <a:rPr lang="en-US" dirty="0">
                <a:hlinkClick r:id="rId2"/>
              </a:rPr>
              <a:t>https://google2.fda.gov/search?q=Traditional+Chinese+medicine&amp;client=FDAgov&amp;site=FDAgov&amp;lr=&amp;proxystylesheet=FDAgov&amp;requiredfields=-archive%3AYes&amp;output=xml_no_dtd&amp;getfields</a:t>
            </a:r>
            <a:r>
              <a:rPr lang="en-US" dirty="0" smtClean="0">
                <a:hlinkClick r:id="rId2"/>
              </a:rPr>
              <a:t>=*</a:t>
            </a:r>
            <a:r>
              <a:rPr lang="en-US" dirty="0" smtClean="0"/>
              <a:t> </a:t>
            </a:r>
            <a:endParaRPr lang="en-US" dirty="0"/>
          </a:p>
        </p:txBody>
      </p:sp>
      <p:sp>
        <p:nvSpPr>
          <p:cNvPr id="4" name="TextBox 3"/>
          <p:cNvSpPr txBox="1"/>
          <p:nvPr/>
        </p:nvSpPr>
        <p:spPr>
          <a:xfrm>
            <a:off x="5067191" y="6488668"/>
            <a:ext cx="2672526" cy="369332"/>
          </a:xfrm>
          <a:prstGeom prst="rect">
            <a:avLst/>
          </a:prstGeom>
          <a:noFill/>
        </p:spPr>
        <p:txBody>
          <a:bodyPr wrap="none" rtlCol="0">
            <a:spAutoFit/>
          </a:bodyPr>
          <a:lstStyle/>
          <a:p>
            <a:r>
              <a:rPr lang="en-US" dirty="0" smtClean="0"/>
              <a:t>QUESTION TO FOLLOW</a:t>
            </a:r>
            <a:endParaRPr lang="en-US" dirty="0"/>
          </a:p>
        </p:txBody>
      </p:sp>
      <p:pic>
        <p:nvPicPr>
          <p:cNvPr id="5" name="Picture 4"/>
          <p:cNvPicPr>
            <a:picLocks noChangeAspect="1"/>
          </p:cNvPicPr>
          <p:nvPr/>
        </p:nvPicPr>
        <p:blipFill>
          <a:blip r:embed="rId3"/>
          <a:stretch>
            <a:fillRect/>
          </a:stretch>
        </p:blipFill>
        <p:spPr>
          <a:xfrm>
            <a:off x="8913812" y="365878"/>
            <a:ext cx="2952750" cy="6276975"/>
          </a:xfrm>
          <a:prstGeom prst="rect">
            <a:avLst/>
          </a:prstGeom>
        </p:spPr>
      </p:pic>
    </p:spTree>
    <p:extLst>
      <p:ext uri="{BB962C8B-B14F-4D97-AF65-F5344CB8AC3E}">
        <p14:creationId xmlns:p14="http://schemas.microsoft.com/office/powerpoint/2010/main" val="12170247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8734" y="764024"/>
            <a:ext cx="11285317" cy="6093976"/>
          </a:xfrm>
          <a:prstGeom prst="rect">
            <a:avLst/>
          </a:prstGeom>
          <a:noFill/>
        </p:spPr>
        <p:txBody>
          <a:bodyPr wrap="square" rtlCol="0">
            <a:spAutoFit/>
          </a:bodyPr>
          <a:lstStyle/>
          <a:p>
            <a:r>
              <a:rPr lang="en-US" sz="4000" dirty="0" smtClean="0">
                <a:latin typeface="Century Gothic" panose="020B0502020202020204" pitchFamily="34" charset="0"/>
              </a:rPr>
              <a:t>2. All of the following are serious risks of acupuncture that have been described, except for the following:</a:t>
            </a:r>
          </a:p>
          <a:p>
            <a:endParaRPr lang="en-US" dirty="0">
              <a:latin typeface="Century Gothic" panose="020B0502020202020204" pitchFamily="34" charset="0"/>
            </a:endParaRPr>
          </a:p>
          <a:p>
            <a:r>
              <a:rPr lang="en-US" sz="3600" dirty="0" smtClean="0">
                <a:latin typeface="Century Gothic" panose="020B0502020202020204" pitchFamily="34" charset="0"/>
              </a:rPr>
              <a:t>a) Bowel obstruction</a:t>
            </a:r>
          </a:p>
          <a:p>
            <a:r>
              <a:rPr lang="en-US" sz="3600" dirty="0" smtClean="0">
                <a:latin typeface="Century Gothic" panose="020B0502020202020204" pitchFamily="34" charset="0"/>
              </a:rPr>
              <a:t>b) Necrotizing fasciitis </a:t>
            </a:r>
          </a:p>
          <a:p>
            <a:r>
              <a:rPr lang="en-US" sz="3600" dirty="0" smtClean="0">
                <a:latin typeface="Century Gothic" panose="020B0502020202020204" pitchFamily="34" charset="0"/>
              </a:rPr>
              <a:t>c) MRSA skin infection</a:t>
            </a:r>
          </a:p>
          <a:p>
            <a:r>
              <a:rPr lang="en-US" sz="3600" dirty="0" smtClean="0">
                <a:latin typeface="Century Gothic" panose="020B0502020202020204" pitchFamily="34" charset="0"/>
              </a:rPr>
              <a:t>d) Endocarditis </a:t>
            </a:r>
          </a:p>
          <a:p>
            <a:r>
              <a:rPr lang="en-US" sz="3600" dirty="0" smtClean="0">
                <a:latin typeface="Century Gothic" panose="020B0502020202020204" pitchFamily="34" charset="0"/>
              </a:rPr>
              <a:t>e) Pneumothorax</a:t>
            </a:r>
          </a:p>
          <a:p>
            <a:endParaRPr lang="en-US" sz="3600" dirty="0" smtClean="0">
              <a:latin typeface="Century Gothic" panose="020B0502020202020204" pitchFamily="34" charset="0"/>
            </a:endParaRPr>
          </a:p>
          <a:p>
            <a:endParaRPr lang="en-US" sz="3600" dirty="0">
              <a:latin typeface="Century Gothic" panose="020B0502020202020204" pitchFamily="34" charset="0"/>
            </a:endParaRPr>
          </a:p>
        </p:txBody>
      </p:sp>
    </p:spTree>
    <p:extLst>
      <p:ext uri="{BB962C8B-B14F-4D97-AF65-F5344CB8AC3E}">
        <p14:creationId xmlns:p14="http://schemas.microsoft.com/office/powerpoint/2010/main" val="20098983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8734" y="764024"/>
            <a:ext cx="11285317" cy="6093976"/>
          </a:xfrm>
          <a:prstGeom prst="rect">
            <a:avLst/>
          </a:prstGeom>
          <a:noFill/>
        </p:spPr>
        <p:txBody>
          <a:bodyPr wrap="square" rtlCol="0">
            <a:spAutoFit/>
          </a:bodyPr>
          <a:lstStyle/>
          <a:p>
            <a:r>
              <a:rPr lang="en-US" sz="4000" dirty="0" smtClean="0">
                <a:latin typeface="Century Gothic" panose="020B0502020202020204" pitchFamily="34" charset="0"/>
              </a:rPr>
              <a:t>2. All of the following are serious risks of acupuncture that have been described, except for the following:</a:t>
            </a:r>
          </a:p>
          <a:p>
            <a:endParaRPr lang="en-US" dirty="0">
              <a:latin typeface="Century Gothic" panose="020B0502020202020204" pitchFamily="34" charset="0"/>
            </a:endParaRPr>
          </a:p>
          <a:p>
            <a:r>
              <a:rPr lang="en-US" sz="3600" dirty="0" smtClean="0">
                <a:solidFill>
                  <a:srgbClr val="C00000"/>
                </a:solidFill>
                <a:latin typeface="Century Gothic" panose="020B0502020202020204" pitchFamily="34" charset="0"/>
              </a:rPr>
              <a:t>a) Bowel obstruction</a:t>
            </a:r>
          </a:p>
          <a:p>
            <a:r>
              <a:rPr lang="en-US" sz="3600" dirty="0" smtClean="0">
                <a:latin typeface="Century Gothic" panose="020B0502020202020204" pitchFamily="34" charset="0"/>
              </a:rPr>
              <a:t>b) Necrotizing fasciitis </a:t>
            </a:r>
          </a:p>
          <a:p>
            <a:r>
              <a:rPr lang="en-US" sz="3600" dirty="0" smtClean="0">
                <a:latin typeface="Century Gothic" panose="020B0502020202020204" pitchFamily="34" charset="0"/>
              </a:rPr>
              <a:t>c) MRSA skin infection</a:t>
            </a:r>
          </a:p>
          <a:p>
            <a:r>
              <a:rPr lang="en-US" sz="3600" dirty="0" smtClean="0">
                <a:latin typeface="Century Gothic" panose="020B0502020202020204" pitchFamily="34" charset="0"/>
              </a:rPr>
              <a:t>d) Endocarditis </a:t>
            </a:r>
          </a:p>
          <a:p>
            <a:r>
              <a:rPr lang="en-US" sz="3600" dirty="0" smtClean="0">
                <a:latin typeface="Century Gothic" panose="020B0502020202020204" pitchFamily="34" charset="0"/>
              </a:rPr>
              <a:t>e) Pneumothorax</a:t>
            </a:r>
          </a:p>
          <a:p>
            <a:endParaRPr lang="en-US" sz="3600" dirty="0" smtClean="0">
              <a:latin typeface="Century Gothic" panose="020B0502020202020204" pitchFamily="34" charset="0"/>
            </a:endParaRPr>
          </a:p>
          <a:p>
            <a:endParaRPr lang="en-US" sz="3600" dirty="0">
              <a:latin typeface="Century Gothic" panose="020B0502020202020204" pitchFamily="34" charset="0"/>
            </a:endParaRPr>
          </a:p>
        </p:txBody>
      </p:sp>
    </p:spTree>
    <p:extLst>
      <p:ext uri="{BB962C8B-B14F-4D97-AF65-F5344CB8AC3E}">
        <p14:creationId xmlns:p14="http://schemas.microsoft.com/office/powerpoint/2010/main" val="108668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6689" y="937550"/>
            <a:ext cx="11285317" cy="5539978"/>
          </a:xfrm>
          <a:prstGeom prst="rect">
            <a:avLst/>
          </a:prstGeom>
          <a:noFill/>
        </p:spPr>
        <p:txBody>
          <a:bodyPr wrap="square" rtlCol="0">
            <a:spAutoFit/>
          </a:bodyPr>
          <a:lstStyle/>
          <a:p>
            <a:r>
              <a:rPr lang="en-US" sz="4000" dirty="0" smtClean="0">
                <a:latin typeface="Century Gothic" panose="020B0502020202020204" pitchFamily="34" charset="0"/>
              </a:rPr>
              <a:t>3. The following represent possible contra indications to acupuncture therapy except for which of the following:</a:t>
            </a:r>
          </a:p>
          <a:p>
            <a:endParaRPr lang="en-US" dirty="0">
              <a:latin typeface="Century Gothic" panose="020B0502020202020204" pitchFamily="34" charset="0"/>
            </a:endParaRPr>
          </a:p>
          <a:p>
            <a:pPr marL="742950" indent="-742950">
              <a:buFont typeface="+mj-lt"/>
              <a:buAutoNum type="alphaLcParenR"/>
            </a:pPr>
            <a:r>
              <a:rPr lang="en-US" sz="3600" dirty="0" smtClean="0">
                <a:latin typeface="Century Gothic" panose="020B0502020202020204" pitchFamily="34" charset="0"/>
              </a:rPr>
              <a:t>Arthritis </a:t>
            </a:r>
          </a:p>
          <a:p>
            <a:pPr marL="742950" indent="-742950">
              <a:buFont typeface="+mj-lt"/>
              <a:buAutoNum type="alphaLcParenR"/>
            </a:pPr>
            <a:r>
              <a:rPr lang="en-US" sz="3600" dirty="0" smtClean="0">
                <a:latin typeface="Century Gothic" panose="020B0502020202020204" pitchFamily="34" charset="0"/>
              </a:rPr>
              <a:t>Hemophilia </a:t>
            </a:r>
          </a:p>
          <a:p>
            <a:pPr marL="742950" indent="-742950">
              <a:buFont typeface="+mj-lt"/>
              <a:buAutoNum type="alphaLcParenR"/>
            </a:pPr>
            <a:r>
              <a:rPr lang="en-US" sz="3600" dirty="0" smtClean="0">
                <a:latin typeface="Century Gothic" panose="020B0502020202020204" pitchFamily="34" charset="0"/>
              </a:rPr>
              <a:t>Taking anticoagulants </a:t>
            </a:r>
          </a:p>
          <a:p>
            <a:pPr marL="742950" indent="-742950">
              <a:buFont typeface="+mj-lt"/>
              <a:buAutoNum type="alphaLcParenR"/>
            </a:pPr>
            <a:r>
              <a:rPr lang="en-US" sz="3600" dirty="0" smtClean="0">
                <a:latin typeface="Century Gothic" panose="020B0502020202020204" pitchFamily="34" charset="0"/>
              </a:rPr>
              <a:t>Metal allergy </a:t>
            </a:r>
          </a:p>
          <a:p>
            <a:endParaRPr lang="en-US" sz="3600" dirty="0" smtClean="0">
              <a:latin typeface="Century Gothic" panose="020B0502020202020204" pitchFamily="34" charset="0"/>
            </a:endParaRPr>
          </a:p>
          <a:p>
            <a:endParaRPr lang="en-US" sz="3600" dirty="0">
              <a:latin typeface="Century Gothic" panose="020B0502020202020204" pitchFamily="34" charset="0"/>
            </a:endParaRPr>
          </a:p>
        </p:txBody>
      </p:sp>
    </p:spTree>
    <p:extLst>
      <p:ext uri="{BB962C8B-B14F-4D97-AF65-F5344CB8AC3E}">
        <p14:creationId xmlns:p14="http://schemas.microsoft.com/office/powerpoint/2010/main" val="32283741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6689" y="937550"/>
            <a:ext cx="11285317" cy="5539978"/>
          </a:xfrm>
          <a:prstGeom prst="rect">
            <a:avLst/>
          </a:prstGeom>
          <a:noFill/>
        </p:spPr>
        <p:txBody>
          <a:bodyPr wrap="square" rtlCol="0">
            <a:spAutoFit/>
          </a:bodyPr>
          <a:lstStyle/>
          <a:p>
            <a:r>
              <a:rPr lang="en-US" sz="4000" dirty="0" smtClean="0">
                <a:latin typeface="Century Gothic" panose="020B0502020202020204" pitchFamily="34" charset="0"/>
              </a:rPr>
              <a:t>3. The following represent possible contra indications to acupuncture therapy except for which of the following:</a:t>
            </a:r>
          </a:p>
          <a:p>
            <a:endParaRPr lang="en-US" dirty="0">
              <a:latin typeface="Century Gothic" panose="020B0502020202020204" pitchFamily="34" charset="0"/>
            </a:endParaRPr>
          </a:p>
          <a:p>
            <a:pPr marL="742950" indent="-742950">
              <a:buFont typeface="+mj-lt"/>
              <a:buAutoNum type="alphaLcParenR"/>
            </a:pPr>
            <a:r>
              <a:rPr lang="en-US" sz="3600" dirty="0" smtClean="0">
                <a:solidFill>
                  <a:srgbClr val="C00000"/>
                </a:solidFill>
                <a:latin typeface="Century Gothic" panose="020B0502020202020204" pitchFamily="34" charset="0"/>
              </a:rPr>
              <a:t>Arthritis </a:t>
            </a:r>
          </a:p>
          <a:p>
            <a:pPr marL="742950" indent="-742950">
              <a:buFont typeface="+mj-lt"/>
              <a:buAutoNum type="alphaLcParenR"/>
            </a:pPr>
            <a:r>
              <a:rPr lang="en-US" sz="3600" dirty="0" smtClean="0">
                <a:latin typeface="Century Gothic" panose="020B0502020202020204" pitchFamily="34" charset="0"/>
              </a:rPr>
              <a:t>Hemophilia </a:t>
            </a:r>
          </a:p>
          <a:p>
            <a:pPr marL="742950" indent="-742950">
              <a:buFont typeface="+mj-lt"/>
              <a:buAutoNum type="alphaLcParenR"/>
            </a:pPr>
            <a:r>
              <a:rPr lang="en-US" sz="3600" dirty="0" smtClean="0">
                <a:latin typeface="Century Gothic" panose="020B0502020202020204" pitchFamily="34" charset="0"/>
              </a:rPr>
              <a:t>Taking anticoagulants </a:t>
            </a:r>
          </a:p>
          <a:p>
            <a:pPr marL="742950" indent="-742950">
              <a:buFont typeface="+mj-lt"/>
              <a:buAutoNum type="alphaLcParenR"/>
            </a:pPr>
            <a:r>
              <a:rPr lang="en-US" sz="3600" dirty="0" smtClean="0">
                <a:latin typeface="Century Gothic" panose="020B0502020202020204" pitchFamily="34" charset="0"/>
              </a:rPr>
              <a:t>Metal allergy </a:t>
            </a:r>
          </a:p>
          <a:p>
            <a:endParaRPr lang="en-US" sz="3600" dirty="0" smtClean="0">
              <a:latin typeface="Century Gothic" panose="020B0502020202020204" pitchFamily="34" charset="0"/>
            </a:endParaRPr>
          </a:p>
          <a:p>
            <a:endParaRPr lang="en-US" sz="3600" dirty="0">
              <a:latin typeface="Century Gothic" panose="020B0502020202020204" pitchFamily="34" charset="0"/>
            </a:endParaRPr>
          </a:p>
        </p:txBody>
      </p:sp>
    </p:spTree>
    <p:extLst>
      <p:ext uri="{BB962C8B-B14F-4D97-AF65-F5344CB8AC3E}">
        <p14:creationId xmlns:p14="http://schemas.microsoft.com/office/powerpoint/2010/main" val="230060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6689" y="937550"/>
            <a:ext cx="11285317" cy="6093976"/>
          </a:xfrm>
          <a:prstGeom prst="rect">
            <a:avLst/>
          </a:prstGeom>
          <a:noFill/>
        </p:spPr>
        <p:txBody>
          <a:bodyPr wrap="square" rtlCol="0">
            <a:spAutoFit/>
          </a:bodyPr>
          <a:lstStyle/>
          <a:p>
            <a:r>
              <a:rPr lang="en-US" sz="4000" dirty="0">
                <a:latin typeface="Century Gothic" panose="020B0502020202020204" pitchFamily="34" charset="0"/>
              </a:rPr>
              <a:t>4</a:t>
            </a:r>
            <a:r>
              <a:rPr lang="en-US" sz="4000" dirty="0" smtClean="0">
                <a:latin typeface="Century Gothic" panose="020B0502020202020204" pitchFamily="34" charset="0"/>
              </a:rPr>
              <a:t>. What medication is used for First line medication therapy for acute angina symptoms and prophylaxis later?</a:t>
            </a:r>
          </a:p>
          <a:p>
            <a:endParaRPr lang="en-US" dirty="0">
              <a:latin typeface="Century Gothic" panose="020B0502020202020204" pitchFamily="34" charset="0"/>
            </a:endParaRPr>
          </a:p>
          <a:p>
            <a:pPr marL="742950" indent="-742950">
              <a:buFont typeface="+mj-lt"/>
              <a:buAutoNum type="alphaLcParenR"/>
            </a:pPr>
            <a:r>
              <a:rPr lang="en-US" sz="3600" dirty="0" smtClean="0">
                <a:latin typeface="Century Gothic" panose="020B0502020202020204" pitchFamily="34" charset="0"/>
              </a:rPr>
              <a:t>Nitrates</a:t>
            </a:r>
          </a:p>
          <a:p>
            <a:pPr marL="742950" indent="-742950">
              <a:buFont typeface="+mj-lt"/>
              <a:buAutoNum type="alphaLcParenR"/>
            </a:pPr>
            <a:r>
              <a:rPr lang="en-US" sz="3600" dirty="0" smtClean="0">
                <a:latin typeface="Century Gothic" panose="020B0502020202020204" pitchFamily="34" charset="0"/>
              </a:rPr>
              <a:t>Ibuprofen</a:t>
            </a:r>
          </a:p>
          <a:p>
            <a:pPr marL="742950" indent="-742950">
              <a:buFont typeface="+mj-lt"/>
              <a:buAutoNum type="alphaLcParenR"/>
            </a:pPr>
            <a:r>
              <a:rPr lang="en-US" sz="3600" dirty="0" smtClean="0">
                <a:latin typeface="Century Gothic" panose="020B0502020202020204" pitchFamily="34" charset="0"/>
              </a:rPr>
              <a:t>Calcium Channel Blockers</a:t>
            </a:r>
          </a:p>
          <a:p>
            <a:pPr marL="742950" indent="-742950">
              <a:buFont typeface="+mj-lt"/>
              <a:buAutoNum type="alphaLcParenR"/>
            </a:pPr>
            <a:r>
              <a:rPr lang="en-US" sz="3600" dirty="0" smtClean="0">
                <a:latin typeface="Century Gothic" panose="020B0502020202020204" pitchFamily="34" charset="0"/>
              </a:rPr>
              <a:t>Angiotensin Enzyme Converters </a:t>
            </a:r>
          </a:p>
          <a:p>
            <a:pPr marL="742950" indent="-742950">
              <a:buFont typeface="+mj-lt"/>
              <a:buAutoNum type="alphaLcParenR"/>
            </a:pPr>
            <a:endParaRPr lang="en-US" sz="3600" dirty="0" smtClean="0">
              <a:latin typeface="Century Gothic" panose="020B0502020202020204" pitchFamily="34" charset="0"/>
            </a:endParaRPr>
          </a:p>
          <a:p>
            <a:endParaRPr lang="en-US" sz="3600" dirty="0" smtClean="0">
              <a:latin typeface="Century Gothic" panose="020B0502020202020204" pitchFamily="34" charset="0"/>
            </a:endParaRPr>
          </a:p>
          <a:p>
            <a:endParaRPr lang="en-US" sz="3600" dirty="0">
              <a:latin typeface="Century Gothic" panose="020B0502020202020204" pitchFamily="34" charset="0"/>
            </a:endParaRPr>
          </a:p>
        </p:txBody>
      </p:sp>
    </p:spTree>
    <p:extLst>
      <p:ext uri="{BB962C8B-B14F-4D97-AF65-F5344CB8AC3E}">
        <p14:creationId xmlns:p14="http://schemas.microsoft.com/office/powerpoint/2010/main" val="24940952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6689" y="937550"/>
            <a:ext cx="11285317" cy="6093976"/>
          </a:xfrm>
          <a:prstGeom prst="rect">
            <a:avLst/>
          </a:prstGeom>
          <a:noFill/>
        </p:spPr>
        <p:txBody>
          <a:bodyPr wrap="square" rtlCol="0">
            <a:spAutoFit/>
          </a:bodyPr>
          <a:lstStyle/>
          <a:p>
            <a:r>
              <a:rPr lang="en-US" sz="4000" dirty="0">
                <a:latin typeface="Century Gothic" panose="020B0502020202020204" pitchFamily="34" charset="0"/>
              </a:rPr>
              <a:t>4</a:t>
            </a:r>
            <a:r>
              <a:rPr lang="en-US" sz="4000" dirty="0" smtClean="0">
                <a:latin typeface="Century Gothic" panose="020B0502020202020204" pitchFamily="34" charset="0"/>
              </a:rPr>
              <a:t>. What medication is used for First line medication therapy for acute angina symptoms and prophylaxis later?</a:t>
            </a:r>
          </a:p>
          <a:p>
            <a:endParaRPr lang="en-US" dirty="0">
              <a:latin typeface="Century Gothic" panose="020B0502020202020204" pitchFamily="34" charset="0"/>
            </a:endParaRPr>
          </a:p>
          <a:p>
            <a:pPr marL="742950" indent="-742950">
              <a:buFont typeface="+mj-lt"/>
              <a:buAutoNum type="alphaLcParenR"/>
            </a:pPr>
            <a:r>
              <a:rPr lang="en-US" sz="3600" dirty="0" smtClean="0">
                <a:solidFill>
                  <a:srgbClr val="C00000"/>
                </a:solidFill>
                <a:latin typeface="Century Gothic" panose="020B0502020202020204" pitchFamily="34" charset="0"/>
              </a:rPr>
              <a:t>Nitrates</a:t>
            </a:r>
          </a:p>
          <a:p>
            <a:pPr marL="742950" indent="-742950">
              <a:buFont typeface="+mj-lt"/>
              <a:buAutoNum type="alphaLcParenR"/>
            </a:pPr>
            <a:r>
              <a:rPr lang="en-US" sz="3600" dirty="0" smtClean="0">
                <a:latin typeface="Century Gothic" panose="020B0502020202020204" pitchFamily="34" charset="0"/>
              </a:rPr>
              <a:t>Ibuprofen</a:t>
            </a:r>
          </a:p>
          <a:p>
            <a:pPr marL="742950" indent="-742950">
              <a:buFont typeface="+mj-lt"/>
              <a:buAutoNum type="alphaLcParenR"/>
            </a:pPr>
            <a:r>
              <a:rPr lang="en-US" sz="3600" dirty="0" smtClean="0">
                <a:latin typeface="Century Gothic" panose="020B0502020202020204" pitchFamily="34" charset="0"/>
              </a:rPr>
              <a:t>Calcium Channel Blockers</a:t>
            </a:r>
          </a:p>
          <a:p>
            <a:pPr marL="742950" indent="-742950">
              <a:buFont typeface="+mj-lt"/>
              <a:buAutoNum type="alphaLcParenR"/>
            </a:pPr>
            <a:r>
              <a:rPr lang="en-US" sz="3600" dirty="0" smtClean="0">
                <a:latin typeface="Century Gothic" panose="020B0502020202020204" pitchFamily="34" charset="0"/>
              </a:rPr>
              <a:t>Angiotensin Enzyme Converters </a:t>
            </a:r>
          </a:p>
          <a:p>
            <a:pPr marL="742950" indent="-742950">
              <a:buFont typeface="+mj-lt"/>
              <a:buAutoNum type="alphaLcParenR"/>
            </a:pPr>
            <a:endParaRPr lang="en-US" sz="3600" dirty="0" smtClean="0">
              <a:latin typeface="Century Gothic" panose="020B0502020202020204" pitchFamily="34" charset="0"/>
            </a:endParaRPr>
          </a:p>
          <a:p>
            <a:endParaRPr lang="en-US" sz="3600" dirty="0" smtClean="0">
              <a:latin typeface="Century Gothic" panose="020B0502020202020204" pitchFamily="34" charset="0"/>
            </a:endParaRPr>
          </a:p>
          <a:p>
            <a:endParaRPr lang="en-US" sz="3600" dirty="0">
              <a:latin typeface="Century Gothic" panose="020B0502020202020204" pitchFamily="34" charset="0"/>
            </a:endParaRPr>
          </a:p>
        </p:txBody>
      </p:sp>
    </p:spTree>
    <p:extLst>
      <p:ext uri="{BB962C8B-B14F-4D97-AF65-F5344CB8AC3E}">
        <p14:creationId xmlns:p14="http://schemas.microsoft.com/office/powerpoint/2010/main" val="239031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6689" y="937550"/>
            <a:ext cx="11285317" cy="5601533"/>
          </a:xfrm>
          <a:prstGeom prst="rect">
            <a:avLst/>
          </a:prstGeom>
          <a:noFill/>
        </p:spPr>
        <p:txBody>
          <a:bodyPr wrap="square" rtlCol="0">
            <a:spAutoFit/>
          </a:bodyPr>
          <a:lstStyle/>
          <a:p>
            <a:r>
              <a:rPr lang="en-US" sz="4000" dirty="0">
                <a:latin typeface="Century Gothic" panose="020B0502020202020204" pitchFamily="34" charset="0"/>
              </a:rPr>
              <a:t>5</a:t>
            </a:r>
            <a:r>
              <a:rPr lang="en-US" sz="4000" dirty="0" smtClean="0">
                <a:latin typeface="Century Gothic" panose="020B0502020202020204" pitchFamily="34" charset="0"/>
              </a:rPr>
              <a:t>. What type of medication therapy is recommended by a consensus of cardiology organizations to reduce angina episodes and improve exercise tolerance? </a:t>
            </a:r>
          </a:p>
          <a:p>
            <a:endParaRPr lang="en-US" dirty="0">
              <a:latin typeface="Century Gothic" panose="020B0502020202020204" pitchFamily="34" charset="0"/>
            </a:endParaRPr>
          </a:p>
          <a:p>
            <a:pPr marL="742950" indent="-742950">
              <a:buFont typeface="+mj-lt"/>
              <a:buAutoNum type="alphaLcParenR"/>
            </a:pPr>
            <a:r>
              <a:rPr lang="en-US" sz="3600" dirty="0" smtClean="0">
                <a:latin typeface="Century Gothic" panose="020B0502020202020204" pitchFamily="34" charset="0"/>
              </a:rPr>
              <a:t>Beta Blockers</a:t>
            </a:r>
          </a:p>
          <a:p>
            <a:pPr marL="742950" indent="-742950">
              <a:buFont typeface="+mj-lt"/>
              <a:buAutoNum type="alphaLcParenR"/>
            </a:pPr>
            <a:r>
              <a:rPr lang="en-US" sz="3600" dirty="0" smtClean="0">
                <a:latin typeface="Century Gothic" panose="020B0502020202020204" pitchFamily="34" charset="0"/>
              </a:rPr>
              <a:t>Thiazide Diuretics </a:t>
            </a:r>
          </a:p>
          <a:p>
            <a:pPr marL="742950" indent="-742950">
              <a:buFont typeface="+mj-lt"/>
              <a:buAutoNum type="alphaLcParenR"/>
            </a:pPr>
            <a:r>
              <a:rPr lang="en-US" sz="3600" dirty="0" smtClean="0">
                <a:latin typeface="Century Gothic" panose="020B0502020202020204" pitchFamily="34" charset="0"/>
              </a:rPr>
              <a:t>Anticoagulants </a:t>
            </a:r>
          </a:p>
          <a:p>
            <a:endParaRPr lang="en-US" sz="3600" dirty="0" smtClean="0">
              <a:latin typeface="Century Gothic" panose="020B0502020202020204" pitchFamily="34" charset="0"/>
            </a:endParaRPr>
          </a:p>
          <a:p>
            <a:endParaRPr lang="en-US" sz="3600" dirty="0">
              <a:latin typeface="Century Gothic" panose="020B0502020202020204" pitchFamily="34" charset="0"/>
            </a:endParaRPr>
          </a:p>
        </p:txBody>
      </p:sp>
    </p:spTree>
    <p:extLst>
      <p:ext uri="{BB962C8B-B14F-4D97-AF65-F5344CB8AC3E}">
        <p14:creationId xmlns:p14="http://schemas.microsoft.com/office/powerpoint/2010/main" val="12632578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6689" y="937550"/>
            <a:ext cx="11285317" cy="5601533"/>
          </a:xfrm>
          <a:prstGeom prst="rect">
            <a:avLst/>
          </a:prstGeom>
          <a:noFill/>
        </p:spPr>
        <p:txBody>
          <a:bodyPr wrap="square" rtlCol="0">
            <a:spAutoFit/>
          </a:bodyPr>
          <a:lstStyle/>
          <a:p>
            <a:r>
              <a:rPr lang="en-US" sz="4000" dirty="0">
                <a:latin typeface="Century Gothic" panose="020B0502020202020204" pitchFamily="34" charset="0"/>
              </a:rPr>
              <a:t>5</a:t>
            </a:r>
            <a:r>
              <a:rPr lang="en-US" sz="4000" dirty="0" smtClean="0">
                <a:latin typeface="Century Gothic" panose="020B0502020202020204" pitchFamily="34" charset="0"/>
              </a:rPr>
              <a:t>. What type of medication therapy is recommended by a consensus of cardiology organizations to reduce angina episodes and improve exercise tolerance? </a:t>
            </a:r>
          </a:p>
          <a:p>
            <a:endParaRPr lang="en-US" dirty="0">
              <a:latin typeface="Century Gothic" panose="020B0502020202020204" pitchFamily="34" charset="0"/>
            </a:endParaRPr>
          </a:p>
          <a:p>
            <a:pPr marL="742950" indent="-742950">
              <a:buFont typeface="+mj-lt"/>
              <a:buAutoNum type="alphaLcParenR"/>
            </a:pPr>
            <a:r>
              <a:rPr lang="en-US" sz="3600" dirty="0" smtClean="0">
                <a:solidFill>
                  <a:srgbClr val="C00000"/>
                </a:solidFill>
                <a:latin typeface="Century Gothic" panose="020B0502020202020204" pitchFamily="34" charset="0"/>
              </a:rPr>
              <a:t>Beta Blockers</a:t>
            </a:r>
          </a:p>
          <a:p>
            <a:pPr marL="742950" indent="-742950">
              <a:buFont typeface="+mj-lt"/>
              <a:buAutoNum type="alphaLcParenR"/>
            </a:pPr>
            <a:r>
              <a:rPr lang="en-US" sz="3600" dirty="0" smtClean="0">
                <a:latin typeface="Century Gothic" panose="020B0502020202020204" pitchFamily="34" charset="0"/>
              </a:rPr>
              <a:t>Thiazide Diuretics </a:t>
            </a:r>
          </a:p>
          <a:p>
            <a:pPr marL="742950" indent="-742950">
              <a:buFont typeface="+mj-lt"/>
              <a:buAutoNum type="alphaLcParenR"/>
            </a:pPr>
            <a:r>
              <a:rPr lang="en-US" sz="3600" dirty="0" smtClean="0">
                <a:latin typeface="Century Gothic" panose="020B0502020202020204" pitchFamily="34" charset="0"/>
              </a:rPr>
              <a:t>Anticoagulants </a:t>
            </a:r>
          </a:p>
          <a:p>
            <a:endParaRPr lang="en-US" sz="3600" dirty="0" smtClean="0">
              <a:latin typeface="Century Gothic" panose="020B0502020202020204" pitchFamily="34" charset="0"/>
            </a:endParaRPr>
          </a:p>
          <a:p>
            <a:endParaRPr lang="en-US" sz="3600" dirty="0">
              <a:latin typeface="Century Gothic" panose="020B0502020202020204" pitchFamily="34" charset="0"/>
            </a:endParaRPr>
          </a:p>
        </p:txBody>
      </p:sp>
    </p:spTree>
    <p:extLst>
      <p:ext uri="{BB962C8B-B14F-4D97-AF65-F5344CB8AC3E}">
        <p14:creationId xmlns:p14="http://schemas.microsoft.com/office/powerpoint/2010/main" val="410088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21410" y="1026324"/>
            <a:ext cx="6496580" cy="5098269"/>
          </a:xfrm>
          <a:prstGeom prst="rect">
            <a:avLst/>
          </a:prstGeom>
        </p:spPr>
      </p:pic>
      <p:pic>
        <p:nvPicPr>
          <p:cNvPr id="2" name="Picture 1"/>
          <p:cNvPicPr>
            <a:picLocks noChangeAspect="1"/>
          </p:cNvPicPr>
          <p:nvPr/>
        </p:nvPicPr>
        <p:blipFill>
          <a:blip r:embed="rId3"/>
          <a:stretch>
            <a:fillRect/>
          </a:stretch>
        </p:blipFill>
        <p:spPr>
          <a:xfrm>
            <a:off x="8898818" y="261779"/>
            <a:ext cx="2952750" cy="6276975"/>
          </a:xfrm>
          <a:prstGeom prst="rect">
            <a:avLst/>
          </a:prstGeom>
        </p:spPr>
      </p:pic>
    </p:spTree>
    <p:extLst>
      <p:ext uri="{BB962C8B-B14F-4D97-AF65-F5344CB8AC3E}">
        <p14:creationId xmlns:p14="http://schemas.microsoft.com/office/powerpoint/2010/main" val="4765048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65687" y="970104"/>
            <a:ext cx="7373125" cy="5113164"/>
          </a:xfrm>
          <a:prstGeom prst="rect">
            <a:avLst/>
          </a:prstGeom>
        </p:spPr>
      </p:pic>
      <p:pic>
        <p:nvPicPr>
          <p:cNvPr id="2" name="Picture 1"/>
          <p:cNvPicPr>
            <a:picLocks noChangeAspect="1"/>
          </p:cNvPicPr>
          <p:nvPr/>
        </p:nvPicPr>
        <p:blipFill>
          <a:blip r:embed="rId3"/>
          <a:stretch>
            <a:fillRect/>
          </a:stretch>
        </p:blipFill>
        <p:spPr>
          <a:xfrm>
            <a:off x="9163179" y="371193"/>
            <a:ext cx="2869280" cy="6099534"/>
          </a:xfrm>
          <a:prstGeom prst="rect">
            <a:avLst/>
          </a:prstGeom>
        </p:spPr>
      </p:pic>
    </p:spTree>
    <p:extLst>
      <p:ext uri="{BB962C8B-B14F-4D97-AF65-F5344CB8AC3E}">
        <p14:creationId xmlns:p14="http://schemas.microsoft.com/office/powerpoint/2010/main" val="35623952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92454" y="1270861"/>
            <a:ext cx="6911736" cy="4590237"/>
          </a:xfrm>
          <a:prstGeom prst="rect">
            <a:avLst/>
          </a:prstGeom>
        </p:spPr>
      </p:pic>
      <p:pic>
        <p:nvPicPr>
          <p:cNvPr id="2" name="Picture 1"/>
          <p:cNvPicPr>
            <a:picLocks noChangeAspect="1"/>
          </p:cNvPicPr>
          <p:nvPr/>
        </p:nvPicPr>
        <p:blipFill>
          <a:blip r:embed="rId3"/>
          <a:stretch>
            <a:fillRect/>
          </a:stretch>
        </p:blipFill>
        <p:spPr>
          <a:xfrm>
            <a:off x="9004569" y="548640"/>
            <a:ext cx="2728684" cy="5800655"/>
          </a:xfrm>
          <a:prstGeom prst="rect">
            <a:avLst/>
          </a:prstGeom>
        </p:spPr>
      </p:pic>
    </p:spTree>
    <p:extLst>
      <p:ext uri="{BB962C8B-B14F-4D97-AF65-F5344CB8AC3E}">
        <p14:creationId xmlns:p14="http://schemas.microsoft.com/office/powerpoint/2010/main" val="986888640"/>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1311</TotalTime>
  <Words>665</Words>
  <Application>Microsoft Office PowerPoint</Application>
  <PresentationFormat>Widescreen</PresentationFormat>
  <Paragraphs>123</Paragraphs>
  <Slides>69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69</vt:i4>
      </vt:variant>
    </vt:vector>
  </HeadingPairs>
  <TitlesOfParts>
    <vt:vector size="74" baseType="lpstr">
      <vt:lpstr>Arial</vt:lpstr>
      <vt:lpstr>Calibri</vt:lpstr>
      <vt:lpstr>Century Gothic</vt:lpstr>
      <vt:lpstr>Wingdings 3</vt:lpstr>
      <vt:lpstr>Slice</vt:lpstr>
      <vt:lpstr>MODULE six:  pharmacology     </vt:lpstr>
      <vt:lpstr>PowerPoint Presentation</vt:lpstr>
      <vt:lpstr>UNIT OBJECTIVE</vt:lpstr>
      <vt:lpstr>Alternative medication practices  </vt:lpstr>
      <vt:lpstr>ALTERNATIVE MEDICINE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THEORY OF 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ALTERNATIVE MEDICINE review ACCUPUNCTURE</vt:lpstr>
      <vt:lpstr>  ALTERNATIVE MEDICINE review ACCUPUNCTURE</vt:lpstr>
      <vt:lpstr> ALTERNATIVE MEDICINE review ACCUPUNCTURE</vt:lpstr>
      <vt:lpstr>  ALTERNATIVE MEDICINE review ACCUPUNCTURE</vt:lpstr>
      <vt:lpstr>ALTERNATIVE MEDICINE review ACCUPUNCTURE</vt:lpstr>
      <vt:lpstr>ALTERNATIVE MEDICINE review ACCUPUNCTURE</vt:lpstr>
      <vt:lpstr>ALTERNATIVE MEDICINE PRACTICES</vt:lpstr>
      <vt:lpstr>PowerPoint Presentation</vt:lpstr>
      <vt:lpstr>PowerPoint Presentation</vt:lpstr>
      <vt:lpstr>PowerPoint Presentation</vt:lpstr>
      <vt:lpstr>PowerPoint Presentation</vt:lpstr>
      <vt:lpstr>JOHNS HOPKINS MEDICINE, 2017</vt:lpstr>
      <vt:lpstr>Alternative medicine </vt:lpstr>
      <vt:lpstr>FDA LINKS FOR INFORMATION/RESOURCES traditional Chinese medicine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 Brooks</dc:creator>
  <cp:lastModifiedBy>Victor Brooks</cp:lastModifiedBy>
  <cp:revision>23</cp:revision>
  <cp:lastPrinted>2018-01-10T22:02:46Z</cp:lastPrinted>
  <dcterms:created xsi:type="dcterms:W3CDTF">2017-11-27T19:02:08Z</dcterms:created>
  <dcterms:modified xsi:type="dcterms:W3CDTF">2018-01-18T16:55:30Z</dcterms:modified>
</cp:coreProperties>
</file>