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9"/>
  </p:notesMasterIdLst>
  <p:sldIdLst>
    <p:sldId id="257" r:id="rId2"/>
    <p:sldId id="258" r:id="rId3"/>
    <p:sldId id="370" r:id="rId4"/>
    <p:sldId id="371" r:id="rId5"/>
    <p:sldId id="259" r:id="rId6"/>
    <p:sldId id="260" r:id="rId7"/>
    <p:sldId id="261" r:id="rId8"/>
    <p:sldId id="262" r:id="rId9"/>
    <p:sldId id="263" r:id="rId10"/>
    <p:sldId id="264" r:id="rId11"/>
    <p:sldId id="265" r:id="rId12"/>
    <p:sldId id="266" r:id="rId13"/>
    <p:sldId id="267" r:id="rId14"/>
    <p:sldId id="268" r:id="rId15"/>
    <p:sldId id="269" r:id="rId16"/>
    <p:sldId id="372"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52" r:id="rId69"/>
    <p:sldId id="321" r:id="rId70"/>
    <p:sldId id="353" r:id="rId71"/>
    <p:sldId id="354" r:id="rId72"/>
    <p:sldId id="355" r:id="rId73"/>
    <p:sldId id="322" r:id="rId74"/>
    <p:sldId id="323" r:id="rId75"/>
    <p:sldId id="324" r:id="rId76"/>
    <p:sldId id="357" r:id="rId77"/>
    <p:sldId id="325" r:id="rId78"/>
    <p:sldId id="358" r:id="rId79"/>
    <p:sldId id="326" r:id="rId80"/>
    <p:sldId id="327" r:id="rId81"/>
    <p:sldId id="328" r:id="rId82"/>
    <p:sldId id="329" r:id="rId83"/>
    <p:sldId id="330" r:id="rId84"/>
    <p:sldId id="331" r:id="rId85"/>
    <p:sldId id="332" r:id="rId86"/>
    <p:sldId id="333" r:id="rId87"/>
    <p:sldId id="334" r:id="rId88"/>
    <p:sldId id="359"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60" r:id="rId107"/>
    <p:sldId id="365" r:id="rId108"/>
    <p:sldId id="361" r:id="rId109"/>
    <p:sldId id="366" r:id="rId110"/>
    <p:sldId id="362" r:id="rId111"/>
    <p:sldId id="367" r:id="rId112"/>
    <p:sldId id="363" r:id="rId113"/>
    <p:sldId id="368" r:id="rId114"/>
    <p:sldId id="364" r:id="rId115"/>
    <p:sldId id="369" r:id="rId116"/>
    <p:sldId id="373" r:id="rId117"/>
    <p:sldId id="374"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6390"/>
  </p:normalViewPr>
  <p:slideViewPr>
    <p:cSldViewPr snapToGrid="0">
      <p:cViewPr varScale="1">
        <p:scale>
          <a:sx n="126" d="100"/>
          <a:sy n="126" d="100"/>
        </p:scale>
        <p:origin x="1104"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presProps" Target="presProps.xml"/><Relationship Id="rId121" Type="http://schemas.openxmlformats.org/officeDocument/2006/relationships/viewProps" Target="viewProps.xml"/><Relationship Id="rId122" Type="http://schemas.openxmlformats.org/officeDocument/2006/relationships/theme" Target="theme/theme1.xml"/><Relationship Id="rId12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notesMaster" Target="notesMasters/notesMaster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C52E-1862-4DDB-A744-E596FD86E259}" type="datetimeFigureOut">
              <a:rPr lang="en-US" smtClean="0"/>
              <a:t>9/3/18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409DA-8BD0-4255-AB37-2582EAB97ABD}" type="slidenum">
              <a:rPr lang="en-US" smtClean="0"/>
              <a:t>‹Nr.›</a:t>
            </a:fld>
            <a:endParaRPr lang="en-US"/>
          </a:p>
        </p:txBody>
      </p:sp>
    </p:spTree>
    <p:extLst>
      <p:ext uri="{BB962C8B-B14F-4D97-AF65-F5344CB8AC3E}">
        <p14:creationId xmlns:p14="http://schemas.microsoft.com/office/powerpoint/2010/main" val="45861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87</a:t>
            </a:fld>
            <a:endParaRPr lang="en-US"/>
          </a:p>
        </p:txBody>
      </p:sp>
    </p:spTree>
    <p:extLst>
      <p:ext uri="{BB962C8B-B14F-4D97-AF65-F5344CB8AC3E}">
        <p14:creationId xmlns:p14="http://schemas.microsoft.com/office/powerpoint/2010/main" val="248358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36811-DB6F-4ADE-AF16-F28545BBB2F2}" type="slidenum">
              <a:rPr lang="en-US" smtClean="0"/>
              <a:t>88</a:t>
            </a:fld>
            <a:endParaRPr lang="en-US"/>
          </a:p>
        </p:txBody>
      </p:sp>
    </p:spTree>
    <p:extLst>
      <p:ext uri="{BB962C8B-B14F-4D97-AF65-F5344CB8AC3E}">
        <p14:creationId xmlns:p14="http://schemas.microsoft.com/office/powerpoint/2010/main" val="171463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9/3/18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9/3/18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9/3/18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9/3/18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‹Nr.›</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9/3/18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‹Nr.›</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1" Type="http://schemas.openxmlformats.org/officeDocument/2006/relationships/hyperlink" Target="https://en.wikipedia.org/wiki/Dodd-Frank_Act_of_2010" TargetMode="External"/><Relationship Id="rId12" Type="http://schemas.openxmlformats.org/officeDocument/2006/relationships/hyperlink" Target="https://en.wikipedia.org/wiki/US_Constitution" TargetMode="External"/><Relationship Id="rId13" Type="http://schemas.openxmlformats.org/officeDocument/2006/relationships/hyperlink" Target="https://en.wikipedia.org/wiki/US_Supreme_Court" TargetMode="External"/><Relationship Id="rId14" Type="http://schemas.openxmlformats.org/officeDocument/2006/relationships/hyperlink" Target="https://en.wikipedia.org/wiki/Delaware_General_Corporation_Law" TargetMode="External"/><Relationship Id="rId15" Type="http://schemas.openxmlformats.org/officeDocument/2006/relationships/hyperlink" Target="https://en.wikipedia.org/wiki/Model_Business_Corporation_Act" TargetMode="External"/><Relationship Id="rId1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en.wikipedia.org/wiki/Corporate_governance" TargetMode="External"/><Relationship Id="rId3" Type="http://schemas.openxmlformats.org/officeDocument/2006/relationships/hyperlink" Target="https://en.wikipedia.org/wiki/Corporate_finance" TargetMode="External"/><Relationship Id="rId4" Type="http://schemas.openxmlformats.org/officeDocument/2006/relationships/hyperlink" Target="https://en.wikipedia.org/wiki/Corporate_capitalism" TargetMode="External"/><Relationship Id="rId5" Type="http://schemas.openxmlformats.org/officeDocument/2006/relationships/hyperlink" Target="https://en.wikipedia.org/wiki/US_law" TargetMode="External"/><Relationship Id="rId6" Type="http://schemas.openxmlformats.org/officeDocument/2006/relationships/hyperlink" Target="https://en.wikipedia.org/wiki/List_of_states_and_territories_of_the_United_States" TargetMode="External"/><Relationship Id="rId7" Type="http://schemas.openxmlformats.org/officeDocument/2006/relationships/hyperlink" Target="https://en.wikipedia.org/wiki/Federal_law" TargetMode="External"/><Relationship Id="rId8" Type="http://schemas.openxmlformats.org/officeDocument/2006/relationships/hyperlink" Target="https://en.wikipedia.org/wiki/Securities_Act_of_1933" TargetMode="External"/><Relationship Id="rId9" Type="http://schemas.openxmlformats.org/officeDocument/2006/relationships/hyperlink" Target="https://en.wikipedia.org/wiki/Securities_and_Exchange_Act_of_1934" TargetMode="External"/><Relationship Id="rId10" Type="http://schemas.openxmlformats.org/officeDocument/2006/relationships/hyperlink" Target="https://en.wikipedia.org/wiki/Sarbanes-Oxley_Act_of_200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dlineplus.gov/ency/patientinstructions/000467.htm" TargetMode="Externa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medlineplus.gov/ency/patientinstructions/000469.htm"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medlineplus.gov/ency/patientinstructions/000472.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hs.gov/ocr/hipaa/contractprov.html" TargetMode="Externa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markets.com/" TargetMode="Externa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1.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asmussen.edu/degrees/health-sciences/health-information-management/" TargetMode="Externa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C:\Data\emtala.com\Special%20Advisory%20Bulletin%201999.pdf" TargetMode="Externa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563" y="1090722"/>
            <a:ext cx="5900677" cy="4454305"/>
          </a:xfrm>
        </p:spPr>
        <p:txBody>
          <a:bodyPr>
            <a:normAutofit fontScale="90000"/>
          </a:bodyPr>
          <a:lstStyle/>
          <a:p>
            <a:r>
              <a:rPr lang="en-US" sz="6000" b="1" dirty="0" smtClean="0"/>
              <a:t>MODULE two:   </a:t>
            </a:r>
            <a:br>
              <a:rPr lang="en-US" sz="6000" b="1" dirty="0" smtClean="0"/>
            </a:br>
            <a:r>
              <a:rPr lang="en-US" sz="6000" b="1" dirty="0" smtClean="0"/>
              <a:t/>
            </a:r>
            <a:br>
              <a:rPr lang="en-US" sz="6000" b="1" dirty="0" smtClean="0"/>
            </a:br>
            <a:r>
              <a:rPr lang="en-US" sz="6000" b="1" dirty="0" smtClean="0"/>
              <a:t>overview of </a:t>
            </a:r>
            <a:br>
              <a:rPr lang="en-US" sz="6000" b="1" dirty="0" smtClean="0"/>
            </a:br>
            <a:r>
              <a:rPr lang="en-US" sz="6000" b="1" dirty="0" smtClean="0"/>
              <a:t>health systems </a:t>
            </a:r>
            <a:br>
              <a:rPr lang="en-US" sz="6000" b="1" dirty="0" smtClean="0"/>
            </a:br>
            <a:r>
              <a:rPr lang="en-US" sz="6000" b="1" dirty="0" smtClean="0"/>
              <a:t>in California</a:t>
            </a:r>
            <a:endParaRPr lang="en-US" sz="6000" b="1" dirty="0"/>
          </a:p>
        </p:txBody>
      </p:sp>
      <p:pic>
        <p:nvPicPr>
          <p:cNvPr id="3" name="Picture 2"/>
          <p:cNvPicPr>
            <a:picLocks noChangeAspect="1"/>
          </p:cNvPicPr>
          <p:nvPr/>
        </p:nvPicPr>
        <p:blipFill>
          <a:blip r:embed="rId2"/>
          <a:stretch>
            <a:fillRect/>
          </a:stretch>
        </p:blipFill>
        <p:spPr>
          <a:xfrm>
            <a:off x="9384224" y="189582"/>
            <a:ext cx="2658868" cy="649744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092" y="4060612"/>
            <a:ext cx="6387148" cy="1507067"/>
          </a:xfrm>
        </p:spPr>
        <p:txBody>
          <a:bodyPr>
            <a:normAutofit fontScale="90000"/>
          </a:bodyPr>
          <a:lstStyle/>
          <a:p>
            <a:r>
              <a:rPr lang="en-US" b="1" dirty="0"/>
              <a:t>Federal Healthcare Laws &amp; Regulations</a:t>
            </a:r>
            <a:br>
              <a:rPr lang="en-US" b="1" dirty="0"/>
            </a:br>
            <a:endParaRPr lang="en-US" b="1" dirty="0"/>
          </a:p>
        </p:txBody>
      </p:sp>
      <p:pic>
        <p:nvPicPr>
          <p:cNvPr id="5" name="Content Placeholder 4"/>
          <p:cNvPicPr>
            <a:picLocks noGrp="1" noChangeAspect="1"/>
          </p:cNvPicPr>
          <p:nvPr>
            <p:ph idx="1"/>
          </p:nvPr>
        </p:nvPicPr>
        <p:blipFill>
          <a:blip r:embed="rId2"/>
          <a:stretch>
            <a:fillRect/>
          </a:stretch>
        </p:blipFill>
        <p:spPr>
          <a:xfrm>
            <a:off x="294467" y="1553930"/>
            <a:ext cx="8739507" cy="2324607"/>
          </a:xfrm>
          <a:prstGeom prst="rect">
            <a:avLst/>
          </a:prstGeom>
        </p:spPr>
      </p:pic>
      <p:pic>
        <p:nvPicPr>
          <p:cNvPr id="3" name="Picture 2"/>
          <p:cNvPicPr>
            <a:picLocks noChangeAspect="1"/>
          </p:cNvPicPr>
          <p:nvPr/>
        </p:nvPicPr>
        <p:blipFill>
          <a:blip r:embed="rId3"/>
          <a:stretch>
            <a:fillRect/>
          </a:stretch>
        </p:blipFill>
        <p:spPr>
          <a:xfrm>
            <a:off x="9424842" y="167471"/>
            <a:ext cx="2607869" cy="6372813"/>
          </a:xfrm>
          <a:prstGeom prst="rect">
            <a:avLst/>
          </a:prstGeom>
        </p:spPr>
      </p:pic>
    </p:spTree>
    <p:extLst>
      <p:ext uri="{BB962C8B-B14F-4D97-AF65-F5344CB8AC3E}">
        <p14:creationId xmlns:p14="http://schemas.microsoft.com/office/powerpoint/2010/main" val="27119530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24. What other resources are available on this subject?</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b="1" dirty="0">
                <a:solidFill>
                  <a:schemeClr val="bg1"/>
                </a:solidFill>
              </a:rPr>
              <a:t>The American College of Emergency Physicians puts out a newsletter, published quarterly, called Patient Transfer News. Its stated purpose is to "provide accurate information with regard to patient transfers". Subscriptions are $89 per year for members of ACEP, and $107 for non-members. Contact ACEP Sales and Services, P.O. Box 619911, Dallas, Texas 75261-9911; (800) 798-1822.</a:t>
            </a:r>
          </a:p>
          <a:p>
            <a:pPr>
              <a:buFont typeface="Arial" panose="020B0604020202020204" pitchFamily="34" charset="0"/>
              <a:buChar char="•"/>
            </a:pPr>
            <a:r>
              <a:rPr lang="en-US" b="1" dirty="0">
                <a:solidFill>
                  <a:schemeClr val="bg1"/>
                </a:solidFill>
              </a:rPr>
              <a:t>ACEP has published a book entitled "Patient Transfers: How to Comply with the Law". The author is Stephen A. Frew, J.D. The book is available for $54.00 from ACEP at the number provided above.</a:t>
            </a:r>
          </a:p>
          <a:p>
            <a:pPr>
              <a:buFont typeface="Arial" panose="020B0604020202020204" pitchFamily="34" charset="0"/>
              <a:buChar char="•"/>
            </a:pPr>
            <a:r>
              <a:rPr lang="en-US" b="1" dirty="0">
                <a:solidFill>
                  <a:schemeClr val="bg1"/>
                </a:solidFill>
              </a:rPr>
              <a:t>Dr. Robert </a:t>
            </a:r>
            <a:r>
              <a:rPr lang="en-US" b="1" dirty="0" err="1">
                <a:solidFill>
                  <a:schemeClr val="bg1"/>
                </a:solidFill>
              </a:rPr>
              <a:t>Bitterman</a:t>
            </a:r>
            <a:r>
              <a:rPr lang="en-US" b="1" dirty="0">
                <a:solidFill>
                  <a:schemeClr val="bg1"/>
                </a:solidFill>
              </a:rPr>
              <a:t> has written "Providing Emergency Care Under Federal Law: EMTALA", also offered through ACEP.</a:t>
            </a:r>
          </a:p>
          <a:p>
            <a:pPr>
              <a:buFont typeface="Arial" panose="020B0604020202020204" pitchFamily="34" charset="0"/>
              <a:buChar char="•"/>
            </a:pPr>
            <a:r>
              <a:rPr lang="en-US" b="1" dirty="0">
                <a:solidFill>
                  <a:schemeClr val="bg1"/>
                </a:solidFill>
              </a:rPr>
              <a:t>In addition, there are a number of law review articles which have been written on EMTALA and the issues it raises. Several have been listed at this site.</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77630" y="558800"/>
            <a:ext cx="2299702" cy="5619750"/>
          </a:xfrm>
          <a:prstGeom prst="rect">
            <a:avLst/>
          </a:prstGeom>
        </p:spPr>
      </p:pic>
    </p:spTree>
    <p:extLst>
      <p:ext uri="{BB962C8B-B14F-4D97-AF65-F5344CB8AC3E}">
        <p14:creationId xmlns:p14="http://schemas.microsoft.com/office/powerpoint/2010/main" val="41441163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25. What </a:t>
            </a:r>
            <a:r>
              <a:rPr lang="en-US" b="1" dirty="0"/>
              <a:t>are the requirements of EMTALA for ER staffing and call lists?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A quick and roughly accurate answer is that there are no official requirements imposed by EMTALA.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Rather</a:t>
            </a:r>
            <a:r>
              <a:rPr lang="en-US" b="1" dirty="0">
                <a:solidFill>
                  <a:schemeClr val="bg1"/>
                </a:solidFill>
              </a:rPr>
              <a:t>, the affirmative obligation to maintain a call schedule is imposed on hospitals by another section of the Medicare statute, although it refers back to the EMTALA obligations. </a:t>
            </a:r>
          </a:p>
        </p:txBody>
      </p:sp>
      <p:pic>
        <p:nvPicPr>
          <p:cNvPr id="4" name="Picture 3"/>
          <p:cNvPicPr>
            <a:picLocks noChangeAspect="1"/>
          </p:cNvPicPr>
          <p:nvPr/>
        </p:nvPicPr>
        <p:blipFill>
          <a:blip r:embed="rId2"/>
          <a:stretch>
            <a:fillRect/>
          </a:stretch>
        </p:blipFill>
        <p:spPr>
          <a:xfrm>
            <a:off x="9407145" y="447040"/>
            <a:ext cx="2432747" cy="5944870"/>
          </a:xfrm>
          <a:prstGeom prst="rect">
            <a:avLst/>
          </a:prstGeom>
        </p:spPr>
      </p:pic>
    </p:spTree>
    <p:extLst>
      <p:ext uri="{BB962C8B-B14F-4D97-AF65-F5344CB8AC3E}">
        <p14:creationId xmlns:p14="http://schemas.microsoft.com/office/powerpoint/2010/main" val="15302170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26. What </a:t>
            </a:r>
            <a:r>
              <a:rPr lang="en-US" b="1" dirty="0"/>
              <a:t>if the patient leaves the E.R. before he undergoes an assessment?</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dirty="0">
                <a:solidFill>
                  <a:schemeClr val="bg1"/>
                </a:solidFill>
              </a:rPr>
              <a:t>This could be a significant problem. The obligation to do the medical screening examination to determine whether the patient exhibits an emergency medical condition is couched in absolute terms.</a:t>
            </a:r>
          </a:p>
          <a:p>
            <a:pPr>
              <a:buFont typeface="Arial" panose="020B0604020202020204" pitchFamily="34" charset="0"/>
              <a:buChar char="•"/>
            </a:pPr>
            <a:r>
              <a:rPr lang="en-US" dirty="0">
                <a:solidFill>
                  <a:schemeClr val="bg1"/>
                </a:solidFill>
              </a:rPr>
              <a:t>Triage is the process by which a quick determination is made as to how quickly and how extensively the emergency department's resources should be used to provide treatment to a patient. By its nature, it needs to be done early. A hospital which regularly keeps its patients waiting for the triage examination or for the medical screening examination runs the risk that the patient will become impatient, leave, and then raise a claim that the initial assessment was not done.</a:t>
            </a:r>
          </a:p>
          <a:p>
            <a:pPr>
              <a:buFont typeface="Arial" panose="020B0604020202020204" pitchFamily="34" charset="0"/>
              <a:buChar char="•"/>
            </a:pPr>
            <a:r>
              <a:rPr lang="en-US" dirty="0">
                <a:solidFill>
                  <a:schemeClr val="bg1"/>
                </a:solidFill>
              </a:rPr>
              <a:t>It is important to remember this crucial point: Triage is not the same as a medical screening examination. Triage is a process which determines </a:t>
            </a:r>
            <a:r>
              <a:rPr lang="en-US" b="1" dirty="0">
                <a:solidFill>
                  <a:schemeClr val="bg1"/>
                </a:solidFill>
              </a:rPr>
              <a:t>when</a:t>
            </a:r>
            <a:r>
              <a:rPr lang="en-US" dirty="0">
                <a:solidFill>
                  <a:schemeClr val="bg1"/>
                </a:solidFill>
              </a:rPr>
              <a:t> a patient is seen by a physician, not </a:t>
            </a:r>
            <a:r>
              <a:rPr lang="en-US" b="1" dirty="0">
                <a:solidFill>
                  <a:schemeClr val="bg1"/>
                </a:solidFill>
              </a:rPr>
              <a:t>whether</a:t>
            </a:r>
            <a:r>
              <a:rPr lang="en-US" dirty="0">
                <a:solidFill>
                  <a:schemeClr val="bg1"/>
                </a:solidFill>
              </a:rPr>
              <a:t> he is seen.</a:t>
            </a:r>
          </a:p>
        </p:txBody>
      </p:sp>
      <p:pic>
        <p:nvPicPr>
          <p:cNvPr id="4" name="Picture 3"/>
          <p:cNvPicPr>
            <a:picLocks noChangeAspect="1"/>
          </p:cNvPicPr>
          <p:nvPr/>
        </p:nvPicPr>
        <p:blipFill>
          <a:blip r:embed="rId2"/>
          <a:stretch>
            <a:fillRect/>
          </a:stretch>
        </p:blipFill>
        <p:spPr>
          <a:xfrm>
            <a:off x="9388670" y="508000"/>
            <a:ext cx="2441062" cy="5965190"/>
          </a:xfrm>
          <a:prstGeom prst="rect">
            <a:avLst/>
          </a:prstGeom>
        </p:spPr>
      </p:pic>
    </p:spTree>
    <p:extLst>
      <p:ext uri="{BB962C8B-B14F-4D97-AF65-F5344CB8AC3E}">
        <p14:creationId xmlns:p14="http://schemas.microsoft.com/office/powerpoint/2010/main" val="32134818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50933"/>
            <a:ext cx="8534400" cy="1507067"/>
          </a:xfrm>
        </p:spPr>
        <p:txBody>
          <a:bodyPr>
            <a:normAutofit fontScale="90000"/>
          </a:bodyPr>
          <a:lstStyle/>
          <a:p>
            <a:r>
              <a:rPr lang="en-US" b="1" dirty="0" smtClean="0"/>
              <a:t>27. Does </a:t>
            </a:r>
            <a:r>
              <a:rPr lang="en-US" b="1" dirty="0"/>
              <a:t>the medical screening examination need to be done by a physician?</a:t>
            </a:r>
            <a:endParaRPr lang="en-US" dirty="0"/>
          </a:p>
        </p:txBody>
      </p:sp>
      <p:sp>
        <p:nvSpPr>
          <p:cNvPr id="3" name="Content Placeholder 2"/>
          <p:cNvSpPr>
            <a:spLocks noGrp="1"/>
          </p:cNvSpPr>
          <p:nvPr>
            <p:ph idx="1"/>
          </p:nvPr>
        </p:nvSpPr>
        <p:spPr>
          <a:xfrm>
            <a:off x="193040" y="162560"/>
            <a:ext cx="9025572" cy="5188373"/>
          </a:xfrm>
        </p:spPr>
        <p:txBody>
          <a:bodyPr>
            <a:normAutofit fontScale="92500" lnSpcReduction="20000"/>
          </a:bodyPr>
          <a:lstStyle/>
          <a:p>
            <a:pPr>
              <a:buFont typeface="Arial" panose="020B0604020202020204" pitchFamily="34" charset="0"/>
              <a:buChar char="•"/>
            </a:pPr>
            <a:r>
              <a:rPr lang="en-US" b="1" dirty="0">
                <a:solidFill>
                  <a:schemeClr val="bg1"/>
                </a:solidFill>
              </a:rPr>
              <a:t>The short answer is that any assessment which is done by any person other than a physician has a much higher risk of being found insufficient under EMTALA. As noted in sections 4 and 12 above, the regulations provide that the hospital must make a designation of who is considered to be a qualified medical person for purposes of (1) performing the medical screening examination and (2) the certifying signature in support of transfer in the event that a physician is not available. It is doubtful, however, that CMS or the courts would give hospitals unfettered discretion to specify who can be regarded as a "qualified medical person" as provided in the regulations. It is very unlikely, for example, that an attempt to simply designate all nurses as "qualified medical persons" would be found to comply. On the other hand, tailoring the provisions to particular areas of nursing specialty, such as permitting OB nurses to examine patients who may be in labor, would probably be found reasonable.</a:t>
            </a:r>
          </a:p>
          <a:p>
            <a:pPr>
              <a:buFont typeface="Arial" panose="020B0604020202020204" pitchFamily="34" charset="0"/>
              <a:buChar char="•"/>
            </a:pPr>
            <a:r>
              <a:rPr lang="en-US" b="1" dirty="0">
                <a:solidFill>
                  <a:schemeClr val="bg1"/>
                </a:solidFill>
              </a:rPr>
              <a:t>Designating appropriate "physician substitutes" such as physicians' assistants or nurse-midwives is often reasonable, but it is recommended that the bylaws provide for phone consultation with the supervising physician and also identify the situations in which the supervising physician must come in to see the patient personally.</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634879" y="685800"/>
            <a:ext cx="2245653" cy="5487670"/>
          </a:xfrm>
          <a:prstGeom prst="rect">
            <a:avLst/>
          </a:prstGeom>
        </p:spPr>
      </p:pic>
    </p:spTree>
    <p:extLst>
      <p:ext uri="{BB962C8B-B14F-4D97-AF65-F5344CB8AC3E}">
        <p14:creationId xmlns:p14="http://schemas.microsoft.com/office/powerpoint/2010/main" val="38661420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28. What </a:t>
            </a:r>
            <a:r>
              <a:rPr lang="en-US" b="1" dirty="0"/>
              <a:t>about specialty care hospitals such as pediatric hospitals and the like?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bg1"/>
                </a:solidFill>
              </a:rPr>
              <a:t>What happens if an adult patient comes to a specialty pediatric hospital or a similar specialty care facility and demonstrates an obvious emergency medical condition?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It </a:t>
            </a:r>
            <a:r>
              <a:rPr lang="en-US" b="1" dirty="0">
                <a:solidFill>
                  <a:schemeClr val="bg1"/>
                </a:solidFill>
              </a:rPr>
              <a:t>is likely that a court would find that the obligation to provide treatment until a patient is stable is the same, despite the hospital's special status, although a physician may be more willing to provide a written certification that care can and should be provided within a general hospital environment.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A </a:t>
            </a:r>
            <a:r>
              <a:rPr lang="en-US" b="1" dirty="0">
                <a:solidFill>
                  <a:schemeClr val="bg1"/>
                </a:solidFill>
              </a:rPr>
              <a:t>physician's determination in this regard may be given some degree of deference by a reviewing court.</a:t>
            </a:r>
          </a:p>
        </p:txBody>
      </p:sp>
      <p:pic>
        <p:nvPicPr>
          <p:cNvPr id="4" name="Picture 3"/>
          <p:cNvPicPr>
            <a:picLocks noChangeAspect="1"/>
          </p:cNvPicPr>
          <p:nvPr/>
        </p:nvPicPr>
        <p:blipFill>
          <a:blip r:embed="rId2"/>
          <a:stretch>
            <a:fillRect/>
          </a:stretch>
        </p:blipFill>
        <p:spPr>
          <a:xfrm>
            <a:off x="9399298" y="457200"/>
            <a:ext cx="2420274" cy="5914390"/>
          </a:xfrm>
          <a:prstGeom prst="rect">
            <a:avLst/>
          </a:prstGeom>
        </p:spPr>
      </p:pic>
    </p:spTree>
    <p:extLst>
      <p:ext uri="{BB962C8B-B14F-4D97-AF65-F5344CB8AC3E}">
        <p14:creationId xmlns:p14="http://schemas.microsoft.com/office/powerpoint/2010/main" val="16212895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32" y="5350933"/>
            <a:ext cx="8534400" cy="1507067"/>
          </a:xfrm>
        </p:spPr>
        <p:txBody>
          <a:bodyPr>
            <a:normAutofit fontScale="90000"/>
          </a:bodyPr>
          <a:lstStyle/>
          <a:p>
            <a:r>
              <a:rPr lang="en-US" b="1" dirty="0" smtClean="0"/>
              <a:t>29. Does </a:t>
            </a:r>
            <a:r>
              <a:rPr lang="en-US" b="1" dirty="0"/>
              <a:t>EMTALA require that patients be seen for follow-up visits without consideration of ability to pay?</a:t>
            </a:r>
            <a:endParaRPr lang="en-US" dirty="0"/>
          </a:p>
        </p:txBody>
      </p:sp>
      <p:sp>
        <p:nvSpPr>
          <p:cNvPr id="3" name="Content Placeholder 2"/>
          <p:cNvSpPr>
            <a:spLocks noGrp="1"/>
          </p:cNvSpPr>
          <p:nvPr>
            <p:ph idx="1"/>
          </p:nvPr>
        </p:nvSpPr>
        <p:spPr>
          <a:xfrm>
            <a:off x="172203" y="111244"/>
            <a:ext cx="9015412" cy="5334000"/>
          </a:xfrm>
        </p:spPr>
        <p:txBody>
          <a:bodyPr>
            <a:normAutofit fontScale="77500" lnSpcReduction="20000"/>
          </a:bodyPr>
          <a:lstStyle/>
          <a:p>
            <a:pPr>
              <a:buFont typeface="Arial" panose="020B0604020202020204" pitchFamily="34" charset="0"/>
              <a:buChar char="•"/>
            </a:pPr>
            <a:r>
              <a:rPr lang="en-US" b="1" dirty="0">
                <a:solidFill>
                  <a:schemeClr val="bg1"/>
                </a:solidFill>
              </a:rPr>
              <a:t>After the patient is seen in the ER, treated, and sent home, does EMTALA require that the hospital provide follow-up care? If the patient had been seen by a specialist in the emergency room, does the specialist have an obligation to see the patient for follow-up care regardless of ability to pay?</a:t>
            </a:r>
          </a:p>
          <a:p>
            <a:pPr>
              <a:buFont typeface="Arial" panose="020B0604020202020204" pitchFamily="34" charset="0"/>
              <a:buChar char="•"/>
            </a:pPr>
            <a:r>
              <a:rPr lang="en-US" b="1" dirty="0">
                <a:solidFill>
                  <a:schemeClr val="bg1"/>
                </a:solidFill>
              </a:rPr>
              <a:t>For a specialist who responds while on call, the answer is probably yes. Proper stabilization of many presentations requires </a:t>
            </a:r>
            <a:r>
              <a:rPr lang="en-US" b="1" dirty="0" smtClean="0">
                <a:solidFill>
                  <a:schemeClr val="bg1"/>
                </a:solidFill>
              </a:rPr>
              <a:t>follow-up </a:t>
            </a:r>
            <a:r>
              <a:rPr lang="en-US" b="1" dirty="0">
                <a:solidFill>
                  <a:schemeClr val="bg1"/>
                </a:solidFill>
              </a:rPr>
              <a:t>as an essential part of the treatment. A patient who undergoes abdominal surgery must be seen for suture removal and wound care. A patient whose fracture has been reduced needs examination of the cast and </a:t>
            </a:r>
            <a:r>
              <a:rPr lang="en-US" b="1" dirty="0" smtClean="0">
                <a:solidFill>
                  <a:schemeClr val="bg1"/>
                </a:solidFill>
              </a:rPr>
              <a:t>follow-up </a:t>
            </a:r>
            <a:r>
              <a:rPr lang="en-US" b="1" dirty="0">
                <a:solidFill>
                  <a:schemeClr val="bg1"/>
                </a:solidFill>
              </a:rPr>
              <a:t>x-rays to ensure that the fracture is properly aligned. The patient is not truly stabilized until those </a:t>
            </a:r>
            <a:r>
              <a:rPr lang="en-US" b="1" dirty="0" smtClean="0">
                <a:solidFill>
                  <a:schemeClr val="bg1"/>
                </a:solidFill>
              </a:rPr>
              <a:t>follow-ups </a:t>
            </a:r>
            <a:r>
              <a:rPr lang="en-US" b="1" dirty="0">
                <a:solidFill>
                  <a:schemeClr val="bg1"/>
                </a:solidFill>
              </a:rPr>
              <a:t>have been done, with satisfactory results.</a:t>
            </a:r>
          </a:p>
          <a:p>
            <a:pPr>
              <a:buFont typeface="Arial" panose="020B0604020202020204" pitchFamily="34" charset="0"/>
              <a:buChar char="•"/>
            </a:pPr>
            <a:r>
              <a:rPr lang="en-US" b="1" dirty="0">
                <a:solidFill>
                  <a:schemeClr val="bg1"/>
                </a:solidFill>
              </a:rPr>
              <a:t>For the hospital, the issue does not have an easy answer. We take the position that a hospital which provides for a medical screening evaluation and provides, with the help of a consulting specialist, medical treatment necessary to stabilize a patient to the point where he can be discharged without violating EMTALA has at that point fully discharged its obligation to the patient, and that the specialist's office </a:t>
            </a:r>
            <a:r>
              <a:rPr lang="en-US" b="1" dirty="0" smtClean="0">
                <a:solidFill>
                  <a:schemeClr val="bg1"/>
                </a:solidFill>
              </a:rPr>
              <a:t>follow-up </a:t>
            </a:r>
            <a:r>
              <a:rPr lang="en-US" b="1" dirty="0">
                <a:solidFill>
                  <a:schemeClr val="bg1"/>
                </a:solidFill>
              </a:rPr>
              <a:t>of the patient thereafter does not implicate the hospital's EMTALA responsibilities in any way.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It </a:t>
            </a:r>
            <a:r>
              <a:rPr lang="en-US" b="1" dirty="0">
                <a:solidFill>
                  <a:schemeClr val="bg1"/>
                </a:solidFill>
              </a:rPr>
              <a:t>is hard to imagine an emergency medical condition which can be satisfactorily treated by an emergency physician without the aid of a specialty consult, but which would be regarded as still not stabilized by the time the patient is released</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If such a case arises, however, a return visit for </a:t>
            </a:r>
            <a:r>
              <a:rPr lang="en-US" b="1" dirty="0" smtClean="0">
                <a:solidFill>
                  <a:schemeClr val="bg1"/>
                </a:solidFill>
              </a:rPr>
              <a:t>follow-up, </a:t>
            </a:r>
            <a:r>
              <a:rPr lang="en-US" b="1" dirty="0">
                <a:solidFill>
                  <a:schemeClr val="bg1"/>
                </a:solidFill>
              </a:rPr>
              <a:t>without consideration of ability to pay, should be provided.</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82873" y="391160"/>
            <a:ext cx="2517979" cy="6153150"/>
          </a:xfrm>
          <a:prstGeom prst="rect">
            <a:avLst/>
          </a:prstGeom>
        </p:spPr>
      </p:pic>
    </p:spTree>
    <p:extLst>
      <p:ext uri="{BB962C8B-B14F-4D97-AF65-F5344CB8AC3E}">
        <p14:creationId xmlns:p14="http://schemas.microsoft.com/office/powerpoint/2010/main" val="24974988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20" y="605541"/>
            <a:ext cx="10286260" cy="4834785"/>
          </a:xfrm>
          <a:prstGeom prst="rect">
            <a:avLst/>
          </a:prstGeom>
        </p:spPr>
        <p:txBody>
          <a:bodyPr wrap="square">
            <a:spAutoFit/>
          </a:bodyPr>
          <a:lstStyle/>
          <a:p>
            <a:pPr marL="342900" marR="0" lvl="0" indent="-342900">
              <a:lnSpc>
                <a:spcPct val="107000"/>
              </a:lnSpc>
              <a:spcBef>
                <a:spcPts val="0"/>
              </a:spcBef>
              <a:spcAft>
                <a:spcPts val="0"/>
              </a:spcAft>
              <a:buAutoNum type="arabicPeriod"/>
            </a:pPr>
            <a:r>
              <a:rPr lang="en-US" sz="3200" dirty="0" smtClean="0">
                <a:latin typeface="+mj-lt"/>
                <a:ea typeface="Calibri" panose="020F0502020204030204" pitchFamily="34" charset="0"/>
                <a:cs typeface="Times New Roman" panose="02020603050405020304" pitchFamily="18" charset="0"/>
              </a:rPr>
              <a:t>After </a:t>
            </a:r>
            <a:r>
              <a:rPr lang="en-US" sz="3200" dirty="0">
                <a:latin typeface="+mj-lt"/>
                <a:ea typeface="Calibri" panose="020F0502020204030204" pitchFamily="34" charset="0"/>
                <a:cs typeface="Times New Roman" panose="02020603050405020304" pitchFamily="18" charset="0"/>
              </a:rPr>
              <a:t>a patient has decided to request a “Do-not-resuscitate order” and it has already been written as an order by the physician---which of the following is not correct? </a:t>
            </a:r>
            <a:endParaRPr lang="en-US" sz="3200" dirty="0" smtClean="0">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The family is able to override this </a:t>
            </a:r>
            <a:r>
              <a:rPr lang="en-US" sz="3200" dirty="0" smtClean="0">
                <a:latin typeface="+mj-lt"/>
                <a:ea typeface="Calibri" panose="020F0502020204030204" pitchFamily="34" charset="0"/>
                <a:cs typeface="Times New Roman" panose="02020603050405020304" pitchFamily="18" charset="0"/>
              </a:rPr>
              <a:t>request</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referred to as NO CODE </a:t>
            </a:r>
            <a:r>
              <a:rPr lang="en-US" sz="3200" dirty="0" smtClean="0">
                <a:latin typeface="+mj-lt"/>
                <a:ea typeface="Calibri" panose="020F0502020204030204" pitchFamily="34" charset="0"/>
                <a:cs typeface="Times New Roman" panose="02020603050405020304" pitchFamily="18" charset="0"/>
              </a:rPr>
              <a:t>ORDER</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called Health Care </a:t>
            </a:r>
            <a:r>
              <a:rPr lang="en-US" sz="3200" dirty="0" smtClean="0">
                <a:latin typeface="+mj-lt"/>
                <a:ea typeface="Calibri" panose="020F0502020204030204" pitchFamily="34" charset="0"/>
                <a:cs typeface="Times New Roman" panose="02020603050405020304" pitchFamily="18" charset="0"/>
              </a:rPr>
              <a:t>Proxy</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called Advance Care </a:t>
            </a:r>
            <a:r>
              <a:rPr lang="en-US" sz="3200" dirty="0" smtClean="0">
                <a:latin typeface="+mj-lt"/>
                <a:ea typeface="Calibri" panose="020F0502020204030204" pitchFamily="34" charset="0"/>
                <a:cs typeface="Times New Roman" panose="02020603050405020304" pitchFamily="18" charset="0"/>
              </a:rPr>
              <a:t>Directive</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2639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20" y="605541"/>
            <a:ext cx="10286260" cy="4834785"/>
          </a:xfrm>
          <a:prstGeom prst="rect">
            <a:avLst/>
          </a:prstGeom>
        </p:spPr>
        <p:txBody>
          <a:bodyPr wrap="square">
            <a:spAutoFit/>
          </a:bodyPr>
          <a:lstStyle/>
          <a:p>
            <a:pPr marL="342900" marR="0" lvl="0" indent="-342900">
              <a:lnSpc>
                <a:spcPct val="107000"/>
              </a:lnSpc>
              <a:spcBef>
                <a:spcPts val="0"/>
              </a:spcBef>
              <a:spcAft>
                <a:spcPts val="0"/>
              </a:spcAft>
              <a:buAutoNum type="arabicPeriod"/>
            </a:pPr>
            <a:r>
              <a:rPr lang="en-US" sz="3200" dirty="0" smtClean="0">
                <a:latin typeface="+mj-lt"/>
                <a:ea typeface="Calibri" panose="020F0502020204030204" pitchFamily="34" charset="0"/>
                <a:cs typeface="Times New Roman" panose="02020603050405020304" pitchFamily="18" charset="0"/>
              </a:rPr>
              <a:t>After </a:t>
            </a:r>
            <a:r>
              <a:rPr lang="en-US" sz="3200" dirty="0">
                <a:latin typeface="+mj-lt"/>
                <a:ea typeface="Calibri" panose="020F0502020204030204" pitchFamily="34" charset="0"/>
                <a:cs typeface="Times New Roman" panose="02020603050405020304" pitchFamily="18" charset="0"/>
              </a:rPr>
              <a:t>a patient has decided to request a “Do-not-resuscitate order” and it has already been written as an order by the physician---which of the following is not correct? </a:t>
            </a:r>
            <a:endParaRPr lang="en-US" sz="3200" dirty="0" smtClean="0">
              <a:latin typeface="+mj-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solidFill>
                  <a:srgbClr val="C00000"/>
                </a:solidFill>
                <a:latin typeface="+mj-lt"/>
                <a:ea typeface="Calibri" panose="020F0502020204030204" pitchFamily="34" charset="0"/>
                <a:cs typeface="Times New Roman" panose="02020603050405020304" pitchFamily="18" charset="0"/>
              </a:rPr>
              <a:t>The family is able to override this </a:t>
            </a:r>
            <a:r>
              <a:rPr lang="en-US" sz="3200" dirty="0" smtClean="0">
                <a:solidFill>
                  <a:srgbClr val="C00000"/>
                </a:solidFill>
                <a:latin typeface="+mj-lt"/>
                <a:ea typeface="Calibri" panose="020F0502020204030204" pitchFamily="34" charset="0"/>
                <a:cs typeface="Times New Roman" panose="02020603050405020304" pitchFamily="18" charset="0"/>
              </a:rPr>
              <a:t>request</a:t>
            </a:r>
            <a:endParaRPr lang="en-US" sz="3200" dirty="0">
              <a:solidFill>
                <a:srgbClr val="C00000"/>
              </a:solidFill>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referred to as NO CODE </a:t>
            </a:r>
            <a:r>
              <a:rPr lang="en-US" sz="3200" dirty="0" smtClean="0">
                <a:latin typeface="+mj-lt"/>
                <a:ea typeface="Calibri" panose="020F0502020204030204" pitchFamily="34" charset="0"/>
                <a:cs typeface="Times New Roman" panose="02020603050405020304" pitchFamily="18" charset="0"/>
              </a:rPr>
              <a:t>ORDER</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called Health Care </a:t>
            </a:r>
            <a:r>
              <a:rPr lang="en-US" sz="3200" dirty="0" smtClean="0">
                <a:latin typeface="+mj-lt"/>
                <a:ea typeface="Calibri" panose="020F0502020204030204" pitchFamily="34" charset="0"/>
                <a:cs typeface="Times New Roman" panose="02020603050405020304" pitchFamily="18" charset="0"/>
              </a:rPr>
              <a:t>Proxy</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DNR is also called Advance Care </a:t>
            </a:r>
            <a:r>
              <a:rPr lang="en-US" sz="3200" dirty="0" smtClean="0">
                <a:latin typeface="+mj-lt"/>
                <a:ea typeface="Calibri" panose="020F0502020204030204" pitchFamily="34" charset="0"/>
                <a:cs typeface="Times New Roman" panose="02020603050405020304" pitchFamily="18" charset="0"/>
              </a:rPr>
              <a:t>Directive</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76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7968" y="1147077"/>
            <a:ext cx="10697592" cy="4834785"/>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2. Under </a:t>
            </a:r>
            <a:r>
              <a:rPr lang="en-US" sz="3200" dirty="0">
                <a:latin typeface="+mj-lt"/>
                <a:ea typeface="Calibri" panose="020F0502020204030204" pitchFamily="34" charset="0"/>
                <a:cs typeface="Times New Roman" panose="02020603050405020304" pitchFamily="18" charset="0"/>
              </a:rPr>
              <a:t>HIPPA required disclosures include the following except</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The individual patient</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The legal representative of the patient</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Health and human services as a part of a compliance investigation or review or enforcement action.</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The ex-spouse of the patient</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5951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7968" y="1147077"/>
            <a:ext cx="10697592" cy="4834785"/>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2. Under </a:t>
            </a:r>
            <a:r>
              <a:rPr lang="en-US" sz="3200" dirty="0">
                <a:latin typeface="+mj-lt"/>
                <a:ea typeface="Calibri" panose="020F0502020204030204" pitchFamily="34" charset="0"/>
                <a:cs typeface="Times New Roman" panose="02020603050405020304" pitchFamily="18" charset="0"/>
              </a:rPr>
              <a:t>HIPPA required disclosures include the following except</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The individual patient</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The legal representative of the patient</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Health and human services as a part of a compliance investigation or review or enforcement action.</a:t>
            </a:r>
          </a:p>
          <a:p>
            <a:pPr marL="342900" marR="0" lvl="0" indent="-342900">
              <a:lnSpc>
                <a:spcPct val="107000"/>
              </a:lnSpc>
              <a:spcBef>
                <a:spcPts val="0"/>
              </a:spcBef>
              <a:spcAft>
                <a:spcPts val="800"/>
              </a:spcAft>
              <a:buFont typeface="+mj-lt"/>
              <a:buAutoNum type="alphaLcPeriod"/>
            </a:pPr>
            <a:r>
              <a:rPr lang="en-US" sz="3200" dirty="0">
                <a:solidFill>
                  <a:srgbClr val="C00000"/>
                </a:solidFill>
                <a:latin typeface="+mj-lt"/>
                <a:ea typeface="Calibri" panose="020F0502020204030204" pitchFamily="34" charset="0"/>
                <a:cs typeface="Times New Roman" panose="02020603050405020304" pitchFamily="18" charset="0"/>
              </a:rPr>
              <a:t>The ex-spouse of the patient</a:t>
            </a:r>
            <a:endParaRPr lang="en-US" sz="3200"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596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32" y="4256492"/>
            <a:ext cx="6265228" cy="1507067"/>
          </a:xfrm>
        </p:spPr>
        <p:txBody>
          <a:bodyPr>
            <a:normAutofit fontScale="90000"/>
          </a:bodyPr>
          <a:lstStyle/>
          <a:p>
            <a:r>
              <a:rPr lang="en-US" b="1" dirty="0"/>
              <a:t>Federal Healthcare Laws &amp; Regulations</a:t>
            </a:r>
            <a:br>
              <a:rPr lang="en-US" b="1" dirty="0"/>
            </a:br>
            <a:endParaRPr lang="en-US" b="1" dirty="0"/>
          </a:p>
        </p:txBody>
      </p:sp>
      <p:pic>
        <p:nvPicPr>
          <p:cNvPr id="4" name="Content Placeholder 3"/>
          <p:cNvPicPr>
            <a:picLocks noGrp="1" noChangeAspect="1"/>
          </p:cNvPicPr>
          <p:nvPr>
            <p:ph idx="1"/>
          </p:nvPr>
        </p:nvPicPr>
        <p:blipFill>
          <a:blip r:embed="rId2"/>
          <a:stretch>
            <a:fillRect/>
          </a:stretch>
        </p:blipFill>
        <p:spPr>
          <a:xfrm>
            <a:off x="530368" y="1382636"/>
            <a:ext cx="8536140" cy="2501755"/>
          </a:xfrm>
          <a:prstGeom prst="rect">
            <a:avLst/>
          </a:prstGeom>
        </p:spPr>
      </p:pic>
      <p:pic>
        <p:nvPicPr>
          <p:cNvPr id="3" name="Picture 2"/>
          <p:cNvPicPr>
            <a:picLocks noChangeAspect="1"/>
          </p:cNvPicPr>
          <p:nvPr/>
        </p:nvPicPr>
        <p:blipFill>
          <a:blip r:embed="rId3"/>
          <a:stretch>
            <a:fillRect/>
          </a:stretch>
        </p:blipFill>
        <p:spPr>
          <a:xfrm>
            <a:off x="9428777" y="193587"/>
            <a:ext cx="2549615" cy="6230460"/>
          </a:xfrm>
          <a:prstGeom prst="rect">
            <a:avLst/>
          </a:prstGeom>
        </p:spPr>
      </p:pic>
    </p:spTree>
    <p:extLst>
      <p:ext uri="{BB962C8B-B14F-4D97-AF65-F5344CB8AC3E}">
        <p14:creationId xmlns:p14="http://schemas.microsoft.com/office/powerpoint/2010/main" val="39812265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107" y="329670"/>
            <a:ext cx="10963922" cy="6415602"/>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3. Federal </a:t>
            </a:r>
            <a:r>
              <a:rPr lang="en-US" sz="3200" dirty="0">
                <a:latin typeface="+mj-lt"/>
                <a:ea typeface="Calibri" panose="020F0502020204030204" pitchFamily="34" charset="0"/>
                <a:cs typeface="Times New Roman" panose="02020603050405020304" pitchFamily="18" charset="0"/>
              </a:rPr>
              <a:t>Tort Claim Act medical malpractice coverage was developed for what purpose?  Please select the best answer</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Reduction of expenditure of grant funds for malpractice insurance premiums.</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Due to a history of community health centers malpractice claims being 10% of what was paid in premiums.</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Increases the availability of funds for providing primary health care services.</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All of the above.</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69402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107" y="329670"/>
            <a:ext cx="10963922" cy="6415602"/>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3. Federal </a:t>
            </a:r>
            <a:r>
              <a:rPr lang="en-US" sz="3200" dirty="0">
                <a:latin typeface="+mj-lt"/>
                <a:ea typeface="Calibri" panose="020F0502020204030204" pitchFamily="34" charset="0"/>
                <a:cs typeface="Times New Roman" panose="02020603050405020304" pitchFamily="18" charset="0"/>
              </a:rPr>
              <a:t>Tort Claim Act medical malpractice coverage was developed for what purpose?  Please select the best answer</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Reduction of expenditure of grant funds for malpractice insurance </a:t>
            </a:r>
            <a:r>
              <a:rPr lang="en-US" sz="3200" dirty="0" smtClean="0">
                <a:latin typeface="+mj-lt"/>
                <a:ea typeface="Calibri" panose="020F0502020204030204" pitchFamily="34" charset="0"/>
                <a:cs typeface="Times New Roman" panose="02020603050405020304" pitchFamily="18" charset="0"/>
              </a:rPr>
              <a:t>premiums</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Due to a history of community health centers malpractice claims being 10% of what was paid in </a:t>
            </a:r>
            <a:r>
              <a:rPr lang="en-US" sz="3200" dirty="0" smtClean="0">
                <a:latin typeface="+mj-lt"/>
                <a:ea typeface="Calibri" panose="020F0502020204030204" pitchFamily="34" charset="0"/>
                <a:cs typeface="Times New Roman" panose="02020603050405020304" pitchFamily="18" charset="0"/>
              </a:rPr>
              <a:t>premiums</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Increases the availability of funds for providing primary health care </a:t>
            </a:r>
            <a:r>
              <a:rPr lang="en-US" sz="3200" dirty="0" smtClean="0">
                <a:latin typeface="+mj-lt"/>
                <a:ea typeface="Calibri" panose="020F0502020204030204" pitchFamily="34" charset="0"/>
                <a:cs typeface="Times New Roman" panose="02020603050405020304" pitchFamily="18" charset="0"/>
              </a:rPr>
              <a:t>services</a:t>
            </a: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eriod"/>
            </a:pPr>
            <a:r>
              <a:rPr lang="en-US" sz="3200" dirty="0">
                <a:solidFill>
                  <a:srgbClr val="C00000"/>
                </a:solidFill>
                <a:latin typeface="+mj-lt"/>
                <a:ea typeface="Calibri" panose="020F0502020204030204" pitchFamily="34" charset="0"/>
                <a:cs typeface="Times New Roman" panose="02020603050405020304" pitchFamily="18" charset="0"/>
              </a:rPr>
              <a:t>All of the </a:t>
            </a:r>
            <a:r>
              <a:rPr lang="en-US" sz="3200" dirty="0" smtClean="0">
                <a:solidFill>
                  <a:srgbClr val="C00000"/>
                </a:solidFill>
                <a:latin typeface="+mj-lt"/>
                <a:ea typeface="Calibri" panose="020F0502020204030204" pitchFamily="34" charset="0"/>
                <a:cs typeface="Times New Roman" panose="02020603050405020304" pitchFamily="18" charset="0"/>
              </a:rPr>
              <a:t>above</a:t>
            </a:r>
            <a:endParaRPr lang="en-US" sz="3200" dirty="0">
              <a:solidFill>
                <a:srgbClr val="C0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482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863" y="806325"/>
            <a:ext cx="11425560" cy="5361724"/>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4. Please </a:t>
            </a:r>
            <a:r>
              <a:rPr lang="en-US" sz="3200" dirty="0">
                <a:latin typeface="+mj-lt"/>
                <a:ea typeface="Calibri" panose="020F0502020204030204" pitchFamily="34" charset="0"/>
                <a:cs typeface="Times New Roman" panose="02020603050405020304" pitchFamily="18" charset="0"/>
              </a:rPr>
              <a:t>which activity would not be covered by Federal Tort Claim Act medical malpractice coverage</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Community health center outreach/ interventions</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Health fairs related to the community health center</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Coverage for a private doctor in their office on weekends without obtaining permission from the supervisor at the community health center</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Contractual long standing cross-coverage agreements with a private physician </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742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863" y="806325"/>
            <a:ext cx="11425560" cy="5361724"/>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4. Please </a:t>
            </a:r>
            <a:r>
              <a:rPr lang="en-US" sz="3200" dirty="0">
                <a:latin typeface="+mj-lt"/>
                <a:ea typeface="Calibri" panose="020F0502020204030204" pitchFamily="34" charset="0"/>
                <a:cs typeface="Times New Roman" panose="02020603050405020304" pitchFamily="18" charset="0"/>
              </a:rPr>
              <a:t>which activity would not be covered by Federal Tort Claim Act medical malpractice coverage</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Community health center outreach/ interventions</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Health fairs related to the community health center</a:t>
            </a:r>
          </a:p>
          <a:p>
            <a:pPr marL="342900" marR="0" lvl="0" indent="-342900">
              <a:lnSpc>
                <a:spcPct val="107000"/>
              </a:lnSpc>
              <a:spcBef>
                <a:spcPts val="0"/>
              </a:spcBef>
              <a:spcAft>
                <a:spcPts val="0"/>
              </a:spcAft>
              <a:buFont typeface="+mj-lt"/>
              <a:buAutoNum type="alphaLcPeriod"/>
            </a:pPr>
            <a:r>
              <a:rPr lang="en-US" sz="3200" dirty="0">
                <a:solidFill>
                  <a:srgbClr val="C00000"/>
                </a:solidFill>
                <a:latin typeface="+mj-lt"/>
                <a:ea typeface="Calibri" panose="020F0502020204030204" pitchFamily="34" charset="0"/>
                <a:cs typeface="Times New Roman" panose="02020603050405020304" pitchFamily="18" charset="0"/>
              </a:rPr>
              <a:t>Coverage for a private doctor in their office on weekends without obtaining permission from the supervisor at the community health center</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Contractual long standing cross-coverage agreements with a private physician </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8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840" y="1795808"/>
            <a:ext cx="11745158" cy="2727029"/>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5. What </a:t>
            </a:r>
            <a:r>
              <a:rPr lang="en-US" sz="3200" dirty="0">
                <a:latin typeface="+mj-lt"/>
                <a:ea typeface="Calibri" panose="020F0502020204030204" pitchFamily="34" charset="0"/>
                <a:cs typeface="Times New Roman" panose="02020603050405020304" pitchFamily="18" charset="0"/>
              </a:rPr>
              <a:t>does EMTALA stand for</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Express Medical Treatment Addressing Legislative Action</a:t>
            </a: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Emergency Medical Treatment and Active Labor Act</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Enlighted Medical Therapy and Action Law Alternatives</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4236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840" y="1795808"/>
            <a:ext cx="11745158" cy="2727029"/>
          </a:xfrm>
          <a:prstGeom prst="rect">
            <a:avLst/>
          </a:prstGeom>
        </p:spPr>
        <p:txBody>
          <a:bodyPr wrap="square">
            <a:spAutoFit/>
          </a:bodyPr>
          <a:lstStyle/>
          <a:p>
            <a:pPr marR="0" lvl="0">
              <a:lnSpc>
                <a:spcPct val="107000"/>
              </a:lnSpc>
              <a:spcBef>
                <a:spcPts val="0"/>
              </a:spcBef>
              <a:spcAft>
                <a:spcPts val="0"/>
              </a:spcAft>
            </a:pPr>
            <a:r>
              <a:rPr lang="en-US" sz="3200" dirty="0" smtClean="0">
                <a:latin typeface="+mj-lt"/>
                <a:ea typeface="Calibri" panose="020F0502020204030204" pitchFamily="34" charset="0"/>
                <a:cs typeface="Times New Roman" panose="02020603050405020304" pitchFamily="18" charset="0"/>
              </a:rPr>
              <a:t>5. What </a:t>
            </a:r>
            <a:r>
              <a:rPr lang="en-US" sz="3200" dirty="0">
                <a:latin typeface="+mj-lt"/>
                <a:ea typeface="Calibri" panose="020F0502020204030204" pitchFamily="34" charset="0"/>
                <a:cs typeface="Times New Roman" panose="02020603050405020304" pitchFamily="18" charset="0"/>
              </a:rPr>
              <a:t>does EMTALA stand for</a:t>
            </a:r>
            <a:r>
              <a:rPr lang="en-US" sz="3200" dirty="0" smtClean="0">
                <a:latin typeface="+mj-lt"/>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32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3200" dirty="0">
                <a:latin typeface="+mj-lt"/>
                <a:ea typeface="Calibri" panose="020F0502020204030204" pitchFamily="34" charset="0"/>
                <a:cs typeface="Times New Roman" panose="02020603050405020304" pitchFamily="18" charset="0"/>
              </a:rPr>
              <a:t>Express Medical Treatment Addressing Legislative Action</a:t>
            </a:r>
          </a:p>
          <a:p>
            <a:pPr marL="342900" marR="0" lvl="0" indent="-342900">
              <a:lnSpc>
                <a:spcPct val="107000"/>
              </a:lnSpc>
              <a:spcBef>
                <a:spcPts val="0"/>
              </a:spcBef>
              <a:spcAft>
                <a:spcPts val="0"/>
              </a:spcAft>
              <a:buFont typeface="+mj-lt"/>
              <a:buAutoNum type="alphaLcPeriod"/>
            </a:pPr>
            <a:r>
              <a:rPr lang="en-US" sz="3200" dirty="0">
                <a:solidFill>
                  <a:srgbClr val="C00000"/>
                </a:solidFill>
                <a:latin typeface="+mj-lt"/>
                <a:ea typeface="Calibri" panose="020F0502020204030204" pitchFamily="34" charset="0"/>
                <a:cs typeface="Times New Roman" panose="02020603050405020304" pitchFamily="18" charset="0"/>
              </a:rPr>
              <a:t>Emergency Medical Treatment and Active Labor Act</a:t>
            </a:r>
          </a:p>
          <a:p>
            <a:pPr marL="342900" marR="0" lvl="0" indent="-342900">
              <a:lnSpc>
                <a:spcPct val="107000"/>
              </a:lnSpc>
              <a:spcBef>
                <a:spcPts val="0"/>
              </a:spcBef>
              <a:spcAft>
                <a:spcPts val="800"/>
              </a:spcAft>
              <a:buFont typeface="+mj-lt"/>
              <a:buAutoNum type="alphaLcPeriod"/>
            </a:pPr>
            <a:r>
              <a:rPr lang="en-US" sz="3200" dirty="0">
                <a:latin typeface="+mj-lt"/>
                <a:ea typeface="Calibri" panose="020F0502020204030204" pitchFamily="34" charset="0"/>
                <a:cs typeface="Times New Roman" panose="02020603050405020304" pitchFamily="18" charset="0"/>
              </a:rPr>
              <a:t>Enlighted Medical Therapy and Action Law Alternatives</a:t>
            </a:r>
            <a:endParaRPr lang="en-US" sz="3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38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08" y="0"/>
            <a:ext cx="10497815" cy="960895"/>
          </a:xfrm>
        </p:spPr>
        <p:txBody>
          <a:bodyPr>
            <a:normAutofit/>
          </a:bodyPr>
          <a:lstStyle/>
          <a:p>
            <a:r>
              <a:rPr lang="en-US" sz="4400" b="1" dirty="0" smtClean="0"/>
              <a:t>Conceptual higher learning</a:t>
            </a:r>
            <a:endParaRPr lang="en-US" sz="4400" b="1" dirty="0"/>
          </a:p>
        </p:txBody>
      </p:sp>
      <p:sp>
        <p:nvSpPr>
          <p:cNvPr id="3" name="Content Placeholder 2"/>
          <p:cNvSpPr>
            <a:spLocks noGrp="1"/>
          </p:cNvSpPr>
          <p:nvPr>
            <p:ph idx="1"/>
          </p:nvPr>
        </p:nvSpPr>
        <p:spPr>
          <a:xfrm>
            <a:off x="185979" y="743919"/>
            <a:ext cx="11832955" cy="6052087"/>
          </a:xfrm>
        </p:spPr>
        <p:txBody>
          <a:bodyPr>
            <a:normAutofit fontScale="92500" lnSpcReduction="20000"/>
          </a:bodyPr>
          <a:lstStyle/>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r>
              <a:rPr lang="en-US" b="1" dirty="0" smtClean="0">
                <a:solidFill>
                  <a:schemeClr val="bg1"/>
                </a:solidFill>
              </a:rPr>
              <a:t>How will you be able to demonstrate a conceptual  understanding of the </a:t>
            </a:r>
            <a:r>
              <a:rPr lang="en-US" b="1" dirty="0">
                <a:solidFill>
                  <a:schemeClr val="bg1"/>
                </a:solidFill>
              </a:rPr>
              <a:t>laws and regulations </a:t>
            </a:r>
            <a:r>
              <a:rPr lang="en-US" b="1" dirty="0" smtClean="0">
                <a:solidFill>
                  <a:schemeClr val="bg1"/>
                </a:solidFill>
              </a:rPr>
              <a:t>relevant </a:t>
            </a:r>
            <a:r>
              <a:rPr lang="en-US" b="1" dirty="0">
                <a:solidFill>
                  <a:schemeClr val="bg1"/>
                </a:solidFill>
              </a:rPr>
              <a:t>to the practice of medicine in the state of California to use as a foundation to apply, analyze, and synthesize those issues to optimize patient </a:t>
            </a:r>
            <a:r>
              <a:rPr lang="en-US" b="1" dirty="0" smtClean="0">
                <a:solidFill>
                  <a:schemeClr val="bg1"/>
                </a:solidFill>
              </a:rPr>
              <a:t>care? Select all appropriate responses.</a:t>
            </a:r>
          </a:p>
          <a:p>
            <a:pPr marL="457200" indent="-457200">
              <a:buFont typeface="+mj-lt"/>
              <a:buAutoNum type="alphaLcParenR"/>
            </a:pPr>
            <a:r>
              <a:rPr lang="en-US" b="1" dirty="0" smtClean="0">
                <a:solidFill>
                  <a:schemeClr val="bg1"/>
                </a:solidFill>
              </a:rPr>
              <a:t>By appreciating the many unique benefits afforded by the Federally Qualified Health Centers with regard to the most solid backing for malpractice coverage under the Federal </a:t>
            </a:r>
            <a:r>
              <a:rPr lang="en-US" b="1" dirty="0">
                <a:solidFill>
                  <a:schemeClr val="bg1"/>
                </a:solidFill>
              </a:rPr>
              <a:t>Torts Claims </a:t>
            </a:r>
            <a:r>
              <a:rPr lang="en-US" b="1" dirty="0" smtClean="0">
                <a:solidFill>
                  <a:schemeClr val="bg1"/>
                </a:solidFill>
              </a:rPr>
              <a:t>Act possible for an FQHC physician as long as they are practicing or acting with a high professional and ethical standard following the tenants of “best practice” evidence-based medicine to optimize patient care.</a:t>
            </a:r>
          </a:p>
          <a:p>
            <a:pPr marL="457200" indent="-457200">
              <a:buFont typeface="+mj-lt"/>
              <a:buAutoNum type="alphaLcParenR"/>
            </a:pPr>
            <a:r>
              <a:rPr lang="en-US" b="1" dirty="0" smtClean="0">
                <a:solidFill>
                  <a:schemeClr val="bg1"/>
                </a:solidFill>
              </a:rPr>
              <a:t>By acting as an FQHC physician that has an understanding and is compliant with the concepts or rights afforded to patients under laws including the Power </a:t>
            </a:r>
            <a:r>
              <a:rPr lang="en-US" b="1" dirty="0">
                <a:solidFill>
                  <a:schemeClr val="bg1"/>
                </a:solidFill>
              </a:rPr>
              <a:t>of </a:t>
            </a:r>
            <a:r>
              <a:rPr lang="en-US" b="1" dirty="0" smtClean="0">
                <a:solidFill>
                  <a:schemeClr val="bg1"/>
                </a:solidFill>
              </a:rPr>
              <a:t>Attorney (POA), Do Not Resuscitate (DNR), The </a:t>
            </a:r>
            <a:r>
              <a:rPr lang="en-US" b="1" dirty="0">
                <a:solidFill>
                  <a:schemeClr val="bg1"/>
                </a:solidFill>
              </a:rPr>
              <a:t>Health Insurance Portability and Accountability Act of 1996 (HIPAA</a:t>
            </a:r>
            <a:r>
              <a:rPr lang="en-US" b="1" dirty="0" smtClean="0">
                <a:solidFill>
                  <a:schemeClr val="bg1"/>
                </a:solidFill>
              </a:rPr>
              <a:t>), Guidance </a:t>
            </a:r>
            <a:r>
              <a:rPr lang="en-US" b="1" dirty="0">
                <a:solidFill>
                  <a:schemeClr val="bg1"/>
                </a:solidFill>
              </a:rPr>
              <a:t>Regarding Methods for De-identification of Protected Health Information in Accordance with </a:t>
            </a:r>
            <a:r>
              <a:rPr lang="en-US" b="1" dirty="0" smtClean="0">
                <a:solidFill>
                  <a:schemeClr val="bg1"/>
                </a:solidFill>
              </a:rPr>
              <a:t>HIPAA, Emergency </a:t>
            </a:r>
            <a:r>
              <a:rPr lang="en-US" b="1" dirty="0">
                <a:solidFill>
                  <a:schemeClr val="bg1"/>
                </a:solidFill>
              </a:rPr>
              <a:t>Medical Treatment and Labor Act (EMTALA</a:t>
            </a:r>
            <a:r>
              <a:rPr lang="en-US" b="1" dirty="0" smtClean="0">
                <a:solidFill>
                  <a:schemeClr val="bg1"/>
                </a:solidFill>
              </a:rPr>
              <a:t>), as well as cooperating with oversight entities such as the National </a:t>
            </a:r>
            <a:r>
              <a:rPr lang="en-US" b="1" dirty="0">
                <a:solidFill>
                  <a:schemeClr val="bg1"/>
                </a:solidFill>
              </a:rPr>
              <a:t>Committee for Quality Assurance (NCQA</a:t>
            </a:r>
            <a:r>
              <a:rPr lang="en-US" b="1" dirty="0" smtClean="0">
                <a:solidFill>
                  <a:schemeClr val="bg1"/>
                </a:solidFill>
              </a:rPr>
              <a:t>) all in an effort to optimize patient care while following rules and regulations.</a:t>
            </a:r>
          </a:p>
          <a:p>
            <a:pPr marL="457200" indent="-457200">
              <a:buFont typeface="+mj-lt"/>
              <a:buAutoNum type="alphaLcParenR"/>
            </a:pPr>
            <a:r>
              <a:rPr lang="en-US" b="1" dirty="0" smtClean="0">
                <a:solidFill>
                  <a:schemeClr val="bg1"/>
                </a:solidFill>
              </a:rPr>
              <a:t>By working in a partnership in a patient centered medical home as an FQHC physician following all the detailed directives of administration so as to best serve the “patient” with high quality and safety which is your number one priority. </a:t>
            </a:r>
            <a:endParaRPr lang="en-US" b="1" dirty="0">
              <a:solidFill>
                <a:schemeClr val="bg1"/>
              </a:solidFill>
            </a:endParaRPr>
          </a:p>
          <a:p>
            <a:pPr marL="0" lvl="0" indent="0">
              <a:buNone/>
            </a:pPr>
            <a:endParaRPr lang="en-US" b="1" dirty="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endParaRPr lang="en-US" dirty="0"/>
          </a:p>
        </p:txBody>
      </p:sp>
    </p:spTree>
    <p:extLst>
      <p:ext uri="{BB962C8B-B14F-4D97-AF65-F5344CB8AC3E}">
        <p14:creationId xmlns:p14="http://schemas.microsoft.com/office/powerpoint/2010/main" val="20048959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208" y="0"/>
            <a:ext cx="10497815" cy="960895"/>
          </a:xfrm>
        </p:spPr>
        <p:txBody>
          <a:bodyPr>
            <a:normAutofit/>
          </a:bodyPr>
          <a:lstStyle/>
          <a:p>
            <a:r>
              <a:rPr lang="en-US" sz="4400" b="1" dirty="0" smtClean="0"/>
              <a:t>Conceptual higher learning</a:t>
            </a:r>
            <a:endParaRPr lang="en-US" sz="4400" b="1" dirty="0"/>
          </a:p>
        </p:txBody>
      </p:sp>
      <p:sp>
        <p:nvSpPr>
          <p:cNvPr id="3" name="Content Placeholder 2"/>
          <p:cNvSpPr>
            <a:spLocks noGrp="1"/>
          </p:cNvSpPr>
          <p:nvPr>
            <p:ph idx="1"/>
          </p:nvPr>
        </p:nvSpPr>
        <p:spPr>
          <a:xfrm>
            <a:off x="185979" y="743919"/>
            <a:ext cx="11832955" cy="6052087"/>
          </a:xfrm>
        </p:spPr>
        <p:txBody>
          <a:bodyPr>
            <a:normAutofit fontScale="92500" lnSpcReduction="20000"/>
          </a:bodyPr>
          <a:lstStyle/>
          <a:p>
            <a:pPr marL="0" indent="0">
              <a:buNone/>
            </a:pPr>
            <a:endParaRPr lang="en-US" b="1" dirty="0" smtClean="0">
              <a:solidFill>
                <a:schemeClr val="bg1"/>
              </a:solidFill>
            </a:endParaRPr>
          </a:p>
          <a:p>
            <a:pPr marL="0" indent="0">
              <a:buNone/>
            </a:pPr>
            <a:endParaRPr lang="en-US" b="1" dirty="0" smtClean="0">
              <a:solidFill>
                <a:schemeClr val="bg1"/>
              </a:solidFill>
            </a:endParaRPr>
          </a:p>
          <a:p>
            <a:pPr marL="0" indent="0">
              <a:buNone/>
            </a:pPr>
            <a:endParaRPr lang="en-US" b="1" dirty="0">
              <a:solidFill>
                <a:schemeClr val="bg1"/>
              </a:solidFill>
            </a:endParaRPr>
          </a:p>
          <a:p>
            <a:pPr marL="0" indent="0">
              <a:buNone/>
            </a:pPr>
            <a:r>
              <a:rPr lang="en-US" b="1" dirty="0" smtClean="0">
                <a:solidFill>
                  <a:schemeClr val="bg1"/>
                </a:solidFill>
              </a:rPr>
              <a:t>How will you be able to demonstrate a conceptual  understanding of the </a:t>
            </a:r>
            <a:r>
              <a:rPr lang="en-US" b="1" dirty="0">
                <a:solidFill>
                  <a:schemeClr val="bg1"/>
                </a:solidFill>
              </a:rPr>
              <a:t>laws and regulations </a:t>
            </a:r>
            <a:r>
              <a:rPr lang="en-US" b="1" dirty="0" smtClean="0">
                <a:solidFill>
                  <a:schemeClr val="bg1"/>
                </a:solidFill>
              </a:rPr>
              <a:t>relevant </a:t>
            </a:r>
            <a:r>
              <a:rPr lang="en-US" b="1" dirty="0">
                <a:solidFill>
                  <a:schemeClr val="bg1"/>
                </a:solidFill>
              </a:rPr>
              <a:t>to the practice of medicine in the state of California to use as a foundation to apply, analyze, and synthesize those issues to optimize patient </a:t>
            </a:r>
            <a:r>
              <a:rPr lang="en-US" b="1" dirty="0" smtClean="0">
                <a:solidFill>
                  <a:schemeClr val="bg1"/>
                </a:solidFill>
              </a:rPr>
              <a:t>care? Select all appropriate responses.</a:t>
            </a:r>
          </a:p>
          <a:p>
            <a:pPr marL="457200" indent="-457200">
              <a:buFont typeface="+mj-lt"/>
              <a:buAutoNum type="alphaLcParenR"/>
            </a:pPr>
            <a:r>
              <a:rPr lang="en-US" b="1" dirty="0" smtClean="0">
                <a:solidFill>
                  <a:srgbClr val="FF0000"/>
                </a:solidFill>
              </a:rPr>
              <a:t>By appreciating the many unique benefits afforded by the Federally Qualified Health Centers with regard to the most solid backing for malpractice coverage under the Federal </a:t>
            </a:r>
            <a:r>
              <a:rPr lang="en-US" b="1" dirty="0">
                <a:solidFill>
                  <a:srgbClr val="FF0000"/>
                </a:solidFill>
              </a:rPr>
              <a:t>Torts Claims </a:t>
            </a:r>
            <a:r>
              <a:rPr lang="en-US" b="1" dirty="0" smtClean="0">
                <a:solidFill>
                  <a:srgbClr val="FF0000"/>
                </a:solidFill>
              </a:rPr>
              <a:t>Act possible for an FQHC physician as long as they are practicing or acting with a high professional and ethical standard following the tenants of “best practice” evidence-based medicine to optimize patient care.</a:t>
            </a:r>
          </a:p>
          <a:p>
            <a:pPr marL="457200" indent="-457200">
              <a:buFont typeface="+mj-lt"/>
              <a:buAutoNum type="alphaLcParenR"/>
            </a:pPr>
            <a:r>
              <a:rPr lang="en-US" b="1" dirty="0" smtClean="0">
                <a:solidFill>
                  <a:srgbClr val="FF0000"/>
                </a:solidFill>
              </a:rPr>
              <a:t>By acting as an FQHC physician that has an understanding and is compliant with the concepts or rights afforded to patients under laws including the Power </a:t>
            </a:r>
            <a:r>
              <a:rPr lang="en-US" b="1" dirty="0">
                <a:solidFill>
                  <a:srgbClr val="FF0000"/>
                </a:solidFill>
              </a:rPr>
              <a:t>of </a:t>
            </a:r>
            <a:r>
              <a:rPr lang="en-US" b="1" dirty="0" smtClean="0">
                <a:solidFill>
                  <a:srgbClr val="FF0000"/>
                </a:solidFill>
              </a:rPr>
              <a:t>Attorney (POA), Do Not Resuscitate (DNR), The </a:t>
            </a:r>
            <a:r>
              <a:rPr lang="en-US" b="1" dirty="0">
                <a:solidFill>
                  <a:srgbClr val="FF0000"/>
                </a:solidFill>
              </a:rPr>
              <a:t>Health Insurance Portability and Accountability Act of 1996 (HIPAA</a:t>
            </a:r>
            <a:r>
              <a:rPr lang="en-US" b="1" dirty="0" smtClean="0">
                <a:solidFill>
                  <a:srgbClr val="FF0000"/>
                </a:solidFill>
              </a:rPr>
              <a:t>), Guidance </a:t>
            </a:r>
            <a:r>
              <a:rPr lang="en-US" b="1" dirty="0">
                <a:solidFill>
                  <a:srgbClr val="FF0000"/>
                </a:solidFill>
              </a:rPr>
              <a:t>Regarding Methods for De-identification of Protected Health Information in Accordance with </a:t>
            </a:r>
            <a:r>
              <a:rPr lang="en-US" b="1" dirty="0" smtClean="0">
                <a:solidFill>
                  <a:srgbClr val="FF0000"/>
                </a:solidFill>
              </a:rPr>
              <a:t>HIPAA, Emergency </a:t>
            </a:r>
            <a:r>
              <a:rPr lang="en-US" b="1" dirty="0">
                <a:solidFill>
                  <a:srgbClr val="FF0000"/>
                </a:solidFill>
              </a:rPr>
              <a:t>Medical Treatment and Labor Act (EMTALA</a:t>
            </a:r>
            <a:r>
              <a:rPr lang="en-US" b="1" dirty="0" smtClean="0">
                <a:solidFill>
                  <a:srgbClr val="FF0000"/>
                </a:solidFill>
              </a:rPr>
              <a:t>), as well as cooperating with oversight entities such as the National </a:t>
            </a:r>
            <a:r>
              <a:rPr lang="en-US" b="1" dirty="0">
                <a:solidFill>
                  <a:srgbClr val="FF0000"/>
                </a:solidFill>
              </a:rPr>
              <a:t>Committee for Quality Assurance (NCQA</a:t>
            </a:r>
            <a:r>
              <a:rPr lang="en-US" b="1" dirty="0" smtClean="0">
                <a:solidFill>
                  <a:srgbClr val="FF0000"/>
                </a:solidFill>
              </a:rPr>
              <a:t>) all in an effort to optimize patient care while following rules and regulations.</a:t>
            </a:r>
          </a:p>
          <a:p>
            <a:pPr marL="457200" indent="-457200">
              <a:buFont typeface="+mj-lt"/>
              <a:buAutoNum type="alphaLcParenR"/>
            </a:pPr>
            <a:r>
              <a:rPr lang="en-US" b="1" dirty="0" smtClean="0">
                <a:solidFill>
                  <a:srgbClr val="FF0000"/>
                </a:solidFill>
              </a:rPr>
              <a:t>By working in a partnership in a patient centered medical home as an FQHC physician following all the detailed directives of administration so as to best serve the “patient” with high quality and safety which is your number one priority. </a:t>
            </a:r>
            <a:endParaRPr lang="en-US" b="1" dirty="0">
              <a:solidFill>
                <a:srgbClr val="FF0000"/>
              </a:solidFill>
            </a:endParaRPr>
          </a:p>
          <a:p>
            <a:pPr marL="0" lv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chemeClr val="bg1"/>
              </a:solidFill>
            </a:endParaRPr>
          </a:p>
          <a:p>
            <a:endParaRPr lang="en-US" dirty="0"/>
          </a:p>
        </p:txBody>
      </p:sp>
    </p:spTree>
    <p:extLst>
      <p:ext uri="{BB962C8B-B14F-4D97-AF65-F5344CB8AC3E}">
        <p14:creationId xmlns:p14="http://schemas.microsoft.com/office/powerpoint/2010/main" val="12765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612" y="4477172"/>
            <a:ext cx="6417628" cy="1507067"/>
          </a:xfrm>
        </p:spPr>
        <p:txBody>
          <a:bodyPr>
            <a:normAutofit fontScale="90000"/>
          </a:bodyPr>
          <a:lstStyle/>
          <a:p>
            <a:r>
              <a:rPr lang="en-US" b="1" dirty="0"/>
              <a:t>Federal Healthcare Laws &amp; Regulations</a:t>
            </a:r>
            <a:br>
              <a:rPr lang="en-US" b="1" dirty="0"/>
            </a:br>
            <a:endParaRPr lang="en-US" b="1" dirty="0"/>
          </a:p>
        </p:txBody>
      </p:sp>
      <p:pic>
        <p:nvPicPr>
          <p:cNvPr id="5" name="Content Placeholder 4"/>
          <p:cNvPicPr>
            <a:picLocks noGrp="1" noChangeAspect="1"/>
          </p:cNvPicPr>
          <p:nvPr>
            <p:ph idx="1"/>
          </p:nvPr>
        </p:nvPicPr>
        <p:blipFill>
          <a:blip r:embed="rId2"/>
          <a:stretch>
            <a:fillRect/>
          </a:stretch>
        </p:blipFill>
        <p:spPr>
          <a:xfrm>
            <a:off x="328473" y="1087120"/>
            <a:ext cx="8749011" cy="2550160"/>
          </a:xfrm>
          <a:prstGeom prst="rect">
            <a:avLst/>
          </a:prstGeom>
        </p:spPr>
      </p:pic>
      <p:pic>
        <p:nvPicPr>
          <p:cNvPr id="3" name="Picture 2"/>
          <p:cNvPicPr>
            <a:picLocks noChangeAspect="1"/>
          </p:cNvPicPr>
          <p:nvPr/>
        </p:nvPicPr>
        <p:blipFill>
          <a:blip r:embed="rId3"/>
          <a:stretch>
            <a:fillRect/>
          </a:stretch>
        </p:blipFill>
        <p:spPr>
          <a:xfrm>
            <a:off x="9373623" y="250212"/>
            <a:ext cx="2561326" cy="6259076"/>
          </a:xfrm>
          <a:prstGeom prst="rect">
            <a:avLst/>
          </a:prstGeom>
        </p:spPr>
      </p:pic>
    </p:spTree>
    <p:extLst>
      <p:ext uri="{BB962C8B-B14F-4D97-AF65-F5344CB8AC3E}">
        <p14:creationId xmlns:p14="http://schemas.microsoft.com/office/powerpoint/2010/main" val="171013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6417628" cy="1507067"/>
          </a:xfrm>
        </p:spPr>
        <p:txBody>
          <a:bodyPr>
            <a:normAutofit fontScale="90000"/>
          </a:bodyPr>
          <a:lstStyle/>
          <a:p>
            <a:r>
              <a:rPr lang="en-US" b="1" dirty="0"/>
              <a:t>Federal Healthcare Laws &amp; Regulations</a:t>
            </a:r>
            <a:br>
              <a:rPr lang="en-US" b="1" dirty="0"/>
            </a:br>
            <a:endParaRPr lang="en-US" b="1" dirty="0"/>
          </a:p>
        </p:txBody>
      </p:sp>
      <p:pic>
        <p:nvPicPr>
          <p:cNvPr id="4" name="Content Placeholder 3"/>
          <p:cNvPicPr>
            <a:picLocks noGrp="1" noChangeAspect="1"/>
          </p:cNvPicPr>
          <p:nvPr>
            <p:ph idx="1"/>
          </p:nvPr>
        </p:nvPicPr>
        <p:blipFill>
          <a:blip r:embed="rId2"/>
          <a:stretch>
            <a:fillRect/>
          </a:stretch>
        </p:blipFill>
        <p:spPr>
          <a:xfrm>
            <a:off x="395207" y="1641386"/>
            <a:ext cx="8437072" cy="2470314"/>
          </a:xfrm>
          <a:prstGeom prst="rect">
            <a:avLst/>
          </a:prstGeom>
        </p:spPr>
      </p:pic>
      <p:pic>
        <p:nvPicPr>
          <p:cNvPr id="3" name="Picture 2"/>
          <p:cNvPicPr>
            <a:picLocks noChangeAspect="1"/>
          </p:cNvPicPr>
          <p:nvPr/>
        </p:nvPicPr>
        <p:blipFill>
          <a:blip r:embed="rId3"/>
          <a:stretch>
            <a:fillRect/>
          </a:stretch>
        </p:blipFill>
        <p:spPr>
          <a:xfrm>
            <a:off x="9378884" y="252808"/>
            <a:ext cx="2576119" cy="6295226"/>
          </a:xfrm>
          <a:prstGeom prst="rect">
            <a:avLst/>
          </a:prstGeom>
        </p:spPr>
      </p:pic>
    </p:spTree>
    <p:extLst>
      <p:ext uri="{BB962C8B-B14F-4D97-AF65-F5344CB8AC3E}">
        <p14:creationId xmlns:p14="http://schemas.microsoft.com/office/powerpoint/2010/main" val="22467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039" y="250880"/>
            <a:ext cx="8040055" cy="6322639"/>
          </a:xfrm>
          <a:prstGeom prst="rect">
            <a:avLst/>
          </a:prstGeom>
        </p:spPr>
      </p:pic>
      <p:pic>
        <p:nvPicPr>
          <p:cNvPr id="2" name="Picture 1"/>
          <p:cNvPicPr>
            <a:picLocks noChangeAspect="1"/>
          </p:cNvPicPr>
          <p:nvPr/>
        </p:nvPicPr>
        <p:blipFill>
          <a:blip r:embed="rId3"/>
          <a:stretch>
            <a:fillRect/>
          </a:stretch>
        </p:blipFill>
        <p:spPr>
          <a:xfrm>
            <a:off x="8761414" y="250880"/>
            <a:ext cx="2597466" cy="6347393"/>
          </a:xfrm>
          <a:prstGeom prst="rect">
            <a:avLst/>
          </a:prstGeom>
        </p:spPr>
      </p:pic>
    </p:spTree>
    <p:extLst>
      <p:ext uri="{BB962C8B-B14F-4D97-AF65-F5344CB8AC3E}">
        <p14:creationId xmlns:p14="http://schemas.microsoft.com/office/powerpoint/2010/main" val="112662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1444" y="1018140"/>
            <a:ext cx="7877519" cy="4990208"/>
          </a:xfrm>
          <a:prstGeom prst="rect">
            <a:avLst/>
          </a:prstGeom>
        </p:spPr>
      </p:pic>
      <p:pic>
        <p:nvPicPr>
          <p:cNvPr id="2" name="Picture 1"/>
          <p:cNvPicPr>
            <a:picLocks noChangeAspect="1"/>
          </p:cNvPicPr>
          <p:nvPr/>
        </p:nvPicPr>
        <p:blipFill>
          <a:blip r:embed="rId3"/>
          <a:stretch>
            <a:fillRect/>
          </a:stretch>
        </p:blipFill>
        <p:spPr>
          <a:xfrm>
            <a:off x="9337998" y="279800"/>
            <a:ext cx="2571415" cy="6283732"/>
          </a:xfrm>
          <a:prstGeom prst="rect">
            <a:avLst/>
          </a:prstGeom>
        </p:spPr>
      </p:pic>
    </p:spTree>
    <p:extLst>
      <p:ext uri="{BB962C8B-B14F-4D97-AF65-F5344CB8AC3E}">
        <p14:creationId xmlns:p14="http://schemas.microsoft.com/office/powerpoint/2010/main" val="3872505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423" y="5269424"/>
            <a:ext cx="6964201" cy="1507067"/>
          </a:xfrm>
        </p:spPr>
        <p:txBody>
          <a:bodyPr>
            <a:normAutofit fontScale="90000"/>
          </a:bodyPr>
          <a:lstStyle/>
          <a:p>
            <a:r>
              <a:rPr lang="en-US" b="1" dirty="0"/>
              <a:t>Incorporation policy of the </a:t>
            </a:r>
            <a:r>
              <a:rPr lang="en-US" b="1" dirty="0" smtClean="0"/>
              <a:t/>
            </a:r>
            <a:br>
              <a:rPr lang="en-US" b="1" dirty="0" smtClean="0"/>
            </a:br>
            <a:r>
              <a:rPr lang="en-US" b="1" dirty="0" smtClean="0"/>
              <a:t>United </a:t>
            </a:r>
            <a:r>
              <a:rPr lang="en-US" b="1" dirty="0"/>
              <a:t>States of America</a:t>
            </a:r>
            <a:br>
              <a:rPr lang="en-US" b="1" dirty="0"/>
            </a:br>
            <a:endParaRPr lang="en-US" dirty="0"/>
          </a:p>
        </p:txBody>
      </p:sp>
      <p:sp>
        <p:nvSpPr>
          <p:cNvPr id="3" name="Content Placeholder 2"/>
          <p:cNvSpPr>
            <a:spLocks noGrp="1"/>
          </p:cNvSpPr>
          <p:nvPr>
            <p:ph idx="1"/>
          </p:nvPr>
        </p:nvSpPr>
        <p:spPr>
          <a:xfrm>
            <a:off x="61993" y="0"/>
            <a:ext cx="8803038" cy="5269424"/>
          </a:xfrm>
        </p:spPr>
        <p:txBody>
          <a:bodyPr>
            <a:normAutofit/>
          </a:bodyPr>
          <a:lstStyle/>
          <a:p>
            <a:pPr marL="0" indent="0">
              <a:buNone/>
            </a:pPr>
            <a:r>
              <a:rPr lang="en-US" b="1" dirty="0"/>
              <a:t>United States corporate law</a:t>
            </a:r>
            <a:r>
              <a:rPr lang="en-US" dirty="0"/>
              <a:t> regulates the </a:t>
            </a:r>
            <a:r>
              <a:rPr lang="en-US" dirty="0">
                <a:hlinkClick r:id="rId2" tooltip="Corporate governance"/>
              </a:rPr>
              <a:t>governance</a:t>
            </a:r>
            <a:r>
              <a:rPr lang="en-US" dirty="0"/>
              <a:t>, </a:t>
            </a:r>
            <a:r>
              <a:rPr lang="en-US" dirty="0">
                <a:hlinkClick r:id="rId3" tooltip="Corporate finance"/>
              </a:rPr>
              <a:t>finance</a:t>
            </a:r>
            <a:r>
              <a:rPr lang="en-US" dirty="0"/>
              <a:t> and </a:t>
            </a:r>
            <a:r>
              <a:rPr lang="en-US" dirty="0">
                <a:hlinkClick r:id="rId4" tooltip="Corporate capitalism"/>
              </a:rPr>
              <a:t>power</a:t>
            </a:r>
            <a:r>
              <a:rPr lang="en-US" dirty="0"/>
              <a:t> of corporations in </a:t>
            </a:r>
            <a:r>
              <a:rPr lang="en-US" dirty="0">
                <a:hlinkClick r:id="rId5" tooltip="US law"/>
              </a:rPr>
              <a:t>US law</a:t>
            </a:r>
            <a:r>
              <a:rPr lang="en-US" dirty="0"/>
              <a:t>. Every </a:t>
            </a:r>
            <a:r>
              <a:rPr lang="en-US" dirty="0">
                <a:hlinkClick r:id="rId6" tooltip="List of states and territories of the United States"/>
              </a:rPr>
              <a:t>state and territory</a:t>
            </a:r>
            <a:r>
              <a:rPr lang="en-US" dirty="0"/>
              <a:t> has its own basic corporate code, while </a:t>
            </a:r>
            <a:r>
              <a:rPr lang="en-US" dirty="0">
                <a:hlinkClick r:id="rId7" tooltip="Federal law"/>
              </a:rPr>
              <a:t>federal law</a:t>
            </a:r>
            <a:r>
              <a:rPr lang="en-US" dirty="0"/>
              <a:t> creates minimum standards for trade in company shares and governance rights, found mostly in the </a:t>
            </a:r>
            <a:r>
              <a:rPr lang="en-US" dirty="0">
                <a:hlinkClick r:id="rId8" tooltip="Securities Act of 1933"/>
              </a:rPr>
              <a:t>Securities Act of 1933</a:t>
            </a:r>
            <a:r>
              <a:rPr lang="en-US" dirty="0"/>
              <a:t> and the </a:t>
            </a:r>
            <a:r>
              <a:rPr lang="en-US" dirty="0">
                <a:hlinkClick r:id="rId9" tooltip="Securities and Exchange Act of 1934"/>
              </a:rPr>
              <a:t>Securities and Exchange Act of 1934</a:t>
            </a:r>
            <a:r>
              <a:rPr lang="en-US" dirty="0"/>
              <a:t>, as amended by laws like the </a:t>
            </a:r>
            <a:r>
              <a:rPr lang="en-US" dirty="0">
                <a:hlinkClick r:id="rId10" tooltip="Sarbanes-Oxley Act of 2002"/>
              </a:rPr>
              <a:t>Sarbanes-Oxley Act of 2002</a:t>
            </a:r>
            <a:r>
              <a:rPr lang="en-US" dirty="0"/>
              <a:t> and the </a:t>
            </a:r>
            <a:r>
              <a:rPr lang="en-US" dirty="0">
                <a:hlinkClick r:id="rId11" tooltip="Dodd-Frank Act of 2010"/>
              </a:rPr>
              <a:t>Dodd-Frank Act of 2010</a:t>
            </a:r>
            <a:r>
              <a:rPr lang="en-US" dirty="0"/>
              <a:t>. The </a:t>
            </a:r>
            <a:r>
              <a:rPr lang="en-US" dirty="0">
                <a:hlinkClick r:id="rId12" tooltip="US Constitution"/>
              </a:rPr>
              <a:t>US Constitution</a:t>
            </a:r>
            <a:r>
              <a:rPr lang="en-US" dirty="0"/>
              <a:t> was interpreted by the </a:t>
            </a:r>
            <a:r>
              <a:rPr lang="en-US" dirty="0">
                <a:hlinkClick r:id="rId13" tooltip="US Supreme Court"/>
              </a:rPr>
              <a:t>US Supreme Court</a:t>
            </a:r>
            <a:r>
              <a:rPr lang="en-US" dirty="0"/>
              <a:t> to allow corporations to incorporate in the state of their choice, regardless of where their headquarters are. Over the 20th century, most major corporations incorporated under the </a:t>
            </a:r>
            <a:r>
              <a:rPr lang="en-US" dirty="0">
                <a:hlinkClick r:id="rId14" tooltip="Delaware General Corporation Law"/>
              </a:rPr>
              <a:t>Delaware General Corporation Law</a:t>
            </a:r>
            <a:r>
              <a:rPr lang="en-US" dirty="0"/>
              <a:t>, which offered lower corporate taxes, fewer shareholder rights against directors, and developed a specialized court and legal profession. Nevada has done the same. Twenty-four states follow the </a:t>
            </a:r>
            <a:r>
              <a:rPr lang="en-US" dirty="0">
                <a:hlinkClick r:id="rId15" tooltip="Model Business Corporation Act"/>
              </a:rPr>
              <a:t>Model Business Corporation Act</a:t>
            </a:r>
            <a:r>
              <a:rPr lang="en-US" dirty="0" smtClean="0"/>
              <a:t>,</a:t>
            </a:r>
            <a:r>
              <a:rPr lang="en-US" dirty="0"/>
              <a:t> while New York and California are important due to their size.</a:t>
            </a:r>
          </a:p>
        </p:txBody>
      </p:sp>
      <p:pic>
        <p:nvPicPr>
          <p:cNvPr id="4" name="Picture 3"/>
          <p:cNvPicPr>
            <a:picLocks noChangeAspect="1"/>
          </p:cNvPicPr>
          <p:nvPr/>
        </p:nvPicPr>
        <p:blipFill>
          <a:blip r:embed="rId16"/>
          <a:stretch>
            <a:fillRect/>
          </a:stretch>
        </p:blipFill>
        <p:spPr>
          <a:xfrm>
            <a:off x="9373623" y="250212"/>
            <a:ext cx="2561326" cy="6259076"/>
          </a:xfrm>
          <a:prstGeom prst="rect">
            <a:avLst/>
          </a:prstGeom>
        </p:spPr>
      </p:pic>
    </p:spTree>
    <p:extLst>
      <p:ext uri="{BB962C8B-B14F-4D97-AF65-F5344CB8AC3E}">
        <p14:creationId xmlns:p14="http://schemas.microsoft.com/office/powerpoint/2010/main" val="3039625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3572" y="5781039"/>
            <a:ext cx="4802188" cy="640081"/>
          </a:xfrm>
        </p:spPr>
        <p:txBody>
          <a:bodyPr>
            <a:normAutofit fontScale="90000"/>
          </a:bodyPr>
          <a:lstStyle/>
          <a:p>
            <a:r>
              <a:rPr lang="en-US" b="1" dirty="0" smtClean="0"/>
              <a:t/>
            </a:r>
            <a:br>
              <a:rPr lang="en-US" b="1" dirty="0" smtClean="0"/>
            </a:br>
            <a:r>
              <a:rPr lang="en-US" b="1" dirty="0" smtClean="0"/>
              <a:t>Power </a:t>
            </a:r>
            <a:r>
              <a:rPr lang="en-US" b="1" dirty="0"/>
              <a:t>of Attorney</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418453" y="683610"/>
            <a:ext cx="11061601" cy="4909899"/>
          </a:xfrm>
          <a:prstGeom prst="rect">
            <a:avLst/>
          </a:prstGeom>
        </p:spPr>
      </p:pic>
    </p:spTree>
    <p:extLst>
      <p:ext uri="{BB962C8B-B14F-4D97-AF65-F5344CB8AC3E}">
        <p14:creationId xmlns:p14="http://schemas.microsoft.com/office/powerpoint/2010/main" val="282589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Do-not-resuscitate order</a:t>
            </a:r>
            <a:br>
              <a:rPr lang="en-US" b="1" dirty="0"/>
            </a:br>
            <a:endParaRPr lang="en-US" dirty="0"/>
          </a:p>
        </p:txBody>
      </p:sp>
      <p:sp>
        <p:nvSpPr>
          <p:cNvPr id="3" name="Content Placeholder 2"/>
          <p:cNvSpPr>
            <a:spLocks noGrp="1"/>
          </p:cNvSpPr>
          <p:nvPr>
            <p:ph idx="1"/>
          </p:nvPr>
        </p:nvSpPr>
        <p:spPr/>
        <p:txBody>
          <a:bodyPr>
            <a:normAutofit lnSpcReduction="10000"/>
          </a:bodyPr>
          <a:lstStyle/>
          <a:p>
            <a:pPr fontAlgn="base">
              <a:buFont typeface="Arial" panose="020B0604020202020204" pitchFamily="34" charset="0"/>
              <a:buChar char="•"/>
            </a:pPr>
            <a:r>
              <a:rPr lang="en-US" b="1" dirty="0">
                <a:solidFill>
                  <a:schemeClr val="bg1"/>
                </a:solidFill>
              </a:rPr>
              <a:t>A do-not-resuscitate order, or DNR order, is a medical order written by a doctor. It instructs health care providers not to do cardiopulmonary resuscitation (CPR) if a patient's breathing stops or if the patient's heart stops beating.</a:t>
            </a:r>
          </a:p>
          <a:p>
            <a:pPr fontAlgn="base">
              <a:buFont typeface="Arial" panose="020B0604020202020204" pitchFamily="34" charset="0"/>
              <a:buChar char="•"/>
            </a:pPr>
            <a:r>
              <a:rPr lang="en-US" b="1" dirty="0">
                <a:solidFill>
                  <a:schemeClr val="bg1"/>
                </a:solidFill>
              </a:rPr>
              <a:t>A DNR order is created, or set up, before an emergency occurs. A DNR order allows you to choose whether or not you want CPR in an emergency. It is specific about CPR. It does not have instructions for other treatments, such as pain medicine, other medicines, or nutrition.</a:t>
            </a:r>
          </a:p>
          <a:p>
            <a:pPr fontAlgn="base">
              <a:buFont typeface="Arial" panose="020B0604020202020204" pitchFamily="34" charset="0"/>
              <a:buChar char="•"/>
            </a:pPr>
            <a:r>
              <a:rPr lang="en-US" b="1" dirty="0">
                <a:solidFill>
                  <a:schemeClr val="bg1"/>
                </a:solidFill>
              </a:rPr>
              <a:t>The doctor writes the order only after talking about it with the patient (if possible), the proxy, or the patient's family.</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469120" y="396240"/>
            <a:ext cx="2489200" cy="6082822"/>
          </a:xfrm>
          <a:prstGeom prst="rect">
            <a:avLst/>
          </a:prstGeom>
        </p:spPr>
      </p:pic>
    </p:spTree>
    <p:extLst>
      <p:ext uri="{BB962C8B-B14F-4D97-AF65-F5344CB8AC3E}">
        <p14:creationId xmlns:p14="http://schemas.microsoft.com/office/powerpoint/2010/main" val="1047213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92" y="5013297"/>
            <a:ext cx="8534400" cy="1507067"/>
          </a:xfrm>
        </p:spPr>
        <p:txBody>
          <a:bodyPr>
            <a:normAutofit fontScale="90000"/>
          </a:bodyPr>
          <a:lstStyle/>
          <a:p>
            <a:r>
              <a:rPr lang="en-US" b="1" dirty="0"/>
              <a:t>What is </a:t>
            </a:r>
            <a:r>
              <a:rPr lang="en-US" b="1" dirty="0" smtClean="0"/>
              <a:t>Resuscitation with regard to DNR?</a:t>
            </a:r>
            <a:r>
              <a:rPr lang="en-US" b="1" dirty="0"/>
              <a:t/>
            </a:r>
            <a:br>
              <a:rPr lang="en-US" b="1" dirty="0"/>
            </a:br>
            <a:endParaRPr lang="en-US" dirty="0"/>
          </a:p>
        </p:txBody>
      </p:sp>
      <p:sp>
        <p:nvSpPr>
          <p:cNvPr id="3" name="Content Placeholder 2"/>
          <p:cNvSpPr>
            <a:spLocks noGrp="1"/>
          </p:cNvSpPr>
          <p:nvPr>
            <p:ph idx="1"/>
          </p:nvPr>
        </p:nvSpPr>
        <p:spPr/>
        <p:txBody>
          <a:bodyPr/>
          <a:lstStyle/>
          <a:p>
            <a:pPr fontAlgn="base">
              <a:buFont typeface="Arial" panose="020B0604020202020204" pitchFamily="34" charset="0"/>
              <a:buChar char="•"/>
            </a:pPr>
            <a:r>
              <a:rPr lang="en-US" sz="2400" b="1" dirty="0">
                <a:solidFill>
                  <a:schemeClr val="bg1"/>
                </a:solidFill>
              </a:rPr>
              <a:t>CPR is the treatment you receive when your blood flow or breathing stops. It may involve:</a:t>
            </a:r>
          </a:p>
          <a:p>
            <a:pPr fontAlgn="base">
              <a:buFont typeface="Arial" panose="020B0604020202020204" pitchFamily="34" charset="0"/>
              <a:buChar char="•"/>
            </a:pPr>
            <a:r>
              <a:rPr lang="en-US" sz="2400" b="1" dirty="0">
                <a:solidFill>
                  <a:schemeClr val="bg1"/>
                </a:solidFill>
              </a:rPr>
              <a:t>Simple efforts such as mouth-to-mouth breathing and </a:t>
            </a:r>
            <a:r>
              <a:rPr lang="en-US" sz="2400" b="1" dirty="0" smtClean="0">
                <a:solidFill>
                  <a:schemeClr val="bg1"/>
                </a:solidFill>
              </a:rPr>
              <a:t>chest compressions</a:t>
            </a:r>
            <a:endParaRPr lang="en-US" sz="2400" b="1" dirty="0">
              <a:solidFill>
                <a:schemeClr val="bg1"/>
              </a:solidFill>
            </a:endParaRPr>
          </a:p>
          <a:p>
            <a:pPr fontAlgn="base">
              <a:buFont typeface="Arial" panose="020B0604020202020204" pitchFamily="34" charset="0"/>
              <a:buChar char="•"/>
            </a:pPr>
            <a:r>
              <a:rPr lang="en-US" sz="2400" b="1" dirty="0">
                <a:solidFill>
                  <a:schemeClr val="bg1"/>
                </a:solidFill>
              </a:rPr>
              <a:t>Electric shock to restart the heart</a:t>
            </a:r>
          </a:p>
          <a:p>
            <a:pPr fontAlgn="base">
              <a:buFont typeface="Arial" panose="020B0604020202020204" pitchFamily="34" charset="0"/>
              <a:buChar char="•"/>
            </a:pPr>
            <a:r>
              <a:rPr lang="en-US" sz="2400" b="1" dirty="0">
                <a:solidFill>
                  <a:schemeClr val="bg1"/>
                </a:solidFill>
              </a:rPr>
              <a:t>Breathing </a:t>
            </a:r>
            <a:r>
              <a:rPr lang="en-US" sz="2400" b="1" dirty="0" smtClean="0">
                <a:solidFill>
                  <a:schemeClr val="bg1"/>
                </a:solidFill>
              </a:rPr>
              <a:t>tubes (endotracheal) </a:t>
            </a:r>
            <a:r>
              <a:rPr lang="en-US" sz="2400" b="1" dirty="0">
                <a:solidFill>
                  <a:schemeClr val="bg1"/>
                </a:solidFill>
              </a:rPr>
              <a:t>to open the airway</a:t>
            </a:r>
          </a:p>
          <a:p>
            <a:pPr fontAlgn="base">
              <a:buFont typeface="Arial" panose="020B0604020202020204" pitchFamily="34" charset="0"/>
              <a:buChar char="•"/>
            </a:pPr>
            <a:r>
              <a:rPr lang="en-US" sz="2400" b="1" dirty="0">
                <a:solidFill>
                  <a:schemeClr val="bg1"/>
                </a:solidFill>
              </a:rPr>
              <a:t>Medicines</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296400" y="528319"/>
            <a:ext cx="2452052" cy="5992045"/>
          </a:xfrm>
          <a:prstGeom prst="rect">
            <a:avLst/>
          </a:prstGeom>
        </p:spPr>
      </p:pic>
    </p:spTree>
    <p:extLst>
      <p:ext uri="{BB962C8B-B14F-4D97-AF65-F5344CB8AC3E}">
        <p14:creationId xmlns:p14="http://schemas.microsoft.com/office/powerpoint/2010/main" val="3130736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89403" y="1079575"/>
            <a:ext cx="578891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two:   </a:t>
            </a:r>
            <a:br>
              <a:rPr lang="en-US" sz="6000" b="1" dirty="0" smtClean="0"/>
            </a:br>
            <a:endParaRPr lang="en-US" sz="6000" b="1" dirty="0" smtClean="0"/>
          </a:p>
          <a:p>
            <a:r>
              <a:rPr lang="en-US" b="1" dirty="0" smtClean="0"/>
              <a:t>SECTION three: </a:t>
            </a:r>
          </a:p>
          <a:p>
            <a:r>
              <a:rPr lang="en-US" b="1" dirty="0" smtClean="0"/>
              <a:t>Heath law and </a:t>
            </a:r>
          </a:p>
          <a:p>
            <a:r>
              <a:rPr lang="en-US" b="1" dirty="0" smtClean="0"/>
              <a:t>regulations </a:t>
            </a:r>
            <a:endParaRPr lang="en-US" b="1" dirty="0"/>
          </a:p>
        </p:txBody>
      </p:sp>
      <p:pic>
        <p:nvPicPr>
          <p:cNvPr id="2" name="Picture 1"/>
          <p:cNvPicPr>
            <a:picLocks noChangeAspect="1"/>
          </p:cNvPicPr>
          <p:nvPr/>
        </p:nvPicPr>
        <p:blipFill>
          <a:blip r:embed="rId2"/>
          <a:stretch>
            <a:fillRect/>
          </a:stretch>
        </p:blipFill>
        <p:spPr>
          <a:xfrm>
            <a:off x="9306733" y="243323"/>
            <a:ext cx="2655252" cy="6488602"/>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27412"/>
            <a:ext cx="6509068" cy="1507067"/>
          </a:xfrm>
        </p:spPr>
        <p:txBody>
          <a:bodyPr/>
          <a:lstStyle/>
          <a:p>
            <a:r>
              <a:rPr lang="en-US" b="1" dirty="0"/>
              <a:t>Making the </a:t>
            </a:r>
            <a:r>
              <a:rPr lang="en-US" b="1" dirty="0" smtClean="0"/>
              <a:t>Decision---</a:t>
            </a:r>
            <a:r>
              <a:rPr lang="en-US" b="1" dirty="0"/>
              <a:t/>
            </a:r>
            <a:br>
              <a:rPr lang="en-US" b="1" dirty="0"/>
            </a:br>
            <a:r>
              <a:rPr lang="en-US" b="1" dirty="0" smtClean="0"/>
              <a:t>Patient </a:t>
            </a:r>
            <a:r>
              <a:rPr lang="en-US" b="1" dirty="0" err="1" smtClean="0"/>
              <a:t>persective</a:t>
            </a:r>
            <a:endParaRPr lang="en-US" dirty="0"/>
          </a:p>
        </p:txBody>
      </p:sp>
      <p:sp>
        <p:nvSpPr>
          <p:cNvPr id="3" name="Content Placeholder 2"/>
          <p:cNvSpPr>
            <a:spLocks noGrp="1"/>
          </p:cNvSpPr>
          <p:nvPr>
            <p:ph idx="1"/>
          </p:nvPr>
        </p:nvSpPr>
        <p:spPr>
          <a:xfrm>
            <a:off x="0" y="0"/>
            <a:ext cx="9225280" cy="5435600"/>
          </a:xfrm>
        </p:spPr>
        <p:txBody>
          <a:bodyPr>
            <a:normAutofit fontScale="92500" lnSpcReduction="20000"/>
          </a:bodyPr>
          <a:lstStyle/>
          <a:p>
            <a:pPr fontAlgn="base"/>
            <a:endParaRPr lang="en-US" dirty="0" smtClean="0"/>
          </a:p>
          <a:p>
            <a:pPr fontAlgn="base">
              <a:buFont typeface="Arial" panose="020B0604020202020204" pitchFamily="34" charset="0"/>
              <a:buChar char="•"/>
            </a:pPr>
            <a:r>
              <a:rPr lang="en-US" b="1" dirty="0" smtClean="0">
                <a:solidFill>
                  <a:schemeClr val="bg1"/>
                </a:solidFill>
              </a:rPr>
              <a:t>If </a:t>
            </a:r>
            <a:r>
              <a:rPr lang="en-US" b="1" dirty="0">
                <a:solidFill>
                  <a:schemeClr val="bg1"/>
                </a:solidFill>
              </a:rPr>
              <a:t>you are near the end of your life or you have an illness that will not improve, you can choose whether you want CPR to be done.</a:t>
            </a:r>
          </a:p>
          <a:p>
            <a:pPr fontAlgn="base">
              <a:buFont typeface="Arial" panose="020B0604020202020204" pitchFamily="34" charset="0"/>
              <a:buChar char="•"/>
            </a:pPr>
            <a:r>
              <a:rPr lang="en-US" b="1" dirty="0">
                <a:solidFill>
                  <a:schemeClr val="bg1"/>
                </a:solidFill>
              </a:rPr>
              <a:t>If you do want to receive CPR, you do not have to do anything.</a:t>
            </a:r>
          </a:p>
          <a:p>
            <a:pPr fontAlgn="base">
              <a:buFont typeface="Arial" panose="020B0604020202020204" pitchFamily="34" charset="0"/>
              <a:buChar char="•"/>
            </a:pPr>
            <a:r>
              <a:rPr lang="en-US" b="1" dirty="0">
                <a:solidFill>
                  <a:schemeClr val="bg1"/>
                </a:solidFill>
              </a:rPr>
              <a:t>If you do not want CPR, talk with your doctor about a DNR order.</a:t>
            </a:r>
          </a:p>
          <a:p>
            <a:pPr fontAlgn="base">
              <a:buFont typeface="Arial" panose="020B0604020202020204" pitchFamily="34" charset="0"/>
              <a:buChar char="•"/>
            </a:pPr>
            <a:r>
              <a:rPr lang="en-US" b="1" dirty="0">
                <a:solidFill>
                  <a:schemeClr val="bg1"/>
                </a:solidFill>
              </a:rPr>
              <a:t>These can be hard choices for you and those who are close to you. There is no hard and fast rule about what you may choose.</a:t>
            </a:r>
          </a:p>
          <a:p>
            <a:pPr fontAlgn="base">
              <a:buFont typeface="Arial" panose="020B0604020202020204" pitchFamily="34" charset="0"/>
              <a:buChar char="•"/>
            </a:pPr>
            <a:r>
              <a:rPr lang="en-US" b="1" dirty="0">
                <a:solidFill>
                  <a:schemeClr val="bg1"/>
                </a:solidFill>
              </a:rPr>
              <a:t>Think about the issue while you are still able to decide for yourself.</a:t>
            </a:r>
          </a:p>
          <a:p>
            <a:pPr fontAlgn="base">
              <a:buFont typeface="Arial" panose="020B0604020202020204" pitchFamily="34" charset="0"/>
              <a:buChar char="•"/>
            </a:pPr>
            <a:r>
              <a:rPr lang="en-US" b="1" dirty="0">
                <a:solidFill>
                  <a:schemeClr val="bg1"/>
                </a:solidFill>
              </a:rPr>
              <a:t>Learn more about your medical condition and what to expect in the future.</a:t>
            </a:r>
          </a:p>
          <a:p>
            <a:pPr fontAlgn="base">
              <a:buFont typeface="Arial" panose="020B0604020202020204" pitchFamily="34" charset="0"/>
              <a:buChar char="•"/>
            </a:pPr>
            <a:r>
              <a:rPr lang="en-US" b="1" dirty="0">
                <a:solidFill>
                  <a:schemeClr val="bg1"/>
                </a:solidFill>
              </a:rPr>
              <a:t>Talk to your doctor about the pros and cons of CPR.</a:t>
            </a:r>
          </a:p>
          <a:p>
            <a:pPr fontAlgn="base">
              <a:buFont typeface="Arial" panose="020B0604020202020204" pitchFamily="34" charset="0"/>
              <a:buChar char="•"/>
            </a:pPr>
            <a:r>
              <a:rPr lang="en-US" b="1" dirty="0">
                <a:solidFill>
                  <a:schemeClr val="bg1"/>
                </a:solidFill>
              </a:rPr>
              <a:t>A DNR order may be a part of a </a:t>
            </a:r>
            <a:r>
              <a:rPr lang="en-US" b="1" dirty="0">
                <a:solidFill>
                  <a:schemeClr val="bg1"/>
                </a:solidFill>
                <a:hlinkClick r:id="rId2"/>
              </a:rPr>
              <a:t>hospice care</a:t>
            </a:r>
            <a:r>
              <a:rPr lang="en-US" b="1" dirty="0">
                <a:solidFill>
                  <a:schemeClr val="bg1"/>
                </a:solidFill>
              </a:rPr>
              <a:t> plan. The focus of this care is not to prolong life, but to treat symptoms of pain or shortness of breath, and to maintain comfort.</a:t>
            </a:r>
          </a:p>
          <a:p>
            <a:pPr fontAlgn="base">
              <a:buFont typeface="Arial" panose="020B0604020202020204" pitchFamily="34" charset="0"/>
              <a:buChar char="•"/>
            </a:pPr>
            <a:r>
              <a:rPr lang="en-US" b="1" dirty="0">
                <a:solidFill>
                  <a:schemeClr val="bg1"/>
                </a:solidFill>
              </a:rPr>
              <a:t>If you have a DNR order, you always have the right to change your mind and request CPR.</a:t>
            </a:r>
          </a:p>
          <a:p>
            <a:pPr>
              <a:buFont typeface="Arial" panose="020B0604020202020204" pitchFamily="34" charset="0"/>
              <a:buChar char="•"/>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9413640" y="274320"/>
            <a:ext cx="2527853" cy="6177280"/>
          </a:xfrm>
          <a:prstGeom prst="rect">
            <a:avLst/>
          </a:prstGeom>
        </p:spPr>
      </p:pic>
    </p:spTree>
    <p:extLst>
      <p:ext uri="{BB962C8B-B14F-4D97-AF65-F5344CB8AC3E}">
        <p14:creationId xmlns:p14="http://schemas.microsoft.com/office/powerpoint/2010/main" val="966716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92" y="6055360"/>
            <a:ext cx="8534400" cy="721359"/>
          </a:xfrm>
        </p:spPr>
        <p:txBody>
          <a:bodyPr>
            <a:normAutofit fontScale="90000"/>
          </a:bodyPr>
          <a:lstStyle/>
          <a:p>
            <a:r>
              <a:rPr lang="en-US" b="1" dirty="0" smtClean="0"/>
              <a:t/>
            </a:r>
            <a:br>
              <a:rPr lang="en-US" b="1" dirty="0" smtClean="0"/>
            </a:br>
            <a:r>
              <a:rPr lang="en-US" b="1" dirty="0" smtClean="0"/>
              <a:t>How </a:t>
            </a:r>
            <a:r>
              <a:rPr lang="en-US" b="1" dirty="0"/>
              <a:t>is a DNR Order Created?</a:t>
            </a:r>
            <a:br>
              <a:rPr lang="en-US" b="1" dirty="0"/>
            </a:br>
            <a:endParaRPr lang="en-US" dirty="0"/>
          </a:p>
        </p:txBody>
      </p:sp>
      <p:sp>
        <p:nvSpPr>
          <p:cNvPr id="3" name="Content Placeholder 2"/>
          <p:cNvSpPr>
            <a:spLocks noGrp="1"/>
          </p:cNvSpPr>
          <p:nvPr>
            <p:ph idx="1"/>
          </p:nvPr>
        </p:nvSpPr>
        <p:spPr>
          <a:xfrm>
            <a:off x="379412" y="1518920"/>
            <a:ext cx="8534400" cy="3615267"/>
          </a:xfrm>
        </p:spPr>
        <p:txBody>
          <a:bodyPr>
            <a:noAutofit/>
          </a:bodyPr>
          <a:lstStyle/>
          <a:p>
            <a:pPr fontAlgn="base">
              <a:buFont typeface="Arial" panose="020B0604020202020204" pitchFamily="34" charset="0"/>
              <a:buChar char="•"/>
            </a:pPr>
            <a:r>
              <a:rPr lang="en-US" sz="1600" b="1" dirty="0">
                <a:solidFill>
                  <a:schemeClr val="bg1"/>
                </a:solidFill>
              </a:rPr>
              <a:t>If you decide you want a DNR order, tell your doctor and health care team what you want. Your doctor must follow your wishes, or:</a:t>
            </a:r>
          </a:p>
          <a:p>
            <a:pPr fontAlgn="base">
              <a:buFont typeface="Arial" panose="020B0604020202020204" pitchFamily="34" charset="0"/>
              <a:buChar char="•"/>
            </a:pPr>
            <a:r>
              <a:rPr lang="en-US" sz="1600" b="1" dirty="0">
                <a:solidFill>
                  <a:schemeClr val="bg1"/>
                </a:solidFill>
              </a:rPr>
              <a:t>Your doctor may transfer your care to a doctor who will carry out your wishes.</a:t>
            </a:r>
          </a:p>
          <a:p>
            <a:pPr fontAlgn="base">
              <a:buFont typeface="Arial" panose="020B0604020202020204" pitchFamily="34" charset="0"/>
              <a:buChar char="•"/>
            </a:pPr>
            <a:r>
              <a:rPr lang="en-US" sz="1600" b="1" dirty="0">
                <a:solidFill>
                  <a:schemeClr val="bg1"/>
                </a:solidFill>
              </a:rPr>
              <a:t>If you are a patient in a hospital or nursing home, your doctor must agree to settle any disputes within 72 hours so that your wishes are followed.</a:t>
            </a:r>
          </a:p>
          <a:p>
            <a:pPr fontAlgn="base">
              <a:buFont typeface="Arial" panose="020B0604020202020204" pitchFamily="34" charset="0"/>
              <a:buChar char="•"/>
            </a:pPr>
            <a:r>
              <a:rPr lang="en-US" sz="1600" b="1" dirty="0">
                <a:solidFill>
                  <a:schemeClr val="bg1"/>
                </a:solidFill>
              </a:rPr>
              <a:t>The doctor can fill out the form for the DNR order.</a:t>
            </a:r>
          </a:p>
          <a:p>
            <a:pPr fontAlgn="base">
              <a:buFont typeface="Arial" panose="020B0604020202020204" pitchFamily="34" charset="0"/>
              <a:buChar char="•"/>
            </a:pPr>
            <a:r>
              <a:rPr lang="en-US" sz="1600" b="1" dirty="0">
                <a:solidFill>
                  <a:schemeClr val="bg1"/>
                </a:solidFill>
              </a:rPr>
              <a:t>The doctor writes the DNR order on your medical chart if you are in the hospital.</a:t>
            </a:r>
          </a:p>
          <a:p>
            <a:pPr fontAlgn="base">
              <a:buFont typeface="Arial" panose="020B0604020202020204" pitchFamily="34" charset="0"/>
              <a:buChar char="•"/>
            </a:pPr>
            <a:r>
              <a:rPr lang="en-US" sz="1600" b="1" dirty="0">
                <a:solidFill>
                  <a:schemeClr val="bg1"/>
                </a:solidFill>
              </a:rPr>
              <a:t>Your doctor can tell you how to get a wallet card, bracelet, or other DNR documents to have at home or in non-hospital settings.</a:t>
            </a:r>
          </a:p>
          <a:p>
            <a:pPr fontAlgn="base">
              <a:buFont typeface="Arial" panose="020B0604020202020204" pitchFamily="34" charset="0"/>
              <a:buChar char="•"/>
            </a:pPr>
            <a:r>
              <a:rPr lang="en-US" sz="1600" b="1" dirty="0">
                <a:solidFill>
                  <a:schemeClr val="bg1"/>
                </a:solidFill>
              </a:rPr>
              <a:t>Standard forms may be available from your state's Department of Health.</a:t>
            </a:r>
          </a:p>
          <a:p>
            <a:pPr fontAlgn="base">
              <a:buFont typeface="Arial" panose="020B0604020202020204" pitchFamily="34" charset="0"/>
              <a:buChar char="•"/>
            </a:pPr>
            <a:r>
              <a:rPr lang="en-US" sz="1600" b="1" dirty="0">
                <a:solidFill>
                  <a:schemeClr val="bg1"/>
                </a:solidFill>
              </a:rPr>
              <a:t>Make sure to:</a:t>
            </a:r>
          </a:p>
          <a:p>
            <a:pPr fontAlgn="base">
              <a:buFont typeface="Arial" panose="020B0604020202020204" pitchFamily="34" charset="0"/>
              <a:buChar char="•"/>
            </a:pPr>
            <a:r>
              <a:rPr lang="en-US" sz="1600" b="1" dirty="0">
                <a:solidFill>
                  <a:schemeClr val="bg1"/>
                </a:solidFill>
              </a:rPr>
              <a:t>Include your wishes in a </a:t>
            </a:r>
            <a:r>
              <a:rPr lang="en-US" sz="1600" b="1" dirty="0">
                <a:solidFill>
                  <a:schemeClr val="bg1"/>
                </a:solidFill>
                <a:hlinkClick r:id="rId2"/>
              </a:rPr>
              <a:t>living will</a:t>
            </a:r>
            <a:r>
              <a:rPr lang="en-US" sz="1600" b="1" dirty="0">
                <a:solidFill>
                  <a:schemeClr val="bg1"/>
                </a:solidFill>
              </a:rPr>
              <a:t> or </a:t>
            </a:r>
            <a:r>
              <a:rPr lang="en-US" sz="1600" b="1" dirty="0">
                <a:solidFill>
                  <a:schemeClr val="bg1"/>
                </a:solidFill>
                <a:hlinkClick r:id="rId3"/>
              </a:rPr>
              <a:t>health care power of attorney</a:t>
            </a:r>
            <a:r>
              <a:rPr lang="en-US" sz="1600" b="1" dirty="0">
                <a:solidFill>
                  <a:schemeClr val="bg1"/>
                </a:solidFill>
              </a:rPr>
              <a:t>.</a:t>
            </a:r>
          </a:p>
          <a:p>
            <a:pPr fontAlgn="base">
              <a:buFont typeface="Arial" panose="020B0604020202020204" pitchFamily="34" charset="0"/>
              <a:buChar char="•"/>
            </a:pPr>
            <a:r>
              <a:rPr lang="en-US" sz="1600" b="1" dirty="0">
                <a:solidFill>
                  <a:schemeClr val="bg1"/>
                </a:solidFill>
              </a:rPr>
              <a:t>Inform your health care agent and family of your decision.</a:t>
            </a:r>
          </a:p>
          <a:p>
            <a:pPr fontAlgn="base">
              <a:buFont typeface="Arial" panose="020B0604020202020204" pitchFamily="34" charset="0"/>
              <a:buChar char="•"/>
            </a:pPr>
            <a:r>
              <a:rPr lang="en-US" sz="1600" b="1" dirty="0">
                <a:solidFill>
                  <a:schemeClr val="bg1"/>
                </a:solidFill>
              </a:rPr>
              <a:t>If you do change your mind, talk with your doctor or health care team right away. Also tell your family and caregivers about your decision. Destroy any documents you have that include the DNR order</a:t>
            </a:r>
            <a:r>
              <a:rPr lang="en-US" sz="1600" b="1" dirty="0" smtClean="0">
                <a:solidFill>
                  <a:schemeClr val="bg1"/>
                </a:solidFill>
              </a:rPr>
              <a:t>.</a:t>
            </a:r>
            <a:r>
              <a:rPr lang="en-US" sz="1600" b="1" dirty="0">
                <a:solidFill>
                  <a:schemeClr val="bg1"/>
                </a:solidFill>
              </a:rPr>
              <a:t/>
            </a:r>
            <a:br>
              <a:rPr lang="en-US" sz="1600" b="1" dirty="0">
                <a:solidFill>
                  <a:schemeClr val="bg1"/>
                </a:solidFill>
              </a:rPr>
            </a:br>
            <a:endParaRPr lang="en-US" sz="1600" b="1" dirty="0">
              <a:solidFill>
                <a:schemeClr val="bg1"/>
              </a:solidFill>
            </a:endParaRPr>
          </a:p>
        </p:txBody>
      </p:sp>
      <p:pic>
        <p:nvPicPr>
          <p:cNvPr id="4" name="Picture 3"/>
          <p:cNvPicPr>
            <a:picLocks noChangeAspect="1"/>
          </p:cNvPicPr>
          <p:nvPr/>
        </p:nvPicPr>
        <p:blipFill>
          <a:blip r:embed="rId4"/>
          <a:stretch>
            <a:fillRect/>
          </a:stretch>
        </p:blipFill>
        <p:spPr>
          <a:xfrm>
            <a:off x="9415985" y="685800"/>
            <a:ext cx="2220707" cy="5426710"/>
          </a:xfrm>
          <a:prstGeom prst="rect">
            <a:avLst/>
          </a:prstGeom>
        </p:spPr>
      </p:pic>
    </p:spTree>
    <p:extLst>
      <p:ext uri="{BB962C8B-B14F-4D97-AF65-F5344CB8AC3E}">
        <p14:creationId xmlns:p14="http://schemas.microsoft.com/office/powerpoint/2010/main" val="476522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When You are Unable to Make the Decision</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fontAlgn="base">
              <a:buFont typeface="Arial" panose="020B0604020202020204" pitchFamily="34" charset="0"/>
              <a:buChar char="•"/>
            </a:pPr>
            <a:r>
              <a:rPr lang="en-US" b="1" dirty="0">
                <a:solidFill>
                  <a:schemeClr val="bg1"/>
                </a:solidFill>
              </a:rPr>
              <a:t>Due to illness or injury, you may not be able to state your wishes about CPR. In this case:</a:t>
            </a:r>
          </a:p>
          <a:p>
            <a:pPr fontAlgn="base">
              <a:buFont typeface="Arial" panose="020B0604020202020204" pitchFamily="34" charset="0"/>
              <a:buChar char="•"/>
            </a:pPr>
            <a:r>
              <a:rPr lang="en-US" b="1" dirty="0">
                <a:solidFill>
                  <a:schemeClr val="bg1"/>
                </a:solidFill>
              </a:rPr>
              <a:t>If your doctor has already written a DNR order at your request, your family may not override it.</a:t>
            </a:r>
          </a:p>
          <a:p>
            <a:pPr fontAlgn="base">
              <a:buFont typeface="Arial" panose="020B0604020202020204" pitchFamily="34" charset="0"/>
              <a:buChar char="•"/>
            </a:pPr>
            <a:r>
              <a:rPr lang="en-US" b="1" dirty="0">
                <a:solidFill>
                  <a:schemeClr val="bg1"/>
                </a:solidFill>
              </a:rPr>
              <a:t>You may have named someone to speak for you, such as a health care agent. If so, this person or a legal guardian can agree to a DNR order for you.</a:t>
            </a:r>
          </a:p>
          <a:p>
            <a:pPr fontAlgn="base">
              <a:buFont typeface="Arial" panose="020B0604020202020204" pitchFamily="34" charset="0"/>
              <a:buChar char="•"/>
            </a:pPr>
            <a:r>
              <a:rPr lang="en-US" b="1" dirty="0">
                <a:solidFill>
                  <a:schemeClr val="bg1"/>
                </a:solidFill>
              </a:rPr>
              <a:t>If you have not named someone to speak for you, a family member or friend can agree to a DNR order for you, but only when you are not able to make your own medical decisions.</a:t>
            </a:r>
          </a:p>
          <a:p>
            <a:pPr>
              <a:buFont typeface="Arial" panose="020B0604020202020204" pitchFamily="34" charset="0"/>
              <a:buChar char="•"/>
            </a:pPr>
            <a:r>
              <a:rPr lang="en-US" b="1" dirty="0">
                <a:solidFill>
                  <a:schemeClr val="bg1"/>
                </a:solidFill>
              </a:rPr>
              <a:t/>
            </a:r>
            <a:br>
              <a:rPr lang="en-US" b="1" dirty="0">
                <a:solidFill>
                  <a:schemeClr val="bg1"/>
                </a:solidFill>
              </a:rPr>
            </a:b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218612" y="477520"/>
            <a:ext cx="2391171" cy="5843270"/>
          </a:xfrm>
          <a:prstGeom prst="rect">
            <a:avLst/>
          </a:prstGeom>
        </p:spPr>
      </p:pic>
    </p:spTree>
    <p:extLst>
      <p:ext uri="{BB962C8B-B14F-4D97-AF65-F5344CB8AC3E}">
        <p14:creationId xmlns:p14="http://schemas.microsoft.com/office/powerpoint/2010/main" val="3710935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92" y="5842000"/>
            <a:ext cx="4334828" cy="812799"/>
          </a:xfrm>
        </p:spPr>
        <p:txBody>
          <a:bodyPr>
            <a:normAutofit fontScale="90000"/>
          </a:bodyPr>
          <a:lstStyle/>
          <a:p>
            <a:r>
              <a:rPr lang="en-US" b="1" dirty="0" smtClean="0"/>
              <a:t/>
            </a:r>
            <a:br>
              <a:rPr lang="en-US" b="1" dirty="0" smtClean="0"/>
            </a:br>
            <a:r>
              <a:rPr lang="en-US" b="1" dirty="0" smtClean="0"/>
              <a:t>Alternative </a:t>
            </a:r>
            <a:r>
              <a:rPr lang="en-US" b="1" dirty="0"/>
              <a:t>Names</a:t>
            </a:r>
            <a:br>
              <a:rPr lang="en-US" b="1" dirty="0"/>
            </a:br>
            <a:endParaRPr lang="en-US" dirty="0"/>
          </a:p>
        </p:txBody>
      </p:sp>
      <p:sp>
        <p:nvSpPr>
          <p:cNvPr id="3" name="Content Placeholder 2"/>
          <p:cNvSpPr>
            <a:spLocks noGrp="1"/>
          </p:cNvSpPr>
          <p:nvPr>
            <p:ph idx="1"/>
          </p:nvPr>
        </p:nvSpPr>
        <p:spPr>
          <a:xfrm>
            <a:off x="531812" y="182880"/>
            <a:ext cx="6376988" cy="2065439"/>
          </a:xfrm>
        </p:spPr>
        <p:txBody>
          <a:bodyPr>
            <a:normAutofit fontScale="32500" lnSpcReduction="20000"/>
          </a:bodyPr>
          <a:lstStyle/>
          <a:p>
            <a:endParaRPr lang="en-US" dirty="0" smtClean="0">
              <a:solidFill>
                <a:srgbClr val="444444"/>
              </a:solidFill>
              <a:latin typeface="Lucida Grande"/>
            </a:endParaRPr>
          </a:p>
          <a:p>
            <a:endParaRPr lang="en-US" dirty="0">
              <a:solidFill>
                <a:srgbClr val="444444"/>
              </a:solidFill>
              <a:latin typeface="Lucida Grande"/>
            </a:endParaRPr>
          </a:p>
          <a:p>
            <a:endParaRPr lang="en-US" dirty="0" smtClean="0">
              <a:solidFill>
                <a:srgbClr val="444444"/>
              </a:solidFill>
              <a:latin typeface="Lucida Grande"/>
            </a:endParaRPr>
          </a:p>
          <a:p>
            <a:endParaRPr lang="en-US" dirty="0">
              <a:solidFill>
                <a:srgbClr val="444444"/>
              </a:solidFill>
              <a:latin typeface="Lucida Grande"/>
            </a:endParaRPr>
          </a:p>
          <a:p>
            <a:endParaRPr lang="en-US" sz="5000" dirty="0" smtClean="0">
              <a:solidFill>
                <a:srgbClr val="444444"/>
              </a:solidFill>
              <a:latin typeface="Lucida Grande"/>
            </a:endParaRPr>
          </a:p>
          <a:p>
            <a:pPr marL="0" indent="0">
              <a:buNone/>
            </a:pPr>
            <a:r>
              <a:rPr lang="en-US" sz="5000" b="1" dirty="0" smtClean="0">
                <a:solidFill>
                  <a:schemeClr val="bg1"/>
                </a:solidFill>
                <a:latin typeface="Lucida Grande"/>
              </a:rPr>
              <a:t>No </a:t>
            </a:r>
            <a:r>
              <a:rPr lang="en-US" sz="5000" b="1" dirty="0">
                <a:solidFill>
                  <a:schemeClr val="bg1"/>
                </a:solidFill>
                <a:latin typeface="Lucida Grande"/>
              </a:rPr>
              <a:t>code; End-of-life; Do not resuscitate; Do not resuscitate order; DNR; DNR order; Advance care directive - DNR; Health care agent - DNR; Health care proxy - DNR; End-of-life - DNR; </a:t>
            </a:r>
            <a:r>
              <a:rPr lang="en-US" sz="5000" b="1" dirty="0" smtClean="0">
                <a:solidFill>
                  <a:schemeClr val="bg1"/>
                </a:solidFill>
                <a:latin typeface="Lucida Grande"/>
              </a:rPr>
              <a:t>Living </a:t>
            </a:r>
            <a:r>
              <a:rPr lang="en-US" sz="5000" b="1" dirty="0">
                <a:solidFill>
                  <a:schemeClr val="bg1"/>
                </a:solidFill>
                <a:latin typeface="Lucida Grande"/>
              </a:rPr>
              <a:t>will </a:t>
            </a:r>
            <a:r>
              <a:rPr lang="en-US" sz="5000" b="1" dirty="0" smtClean="0">
                <a:solidFill>
                  <a:schemeClr val="bg1"/>
                </a:solidFill>
                <a:latin typeface="Lucida Grande"/>
              </a:rPr>
              <a:t>– DNR</a:t>
            </a:r>
          </a:p>
          <a:p>
            <a:endParaRPr lang="en-US" sz="5000" dirty="0" smtClean="0">
              <a:solidFill>
                <a:srgbClr val="444444"/>
              </a:solidFill>
              <a:latin typeface="Lucida Grande"/>
            </a:endParaRPr>
          </a:p>
          <a:p>
            <a:pPr marL="0" indent="0">
              <a:buNone/>
            </a:pPr>
            <a:endParaRPr lang="en-US" sz="5000" b="1" dirty="0" smtClean="0"/>
          </a:p>
          <a:p>
            <a:endParaRPr lang="en-US" sz="5000" dirty="0" smtClean="0">
              <a:solidFill>
                <a:srgbClr val="444444"/>
              </a:solidFill>
              <a:latin typeface="Lucida Grande"/>
            </a:endParaRPr>
          </a:p>
          <a:p>
            <a:endParaRPr lang="en-US" dirty="0"/>
          </a:p>
        </p:txBody>
      </p:sp>
      <p:pic>
        <p:nvPicPr>
          <p:cNvPr id="4" name="Picture 3"/>
          <p:cNvPicPr>
            <a:picLocks noChangeAspect="1"/>
          </p:cNvPicPr>
          <p:nvPr/>
        </p:nvPicPr>
        <p:blipFill>
          <a:blip r:embed="rId2"/>
          <a:stretch>
            <a:fillRect/>
          </a:stretch>
        </p:blipFill>
        <p:spPr>
          <a:xfrm>
            <a:off x="359092" y="2248319"/>
            <a:ext cx="6958927" cy="3418421"/>
          </a:xfrm>
          <a:prstGeom prst="rect">
            <a:avLst/>
          </a:prstGeom>
        </p:spPr>
      </p:pic>
      <p:pic>
        <p:nvPicPr>
          <p:cNvPr id="5" name="Picture 4"/>
          <p:cNvPicPr>
            <a:picLocks noChangeAspect="1"/>
          </p:cNvPicPr>
          <p:nvPr/>
        </p:nvPicPr>
        <p:blipFill>
          <a:blip r:embed="rId3"/>
          <a:stretch>
            <a:fillRect/>
          </a:stretch>
        </p:blipFill>
        <p:spPr>
          <a:xfrm>
            <a:off x="8178799" y="352165"/>
            <a:ext cx="2516787" cy="6150235"/>
          </a:xfrm>
          <a:prstGeom prst="rect">
            <a:avLst/>
          </a:prstGeom>
        </p:spPr>
      </p:pic>
    </p:spTree>
    <p:extLst>
      <p:ext uri="{BB962C8B-B14F-4D97-AF65-F5344CB8AC3E}">
        <p14:creationId xmlns:p14="http://schemas.microsoft.com/office/powerpoint/2010/main" val="3353792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6462" y="595140"/>
            <a:ext cx="7623778" cy="5564678"/>
          </a:xfrm>
          <a:prstGeom prst="rect">
            <a:avLst/>
          </a:prstGeom>
        </p:spPr>
      </p:pic>
      <p:pic>
        <p:nvPicPr>
          <p:cNvPr id="2" name="Picture 1"/>
          <p:cNvPicPr>
            <a:picLocks noChangeAspect="1"/>
          </p:cNvPicPr>
          <p:nvPr/>
        </p:nvPicPr>
        <p:blipFill>
          <a:blip r:embed="rId3"/>
          <a:stretch>
            <a:fillRect/>
          </a:stretch>
        </p:blipFill>
        <p:spPr>
          <a:xfrm>
            <a:off x="8920480" y="595140"/>
            <a:ext cx="2275840" cy="5561438"/>
          </a:xfrm>
          <a:prstGeom prst="rect">
            <a:avLst/>
          </a:prstGeom>
        </p:spPr>
      </p:pic>
    </p:spTree>
    <p:extLst>
      <p:ext uri="{BB962C8B-B14F-4D97-AF65-F5344CB8AC3E}">
        <p14:creationId xmlns:p14="http://schemas.microsoft.com/office/powerpoint/2010/main" val="340181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8581" y="685800"/>
            <a:ext cx="6495714" cy="5735320"/>
          </a:xfrm>
          <a:prstGeom prst="rect">
            <a:avLst/>
          </a:prstGeom>
        </p:spPr>
      </p:pic>
      <p:pic>
        <p:nvPicPr>
          <p:cNvPr id="2" name="Picture 1"/>
          <p:cNvPicPr>
            <a:picLocks noChangeAspect="1"/>
          </p:cNvPicPr>
          <p:nvPr/>
        </p:nvPicPr>
        <p:blipFill>
          <a:blip r:embed="rId3"/>
          <a:stretch>
            <a:fillRect/>
          </a:stretch>
        </p:blipFill>
        <p:spPr>
          <a:xfrm>
            <a:off x="8516214" y="666276"/>
            <a:ext cx="2354985" cy="5754844"/>
          </a:xfrm>
          <a:prstGeom prst="rect">
            <a:avLst/>
          </a:prstGeom>
        </p:spPr>
      </p:pic>
    </p:spTree>
    <p:extLst>
      <p:ext uri="{BB962C8B-B14F-4D97-AF65-F5344CB8AC3E}">
        <p14:creationId xmlns:p14="http://schemas.microsoft.com/office/powerpoint/2010/main" val="1532886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41341" y="841709"/>
            <a:ext cx="6569369" cy="5095472"/>
          </a:xfrm>
          <a:prstGeom prst="rect">
            <a:avLst/>
          </a:prstGeom>
        </p:spPr>
      </p:pic>
      <p:pic>
        <p:nvPicPr>
          <p:cNvPr id="2" name="Picture 1"/>
          <p:cNvPicPr>
            <a:picLocks noChangeAspect="1"/>
          </p:cNvPicPr>
          <p:nvPr/>
        </p:nvPicPr>
        <p:blipFill>
          <a:blip r:embed="rId3"/>
          <a:stretch>
            <a:fillRect/>
          </a:stretch>
        </p:blipFill>
        <p:spPr>
          <a:xfrm>
            <a:off x="8784592" y="591661"/>
            <a:ext cx="2289807" cy="5595569"/>
          </a:xfrm>
          <a:prstGeom prst="rect">
            <a:avLst/>
          </a:prstGeom>
        </p:spPr>
      </p:pic>
    </p:spTree>
    <p:extLst>
      <p:ext uri="{BB962C8B-B14F-4D97-AF65-F5344CB8AC3E}">
        <p14:creationId xmlns:p14="http://schemas.microsoft.com/office/powerpoint/2010/main" val="2572316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5586" y="973288"/>
            <a:ext cx="6172671" cy="5018771"/>
          </a:xfrm>
          <a:prstGeom prst="rect">
            <a:avLst/>
          </a:prstGeom>
        </p:spPr>
      </p:pic>
      <p:pic>
        <p:nvPicPr>
          <p:cNvPr id="2" name="Picture 1"/>
          <p:cNvPicPr>
            <a:picLocks noChangeAspect="1"/>
          </p:cNvPicPr>
          <p:nvPr/>
        </p:nvPicPr>
        <p:blipFill>
          <a:blip r:embed="rId3"/>
          <a:stretch>
            <a:fillRect/>
          </a:stretch>
        </p:blipFill>
        <p:spPr>
          <a:xfrm>
            <a:off x="8582657" y="574709"/>
            <a:ext cx="2379983" cy="5815931"/>
          </a:xfrm>
          <a:prstGeom prst="rect">
            <a:avLst/>
          </a:prstGeom>
        </p:spPr>
      </p:pic>
    </p:spTree>
    <p:extLst>
      <p:ext uri="{BB962C8B-B14F-4D97-AF65-F5344CB8AC3E}">
        <p14:creationId xmlns:p14="http://schemas.microsoft.com/office/powerpoint/2010/main" val="211917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9428" y="919303"/>
            <a:ext cx="7133623" cy="5607028"/>
          </a:xfrm>
          <a:prstGeom prst="rect">
            <a:avLst/>
          </a:prstGeom>
        </p:spPr>
      </p:pic>
      <p:pic>
        <p:nvPicPr>
          <p:cNvPr id="2" name="Picture 1"/>
          <p:cNvPicPr>
            <a:picLocks noChangeAspect="1"/>
          </p:cNvPicPr>
          <p:nvPr/>
        </p:nvPicPr>
        <p:blipFill>
          <a:blip r:embed="rId3"/>
          <a:stretch>
            <a:fillRect/>
          </a:stretch>
        </p:blipFill>
        <p:spPr>
          <a:xfrm>
            <a:off x="8904988" y="529789"/>
            <a:ext cx="2453892" cy="5996542"/>
          </a:xfrm>
          <a:prstGeom prst="rect">
            <a:avLst/>
          </a:prstGeom>
        </p:spPr>
      </p:pic>
    </p:spTree>
    <p:extLst>
      <p:ext uri="{BB962C8B-B14F-4D97-AF65-F5344CB8AC3E}">
        <p14:creationId xmlns:p14="http://schemas.microsoft.com/office/powerpoint/2010/main" val="2219742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1702" y="1315871"/>
            <a:ext cx="8693602" cy="3754415"/>
          </a:xfrm>
          <a:prstGeom prst="rect">
            <a:avLst/>
          </a:prstGeom>
        </p:spPr>
      </p:pic>
      <p:pic>
        <p:nvPicPr>
          <p:cNvPr id="2" name="Picture 1"/>
          <p:cNvPicPr>
            <a:picLocks noChangeAspect="1"/>
          </p:cNvPicPr>
          <p:nvPr/>
        </p:nvPicPr>
        <p:blipFill>
          <a:blip r:embed="rId3"/>
          <a:stretch>
            <a:fillRect/>
          </a:stretch>
        </p:blipFill>
        <p:spPr>
          <a:xfrm>
            <a:off x="9887063" y="1046480"/>
            <a:ext cx="2145869" cy="5243830"/>
          </a:xfrm>
          <a:prstGeom prst="rect">
            <a:avLst/>
          </a:prstGeom>
        </p:spPr>
      </p:pic>
      <p:sp>
        <p:nvSpPr>
          <p:cNvPr id="3" name="TextBox 2"/>
          <p:cNvSpPr txBox="1"/>
          <p:nvPr/>
        </p:nvSpPr>
        <p:spPr>
          <a:xfrm>
            <a:off x="1259840" y="5537200"/>
            <a:ext cx="7665881" cy="584775"/>
          </a:xfrm>
          <a:prstGeom prst="rect">
            <a:avLst/>
          </a:prstGeom>
          <a:noFill/>
        </p:spPr>
        <p:txBody>
          <a:bodyPr wrap="none" rtlCol="0">
            <a:spAutoFit/>
          </a:bodyPr>
          <a:lstStyle/>
          <a:p>
            <a:r>
              <a:rPr lang="en-US" sz="3200" b="1" dirty="0" smtClean="0"/>
              <a:t>RIGHTS TO MEDICAL RECORD ACCESS</a:t>
            </a:r>
            <a:endParaRPr lang="en-US" sz="3200" b="1" dirty="0"/>
          </a:p>
        </p:txBody>
      </p:sp>
    </p:spTree>
    <p:extLst>
      <p:ext uri="{BB962C8B-B14F-4D97-AF65-F5344CB8AC3E}">
        <p14:creationId xmlns:p14="http://schemas.microsoft.com/office/powerpoint/2010/main" val="213961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 OBJECTIVE</a:t>
            </a:r>
            <a:endParaRPr lang="en-US" b="1" dirty="0"/>
          </a:p>
        </p:txBody>
      </p:sp>
      <p:sp>
        <p:nvSpPr>
          <p:cNvPr id="3" name="Content Placeholder 2"/>
          <p:cNvSpPr>
            <a:spLocks noGrp="1"/>
          </p:cNvSpPr>
          <p:nvPr>
            <p:ph idx="1"/>
          </p:nvPr>
        </p:nvSpPr>
        <p:spPr>
          <a:xfrm>
            <a:off x="684212" y="685800"/>
            <a:ext cx="7398154" cy="3615267"/>
          </a:xfrm>
        </p:spPr>
        <p:txBody>
          <a:bodyPr>
            <a:normAutofit fontScale="92500" lnSpcReduction="20000"/>
          </a:bodyPr>
          <a:lstStyle/>
          <a:p>
            <a:pPr marL="0" indent="0">
              <a:buNone/>
            </a:pPr>
            <a:r>
              <a:rPr lang="en-US" sz="4000" b="1" dirty="0">
                <a:solidFill>
                  <a:schemeClr val="bg1"/>
                </a:solidFill>
              </a:rPr>
              <a:t>To learn the laws and regulations related to the practice of medicine in the state of </a:t>
            </a:r>
            <a:r>
              <a:rPr lang="en-US" sz="4000" b="1" dirty="0" smtClean="0">
                <a:solidFill>
                  <a:schemeClr val="bg1"/>
                </a:solidFill>
              </a:rPr>
              <a:t>California to use as a foundation to apply, analyze, and synthesize those issues to optimize patient care.</a:t>
            </a:r>
            <a:endParaRPr lang="en-US" sz="4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612" y="244099"/>
            <a:ext cx="2668847" cy="6172200"/>
          </a:xfrm>
          <a:prstGeom prst="rect">
            <a:avLst/>
          </a:prstGeom>
        </p:spPr>
      </p:pic>
    </p:spTree>
    <p:extLst>
      <p:ext uri="{BB962C8B-B14F-4D97-AF65-F5344CB8AC3E}">
        <p14:creationId xmlns:p14="http://schemas.microsoft.com/office/powerpoint/2010/main" val="2276178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4213" y="800110"/>
            <a:ext cx="8534400" cy="3386118"/>
          </a:xfrm>
          <a:prstGeom prst="rect">
            <a:avLst/>
          </a:prstGeom>
        </p:spPr>
      </p:pic>
      <p:pic>
        <p:nvPicPr>
          <p:cNvPr id="2" name="Picture 1"/>
          <p:cNvPicPr>
            <a:picLocks noChangeAspect="1"/>
          </p:cNvPicPr>
          <p:nvPr/>
        </p:nvPicPr>
        <p:blipFill>
          <a:blip r:embed="rId3"/>
          <a:stretch>
            <a:fillRect/>
          </a:stretch>
        </p:blipFill>
        <p:spPr>
          <a:xfrm>
            <a:off x="9591040" y="800110"/>
            <a:ext cx="2340292" cy="5718939"/>
          </a:xfrm>
          <a:prstGeom prst="rect">
            <a:avLst/>
          </a:prstGeom>
        </p:spPr>
      </p:pic>
      <p:sp>
        <p:nvSpPr>
          <p:cNvPr id="3" name="TextBox 2"/>
          <p:cNvSpPr txBox="1"/>
          <p:nvPr/>
        </p:nvSpPr>
        <p:spPr>
          <a:xfrm>
            <a:off x="1599373" y="4744720"/>
            <a:ext cx="6704079" cy="1077218"/>
          </a:xfrm>
          <a:prstGeom prst="rect">
            <a:avLst/>
          </a:prstGeom>
          <a:noFill/>
        </p:spPr>
        <p:txBody>
          <a:bodyPr wrap="none" rtlCol="0">
            <a:spAutoFit/>
          </a:bodyPr>
          <a:lstStyle/>
          <a:p>
            <a:r>
              <a:rPr lang="en-US" sz="3200" b="1" dirty="0" smtClean="0"/>
              <a:t>THE PATIENT HOLDS THE KEY </a:t>
            </a:r>
          </a:p>
          <a:p>
            <a:r>
              <a:rPr lang="en-US" sz="3200" b="1" dirty="0" smtClean="0"/>
              <a:t>TO THEIR MEDICAL INFORMATION</a:t>
            </a:r>
            <a:endParaRPr lang="en-US" sz="3200" b="1" dirty="0"/>
          </a:p>
        </p:txBody>
      </p:sp>
    </p:spTree>
    <p:extLst>
      <p:ext uri="{BB962C8B-B14F-4D97-AF65-F5344CB8AC3E}">
        <p14:creationId xmlns:p14="http://schemas.microsoft.com/office/powerpoint/2010/main" val="378334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892" y="4192692"/>
            <a:ext cx="8534400" cy="1507067"/>
          </a:xfrm>
        </p:spPr>
        <p:txBody>
          <a:bodyPr/>
          <a:lstStyle/>
          <a:p>
            <a:r>
              <a:rPr lang="en-US" sz="4800" b="1" dirty="0"/>
              <a:t>HIPAA for Professionals</a:t>
            </a:r>
            <a:r>
              <a:rPr lang="en-US" dirty="0"/>
              <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193728" y="2061449"/>
            <a:ext cx="8377189" cy="1978959"/>
          </a:xfrm>
          <a:prstGeom prst="rect">
            <a:avLst/>
          </a:prstGeom>
        </p:spPr>
      </p:pic>
      <p:pic>
        <p:nvPicPr>
          <p:cNvPr id="3" name="Picture 2"/>
          <p:cNvPicPr>
            <a:picLocks noChangeAspect="1"/>
          </p:cNvPicPr>
          <p:nvPr/>
        </p:nvPicPr>
        <p:blipFill>
          <a:blip r:embed="rId3"/>
          <a:stretch>
            <a:fillRect/>
          </a:stretch>
        </p:blipFill>
        <p:spPr>
          <a:xfrm>
            <a:off x="9190495" y="255722"/>
            <a:ext cx="2614479" cy="6388969"/>
          </a:xfrm>
          <a:prstGeom prst="rect">
            <a:avLst/>
          </a:prstGeom>
        </p:spPr>
      </p:pic>
    </p:spTree>
    <p:extLst>
      <p:ext uri="{BB962C8B-B14F-4D97-AF65-F5344CB8AC3E}">
        <p14:creationId xmlns:p14="http://schemas.microsoft.com/office/powerpoint/2010/main" val="1757522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572" y="5068124"/>
            <a:ext cx="8022908" cy="1507067"/>
          </a:xfrm>
        </p:spPr>
        <p:txBody>
          <a:bodyPr>
            <a:normAutofit fontScale="90000"/>
          </a:bodyPr>
          <a:lstStyle/>
          <a:p>
            <a:r>
              <a:rPr lang="en-US" dirty="0" smtClean="0"/>
              <a:t/>
            </a:r>
            <a:br>
              <a:rPr lang="en-US" dirty="0" smtClean="0"/>
            </a:br>
            <a:r>
              <a:rPr lang="en-US" sz="5300" b="1" dirty="0" smtClean="0"/>
              <a:t>HIPAA </a:t>
            </a:r>
            <a:r>
              <a:rPr lang="en-US" sz="5300" b="1" dirty="0"/>
              <a:t>for Professionals</a:t>
            </a:r>
            <a:br>
              <a:rPr lang="en-US" sz="5300" b="1" dirty="0"/>
            </a:br>
            <a:endParaRPr lang="en-US" sz="5300" b="1" dirty="0"/>
          </a:p>
        </p:txBody>
      </p:sp>
      <p:pic>
        <p:nvPicPr>
          <p:cNvPr id="4" name="Content Placeholder 3"/>
          <p:cNvPicPr>
            <a:picLocks noGrp="1" noChangeAspect="1"/>
          </p:cNvPicPr>
          <p:nvPr>
            <p:ph idx="1"/>
          </p:nvPr>
        </p:nvPicPr>
        <p:blipFill>
          <a:blip r:embed="rId2"/>
          <a:stretch>
            <a:fillRect/>
          </a:stretch>
        </p:blipFill>
        <p:spPr>
          <a:xfrm>
            <a:off x="387032" y="937759"/>
            <a:ext cx="7486107" cy="4081281"/>
          </a:xfrm>
          <a:prstGeom prst="rect">
            <a:avLst/>
          </a:prstGeom>
        </p:spPr>
      </p:pic>
      <p:pic>
        <p:nvPicPr>
          <p:cNvPr id="3" name="Picture 2"/>
          <p:cNvPicPr>
            <a:picLocks noChangeAspect="1"/>
          </p:cNvPicPr>
          <p:nvPr/>
        </p:nvPicPr>
        <p:blipFill>
          <a:blip r:embed="rId3"/>
          <a:stretch>
            <a:fillRect/>
          </a:stretch>
        </p:blipFill>
        <p:spPr>
          <a:xfrm>
            <a:off x="9384224" y="180552"/>
            <a:ext cx="2662953" cy="6507420"/>
          </a:xfrm>
          <a:prstGeom prst="rect">
            <a:avLst/>
          </a:prstGeom>
        </p:spPr>
      </p:pic>
    </p:spTree>
    <p:extLst>
      <p:ext uri="{BB962C8B-B14F-4D97-AF65-F5344CB8AC3E}">
        <p14:creationId xmlns:p14="http://schemas.microsoft.com/office/powerpoint/2010/main" val="319487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11" y="4406052"/>
            <a:ext cx="8534400" cy="1507067"/>
          </a:xfrm>
        </p:spPr>
        <p:txBody>
          <a:bodyPr/>
          <a:lstStyle/>
          <a:p>
            <a:r>
              <a:rPr lang="en-US" sz="4800" b="1" dirty="0"/>
              <a:t>HIPAA for Professionals</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535311" y="960154"/>
            <a:ext cx="7834078" cy="2661283"/>
          </a:xfrm>
          <a:prstGeom prst="rect">
            <a:avLst/>
          </a:prstGeom>
        </p:spPr>
      </p:pic>
      <p:pic>
        <p:nvPicPr>
          <p:cNvPr id="3" name="Picture 2"/>
          <p:cNvPicPr>
            <a:picLocks noChangeAspect="1"/>
          </p:cNvPicPr>
          <p:nvPr/>
        </p:nvPicPr>
        <p:blipFill>
          <a:blip r:embed="rId3"/>
          <a:stretch>
            <a:fillRect/>
          </a:stretch>
        </p:blipFill>
        <p:spPr>
          <a:xfrm>
            <a:off x="9337729" y="234963"/>
            <a:ext cx="2652276" cy="6481330"/>
          </a:xfrm>
          <a:prstGeom prst="rect">
            <a:avLst/>
          </a:prstGeom>
        </p:spPr>
      </p:pic>
    </p:spTree>
    <p:extLst>
      <p:ext uri="{BB962C8B-B14F-4D97-AF65-F5344CB8AC3E}">
        <p14:creationId xmlns:p14="http://schemas.microsoft.com/office/powerpoint/2010/main" val="2856853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664" y="1791863"/>
            <a:ext cx="9244285" cy="3369332"/>
          </a:xfrm>
          <a:prstGeom prst="rect">
            <a:avLst/>
          </a:prstGeom>
        </p:spPr>
      </p:pic>
      <p:pic>
        <p:nvPicPr>
          <p:cNvPr id="5" name="Picture 4"/>
          <p:cNvPicPr>
            <a:picLocks noChangeAspect="1"/>
          </p:cNvPicPr>
          <p:nvPr/>
        </p:nvPicPr>
        <p:blipFill>
          <a:blip r:embed="rId3"/>
          <a:stretch>
            <a:fillRect/>
          </a:stretch>
        </p:blipFill>
        <p:spPr>
          <a:xfrm>
            <a:off x="158313" y="1085249"/>
            <a:ext cx="9042986" cy="4970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949" y="178230"/>
            <a:ext cx="2794499" cy="6462793"/>
          </a:xfrm>
          <a:prstGeom prst="rect">
            <a:avLst/>
          </a:prstGeom>
        </p:spPr>
      </p:pic>
      <p:sp>
        <p:nvSpPr>
          <p:cNvPr id="3" name="Rectangle 2"/>
          <p:cNvSpPr/>
          <p:nvPr/>
        </p:nvSpPr>
        <p:spPr>
          <a:xfrm>
            <a:off x="673799" y="5561331"/>
            <a:ext cx="7765267" cy="923330"/>
          </a:xfrm>
          <a:prstGeom prst="rect">
            <a:avLst/>
          </a:prstGeom>
        </p:spPr>
        <p:txBody>
          <a:bodyPr wrap="none">
            <a:spAutoFit/>
          </a:bodyPr>
          <a:lstStyle/>
          <a:p>
            <a:r>
              <a:rPr lang="en-US" sz="5400" b="1" dirty="0"/>
              <a:t>HIPAA for Professionals</a:t>
            </a:r>
            <a:endParaRPr lang="en-US" sz="5400" dirty="0"/>
          </a:p>
        </p:txBody>
      </p:sp>
    </p:spTree>
    <p:extLst>
      <p:ext uri="{BB962C8B-B14F-4D97-AF65-F5344CB8AC3E}">
        <p14:creationId xmlns:p14="http://schemas.microsoft.com/office/powerpoint/2010/main" val="2394362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126480"/>
            <a:ext cx="8534400" cy="660399"/>
          </a:xfrm>
        </p:spPr>
        <p:txBody>
          <a:bodyPr>
            <a:normAutofit fontScale="90000"/>
          </a:bodyPr>
          <a:lstStyle/>
          <a:p>
            <a:r>
              <a:rPr lang="en-US" dirty="0" smtClean="0"/>
              <a:t/>
            </a:r>
            <a:br>
              <a:rPr lang="en-US" dirty="0" smtClean="0"/>
            </a:br>
            <a:r>
              <a:rPr lang="en-US" b="1" dirty="0" smtClean="0"/>
              <a:t>Summary </a:t>
            </a:r>
            <a:r>
              <a:rPr lang="en-US" b="1" dirty="0"/>
              <a:t>of the HIPAA Privacy Rule</a:t>
            </a:r>
            <a:br>
              <a:rPr lang="en-US" b="1" dirty="0"/>
            </a:br>
            <a:endParaRPr lang="en-US" b="1" dirty="0"/>
          </a:p>
        </p:txBody>
      </p:sp>
      <p:sp>
        <p:nvSpPr>
          <p:cNvPr id="3" name="Content Placeholder 2"/>
          <p:cNvSpPr>
            <a:spLocks noGrp="1"/>
          </p:cNvSpPr>
          <p:nvPr>
            <p:ph idx="1"/>
          </p:nvPr>
        </p:nvSpPr>
        <p:spPr>
          <a:xfrm>
            <a:off x="284480" y="193040"/>
            <a:ext cx="8934132" cy="6055360"/>
          </a:xfrm>
        </p:spPr>
        <p:txBody>
          <a:bodyPr>
            <a:normAutofit fontScale="85000" lnSpcReduction="10000"/>
          </a:bodyPr>
          <a:lstStyle/>
          <a:p>
            <a:pPr>
              <a:buFont typeface="Arial" panose="020B0604020202020204" pitchFamily="34" charset="0"/>
              <a:buChar char="•"/>
            </a:pPr>
            <a:r>
              <a:rPr lang="en-US" b="1" dirty="0">
                <a:solidFill>
                  <a:schemeClr val="bg1"/>
                </a:solidFill>
              </a:rPr>
              <a:t>The Standards for Privacy of Individually Identifiable Health Information (“Privacy Rule”) establishes, for the first time, a set of national standards for the protection of certain health information.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U.S. Department of Health and Human Services (“HHS”) issued the Privacy Rule to implement the requirement of the Health Insurance Portability and Accountability Act of 1996 (“HIPAA”). </a:t>
            </a:r>
            <a:r>
              <a:rPr lang="en-US" b="1" dirty="0" smtClean="0">
                <a:solidFill>
                  <a:schemeClr val="bg1"/>
                </a:solidFill>
              </a:rPr>
              <a:t> </a:t>
            </a:r>
          </a:p>
          <a:p>
            <a:pPr>
              <a:buFont typeface="Arial" panose="020B0604020202020204" pitchFamily="34" charset="0"/>
              <a:buChar char="•"/>
            </a:pPr>
            <a:r>
              <a:rPr lang="en-US" b="1" dirty="0" smtClean="0">
                <a:solidFill>
                  <a:schemeClr val="bg1"/>
                </a:solidFill>
              </a:rPr>
              <a:t>The </a:t>
            </a:r>
            <a:r>
              <a:rPr lang="en-US" b="1" dirty="0">
                <a:solidFill>
                  <a:schemeClr val="bg1"/>
                </a:solidFill>
              </a:rPr>
              <a:t>Privacy Rule standards address the use and disclosure of individuals’ health information—called “protected health information” by organizations subject to the Privacy Rule — called “covered entities,” as well as standards for individuals' privacy rights to understand and control how their health information is used.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Within </a:t>
            </a:r>
            <a:r>
              <a:rPr lang="en-US" b="1" dirty="0">
                <a:solidFill>
                  <a:schemeClr val="bg1"/>
                </a:solidFill>
              </a:rPr>
              <a:t>HHS, the Office for Civil Rights (“OCR”) has responsibility for implementing and enforcing the Privacy Rule with respect to voluntary compliance activities and civil money penalties.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A </a:t>
            </a:r>
            <a:r>
              <a:rPr lang="en-US" b="1" dirty="0">
                <a:solidFill>
                  <a:schemeClr val="bg1"/>
                </a:solidFill>
              </a:rPr>
              <a:t>major goal of the Privacy Rule is to assure that individuals’ health information is properly protected while allowing the flow of health information needed to provide and promote high quality health care and to protect the public's health and well being.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Rule strikes a balance that permits important uses of information, while protecting the privacy of people who seek care and healing.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Given </a:t>
            </a:r>
            <a:r>
              <a:rPr lang="en-US" b="1" dirty="0">
                <a:solidFill>
                  <a:schemeClr val="bg1"/>
                </a:solidFill>
              </a:rPr>
              <a:t>that the health care marketplace is diverse, the Rule is designed to be flexible and comprehensive to cover the variety of uses and disclosures that need to be addressed. </a:t>
            </a:r>
          </a:p>
        </p:txBody>
      </p:sp>
      <p:pic>
        <p:nvPicPr>
          <p:cNvPr id="4" name="Picture 3"/>
          <p:cNvPicPr>
            <a:picLocks noChangeAspect="1"/>
          </p:cNvPicPr>
          <p:nvPr/>
        </p:nvPicPr>
        <p:blipFill>
          <a:blip r:embed="rId2"/>
          <a:stretch>
            <a:fillRect/>
          </a:stretch>
        </p:blipFill>
        <p:spPr>
          <a:xfrm>
            <a:off x="9349486" y="264159"/>
            <a:ext cx="2608833" cy="6375169"/>
          </a:xfrm>
          <a:prstGeom prst="rect">
            <a:avLst/>
          </a:prstGeom>
        </p:spPr>
      </p:pic>
    </p:spTree>
    <p:extLst>
      <p:ext uri="{BB962C8B-B14F-4D97-AF65-F5344CB8AC3E}">
        <p14:creationId xmlns:p14="http://schemas.microsoft.com/office/powerpoint/2010/main" val="2556596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1864"/>
            <a:ext cx="9367521" cy="976395"/>
          </a:xfrm>
        </p:spPr>
        <p:txBody>
          <a:bodyPr/>
          <a:lstStyle/>
          <a:p>
            <a:r>
              <a:rPr lang="en-US" b="1" dirty="0"/>
              <a:t>Statutory &amp; Regulatory Background </a:t>
            </a:r>
          </a:p>
        </p:txBody>
      </p:sp>
      <p:sp>
        <p:nvSpPr>
          <p:cNvPr id="3" name="Content Placeholder 2"/>
          <p:cNvSpPr>
            <a:spLocks noGrp="1"/>
          </p:cNvSpPr>
          <p:nvPr>
            <p:ph idx="1"/>
          </p:nvPr>
        </p:nvSpPr>
        <p:spPr>
          <a:xfrm>
            <a:off x="213360" y="111760"/>
            <a:ext cx="9005252" cy="5777596"/>
          </a:xfrm>
        </p:spPr>
        <p:txBody>
          <a:bodyPr>
            <a:normAutofit fontScale="92500" lnSpcReduction="20000"/>
          </a:bodyPr>
          <a:lstStyle/>
          <a:p>
            <a:pPr marL="0" indent="0">
              <a:buNone/>
            </a:pPr>
            <a:r>
              <a:rPr lang="en-US" dirty="0" smtClean="0"/>
              <a:t> </a:t>
            </a:r>
            <a:r>
              <a:rPr lang="en-US" b="1" dirty="0" smtClean="0">
                <a:solidFill>
                  <a:schemeClr val="bg1"/>
                </a:solidFill>
              </a:rPr>
              <a:t>The </a:t>
            </a:r>
            <a:r>
              <a:rPr lang="en-US" b="1" dirty="0">
                <a:solidFill>
                  <a:schemeClr val="bg1"/>
                </a:solidFill>
              </a:rPr>
              <a:t>Health Insurance Portability and Accountability Act of 1996 (HIPAA), Public Law 104-191, was enacted on August 21, 1996. Sections 261 through 264 of HIPAA require the Secretary of HHS to publicize standards for the electronic exchange, privacy and security of health information. Collectively these are known as the Administrative Simplification provisions. </a:t>
            </a:r>
            <a:endParaRPr lang="en-US" b="1" dirty="0" smtClean="0">
              <a:solidFill>
                <a:schemeClr val="bg1"/>
              </a:solidFill>
            </a:endParaRPr>
          </a:p>
          <a:p>
            <a:pPr marL="0" indent="0">
              <a:buNone/>
            </a:pPr>
            <a:r>
              <a:rPr lang="en-US" b="1" dirty="0" smtClean="0">
                <a:solidFill>
                  <a:schemeClr val="bg1"/>
                </a:solidFill>
              </a:rPr>
              <a:t> HIPAA </a:t>
            </a:r>
            <a:r>
              <a:rPr lang="en-US" b="1" dirty="0">
                <a:solidFill>
                  <a:schemeClr val="bg1"/>
                </a:solidFill>
              </a:rPr>
              <a:t>required the Secretary to issue privacy regulations governing individually identifiable health information, if Congress did not enact privacy legislation within three years of the passage of HIPAA</a:t>
            </a:r>
            <a:r>
              <a:rPr lang="en-US" b="1" dirty="0" smtClean="0">
                <a:solidFill>
                  <a:schemeClr val="bg1"/>
                </a:solidFill>
              </a:rPr>
              <a:t>.</a:t>
            </a:r>
          </a:p>
          <a:p>
            <a:pPr marL="0" indent="0">
              <a:buNone/>
            </a:pPr>
            <a:r>
              <a:rPr lang="en-US" b="1" dirty="0" smtClean="0">
                <a:solidFill>
                  <a:schemeClr val="bg1"/>
                </a:solidFill>
              </a:rPr>
              <a:t> </a:t>
            </a:r>
          </a:p>
          <a:p>
            <a:pPr marL="0" indent="0">
              <a:buNone/>
            </a:pPr>
            <a:r>
              <a:rPr lang="en-US" b="1" dirty="0">
                <a:solidFill>
                  <a:schemeClr val="bg1"/>
                </a:solidFill>
              </a:rPr>
              <a:t> </a:t>
            </a:r>
            <a:r>
              <a:rPr lang="en-US" b="1" dirty="0" smtClean="0">
                <a:solidFill>
                  <a:schemeClr val="bg1"/>
                </a:solidFill>
              </a:rPr>
              <a:t>Because </a:t>
            </a:r>
            <a:r>
              <a:rPr lang="en-US" b="1" dirty="0">
                <a:solidFill>
                  <a:schemeClr val="bg1"/>
                </a:solidFill>
              </a:rPr>
              <a:t>Congress did not enact privacy legislation, HHS developed a proposed rule and released it for public comment on November 3, 1999. The Department received over 52,000 public comments. </a:t>
            </a:r>
            <a:endParaRPr lang="en-US" b="1" dirty="0" smtClean="0">
              <a:solidFill>
                <a:schemeClr val="bg1"/>
              </a:solidFill>
            </a:endParaRPr>
          </a:p>
          <a:p>
            <a:pPr marL="0" indent="0">
              <a:buNone/>
            </a:pPr>
            <a:r>
              <a:rPr lang="en-US" b="1" dirty="0" smtClean="0">
                <a:solidFill>
                  <a:schemeClr val="bg1"/>
                </a:solidFill>
              </a:rPr>
              <a:t> The </a:t>
            </a:r>
            <a:r>
              <a:rPr lang="en-US" b="1" dirty="0">
                <a:solidFill>
                  <a:schemeClr val="bg1"/>
                </a:solidFill>
              </a:rPr>
              <a:t>final regulation, the Privacy Rule, was published December 28, 2000.2 In March 2002, the Department proposed and released for public comment modifications to the Privacy Rule. The Department received over 11,000 comments</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The final modifications were published in final form on August 14, 2002.3 A text combining the final regulation and the modifications can be found at 45 CFR Part 160 and Part 164, Subparts A and E on the OCR website: http://www.hhs.gov/ocr/hipaa.</a:t>
            </a:r>
          </a:p>
        </p:txBody>
      </p:sp>
      <p:pic>
        <p:nvPicPr>
          <p:cNvPr id="4" name="Picture 3"/>
          <p:cNvPicPr>
            <a:picLocks noChangeAspect="1"/>
          </p:cNvPicPr>
          <p:nvPr/>
        </p:nvPicPr>
        <p:blipFill>
          <a:blip r:embed="rId2"/>
          <a:stretch>
            <a:fillRect/>
          </a:stretch>
        </p:blipFill>
        <p:spPr>
          <a:xfrm>
            <a:off x="9367521" y="243840"/>
            <a:ext cx="2594292" cy="6339636"/>
          </a:xfrm>
          <a:prstGeom prst="rect">
            <a:avLst/>
          </a:prstGeom>
        </p:spPr>
      </p:pic>
    </p:spTree>
    <p:extLst>
      <p:ext uri="{BB962C8B-B14F-4D97-AF65-F5344CB8AC3E}">
        <p14:creationId xmlns:p14="http://schemas.microsoft.com/office/powerpoint/2010/main" val="1108641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27" y="4990454"/>
            <a:ext cx="9009385" cy="1003945"/>
          </a:xfrm>
        </p:spPr>
        <p:txBody>
          <a:bodyPr/>
          <a:lstStyle/>
          <a:p>
            <a:r>
              <a:rPr lang="en-US" b="1" dirty="0"/>
              <a:t>Who is Covered by the Privacy Rule</a:t>
            </a:r>
          </a:p>
        </p:txBody>
      </p:sp>
      <p:sp>
        <p:nvSpPr>
          <p:cNvPr id="3" name="Content Placeholder 2"/>
          <p:cNvSpPr>
            <a:spLocks noGrp="1"/>
          </p:cNvSpPr>
          <p:nvPr>
            <p:ph idx="1"/>
          </p:nvPr>
        </p:nvSpPr>
        <p:spPr>
          <a:xfrm>
            <a:off x="33972" y="767080"/>
            <a:ext cx="9184640" cy="3615267"/>
          </a:xfrm>
        </p:spPr>
        <p:txBody>
          <a:bodyPr>
            <a:noAutofit/>
          </a:bodyPr>
          <a:lstStyle/>
          <a:p>
            <a:pPr>
              <a:buFont typeface="Arial" panose="020B0604020202020204" pitchFamily="34" charset="0"/>
              <a:buChar char="•"/>
            </a:pPr>
            <a:r>
              <a:rPr lang="en-US" sz="2400" b="1" dirty="0">
                <a:solidFill>
                  <a:schemeClr val="bg1"/>
                </a:solidFill>
              </a:rPr>
              <a:t>The Privacy Rule, as well as all the Administrative Simplification rules, apply to health plans, health care clearinghouses, and to any health care provider who transmits health information in electronic form in connection with transactions for which the Secretary of HHS has adopted standards under HIPAA (the “covered entities”). </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For </a:t>
            </a:r>
            <a:r>
              <a:rPr lang="en-US" sz="2400" b="1" dirty="0">
                <a:solidFill>
                  <a:schemeClr val="bg1"/>
                </a:solidFill>
              </a:rPr>
              <a:t>help in determining whether you are covered, use the decision tool at: http://</a:t>
            </a:r>
            <a:r>
              <a:rPr lang="en-US" sz="2400" b="1" dirty="0" smtClean="0">
                <a:solidFill>
                  <a:schemeClr val="bg1"/>
                </a:solidFill>
              </a:rPr>
              <a:t>www.cms.hhs.gov/hipaa/hipaa2/support/tools/decisionsupport/default.asp</a:t>
            </a:r>
            <a:r>
              <a:rPr lang="en-US" sz="2400" b="1" dirty="0">
                <a:solidFill>
                  <a:schemeClr val="bg1"/>
                </a:solidFill>
              </a:rPr>
              <a:t>.</a:t>
            </a:r>
          </a:p>
        </p:txBody>
      </p:sp>
      <p:pic>
        <p:nvPicPr>
          <p:cNvPr id="4" name="Picture 3"/>
          <p:cNvPicPr>
            <a:picLocks noChangeAspect="1"/>
          </p:cNvPicPr>
          <p:nvPr/>
        </p:nvPicPr>
        <p:blipFill>
          <a:blip r:embed="rId2"/>
          <a:stretch>
            <a:fillRect/>
          </a:stretch>
        </p:blipFill>
        <p:spPr>
          <a:xfrm>
            <a:off x="9218612" y="396240"/>
            <a:ext cx="2565831" cy="6270086"/>
          </a:xfrm>
          <a:prstGeom prst="rect">
            <a:avLst/>
          </a:prstGeom>
        </p:spPr>
      </p:pic>
    </p:spTree>
    <p:extLst>
      <p:ext uri="{BB962C8B-B14F-4D97-AF65-F5344CB8AC3E}">
        <p14:creationId xmlns:p14="http://schemas.microsoft.com/office/powerpoint/2010/main" val="7384452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77" y="5905427"/>
            <a:ext cx="9110124" cy="642607"/>
          </a:xfrm>
        </p:spPr>
        <p:txBody>
          <a:bodyPr/>
          <a:lstStyle/>
          <a:p>
            <a:r>
              <a:rPr lang="en-US" b="1" dirty="0"/>
              <a:t>Who is Covered by the Privacy Rule </a:t>
            </a:r>
          </a:p>
        </p:txBody>
      </p:sp>
      <p:sp>
        <p:nvSpPr>
          <p:cNvPr id="3" name="Content Placeholder 2"/>
          <p:cNvSpPr>
            <a:spLocks noGrp="1"/>
          </p:cNvSpPr>
          <p:nvPr>
            <p:ph idx="1"/>
          </p:nvPr>
        </p:nvSpPr>
        <p:spPr>
          <a:xfrm>
            <a:off x="0" y="685800"/>
            <a:ext cx="9218612" cy="5219627"/>
          </a:xfrm>
        </p:spPr>
        <p:txBody>
          <a:bodyPr>
            <a:normAutofit fontScale="55000" lnSpcReduction="20000"/>
          </a:bodyPr>
          <a:lstStyle/>
          <a:p>
            <a:pPr marL="0" indent="0">
              <a:buNone/>
            </a:pPr>
            <a:r>
              <a:rPr lang="en-US" sz="5100" b="1" dirty="0">
                <a:solidFill>
                  <a:schemeClr val="bg1"/>
                </a:solidFill>
              </a:rPr>
              <a:t>Health </a:t>
            </a:r>
            <a:r>
              <a:rPr lang="en-US" sz="5100" b="1" dirty="0" smtClean="0">
                <a:solidFill>
                  <a:schemeClr val="bg1"/>
                </a:solidFill>
              </a:rPr>
              <a:t>Plans </a:t>
            </a:r>
          </a:p>
          <a:p>
            <a:pPr marL="0" indent="0">
              <a:buNone/>
            </a:pPr>
            <a:r>
              <a:rPr lang="en-US" sz="2900" b="1" dirty="0" smtClean="0">
                <a:solidFill>
                  <a:schemeClr val="bg1"/>
                </a:solidFill>
              </a:rPr>
              <a:t>Individual </a:t>
            </a:r>
            <a:r>
              <a:rPr lang="en-US" sz="2900" b="1" dirty="0">
                <a:solidFill>
                  <a:schemeClr val="bg1"/>
                </a:solidFill>
              </a:rPr>
              <a:t>and group plans that provide or pay the cost of medical care are covered entities</a:t>
            </a:r>
            <a:r>
              <a:rPr lang="en-US" sz="2900" b="1" dirty="0" smtClean="0">
                <a:solidFill>
                  <a:schemeClr val="bg1"/>
                </a:solidFill>
              </a:rPr>
              <a:t>.</a:t>
            </a:r>
          </a:p>
          <a:p>
            <a:pPr marL="0" indent="0">
              <a:buNone/>
            </a:pPr>
            <a:r>
              <a:rPr lang="en-US" sz="2900" b="1" dirty="0" smtClean="0">
                <a:solidFill>
                  <a:schemeClr val="bg1"/>
                </a:solidFill>
              </a:rPr>
              <a:t> </a:t>
            </a:r>
            <a:r>
              <a:rPr lang="en-US" sz="2900" b="1" dirty="0">
                <a:solidFill>
                  <a:schemeClr val="bg1"/>
                </a:solidFill>
              </a:rPr>
              <a:t>Health plans include health, dental, vision, and prescription drug insurers, health maintenance organizations (“HMOs”), Medicare, Medicaid, </a:t>
            </a:r>
            <a:r>
              <a:rPr lang="en-US" sz="2900" b="1" dirty="0" smtClean="0">
                <a:solidFill>
                  <a:schemeClr val="bg1"/>
                </a:solidFill>
              </a:rPr>
              <a:t>Medicare + Choice </a:t>
            </a:r>
            <a:r>
              <a:rPr lang="en-US" sz="2900" b="1" dirty="0">
                <a:solidFill>
                  <a:schemeClr val="bg1"/>
                </a:solidFill>
              </a:rPr>
              <a:t>and Medicare supplement insurers, and long-term care insurers (excluding nursing home fixed-indemnity policies). </a:t>
            </a:r>
            <a:endParaRPr lang="en-US" sz="2900" b="1" dirty="0" smtClean="0">
              <a:solidFill>
                <a:schemeClr val="bg1"/>
              </a:solidFill>
            </a:endParaRPr>
          </a:p>
          <a:p>
            <a:pPr marL="0" indent="0">
              <a:buNone/>
            </a:pPr>
            <a:r>
              <a:rPr lang="en-US" sz="2900" b="1" dirty="0" smtClean="0">
                <a:solidFill>
                  <a:schemeClr val="bg1"/>
                </a:solidFill>
              </a:rPr>
              <a:t>Health </a:t>
            </a:r>
            <a:r>
              <a:rPr lang="en-US" sz="2900" b="1" dirty="0">
                <a:solidFill>
                  <a:schemeClr val="bg1"/>
                </a:solidFill>
              </a:rPr>
              <a:t>plans also include employer-sponsored group health plans, government and church-sponsored health plans, and multi-employer health plans. </a:t>
            </a:r>
            <a:endParaRPr lang="en-US" sz="2900" b="1" dirty="0" smtClean="0">
              <a:solidFill>
                <a:schemeClr val="bg1"/>
              </a:solidFill>
            </a:endParaRPr>
          </a:p>
          <a:p>
            <a:pPr marL="0" indent="0">
              <a:buNone/>
            </a:pPr>
            <a:r>
              <a:rPr lang="en-US" sz="2900" b="1" dirty="0" smtClean="0">
                <a:solidFill>
                  <a:schemeClr val="bg1"/>
                </a:solidFill>
              </a:rPr>
              <a:t>There </a:t>
            </a:r>
            <a:r>
              <a:rPr lang="en-US" sz="2900" b="1" dirty="0">
                <a:solidFill>
                  <a:schemeClr val="bg1"/>
                </a:solidFill>
              </a:rPr>
              <a:t>are exceptions—a group health plan with less than 50 participants that is administered solely by the employer that established and maintains the plan is not a covered entity. </a:t>
            </a:r>
            <a:endParaRPr lang="en-US" sz="2900" b="1" dirty="0" smtClean="0">
              <a:solidFill>
                <a:schemeClr val="bg1"/>
              </a:solidFill>
            </a:endParaRPr>
          </a:p>
          <a:p>
            <a:pPr marL="0" indent="0">
              <a:buNone/>
            </a:pPr>
            <a:r>
              <a:rPr lang="en-US" sz="2900" b="1" dirty="0" smtClean="0">
                <a:solidFill>
                  <a:schemeClr val="bg1"/>
                </a:solidFill>
              </a:rPr>
              <a:t>Two </a:t>
            </a:r>
            <a:r>
              <a:rPr lang="en-US" sz="2900" b="1" dirty="0">
                <a:solidFill>
                  <a:schemeClr val="bg1"/>
                </a:solidFill>
              </a:rPr>
              <a:t>types of </a:t>
            </a:r>
            <a:r>
              <a:rPr lang="en-US" sz="2900" b="1" dirty="0" smtClean="0">
                <a:solidFill>
                  <a:schemeClr val="bg1"/>
                </a:solidFill>
              </a:rPr>
              <a:t>government funded </a:t>
            </a:r>
            <a:r>
              <a:rPr lang="en-US" sz="2900" b="1" dirty="0">
                <a:solidFill>
                  <a:schemeClr val="bg1"/>
                </a:solidFill>
              </a:rPr>
              <a:t>programs are not health plans: (1) those whose principal purpose is not providing or paying the cost of health care, such as the food stamps program; and (2) those programs whose principal activity is directly providing health care, such as a community health center</a:t>
            </a:r>
            <a:r>
              <a:rPr lang="en-US" sz="2900" b="1" dirty="0" smtClean="0">
                <a:solidFill>
                  <a:schemeClr val="bg1"/>
                </a:solidFill>
              </a:rPr>
              <a:t>, </a:t>
            </a:r>
            <a:r>
              <a:rPr lang="en-US" sz="2900" b="1" dirty="0">
                <a:solidFill>
                  <a:schemeClr val="bg1"/>
                </a:solidFill>
              </a:rPr>
              <a:t>or the making of grants to fund the direct provision of health care. </a:t>
            </a:r>
            <a:endParaRPr lang="en-US" sz="2900" b="1" dirty="0" smtClean="0">
              <a:solidFill>
                <a:schemeClr val="bg1"/>
              </a:solidFill>
            </a:endParaRPr>
          </a:p>
          <a:p>
            <a:pPr marL="0" indent="0">
              <a:buNone/>
            </a:pPr>
            <a:r>
              <a:rPr lang="en-US" sz="2900" b="1" dirty="0" smtClean="0">
                <a:solidFill>
                  <a:schemeClr val="bg1"/>
                </a:solidFill>
              </a:rPr>
              <a:t>Certain </a:t>
            </a:r>
            <a:r>
              <a:rPr lang="en-US" sz="2900" b="1" dirty="0">
                <a:solidFill>
                  <a:schemeClr val="bg1"/>
                </a:solidFill>
              </a:rPr>
              <a:t>types of insurance entities are also not health plans, including entities providing only workers’ compensation, automobile insurance, and property and casualty insurance. </a:t>
            </a:r>
          </a:p>
        </p:txBody>
      </p:sp>
      <p:pic>
        <p:nvPicPr>
          <p:cNvPr id="4" name="Picture 3"/>
          <p:cNvPicPr>
            <a:picLocks noChangeAspect="1"/>
          </p:cNvPicPr>
          <p:nvPr/>
        </p:nvPicPr>
        <p:blipFill>
          <a:blip r:embed="rId2"/>
          <a:stretch>
            <a:fillRect/>
          </a:stretch>
        </p:blipFill>
        <p:spPr>
          <a:xfrm>
            <a:off x="9296401" y="233679"/>
            <a:ext cx="2614612" cy="6389289"/>
          </a:xfrm>
          <a:prstGeom prst="rect">
            <a:avLst/>
          </a:prstGeom>
        </p:spPr>
      </p:pic>
    </p:spTree>
    <p:extLst>
      <p:ext uri="{BB962C8B-B14F-4D97-AF65-F5344CB8AC3E}">
        <p14:creationId xmlns:p14="http://schemas.microsoft.com/office/powerpoint/2010/main" val="3130707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2" y="5842861"/>
            <a:ext cx="9218612" cy="926454"/>
          </a:xfrm>
        </p:spPr>
        <p:txBody>
          <a:bodyPr/>
          <a:lstStyle/>
          <a:p>
            <a:r>
              <a:rPr lang="en-US" b="1" dirty="0"/>
              <a:t>Who is Covered by the Privacy Rule</a:t>
            </a:r>
          </a:p>
        </p:txBody>
      </p:sp>
      <p:sp>
        <p:nvSpPr>
          <p:cNvPr id="3" name="Content Placeholder 2"/>
          <p:cNvSpPr>
            <a:spLocks noGrp="1"/>
          </p:cNvSpPr>
          <p:nvPr>
            <p:ph idx="1"/>
          </p:nvPr>
        </p:nvSpPr>
        <p:spPr>
          <a:xfrm>
            <a:off x="178231" y="304800"/>
            <a:ext cx="9040381" cy="5809282"/>
          </a:xfrm>
        </p:spPr>
        <p:txBody>
          <a:bodyPr>
            <a:normAutofit/>
          </a:bodyPr>
          <a:lstStyle/>
          <a:p>
            <a:pPr marL="0" indent="0">
              <a:buNone/>
            </a:pPr>
            <a:r>
              <a:rPr lang="en-US" sz="3800" b="1" dirty="0">
                <a:solidFill>
                  <a:schemeClr val="bg1"/>
                </a:solidFill>
              </a:rPr>
              <a:t>Health Care </a:t>
            </a:r>
            <a:r>
              <a:rPr lang="en-US" sz="3800" b="1" dirty="0" smtClean="0">
                <a:solidFill>
                  <a:schemeClr val="bg1"/>
                </a:solidFill>
              </a:rPr>
              <a:t>Providers</a:t>
            </a:r>
          </a:p>
          <a:p>
            <a:pPr marL="0" indent="0">
              <a:buNone/>
            </a:pPr>
            <a:r>
              <a:rPr lang="en-US" dirty="0" smtClean="0"/>
              <a:t> </a:t>
            </a:r>
            <a:r>
              <a:rPr lang="en-US" b="1" dirty="0">
                <a:solidFill>
                  <a:schemeClr val="bg1"/>
                </a:solidFill>
              </a:rPr>
              <a:t>Every health care provider, regardless of size, who electronically transmits health information in connection with certain transactions, is a covered entity. These transactions include claims, benefit eligibility inquiries, referral authorization requests, or other transactions for which HHS has established standards under the HIPAA Transactions Rule</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Using electronic technology, such as email, does not mean a health care provider is a covered entity; the transmission must be in connection with a standard transaction. The Privacy Rule covers a health care provider whether it electronically transmits these transactions directly or uses a billing service or other third party to do so on its behalf. Health care providers include all “providers of services” (e.g., institutional providers such as hospitals) and “providers of medical or health services” (e.g., non-institutional providers such as physicians, dentists and other practitioners) as defined by Medicare, and any other person or organization that furnishes, bills, or is paid for health care. </a:t>
            </a:r>
          </a:p>
        </p:txBody>
      </p:sp>
      <p:pic>
        <p:nvPicPr>
          <p:cNvPr id="4" name="Picture 3"/>
          <p:cNvPicPr>
            <a:picLocks noChangeAspect="1"/>
          </p:cNvPicPr>
          <p:nvPr/>
        </p:nvPicPr>
        <p:blipFill>
          <a:blip r:embed="rId2"/>
          <a:stretch>
            <a:fillRect/>
          </a:stretch>
        </p:blipFill>
        <p:spPr>
          <a:xfrm>
            <a:off x="9218612" y="304799"/>
            <a:ext cx="2682240" cy="6554553"/>
          </a:xfrm>
          <a:prstGeom prst="rect">
            <a:avLst/>
          </a:prstGeom>
        </p:spPr>
      </p:pic>
    </p:spTree>
    <p:extLst>
      <p:ext uri="{BB962C8B-B14F-4D97-AF65-F5344CB8AC3E}">
        <p14:creationId xmlns:p14="http://schemas.microsoft.com/office/powerpoint/2010/main" val="419917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69996"/>
            <a:ext cx="7568635" cy="1507067"/>
          </a:xfrm>
        </p:spPr>
        <p:txBody>
          <a:bodyPr>
            <a:noAutofit/>
          </a:bodyPr>
          <a:lstStyle/>
          <a:p>
            <a:r>
              <a:rPr lang="en-US" sz="5400" dirty="0" smtClean="0"/>
              <a:t/>
            </a:r>
            <a:br>
              <a:rPr lang="en-US" sz="5400" dirty="0" smtClean="0"/>
            </a:br>
            <a:r>
              <a:rPr lang="en-US" sz="5400" b="1" dirty="0" smtClean="0"/>
              <a:t>Heath </a:t>
            </a:r>
            <a:r>
              <a:rPr lang="en-US" sz="5400" b="1" dirty="0"/>
              <a:t>law and </a:t>
            </a:r>
            <a:br>
              <a:rPr lang="en-US" sz="5400" b="1" dirty="0"/>
            </a:br>
            <a:r>
              <a:rPr lang="en-US" sz="5400" b="1" dirty="0"/>
              <a:t>regulations </a:t>
            </a:r>
            <a:br>
              <a:rPr lang="en-US" sz="5400" b="1" dirty="0"/>
            </a:br>
            <a:endParaRPr lang="en-US" sz="5400" b="1" dirty="0"/>
          </a:p>
        </p:txBody>
      </p:sp>
      <p:sp>
        <p:nvSpPr>
          <p:cNvPr id="3" name="Content Placeholder 2"/>
          <p:cNvSpPr>
            <a:spLocks noGrp="1"/>
          </p:cNvSpPr>
          <p:nvPr>
            <p:ph idx="1"/>
          </p:nvPr>
        </p:nvSpPr>
        <p:spPr>
          <a:xfrm>
            <a:off x="0" y="201479"/>
            <a:ext cx="8415580" cy="5068518"/>
          </a:xfrm>
        </p:spPr>
        <p:txBody>
          <a:bodyPr>
            <a:normAutofit fontScale="92500" lnSpcReduction="20000"/>
          </a:bodyPr>
          <a:lstStyle/>
          <a:p>
            <a:pPr lvl="0">
              <a:buFont typeface="Arial" panose="020B0604020202020204" pitchFamily="34" charset="0"/>
              <a:buChar char="•"/>
            </a:pPr>
            <a:r>
              <a:rPr lang="en-US" sz="2400" b="1" dirty="0">
                <a:solidFill>
                  <a:schemeClr val="bg1"/>
                </a:solidFill>
              </a:rPr>
              <a:t>Laws concerning the provision of health services</a:t>
            </a:r>
          </a:p>
          <a:p>
            <a:pPr lvl="0">
              <a:buFont typeface="Arial" panose="020B0604020202020204" pitchFamily="34" charset="0"/>
              <a:buChar char="•"/>
            </a:pPr>
            <a:r>
              <a:rPr lang="en-US" sz="2400" b="1" dirty="0">
                <a:solidFill>
                  <a:schemeClr val="bg1"/>
                </a:solidFill>
              </a:rPr>
              <a:t>Incorporation policy of the United States of America</a:t>
            </a:r>
          </a:p>
          <a:p>
            <a:pPr lvl="0">
              <a:buFont typeface="Arial" panose="020B0604020202020204" pitchFamily="34" charset="0"/>
              <a:buChar char="•"/>
            </a:pPr>
            <a:r>
              <a:rPr lang="en-US" sz="2400" b="1" dirty="0">
                <a:solidFill>
                  <a:schemeClr val="bg1"/>
                </a:solidFill>
              </a:rPr>
              <a:t>Power of attorney</a:t>
            </a:r>
          </a:p>
          <a:p>
            <a:pPr lvl="0">
              <a:buFont typeface="Arial" panose="020B0604020202020204" pitchFamily="34" charset="0"/>
              <a:buChar char="•"/>
            </a:pPr>
            <a:r>
              <a:rPr lang="en-US" sz="2400" b="1" dirty="0">
                <a:solidFill>
                  <a:schemeClr val="bg1"/>
                </a:solidFill>
              </a:rPr>
              <a:t>Do not resuscitate </a:t>
            </a:r>
          </a:p>
          <a:p>
            <a:pPr lvl="0">
              <a:buFont typeface="Arial" panose="020B0604020202020204" pitchFamily="34" charset="0"/>
              <a:buChar char="•"/>
            </a:pPr>
            <a:r>
              <a:rPr lang="en-US" sz="2400" b="1" dirty="0">
                <a:solidFill>
                  <a:schemeClr val="bg1"/>
                </a:solidFill>
              </a:rPr>
              <a:t>The Health Insurance Portability and Accountability Act of 1996 (HIPAA)</a:t>
            </a:r>
          </a:p>
          <a:p>
            <a:pPr lvl="0">
              <a:buFont typeface="Arial" panose="020B0604020202020204" pitchFamily="34" charset="0"/>
              <a:buChar char="•"/>
            </a:pPr>
            <a:r>
              <a:rPr lang="en-US" sz="2400" b="1" dirty="0">
                <a:solidFill>
                  <a:schemeClr val="bg1"/>
                </a:solidFill>
              </a:rPr>
              <a:t>Guidance Regarding Methods for De-identification of Protected Health Information in Accordance with HIPAA </a:t>
            </a:r>
          </a:p>
          <a:p>
            <a:pPr lvl="0">
              <a:buFont typeface="Arial" panose="020B0604020202020204" pitchFamily="34" charset="0"/>
              <a:buChar char="•"/>
            </a:pPr>
            <a:r>
              <a:rPr lang="en-US" sz="2400" b="1" dirty="0">
                <a:solidFill>
                  <a:schemeClr val="bg1"/>
                </a:solidFill>
              </a:rPr>
              <a:t>Laws related to malpractice</a:t>
            </a:r>
          </a:p>
          <a:p>
            <a:pPr lvl="0">
              <a:buFont typeface="Arial" panose="020B0604020202020204" pitchFamily="34" charset="0"/>
              <a:buChar char="•"/>
            </a:pPr>
            <a:r>
              <a:rPr lang="en-US" sz="2400" b="1" dirty="0">
                <a:solidFill>
                  <a:schemeClr val="bg1"/>
                </a:solidFill>
              </a:rPr>
              <a:t>CA differences</a:t>
            </a:r>
          </a:p>
          <a:p>
            <a:pPr lvl="0">
              <a:buFont typeface="Arial" panose="020B0604020202020204" pitchFamily="34" charset="0"/>
              <a:buChar char="•"/>
            </a:pPr>
            <a:r>
              <a:rPr lang="en-US" sz="2400" b="1" dirty="0">
                <a:solidFill>
                  <a:schemeClr val="bg1"/>
                </a:solidFill>
              </a:rPr>
              <a:t>Federal Torts Claims Act</a:t>
            </a:r>
          </a:p>
          <a:p>
            <a:pPr lvl="0">
              <a:buFont typeface="Arial" panose="020B0604020202020204" pitchFamily="34" charset="0"/>
              <a:buChar char="•"/>
            </a:pPr>
            <a:r>
              <a:rPr lang="en-US" sz="2400" b="1" dirty="0">
                <a:solidFill>
                  <a:schemeClr val="bg1"/>
                </a:solidFill>
              </a:rPr>
              <a:t>National Committee for Quality Assurance (NCQA) </a:t>
            </a:r>
          </a:p>
          <a:p>
            <a:pPr>
              <a:buFont typeface="Arial" panose="020B0604020202020204" pitchFamily="34" charset="0"/>
              <a:buChar char="•"/>
            </a:pPr>
            <a:r>
              <a:rPr lang="en-US" sz="2400" b="1" dirty="0">
                <a:solidFill>
                  <a:schemeClr val="bg1"/>
                </a:solidFill>
              </a:rPr>
              <a:t>Emergency Medical Treatment and Labor Act (EMTALA)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247" y="201478"/>
            <a:ext cx="2766469" cy="6397967"/>
          </a:xfrm>
          <a:prstGeom prst="rect">
            <a:avLst/>
          </a:prstGeom>
        </p:spPr>
      </p:pic>
    </p:spTree>
    <p:extLst>
      <p:ext uri="{BB962C8B-B14F-4D97-AF65-F5344CB8AC3E}">
        <p14:creationId xmlns:p14="http://schemas.microsoft.com/office/powerpoint/2010/main" val="266247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90" y="5890516"/>
            <a:ext cx="9125622" cy="686230"/>
          </a:xfrm>
        </p:spPr>
        <p:txBody>
          <a:bodyPr/>
          <a:lstStyle/>
          <a:p>
            <a:r>
              <a:rPr lang="en-US" b="1" dirty="0"/>
              <a:t>Who is Covered by the Privacy Rule </a:t>
            </a:r>
          </a:p>
        </p:txBody>
      </p:sp>
      <p:sp>
        <p:nvSpPr>
          <p:cNvPr id="3" name="Content Placeholder 2"/>
          <p:cNvSpPr>
            <a:spLocks noGrp="1"/>
          </p:cNvSpPr>
          <p:nvPr>
            <p:ph idx="1"/>
          </p:nvPr>
        </p:nvSpPr>
        <p:spPr>
          <a:xfrm>
            <a:off x="0" y="139485"/>
            <a:ext cx="9218612" cy="5751031"/>
          </a:xfrm>
        </p:spPr>
        <p:txBody>
          <a:bodyPr>
            <a:normAutofit fontScale="92500" lnSpcReduction="20000"/>
          </a:bodyPr>
          <a:lstStyle/>
          <a:p>
            <a:pPr>
              <a:buFont typeface="Arial" panose="020B0604020202020204" pitchFamily="34" charset="0"/>
              <a:buChar char="•"/>
            </a:pPr>
            <a:r>
              <a:rPr lang="en-US" sz="3800" b="1" dirty="0">
                <a:solidFill>
                  <a:schemeClr val="bg1"/>
                </a:solidFill>
              </a:rPr>
              <a:t>Health Care </a:t>
            </a:r>
            <a:r>
              <a:rPr lang="en-US" sz="3800" b="1" dirty="0" smtClean="0">
                <a:solidFill>
                  <a:schemeClr val="bg1"/>
                </a:solidFill>
              </a:rPr>
              <a:t>Clearinghouses</a:t>
            </a:r>
            <a:endParaRPr lang="en-US" sz="3800" dirty="0" smtClean="0"/>
          </a:p>
          <a:p>
            <a:pPr>
              <a:buFont typeface="Arial" panose="020B0604020202020204" pitchFamily="34" charset="0"/>
              <a:buChar char="•"/>
            </a:pPr>
            <a:r>
              <a:rPr lang="en-US" sz="2600" b="1" dirty="0" smtClean="0">
                <a:solidFill>
                  <a:schemeClr val="bg1"/>
                </a:solidFill>
              </a:rPr>
              <a:t>Health </a:t>
            </a:r>
            <a:r>
              <a:rPr lang="en-US" sz="2600" b="1" dirty="0">
                <a:solidFill>
                  <a:schemeClr val="bg1"/>
                </a:solidFill>
              </a:rPr>
              <a:t>care clearinghouses are entities that process nonstandard information they receive from another entity into a standard (i.e., standard format or data content), or vice versa. </a:t>
            </a:r>
            <a:endParaRPr lang="en-US" sz="2600" b="1" dirty="0" smtClean="0">
              <a:solidFill>
                <a:schemeClr val="bg1"/>
              </a:solidFill>
            </a:endParaRPr>
          </a:p>
          <a:p>
            <a:pPr>
              <a:buFont typeface="Arial" panose="020B0604020202020204" pitchFamily="34" charset="0"/>
              <a:buChar char="•"/>
            </a:pPr>
            <a:r>
              <a:rPr lang="en-US" sz="2600" b="1" dirty="0" smtClean="0">
                <a:solidFill>
                  <a:schemeClr val="bg1"/>
                </a:solidFill>
              </a:rPr>
              <a:t> </a:t>
            </a:r>
            <a:r>
              <a:rPr lang="en-US" sz="2600" b="1" dirty="0">
                <a:solidFill>
                  <a:schemeClr val="bg1"/>
                </a:solidFill>
              </a:rPr>
              <a:t>In most instances, health care clearinghouses will receive individually identifiable health information only when they are providing these processing services to a health plan or health care provider as a business associate. </a:t>
            </a:r>
            <a:endParaRPr lang="en-US" sz="2600" b="1" dirty="0" smtClean="0">
              <a:solidFill>
                <a:schemeClr val="bg1"/>
              </a:solidFill>
            </a:endParaRPr>
          </a:p>
          <a:p>
            <a:pPr>
              <a:buFont typeface="Arial" panose="020B0604020202020204" pitchFamily="34" charset="0"/>
              <a:buChar char="•"/>
            </a:pPr>
            <a:r>
              <a:rPr lang="en-US" sz="2600" b="1" dirty="0" smtClean="0">
                <a:solidFill>
                  <a:schemeClr val="bg1"/>
                </a:solidFill>
              </a:rPr>
              <a:t>In </a:t>
            </a:r>
            <a:r>
              <a:rPr lang="en-US" sz="2600" b="1" dirty="0">
                <a:solidFill>
                  <a:schemeClr val="bg1"/>
                </a:solidFill>
              </a:rPr>
              <a:t>such instances, only certain provisions of the Privacy Rule are applicable to the health care clearinghouse’s uses and disclosures of protected health information</a:t>
            </a:r>
            <a:r>
              <a:rPr lang="en-US" sz="2600" b="1" dirty="0" smtClean="0">
                <a:solidFill>
                  <a:schemeClr val="bg1"/>
                </a:solidFill>
              </a:rPr>
              <a:t>.</a:t>
            </a:r>
          </a:p>
          <a:p>
            <a:pPr>
              <a:buFont typeface="Arial" panose="020B0604020202020204" pitchFamily="34" charset="0"/>
              <a:buChar char="•"/>
            </a:pPr>
            <a:r>
              <a:rPr lang="en-US" sz="2600" b="1" dirty="0" smtClean="0">
                <a:solidFill>
                  <a:schemeClr val="bg1"/>
                </a:solidFill>
              </a:rPr>
              <a:t> </a:t>
            </a:r>
            <a:r>
              <a:rPr lang="en-US" sz="2600" b="1" dirty="0">
                <a:solidFill>
                  <a:schemeClr val="bg1"/>
                </a:solidFill>
              </a:rPr>
              <a:t>Health care clearinghouses include billing services, repricing companies, community health management information systems, and value-added networks and switches if these entities perform clearinghouse functions. </a:t>
            </a:r>
          </a:p>
        </p:txBody>
      </p:sp>
      <p:pic>
        <p:nvPicPr>
          <p:cNvPr id="4" name="Picture 3"/>
          <p:cNvPicPr>
            <a:picLocks noChangeAspect="1"/>
          </p:cNvPicPr>
          <p:nvPr/>
        </p:nvPicPr>
        <p:blipFill>
          <a:blip r:embed="rId2"/>
          <a:stretch>
            <a:fillRect/>
          </a:stretch>
        </p:blipFill>
        <p:spPr>
          <a:xfrm>
            <a:off x="9428480" y="386079"/>
            <a:ext cx="2533332" cy="6190667"/>
          </a:xfrm>
          <a:prstGeom prst="rect">
            <a:avLst/>
          </a:prstGeom>
        </p:spPr>
      </p:pic>
    </p:spTree>
    <p:extLst>
      <p:ext uri="{BB962C8B-B14F-4D97-AF65-F5344CB8AC3E}">
        <p14:creationId xmlns:p14="http://schemas.microsoft.com/office/powerpoint/2010/main" val="3573607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Information is Protected </a:t>
            </a:r>
          </a:p>
        </p:txBody>
      </p:sp>
      <p:sp>
        <p:nvSpPr>
          <p:cNvPr id="3" name="Content Placeholder 2"/>
          <p:cNvSpPr>
            <a:spLocks noGrp="1"/>
          </p:cNvSpPr>
          <p:nvPr>
            <p:ph idx="1"/>
          </p:nvPr>
        </p:nvSpPr>
        <p:spPr/>
        <p:txBody>
          <a:bodyPr/>
          <a:lstStyle/>
          <a:p>
            <a:pPr marL="0" indent="0">
              <a:buNone/>
            </a:pPr>
            <a:r>
              <a:rPr lang="en-US" sz="3600" b="1" dirty="0">
                <a:solidFill>
                  <a:schemeClr val="bg1"/>
                </a:solidFill>
              </a:rPr>
              <a:t>Protected Health </a:t>
            </a:r>
            <a:r>
              <a:rPr lang="en-US" sz="3600" b="1" dirty="0" smtClean="0">
                <a:solidFill>
                  <a:schemeClr val="bg1"/>
                </a:solidFill>
              </a:rPr>
              <a:t>Information </a:t>
            </a:r>
          </a:p>
          <a:p>
            <a:pPr marL="0" indent="0">
              <a:buNone/>
            </a:pPr>
            <a:endParaRPr lang="en-US" sz="3600" dirty="0" smtClean="0">
              <a:solidFill>
                <a:schemeClr val="bg1"/>
              </a:solidFill>
            </a:endParaRPr>
          </a:p>
          <a:p>
            <a:pPr marL="0" indent="0">
              <a:buNone/>
            </a:pPr>
            <a:r>
              <a:rPr lang="en-US" b="1" dirty="0" smtClean="0">
                <a:solidFill>
                  <a:schemeClr val="bg1"/>
                </a:solidFill>
              </a:rPr>
              <a:t>The </a:t>
            </a:r>
            <a:r>
              <a:rPr lang="en-US" b="1" dirty="0">
                <a:solidFill>
                  <a:schemeClr val="bg1"/>
                </a:solidFill>
              </a:rPr>
              <a:t>Privacy Rule protects all "individually identifiable health information" held or transmitted by a covered entity or its business associate, in any form or media, whether electronic, paper, or oral. </a:t>
            </a:r>
            <a:endParaRPr lang="en-US" b="1" dirty="0" smtClean="0">
              <a:solidFill>
                <a:schemeClr val="bg1"/>
              </a:solidFill>
            </a:endParaRPr>
          </a:p>
          <a:p>
            <a:pPr marL="0" indent="0">
              <a:buNone/>
            </a:pPr>
            <a:endParaRPr lang="en-US" b="1" dirty="0" smtClean="0">
              <a:solidFill>
                <a:schemeClr val="bg1"/>
              </a:solidFill>
            </a:endParaRPr>
          </a:p>
          <a:p>
            <a:pPr marL="0" indent="0">
              <a:buNone/>
            </a:pPr>
            <a:r>
              <a:rPr lang="en-US" b="1" dirty="0" smtClean="0">
                <a:solidFill>
                  <a:schemeClr val="bg1"/>
                </a:solidFill>
              </a:rPr>
              <a:t>The </a:t>
            </a:r>
            <a:r>
              <a:rPr lang="en-US" b="1" dirty="0">
                <a:solidFill>
                  <a:schemeClr val="bg1"/>
                </a:solidFill>
              </a:rPr>
              <a:t>Privacy Rule calls this information "protected health information (PHI</a:t>
            </a:r>
            <a:r>
              <a:rPr lang="en-US" b="1" dirty="0" smtClean="0">
                <a:solidFill>
                  <a:schemeClr val="bg1"/>
                </a:solidFill>
              </a:rPr>
              <a:t>)." </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18320" y="301837"/>
            <a:ext cx="2539366" cy="6205414"/>
          </a:xfrm>
          <a:prstGeom prst="rect">
            <a:avLst/>
          </a:prstGeom>
        </p:spPr>
      </p:pic>
    </p:spTree>
    <p:extLst>
      <p:ext uri="{BB962C8B-B14F-4D97-AF65-F5344CB8AC3E}">
        <p14:creationId xmlns:p14="http://schemas.microsoft.com/office/powerpoint/2010/main" val="2846819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Associates</a:t>
            </a:r>
          </a:p>
        </p:txBody>
      </p:sp>
      <p:sp>
        <p:nvSpPr>
          <p:cNvPr id="3" name="Content Placeholder 2"/>
          <p:cNvSpPr>
            <a:spLocks noGrp="1"/>
          </p:cNvSpPr>
          <p:nvPr>
            <p:ph idx="1"/>
          </p:nvPr>
        </p:nvSpPr>
        <p:spPr/>
        <p:txBody>
          <a:bodyPr>
            <a:normAutofit fontScale="77500" lnSpcReduction="20000"/>
          </a:bodyPr>
          <a:lstStyle/>
          <a:p>
            <a:pPr marL="0" indent="0">
              <a:buNone/>
            </a:pPr>
            <a:r>
              <a:rPr lang="en-US" sz="4600" b="1" dirty="0">
                <a:solidFill>
                  <a:schemeClr val="bg1"/>
                </a:solidFill>
              </a:rPr>
              <a:t>Business Associate </a:t>
            </a:r>
            <a:r>
              <a:rPr lang="en-US" sz="4600" b="1" dirty="0" smtClean="0">
                <a:solidFill>
                  <a:schemeClr val="bg1"/>
                </a:solidFill>
              </a:rPr>
              <a:t>Defined</a:t>
            </a:r>
          </a:p>
          <a:p>
            <a:pPr marL="0" indent="0">
              <a:buNone/>
            </a:pPr>
            <a:r>
              <a:rPr lang="en-US" dirty="0"/>
              <a:t> </a:t>
            </a:r>
            <a:r>
              <a:rPr lang="en-US" b="1" dirty="0" smtClean="0">
                <a:solidFill>
                  <a:schemeClr val="bg1"/>
                </a:solidFill>
              </a:rPr>
              <a:t>In </a:t>
            </a:r>
            <a:r>
              <a:rPr lang="en-US" b="1" dirty="0">
                <a:solidFill>
                  <a:schemeClr val="bg1"/>
                </a:solidFill>
              </a:rPr>
              <a:t>general, a business associate is a person or organization, other than a member of a covered entity's workforce, that performs certain functions or activities on behalf of, or provides certain services to, a covered entity that involve the use or disclosure of individually identifiable health information</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Business associate functions or activities on behalf of a covered entity include claims processing, data analysis, utilization review, and billing</a:t>
            </a:r>
            <a:r>
              <a:rPr lang="en-US" b="1" dirty="0" smtClean="0">
                <a:solidFill>
                  <a:schemeClr val="bg1"/>
                </a:solidFill>
              </a:rPr>
              <a:t>. </a:t>
            </a:r>
            <a:r>
              <a:rPr lang="en-US" b="1" dirty="0">
                <a:solidFill>
                  <a:schemeClr val="bg1"/>
                </a:solidFill>
              </a:rPr>
              <a:t>Business associate services to a covered entity are limited to legal, actuarial, accounting, consulting, data aggregation, management, administrative, accreditation, or financial services</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However, persons or organizations are not considered business associates if their functions or services do not involve the use or disclosure of protected health information, and where any access to protected health information by such persons would be incidental, if at all. </a:t>
            </a:r>
            <a:endParaRPr lang="en-US" b="1" dirty="0" smtClean="0">
              <a:solidFill>
                <a:schemeClr val="bg1"/>
              </a:solidFill>
            </a:endParaRPr>
          </a:p>
          <a:p>
            <a:pPr marL="0" indent="0">
              <a:buNone/>
            </a:pPr>
            <a:r>
              <a:rPr lang="en-US" b="1" dirty="0" smtClean="0">
                <a:solidFill>
                  <a:schemeClr val="bg1"/>
                </a:solidFill>
              </a:rPr>
              <a:t>A </a:t>
            </a:r>
            <a:r>
              <a:rPr lang="en-US" b="1" dirty="0">
                <a:solidFill>
                  <a:schemeClr val="bg1"/>
                </a:solidFill>
              </a:rPr>
              <a:t>covered entity can be the business associate of another covered entity. </a:t>
            </a:r>
          </a:p>
        </p:txBody>
      </p:sp>
      <p:pic>
        <p:nvPicPr>
          <p:cNvPr id="4" name="Picture 3"/>
          <p:cNvPicPr>
            <a:picLocks noChangeAspect="1"/>
          </p:cNvPicPr>
          <p:nvPr/>
        </p:nvPicPr>
        <p:blipFill>
          <a:blip r:embed="rId2"/>
          <a:stretch>
            <a:fillRect/>
          </a:stretch>
        </p:blipFill>
        <p:spPr>
          <a:xfrm>
            <a:off x="9347201" y="212088"/>
            <a:ext cx="2586252" cy="6319987"/>
          </a:xfrm>
          <a:prstGeom prst="rect">
            <a:avLst/>
          </a:prstGeom>
        </p:spPr>
      </p:pic>
    </p:spTree>
    <p:extLst>
      <p:ext uri="{BB962C8B-B14F-4D97-AF65-F5344CB8AC3E}">
        <p14:creationId xmlns:p14="http://schemas.microsoft.com/office/powerpoint/2010/main" val="3270490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33440"/>
            <a:ext cx="5167948" cy="843279"/>
          </a:xfrm>
        </p:spPr>
        <p:txBody>
          <a:bodyPr/>
          <a:lstStyle/>
          <a:p>
            <a:r>
              <a:rPr lang="en-US" b="1" dirty="0"/>
              <a:t>Business Associates</a:t>
            </a:r>
          </a:p>
        </p:txBody>
      </p:sp>
      <p:sp>
        <p:nvSpPr>
          <p:cNvPr id="3" name="Content Placeholder 2"/>
          <p:cNvSpPr>
            <a:spLocks noGrp="1"/>
          </p:cNvSpPr>
          <p:nvPr>
            <p:ph idx="1"/>
          </p:nvPr>
        </p:nvSpPr>
        <p:spPr>
          <a:xfrm>
            <a:off x="233680" y="213360"/>
            <a:ext cx="8984932" cy="5720080"/>
          </a:xfrm>
        </p:spPr>
        <p:txBody>
          <a:bodyPr>
            <a:normAutofit fontScale="92500" lnSpcReduction="20000"/>
          </a:bodyPr>
          <a:lstStyle/>
          <a:p>
            <a:pPr marL="0" indent="0">
              <a:buNone/>
            </a:pPr>
            <a:r>
              <a:rPr lang="en-US" sz="3500" b="1" dirty="0">
                <a:solidFill>
                  <a:schemeClr val="bg1"/>
                </a:solidFill>
              </a:rPr>
              <a:t>Business Associate </a:t>
            </a:r>
            <a:r>
              <a:rPr lang="en-US" sz="3500" b="1" dirty="0" smtClean="0">
                <a:solidFill>
                  <a:schemeClr val="bg1"/>
                </a:solidFill>
              </a:rPr>
              <a:t>Contract </a:t>
            </a:r>
          </a:p>
          <a:p>
            <a:pPr marL="0" indent="0">
              <a:buNone/>
            </a:pPr>
            <a:r>
              <a:rPr lang="en-US" b="1" dirty="0" smtClean="0">
                <a:solidFill>
                  <a:schemeClr val="bg1"/>
                </a:solidFill>
              </a:rPr>
              <a:t>When </a:t>
            </a:r>
            <a:r>
              <a:rPr lang="en-US" b="1" dirty="0">
                <a:solidFill>
                  <a:schemeClr val="bg1"/>
                </a:solidFill>
              </a:rPr>
              <a:t>a covered entity uses a contractor or other </a:t>
            </a:r>
            <a:r>
              <a:rPr lang="en-US" b="1" dirty="0" smtClean="0">
                <a:solidFill>
                  <a:schemeClr val="bg1"/>
                </a:solidFill>
              </a:rPr>
              <a:t>non-workforce </a:t>
            </a:r>
            <a:r>
              <a:rPr lang="en-US" b="1" dirty="0">
                <a:solidFill>
                  <a:schemeClr val="bg1"/>
                </a:solidFill>
              </a:rPr>
              <a:t>member to perform "business associate" services or activities, the Rule requires that the covered entity include certain protections for the information in a business associate agreement (in certain circumstances governmental entities may use alternative means to achieve the same protections</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In the business associate contract, a covered entity must impose specified written safeguards on the individually identifiable health information used or disclosed by its business </a:t>
            </a:r>
            <a:r>
              <a:rPr lang="en-US" b="1" dirty="0" smtClean="0">
                <a:solidFill>
                  <a:schemeClr val="bg1"/>
                </a:solidFill>
              </a:rPr>
              <a:t>associates.</a:t>
            </a:r>
          </a:p>
          <a:p>
            <a:pPr marL="0" indent="0">
              <a:buNone/>
            </a:pPr>
            <a:r>
              <a:rPr lang="en-US" b="1" dirty="0" smtClean="0">
                <a:solidFill>
                  <a:schemeClr val="bg1"/>
                </a:solidFill>
              </a:rPr>
              <a:t> </a:t>
            </a:r>
            <a:r>
              <a:rPr lang="en-US" b="1" dirty="0">
                <a:solidFill>
                  <a:schemeClr val="bg1"/>
                </a:solidFill>
              </a:rPr>
              <a:t>Moreover, a covered entity may not contractually authorize its business associate to make any use or disclosure of protected health information that would violate the Rule</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Covered entities that have an existing written contract or agreement with business associates prior to October 15, 2002, which is not renewed or modified prior to April 14, 2003, are permitted to continue to operate under that contract until they renew the contract or April 14, 2004, whichever is </a:t>
            </a:r>
            <a:r>
              <a:rPr lang="en-US" b="1" dirty="0" smtClean="0">
                <a:solidFill>
                  <a:schemeClr val="bg1"/>
                </a:solidFill>
              </a:rPr>
              <a:t>first.</a:t>
            </a:r>
          </a:p>
          <a:p>
            <a:pPr marL="0" indent="0">
              <a:buNone/>
            </a:pPr>
            <a:r>
              <a:rPr lang="en-US" b="1" dirty="0" smtClean="0">
                <a:solidFill>
                  <a:schemeClr val="bg1"/>
                </a:solidFill>
              </a:rPr>
              <a:t> </a:t>
            </a:r>
            <a:r>
              <a:rPr lang="en-US" b="1" dirty="0">
                <a:solidFill>
                  <a:schemeClr val="bg1"/>
                </a:solidFill>
              </a:rPr>
              <a:t>Sample business associate contract language is available on the OCR website at: </a:t>
            </a:r>
            <a:r>
              <a:rPr lang="en-US" b="1" dirty="0">
                <a:solidFill>
                  <a:schemeClr val="bg1"/>
                </a:solidFill>
                <a:hlinkClick r:id="rId2"/>
              </a:rPr>
              <a:t>http://www.hhs.gov/ocr/hipaa/contractprov.html</a:t>
            </a:r>
            <a:r>
              <a:rPr lang="en-US" b="1" dirty="0" smtClean="0">
                <a:solidFill>
                  <a:schemeClr val="bg1"/>
                </a:solidFill>
              </a:rPr>
              <a:t>.</a:t>
            </a:r>
          </a:p>
          <a:p>
            <a:pPr marL="0" indent="0">
              <a:buNone/>
            </a:pPr>
            <a:r>
              <a:rPr lang="en-US" b="1" dirty="0" smtClean="0">
                <a:solidFill>
                  <a:schemeClr val="bg1"/>
                </a:solidFill>
              </a:rPr>
              <a:t> </a:t>
            </a:r>
            <a:r>
              <a:rPr lang="en-US" b="1" dirty="0">
                <a:solidFill>
                  <a:schemeClr val="bg1"/>
                </a:solidFill>
              </a:rPr>
              <a:t>Also see OCR “Business Associate” Guidance. </a:t>
            </a:r>
          </a:p>
        </p:txBody>
      </p:sp>
      <p:pic>
        <p:nvPicPr>
          <p:cNvPr id="4" name="Picture 3"/>
          <p:cNvPicPr>
            <a:picLocks noChangeAspect="1"/>
          </p:cNvPicPr>
          <p:nvPr/>
        </p:nvPicPr>
        <p:blipFill>
          <a:blip r:embed="rId3"/>
          <a:stretch>
            <a:fillRect/>
          </a:stretch>
        </p:blipFill>
        <p:spPr>
          <a:xfrm>
            <a:off x="9448801" y="365759"/>
            <a:ext cx="2533332" cy="6190667"/>
          </a:xfrm>
          <a:prstGeom prst="rect">
            <a:avLst/>
          </a:prstGeom>
        </p:spPr>
      </p:pic>
    </p:spTree>
    <p:extLst>
      <p:ext uri="{BB962C8B-B14F-4D97-AF65-F5344CB8AC3E}">
        <p14:creationId xmlns:p14="http://schemas.microsoft.com/office/powerpoint/2010/main" val="1797902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De-Identified Health </a:t>
            </a:r>
            <a:r>
              <a:rPr lang="en-US" b="1" dirty="0" smtClean="0"/>
              <a:t>Information </a:t>
            </a:r>
            <a:endParaRPr lang="en-US" b="1"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b="1" dirty="0">
                <a:solidFill>
                  <a:schemeClr val="bg1"/>
                </a:solidFill>
              </a:rPr>
              <a:t>There are no restrictions on the use or disclosure of de-identified health </a:t>
            </a:r>
            <a:r>
              <a:rPr lang="en-US" b="1" dirty="0" smtClean="0">
                <a:solidFill>
                  <a:schemeClr val="bg1"/>
                </a:solidFill>
              </a:rPr>
              <a:t>information.</a:t>
            </a:r>
          </a:p>
          <a:p>
            <a:pPr>
              <a:buFont typeface="Arial" panose="020B0604020202020204" pitchFamily="34" charset="0"/>
              <a:buChar char="•"/>
            </a:pPr>
            <a:r>
              <a:rPr lang="en-US" b="1" dirty="0" smtClean="0">
                <a:solidFill>
                  <a:schemeClr val="bg1"/>
                </a:solidFill>
              </a:rPr>
              <a:t> </a:t>
            </a:r>
            <a:r>
              <a:rPr lang="en-US" b="1" dirty="0">
                <a:solidFill>
                  <a:schemeClr val="bg1"/>
                </a:solidFill>
              </a:rPr>
              <a:t>De-identified health information neither identifies nor provides a reasonable basis to identify an individual</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There are two ways to de-identify information; either</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1) a formal determination by a qualified </a:t>
            </a:r>
            <a:r>
              <a:rPr lang="en-US" b="1" dirty="0" smtClean="0">
                <a:solidFill>
                  <a:schemeClr val="bg1"/>
                </a:solidFill>
              </a:rPr>
              <a:t>statistician.</a:t>
            </a:r>
          </a:p>
          <a:p>
            <a:pPr>
              <a:buFont typeface="Arial" panose="020B0604020202020204" pitchFamily="34" charset="0"/>
              <a:buChar char="•"/>
            </a:pPr>
            <a:r>
              <a:rPr lang="en-US" b="1" dirty="0" smtClean="0">
                <a:solidFill>
                  <a:schemeClr val="bg1"/>
                </a:solidFill>
              </a:rPr>
              <a:t>2</a:t>
            </a:r>
            <a:r>
              <a:rPr lang="en-US" b="1" dirty="0">
                <a:solidFill>
                  <a:schemeClr val="bg1"/>
                </a:solidFill>
              </a:rPr>
              <a:t>) the removal of specified identifiers of the individual and of the individual’s relatives, household members, and employers is required, and is adequate only if the covered entity has no actual knowledge that the remaining information could be used to identify the </a:t>
            </a:r>
            <a:r>
              <a:rPr lang="en-US" b="1" dirty="0" smtClean="0">
                <a:solidFill>
                  <a:schemeClr val="bg1"/>
                </a:solidFill>
              </a:rPr>
              <a:t>individual.</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48800" y="396239"/>
            <a:ext cx="2553652" cy="6240325"/>
          </a:xfrm>
          <a:prstGeom prst="rect">
            <a:avLst/>
          </a:prstGeom>
        </p:spPr>
      </p:pic>
    </p:spTree>
    <p:extLst>
      <p:ext uri="{BB962C8B-B14F-4D97-AF65-F5344CB8AC3E}">
        <p14:creationId xmlns:p14="http://schemas.microsoft.com/office/powerpoint/2010/main" val="2562383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Principle for Uses and Disclosures </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b="1" dirty="0">
                <a:solidFill>
                  <a:schemeClr val="bg1"/>
                </a:solidFill>
              </a:rPr>
              <a:t>Basic Principle. A major purpose of the Privacy Rule is to define and limit the circumstances in which an individual’s protected heath information may be used or disclosed by covered entities. A covered entity may not use or disclose protected health information, except either: (1) as the Privacy Rule permits or requires; or (2) as the individual who is the subject of the information (or the individual’s personal representative) authorizes in </a:t>
            </a:r>
            <a:r>
              <a:rPr lang="en-US" b="1" dirty="0" smtClean="0">
                <a:solidFill>
                  <a:schemeClr val="bg1"/>
                </a:solidFill>
              </a:rPr>
              <a:t>writing.</a:t>
            </a:r>
          </a:p>
          <a:p>
            <a:pPr>
              <a:buFont typeface="Arial" panose="020B0604020202020204" pitchFamily="34" charset="0"/>
              <a:buChar char="•"/>
            </a:pPr>
            <a:r>
              <a:rPr lang="en-US" b="1" dirty="0" smtClean="0">
                <a:solidFill>
                  <a:schemeClr val="bg1"/>
                </a:solidFill>
              </a:rPr>
              <a:t> </a:t>
            </a:r>
            <a:r>
              <a:rPr lang="en-US" b="1" dirty="0">
                <a:solidFill>
                  <a:schemeClr val="bg1"/>
                </a:solidFill>
              </a:rPr>
              <a:t>Required Disclosures. A covered entity must disclose protected health information in only two situations: (a) to individuals (or their personal representatives) specifically when they request access to, or an accounting of disclosures of, their protected health information; and (b) to HHS when it is undertaking a compliance investigation or review or enforcement </a:t>
            </a:r>
            <a:r>
              <a:rPr lang="en-US" b="1" dirty="0" smtClean="0">
                <a:solidFill>
                  <a:schemeClr val="bg1"/>
                </a:solidFill>
              </a:rPr>
              <a:t>action. </a:t>
            </a:r>
            <a:r>
              <a:rPr lang="en-US" b="1" dirty="0">
                <a:solidFill>
                  <a:schemeClr val="bg1"/>
                </a:solidFill>
              </a:rPr>
              <a:t>See OCR “Government Access” Guidance. </a:t>
            </a:r>
          </a:p>
        </p:txBody>
      </p:sp>
      <p:pic>
        <p:nvPicPr>
          <p:cNvPr id="4" name="Picture 3"/>
          <p:cNvPicPr>
            <a:picLocks noChangeAspect="1"/>
          </p:cNvPicPr>
          <p:nvPr/>
        </p:nvPicPr>
        <p:blipFill>
          <a:blip r:embed="rId2"/>
          <a:stretch>
            <a:fillRect/>
          </a:stretch>
        </p:blipFill>
        <p:spPr>
          <a:xfrm>
            <a:off x="9377680" y="262889"/>
            <a:ext cx="2614612" cy="6389292"/>
          </a:xfrm>
          <a:prstGeom prst="rect">
            <a:avLst/>
          </a:prstGeom>
        </p:spPr>
      </p:pic>
    </p:spTree>
    <p:extLst>
      <p:ext uri="{BB962C8B-B14F-4D97-AF65-F5344CB8AC3E}">
        <p14:creationId xmlns:p14="http://schemas.microsoft.com/office/powerpoint/2010/main" val="2744578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Permitted Uses and Disclosures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solidFill>
                  <a:schemeClr val="bg1"/>
                </a:solidFill>
              </a:rPr>
              <a:t>Permitted Uses and </a:t>
            </a:r>
            <a:r>
              <a:rPr lang="en-US" sz="3600" b="1" dirty="0" smtClean="0">
                <a:solidFill>
                  <a:schemeClr val="bg1"/>
                </a:solidFill>
              </a:rPr>
              <a:t>Disclosures</a:t>
            </a:r>
            <a:r>
              <a:rPr lang="en-US" dirty="0" smtClean="0">
                <a:solidFill>
                  <a:schemeClr val="bg1"/>
                </a:solidFill>
              </a:rPr>
              <a:t> </a:t>
            </a:r>
          </a:p>
          <a:p>
            <a:pPr marL="0" indent="0">
              <a:buNone/>
            </a:pPr>
            <a:r>
              <a:rPr lang="en-US" b="1" dirty="0" smtClean="0">
                <a:solidFill>
                  <a:schemeClr val="bg1"/>
                </a:solidFill>
              </a:rPr>
              <a:t>A </a:t>
            </a:r>
            <a:r>
              <a:rPr lang="en-US" b="1" dirty="0">
                <a:solidFill>
                  <a:schemeClr val="bg1"/>
                </a:solidFill>
              </a:rPr>
              <a:t>covered entity is permitted, but not required, to use and disclose protected health information, without an individual’s authorization, for the following purposes or situations: (1) To the Individual (unless required for access or accounting of disclosures); (2) Treatment, Payment, and Health Care Operations; (3) Opportunity to Agree or Object; (4) Incident to an otherwise permitted use and disclosure; (5) Public Interest and Benefit Activities; and (6) Limited Data Set for the purposes of research, public health or health care </a:t>
            </a:r>
            <a:r>
              <a:rPr lang="en-US" b="1" dirty="0" smtClean="0">
                <a:solidFill>
                  <a:schemeClr val="bg1"/>
                </a:solidFill>
              </a:rPr>
              <a:t>operations. </a:t>
            </a:r>
            <a:r>
              <a:rPr lang="en-US" b="1" dirty="0">
                <a:solidFill>
                  <a:schemeClr val="bg1"/>
                </a:solidFill>
              </a:rPr>
              <a:t>Covered entities may rely on professional ethics and best judgments in deciding which of these permissive uses and disclosures to make. </a:t>
            </a:r>
          </a:p>
        </p:txBody>
      </p:sp>
      <p:pic>
        <p:nvPicPr>
          <p:cNvPr id="4" name="Picture 3"/>
          <p:cNvPicPr>
            <a:picLocks noChangeAspect="1"/>
          </p:cNvPicPr>
          <p:nvPr/>
        </p:nvPicPr>
        <p:blipFill>
          <a:blip r:embed="rId2"/>
          <a:stretch>
            <a:fillRect/>
          </a:stretch>
        </p:blipFill>
        <p:spPr>
          <a:xfrm>
            <a:off x="9357360" y="264159"/>
            <a:ext cx="2573972" cy="6289979"/>
          </a:xfrm>
          <a:prstGeom prst="rect">
            <a:avLst/>
          </a:prstGeom>
        </p:spPr>
      </p:pic>
    </p:spTree>
    <p:extLst>
      <p:ext uri="{BB962C8B-B14F-4D97-AF65-F5344CB8AC3E}">
        <p14:creationId xmlns:p14="http://schemas.microsoft.com/office/powerpoint/2010/main" val="2887866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32" y="5994400"/>
            <a:ext cx="8971280" cy="660401"/>
          </a:xfrm>
        </p:spPr>
        <p:txBody>
          <a:bodyPr>
            <a:normAutofit fontScale="90000"/>
          </a:bodyPr>
          <a:lstStyle/>
          <a:p>
            <a:r>
              <a:rPr lang="en-US" b="1" dirty="0" smtClean="0"/>
              <a:t/>
            </a:r>
            <a:br>
              <a:rPr lang="en-US" b="1" dirty="0" smtClean="0"/>
            </a:br>
            <a:r>
              <a:rPr lang="en-US" b="1" dirty="0" smtClean="0"/>
              <a:t>Medical </a:t>
            </a:r>
            <a:r>
              <a:rPr lang="en-US" b="1" dirty="0"/>
              <a:t>Malpractice in the United States</a:t>
            </a:r>
            <a:br>
              <a:rPr lang="en-US" b="1" dirty="0"/>
            </a:br>
            <a:endParaRPr lang="en-US" dirty="0"/>
          </a:p>
        </p:txBody>
      </p:sp>
      <p:sp>
        <p:nvSpPr>
          <p:cNvPr id="3" name="Content Placeholder 2"/>
          <p:cNvSpPr>
            <a:spLocks noGrp="1"/>
          </p:cNvSpPr>
          <p:nvPr>
            <p:ph idx="1"/>
          </p:nvPr>
        </p:nvSpPr>
        <p:spPr>
          <a:xfrm>
            <a:off x="0" y="162560"/>
            <a:ext cx="9218612" cy="6004560"/>
          </a:xfrm>
        </p:spPr>
        <p:txBody>
          <a:bodyPr>
            <a:normAutofit/>
          </a:bodyPr>
          <a:lstStyle/>
          <a:p>
            <a:pPr>
              <a:buFont typeface="Arial" panose="020B0604020202020204" pitchFamily="34" charset="0"/>
              <a:buChar char="•"/>
            </a:pPr>
            <a:r>
              <a:rPr lang="en-US" b="1" dirty="0">
                <a:solidFill>
                  <a:schemeClr val="bg1"/>
                </a:solidFill>
              </a:rPr>
              <a:t>Medical malpractice law in the United States is derived from English common law, and was developed by rulings in various state courts.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Medical </a:t>
            </a:r>
            <a:r>
              <a:rPr lang="en-US" b="1" dirty="0">
                <a:solidFill>
                  <a:schemeClr val="bg1"/>
                </a:solidFill>
              </a:rPr>
              <a:t>malpractice lawsuits are a relatively common occurrence in the United States.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The </a:t>
            </a:r>
            <a:r>
              <a:rPr lang="en-US" b="1" dirty="0">
                <a:solidFill>
                  <a:schemeClr val="bg1"/>
                </a:solidFill>
              </a:rPr>
              <a:t>legal system is designed to encourage extensive discovery and negotiations between adversarial parties with the goal of resolving the dispute without going to jury trial</a:t>
            </a:r>
            <a:r>
              <a:rPr lang="en-US" b="1" dirty="0" smtClean="0">
                <a:solidFill>
                  <a:schemeClr val="bg1"/>
                </a:solidFill>
              </a:rPr>
              <a:t>.</a:t>
            </a:r>
          </a:p>
          <a:p>
            <a:pPr>
              <a:buFont typeface="Arial" panose="020B0604020202020204" pitchFamily="34" charset="0"/>
              <a:buChar char="•"/>
            </a:pPr>
            <a:r>
              <a:rPr lang="en-US" b="1" dirty="0" smtClean="0">
                <a:solidFill>
                  <a:schemeClr val="bg1"/>
                </a:solidFill>
              </a:rPr>
              <a:t> </a:t>
            </a:r>
            <a:r>
              <a:rPr lang="en-US" b="1" dirty="0">
                <a:solidFill>
                  <a:schemeClr val="bg1"/>
                </a:solidFill>
              </a:rPr>
              <a:t>The injured patient must show that the physician acted negligently in rendering care, and that such negligence resulted in injury.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To </a:t>
            </a:r>
            <a:r>
              <a:rPr lang="en-US" b="1" dirty="0">
                <a:solidFill>
                  <a:schemeClr val="bg1"/>
                </a:solidFill>
              </a:rPr>
              <a:t>do so, four legal elements must be proven: (1) a professional duty owed to the patient; (2) breach of such duty; (3) injury caused by the breach; and (4) resulting damages.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Money </a:t>
            </a:r>
            <a:r>
              <a:rPr lang="en-US" b="1" dirty="0">
                <a:solidFill>
                  <a:schemeClr val="bg1"/>
                </a:solidFill>
              </a:rPr>
              <a:t>damages, if awarded, typically take into account both actual economic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loss </a:t>
            </a:r>
            <a:r>
              <a:rPr lang="en-US" b="1" dirty="0">
                <a:solidFill>
                  <a:schemeClr val="bg1"/>
                </a:solidFill>
              </a:rPr>
              <a:t>and noneconomic loss, such as pain and suffering.</a:t>
            </a:r>
          </a:p>
        </p:txBody>
      </p:sp>
      <p:pic>
        <p:nvPicPr>
          <p:cNvPr id="4" name="Picture 3"/>
          <p:cNvPicPr>
            <a:picLocks noChangeAspect="1"/>
          </p:cNvPicPr>
          <p:nvPr/>
        </p:nvPicPr>
        <p:blipFill>
          <a:blip r:embed="rId2"/>
          <a:stretch>
            <a:fillRect/>
          </a:stretch>
        </p:blipFill>
        <p:spPr>
          <a:xfrm>
            <a:off x="9218613" y="284480"/>
            <a:ext cx="2682240" cy="6554552"/>
          </a:xfrm>
          <a:prstGeom prst="rect">
            <a:avLst/>
          </a:prstGeom>
        </p:spPr>
      </p:pic>
    </p:spTree>
    <p:extLst>
      <p:ext uri="{BB962C8B-B14F-4D97-AF65-F5344CB8AC3E}">
        <p14:creationId xmlns:p14="http://schemas.microsoft.com/office/powerpoint/2010/main" val="4182713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 y="6106160"/>
            <a:ext cx="9120188" cy="629919"/>
          </a:xfrm>
        </p:spPr>
        <p:txBody>
          <a:bodyPr>
            <a:normAutofit fontScale="90000"/>
          </a:bodyPr>
          <a:lstStyle/>
          <a:p>
            <a:r>
              <a:rPr lang="en-US" dirty="0" smtClean="0"/>
              <a:t/>
            </a:r>
            <a:br>
              <a:rPr lang="en-US" dirty="0" smtClean="0"/>
            </a:br>
            <a:r>
              <a:rPr lang="en-US" b="1" dirty="0" smtClean="0"/>
              <a:t>California </a:t>
            </a:r>
            <a:r>
              <a:rPr lang="en-US" b="1" dirty="0"/>
              <a:t>Medical Malpractice Laws</a:t>
            </a:r>
            <a:r>
              <a:rPr lang="en-US" dirty="0"/>
              <a:t/>
            </a:r>
            <a:br>
              <a:rPr lang="en-US" dirty="0"/>
            </a:br>
            <a:endParaRPr lang="en-US" dirty="0"/>
          </a:p>
        </p:txBody>
      </p:sp>
      <p:sp>
        <p:nvSpPr>
          <p:cNvPr id="3" name="Content Placeholder 2"/>
          <p:cNvSpPr>
            <a:spLocks noGrp="1"/>
          </p:cNvSpPr>
          <p:nvPr>
            <p:ph idx="1"/>
          </p:nvPr>
        </p:nvSpPr>
        <p:spPr>
          <a:xfrm>
            <a:off x="0" y="182880"/>
            <a:ext cx="9218612" cy="5923280"/>
          </a:xfrm>
        </p:spPr>
        <p:txBody>
          <a:bodyPr>
            <a:normAutofit fontScale="85000" lnSpcReduction="20000"/>
          </a:bodyPr>
          <a:lstStyle/>
          <a:p>
            <a:pPr>
              <a:buFont typeface="Arial" panose="020B0604020202020204" pitchFamily="34" charset="0"/>
              <a:buChar char="•"/>
            </a:pPr>
            <a:r>
              <a:rPr lang="en-US" b="1" dirty="0">
                <a:solidFill>
                  <a:schemeClr val="bg1"/>
                </a:solidFill>
              </a:rPr>
              <a:t>Statutes of Limitations</a:t>
            </a:r>
            <a:r>
              <a:rPr lang="en-US" dirty="0">
                <a:solidFill>
                  <a:schemeClr val="bg1"/>
                </a:solidFill>
              </a:rPr>
              <a:t>, which are statutory laws restricting the potential claimant to a period following an incident of medical malpractice in which a lawsuit in California must be filed.</a:t>
            </a:r>
          </a:p>
          <a:p>
            <a:pPr>
              <a:buFont typeface="Arial" panose="020B0604020202020204" pitchFamily="34" charset="0"/>
              <a:buChar char="•"/>
            </a:pPr>
            <a:r>
              <a:rPr lang="en-US" b="1" dirty="0">
                <a:solidFill>
                  <a:schemeClr val="bg1"/>
                </a:solidFill>
              </a:rPr>
              <a:t>Comparative negligence laws</a:t>
            </a:r>
            <a:r>
              <a:rPr lang="en-US" dirty="0">
                <a:solidFill>
                  <a:schemeClr val="bg1"/>
                </a:solidFill>
              </a:rPr>
              <a:t>, which in California and other state jurisdictions, may prevent a claimant from filing a medical malpractice lawsuit in the event of proportional liability, negligence on behalf of the claimant, or other instances of shared responsibility for fault in a medical malpractice incident, which may bar claimants in certain instances from filing lawsuits</a:t>
            </a:r>
          </a:p>
          <a:p>
            <a:pPr>
              <a:buFont typeface="Arial" panose="020B0604020202020204" pitchFamily="34" charset="0"/>
              <a:buChar char="•"/>
            </a:pPr>
            <a:r>
              <a:rPr lang="en-US" b="1" dirty="0" smtClean="0">
                <a:solidFill>
                  <a:schemeClr val="bg1"/>
                </a:solidFill>
              </a:rPr>
              <a:t>Tort feasor </a:t>
            </a:r>
            <a:r>
              <a:rPr lang="en-US" b="1" dirty="0">
                <a:solidFill>
                  <a:schemeClr val="bg1"/>
                </a:solidFill>
              </a:rPr>
              <a:t>liability</a:t>
            </a:r>
            <a:r>
              <a:rPr lang="en-US" dirty="0">
                <a:solidFill>
                  <a:schemeClr val="bg1"/>
                </a:solidFill>
              </a:rPr>
              <a:t>, which is also known as the joint and several liabilities and falls broadly under comparative negligence laws in California medical malpractice law, Includes instances whereby defendants are held jointly responsible for the injury and damages. There is a rather extensive set of exemptions, exceptions, and other case-specific elements to consider including non-economic damages and several liabilities under California medical malpractice law.</a:t>
            </a:r>
          </a:p>
          <a:p>
            <a:pPr>
              <a:buFont typeface="Arial" panose="020B0604020202020204" pitchFamily="34" charset="0"/>
              <a:buChar char="•"/>
            </a:pPr>
            <a:r>
              <a:rPr lang="en-US" b="1" dirty="0">
                <a:solidFill>
                  <a:schemeClr val="bg1"/>
                </a:solidFill>
              </a:rPr>
              <a:t>Expert testimony requirements</a:t>
            </a:r>
            <a:r>
              <a:rPr lang="en-US" dirty="0">
                <a:solidFill>
                  <a:schemeClr val="bg1"/>
                </a:solidFill>
              </a:rPr>
              <a:t>, which include medical expert affidavit filings in certain states as a prerequisite to filing a viable medical malpractice lawsuit, are required in California, and in short, serve as proof or grounds for filing a viable malpractice claim against a specific medical healthcare provider with an expert’s opinion that this given provider was, in fact, negligent in conduct</a:t>
            </a:r>
          </a:p>
          <a:p>
            <a:pPr>
              <a:buFont typeface="Arial" panose="020B0604020202020204" pitchFamily="34" charset="0"/>
              <a:buChar char="•"/>
            </a:pPr>
            <a:r>
              <a:rPr lang="en-US" b="1" dirty="0">
                <a:solidFill>
                  <a:schemeClr val="bg1"/>
                </a:solidFill>
              </a:rPr>
              <a:t>Statutory Caps</a:t>
            </a:r>
            <a:r>
              <a:rPr lang="en-US" dirty="0">
                <a:solidFill>
                  <a:schemeClr val="bg1"/>
                </a:solidFill>
              </a:rPr>
              <a:t>, which include restrictions or limits on the amount of money recoverable in a medical malpractice lawsuit in many states, can greatly influence the economic calculus influencing any proposed medical malpractice lawsuit’s value</a:t>
            </a:r>
          </a:p>
          <a:p>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372713" y="267969"/>
            <a:ext cx="2517979" cy="6153150"/>
          </a:xfrm>
          <a:prstGeom prst="rect">
            <a:avLst/>
          </a:prstGeom>
        </p:spPr>
      </p:pic>
    </p:spTree>
    <p:extLst>
      <p:ext uri="{BB962C8B-B14F-4D97-AF65-F5344CB8AC3E}">
        <p14:creationId xmlns:p14="http://schemas.microsoft.com/office/powerpoint/2010/main" val="1816044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1737" y="874696"/>
            <a:ext cx="8849716" cy="540676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165" y="192769"/>
            <a:ext cx="2758056" cy="6378512"/>
          </a:xfrm>
          <a:prstGeom prst="rect">
            <a:avLst/>
          </a:prstGeom>
        </p:spPr>
      </p:pic>
    </p:spTree>
    <p:extLst>
      <p:ext uri="{BB962C8B-B14F-4D97-AF65-F5344CB8AC3E}">
        <p14:creationId xmlns:p14="http://schemas.microsoft.com/office/powerpoint/2010/main" val="330061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4059" y="903440"/>
            <a:ext cx="8913301" cy="4688256"/>
          </a:xfrm>
          <a:prstGeom prst="rect">
            <a:avLst/>
          </a:prstGeom>
        </p:spPr>
      </p:pic>
      <p:pic>
        <p:nvPicPr>
          <p:cNvPr id="2" name="Picture 1"/>
          <p:cNvPicPr>
            <a:picLocks noChangeAspect="1"/>
          </p:cNvPicPr>
          <p:nvPr/>
        </p:nvPicPr>
        <p:blipFill>
          <a:blip r:embed="rId3"/>
          <a:stretch>
            <a:fillRect/>
          </a:stretch>
        </p:blipFill>
        <p:spPr>
          <a:xfrm>
            <a:off x="9357360" y="903440"/>
            <a:ext cx="1918519" cy="4688256"/>
          </a:xfrm>
          <a:prstGeom prst="rect">
            <a:avLst/>
          </a:prstGeom>
        </p:spPr>
      </p:pic>
    </p:spTree>
    <p:extLst>
      <p:ext uri="{BB962C8B-B14F-4D97-AF65-F5344CB8AC3E}">
        <p14:creationId xmlns:p14="http://schemas.microsoft.com/office/powerpoint/2010/main" val="3391766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3773" y="472440"/>
            <a:ext cx="7766698" cy="5989320"/>
          </a:xfrm>
          <a:prstGeom prst="rect">
            <a:avLst/>
          </a:prstGeom>
        </p:spPr>
      </p:pic>
      <p:pic>
        <p:nvPicPr>
          <p:cNvPr id="2" name="Picture 1"/>
          <p:cNvPicPr>
            <a:picLocks noChangeAspect="1"/>
          </p:cNvPicPr>
          <p:nvPr/>
        </p:nvPicPr>
        <p:blipFill>
          <a:blip r:embed="rId3"/>
          <a:stretch>
            <a:fillRect/>
          </a:stretch>
        </p:blipFill>
        <p:spPr>
          <a:xfrm>
            <a:off x="9057576" y="465677"/>
            <a:ext cx="2453704" cy="5996083"/>
          </a:xfrm>
          <a:prstGeom prst="rect">
            <a:avLst/>
          </a:prstGeom>
        </p:spPr>
      </p:pic>
    </p:spTree>
    <p:extLst>
      <p:ext uri="{BB962C8B-B14F-4D97-AF65-F5344CB8AC3E}">
        <p14:creationId xmlns:p14="http://schemas.microsoft.com/office/powerpoint/2010/main" val="1053440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6890" y="386080"/>
            <a:ext cx="8008619" cy="6156960"/>
          </a:xfrm>
          <a:prstGeom prst="rect">
            <a:avLst/>
          </a:prstGeom>
        </p:spPr>
      </p:pic>
      <p:pic>
        <p:nvPicPr>
          <p:cNvPr id="2" name="Picture 1"/>
          <p:cNvPicPr>
            <a:picLocks noChangeAspect="1"/>
          </p:cNvPicPr>
          <p:nvPr/>
        </p:nvPicPr>
        <p:blipFill>
          <a:blip r:embed="rId3"/>
          <a:stretch>
            <a:fillRect/>
          </a:stretch>
        </p:blipFill>
        <p:spPr>
          <a:xfrm>
            <a:off x="9146069" y="386080"/>
            <a:ext cx="2519538" cy="6156960"/>
          </a:xfrm>
          <a:prstGeom prst="rect">
            <a:avLst/>
          </a:prstGeom>
        </p:spPr>
      </p:pic>
    </p:spTree>
    <p:extLst>
      <p:ext uri="{BB962C8B-B14F-4D97-AF65-F5344CB8AC3E}">
        <p14:creationId xmlns:p14="http://schemas.microsoft.com/office/powerpoint/2010/main" val="40193562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1091" y="553720"/>
            <a:ext cx="7645248" cy="5887720"/>
          </a:xfrm>
          <a:prstGeom prst="rect">
            <a:avLst/>
          </a:prstGeom>
        </p:spPr>
      </p:pic>
      <p:pic>
        <p:nvPicPr>
          <p:cNvPr id="2" name="Picture 1"/>
          <p:cNvPicPr>
            <a:picLocks noChangeAspect="1"/>
          </p:cNvPicPr>
          <p:nvPr/>
        </p:nvPicPr>
        <p:blipFill>
          <a:blip r:embed="rId3"/>
          <a:stretch>
            <a:fillRect/>
          </a:stretch>
        </p:blipFill>
        <p:spPr>
          <a:xfrm>
            <a:off x="8804512" y="553719"/>
            <a:ext cx="2401968" cy="5869655"/>
          </a:xfrm>
          <a:prstGeom prst="rect">
            <a:avLst/>
          </a:prstGeom>
        </p:spPr>
      </p:pic>
    </p:spTree>
    <p:extLst>
      <p:ext uri="{BB962C8B-B14F-4D97-AF65-F5344CB8AC3E}">
        <p14:creationId xmlns:p14="http://schemas.microsoft.com/office/powerpoint/2010/main" val="2423083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2665" y="391160"/>
            <a:ext cx="7792388" cy="5979160"/>
          </a:xfrm>
          <a:prstGeom prst="rect">
            <a:avLst/>
          </a:prstGeom>
        </p:spPr>
      </p:pic>
      <p:pic>
        <p:nvPicPr>
          <p:cNvPr id="2" name="Picture 1"/>
          <p:cNvPicPr>
            <a:picLocks noChangeAspect="1"/>
          </p:cNvPicPr>
          <p:nvPr/>
        </p:nvPicPr>
        <p:blipFill>
          <a:blip r:embed="rId3"/>
          <a:stretch>
            <a:fillRect/>
          </a:stretch>
        </p:blipFill>
        <p:spPr>
          <a:xfrm>
            <a:off x="9013700" y="391159"/>
            <a:ext cx="2446779" cy="5979161"/>
          </a:xfrm>
          <a:prstGeom prst="rect">
            <a:avLst/>
          </a:prstGeom>
        </p:spPr>
      </p:pic>
    </p:spTree>
    <p:extLst>
      <p:ext uri="{BB962C8B-B14F-4D97-AF65-F5344CB8AC3E}">
        <p14:creationId xmlns:p14="http://schemas.microsoft.com/office/powerpoint/2010/main" val="28212078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6849" y="421640"/>
            <a:ext cx="7819597" cy="5989320"/>
          </a:xfrm>
          <a:prstGeom prst="rect">
            <a:avLst/>
          </a:prstGeom>
        </p:spPr>
      </p:pic>
      <p:pic>
        <p:nvPicPr>
          <p:cNvPr id="2" name="Picture 1"/>
          <p:cNvPicPr>
            <a:picLocks noChangeAspect="1"/>
          </p:cNvPicPr>
          <p:nvPr/>
        </p:nvPicPr>
        <p:blipFill>
          <a:blip r:embed="rId3"/>
          <a:stretch>
            <a:fillRect/>
          </a:stretch>
        </p:blipFill>
        <p:spPr>
          <a:xfrm>
            <a:off x="9005342" y="421640"/>
            <a:ext cx="2450937" cy="5989320"/>
          </a:xfrm>
          <a:prstGeom prst="rect">
            <a:avLst/>
          </a:prstGeom>
        </p:spPr>
      </p:pic>
    </p:spTree>
    <p:extLst>
      <p:ext uri="{BB962C8B-B14F-4D97-AF65-F5344CB8AC3E}">
        <p14:creationId xmlns:p14="http://schemas.microsoft.com/office/powerpoint/2010/main" val="2658134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9170" y="462280"/>
            <a:ext cx="7698019" cy="5928360"/>
          </a:xfrm>
          <a:prstGeom prst="rect">
            <a:avLst/>
          </a:prstGeom>
        </p:spPr>
      </p:pic>
      <p:pic>
        <p:nvPicPr>
          <p:cNvPr id="2" name="Picture 1"/>
          <p:cNvPicPr>
            <a:picLocks noChangeAspect="1"/>
          </p:cNvPicPr>
          <p:nvPr/>
        </p:nvPicPr>
        <p:blipFill>
          <a:blip r:embed="rId3"/>
          <a:stretch>
            <a:fillRect/>
          </a:stretch>
        </p:blipFill>
        <p:spPr>
          <a:xfrm>
            <a:off x="8966860" y="462279"/>
            <a:ext cx="2425992" cy="5928361"/>
          </a:xfrm>
          <a:prstGeom prst="rect">
            <a:avLst/>
          </a:prstGeom>
        </p:spPr>
      </p:pic>
    </p:spTree>
    <p:extLst>
      <p:ext uri="{BB962C8B-B14F-4D97-AF65-F5344CB8AC3E}">
        <p14:creationId xmlns:p14="http://schemas.microsoft.com/office/powerpoint/2010/main" val="38975763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0408" y="543560"/>
            <a:ext cx="7558699" cy="5816600"/>
          </a:xfrm>
          <a:prstGeom prst="rect">
            <a:avLst/>
          </a:prstGeom>
        </p:spPr>
      </p:pic>
      <p:pic>
        <p:nvPicPr>
          <p:cNvPr id="2" name="Picture 1"/>
          <p:cNvPicPr>
            <a:picLocks noChangeAspect="1"/>
          </p:cNvPicPr>
          <p:nvPr/>
        </p:nvPicPr>
        <p:blipFill>
          <a:blip r:embed="rId3"/>
          <a:stretch>
            <a:fillRect/>
          </a:stretch>
        </p:blipFill>
        <p:spPr>
          <a:xfrm>
            <a:off x="8936535" y="543560"/>
            <a:ext cx="2380257" cy="5816600"/>
          </a:xfrm>
          <a:prstGeom prst="rect">
            <a:avLst/>
          </a:prstGeom>
        </p:spPr>
      </p:pic>
    </p:spTree>
    <p:extLst>
      <p:ext uri="{BB962C8B-B14F-4D97-AF65-F5344CB8AC3E}">
        <p14:creationId xmlns:p14="http://schemas.microsoft.com/office/powerpoint/2010/main" val="4154133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3445" y="462280"/>
            <a:ext cx="7742606" cy="5918200"/>
          </a:xfrm>
          <a:prstGeom prst="rect">
            <a:avLst/>
          </a:prstGeom>
        </p:spPr>
      </p:pic>
      <p:pic>
        <p:nvPicPr>
          <p:cNvPr id="2" name="Picture 1"/>
          <p:cNvPicPr>
            <a:picLocks noChangeAspect="1"/>
          </p:cNvPicPr>
          <p:nvPr/>
        </p:nvPicPr>
        <p:blipFill>
          <a:blip r:embed="rId3"/>
          <a:stretch>
            <a:fillRect/>
          </a:stretch>
        </p:blipFill>
        <p:spPr>
          <a:xfrm>
            <a:off x="9156863" y="462280"/>
            <a:ext cx="2425537" cy="5927252"/>
          </a:xfrm>
          <a:prstGeom prst="rect">
            <a:avLst/>
          </a:prstGeom>
        </p:spPr>
      </p:pic>
    </p:spTree>
    <p:extLst>
      <p:ext uri="{BB962C8B-B14F-4D97-AF65-F5344CB8AC3E}">
        <p14:creationId xmlns:p14="http://schemas.microsoft.com/office/powerpoint/2010/main" val="3675185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3320" y="431800"/>
            <a:ext cx="7954086" cy="6080760"/>
          </a:xfrm>
          <a:prstGeom prst="rect">
            <a:avLst/>
          </a:prstGeom>
        </p:spPr>
      </p:pic>
      <p:pic>
        <p:nvPicPr>
          <p:cNvPr id="2" name="Picture 1"/>
          <p:cNvPicPr>
            <a:picLocks noChangeAspect="1"/>
          </p:cNvPicPr>
          <p:nvPr/>
        </p:nvPicPr>
        <p:blipFill>
          <a:blip r:embed="rId3"/>
          <a:stretch>
            <a:fillRect/>
          </a:stretch>
        </p:blipFill>
        <p:spPr>
          <a:xfrm>
            <a:off x="9144418" y="431799"/>
            <a:ext cx="2478622" cy="6056973"/>
          </a:xfrm>
          <a:prstGeom prst="rect">
            <a:avLst/>
          </a:prstGeom>
        </p:spPr>
      </p:pic>
    </p:spTree>
    <p:extLst>
      <p:ext uri="{BB962C8B-B14F-4D97-AF65-F5344CB8AC3E}">
        <p14:creationId xmlns:p14="http://schemas.microsoft.com/office/powerpoint/2010/main" val="3193725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67419" y="441960"/>
            <a:ext cx="7703054" cy="5897880"/>
          </a:xfrm>
          <a:prstGeom prst="rect">
            <a:avLst/>
          </a:prstGeom>
        </p:spPr>
      </p:pic>
      <p:pic>
        <p:nvPicPr>
          <p:cNvPr id="2" name="Picture 1"/>
          <p:cNvPicPr>
            <a:picLocks noChangeAspect="1"/>
          </p:cNvPicPr>
          <p:nvPr/>
        </p:nvPicPr>
        <p:blipFill>
          <a:blip r:embed="rId3"/>
          <a:stretch>
            <a:fillRect/>
          </a:stretch>
        </p:blipFill>
        <p:spPr>
          <a:xfrm>
            <a:off x="8950413" y="445770"/>
            <a:ext cx="2411959" cy="5894070"/>
          </a:xfrm>
          <a:prstGeom prst="rect">
            <a:avLst/>
          </a:prstGeom>
        </p:spPr>
      </p:pic>
    </p:spTree>
    <p:extLst>
      <p:ext uri="{BB962C8B-B14F-4D97-AF65-F5344CB8AC3E}">
        <p14:creationId xmlns:p14="http://schemas.microsoft.com/office/powerpoint/2010/main" val="338295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30" y="883920"/>
            <a:ext cx="8534400" cy="5842000"/>
          </a:xfrm>
        </p:spPr>
        <p:txBody>
          <a:bodyPr>
            <a:normAutofit fontScale="92500" lnSpcReduction="20000"/>
          </a:bodyPr>
          <a:lstStyle/>
          <a:p>
            <a:pPr fontAlgn="base">
              <a:buFont typeface="Arial" panose="020B0604020202020204" pitchFamily="34" charset="0"/>
              <a:buChar char="•"/>
            </a:pPr>
            <a:r>
              <a:rPr lang="en-US" b="1" dirty="0">
                <a:solidFill>
                  <a:schemeClr val="bg1"/>
                </a:solidFill>
              </a:rPr>
              <a:t>Healthcare is a rewarding career field, but it can also be intimidating. Not only do you need to know important medical information inside and out, healthcare workers are also responsible for keeping up with complicated laws and regulations.</a:t>
            </a:r>
          </a:p>
          <a:p>
            <a:pPr fontAlgn="base">
              <a:buFont typeface="Arial" panose="020B0604020202020204" pitchFamily="34" charset="0"/>
              <a:buChar char="•"/>
            </a:pPr>
            <a:r>
              <a:rPr lang="en-US" b="1" dirty="0">
                <a:solidFill>
                  <a:schemeClr val="bg1"/>
                </a:solidFill>
              </a:rPr>
              <a:t/>
            </a:r>
            <a:br>
              <a:rPr lang="en-US" b="1" dirty="0">
                <a:solidFill>
                  <a:schemeClr val="bg1"/>
                </a:solidFill>
              </a:rPr>
            </a:br>
            <a:r>
              <a:rPr lang="en-US" b="1" dirty="0">
                <a:solidFill>
                  <a:schemeClr val="bg1"/>
                </a:solidFill>
              </a:rPr>
              <a:t>Federal healthcare laws are constantly changing. With everything else you have on your plate, it can feel like keeping up with federal healthcare regulations isn’t worth it. But all healthcare professionals should stay up-to-date on healthcare laws — even if you aren’t in the workforce yet.</a:t>
            </a:r>
          </a:p>
          <a:p>
            <a:pPr fontAlgn="base">
              <a:buFont typeface="Arial" panose="020B0604020202020204" pitchFamily="34" charset="0"/>
              <a:buChar char="•"/>
            </a:pPr>
            <a:r>
              <a:rPr lang="en-US" b="1" dirty="0">
                <a:solidFill>
                  <a:schemeClr val="bg1"/>
                </a:solidFill>
              </a:rPr>
              <a:t/>
            </a:r>
            <a:br>
              <a:rPr lang="en-US" b="1" dirty="0">
                <a:solidFill>
                  <a:schemeClr val="bg1"/>
                </a:solidFill>
              </a:rPr>
            </a:br>
            <a:r>
              <a:rPr lang="en-US" b="1" dirty="0">
                <a:solidFill>
                  <a:schemeClr val="bg1"/>
                </a:solidFill>
              </a:rPr>
              <a:t>“Becoming familiar with healthcare laws before you’re faced with a real-world challenge that requires that knowledge will go a long way,” says Michael Z. Stahl, Sr. VP of</a:t>
            </a:r>
            <a:r>
              <a:rPr lang="en-US" b="1" dirty="0">
                <a:solidFill>
                  <a:schemeClr val="bg1"/>
                </a:solidFill>
                <a:hlinkClick r:id="rId2"/>
              </a:rPr>
              <a:t> </a:t>
            </a:r>
            <a:r>
              <a:rPr lang="en-US" b="1" dirty="0" smtClean="0">
                <a:solidFill>
                  <a:schemeClr val="bg1"/>
                </a:solidFill>
                <a:hlinkClick r:id="rId2"/>
              </a:rPr>
              <a:t>Health Markets</a:t>
            </a:r>
            <a:r>
              <a:rPr lang="en-US" b="1" dirty="0">
                <a:solidFill>
                  <a:schemeClr val="bg1"/>
                </a:solidFill>
              </a:rPr>
              <a:t>. “It also lowers your chances of inadvertently violating the law once you do join the workforce.”</a:t>
            </a:r>
          </a:p>
          <a:p>
            <a:pPr fontAlgn="base">
              <a:buFont typeface="Arial" panose="020B0604020202020204" pitchFamily="34" charset="0"/>
              <a:buChar char="•"/>
            </a:pPr>
            <a:r>
              <a:rPr lang="en-US" b="1" dirty="0">
                <a:solidFill>
                  <a:schemeClr val="bg1"/>
                </a:solidFill>
              </a:rPr>
              <a:t/>
            </a:r>
            <a:br>
              <a:rPr lang="en-US" b="1" dirty="0">
                <a:solidFill>
                  <a:schemeClr val="bg1"/>
                </a:solidFill>
              </a:rPr>
            </a:br>
            <a:r>
              <a:rPr lang="en-US" b="1" dirty="0">
                <a:solidFill>
                  <a:schemeClr val="bg1"/>
                </a:solidFill>
              </a:rPr>
              <a:t>Federal healthcare laws can be confusing, but it’s essential for every healthcare professional to be familiar with them. We’re demystifying six healthcare regulations you need to know. Thanks to this breakdown from our experts, you’ll be prepared to act within the law in the healthcare field.</a:t>
            </a:r>
          </a:p>
        </p:txBody>
      </p:sp>
      <p:sp>
        <p:nvSpPr>
          <p:cNvPr id="5" name="Rectangle 4"/>
          <p:cNvSpPr/>
          <p:nvPr/>
        </p:nvSpPr>
        <p:spPr>
          <a:xfrm>
            <a:off x="478859" y="409751"/>
            <a:ext cx="8107201" cy="584775"/>
          </a:xfrm>
          <a:prstGeom prst="rect">
            <a:avLst/>
          </a:prstGeom>
        </p:spPr>
        <p:txBody>
          <a:bodyPr wrap="square">
            <a:spAutoFit/>
          </a:bodyPr>
          <a:lstStyle/>
          <a:p>
            <a:pPr fontAlgn="base"/>
            <a:r>
              <a:rPr lang="en-US" dirty="0" smtClean="0">
                <a:solidFill>
                  <a:srgbClr val="222222"/>
                </a:solidFill>
                <a:latin typeface="Lucida Grande"/>
              </a:rPr>
              <a:t> </a:t>
            </a:r>
            <a:r>
              <a:rPr lang="en-US" sz="3200" b="1" dirty="0">
                <a:solidFill>
                  <a:srgbClr val="222222"/>
                </a:solidFill>
                <a:latin typeface="Lucida Grande"/>
              </a:rPr>
              <a:t>Federal Healthcare Laws &amp; </a:t>
            </a:r>
            <a:r>
              <a:rPr lang="en-US" sz="3200" b="1" dirty="0" smtClean="0">
                <a:solidFill>
                  <a:srgbClr val="222222"/>
                </a:solidFill>
                <a:latin typeface="Lucida Grande"/>
              </a:rPr>
              <a:t>Regulations</a:t>
            </a:r>
            <a:endParaRPr lang="en-US" sz="3200" b="1" i="0" dirty="0">
              <a:solidFill>
                <a:srgbClr val="222222"/>
              </a:solidFill>
              <a:effectLst/>
              <a:latin typeface="Lucida Grande"/>
            </a:endParaRPr>
          </a:p>
        </p:txBody>
      </p:sp>
      <p:pic>
        <p:nvPicPr>
          <p:cNvPr id="2" name="Picture 1"/>
          <p:cNvPicPr>
            <a:picLocks noChangeAspect="1"/>
          </p:cNvPicPr>
          <p:nvPr/>
        </p:nvPicPr>
        <p:blipFill>
          <a:blip r:embed="rId3"/>
          <a:stretch>
            <a:fillRect/>
          </a:stretch>
        </p:blipFill>
        <p:spPr>
          <a:xfrm>
            <a:off x="9302759" y="531670"/>
            <a:ext cx="2435533" cy="5951679"/>
          </a:xfrm>
          <a:prstGeom prst="rect">
            <a:avLst/>
          </a:prstGeom>
        </p:spPr>
      </p:pic>
    </p:spTree>
    <p:extLst>
      <p:ext uri="{BB962C8B-B14F-4D97-AF65-F5344CB8AC3E}">
        <p14:creationId xmlns:p14="http://schemas.microsoft.com/office/powerpoint/2010/main" val="977135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9707" y="401320"/>
            <a:ext cx="7859358" cy="6050280"/>
          </a:xfrm>
          <a:prstGeom prst="rect">
            <a:avLst/>
          </a:prstGeom>
        </p:spPr>
      </p:pic>
      <p:pic>
        <p:nvPicPr>
          <p:cNvPr id="2" name="Picture 1"/>
          <p:cNvPicPr>
            <a:picLocks noChangeAspect="1"/>
          </p:cNvPicPr>
          <p:nvPr/>
        </p:nvPicPr>
        <p:blipFill>
          <a:blip r:embed="rId3"/>
          <a:stretch>
            <a:fillRect/>
          </a:stretch>
        </p:blipFill>
        <p:spPr>
          <a:xfrm>
            <a:off x="9154160" y="401320"/>
            <a:ext cx="2458720" cy="6008341"/>
          </a:xfrm>
          <a:prstGeom prst="rect">
            <a:avLst/>
          </a:prstGeom>
        </p:spPr>
      </p:pic>
    </p:spTree>
    <p:extLst>
      <p:ext uri="{BB962C8B-B14F-4D97-AF65-F5344CB8AC3E}">
        <p14:creationId xmlns:p14="http://schemas.microsoft.com/office/powerpoint/2010/main" val="4074615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3718" y="360680"/>
            <a:ext cx="7937308" cy="6070600"/>
          </a:xfrm>
          <a:prstGeom prst="rect">
            <a:avLst/>
          </a:prstGeom>
        </p:spPr>
      </p:pic>
      <p:pic>
        <p:nvPicPr>
          <p:cNvPr id="2" name="Picture 1"/>
          <p:cNvPicPr>
            <a:picLocks noChangeAspect="1"/>
          </p:cNvPicPr>
          <p:nvPr/>
        </p:nvPicPr>
        <p:blipFill>
          <a:blip r:embed="rId3"/>
          <a:stretch>
            <a:fillRect/>
          </a:stretch>
        </p:blipFill>
        <p:spPr>
          <a:xfrm>
            <a:off x="9028748" y="360680"/>
            <a:ext cx="2484198" cy="6070600"/>
          </a:xfrm>
          <a:prstGeom prst="rect">
            <a:avLst/>
          </a:prstGeom>
        </p:spPr>
      </p:pic>
    </p:spTree>
    <p:extLst>
      <p:ext uri="{BB962C8B-B14F-4D97-AF65-F5344CB8AC3E}">
        <p14:creationId xmlns:p14="http://schemas.microsoft.com/office/powerpoint/2010/main" val="947256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38876" y="421640"/>
            <a:ext cx="7709992" cy="5908040"/>
          </a:xfrm>
          <a:prstGeom prst="rect">
            <a:avLst/>
          </a:prstGeom>
        </p:spPr>
      </p:pic>
      <p:pic>
        <p:nvPicPr>
          <p:cNvPr id="2" name="Picture 1"/>
          <p:cNvPicPr>
            <a:picLocks noChangeAspect="1"/>
          </p:cNvPicPr>
          <p:nvPr/>
        </p:nvPicPr>
        <p:blipFill>
          <a:blip r:embed="rId3"/>
          <a:stretch>
            <a:fillRect/>
          </a:stretch>
        </p:blipFill>
        <p:spPr>
          <a:xfrm>
            <a:off x="9028747" y="421640"/>
            <a:ext cx="2411413" cy="5892736"/>
          </a:xfrm>
          <a:prstGeom prst="rect">
            <a:avLst/>
          </a:prstGeom>
        </p:spPr>
      </p:pic>
    </p:spTree>
    <p:extLst>
      <p:ext uri="{BB962C8B-B14F-4D97-AF65-F5344CB8AC3E}">
        <p14:creationId xmlns:p14="http://schemas.microsoft.com/office/powerpoint/2010/main" val="33321077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9836" y="462280"/>
            <a:ext cx="7696733" cy="5897880"/>
          </a:xfrm>
          <a:prstGeom prst="rect">
            <a:avLst/>
          </a:prstGeom>
        </p:spPr>
      </p:pic>
      <p:pic>
        <p:nvPicPr>
          <p:cNvPr id="2" name="Picture 1"/>
          <p:cNvPicPr>
            <a:picLocks noChangeAspect="1"/>
          </p:cNvPicPr>
          <p:nvPr/>
        </p:nvPicPr>
        <p:blipFill>
          <a:blip r:embed="rId3"/>
          <a:stretch>
            <a:fillRect/>
          </a:stretch>
        </p:blipFill>
        <p:spPr>
          <a:xfrm>
            <a:off x="8987546" y="462280"/>
            <a:ext cx="2413518" cy="5897880"/>
          </a:xfrm>
          <a:prstGeom prst="rect">
            <a:avLst/>
          </a:prstGeom>
        </p:spPr>
      </p:pic>
    </p:spTree>
    <p:extLst>
      <p:ext uri="{BB962C8B-B14F-4D97-AF65-F5344CB8AC3E}">
        <p14:creationId xmlns:p14="http://schemas.microsoft.com/office/powerpoint/2010/main" val="8975449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7194" y="452120"/>
            <a:ext cx="7689053" cy="5938520"/>
          </a:xfrm>
          <a:prstGeom prst="rect">
            <a:avLst/>
          </a:prstGeom>
        </p:spPr>
      </p:pic>
      <p:pic>
        <p:nvPicPr>
          <p:cNvPr id="2" name="Picture 1"/>
          <p:cNvPicPr>
            <a:picLocks noChangeAspect="1"/>
          </p:cNvPicPr>
          <p:nvPr/>
        </p:nvPicPr>
        <p:blipFill>
          <a:blip r:embed="rId3"/>
          <a:stretch>
            <a:fillRect/>
          </a:stretch>
        </p:blipFill>
        <p:spPr>
          <a:xfrm>
            <a:off x="8949047" y="452120"/>
            <a:ext cx="2430148" cy="5938520"/>
          </a:xfrm>
          <a:prstGeom prst="rect">
            <a:avLst/>
          </a:prstGeom>
        </p:spPr>
      </p:pic>
      <p:sp>
        <p:nvSpPr>
          <p:cNvPr id="3" name="TextBox 2"/>
          <p:cNvSpPr txBox="1"/>
          <p:nvPr/>
        </p:nvSpPr>
        <p:spPr>
          <a:xfrm>
            <a:off x="2113280" y="431800"/>
            <a:ext cx="4047903" cy="369332"/>
          </a:xfrm>
          <a:prstGeom prst="rect">
            <a:avLst/>
          </a:prstGeom>
          <a:noFill/>
        </p:spPr>
        <p:txBody>
          <a:bodyPr wrap="none" rtlCol="0">
            <a:spAutoFit/>
          </a:bodyPr>
          <a:lstStyle/>
          <a:p>
            <a:r>
              <a:rPr lang="en-US" dirty="0" smtClean="0">
                <a:solidFill>
                  <a:srgbClr val="C00000"/>
                </a:solidFill>
              </a:rPr>
              <a:t>Clinical Risk Management Services</a:t>
            </a:r>
            <a:endParaRPr lang="en-US" dirty="0">
              <a:solidFill>
                <a:srgbClr val="C00000"/>
              </a:solidFill>
            </a:endParaRPr>
          </a:p>
        </p:txBody>
      </p:sp>
    </p:spTree>
    <p:extLst>
      <p:ext uri="{BB962C8B-B14F-4D97-AF65-F5344CB8AC3E}">
        <p14:creationId xmlns:p14="http://schemas.microsoft.com/office/powerpoint/2010/main" val="12928720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9841" y="360680"/>
            <a:ext cx="7959601" cy="6131560"/>
          </a:xfrm>
          <a:prstGeom prst="rect">
            <a:avLst/>
          </a:prstGeom>
        </p:spPr>
      </p:pic>
      <p:pic>
        <p:nvPicPr>
          <p:cNvPr id="2" name="Picture 1"/>
          <p:cNvPicPr>
            <a:picLocks noChangeAspect="1"/>
          </p:cNvPicPr>
          <p:nvPr/>
        </p:nvPicPr>
        <p:blipFill>
          <a:blip r:embed="rId3"/>
          <a:stretch>
            <a:fillRect/>
          </a:stretch>
        </p:blipFill>
        <p:spPr>
          <a:xfrm>
            <a:off x="9119992" y="360680"/>
            <a:ext cx="2503048" cy="6116664"/>
          </a:xfrm>
          <a:prstGeom prst="rect">
            <a:avLst/>
          </a:prstGeom>
        </p:spPr>
      </p:pic>
    </p:spTree>
    <p:extLst>
      <p:ext uri="{BB962C8B-B14F-4D97-AF65-F5344CB8AC3E}">
        <p14:creationId xmlns:p14="http://schemas.microsoft.com/office/powerpoint/2010/main" val="23492134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FTCA  applies if:</a:t>
            </a:r>
            <a:endParaRPr lang="en-US" sz="4800" b="1" dirty="0"/>
          </a:p>
        </p:txBody>
      </p:sp>
      <p:sp>
        <p:nvSpPr>
          <p:cNvPr id="3" name="Content Placeholder 2"/>
          <p:cNvSpPr>
            <a:spLocks noGrp="1"/>
          </p:cNvSpPr>
          <p:nvPr>
            <p:ph idx="1"/>
          </p:nvPr>
        </p:nvSpPr>
        <p:spPr>
          <a:xfrm>
            <a:off x="237172" y="872065"/>
            <a:ext cx="8683308" cy="3615267"/>
          </a:xfrm>
        </p:spPr>
        <p:txBody>
          <a:bodyPr>
            <a:normAutofit/>
          </a:bodyPr>
          <a:lstStyle/>
          <a:p>
            <a:pPr>
              <a:buFont typeface="Arial" panose="020B0604020202020204" pitchFamily="34" charset="0"/>
              <a:buChar char="•"/>
            </a:pPr>
            <a:r>
              <a:rPr lang="en-US" sz="2800" b="1" dirty="0" smtClean="0">
                <a:solidFill>
                  <a:schemeClr val="tx1"/>
                </a:solidFill>
              </a:rPr>
              <a:t>The entity is “deemed eligible” – application required</a:t>
            </a:r>
          </a:p>
          <a:p>
            <a:pPr>
              <a:buFont typeface="Arial" panose="020B0604020202020204" pitchFamily="34" charset="0"/>
              <a:buChar char="•"/>
            </a:pPr>
            <a:r>
              <a:rPr lang="en-US" sz="2800" b="1" dirty="0" smtClean="0">
                <a:solidFill>
                  <a:schemeClr val="tx1"/>
                </a:solidFill>
              </a:rPr>
              <a:t>Actions are within the scope of employment</a:t>
            </a:r>
          </a:p>
          <a:p>
            <a:pPr>
              <a:buFont typeface="Arial" panose="020B0604020202020204" pitchFamily="34" charset="0"/>
              <a:buChar char="•"/>
            </a:pPr>
            <a:r>
              <a:rPr lang="en-US" sz="2800" b="1" dirty="0" smtClean="0">
                <a:solidFill>
                  <a:schemeClr val="tx1"/>
                </a:solidFill>
              </a:rPr>
              <a:t>Within the requirements of the job description</a:t>
            </a:r>
          </a:p>
          <a:p>
            <a:pPr>
              <a:buFont typeface="Arial" panose="020B0604020202020204" pitchFamily="34" charset="0"/>
              <a:buChar char="•"/>
            </a:pPr>
            <a:r>
              <a:rPr lang="en-US" sz="2800" b="1" dirty="0" smtClean="0">
                <a:solidFill>
                  <a:schemeClr val="tx1"/>
                </a:solidFill>
              </a:rPr>
              <a:t>Within the approved scope of assigned project under employment</a:t>
            </a:r>
            <a:endParaRPr lang="en-US" sz="2800" b="1" dirty="0">
              <a:solidFill>
                <a:schemeClr val="tx1"/>
              </a:solidFill>
            </a:endParaRPr>
          </a:p>
        </p:txBody>
      </p:sp>
      <p:pic>
        <p:nvPicPr>
          <p:cNvPr id="4" name="Picture 3"/>
          <p:cNvPicPr>
            <a:picLocks noChangeAspect="1"/>
          </p:cNvPicPr>
          <p:nvPr/>
        </p:nvPicPr>
        <p:blipFill>
          <a:blip r:embed="rId2"/>
          <a:stretch>
            <a:fillRect/>
          </a:stretch>
        </p:blipFill>
        <p:spPr>
          <a:xfrm>
            <a:off x="9113520" y="325120"/>
            <a:ext cx="2565559" cy="6269420"/>
          </a:xfrm>
          <a:prstGeom prst="rect">
            <a:avLst/>
          </a:prstGeom>
        </p:spPr>
      </p:pic>
    </p:spTree>
    <p:extLst>
      <p:ext uri="{BB962C8B-B14F-4D97-AF65-F5344CB8AC3E}">
        <p14:creationId xmlns:p14="http://schemas.microsoft.com/office/powerpoint/2010/main" val="10033617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009" y="4944532"/>
            <a:ext cx="7972108" cy="1507067"/>
          </a:xfrm>
        </p:spPr>
        <p:txBody>
          <a:bodyPr>
            <a:normAutofit/>
          </a:bodyPr>
          <a:lstStyle/>
          <a:p>
            <a:r>
              <a:rPr lang="en-US" sz="4800" b="1" dirty="0" smtClean="0"/>
              <a:t>FTCA does not apply to:</a:t>
            </a:r>
            <a:endParaRPr lang="en-US" sz="4800" b="1" dirty="0"/>
          </a:p>
        </p:txBody>
      </p:sp>
      <p:sp>
        <p:nvSpPr>
          <p:cNvPr id="3" name="Content Placeholder 2"/>
          <p:cNvSpPr>
            <a:spLocks noGrp="1"/>
          </p:cNvSpPr>
          <p:nvPr>
            <p:ph idx="1"/>
          </p:nvPr>
        </p:nvSpPr>
        <p:spPr>
          <a:xfrm>
            <a:off x="684212" y="381000"/>
            <a:ext cx="8276908" cy="4851400"/>
          </a:xfrm>
        </p:spPr>
        <p:txBody>
          <a:bodyPr>
            <a:noAutofit/>
          </a:bodyPr>
          <a:lstStyle/>
          <a:p>
            <a:endParaRPr lang="en-US" sz="3600" dirty="0" smtClean="0">
              <a:solidFill>
                <a:schemeClr val="tx1"/>
              </a:solidFill>
            </a:endParaRPr>
          </a:p>
          <a:p>
            <a:pPr>
              <a:buFont typeface="Arial" panose="020B0604020202020204" pitchFamily="34" charset="0"/>
              <a:buChar char="•"/>
            </a:pPr>
            <a:r>
              <a:rPr lang="en-US" sz="3600" b="1" dirty="0" smtClean="0">
                <a:solidFill>
                  <a:schemeClr val="tx1"/>
                </a:solidFill>
              </a:rPr>
              <a:t>Activities occurring before being deemed eligible</a:t>
            </a:r>
          </a:p>
          <a:p>
            <a:pPr>
              <a:buFont typeface="Arial" panose="020B0604020202020204" pitchFamily="34" charset="0"/>
              <a:buChar char="•"/>
            </a:pPr>
            <a:r>
              <a:rPr lang="en-US" sz="3600" b="1" dirty="0" smtClean="0">
                <a:solidFill>
                  <a:schemeClr val="tx1"/>
                </a:solidFill>
              </a:rPr>
              <a:t>Directors and officers claims (not medical malpractice)</a:t>
            </a:r>
          </a:p>
          <a:p>
            <a:pPr>
              <a:buFont typeface="Arial" panose="020B0604020202020204" pitchFamily="34" charset="0"/>
              <a:buChar char="•"/>
            </a:pPr>
            <a:r>
              <a:rPr lang="en-US" sz="3600" b="1" dirty="0" smtClean="0">
                <a:solidFill>
                  <a:schemeClr val="tx1"/>
                </a:solidFill>
              </a:rPr>
              <a:t>Activities outside the scope of employment such as sexual misconduct</a:t>
            </a:r>
          </a:p>
          <a:p>
            <a:endParaRPr lang="en-US" sz="3600" dirty="0">
              <a:solidFill>
                <a:schemeClr val="tx1"/>
              </a:solidFill>
            </a:endParaRPr>
          </a:p>
        </p:txBody>
      </p:sp>
      <p:pic>
        <p:nvPicPr>
          <p:cNvPr id="4" name="Picture 3"/>
          <p:cNvPicPr>
            <a:picLocks noChangeAspect="1"/>
          </p:cNvPicPr>
          <p:nvPr/>
        </p:nvPicPr>
        <p:blipFill>
          <a:blip r:embed="rId2"/>
          <a:stretch>
            <a:fillRect/>
          </a:stretch>
        </p:blipFill>
        <p:spPr>
          <a:xfrm>
            <a:off x="9067913" y="381000"/>
            <a:ext cx="2517979" cy="6153150"/>
          </a:xfrm>
          <a:prstGeom prst="rect">
            <a:avLst/>
          </a:prstGeom>
        </p:spPr>
      </p:pic>
    </p:spTree>
    <p:extLst>
      <p:ext uri="{BB962C8B-B14F-4D97-AF65-F5344CB8AC3E}">
        <p14:creationId xmlns:p14="http://schemas.microsoft.com/office/powerpoint/2010/main" val="22784570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79053" y="1208714"/>
            <a:ext cx="4560461" cy="3836189"/>
          </a:xfrm>
          <a:prstGeom prst="rect">
            <a:avLst/>
          </a:prstGeom>
        </p:spPr>
      </p:pic>
      <p:pic>
        <p:nvPicPr>
          <p:cNvPr id="4" name="Picture 3"/>
          <p:cNvPicPr>
            <a:picLocks noChangeAspect="1"/>
          </p:cNvPicPr>
          <p:nvPr/>
        </p:nvPicPr>
        <p:blipFill>
          <a:blip r:embed="rId3"/>
          <a:stretch>
            <a:fillRect/>
          </a:stretch>
        </p:blipFill>
        <p:spPr>
          <a:xfrm>
            <a:off x="2659283" y="2697918"/>
            <a:ext cx="1475644" cy="774368"/>
          </a:xfrm>
          <a:prstGeom prst="rect">
            <a:avLst/>
          </a:prstGeom>
        </p:spPr>
      </p:pic>
      <p:pic>
        <p:nvPicPr>
          <p:cNvPr id="5" name="Picture 4"/>
          <p:cNvPicPr>
            <a:picLocks noChangeAspect="1"/>
          </p:cNvPicPr>
          <p:nvPr/>
        </p:nvPicPr>
        <p:blipFill>
          <a:blip r:embed="rId4"/>
          <a:stretch>
            <a:fillRect/>
          </a:stretch>
        </p:blipFill>
        <p:spPr>
          <a:xfrm>
            <a:off x="5119714" y="325996"/>
            <a:ext cx="4095405" cy="4743844"/>
          </a:xfrm>
          <a:prstGeom prst="rect">
            <a:avLst/>
          </a:prstGeom>
        </p:spPr>
      </p:pic>
      <p:pic>
        <p:nvPicPr>
          <p:cNvPr id="8" name="Picture 7"/>
          <p:cNvPicPr>
            <a:picLocks noChangeAspect="1"/>
          </p:cNvPicPr>
          <p:nvPr/>
        </p:nvPicPr>
        <p:blipFill>
          <a:blip r:embed="rId5"/>
          <a:stretch>
            <a:fillRect/>
          </a:stretch>
        </p:blipFill>
        <p:spPr>
          <a:xfrm>
            <a:off x="9526163" y="325996"/>
            <a:ext cx="2523696" cy="6167120"/>
          </a:xfrm>
          <a:prstGeom prst="rect">
            <a:avLst/>
          </a:prstGeom>
        </p:spPr>
      </p:pic>
      <p:pic>
        <p:nvPicPr>
          <p:cNvPr id="9" name="Picture 8"/>
          <p:cNvPicPr>
            <a:picLocks noChangeAspect="1"/>
          </p:cNvPicPr>
          <p:nvPr/>
        </p:nvPicPr>
        <p:blipFill>
          <a:blip r:embed="rId6"/>
          <a:stretch>
            <a:fillRect/>
          </a:stretch>
        </p:blipFill>
        <p:spPr>
          <a:xfrm>
            <a:off x="427093" y="5374640"/>
            <a:ext cx="8788026" cy="1118476"/>
          </a:xfrm>
          <a:prstGeom prst="rect">
            <a:avLst/>
          </a:prstGeom>
        </p:spPr>
      </p:pic>
      <p:sp>
        <p:nvSpPr>
          <p:cNvPr id="11" name="TextBox 10"/>
          <p:cNvSpPr txBox="1"/>
          <p:nvPr/>
        </p:nvSpPr>
        <p:spPr>
          <a:xfrm>
            <a:off x="577791" y="325996"/>
            <a:ext cx="3898824" cy="830997"/>
          </a:xfrm>
          <a:prstGeom prst="rect">
            <a:avLst/>
          </a:prstGeom>
          <a:noFill/>
        </p:spPr>
        <p:txBody>
          <a:bodyPr wrap="none" rtlCol="0">
            <a:spAutoFit/>
          </a:bodyPr>
          <a:lstStyle/>
          <a:p>
            <a:r>
              <a:rPr lang="en-US" sz="2400" b="1" dirty="0" smtClean="0"/>
              <a:t>NATIONAL COMMISSION </a:t>
            </a:r>
          </a:p>
          <a:p>
            <a:r>
              <a:rPr lang="en-US" sz="2400" b="1" dirty="0" smtClean="0"/>
              <a:t>OF QUALITY ASSURANCE</a:t>
            </a:r>
            <a:endParaRPr lang="en-US" sz="2400" b="1" dirty="0"/>
          </a:p>
        </p:txBody>
      </p:sp>
    </p:spTree>
    <p:extLst>
      <p:ext uri="{BB962C8B-B14F-4D97-AF65-F5344CB8AC3E}">
        <p14:creationId xmlns:p14="http://schemas.microsoft.com/office/powerpoint/2010/main" val="21928853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7988" y="365125"/>
            <a:ext cx="8031573" cy="6106795"/>
          </a:xfrm>
          <a:prstGeom prst="rect">
            <a:avLst/>
          </a:prstGeom>
        </p:spPr>
      </p:pic>
      <p:pic>
        <p:nvPicPr>
          <p:cNvPr id="7" name="Picture 6"/>
          <p:cNvPicPr>
            <a:picLocks noChangeAspect="1"/>
          </p:cNvPicPr>
          <p:nvPr/>
        </p:nvPicPr>
        <p:blipFill>
          <a:blip r:embed="rId3"/>
          <a:stretch>
            <a:fillRect/>
          </a:stretch>
        </p:blipFill>
        <p:spPr>
          <a:xfrm>
            <a:off x="7395176" y="365125"/>
            <a:ext cx="944385" cy="1437107"/>
          </a:xfrm>
          <a:prstGeom prst="rect">
            <a:avLst/>
          </a:prstGeom>
        </p:spPr>
      </p:pic>
      <p:pic>
        <p:nvPicPr>
          <p:cNvPr id="2" name="Picture 1"/>
          <p:cNvPicPr>
            <a:picLocks noChangeAspect="1"/>
          </p:cNvPicPr>
          <p:nvPr/>
        </p:nvPicPr>
        <p:blipFill>
          <a:blip r:embed="rId4"/>
          <a:stretch>
            <a:fillRect/>
          </a:stretch>
        </p:blipFill>
        <p:spPr>
          <a:xfrm>
            <a:off x="9002415" y="243840"/>
            <a:ext cx="2577745" cy="6299200"/>
          </a:xfrm>
          <a:prstGeom prst="rect">
            <a:avLst/>
          </a:prstGeom>
        </p:spPr>
      </p:pic>
    </p:spTree>
    <p:extLst>
      <p:ext uri="{BB962C8B-B14F-4D97-AF65-F5344CB8AC3E}">
        <p14:creationId xmlns:p14="http://schemas.microsoft.com/office/powerpoint/2010/main" val="135603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598" y="5035972"/>
            <a:ext cx="5096828" cy="1507067"/>
          </a:xfrm>
        </p:spPr>
        <p:txBody>
          <a:bodyPr>
            <a:normAutofit fontScale="90000"/>
          </a:bodyPr>
          <a:lstStyle/>
          <a:p>
            <a:r>
              <a:rPr lang="en-US" dirty="0"/>
              <a:t> </a:t>
            </a:r>
            <a:r>
              <a:rPr lang="en-US" b="1" dirty="0"/>
              <a:t>Federal Healthcare </a:t>
            </a:r>
            <a:r>
              <a:rPr lang="en-US" b="1" dirty="0" smtClean="0"/>
              <a:t/>
            </a:r>
            <a:br>
              <a:rPr lang="en-US" b="1" dirty="0" smtClean="0"/>
            </a:br>
            <a:r>
              <a:rPr lang="en-US" b="1" dirty="0" smtClean="0"/>
              <a:t>Laws </a:t>
            </a:r>
            <a:r>
              <a:rPr lang="en-US" b="1" dirty="0"/>
              <a:t>&amp; Regulations</a:t>
            </a:r>
            <a:r>
              <a:rPr lang="en-US" dirty="0"/>
              <a:t/>
            </a:r>
            <a:br>
              <a:rPr lang="en-US" dirty="0"/>
            </a:br>
            <a:endParaRPr lang="en-US" dirty="0"/>
          </a:p>
        </p:txBody>
      </p:sp>
      <p:sp>
        <p:nvSpPr>
          <p:cNvPr id="3" name="Content Placeholder 2"/>
          <p:cNvSpPr>
            <a:spLocks noGrp="1"/>
          </p:cNvSpPr>
          <p:nvPr>
            <p:ph idx="1"/>
          </p:nvPr>
        </p:nvSpPr>
        <p:spPr>
          <a:xfrm>
            <a:off x="784583" y="1197185"/>
            <a:ext cx="8534400" cy="3615267"/>
          </a:xfrm>
        </p:spPr>
        <p:txBody>
          <a:bodyPr>
            <a:noAutofit/>
          </a:bodyPr>
          <a:lstStyle/>
          <a:p>
            <a:pPr fontAlgn="base"/>
            <a:endParaRPr lang="en-US" dirty="0" smtClean="0"/>
          </a:p>
          <a:p>
            <a:pPr fontAlgn="base"/>
            <a:endParaRPr lang="en-US" dirty="0"/>
          </a:p>
          <a:p>
            <a:pPr fontAlgn="base">
              <a:buFont typeface="Arial" panose="020B0604020202020204" pitchFamily="34" charset="0"/>
              <a:buChar char="•"/>
            </a:pPr>
            <a:r>
              <a:rPr lang="en-US" b="1" dirty="0" smtClean="0">
                <a:solidFill>
                  <a:schemeClr val="bg1"/>
                </a:solidFill>
              </a:rPr>
              <a:t>You </a:t>
            </a:r>
            <a:r>
              <a:rPr lang="en-US" b="1" dirty="0">
                <a:solidFill>
                  <a:schemeClr val="bg1"/>
                </a:solidFill>
              </a:rPr>
              <a:t>may have joined the healthcare field because you want to make a difference in patient’s lives, but federal healthcare laws can also be a big part of your daily work. </a:t>
            </a:r>
            <a:endParaRPr lang="en-US" b="1" dirty="0" smtClean="0">
              <a:solidFill>
                <a:schemeClr val="bg1"/>
              </a:solidFill>
            </a:endParaRPr>
          </a:p>
          <a:p>
            <a:pPr fontAlgn="base">
              <a:buFont typeface="Arial" panose="020B0604020202020204" pitchFamily="34" charset="0"/>
              <a:buChar char="•"/>
            </a:pPr>
            <a:r>
              <a:rPr lang="en-US" b="1" dirty="0" smtClean="0">
                <a:solidFill>
                  <a:schemeClr val="bg1"/>
                </a:solidFill>
              </a:rPr>
              <a:t>“</a:t>
            </a:r>
            <a:r>
              <a:rPr lang="en-US" b="1" dirty="0">
                <a:solidFill>
                  <a:schemeClr val="bg1"/>
                </a:solidFill>
              </a:rPr>
              <a:t>Healthcare compliance is a major concern, and </a:t>
            </a:r>
            <a:r>
              <a:rPr lang="en-US" b="1" dirty="0" smtClean="0">
                <a:solidFill>
                  <a:schemeClr val="bg1"/>
                </a:solidFill>
              </a:rPr>
              <a:t>you </a:t>
            </a:r>
            <a:r>
              <a:rPr lang="en-US" b="1" dirty="0">
                <a:solidFill>
                  <a:schemeClr val="bg1"/>
                </a:solidFill>
              </a:rPr>
              <a:t>should be aware and prepared for the challenges </a:t>
            </a:r>
            <a:r>
              <a:rPr lang="en-US" b="1" dirty="0" smtClean="0">
                <a:solidFill>
                  <a:schemeClr val="bg1"/>
                </a:solidFill>
              </a:rPr>
              <a:t>that you will </a:t>
            </a:r>
            <a:r>
              <a:rPr lang="en-US" b="1" dirty="0">
                <a:solidFill>
                  <a:schemeClr val="bg1"/>
                </a:solidFill>
              </a:rPr>
              <a:t>face when </a:t>
            </a:r>
            <a:r>
              <a:rPr lang="en-US" b="1" dirty="0" smtClean="0">
                <a:solidFill>
                  <a:schemeClr val="bg1"/>
                </a:solidFill>
              </a:rPr>
              <a:t>you </a:t>
            </a:r>
            <a:r>
              <a:rPr lang="en-US" b="1" dirty="0">
                <a:solidFill>
                  <a:schemeClr val="bg1"/>
                </a:solidFill>
              </a:rPr>
              <a:t>enter the workforce,” </a:t>
            </a:r>
            <a:r>
              <a:rPr lang="en-US" b="1" dirty="0" smtClean="0">
                <a:solidFill>
                  <a:schemeClr val="bg1"/>
                </a:solidFill>
              </a:rPr>
              <a:t>says,</a:t>
            </a:r>
            <a:r>
              <a:rPr lang="en-US" b="1" dirty="0">
                <a:solidFill>
                  <a:schemeClr val="bg1"/>
                </a:solidFill>
                <a:hlinkClick r:id="rId2"/>
              </a:rPr>
              <a:t> health information management</a:t>
            </a:r>
            <a:r>
              <a:rPr lang="en-US" b="1" dirty="0">
                <a:solidFill>
                  <a:schemeClr val="bg1"/>
                </a:solidFill>
              </a:rPr>
              <a:t> program </a:t>
            </a:r>
            <a:r>
              <a:rPr lang="en-US" b="1" dirty="0" smtClean="0">
                <a:solidFill>
                  <a:schemeClr val="bg1"/>
                </a:solidFill>
              </a:rPr>
              <a:t>coordinator.</a:t>
            </a:r>
            <a:endParaRPr lang="en-US" b="1" dirty="0">
              <a:solidFill>
                <a:schemeClr val="bg1"/>
              </a:solidFill>
            </a:endParaRPr>
          </a:p>
          <a:p>
            <a:pPr fontAlgn="base">
              <a:buFont typeface="Arial" panose="020B0604020202020204" pitchFamily="34" charset="0"/>
              <a:buChar char="•"/>
            </a:pPr>
            <a:r>
              <a:rPr lang="en-US" b="1" dirty="0">
                <a:solidFill>
                  <a:schemeClr val="bg1"/>
                </a:solidFill>
              </a:rPr>
              <a:t/>
            </a:r>
            <a:br>
              <a:rPr lang="en-US" b="1" dirty="0">
                <a:solidFill>
                  <a:schemeClr val="bg1"/>
                </a:solidFill>
              </a:rPr>
            </a:br>
            <a:r>
              <a:rPr lang="en-US" b="1" dirty="0">
                <a:solidFill>
                  <a:schemeClr val="bg1"/>
                </a:solidFill>
              </a:rPr>
              <a:t>Enter </a:t>
            </a:r>
            <a:r>
              <a:rPr lang="en-US" b="1" dirty="0" smtClean="0">
                <a:solidFill>
                  <a:schemeClr val="bg1"/>
                </a:solidFill>
              </a:rPr>
              <a:t>this </a:t>
            </a:r>
            <a:r>
              <a:rPr lang="en-US" b="1" dirty="0">
                <a:solidFill>
                  <a:schemeClr val="bg1"/>
                </a:solidFill>
              </a:rPr>
              <a:t>healthcare career with all the knowledge you need about these six important federal healthcare laws</a:t>
            </a:r>
            <a:r>
              <a:rPr lang="en-US" b="1" dirty="0" smtClean="0">
                <a:solidFill>
                  <a:schemeClr val="bg1"/>
                </a:solidFill>
              </a:rPr>
              <a:t>.</a:t>
            </a:r>
          </a:p>
          <a:p>
            <a:pPr>
              <a:buFont typeface="Arial" panose="020B0604020202020204" pitchFamily="34" charset="0"/>
              <a:buChar char="•"/>
            </a:pPr>
            <a:r>
              <a:rPr lang="en-US" dirty="0" smtClean="0"/>
              <a:t/>
            </a:r>
            <a:br>
              <a:rPr lang="en-US" dirty="0" smtClean="0"/>
            </a:br>
            <a:endParaRPr lang="en-US" dirty="0"/>
          </a:p>
        </p:txBody>
      </p:sp>
      <p:pic>
        <p:nvPicPr>
          <p:cNvPr id="4" name="Picture 3"/>
          <p:cNvPicPr>
            <a:picLocks noChangeAspect="1"/>
          </p:cNvPicPr>
          <p:nvPr/>
        </p:nvPicPr>
        <p:blipFill>
          <a:blip r:embed="rId3"/>
          <a:stretch>
            <a:fillRect/>
          </a:stretch>
        </p:blipFill>
        <p:spPr>
          <a:xfrm>
            <a:off x="9318983" y="650240"/>
            <a:ext cx="2287229" cy="5589270"/>
          </a:xfrm>
          <a:prstGeom prst="rect">
            <a:avLst/>
          </a:prstGeom>
        </p:spPr>
      </p:pic>
    </p:spTree>
    <p:extLst>
      <p:ext uri="{BB962C8B-B14F-4D97-AF65-F5344CB8AC3E}">
        <p14:creationId xmlns:p14="http://schemas.microsoft.com/office/powerpoint/2010/main" val="8754590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932" y="5791200"/>
            <a:ext cx="4670108" cy="812799"/>
          </a:xfrm>
        </p:spPr>
        <p:txBody>
          <a:bodyPr/>
          <a:lstStyle/>
          <a:p>
            <a:r>
              <a:rPr lang="en-US" b="1" dirty="0"/>
              <a:t>1. What is EMTALA?</a:t>
            </a:r>
            <a:endParaRPr lang="en-US" dirty="0"/>
          </a:p>
        </p:txBody>
      </p:sp>
      <p:sp>
        <p:nvSpPr>
          <p:cNvPr id="3" name="Content Placeholder 2"/>
          <p:cNvSpPr>
            <a:spLocks noGrp="1"/>
          </p:cNvSpPr>
          <p:nvPr>
            <p:ph idx="1"/>
          </p:nvPr>
        </p:nvSpPr>
        <p:spPr>
          <a:xfrm>
            <a:off x="531812" y="91440"/>
            <a:ext cx="8534400" cy="5489787"/>
          </a:xfrm>
        </p:spPr>
        <p:txBody>
          <a:bodyPr>
            <a:normAutofit lnSpcReduction="10000"/>
          </a:bodyPr>
          <a:lstStyle/>
          <a:p>
            <a:pPr marL="0" lvl="0" indent="0" defTabSz="914400" eaLnBrk="0" fontAlgn="base" hangingPunct="0">
              <a:spcBef>
                <a:spcPct val="0"/>
              </a:spcBef>
              <a:spcAft>
                <a:spcPct val="0"/>
              </a:spcAft>
              <a:buClrTx/>
              <a:buSzTx/>
              <a:buNone/>
            </a:pPr>
            <a:endParaRPr lang="en-US" altLang="en-US" dirty="0" smtClean="0">
              <a:solidFill>
                <a:srgbClr val="000000"/>
              </a:solidFill>
              <a:cs typeface="Arial" panose="020B0604020202020204" pitchFamily="34" charset="0"/>
            </a:endParaRPr>
          </a:p>
          <a:p>
            <a:pPr marL="0" lvl="0" indent="0" defTabSz="914400" eaLnBrk="0" fontAlgn="base" hangingPunct="0">
              <a:spcBef>
                <a:spcPct val="0"/>
              </a:spcBef>
              <a:spcAft>
                <a:spcPct val="0"/>
              </a:spcAft>
              <a:buClrTx/>
              <a:buSzTx/>
              <a:buNone/>
            </a:pPr>
            <a:endParaRPr lang="en-US" altLang="en-US" dirty="0">
              <a:solidFill>
                <a:srgbClr val="000000"/>
              </a:solidFill>
              <a:cs typeface="Arial" panose="020B0604020202020204" pitchFamily="34" charset="0"/>
            </a:endParaRPr>
          </a:p>
          <a:p>
            <a:pPr marL="0" lvl="0" indent="0" defTabSz="914400" eaLnBrk="0" fontAlgn="base" hangingPunct="0">
              <a:spcBef>
                <a:spcPct val="0"/>
              </a:spcBef>
              <a:spcAft>
                <a:spcPct val="0"/>
              </a:spcAft>
              <a:buClrTx/>
              <a:buSzTx/>
              <a:buNone/>
            </a:pPr>
            <a:r>
              <a:rPr lang="en-US" altLang="en-US" dirty="0" smtClean="0">
                <a:solidFill>
                  <a:srgbClr val="000000"/>
                </a:solidFill>
                <a:cs typeface="Arial" panose="020B0604020202020204" pitchFamily="34" charset="0"/>
              </a:rPr>
              <a:t>The </a:t>
            </a:r>
            <a:r>
              <a:rPr lang="en-US" altLang="en-US" b="1" dirty="0">
                <a:solidFill>
                  <a:srgbClr val="000000"/>
                </a:solidFill>
                <a:cs typeface="Arial" panose="020B0604020202020204" pitchFamily="34" charset="0"/>
              </a:rPr>
              <a:t>Emergency Medical Treatment and Active Labor Act </a:t>
            </a:r>
            <a:r>
              <a:rPr lang="en-US" altLang="en-US" dirty="0">
                <a:solidFill>
                  <a:srgbClr val="000000"/>
                </a:solidFill>
                <a:cs typeface="Arial" panose="020B0604020202020204" pitchFamily="34" charset="0"/>
              </a:rPr>
              <a:t>is a statute which governs when and how a patient may be (1) refused treatment or (2) transferred from one hospital to another when he is in an unstable medical </a:t>
            </a:r>
          </a:p>
          <a:p>
            <a:pPr marL="0" lvl="0" indent="0" defTabSz="914400" eaLnBrk="0" fontAlgn="base" hangingPunct="0">
              <a:spcBef>
                <a:spcPct val="0"/>
              </a:spcBef>
              <a:spcAft>
                <a:spcPct val="0"/>
              </a:spcAft>
              <a:buClrTx/>
              <a:buSzTx/>
              <a:buNone/>
            </a:pPr>
            <a:r>
              <a:rPr lang="en-US" altLang="en-US" dirty="0">
                <a:solidFill>
                  <a:srgbClr val="000000"/>
                </a:solidFill>
                <a:cs typeface="Arial" panose="020B0604020202020204" pitchFamily="34" charset="0"/>
              </a:rPr>
              <a:t>condition.</a:t>
            </a:r>
          </a:p>
          <a:p>
            <a:pPr marL="0" lvl="0" indent="0" defTabSz="914400" eaLnBrk="0" fontAlgn="base" hangingPunct="0">
              <a:spcBef>
                <a:spcPct val="0"/>
              </a:spcBef>
              <a:spcAft>
                <a:spcPct val="0"/>
              </a:spcAft>
              <a:buClrTx/>
              <a:buSzTx/>
              <a:buNone/>
            </a:pPr>
            <a:r>
              <a:rPr lang="en-US" altLang="en-US" b="1" dirty="0">
                <a:solidFill>
                  <a:srgbClr val="000000"/>
                </a:solidFill>
                <a:cs typeface="Arial" panose="020B0604020202020204" pitchFamily="34" charset="0"/>
              </a:rPr>
              <a:t>EMTALA</a:t>
            </a:r>
            <a:r>
              <a:rPr lang="en-US" altLang="en-US" dirty="0">
                <a:solidFill>
                  <a:srgbClr val="000000"/>
                </a:solidFill>
                <a:cs typeface="Arial" panose="020B0604020202020204" pitchFamily="34" charset="0"/>
              </a:rPr>
              <a:t> was passed as part of the Consolidated Omnibus Budget Reconciliation Act of 1986, and it is sometimes referred to as "the COBRA law". In fact, a number of different laws come under that general name</a:t>
            </a:r>
            <a:r>
              <a:rPr lang="en-US" altLang="en-US" dirty="0" smtClean="0">
                <a:solidFill>
                  <a:srgbClr val="000000"/>
                </a:solidFill>
                <a:cs typeface="Arial" panose="020B0604020202020204" pitchFamily="34" charset="0"/>
              </a:rPr>
              <a:t>.</a:t>
            </a:r>
            <a:r>
              <a:rPr lang="en-US" altLang="en-US" dirty="0">
                <a:solidFill>
                  <a:srgbClr val="000000"/>
                </a:solidFill>
                <a:cs typeface="Arial" panose="020B0604020202020204" pitchFamily="34" charset="0"/>
              </a:rPr>
              <a:t> Another very familiar provision, also referred to under the COBRA name, is the statute governing continuation of medical insurance benefits after termination of employment.</a:t>
            </a:r>
            <a:endParaRPr lang="en-US" altLang="en-US" dirty="0">
              <a:solidFill>
                <a:schemeClr val="tx1"/>
              </a:solidFill>
            </a:endParaRPr>
          </a:p>
          <a:p>
            <a:pPr marL="0" lvl="0" indent="0" defTabSz="914400" eaLnBrk="0" fontAlgn="base" hangingPunct="0">
              <a:spcBef>
                <a:spcPct val="0"/>
              </a:spcBef>
              <a:spcAft>
                <a:spcPct val="0"/>
              </a:spcAft>
              <a:buClrTx/>
              <a:buSzTx/>
              <a:buNone/>
            </a:pPr>
            <a:r>
              <a:rPr lang="en-US" altLang="en-US" dirty="0">
                <a:solidFill>
                  <a:srgbClr val="000000"/>
                </a:solidFill>
                <a:cs typeface="Arial" panose="020B0604020202020204" pitchFamily="34" charset="0"/>
              </a:rPr>
              <a:t>Reportedly, a 1989 amendment to the statute removed the word "active" from the official name of the statute. The amendment, however, cannot be found in the report of the official public law.</a:t>
            </a:r>
          </a:p>
          <a:p>
            <a:pPr marL="0" lvl="0" indent="0" defTabSz="914400" eaLnBrk="0" fontAlgn="base" hangingPunct="0">
              <a:spcBef>
                <a:spcPct val="0"/>
              </a:spcBef>
              <a:spcAft>
                <a:spcPct val="0"/>
              </a:spcAft>
              <a:buClrTx/>
              <a:buSzTx/>
              <a:buNone/>
            </a:pPr>
            <a:r>
              <a:rPr lang="en-US" altLang="en-US" dirty="0">
                <a:solidFill>
                  <a:srgbClr val="000000"/>
                </a:solidFill>
                <a:cs typeface="Arial" panose="020B0604020202020204" pitchFamily="34" charset="0"/>
              </a:rPr>
              <a:t>EMTALA is Section 1867(a) of the Social Security Act, within the section of the U.S. Code which governs Medicare.</a:t>
            </a:r>
          </a:p>
          <a:p>
            <a:pPr marL="0" lvl="0" indent="0" defTabSz="914400" eaLnBrk="0" fontAlgn="base" hangingPunct="0">
              <a:spcBef>
                <a:spcPct val="0"/>
              </a:spcBef>
              <a:spcAft>
                <a:spcPct val="0"/>
              </a:spcAft>
              <a:buClrTx/>
              <a:buSzTx/>
              <a:buNone/>
            </a:pPr>
            <a:endParaRPr lang="en-US" altLang="en-US" dirty="0" smtClean="0">
              <a:solidFill>
                <a:srgbClr val="000000"/>
              </a:solidFill>
              <a:cs typeface="Arial" panose="020B0604020202020204" pitchFamily="34" charset="0"/>
            </a:endParaRPr>
          </a:p>
          <a:p>
            <a:pPr marL="0" lvl="0" indent="0" defTabSz="914400" eaLnBrk="0" fontAlgn="base" hangingPunct="0">
              <a:spcBef>
                <a:spcPct val="0"/>
              </a:spcBef>
              <a:spcAft>
                <a:spcPct val="0"/>
              </a:spcAft>
              <a:buClrTx/>
              <a:buSzTx/>
              <a:buNone/>
            </a:pPr>
            <a:endParaRPr lang="en-US" altLang="en-US" dirty="0">
              <a:solidFill>
                <a:srgbClr val="000000"/>
              </a:solidFill>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9437162" y="477520"/>
            <a:ext cx="2250330" cy="5499100"/>
          </a:xfrm>
          <a:prstGeom prst="rect">
            <a:avLst/>
          </a:prstGeom>
        </p:spPr>
      </p:pic>
    </p:spTree>
    <p:extLst>
      <p:ext uri="{BB962C8B-B14F-4D97-AF65-F5344CB8AC3E}">
        <p14:creationId xmlns:p14="http://schemas.microsoft.com/office/powerpoint/2010/main" val="40241700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2" y="5974080"/>
            <a:ext cx="4883468" cy="802639"/>
          </a:xfrm>
        </p:spPr>
        <p:txBody>
          <a:bodyPr/>
          <a:lstStyle/>
          <a:p>
            <a:r>
              <a:rPr lang="en-US" b="1" dirty="0"/>
              <a:t>1. What is EMTALA?</a:t>
            </a:r>
            <a:endParaRPr lang="en-US" dirty="0"/>
          </a:p>
        </p:txBody>
      </p:sp>
      <p:sp>
        <p:nvSpPr>
          <p:cNvPr id="7" name="Rectangle 6"/>
          <p:cNvSpPr/>
          <p:nvPr/>
        </p:nvSpPr>
        <p:spPr>
          <a:xfrm>
            <a:off x="152400" y="680401"/>
            <a:ext cx="8554720" cy="4524315"/>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000000"/>
                </a:solidFill>
                <a:cs typeface="Arial" panose="020B0604020202020204" pitchFamily="34" charset="0"/>
              </a:rPr>
              <a:t>EMTALA</a:t>
            </a:r>
            <a:r>
              <a:rPr lang="en-US" altLang="en-US" sz="2400" dirty="0">
                <a:solidFill>
                  <a:srgbClr val="000000"/>
                </a:solidFill>
                <a:cs typeface="Arial" panose="020B0604020202020204" pitchFamily="34" charset="0"/>
              </a:rPr>
              <a:t> applies only to "participating hospitals" -- i.e., to hospitals which have entered into "provider agreements" under which they will accept payment from the Department of Health and Human Services, Centers for</a:t>
            </a:r>
          </a:p>
          <a:p>
            <a:pPr lvl="0" eaLnBrk="0" fontAlgn="base" hangingPunct="0">
              <a:spcBef>
                <a:spcPct val="0"/>
              </a:spcBef>
              <a:spcAft>
                <a:spcPct val="0"/>
              </a:spcAft>
            </a:pPr>
            <a:r>
              <a:rPr lang="en-US" altLang="en-US" sz="2400" dirty="0">
                <a:solidFill>
                  <a:srgbClr val="000000"/>
                </a:solidFill>
                <a:cs typeface="Arial" panose="020B0604020202020204" pitchFamily="34" charset="0"/>
              </a:rPr>
              <a:t> Medicare and Medicaid Services (CMS) under the Medicare program for services provided to beneficiaries of that program. In practical terms, this means that it applies to virtually all hospitals in the U.S., with the exception of the Shriners' Hospital for Crippled Children and many military hospitals. Its provisions apply to all patients, and not just to Medicare patients. (See Section 15 below.)</a:t>
            </a:r>
            <a:endParaRPr lang="en-US" altLang="en-US" sz="2400" dirty="0"/>
          </a:p>
        </p:txBody>
      </p:sp>
      <p:pic>
        <p:nvPicPr>
          <p:cNvPr id="8" name="Picture 7"/>
          <p:cNvPicPr>
            <a:picLocks noChangeAspect="1"/>
          </p:cNvPicPr>
          <p:nvPr/>
        </p:nvPicPr>
        <p:blipFill>
          <a:blip r:embed="rId2"/>
          <a:stretch>
            <a:fillRect/>
          </a:stretch>
        </p:blipFill>
        <p:spPr>
          <a:xfrm>
            <a:off x="9344837" y="193109"/>
            <a:ext cx="2552523" cy="6237565"/>
          </a:xfrm>
          <a:prstGeom prst="rect">
            <a:avLst/>
          </a:prstGeom>
        </p:spPr>
      </p:pic>
    </p:spTree>
    <p:extLst>
      <p:ext uri="{BB962C8B-B14F-4D97-AF65-F5344CB8AC3E}">
        <p14:creationId xmlns:p14="http://schemas.microsoft.com/office/powerpoint/2010/main" val="30689098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692" y="5852160"/>
            <a:ext cx="5167948" cy="802639"/>
          </a:xfrm>
        </p:spPr>
        <p:txBody>
          <a:bodyPr/>
          <a:lstStyle/>
          <a:p>
            <a:r>
              <a:rPr lang="en-US" b="1" dirty="0"/>
              <a:t>1. What is EMTALA?</a:t>
            </a:r>
            <a:endParaRPr lang="en-US" dirty="0"/>
          </a:p>
        </p:txBody>
      </p:sp>
      <p:sp>
        <p:nvSpPr>
          <p:cNvPr id="4" name="Rectangle 3"/>
          <p:cNvSpPr/>
          <p:nvPr/>
        </p:nvSpPr>
        <p:spPr>
          <a:xfrm>
            <a:off x="233680" y="1421398"/>
            <a:ext cx="8442960" cy="3539430"/>
          </a:xfrm>
          <a:prstGeom prst="rect">
            <a:avLst/>
          </a:prstGeom>
        </p:spPr>
        <p:txBody>
          <a:bodyPr wrap="square">
            <a:spAutoFit/>
          </a:bodyPr>
          <a:lstStyle/>
          <a:p>
            <a:pPr lvl="0" eaLnBrk="0" fontAlgn="base" hangingPunct="0">
              <a:spcBef>
                <a:spcPct val="0"/>
              </a:spcBef>
              <a:spcAft>
                <a:spcPct val="0"/>
              </a:spcAft>
            </a:pPr>
            <a:r>
              <a:rPr lang="en-US" altLang="en-US" sz="2800" dirty="0">
                <a:solidFill>
                  <a:srgbClr val="000000"/>
                </a:solidFill>
                <a:cs typeface="Arial" panose="020B0604020202020204" pitchFamily="34" charset="0"/>
              </a:rPr>
              <a:t>The avowed purpose of the statute is to prevent hospitals from rejecting patients, refusing to treat them, or transferring them to "charity hospitals" or "county hospitals" because they are unable to pay or are covered under </a:t>
            </a:r>
          </a:p>
          <a:p>
            <a:pPr lvl="0" eaLnBrk="0" fontAlgn="base" hangingPunct="0">
              <a:spcBef>
                <a:spcPct val="0"/>
              </a:spcBef>
              <a:spcAft>
                <a:spcPct val="0"/>
              </a:spcAft>
            </a:pPr>
            <a:r>
              <a:rPr lang="en-US" altLang="en-US" sz="2800" dirty="0">
                <a:solidFill>
                  <a:srgbClr val="000000"/>
                </a:solidFill>
                <a:cs typeface="Arial" panose="020B0604020202020204" pitchFamily="34" charset="0"/>
              </a:rPr>
              <a:t>the Medicare or Medicaid programs. This purpose, however, does not limit the coverage of its provisions -- see Sections 15 and 16 below.</a:t>
            </a:r>
          </a:p>
        </p:txBody>
      </p:sp>
      <p:pic>
        <p:nvPicPr>
          <p:cNvPr id="6" name="Picture 5"/>
          <p:cNvPicPr>
            <a:picLocks noChangeAspect="1"/>
          </p:cNvPicPr>
          <p:nvPr/>
        </p:nvPicPr>
        <p:blipFill>
          <a:blip r:embed="rId2"/>
          <a:stretch>
            <a:fillRect/>
          </a:stretch>
        </p:blipFill>
        <p:spPr>
          <a:xfrm>
            <a:off x="9288503" y="664209"/>
            <a:ext cx="2287229" cy="5589270"/>
          </a:xfrm>
          <a:prstGeom prst="rect">
            <a:avLst/>
          </a:prstGeom>
        </p:spPr>
      </p:pic>
    </p:spTree>
    <p:extLst>
      <p:ext uri="{BB962C8B-B14F-4D97-AF65-F5344CB8AC3E}">
        <p14:creationId xmlns:p14="http://schemas.microsoft.com/office/powerpoint/2010/main" val="21871873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292" y="5994401"/>
            <a:ext cx="4609148" cy="863599"/>
          </a:xfrm>
        </p:spPr>
        <p:txBody>
          <a:bodyPr/>
          <a:lstStyle/>
          <a:p>
            <a:r>
              <a:rPr lang="en-US" b="1" dirty="0"/>
              <a:t>1. What is EMTALA?</a:t>
            </a:r>
            <a:endParaRPr lang="en-US" dirty="0"/>
          </a:p>
        </p:txBody>
      </p:sp>
      <p:sp>
        <p:nvSpPr>
          <p:cNvPr id="4" name="Rectangle 1"/>
          <p:cNvSpPr>
            <a:spLocks noGrp="1" noChangeArrowheads="1"/>
          </p:cNvSpPr>
          <p:nvPr>
            <p:ph idx="1"/>
          </p:nvPr>
        </p:nvSpPr>
        <p:spPr bwMode="auto">
          <a:xfrm>
            <a:off x="226060" y="1029185"/>
            <a:ext cx="8887460"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EMTALA is primarily but not exclusively a non-discrimination statute. One would cover most of its purpose and effect by characterizing it as providing that no patient who presents with an emergency medical condition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 who is unable to pay may be treated differently than patients who are covered by health insurance. That is not the entire scope of EMTALA, however; it imposes affirmative obligations which go beyond non-discrimination.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 See Section 16 below.</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9199867" y="467360"/>
            <a:ext cx="2365705" cy="5781040"/>
          </a:xfrm>
          <a:prstGeom prst="rect">
            <a:avLst/>
          </a:prstGeom>
        </p:spPr>
      </p:pic>
    </p:spTree>
    <p:extLst>
      <p:ext uri="{BB962C8B-B14F-4D97-AF65-F5344CB8AC3E}">
        <p14:creationId xmlns:p14="http://schemas.microsoft.com/office/powerpoint/2010/main" val="23951835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80" y="5852160"/>
            <a:ext cx="4812748" cy="1005840"/>
          </a:xfrm>
        </p:spPr>
        <p:txBody>
          <a:bodyPr>
            <a:normAutofit fontScale="90000"/>
          </a:bodyPr>
          <a:lstStyle/>
          <a:p>
            <a:r>
              <a:rPr lang="en-US" dirty="0" smtClean="0"/>
              <a:t>                                    TERMINOLOGY </a:t>
            </a:r>
            <a:r>
              <a:rPr lang="en-US" dirty="0"/>
              <a:t>USED</a:t>
            </a:r>
          </a:p>
        </p:txBody>
      </p:sp>
      <p:sp>
        <p:nvSpPr>
          <p:cNvPr id="3" name="Content Placeholder 2"/>
          <p:cNvSpPr>
            <a:spLocks noGrp="1"/>
          </p:cNvSpPr>
          <p:nvPr>
            <p:ph idx="1"/>
          </p:nvPr>
        </p:nvSpPr>
        <p:spPr>
          <a:xfrm>
            <a:off x="121920" y="0"/>
            <a:ext cx="8676640" cy="6258560"/>
          </a:xfrm>
        </p:spPr>
        <p:txBody>
          <a:bodyPr>
            <a:normAutofit fontScale="92500"/>
          </a:bodyPr>
          <a:lstStyle/>
          <a:p>
            <a:pPr marL="0" indent="0">
              <a:buNone/>
            </a:pPr>
            <a:r>
              <a:rPr lang="en-US" b="1" dirty="0">
                <a:solidFill>
                  <a:schemeClr val="bg1"/>
                </a:solidFill>
              </a:rPr>
              <a:t>EMTALA</a:t>
            </a:r>
            <a:r>
              <a:rPr lang="en-US" dirty="0">
                <a:solidFill>
                  <a:schemeClr val="bg1"/>
                </a:solidFill>
              </a:rPr>
              <a:t> - The Emergency Medical Treatment and Active Labor </a:t>
            </a:r>
            <a:r>
              <a:rPr lang="en-US" dirty="0" smtClean="0">
                <a:solidFill>
                  <a:schemeClr val="bg1"/>
                </a:solidFill>
              </a:rPr>
              <a:t>Act</a:t>
            </a:r>
          </a:p>
          <a:p>
            <a:pPr marL="0" indent="0">
              <a:buNone/>
            </a:pPr>
            <a:r>
              <a:rPr lang="en-US" dirty="0">
                <a:solidFill>
                  <a:schemeClr val="bg1"/>
                </a:solidFill>
              </a:rPr>
              <a:t/>
            </a:r>
            <a:br>
              <a:rPr lang="en-US" dirty="0">
                <a:solidFill>
                  <a:schemeClr val="bg1"/>
                </a:solidFill>
              </a:rPr>
            </a:br>
            <a:r>
              <a:rPr lang="en-US" b="1" dirty="0">
                <a:solidFill>
                  <a:schemeClr val="bg1"/>
                </a:solidFill>
              </a:rPr>
              <a:t>COBRA</a:t>
            </a:r>
            <a:r>
              <a:rPr lang="en-US" dirty="0">
                <a:solidFill>
                  <a:schemeClr val="bg1"/>
                </a:solidFill>
              </a:rPr>
              <a:t> - The Consolidated Omnibus Budget Reconciliation Act of </a:t>
            </a:r>
            <a:r>
              <a:rPr lang="en-US" dirty="0" smtClean="0">
                <a:solidFill>
                  <a:schemeClr val="bg1"/>
                </a:solidFill>
              </a:rPr>
              <a:t>1986</a:t>
            </a:r>
          </a:p>
          <a:p>
            <a:pPr marL="0" indent="0">
              <a:buNone/>
            </a:pPr>
            <a:r>
              <a:rPr lang="en-US" dirty="0" smtClean="0">
                <a:solidFill>
                  <a:schemeClr val="bg1"/>
                </a:solidFill>
              </a:rPr>
              <a:t> </a:t>
            </a:r>
          </a:p>
          <a:p>
            <a:pPr marL="0" indent="0">
              <a:buNone/>
            </a:pPr>
            <a:r>
              <a:rPr lang="en-US" b="1" dirty="0" smtClean="0">
                <a:solidFill>
                  <a:schemeClr val="bg1"/>
                </a:solidFill>
              </a:rPr>
              <a:t>HCFA</a:t>
            </a:r>
            <a:r>
              <a:rPr lang="en-US" dirty="0" smtClean="0">
                <a:solidFill>
                  <a:schemeClr val="bg1"/>
                </a:solidFill>
              </a:rPr>
              <a:t> </a:t>
            </a:r>
            <a:r>
              <a:rPr lang="en-US" dirty="0">
                <a:solidFill>
                  <a:schemeClr val="bg1"/>
                </a:solidFill>
              </a:rPr>
              <a:t>- The Health Care Financing Administration - previous name for </a:t>
            </a:r>
            <a:r>
              <a:rPr lang="en-US" dirty="0" smtClean="0">
                <a:solidFill>
                  <a:schemeClr val="bg1"/>
                </a:solidFill>
              </a:rPr>
              <a:t>CMS</a:t>
            </a:r>
          </a:p>
          <a:p>
            <a:pPr marL="0" indent="0">
              <a:buNone/>
            </a:pPr>
            <a:r>
              <a:rPr lang="en-US" dirty="0">
                <a:solidFill>
                  <a:schemeClr val="bg1"/>
                </a:solidFill>
              </a:rPr>
              <a:t> </a:t>
            </a:r>
            <a:br>
              <a:rPr lang="en-US" dirty="0">
                <a:solidFill>
                  <a:schemeClr val="bg1"/>
                </a:solidFill>
              </a:rPr>
            </a:br>
            <a:r>
              <a:rPr lang="en-US" b="1" dirty="0">
                <a:solidFill>
                  <a:schemeClr val="bg1"/>
                </a:solidFill>
              </a:rPr>
              <a:t>CMS</a:t>
            </a:r>
            <a:r>
              <a:rPr lang="en-US" dirty="0">
                <a:solidFill>
                  <a:schemeClr val="bg1"/>
                </a:solidFill>
              </a:rPr>
              <a:t> - Centers for Medicare and Medicaid Services, a division of the Department of Health and Human Services. Responsible for the Medicare program and the development and enforcement of regulations on EMTALA. </a:t>
            </a:r>
            <a:br>
              <a:rPr lang="en-US" dirty="0">
                <a:solidFill>
                  <a:schemeClr val="bg1"/>
                </a:solidFill>
              </a:rPr>
            </a:br>
            <a:endParaRPr lang="en-US" dirty="0" smtClean="0">
              <a:solidFill>
                <a:schemeClr val="bg1"/>
              </a:solidFill>
            </a:endParaRPr>
          </a:p>
          <a:p>
            <a:pPr marL="0" indent="0">
              <a:buNone/>
            </a:pPr>
            <a:r>
              <a:rPr lang="en-US" b="1" dirty="0" smtClean="0">
                <a:solidFill>
                  <a:schemeClr val="bg1"/>
                </a:solidFill>
              </a:rPr>
              <a:t>Transferring </a:t>
            </a:r>
            <a:r>
              <a:rPr lang="en-US" b="1" dirty="0">
                <a:solidFill>
                  <a:schemeClr val="bg1"/>
                </a:solidFill>
              </a:rPr>
              <a:t>hospital </a:t>
            </a:r>
            <a:r>
              <a:rPr lang="en-US" dirty="0">
                <a:solidFill>
                  <a:schemeClr val="bg1"/>
                </a:solidFill>
              </a:rPr>
              <a:t>- A facility at which a patient is seen initially and whose personnel determine that transfer to another facility is warranted</a:t>
            </a:r>
            <a:br>
              <a:rPr lang="en-US" dirty="0">
                <a:solidFill>
                  <a:schemeClr val="bg1"/>
                </a:solidFill>
              </a:rPr>
            </a:br>
            <a:endParaRPr lang="en-US" dirty="0" smtClean="0">
              <a:solidFill>
                <a:schemeClr val="bg1"/>
              </a:solidFill>
            </a:endParaRPr>
          </a:p>
          <a:p>
            <a:pPr marL="0" indent="0">
              <a:buNone/>
            </a:pPr>
            <a:r>
              <a:rPr lang="en-US" b="1" dirty="0" smtClean="0">
                <a:solidFill>
                  <a:schemeClr val="bg1"/>
                </a:solidFill>
              </a:rPr>
              <a:t>Receiving </a:t>
            </a:r>
            <a:r>
              <a:rPr lang="en-US" b="1" dirty="0">
                <a:solidFill>
                  <a:schemeClr val="bg1"/>
                </a:solidFill>
              </a:rPr>
              <a:t>hospital </a:t>
            </a:r>
            <a:r>
              <a:rPr lang="en-US" dirty="0">
                <a:solidFill>
                  <a:schemeClr val="bg1"/>
                </a:solidFill>
              </a:rPr>
              <a:t>- A facility to which a patient is transferred; it may or may not </a:t>
            </a:r>
            <a:r>
              <a:rPr lang="en-US" dirty="0" smtClean="0">
                <a:solidFill>
                  <a:schemeClr val="bg1"/>
                </a:solidFill>
              </a:rPr>
              <a:t>constitute </a:t>
            </a:r>
            <a:r>
              <a:rPr lang="en-US" dirty="0">
                <a:solidFill>
                  <a:schemeClr val="bg1"/>
                </a:solidFill>
              </a:rPr>
              <a:t>a "regional referral center" as that term is used elsewhere in the Medicare statute and (at one point) in EMTALA.</a:t>
            </a:r>
          </a:p>
        </p:txBody>
      </p:sp>
      <p:pic>
        <p:nvPicPr>
          <p:cNvPr id="5" name="Picture 4"/>
          <p:cNvPicPr>
            <a:picLocks noChangeAspect="1"/>
          </p:cNvPicPr>
          <p:nvPr/>
        </p:nvPicPr>
        <p:blipFill>
          <a:blip r:embed="rId2"/>
          <a:stretch>
            <a:fillRect/>
          </a:stretch>
        </p:blipFill>
        <p:spPr>
          <a:xfrm>
            <a:off x="9336025" y="486410"/>
            <a:ext cx="2432747" cy="5944870"/>
          </a:xfrm>
          <a:prstGeom prst="rect">
            <a:avLst/>
          </a:prstGeom>
        </p:spPr>
      </p:pic>
    </p:spTree>
    <p:extLst>
      <p:ext uri="{BB962C8B-B14F-4D97-AF65-F5344CB8AC3E}">
        <p14:creationId xmlns:p14="http://schemas.microsoft.com/office/powerpoint/2010/main" val="33907105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53760"/>
            <a:ext cx="9512959" cy="802639"/>
          </a:xfrm>
        </p:spPr>
        <p:txBody>
          <a:bodyPr/>
          <a:lstStyle/>
          <a:p>
            <a:r>
              <a:rPr lang="en-US" b="1" dirty="0"/>
              <a:t>2. What are the provisions of EMTALA?</a:t>
            </a:r>
            <a:endParaRPr lang="en-US" dirty="0"/>
          </a:p>
        </p:txBody>
      </p:sp>
      <p:sp>
        <p:nvSpPr>
          <p:cNvPr id="5" name="Rectangle 2"/>
          <p:cNvSpPr>
            <a:spLocks noGrp="1" noChangeArrowheads="1"/>
          </p:cNvSpPr>
          <p:nvPr>
            <p:ph idx="1"/>
          </p:nvPr>
        </p:nvSpPr>
        <p:spPr bwMode="auto">
          <a:xfrm>
            <a:off x="314961" y="854630"/>
            <a:ext cx="919799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The essential provisions of the statute are as follows: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Any patient who "comes to the emergency department" requesting "examination or treatment for a medical condition" must be provided with "an appropriate medical screening examination" to determine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if he is suffering from an "emergency medical condition". If he is, then the hospital is obligated to either provide him with treatment until he is stable or to transfer him to another hospital in conformance with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the statute's directives.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1" i="1"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2"/>
          <a:stretch>
            <a:fillRect/>
          </a:stretch>
        </p:blipFill>
        <p:spPr>
          <a:xfrm>
            <a:off x="9512959" y="284480"/>
            <a:ext cx="2594376" cy="6339840"/>
          </a:xfrm>
          <a:prstGeom prst="rect">
            <a:avLst/>
          </a:prstGeom>
        </p:spPr>
      </p:pic>
    </p:spTree>
    <p:extLst>
      <p:ext uri="{BB962C8B-B14F-4D97-AF65-F5344CB8AC3E}">
        <p14:creationId xmlns:p14="http://schemas.microsoft.com/office/powerpoint/2010/main" val="23314565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4" y="6004560"/>
            <a:ext cx="9472296" cy="833119"/>
          </a:xfrm>
        </p:spPr>
        <p:txBody>
          <a:bodyPr/>
          <a:lstStyle/>
          <a:p>
            <a:r>
              <a:rPr lang="en-US" b="1" dirty="0"/>
              <a:t>2. What are the provisions of EMTALA?</a:t>
            </a:r>
            <a:endParaRPr lang="en-US" dirty="0"/>
          </a:p>
        </p:txBody>
      </p:sp>
      <p:pic>
        <p:nvPicPr>
          <p:cNvPr id="4" name="Content Placeholder 3"/>
          <p:cNvPicPr>
            <a:picLocks noGrp="1" noChangeAspect="1"/>
          </p:cNvPicPr>
          <p:nvPr>
            <p:ph idx="1"/>
          </p:nvPr>
        </p:nvPicPr>
        <p:blipFill>
          <a:blip r:embed="rId2"/>
          <a:stretch>
            <a:fillRect/>
          </a:stretch>
        </p:blipFill>
        <p:spPr>
          <a:xfrm>
            <a:off x="9761504" y="670560"/>
            <a:ext cx="2358739" cy="5764020"/>
          </a:xfrm>
          <a:prstGeom prst="rect">
            <a:avLst/>
          </a:prstGeom>
        </p:spPr>
      </p:pic>
      <p:sp>
        <p:nvSpPr>
          <p:cNvPr id="5" name="Rectangle 4"/>
          <p:cNvSpPr/>
          <p:nvPr/>
        </p:nvSpPr>
        <p:spPr>
          <a:xfrm>
            <a:off x="139064" y="223520"/>
            <a:ext cx="8730616" cy="6001643"/>
          </a:xfrm>
          <a:prstGeom prst="rect">
            <a:avLst/>
          </a:prstGeom>
        </p:spPr>
        <p:txBody>
          <a:bodyPr wrap="square">
            <a:spAutoFit/>
          </a:bodyPr>
          <a:lstStyle/>
          <a:p>
            <a:pPr lvl="0" eaLnBrk="0" fontAlgn="base" hangingPunct="0">
              <a:spcBef>
                <a:spcPct val="0"/>
              </a:spcBef>
              <a:spcAft>
                <a:spcPct val="0"/>
              </a:spcAft>
            </a:pPr>
            <a:r>
              <a:rPr lang="en-US" altLang="en-US" sz="2400" dirty="0">
                <a:solidFill>
                  <a:srgbClr val="000000"/>
                </a:solidFill>
                <a:latin typeface="Arial" panose="020B0604020202020204" pitchFamily="34" charset="0"/>
                <a:cs typeface="Arial" panose="020B0604020202020204" pitchFamily="34" charset="0"/>
              </a:rPr>
              <a:t>If the patient does not have an "emergency medical condition", the statute imposes no further obligation on the hospital.</a:t>
            </a: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solidFill>
                  <a:srgbClr val="000000"/>
                </a:solidFill>
                <a:latin typeface="Arial" panose="020B0604020202020204" pitchFamily="34" charset="0"/>
                <a:cs typeface="Arial" panose="020B0604020202020204" pitchFamily="34" charset="0"/>
              </a:rPr>
              <a:t>A pregnant woman who presents in active labor must, for all practical purposes, be admitted and treated until delivery is completed, unless a transfer under the statute is appropriate. </a:t>
            </a:r>
            <a:endParaRPr lang="en-US" altLang="en-US" sz="2400" dirty="0" smtClean="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altLang="en-US" sz="2400" dirty="0" smtClean="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400" dirty="0" smtClean="0">
                <a:solidFill>
                  <a:srgbClr val="000000"/>
                </a:solidFill>
                <a:latin typeface="Arial" panose="020B0604020202020204" pitchFamily="34" charset="0"/>
                <a:cs typeface="Arial" panose="020B0604020202020204" pitchFamily="34" charset="0"/>
              </a:rPr>
              <a:t>The </a:t>
            </a:r>
            <a:r>
              <a:rPr lang="en-US" altLang="en-US" sz="2400" dirty="0">
                <a:solidFill>
                  <a:srgbClr val="000000"/>
                </a:solidFill>
                <a:latin typeface="Arial" panose="020B0604020202020204" pitchFamily="34" charset="0"/>
                <a:cs typeface="Arial" panose="020B0604020202020204" pitchFamily="34" charset="0"/>
              </a:rPr>
              <a:t>statute explicitly provides that this must include delivery of the placenta.</a:t>
            </a:r>
          </a:p>
          <a:p>
            <a:pPr lvl="0" eaLnBrk="0" fontAlgn="base" hangingPunct="0">
              <a:spcBef>
                <a:spcPct val="0"/>
              </a:spcBef>
              <a:spcAft>
                <a:spcPct val="0"/>
              </a:spcAft>
            </a:pPr>
            <a:endParaRPr lang="en-US" altLang="en-US" sz="2400" dirty="0" smtClean="0">
              <a:solidFill>
                <a:srgbClr val="000000"/>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altLang="en-US" sz="2400" dirty="0" smtClean="0">
                <a:solidFill>
                  <a:srgbClr val="000000"/>
                </a:solidFill>
                <a:latin typeface="Arial" panose="020B0604020202020204" pitchFamily="34" charset="0"/>
                <a:cs typeface="Arial" panose="020B0604020202020204" pitchFamily="34" charset="0"/>
              </a:rPr>
              <a:t>In </a:t>
            </a:r>
            <a:r>
              <a:rPr lang="en-US" altLang="en-US" sz="2400" dirty="0">
                <a:solidFill>
                  <a:srgbClr val="000000"/>
                </a:solidFill>
                <a:latin typeface="Arial" panose="020B0604020202020204" pitchFamily="34" charset="0"/>
                <a:cs typeface="Arial" panose="020B0604020202020204" pitchFamily="34" charset="0"/>
              </a:rPr>
              <a:t>essence, then, the </a:t>
            </a:r>
            <a:r>
              <a:rPr lang="en-US" altLang="en-US" sz="2400" dirty="0" smtClean="0">
                <a:solidFill>
                  <a:srgbClr val="000000"/>
                </a:solidFill>
                <a:latin typeface="Arial" panose="020B0604020202020204" pitchFamily="34" charset="0"/>
                <a:cs typeface="Arial" panose="020B0604020202020204" pitchFamily="34" charset="0"/>
              </a:rPr>
              <a:t>statute:  imposes </a:t>
            </a:r>
            <a:r>
              <a:rPr lang="en-US" altLang="en-US" sz="2400" dirty="0">
                <a:solidFill>
                  <a:srgbClr val="000000"/>
                </a:solidFill>
                <a:latin typeface="Arial" panose="020B0604020202020204" pitchFamily="34" charset="0"/>
                <a:cs typeface="Arial" panose="020B0604020202020204" pitchFamily="34" charset="0"/>
              </a:rPr>
              <a:t>restrictions on transfers of persons who exhibit an "emergency medical condition" or are in active labor, which restrictions may or may not be limited to transfers made for economic reasons;</a:t>
            </a:r>
          </a:p>
          <a:p>
            <a:pPr lvl="0" eaLnBrk="0" fontAlgn="base" hangingPunct="0">
              <a:spcBef>
                <a:spcPct val="0"/>
              </a:spcBef>
              <a:spcAft>
                <a:spcPct val="0"/>
              </a:spcAft>
            </a:pPr>
            <a:r>
              <a:rPr lang="en-US" altLang="en-US" sz="2400" dirty="0" smtClean="0">
                <a:solidFill>
                  <a:srgbClr val="000000"/>
                </a:solidFill>
                <a:latin typeface="Arial" panose="020B0604020202020204" pitchFamily="34" charset="0"/>
                <a:cs typeface="Arial" panose="020B0604020202020204" pitchFamily="34" charset="0"/>
              </a:rPr>
              <a:t>imposes </a:t>
            </a:r>
            <a:r>
              <a:rPr lang="en-US" altLang="en-US" sz="2400" dirty="0">
                <a:solidFill>
                  <a:srgbClr val="000000"/>
                </a:solidFill>
                <a:latin typeface="Arial" panose="020B0604020202020204" pitchFamily="34" charset="0"/>
                <a:cs typeface="Arial" panose="020B0604020202020204" pitchFamily="34" charset="0"/>
              </a:rPr>
              <a:t>an affirmative duty to institute treatment if an "emergency medical condition" does exist</a:t>
            </a:r>
            <a:endParaRPr lang="en-US" sz="2400" dirty="0"/>
          </a:p>
        </p:txBody>
      </p:sp>
    </p:spTree>
    <p:extLst>
      <p:ext uri="{BB962C8B-B14F-4D97-AF65-F5344CB8AC3E}">
        <p14:creationId xmlns:p14="http://schemas.microsoft.com/office/powerpoint/2010/main" val="41434535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What is an "emergency medical condition"?</a:t>
            </a:r>
            <a:endParaRPr lang="en-US" dirty="0"/>
          </a:p>
        </p:txBody>
      </p:sp>
      <p:sp>
        <p:nvSpPr>
          <p:cNvPr id="4" name="Rectangle 1"/>
          <p:cNvSpPr>
            <a:spLocks noGrp="1" noChangeArrowheads="1"/>
          </p:cNvSpPr>
          <p:nvPr>
            <p:ph idx="1"/>
          </p:nvPr>
        </p:nvSpPr>
        <p:spPr bwMode="auto">
          <a:xfrm>
            <a:off x="377666" y="886346"/>
            <a:ext cx="820753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An attempt is made by the statute to provide a definition, but as usually happens, the legal definition leaves much to be desired. The determination is ultimately a medical one rather than a legal one.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That is not to say that it is sheltered from review. As is the case with any medical decision, it must often be made quickly, with such information as is available, and is subject to critical retrospective review by physicians</a:t>
            </a:r>
            <a:r>
              <a:rPr kumimoji="0" lang="en-US" altLang="en-US" b="0" i="0" u="none" strike="noStrike" cap="none" normalizeH="0" dirty="0" smtClean="0">
                <a:ln>
                  <a:noFill/>
                </a:ln>
                <a:solidFill>
                  <a:srgbClr val="000000"/>
                </a:solidFill>
                <a:effectLst/>
                <a:cs typeface="Arial" panose="020B0604020202020204" pitchFamily="34" charset="0"/>
              </a:rPr>
              <a:t> </a:t>
            </a:r>
            <a:r>
              <a:rPr kumimoji="0" lang="en-US" altLang="en-US" b="0" i="0" u="none" strike="noStrike" cap="none" normalizeH="0" baseline="0" dirty="0" smtClean="0">
                <a:ln>
                  <a:noFill/>
                </a:ln>
                <a:solidFill>
                  <a:srgbClr val="000000"/>
                </a:solidFill>
                <a:effectLst/>
                <a:cs typeface="Arial" panose="020B0604020202020204" pitchFamily="34" charset="0"/>
              </a:rPr>
              <a:t>testifying as expert witnesses in the alien setting of the courtroom, in the event of litigation.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endParaRPr>
          </a:p>
        </p:txBody>
      </p:sp>
      <p:pic>
        <p:nvPicPr>
          <p:cNvPr id="3" name="Picture 2"/>
          <p:cNvPicPr>
            <a:picLocks noChangeAspect="1"/>
          </p:cNvPicPr>
          <p:nvPr/>
        </p:nvPicPr>
        <p:blipFill>
          <a:blip r:embed="rId2"/>
          <a:stretch>
            <a:fillRect/>
          </a:stretch>
        </p:blipFill>
        <p:spPr>
          <a:xfrm>
            <a:off x="9218613" y="199423"/>
            <a:ext cx="2536508" cy="6198430"/>
          </a:xfrm>
          <a:prstGeom prst="rect">
            <a:avLst/>
          </a:prstGeom>
        </p:spPr>
      </p:pic>
    </p:spTree>
    <p:extLst>
      <p:ext uri="{BB962C8B-B14F-4D97-AF65-F5344CB8AC3E}">
        <p14:creationId xmlns:p14="http://schemas.microsoft.com/office/powerpoint/2010/main" val="18709474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9172"/>
            <a:ext cx="8534400" cy="1507067"/>
          </a:xfrm>
        </p:spPr>
        <p:txBody>
          <a:bodyPr/>
          <a:lstStyle/>
          <a:p>
            <a:r>
              <a:rPr lang="en-US" b="1" dirty="0"/>
              <a:t>3. What is an "emergency medical condition"?</a:t>
            </a:r>
            <a:endParaRPr lang="en-US" dirty="0"/>
          </a:p>
        </p:txBody>
      </p:sp>
      <p:sp>
        <p:nvSpPr>
          <p:cNvPr id="4" name="Rectangle 3"/>
          <p:cNvSpPr/>
          <p:nvPr/>
        </p:nvSpPr>
        <p:spPr>
          <a:xfrm>
            <a:off x="457200" y="507504"/>
            <a:ext cx="8138160" cy="4401205"/>
          </a:xfrm>
          <a:prstGeom prst="rect">
            <a:avLst/>
          </a:prstGeom>
        </p:spPr>
        <p:txBody>
          <a:bodyPr wrap="square">
            <a:spAutoFit/>
          </a:bodyPr>
          <a:lstStyle/>
          <a:p>
            <a:pPr eaLnBrk="0" fontAlgn="base" hangingPunct="0">
              <a:spcBef>
                <a:spcPct val="0"/>
              </a:spcBef>
              <a:spcAft>
                <a:spcPct val="0"/>
              </a:spcAft>
            </a:pPr>
            <a:r>
              <a:rPr lang="en-US" altLang="en-US" sz="2000" b="1" dirty="0">
                <a:solidFill>
                  <a:srgbClr val="000000"/>
                </a:solidFill>
                <a:cs typeface="Arial" panose="020B0604020202020204" pitchFamily="34" charset="0"/>
              </a:rPr>
              <a:t>The definition provided under the statute is:</a:t>
            </a:r>
          </a:p>
          <a:p>
            <a:pPr lvl="0" eaLnBrk="0" fontAlgn="base" hangingPunct="0">
              <a:spcBef>
                <a:spcPct val="0"/>
              </a:spcBef>
              <a:spcAft>
                <a:spcPct val="0"/>
              </a:spcAft>
            </a:pPr>
            <a:r>
              <a:rPr lang="en-US" altLang="en-US" sz="2000" dirty="0" smtClean="0">
                <a:solidFill>
                  <a:schemeClr val="bg1"/>
                </a:solidFill>
                <a:latin typeface="Arial" panose="020B0604020202020204" pitchFamily="34" charset="0"/>
              </a:rPr>
              <a:t>"</a:t>
            </a:r>
            <a:r>
              <a:rPr lang="en-US" altLang="en-US" sz="2000" dirty="0">
                <a:solidFill>
                  <a:schemeClr val="bg1"/>
                </a:solidFill>
                <a:latin typeface="Arial" panose="020B0604020202020204" pitchFamily="34" charset="0"/>
              </a:rPr>
              <a:t>A medical condition manifesting itself by acute symptoms of sufficient severity (including severe pain) such</a:t>
            </a:r>
          </a:p>
          <a:p>
            <a:pPr lvl="0" eaLnBrk="0" fontAlgn="base" hangingPunct="0">
              <a:spcBef>
                <a:spcPct val="0"/>
              </a:spcBef>
              <a:spcAft>
                <a:spcPct val="0"/>
              </a:spcAft>
            </a:pPr>
            <a:r>
              <a:rPr lang="en-US" altLang="en-US" sz="2000" dirty="0">
                <a:solidFill>
                  <a:schemeClr val="bg1"/>
                </a:solidFill>
                <a:latin typeface="Arial" panose="020B0604020202020204" pitchFamily="34" charset="0"/>
              </a:rPr>
              <a:t> </a:t>
            </a:r>
            <a:r>
              <a:rPr lang="en-US" altLang="en-US" sz="2000" dirty="0" smtClean="0">
                <a:solidFill>
                  <a:schemeClr val="bg1"/>
                </a:solidFill>
                <a:latin typeface="Arial" panose="020B0604020202020204" pitchFamily="34" charset="0"/>
              </a:rPr>
              <a:t>that </a:t>
            </a:r>
            <a:r>
              <a:rPr lang="en-US" altLang="en-US" sz="2000" dirty="0">
                <a:solidFill>
                  <a:schemeClr val="bg1"/>
                </a:solidFill>
                <a:latin typeface="Arial" panose="020B0604020202020204" pitchFamily="34" charset="0"/>
              </a:rPr>
              <a:t>the absence of immediate medical attention could reasonably be expected to result in –</a:t>
            </a:r>
          </a:p>
          <a:p>
            <a:pPr lvl="0" eaLnBrk="0" fontAlgn="base" hangingPunct="0">
              <a:spcBef>
                <a:spcPct val="0"/>
              </a:spcBef>
              <a:spcAft>
                <a:spcPct val="0"/>
              </a:spcAft>
            </a:pPr>
            <a:r>
              <a:rPr lang="en-US" altLang="en-US" sz="2000" dirty="0" smtClean="0">
                <a:solidFill>
                  <a:schemeClr val="bg1"/>
                </a:solidFill>
                <a:latin typeface="Arial" panose="020B0604020202020204" pitchFamily="34" charset="0"/>
              </a:rPr>
              <a:t>placing </a:t>
            </a:r>
            <a:r>
              <a:rPr lang="en-US" altLang="en-US" sz="2000" dirty="0">
                <a:solidFill>
                  <a:schemeClr val="bg1"/>
                </a:solidFill>
                <a:latin typeface="Arial" panose="020B0604020202020204" pitchFamily="34" charset="0"/>
              </a:rPr>
              <a:t>the health of the individual (or, with respect to a pregnant woman, the health of the woman or her </a:t>
            </a:r>
          </a:p>
          <a:p>
            <a:pPr lvl="0" eaLnBrk="0" fontAlgn="base" hangingPunct="0">
              <a:spcBef>
                <a:spcPct val="0"/>
              </a:spcBef>
              <a:spcAft>
                <a:spcPct val="0"/>
              </a:spcAft>
            </a:pPr>
            <a:r>
              <a:rPr lang="en-US" altLang="en-US" sz="2000" dirty="0" smtClean="0">
                <a:solidFill>
                  <a:schemeClr val="bg1"/>
                </a:solidFill>
                <a:latin typeface="Arial" panose="020B0604020202020204" pitchFamily="34" charset="0"/>
              </a:rPr>
              <a:t>unborn </a:t>
            </a:r>
            <a:r>
              <a:rPr lang="en-US" altLang="en-US" sz="2000" dirty="0">
                <a:solidFill>
                  <a:schemeClr val="bg1"/>
                </a:solidFill>
                <a:latin typeface="Arial" panose="020B0604020202020204" pitchFamily="34" charset="0"/>
              </a:rPr>
              <a:t>child) in serious jeopardy, serious impairment to bodily functions, or serious dysfunction of any bodily</a:t>
            </a:r>
          </a:p>
          <a:p>
            <a:pPr lvl="0" eaLnBrk="0" fontAlgn="base" hangingPunct="0">
              <a:spcBef>
                <a:spcPct val="0"/>
              </a:spcBef>
              <a:spcAft>
                <a:spcPct val="0"/>
              </a:spcAft>
            </a:pPr>
            <a:r>
              <a:rPr lang="en-US" altLang="en-US" sz="2000" dirty="0">
                <a:solidFill>
                  <a:schemeClr val="bg1"/>
                </a:solidFill>
                <a:latin typeface="Arial" panose="020B0604020202020204" pitchFamily="34" charset="0"/>
              </a:rPr>
              <a:t> </a:t>
            </a:r>
            <a:r>
              <a:rPr lang="en-US" altLang="en-US" sz="2000" dirty="0" smtClean="0">
                <a:solidFill>
                  <a:schemeClr val="bg1"/>
                </a:solidFill>
                <a:latin typeface="Arial" panose="020B0604020202020204" pitchFamily="34" charset="0"/>
              </a:rPr>
              <a:t>organ </a:t>
            </a:r>
            <a:r>
              <a:rPr lang="en-US" altLang="en-US" sz="2000" dirty="0">
                <a:solidFill>
                  <a:schemeClr val="bg1"/>
                </a:solidFill>
                <a:latin typeface="Arial" panose="020B0604020202020204" pitchFamily="34" charset="0"/>
              </a:rPr>
              <a:t>or part, or "With respect to a pregnant woman who is having contractions -- that there is inadequate</a:t>
            </a:r>
          </a:p>
          <a:p>
            <a:pPr lvl="0" eaLnBrk="0" fontAlgn="base" hangingPunct="0">
              <a:spcBef>
                <a:spcPct val="0"/>
              </a:spcBef>
              <a:spcAft>
                <a:spcPct val="0"/>
              </a:spcAft>
            </a:pPr>
            <a:r>
              <a:rPr lang="en-US" altLang="en-US" sz="2000" dirty="0" smtClean="0">
                <a:solidFill>
                  <a:schemeClr val="bg1"/>
                </a:solidFill>
                <a:latin typeface="Arial" panose="020B0604020202020204" pitchFamily="34" charset="0"/>
              </a:rPr>
              <a:t>time </a:t>
            </a:r>
            <a:r>
              <a:rPr lang="en-US" altLang="en-US" sz="2000" dirty="0">
                <a:solidFill>
                  <a:schemeClr val="bg1"/>
                </a:solidFill>
                <a:latin typeface="Arial" panose="020B0604020202020204" pitchFamily="34" charset="0"/>
              </a:rPr>
              <a:t>to effect a safe transfer to another hospital before delivery, or that the transfer may pose a threat to the</a:t>
            </a:r>
          </a:p>
          <a:p>
            <a:pPr lvl="0" eaLnBrk="0" fontAlgn="base" hangingPunct="0">
              <a:spcBef>
                <a:spcPct val="0"/>
              </a:spcBef>
              <a:spcAft>
                <a:spcPct val="0"/>
              </a:spcAft>
            </a:pPr>
            <a:r>
              <a:rPr lang="en-US" altLang="en-US" sz="2000" dirty="0" smtClean="0">
                <a:solidFill>
                  <a:schemeClr val="bg1"/>
                </a:solidFill>
                <a:latin typeface="Arial" panose="020B0604020202020204" pitchFamily="34" charset="0"/>
              </a:rPr>
              <a:t>health </a:t>
            </a:r>
            <a:r>
              <a:rPr lang="en-US" altLang="en-US" sz="2000" dirty="0">
                <a:solidFill>
                  <a:schemeClr val="bg1"/>
                </a:solidFill>
                <a:latin typeface="Arial" panose="020B0604020202020204" pitchFamily="34" charset="0"/>
              </a:rPr>
              <a:t>or safety of the woman or her unborn child."</a:t>
            </a:r>
          </a:p>
        </p:txBody>
      </p:sp>
      <p:pic>
        <p:nvPicPr>
          <p:cNvPr id="6" name="Picture 5"/>
          <p:cNvPicPr>
            <a:picLocks noChangeAspect="1"/>
          </p:cNvPicPr>
          <p:nvPr/>
        </p:nvPicPr>
        <p:blipFill>
          <a:blip r:embed="rId2"/>
          <a:stretch>
            <a:fillRect/>
          </a:stretch>
        </p:blipFill>
        <p:spPr>
          <a:xfrm>
            <a:off x="9286240" y="310306"/>
            <a:ext cx="2553652" cy="6240324"/>
          </a:xfrm>
          <a:prstGeom prst="rect">
            <a:avLst/>
          </a:prstGeom>
        </p:spPr>
      </p:pic>
    </p:spTree>
    <p:extLst>
      <p:ext uri="{BB962C8B-B14F-4D97-AF65-F5344CB8AC3E}">
        <p14:creationId xmlns:p14="http://schemas.microsoft.com/office/powerpoint/2010/main" val="7105007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92" y="5279812"/>
            <a:ext cx="8534400" cy="1507067"/>
          </a:xfrm>
        </p:spPr>
        <p:txBody>
          <a:bodyPr>
            <a:normAutofit fontScale="90000"/>
          </a:bodyPr>
          <a:lstStyle/>
          <a:p>
            <a:r>
              <a:rPr lang="en-US" b="1" dirty="0"/>
              <a:t>4. What are the provisions for pregnant women in active labor?</a:t>
            </a:r>
            <a:endParaRPr lang="en-US" dirty="0"/>
          </a:p>
        </p:txBody>
      </p:sp>
      <p:sp>
        <p:nvSpPr>
          <p:cNvPr id="3" name="Content Placeholder 2"/>
          <p:cNvSpPr>
            <a:spLocks noGrp="1"/>
          </p:cNvSpPr>
          <p:nvPr>
            <p:ph idx="1"/>
          </p:nvPr>
        </p:nvSpPr>
        <p:spPr>
          <a:xfrm>
            <a:off x="105092" y="132080"/>
            <a:ext cx="9113520" cy="5405120"/>
          </a:xfrm>
        </p:spPr>
        <p:txBody>
          <a:bodyPr>
            <a:normAutofit fontScale="85000" lnSpcReduction="10000"/>
          </a:bodyPr>
          <a:lstStyle/>
          <a:p>
            <a:pPr>
              <a:buFont typeface="Arial" panose="020B0604020202020204" pitchFamily="34" charset="0"/>
              <a:buChar char="•"/>
            </a:pPr>
            <a:r>
              <a:rPr lang="en-US" b="1" dirty="0">
                <a:solidFill>
                  <a:schemeClr val="bg1"/>
                </a:solidFill>
              </a:rPr>
              <a:t>Note that the determination of whether a woman in labor falls under the definition of "emergency medical condition" is determined by consideration of time factors -- whether there is adequate time to effect a "safe transfer" to another hospital before delivery. (If the woman is not in labor, that is, is not having contractions, then she does not fall under the terms of the statute unless her condition fits the general definition of "emergency medical condition" under the first paragraph for some other medical reason.)</a:t>
            </a:r>
          </a:p>
          <a:p>
            <a:pPr>
              <a:buFont typeface="Arial" panose="020B0604020202020204" pitchFamily="34" charset="0"/>
              <a:buChar char="•"/>
            </a:pPr>
            <a:r>
              <a:rPr lang="en-US" b="1" dirty="0">
                <a:solidFill>
                  <a:schemeClr val="bg1"/>
                </a:solidFill>
              </a:rPr>
              <a:t>Do all patients in active labor need to be admitted? It is common for patients to present with "false labor" or in the very early stages of true active labor, and certainly it is not necessary to admit all such patients. EMTALA clearly requires an examination ("medical screening examination") to determine the stage of labor, in order to make the determination of whether the patient has reached the level at which a safe transfer cannot be effectuated. If the patient is at the stage at which a safe transfer could be arranged, she can be discharged without a violation of EMTALA.</a:t>
            </a:r>
          </a:p>
          <a:p>
            <a:pPr>
              <a:buFont typeface="Arial" panose="020B0604020202020204" pitchFamily="34" charset="0"/>
              <a:buChar char="•"/>
            </a:pPr>
            <a:r>
              <a:rPr lang="en-US" b="1" dirty="0">
                <a:solidFill>
                  <a:schemeClr val="bg1"/>
                </a:solidFill>
              </a:rPr>
              <a:t>This can be one of the most problematic areas of application of the language of EMTALA. Since a seemingly safe and normal course of labor can suddenly take a turn for the worse, it can often be very difficult to determine precisely where the line for "safe transfer" is crossed. As with the application of the other key language of the statute, the determination of where the line is located is ultimately a medical decision.</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548945" y="497840"/>
            <a:ext cx="2362067" cy="5772150"/>
          </a:xfrm>
          <a:prstGeom prst="rect">
            <a:avLst/>
          </a:prstGeom>
        </p:spPr>
      </p:pic>
    </p:spTree>
    <p:extLst>
      <p:ext uri="{BB962C8B-B14F-4D97-AF65-F5344CB8AC3E}">
        <p14:creationId xmlns:p14="http://schemas.microsoft.com/office/powerpoint/2010/main" val="52401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72" y="4223172"/>
            <a:ext cx="6366828" cy="1507067"/>
          </a:xfrm>
        </p:spPr>
        <p:txBody>
          <a:bodyPr>
            <a:normAutofit fontScale="90000"/>
          </a:bodyPr>
          <a:lstStyle/>
          <a:p>
            <a:r>
              <a:rPr lang="en-US" b="1" dirty="0"/>
              <a:t>Federal Healthcare Laws &amp; Regulations</a:t>
            </a:r>
            <a:br>
              <a:rPr lang="en-US" b="1" dirty="0"/>
            </a:br>
            <a:endParaRPr lang="en-US" b="1" dirty="0"/>
          </a:p>
        </p:txBody>
      </p:sp>
      <p:pic>
        <p:nvPicPr>
          <p:cNvPr id="4" name="Content Placeholder 3"/>
          <p:cNvPicPr>
            <a:picLocks noGrp="1" noChangeAspect="1"/>
          </p:cNvPicPr>
          <p:nvPr>
            <p:ph idx="1"/>
          </p:nvPr>
        </p:nvPicPr>
        <p:blipFill>
          <a:blip r:embed="rId2"/>
          <a:stretch>
            <a:fillRect/>
          </a:stretch>
        </p:blipFill>
        <p:spPr>
          <a:xfrm>
            <a:off x="708720" y="1570997"/>
            <a:ext cx="7636254" cy="2412068"/>
          </a:xfrm>
          <a:prstGeom prst="rect">
            <a:avLst/>
          </a:prstGeom>
        </p:spPr>
      </p:pic>
      <p:pic>
        <p:nvPicPr>
          <p:cNvPr id="3" name="Picture 2"/>
          <p:cNvPicPr>
            <a:picLocks noChangeAspect="1"/>
          </p:cNvPicPr>
          <p:nvPr/>
        </p:nvPicPr>
        <p:blipFill>
          <a:blip r:embed="rId3"/>
          <a:stretch>
            <a:fillRect/>
          </a:stretch>
        </p:blipFill>
        <p:spPr>
          <a:xfrm>
            <a:off x="9275736" y="249075"/>
            <a:ext cx="2580123" cy="6305011"/>
          </a:xfrm>
          <a:prstGeom prst="rect">
            <a:avLst/>
          </a:prstGeom>
        </p:spPr>
      </p:pic>
    </p:spTree>
    <p:extLst>
      <p:ext uri="{BB962C8B-B14F-4D97-AF65-F5344CB8AC3E}">
        <p14:creationId xmlns:p14="http://schemas.microsoft.com/office/powerpoint/2010/main" val="28944858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2" y="5350933"/>
            <a:ext cx="8534400" cy="1507067"/>
          </a:xfrm>
        </p:spPr>
        <p:txBody>
          <a:bodyPr/>
          <a:lstStyle/>
          <a:p>
            <a:r>
              <a:rPr lang="en-US" b="1" dirty="0"/>
              <a:t>5. When can a patient be transferred to another facility?</a:t>
            </a:r>
            <a:endParaRPr lang="en-US" dirty="0"/>
          </a:p>
        </p:txBody>
      </p:sp>
      <p:sp>
        <p:nvSpPr>
          <p:cNvPr id="3" name="Content Placeholder 2"/>
          <p:cNvSpPr>
            <a:spLocks noGrp="1"/>
          </p:cNvSpPr>
          <p:nvPr>
            <p:ph idx="1"/>
          </p:nvPr>
        </p:nvSpPr>
        <p:spPr>
          <a:xfrm>
            <a:off x="0" y="132080"/>
            <a:ext cx="9218612" cy="5384800"/>
          </a:xfrm>
        </p:spPr>
        <p:txBody>
          <a:bodyPr>
            <a:normAutofit fontScale="92500" lnSpcReduction="20000"/>
          </a:bodyPr>
          <a:lstStyle/>
          <a:p>
            <a:pPr>
              <a:buFont typeface="Arial" panose="020B0604020202020204" pitchFamily="34" charset="0"/>
              <a:buChar char="•"/>
            </a:pPr>
            <a:r>
              <a:rPr lang="en-US" b="1" dirty="0">
                <a:solidFill>
                  <a:schemeClr val="bg1"/>
                </a:solidFill>
              </a:rPr>
              <a:t>Under EMTALA, unless the patient requests transfer [see Section 13 below], this depends on whether the patient has become stable -- i.e., whether his emergency medical condition has resolved. See Sections 10 and 11 below.</a:t>
            </a:r>
          </a:p>
          <a:p>
            <a:pPr>
              <a:buFont typeface="Arial" panose="020B0604020202020204" pitchFamily="34" charset="0"/>
              <a:buChar char="•"/>
            </a:pPr>
            <a:r>
              <a:rPr lang="en-US" b="1" dirty="0">
                <a:solidFill>
                  <a:schemeClr val="bg1"/>
                </a:solidFill>
              </a:rPr>
              <a:t>A transfer to another facility before the patient has become stable can only take place if it is an "appropriate transfer" under the statute.</a:t>
            </a:r>
          </a:p>
          <a:p>
            <a:pPr>
              <a:buFont typeface="Arial" panose="020B0604020202020204" pitchFamily="34" charset="0"/>
              <a:buChar char="•"/>
            </a:pPr>
            <a:r>
              <a:rPr lang="en-US" b="1" dirty="0">
                <a:solidFill>
                  <a:schemeClr val="bg1"/>
                </a:solidFill>
              </a:rPr>
              <a:t>A transfer after the patient has become stable is permitted and is not restricted by the statute in any way. The statute's restrictions apply only to transfers before the patient has become stable, either on his own or as a result of medical treatment. Of course, the question of whether the patient has become stable is sure to generate factual and medical issues when litigation ensues, so the prudent hospital is cautioned to tread carefully here.</a:t>
            </a:r>
          </a:p>
          <a:p>
            <a:pPr>
              <a:buFont typeface="Arial" panose="020B0604020202020204" pitchFamily="34" charset="0"/>
              <a:buChar char="•"/>
            </a:pPr>
            <a:r>
              <a:rPr lang="en-US" b="1" dirty="0">
                <a:solidFill>
                  <a:schemeClr val="bg1"/>
                </a:solidFill>
              </a:rPr>
              <a:t>A transfer of a patient who is not experiencing an "emergency medical </a:t>
            </a:r>
            <a:r>
              <a:rPr lang="en-US" b="1" dirty="0" smtClean="0">
                <a:solidFill>
                  <a:schemeClr val="bg1"/>
                </a:solidFill>
              </a:rPr>
              <a:t>condition" </a:t>
            </a:r>
            <a:r>
              <a:rPr lang="en-US" b="1" dirty="0">
                <a:solidFill>
                  <a:schemeClr val="bg1"/>
                </a:solidFill>
              </a:rPr>
              <a:t>is permitted and is not restricted by the statute in any way. In other words, and speaking a bit loosely, a patient may be freely transferred either before the emergency condition arises or after it has been resolved, and may only be transferred under a defined set of circumstances while the condition exists.</a:t>
            </a:r>
          </a:p>
          <a:p>
            <a:pPr>
              <a:buFont typeface="Arial" panose="020B0604020202020204" pitchFamily="34" charset="0"/>
              <a:buChar char="•"/>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382932" y="243840"/>
            <a:ext cx="2602692" cy="6360160"/>
          </a:xfrm>
          <a:prstGeom prst="rect">
            <a:avLst/>
          </a:prstGeom>
        </p:spPr>
      </p:pic>
    </p:spTree>
    <p:extLst>
      <p:ext uri="{BB962C8B-B14F-4D97-AF65-F5344CB8AC3E}">
        <p14:creationId xmlns:p14="http://schemas.microsoft.com/office/powerpoint/2010/main" val="4294678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52" y="5960533"/>
            <a:ext cx="8534400" cy="755228"/>
          </a:xfrm>
        </p:spPr>
        <p:txBody>
          <a:bodyPr/>
          <a:lstStyle/>
          <a:p>
            <a:r>
              <a:rPr lang="en-US" b="1" dirty="0"/>
              <a:t>6. What is meant by "stabilized"?</a:t>
            </a:r>
            <a:endParaRPr lang="en-US" dirty="0"/>
          </a:p>
        </p:txBody>
      </p:sp>
      <p:sp>
        <p:nvSpPr>
          <p:cNvPr id="3" name="Content Placeholder 2"/>
          <p:cNvSpPr>
            <a:spLocks noGrp="1"/>
          </p:cNvSpPr>
          <p:nvPr>
            <p:ph idx="1"/>
          </p:nvPr>
        </p:nvSpPr>
        <p:spPr>
          <a:xfrm>
            <a:off x="0" y="355600"/>
            <a:ext cx="8859520" cy="5201920"/>
          </a:xfrm>
        </p:spPr>
        <p:txBody>
          <a:bodyPr>
            <a:normAutofit fontScale="92500" lnSpcReduction="20000"/>
          </a:bodyPr>
          <a:lstStyle/>
          <a:p>
            <a:pPr>
              <a:buFont typeface="Arial" panose="020B0604020202020204" pitchFamily="34" charset="0"/>
              <a:buChar char="•"/>
            </a:pPr>
            <a:r>
              <a:rPr lang="en-US" sz="2800" dirty="0">
                <a:solidFill>
                  <a:schemeClr val="bg1"/>
                </a:solidFill>
              </a:rPr>
              <a:t>As is the case with the term "emergency medical condition", the statute offers a definition, but this determination is ultimately a matter of clinical judgment on the part of the medical professional assessing the patient. By contrast, the definition for a pregnant woman is clear and has little need for interpretation.</a:t>
            </a:r>
          </a:p>
          <a:p>
            <a:pPr>
              <a:buFont typeface="Arial" panose="020B0604020202020204" pitchFamily="34" charset="0"/>
              <a:buChar char="•"/>
            </a:pPr>
            <a:r>
              <a:rPr lang="en-US" sz="2800" dirty="0">
                <a:solidFill>
                  <a:schemeClr val="bg1"/>
                </a:solidFill>
              </a:rPr>
              <a:t>The definition is:</a:t>
            </a:r>
          </a:p>
          <a:p>
            <a:pPr>
              <a:buFont typeface="Arial" panose="020B0604020202020204" pitchFamily="34" charset="0"/>
              <a:buChar char="•"/>
            </a:pPr>
            <a:r>
              <a:rPr lang="en-US" sz="2800" dirty="0">
                <a:solidFill>
                  <a:schemeClr val="bg1"/>
                </a:solidFill>
              </a:rPr>
              <a:t>(for emergency medical conditions) that no material deterioration of the patient's condition is likely to result from the transfer or is likely to occur during the transfer;</a:t>
            </a:r>
          </a:p>
          <a:p>
            <a:pPr>
              <a:buFont typeface="Arial" panose="020B0604020202020204" pitchFamily="34" charset="0"/>
              <a:buChar char="•"/>
            </a:pPr>
            <a:r>
              <a:rPr lang="en-US" sz="2800" dirty="0">
                <a:solidFill>
                  <a:schemeClr val="bg1"/>
                </a:solidFill>
              </a:rPr>
              <a:t>(for patients in active labor) the infant and the placenta have been delivered.</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262152" y="436879"/>
            <a:ext cx="2452328" cy="5992719"/>
          </a:xfrm>
          <a:prstGeom prst="rect">
            <a:avLst/>
          </a:prstGeom>
        </p:spPr>
      </p:pic>
    </p:spTree>
    <p:extLst>
      <p:ext uri="{BB962C8B-B14F-4D97-AF65-F5344CB8AC3E}">
        <p14:creationId xmlns:p14="http://schemas.microsoft.com/office/powerpoint/2010/main" val="15204574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32" y="6055361"/>
            <a:ext cx="9567228" cy="802639"/>
          </a:xfrm>
        </p:spPr>
        <p:txBody>
          <a:bodyPr/>
          <a:lstStyle/>
          <a:p>
            <a:r>
              <a:rPr lang="en-US" b="1" dirty="0"/>
              <a:t>7. What is an appropriate transfer?</a:t>
            </a:r>
            <a:endParaRPr lang="en-US" dirty="0"/>
          </a:p>
        </p:txBody>
      </p:sp>
      <p:sp>
        <p:nvSpPr>
          <p:cNvPr id="3" name="Content Placeholder 2"/>
          <p:cNvSpPr>
            <a:spLocks noGrp="1"/>
          </p:cNvSpPr>
          <p:nvPr>
            <p:ph idx="1"/>
          </p:nvPr>
        </p:nvSpPr>
        <p:spPr>
          <a:xfrm>
            <a:off x="94932" y="0"/>
            <a:ext cx="9170988" cy="5852160"/>
          </a:xfrm>
        </p:spPr>
        <p:txBody>
          <a:bodyPr>
            <a:normAutofit fontScale="92500" lnSpcReduction="10000"/>
          </a:bodyPr>
          <a:lstStyle/>
          <a:p>
            <a:pPr>
              <a:buFont typeface="Arial" panose="020B0604020202020204" pitchFamily="34" charset="0"/>
              <a:buChar char="•"/>
            </a:pPr>
            <a:r>
              <a:rPr lang="en-US" b="1" dirty="0">
                <a:solidFill>
                  <a:schemeClr val="bg1"/>
                </a:solidFill>
              </a:rPr>
              <a:t>An "appropriate transfer" (a transfer before stabilization which is legal under EMTALA) is one in which all of the following occur:</a:t>
            </a:r>
          </a:p>
          <a:p>
            <a:pPr>
              <a:buFont typeface="Arial" panose="020B0604020202020204" pitchFamily="34" charset="0"/>
              <a:buChar char="•"/>
            </a:pPr>
            <a:r>
              <a:rPr lang="en-US" b="1" dirty="0">
                <a:solidFill>
                  <a:schemeClr val="bg1"/>
                </a:solidFill>
              </a:rPr>
              <a:t>The patient has been treated at the transferring hospital, and stabilized as far as possible within the limits of its </a:t>
            </a:r>
            <a:r>
              <a:rPr lang="en-US" b="1" dirty="0" smtClean="0">
                <a:solidFill>
                  <a:schemeClr val="bg1"/>
                </a:solidFill>
              </a:rPr>
              <a:t>capabilities.</a:t>
            </a:r>
            <a:endParaRPr lang="en-US" b="1" dirty="0">
              <a:solidFill>
                <a:schemeClr val="bg1"/>
              </a:solidFill>
            </a:endParaRPr>
          </a:p>
          <a:p>
            <a:pPr>
              <a:buFont typeface="Arial" panose="020B0604020202020204" pitchFamily="34" charset="0"/>
              <a:buChar char="•"/>
            </a:pPr>
            <a:r>
              <a:rPr lang="en-US" b="1" dirty="0">
                <a:solidFill>
                  <a:schemeClr val="bg1"/>
                </a:solidFill>
              </a:rPr>
              <a:t>The patient needs treatment at the receiving facility, and the medical risks of transferring him are outweighed by the medical benefits of the </a:t>
            </a:r>
            <a:r>
              <a:rPr lang="en-US" b="1" dirty="0" smtClean="0">
                <a:solidFill>
                  <a:schemeClr val="bg1"/>
                </a:solidFill>
              </a:rPr>
              <a:t>transfer; the </a:t>
            </a:r>
            <a:r>
              <a:rPr lang="en-US" b="1" dirty="0">
                <a:solidFill>
                  <a:schemeClr val="bg1"/>
                </a:solidFill>
              </a:rPr>
              <a:t>weighing process as described above is certified in writing by a </a:t>
            </a:r>
            <a:r>
              <a:rPr lang="en-US" b="1" dirty="0" smtClean="0">
                <a:solidFill>
                  <a:schemeClr val="bg1"/>
                </a:solidFill>
              </a:rPr>
              <a:t>physician; the </a:t>
            </a:r>
            <a:r>
              <a:rPr lang="en-US" b="1" dirty="0">
                <a:solidFill>
                  <a:schemeClr val="bg1"/>
                </a:solidFill>
              </a:rPr>
              <a:t>receiving hospital has been contacted and agrees to accept the transfer, and has the facilities to provide the necessary treatment to </a:t>
            </a:r>
            <a:r>
              <a:rPr lang="en-US" b="1" dirty="0" smtClean="0">
                <a:solidFill>
                  <a:schemeClr val="bg1"/>
                </a:solidFill>
              </a:rPr>
              <a:t>him; the </a:t>
            </a:r>
            <a:r>
              <a:rPr lang="en-US" b="1" dirty="0">
                <a:solidFill>
                  <a:schemeClr val="bg1"/>
                </a:solidFill>
              </a:rPr>
              <a:t>patient is accompanied by copies of his medical records from the transferring </a:t>
            </a:r>
            <a:r>
              <a:rPr lang="en-US" b="1" dirty="0" smtClean="0">
                <a:solidFill>
                  <a:schemeClr val="bg1"/>
                </a:solidFill>
              </a:rPr>
              <a:t>hospital; the </a:t>
            </a:r>
            <a:r>
              <a:rPr lang="en-US" b="1" dirty="0">
                <a:solidFill>
                  <a:schemeClr val="bg1"/>
                </a:solidFill>
              </a:rPr>
              <a:t>transfer is effected with the use of qualified personnel and transportation equipment, as required by the circumstances, including the use of necessary and medically appropriate life support measures during the transfer.</a:t>
            </a:r>
          </a:p>
          <a:p>
            <a:pPr>
              <a:buFont typeface="Arial" panose="020B0604020202020204" pitchFamily="34" charset="0"/>
              <a:buChar char="•"/>
            </a:pPr>
            <a:r>
              <a:rPr lang="en-US" b="1" dirty="0">
                <a:solidFill>
                  <a:schemeClr val="bg1"/>
                </a:solidFill>
              </a:rPr>
              <a:t>The statute provides that, if a physician is not physically present in the emergency room, the written certification in support of transfer may be signed by a "qualified medical person" in consultation with the physician, provided that the physician agrees with the certification and subsequently countersigns it. </a:t>
            </a:r>
          </a:p>
        </p:txBody>
      </p:sp>
      <p:pic>
        <p:nvPicPr>
          <p:cNvPr id="4" name="Picture 3"/>
          <p:cNvPicPr>
            <a:picLocks noChangeAspect="1"/>
          </p:cNvPicPr>
          <p:nvPr/>
        </p:nvPicPr>
        <p:blipFill>
          <a:blip r:embed="rId2"/>
          <a:stretch>
            <a:fillRect/>
          </a:stretch>
        </p:blipFill>
        <p:spPr>
          <a:xfrm>
            <a:off x="9438640" y="374650"/>
            <a:ext cx="2480269" cy="6060999"/>
          </a:xfrm>
          <a:prstGeom prst="rect">
            <a:avLst/>
          </a:prstGeom>
        </p:spPr>
      </p:pic>
    </p:spTree>
    <p:extLst>
      <p:ext uri="{BB962C8B-B14F-4D97-AF65-F5344CB8AC3E}">
        <p14:creationId xmlns:p14="http://schemas.microsoft.com/office/powerpoint/2010/main" val="34963525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5350933"/>
            <a:ext cx="8534400" cy="1507067"/>
          </a:xfrm>
        </p:spPr>
        <p:txBody>
          <a:bodyPr/>
          <a:lstStyle/>
          <a:p>
            <a:r>
              <a:rPr lang="en-US" b="1" dirty="0"/>
              <a:t>8. What if the patient refuses examination and/or treatment?</a:t>
            </a:r>
            <a:endParaRPr lang="en-US" dirty="0"/>
          </a:p>
        </p:txBody>
      </p:sp>
      <p:sp>
        <p:nvSpPr>
          <p:cNvPr id="3" name="Content Placeholder 2"/>
          <p:cNvSpPr>
            <a:spLocks noGrp="1"/>
          </p:cNvSpPr>
          <p:nvPr>
            <p:ph idx="1"/>
          </p:nvPr>
        </p:nvSpPr>
        <p:spPr>
          <a:xfrm>
            <a:off x="182880" y="152400"/>
            <a:ext cx="9174480" cy="5567680"/>
          </a:xfrm>
        </p:spPr>
        <p:txBody>
          <a:bodyPr>
            <a:normAutofit fontScale="92500" lnSpcReduction="20000"/>
          </a:bodyPr>
          <a:lstStyle/>
          <a:p>
            <a:pPr>
              <a:buFont typeface="Arial" panose="020B0604020202020204" pitchFamily="34" charset="0"/>
              <a:buChar char="•"/>
            </a:pPr>
            <a:r>
              <a:rPr lang="en-US" dirty="0">
                <a:solidFill>
                  <a:schemeClr val="bg1"/>
                </a:solidFill>
              </a:rPr>
              <a:t>Section 1395dd(b)(2) provides that a hospital has met the requirement of a medical screening if it</a:t>
            </a:r>
          </a:p>
          <a:p>
            <a:pPr>
              <a:buFont typeface="Arial" panose="020B0604020202020204" pitchFamily="34" charset="0"/>
              <a:buChar char="•"/>
            </a:pPr>
            <a:r>
              <a:rPr lang="en-US" dirty="0">
                <a:solidFill>
                  <a:schemeClr val="bg1"/>
                </a:solidFill>
              </a:rPr>
              <a:t>offers the patient the further medical examination and treatment required under Section 1395dd(a);</a:t>
            </a:r>
          </a:p>
          <a:p>
            <a:pPr>
              <a:buFont typeface="Arial" panose="020B0604020202020204" pitchFamily="34" charset="0"/>
              <a:buChar char="•"/>
            </a:pPr>
            <a:r>
              <a:rPr lang="en-US" dirty="0">
                <a:solidFill>
                  <a:schemeClr val="bg1"/>
                </a:solidFill>
              </a:rPr>
              <a:t>informs the patient or another on his behalf "of the risks and benefits of the offered examination and treatment";</a:t>
            </a:r>
          </a:p>
          <a:p>
            <a:pPr>
              <a:buFont typeface="Arial" panose="020B0604020202020204" pitchFamily="34" charset="0"/>
              <a:buChar char="•"/>
            </a:pPr>
            <a:r>
              <a:rPr lang="en-US" dirty="0">
                <a:solidFill>
                  <a:schemeClr val="bg1"/>
                </a:solidFill>
              </a:rPr>
              <a:t>and the patient or another acting on his behalf refuses to consent to the examination and treatment.</a:t>
            </a:r>
          </a:p>
          <a:p>
            <a:pPr>
              <a:buFont typeface="Arial" panose="020B0604020202020204" pitchFamily="34" charset="0"/>
              <a:buChar char="•"/>
            </a:pPr>
            <a:r>
              <a:rPr lang="en-US" b="1" i="1" dirty="0">
                <a:solidFill>
                  <a:schemeClr val="bg1"/>
                </a:solidFill>
              </a:rPr>
              <a:t>Additional regulatory </a:t>
            </a:r>
            <a:r>
              <a:rPr lang="en-US" b="1" i="1" dirty="0" smtClean="0">
                <a:solidFill>
                  <a:schemeClr val="bg1"/>
                </a:solidFill>
              </a:rPr>
              <a:t>provisions </a:t>
            </a:r>
            <a:r>
              <a:rPr lang="en-US" i="1" dirty="0" smtClean="0">
                <a:solidFill>
                  <a:schemeClr val="bg1"/>
                </a:solidFill>
              </a:rPr>
              <a:t>The</a:t>
            </a:r>
            <a:r>
              <a:rPr lang="en-US" dirty="0" smtClean="0">
                <a:solidFill>
                  <a:schemeClr val="bg1"/>
                </a:solidFill>
              </a:rPr>
              <a:t> </a:t>
            </a:r>
            <a:r>
              <a:rPr lang="en-US" dirty="0">
                <a:solidFill>
                  <a:schemeClr val="bg1"/>
                </a:solidFill>
              </a:rPr>
              <a:t>regulations additionally provide that:</a:t>
            </a:r>
          </a:p>
          <a:p>
            <a:pPr>
              <a:buFont typeface="Arial" panose="020B0604020202020204" pitchFamily="34" charset="0"/>
              <a:buChar char="•"/>
            </a:pPr>
            <a:r>
              <a:rPr lang="en-US" dirty="0">
                <a:solidFill>
                  <a:schemeClr val="bg1"/>
                </a:solidFill>
              </a:rPr>
              <a:t>the medical record must contain a description of the examination and/or treatment which was refused;</a:t>
            </a:r>
          </a:p>
          <a:p>
            <a:pPr>
              <a:buFont typeface="Arial" panose="020B0604020202020204" pitchFamily="34" charset="0"/>
              <a:buChar char="•"/>
            </a:pPr>
            <a:r>
              <a:rPr lang="en-US" dirty="0">
                <a:solidFill>
                  <a:schemeClr val="bg1"/>
                </a:solidFill>
              </a:rPr>
              <a:t>the hospital must take all reasonable steps to secure the refusal in writing;</a:t>
            </a:r>
          </a:p>
          <a:p>
            <a:pPr>
              <a:buFont typeface="Arial" panose="020B0604020202020204" pitchFamily="34" charset="0"/>
              <a:buChar char="•"/>
            </a:pPr>
            <a:r>
              <a:rPr lang="en-US" dirty="0">
                <a:solidFill>
                  <a:schemeClr val="bg1"/>
                </a:solidFill>
              </a:rPr>
              <a:t>the document to be signed by the patient should include a recitation of the fact that the patient or other acting on his behalf has been informed "of the risks and benefits of examination or treatment". 42 CFR 489.24(d)(3)</a:t>
            </a:r>
          </a:p>
          <a:p>
            <a:pPr>
              <a:buFont typeface="Arial" panose="020B0604020202020204" pitchFamily="34" charset="0"/>
              <a:buChar char="•"/>
            </a:pPr>
            <a:r>
              <a:rPr lang="en-US" dirty="0">
                <a:solidFill>
                  <a:schemeClr val="bg1"/>
                </a:solidFill>
              </a:rPr>
              <a:t>A court would undoubtedly conclude that the requirement of a discussion of the risks and benefits "of the examination and treatment", in both quoted sections above, includes a discussion of the risks of refusing the examination and treatment.</a:t>
            </a:r>
          </a:p>
        </p:txBody>
      </p:sp>
      <p:pic>
        <p:nvPicPr>
          <p:cNvPr id="4" name="Picture 3"/>
          <p:cNvPicPr>
            <a:picLocks noChangeAspect="1"/>
          </p:cNvPicPr>
          <p:nvPr/>
        </p:nvPicPr>
        <p:blipFill>
          <a:blip r:embed="rId2"/>
          <a:stretch>
            <a:fillRect/>
          </a:stretch>
        </p:blipFill>
        <p:spPr>
          <a:xfrm>
            <a:off x="9313545" y="152399"/>
            <a:ext cx="2654766" cy="6487415"/>
          </a:xfrm>
          <a:prstGeom prst="rect">
            <a:avLst/>
          </a:prstGeom>
        </p:spPr>
      </p:pic>
    </p:spTree>
    <p:extLst>
      <p:ext uri="{BB962C8B-B14F-4D97-AF65-F5344CB8AC3E}">
        <p14:creationId xmlns:p14="http://schemas.microsoft.com/office/powerpoint/2010/main" val="104666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2" y="5350933"/>
            <a:ext cx="8534400" cy="1507067"/>
          </a:xfrm>
        </p:spPr>
        <p:txBody>
          <a:bodyPr/>
          <a:lstStyle/>
          <a:p>
            <a:r>
              <a:rPr lang="en-US" b="1" dirty="0"/>
              <a:t>9. What if the patient requests transfer?</a:t>
            </a:r>
            <a:endParaRPr lang="en-US" dirty="0"/>
          </a:p>
        </p:txBody>
      </p:sp>
      <p:sp>
        <p:nvSpPr>
          <p:cNvPr id="3" name="Content Placeholder 2"/>
          <p:cNvSpPr>
            <a:spLocks noGrp="1"/>
          </p:cNvSpPr>
          <p:nvPr>
            <p:ph idx="1"/>
          </p:nvPr>
        </p:nvSpPr>
        <p:spPr>
          <a:xfrm>
            <a:off x="0" y="284480"/>
            <a:ext cx="8534400" cy="4087707"/>
          </a:xfrm>
        </p:spPr>
        <p:txBody>
          <a:bodyPr>
            <a:normAutofit/>
          </a:bodyPr>
          <a:lstStyle/>
          <a:p>
            <a:pPr>
              <a:buFont typeface="Arial" panose="020B0604020202020204" pitchFamily="34" charset="0"/>
              <a:buChar char="•"/>
            </a:pPr>
            <a:r>
              <a:rPr lang="en-US" dirty="0">
                <a:solidFill>
                  <a:schemeClr val="bg1"/>
                </a:solidFill>
              </a:rPr>
              <a:t>A patient may request a transfer to another institution, and it appears from the wording of the statute that this request takes the place of the physician's certification mentioned in section 11 above. The transfer must still be an "appropriate transfer", however.</a:t>
            </a:r>
          </a:p>
          <a:p>
            <a:pPr>
              <a:buFont typeface="Arial" panose="020B0604020202020204" pitchFamily="34" charset="0"/>
              <a:buChar char="•"/>
            </a:pPr>
            <a:r>
              <a:rPr lang="en-US" i="1" dirty="0">
                <a:solidFill>
                  <a:schemeClr val="bg1"/>
                </a:solidFill>
              </a:rPr>
              <a:t>Additional regulatory provisions</a:t>
            </a:r>
            <a:endParaRPr lang="en-US" dirty="0">
              <a:solidFill>
                <a:schemeClr val="bg1"/>
              </a:solidFill>
            </a:endParaRPr>
          </a:p>
          <a:p>
            <a:pPr>
              <a:buFont typeface="Arial" panose="020B0604020202020204" pitchFamily="34" charset="0"/>
              <a:buChar char="•"/>
            </a:pPr>
            <a:r>
              <a:rPr lang="en-US" dirty="0">
                <a:solidFill>
                  <a:schemeClr val="bg1"/>
                </a:solidFill>
              </a:rPr>
              <a:t>The regulations require that the request for the transfer must be made in writing, after being advised of the hospital's EMTALA obligations and of the risk of transfer, and the written request must include a statement of the risks and benefits of transfer, and the reasons for the requested transfer. 42 CFR 489.24(e)(1)(ii)(A)</a:t>
            </a:r>
          </a:p>
          <a:p>
            <a:pPr>
              <a:buFont typeface="Arial" panose="020B0604020202020204" pitchFamily="34" charset="0"/>
              <a:buChar char="•"/>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411354" y="406400"/>
            <a:ext cx="2448858" cy="5984240"/>
          </a:xfrm>
          <a:prstGeom prst="rect">
            <a:avLst/>
          </a:prstGeom>
        </p:spPr>
      </p:pic>
    </p:spTree>
    <p:extLst>
      <p:ext uri="{BB962C8B-B14F-4D97-AF65-F5344CB8AC3E}">
        <p14:creationId xmlns:p14="http://schemas.microsoft.com/office/powerpoint/2010/main" val="2534528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72" y="6136640"/>
            <a:ext cx="8534400" cy="721360"/>
          </a:xfrm>
        </p:spPr>
        <p:txBody>
          <a:bodyPr/>
          <a:lstStyle/>
          <a:p>
            <a:r>
              <a:rPr lang="en-US" b="1" dirty="0"/>
              <a:t>10. Who is covered?</a:t>
            </a:r>
            <a:endParaRPr lang="en-US" dirty="0"/>
          </a:p>
        </p:txBody>
      </p:sp>
      <p:sp>
        <p:nvSpPr>
          <p:cNvPr id="3" name="Content Placeholder 2"/>
          <p:cNvSpPr>
            <a:spLocks noGrp="1"/>
          </p:cNvSpPr>
          <p:nvPr>
            <p:ph idx="1"/>
          </p:nvPr>
        </p:nvSpPr>
        <p:spPr>
          <a:xfrm>
            <a:off x="64294" y="416544"/>
            <a:ext cx="9076372" cy="6156960"/>
          </a:xfrm>
        </p:spPr>
        <p:txBody>
          <a:bodyPr>
            <a:normAutofit lnSpcReduction="10000"/>
          </a:bodyPr>
          <a:lstStyle/>
          <a:p>
            <a:pPr>
              <a:buFont typeface="Arial" panose="020B0604020202020204" pitchFamily="34" charset="0"/>
              <a:buChar char="•"/>
            </a:pPr>
            <a:r>
              <a:rPr lang="en-US" b="1" dirty="0">
                <a:solidFill>
                  <a:schemeClr val="bg1"/>
                </a:solidFill>
              </a:rPr>
              <a:t>Most of the provisions of EMTALA apply by their terms to hospitals only. There are numerous court cases which have held that its principal provisions do not give rise to a claim against a physician. There are some situations in which physicians may be subject to liability, as noted below.</a:t>
            </a:r>
          </a:p>
          <a:p>
            <a:pPr>
              <a:buFont typeface="Arial" panose="020B0604020202020204" pitchFamily="34" charset="0"/>
              <a:buChar char="•"/>
            </a:pPr>
            <a:r>
              <a:rPr lang="en-US" b="1" dirty="0">
                <a:solidFill>
                  <a:schemeClr val="bg1"/>
                </a:solidFill>
              </a:rPr>
              <a:t>Hospitals, of course, are not persons. A hospital is an institution which can operate only through the people who work within its walls. A hospital is typically a corporation, and a corporation is a legally-recognized entity which can be sued and which can have its Medicare provider agreement revoked by CMS. In truth, then, the requirements of EMTALA are imposed on the people who work within and on behalf of the hospital, but the hospital is the entity which must bear the loss if it is found that they have violated the statute. A hospital may seek to assert a claim for reimbursement (indemnity or contribution) in the event that a decision by one of its employees or staff physicians makes a decision for which it becomes legally liable; these claims have been recognized by some courts.</a:t>
            </a:r>
          </a:p>
          <a:p>
            <a:pPr>
              <a:buFont typeface="Arial" panose="020B0604020202020204" pitchFamily="34" charset="0"/>
              <a:buChar char="•"/>
            </a:pPr>
            <a:r>
              <a:rPr lang="en-US" b="1" dirty="0">
                <a:solidFill>
                  <a:schemeClr val="bg1"/>
                </a:solidFill>
              </a:rPr>
              <a:t>The person who will usually have to make the sometimes difficult decisions which are governed by EMTALA is the emergency physician.</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408160" y="416544"/>
            <a:ext cx="2492692" cy="6091356"/>
          </a:xfrm>
          <a:prstGeom prst="rect">
            <a:avLst/>
          </a:prstGeom>
        </p:spPr>
      </p:pic>
    </p:spTree>
    <p:extLst>
      <p:ext uri="{BB962C8B-B14F-4D97-AF65-F5344CB8AC3E}">
        <p14:creationId xmlns:p14="http://schemas.microsoft.com/office/powerpoint/2010/main" val="31258255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72" y="5350933"/>
            <a:ext cx="8534400" cy="1507067"/>
          </a:xfrm>
        </p:spPr>
        <p:txBody>
          <a:bodyPr/>
          <a:lstStyle/>
          <a:p>
            <a:r>
              <a:rPr lang="en-US" b="1" dirty="0"/>
              <a:t>11. What obligations apply to physicians?</a:t>
            </a:r>
            <a:endParaRPr lang="en-US" dirty="0"/>
          </a:p>
        </p:txBody>
      </p:sp>
      <p:sp>
        <p:nvSpPr>
          <p:cNvPr id="3" name="Content Placeholder 2"/>
          <p:cNvSpPr>
            <a:spLocks noGrp="1"/>
          </p:cNvSpPr>
          <p:nvPr>
            <p:ph idx="1"/>
          </p:nvPr>
        </p:nvSpPr>
        <p:spPr>
          <a:xfrm>
            <a:off x="409892" y="301836"/>
            <a:ext cx="8534400" cy="5044440"/>
          </a:xfrm>
        </p:spPr>
        <p:txBody>
          <a:bodyPr>
            <a:normAutofit fontScale="92500" lnSpcReduction="10000"/>
          </a:bodyPr>
          <a:lstStyle/>
          <a:p>
            <a:pPr>
              <a:buFont typeface="Arial" panose="020B0604020202020204" pitchFamily="34" charset="0"/>
              <a:buChar char="•"/>
            </a:pPr>
            <a:r>
              <a:rPr lang="en-US" b="1" dirty="0">
                <a:solidFill>
                  <a:schemeClr val="bg1"/>
                </a:solidFill>
              </a:rPr>
              <a:t>There are a few provisions which do, by their terms, apply to physicians:</a:t>
            </a:r>
          </a:p>
          <a:p>
            <a:pPr>
              <a:buFont typeface="Arial" panose="020B0604020202020204" pitchFamily="34" charset="0"/>
              <a:buChar char="•"/>
            </a:pPr>
            <a:r>
              <a:rPr lang="en-US" b="1" dirty="0">
                <a:solidFill>
                  <a:schemeClr val="bg1"/>
                </a:solidFill>
              </a:rPr>
              <a:t>Section 1395dd(d)(1)(C) imposes a penalty on a physician who fails to respond to an emergency situation when he is assigned as the on-call physician. (See also item 1 under "Special Questions" below.)</a:t>
            </a:r>
          </a:p>
          <a:p>
            <a:pPr>
              <a:buFont typeface="Arial" panose="020B0604020202020204" pitchFamily="34" charset="0"/>
              <a:buChar char="•"/>
            </a:pPr>
            <a:r>
              <a:rPr lang="en-US" b="1" dirty="0">
                <a:solidFill>
                  <a:schemeClr val="bg1"/>
                </a:solidFill>
              </a:rPr>
              <a:t>A physician who signs a certification in support of an appropriate transfer, as detailed in Section 11 below, is liable if he knew or should have known that the certification was false.</a:t>
            </a:r>
          </a:p>
          <a:p>
            <a:pPr>
              <a:buFont typeface="Arial" panose="020B0604020202020204" pitchFamily="34" charset="0"/>
              <a:buChar char="•"/>
            </a:pPr>
            <a:r>
              <a:rPr lang="en-US" b="1" dirty="0">
                <a:solidFill>
                  <a:schemeClr val="bg1"/>
                </a:solidFill>
              </a:rPr>
              <a:t>The Balanced Budget Act of 1997 amended section 1395dd(d)(1)(B) to provide directly for liability of physicians working at specialty hospitals (not just assigned on-call physicians) which violate the special obligations imposed on those hospitals. Presumably this section applies only to the physician involved in the violation.</a:t>
            </a:r>
          </a:p>
          <a:p>
            <a:pPr>
              <a:buFont typeface="Arial" panose="020B0604020202020204" pitchFamily="34" charset="0"/>
              <a:buChar char="•"/>
            </a:pPr>
            <a:r>
              <a:rPr lang="en-US" b="1" dirty="0">
                <a:solidFill>
                  <a:schemeClr val="bg1"/>
                </a:solidFill>
              </a:rPr>
              <a:t>The penalty imposed on physicians adds exclusion from the Medicare program in repeated cases or in a "gross and flagrant" violation.</a:t>
            </a:r>
          </a:p>
          <a:p>
            <a:endParaRPr lang="en-US" dirty="0"/>
          </a:p>
        </p:txBody>
      </p:sp>
      <p:pic>
        <p:nvPicPr>
          <p:cNvPr id="4" name="Picture 3"/>
          <p:cNvPicPr>
            <a:picLocks noChangeAspect="1"/>
          </p:cNvPicPr>
          <p:nvPr/>
        </p:nvPicPr>
        <p:blipFill>
          <a:blip r:embed="rId2"/>
          <a:stretch>
            <a:fillRect/>
          </a:stretch>
        </p:blipFill>
        <p:spPr>
          <a:xfrm>
            <a:off x="9306560" y="301836"/>
            <a:ext cx="2624772" cy="6414118"/>
          </a:xfrm>
          <a:prstGeom prst="rect">
            <a:avLst/>
          </a:prstGeom>
        </p:spPr>
      </p:pic>
    </p:spTree>
    <p:extLst>
      <p:ext uri="{BB962C8B-B14F-4D97-AF65-F5344CB8AC3E}">
        <p14:creationId xmlns:p14="http://schemas.microsoft.com/office/powerpoint/2010/main" val="317561759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2" y="5350933"/>
            <a:ext cx="8534400" cy="1507067"/>
          </a:xfrm>
        </p:spPr>
        <p:txBody>
          <a:bodyPr>
            <a:normAutofit fontScale="90000"/>
          </a:bodyPr>
          <a:lstStyle/>
          <a:p>
            <a:r>
              <a:rPr lang="en-US" b="1" dirty="0"/>
              <a:t>12. What if an emergency medical condition is not properly diagnosed at the transferring hospital?</a:t>
            </a:r>
            <a:endParaRPr lang="en-US" dirty="0"/>
          </a:p>
        </p:txBody>
      </p:sp>
      <p:sp>
        <p:nvSpPr>
          <p:cNvPr id="3" name="Content Placeholder 2"/>
          <p:cNvSpPr>
            <a:spLocks noGrp="1"/>
          </p:cNvSpPr>
          <p:nvPr>
            <p:ph idx="1"/>
          </p:nvPr>
        </p:nvSpPr>
        <p:spPr>
          <a:xfrm>
            <a:off x="0" y="0"/>
            <a:ext cx="9218612" cy="5350933"/>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900" dirty="0" smtClean="0"/>
          </a:p>
          <a:p>
            <a:endParaRPr lang="en-US" sz="2900" dirty="0"/>
          </a:p>
          <a:p>
            <a:endParaRPr lang="en-US" sz="2900" dirty="0" smtClean="0"/>
          </a:p>
          <a:p>
            <a:pPr>
              <a:buFont typeface="Arial" panose="020B0604020202020204" pitchFamily="34" charset="0"/>
              <a:buChar char="•"/>
            </a:pPr>
            <a:r>
              <a:rPr lang="en-US" sz="7200" b="1" dirty="0" smtClean="0">
                <a:solidFill>
                  <a:schemeClr val="bg1"/>
                </a:solidFill>
              </a:rPr>
              <a:t>If </a:t>
            </a:r>
            <a:r>
              <a:rPr lang="en-US" sz="7200" b="1" dirty="0">
                <a:solidFill>
                  <a:schemeClr val="bg1"/>
                </a:solidFill>
              </a:rPr>
              <a:t>the patient is erroneously diagnosed, and the physician mistakenly believes that he does not have an "emergency medical condition", when in fact he does, several courts have held that the statute does not apply to that case. </a:t>
            </a:r>
            <a:r>
              <a:rPr lang="en-US" sz="7200" b="1" i="1" dirty="0">
                <a:solidFill>
                  <a:schemeClr val="bg1"/>
                </a:solidFill>
              </a:rPr>
              <a:t>Urban v. King</a:t>
            </a:r>
            <a:r>
              <a:rPr lang="en-US" sz="7200" b="1" dirty="0">
                <a:solidFill>
                  <a:schemeClr val="bg1"/>
                </a:solidFill>
              </a:rPr>
              <a:t>, 834 F </a:t>
            </a:r>
            <a:r>
              <a:rPr lang="en-US" sz="7200" b="1" dirty="0" err="1">
                <a:solidFill>
                  <a:schemeClr val="bg1"/>
                </a:solidFill>
              </a:rPr>
              <a:t>Supp</a:t>
            </a:r>
            <a:r>
              <a:rPr lang="en-US" sz="7200" b="1" dirty="0">
                <a:solidFill>
                  <a:schemeClr val="bg1"/>
                </a:solidFill>
              </a:rPr>
              <a:t> 1328 (1993). There could, of course, be a claim for professional negligence for failure to make a diagnosis under State malpractice law in this situation.</a:t>
            </a:r>
          </a:p>
          <a:p>
            <a:pPr>
              <a:buFont typeface="Arial" panose="020B0604020202020204" pitchFamily="34" charset="0"/>
              <a:buChar char="•"/>
            </a:pPr>
            <a:r>
              <a:rPr lang="en-US" sz="7200" b="1" dirty="0">
                <a:solidFill>
                  <a:schemeClr val="bg1"/>
                </a:solidFill>
              </a:rPr>
              <a:t>The court in </a:t>
            </a:r>
            <a:r>
              <a:rPr lang="en-US" sz="7200" b="1" i="1" dirty="0">
                <a:solidFill>
                  <a:schemeClr val="bg1"/>
                </a:solidFill>
              </a:rPr>
              <a:t>Jones v. Wake County Hospital System, Inc.</a:t>
            </a:r>
            <a:r>
              <a:rPr lang="en-US" sz="7200" b="1" dirty="0">
                <a:solidFill>
                  <a:schemeClr val="bg1"/>
                </a:solidFill>
              </a:rPr>
              <a:t>, 786 F.Supp. 538 (E.D.N.C. 1991) stated that EMTALA requires only that a medical screening procedure be established and that it be followed in every case, without regard to ability to pay, and that EMTALA is not violated even if the screening procedure is insufficient under state malpractice law.</a:t>
            </a:r>
          </a:p>
          <a:p>
            <a:pPr>
              <a:buFont typeface="Arial" panose="020B0604020202020204" pitchFamily="34" charset="0"/>
              <a:buChar char="•"/>
            </a:pPr>
            <a:r>
              <a:rPr lang="en-US" sz="7200" b="1" dirty="0">
                <a:solidFill>
                  <a:schemeClr val="bg1"/>
                </a:solidFill>
              </a:rPr>
              <a:t>Some of the cases have suggested otherwise, however. There was a brief mention in </a:t>
            </a:r>
            <a:r>
              <a:rPr lang="en-US" sz="7200" b="1" i="1" dirty="0">
                <a:solidFill>
                  <a:schemeClr val="bg1"/>
                </a:solidFill>
              </a:rPr>
              <a:t>Deberry v. Sherman Hospital Association</a:t>
            </a:r>
            <a:r>
              <a:rPr lang="en-US" sz="7200" b="1" dirty="0">
                <a:solidFill>
                  <a:schemeClr val="bg1"/>
                </a:solidFill>
              </a:rPr>
              <a:t>, 741 F. Supp. 1302 (N.D. Ill.1990), to the effect that a hospital could be found to be in violation of EMTALA for failure to diagnose an emergency medical condition through an inadequate screening procedure. This principle is at least implicitly recognized in other cases as well. See, for example, </a:t>
            </a:r>
            <a:r>
              <a:rPr lang="en-US" sz="7200" b="1" i="1" dirty="0">
                <a:solidFill>
                  <a:schemeClr val="bg1"/>
                </a:solidFill>
              </a:rPr>
              <a:t>Power v. Arlington Hospital</a:t>
            </a:r>
            <a:r>
              <a:rPr lang="en-US" sz="7200" b="1" dirty="0">
                <a:solidFill>
                  <a:schemeClr val="bg1"/>
                </a:solidFill>
              </a:rPr>
              <a:t>, 42 F3d 851 (4th Cir 1994) (failure to order CBC, leading to missed diagnosis of sepsis).</a:t>
            </a:r>
          </a:p>
          <a:p>
            <a:pPr>
              <a:buFont typeface="Arial" panose="020B0604020202020204" pitchFamily="34" charset="0"/>
              <a:buChar char="•"/>
            </a:pPr>
            <a:endParaRPr lang="en-US" sz="7200" b="1" dirty="0" smtClean="0">
              <a:solidFill>
                <a:schemeClr val="bg1"/>
              </a:solidFill>
            </a:endParaRPr>
          </a:p>
          <a:p>
            <a:pPr>
              <a:buFont typeface="Arial" panose="020B0604020202020204" pitchFamily="34" charset="0"/>
              <a:buChar char="•"/>
            </a:pPr>
            <a:endParaRPr lang="en-US" sz="7200" dirty="0"/>
          </a:p>
          <a:p>
            <a:pPr>
              <a:buFont typeface="Arial" panose="020B0604020202020204" pitchFamily="34" charset="0"/>
              <a:buChar char="•"/>
            </a:pPr>
            <a:endParaRPr lang="en-US" sz="7200" dirty="0" smtClean="0"/>
          </a:p>
          <a:p>
            <a:pPr marL="0" indent="0">
              <a:buNone/>
            </a:pPr>
            <a:endParaRPr lang="en-US" sz="2900"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9347200" y="325116"/>
            <a:ext cx="2513012" cy="6141012"/>
          </a:xfrm>
          <a:prstGeom prst="rect">
            <a:avLst/>
          </a:prstGeom>
        </p:spPr>
      </p:pic>
    </p:spTree>
    <p:extLst>
      <p:ext uri="{BB962C8B-B14F-4D97-AF65-F5344CB8AC3E}">
        <p14:creationId xmlns:p14="http://schemas.microsoft.com/office/powerpoint/2010/main" val="20683653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2" y="5350933"/>
            <a:ext cx="8534400" cy="1507067"/>
          </a:xfrm>
        </p:spPr>
        <p:txBody>
          <a:bodyPr>
            <a:normAutofit fontScale="90000"/>
          </a:bodyPr>
          <a:lstStyle/>
          <a:p>
            <a:r>
              <a:rPr lang="en-US" b="1" dirty="0"/>
              <a:t>12. What if an emergency medical condition is not properly diagnosed at the transferring hospital?</a:t>
            </a:r>
            <a:endParaRPr lang="en-US" dirty="0"/>
          </a:p>
        </p:txBody>
      </p:sp>
      <p:sp>
        <p:nvSpPr>
          <p:cNvPr id="3" name="Content Placeholder 2"/>
          <p:cNvSpPr>
            <a:spLocks noGrp="1"/>
          </p:cNvSpPr>
          <p:nvPr>
            <p:ph idx="1"/>
          </p:nvPr>
        </p:nvSpPr>
        <p:spPr>
          <a:xfrm>
            <a:off x="0" y="0"/>
            <a:ext cx="9218612" cy="5191761"/>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6400" dirty="0" smtClean="0"/>
          </a:p>
          <a:p>
            <a:endParaRPr lang="en-US" sz="6400" dirty="0"/>
          </a:p>
          <a:p>
            <a:endParaRPr lang="en-US" sz="6400" dirty="0" smtClean="0"/>
          </a:p>
          <a:p>
            <a:endParaRPr lang="en-US" sz="6400" dirty="0"/>
          </a:p>
          <a:p>
            <a:pPr>
              <a:buFont typeface="Arial" panose="020B0604020202020204" pitchFamily="34" charset="0"/>
              <a:buChar char="•"/>
            </a:pPr>
            <a:r>
              <a:rPr lang="en-US" sz="6400" b="1" dirty="0" smtClean="0">
                <a:solidFill>
                  <a:schemeClr val="bg1"/>
                </a:solidFill>
              </a:rPr>
              <a:t>The </a:t>
            </a:r>
            <a:r>
              <a:rPr lang="en-US" sz="6400" b="1" dirty="0">
                <a:solidFill>
                  <a:schemeClr val="bg1"/>
                </a:solidFill>
              </a:rPr>
              <a:t>most prominent case on this point is </a:t>
            </a:r>
            <a:r>
              <a:rPr lang="en-US" sz="6400" b="1" i="1" dirty="0">
                <a:solidFill>
                  <a:schemeClr val="bg1"/>
                </a:solidFill>
              </a:rPr>
              <a:t>Summers v. Baptist Medical Center of Arkadelphia</a:t>
            </a:r>
            <a:r>
              <a:rPr lang="en-US" sz="6400" b="1" dirty="0">
                <a:solidFill>
                  <a:schemeClr val="bg1"/>
                </a:solidFill>
              </a:rPr>
              <a:t>, 69 F.3d 902 (8th Cir. 1995</a:t>
            </a:r>
            <a:r>
              <a:rPr lang="en-US" sz="6400" b="1" dirty="0" smtClean="0">
                <a:solidFill>
                  <a:schemeClr val="bg1"/>
                </a:solidFill>
              </a:rPr>
              <a:t>). </a:t>
            </a:r>
            <a:r>
              <a:rPr lang="en-US" sz="6400" b="1" dirty="0">
                <a:solidFill>
                  <a:schemeClr val="bg1"/>
                </a:solidFill>
              </a:rPr>
              <a:t>In that case, an examination of a patient who had fallen from a tree stand while hunting was allegedly incomplete because a chest x-ray had not been included when a set of spinal x-rays was ordered. The physician did not believe that the patient had any fractures, and discharged him home, with instructions. There was no transfer to another facility involved. The patient presented at another hospital two days later, and he was diagnosed with an acute comminuted vertebral fracture, a sternal fracture, and bilateral hemopneumothoraces secondary to untreated rib fractures.</a:t>
            </a:r>
          </a:p>
          <a:p>
            <a:pPr>
              <a:buFont typeface="Arial" panose="020B0604020202020204" pitchFamily="34" charset="0"/>
              <a:buChar char="•"/>
            </a:pPr>
            <a:r>
              <a:rPr lang="en-US" sz="6400" b="1" dirty="0">
                <a:solidFill>
                  <a:schemeClr val="bg1"/>
                </a:solidFill>
              </a:rPr>
              <a:t>The original decision of the three-judge Court of Appeals was that the Complaint did state a claim on which relief may be granted, and that the failure of a doctor to follow what he admitted was a standard screening diagnostic protocol supported a claim for a violation of EMTALA. When the case was decided on rehearing by the full Eighth Circuit, sitting </a:t>
            </a:r>
            <a:r>
              <a:rPr lang="en-US" sz="6400" b="1" dirty="0" err="1">
                <a:solidFill>
                  <a:schemeClr val="bg1"/>
                </a:solidFill>
              </a:rPr>
              <a:t>en</a:t>
            </a:r>
            <a:r>
              <a:rPr lang="en-US" sz="6400" b="1" dirty="0">
                <a:solidFill>
                  <a:schemeClr val="bg1"/>
                </a:solidFill>
              </a:rPr>
              <a:t> banc, this decision was reversed and it was held that providing a screening examination, even if it is negligent under state-created malpractice law, is sufficient to provide full compliance with EMTALA, and that only disparate treatment in the screening process would support a claim. Further information on this case is found at the EMTALA.COM site, http://www</a:t>
            </a:r>
            <a:r>
              <a:rPr lang="en-US" sz="6400" b="1" dirty="0" smtClean="0">
                <a:solidFill>
                  <a:schemeClr val="bg1"/>
                </a:solidFill>
              </a:rPr>
              <a:t>./</a:t>
            </a:r>
            <a:r>
              <a:rPr lang="en-US" sz="6400" b="1" dirty="0">
                <a:solidFill>
                  <a:schemeClr val="bg1"/>
                </a:solidFill>
              </a:rPr>
              <a:t>summers.htm.</a:t>
            </a:r>
          </a:p>
          <a:p>
            <a:pPr>
              <a:buFont typeface="Arial" panose="020B0604020202020204" pitchFamily="34" charset="0"/>
              <a:buChar char="•"/>
            </a:pPr>
            <a:endParaRPr lang="en-US" sz="6400" b="1" dirty="0" smtClean="0">
              <a:solidFill>
                <a:schemeClr val="bg1"/>
              </a:solidFill>
            </a:endParaRPr>
          </a:p>
          <a:p>
            <a:pPr>
              <a:buFont typeface="Arial" panose="020B0604020202020204" pitchFamily="34" charset="0"/>
              <a:buChar char="•"/>
            </a:pPr>
            <a:endParaRPr lang="en-US" sz="6400" b="1" dirty="0">
              <a:solidFill>
                <a:schemeClr val="bg1"/>
              </a:solidFill>
            </a:endParaRPr>
          </a:p>
          <a:p>
            <a:pPr>
              <a:buFont typeface="Arial" panose="020B0604020202020204" pitchFamily="34" charset="0"/>
              <a:buChar char="•"/>
            </a:pPr>
            <a:endParaRPr lang="en-US" sz="6400" dirty="0" smtClean="0"/>
          </a:p>
          <a:p>
            <a:pPr>
              <a:buFont typeface="Arial" panose="020B0604020202020204" pitchFamily="34" charset="0"/>
              <a:buChar char="•"/>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9347200" y="325116"/>
            <a:ext cx="2513012" cy="6141012"/>
          </a:xfrm>
          <a:prstGeom prst="rect">
            <a:avLst/>
          </a:prstGeom>
        </p:spPr>
      </p:pic>
    </p:spTree>
    <p:extLst>
      <p:ext uri="{BB962C8B-B14F-4D97-AF65-F5344CB8AC3E}">
        <p14:creationId xmlns:p14="http://schemas.microsoft.com/office/powerpoint/2010/main" val="31857783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52" y="5350933"/>
            <a:ext cx="8534400" cy="1507067"/>
          </a:xfrm>
        </p:spPr>
        <p:txBody>
          <a:bodyPr/>
          <a:lstStyle/>
          <a:p>
            <a:r>
              <a:rPr lang="en-US" b="1" dirty="0"/>
              <a:t>13. Can the hospital inquire about the patient's ability to pay?</a:t>
            </a:r>
            <a:endParaRPr lang="en-US" dirty="0"/>
          </a:p>
        </p:txBody>
      </p:sp>
      <p:sp>
        <p:nvSpPr>
          <p:cNvPr id="3" name="Content Placeholder 2"/>
          <p:cNvSpPr>
            <a:spLocks noGrp="1"/>
          </p:cNvSpPr>
          <p:nvPr>
            <p:ph idx="1"/>
          </p:nvPr>
        </p:nvSpPr>
        <p:spPr>
          <a:xfrm>
            <a:off x="121920" y="132080"/>
            <a:ext cx="9096692" cy="5384800"/>
          </a:xfrm>
        </p:spPr>
        <p:txBody>
          <a:bodyPr>
            <a:normAutofit fontScale="55000" lnSpcReduction="20000"/>
          </a:bodyPr>
          <a:lstStyle/>
          <a:p>
            <a:pPr>
              <a:buFont typeface="Arial" panose="020B0604020202020204" pitchFamily="34" charset="0"/>
              <a:buChar char="•"/>
            </a:pPr>
            <a:r>
              <a:rPr lang="en-US" b="1" dirty="0">
                <a:solidFill>
                  <a:schemeClr val="bg1"/>
                </a:solidFill>
              </a:rPr>
              <a:t>Yes, but timing is everything. The statute does not prohibit an inquiry into availability of medical insurance; it does provide that neither examination nor treatment may be delayed to make the inquiry.</a:t>
            </a:r>
          </a:p>
          <a:p>
            <a:pPr>
              <a:buFont typeface="Arial" panose="020B0604020202020204" pitchFamily="34" charset="0"/>
              <a:buChar char="•"/>
            </a:pPr>
            <a:r>
              <a:rPr lang="en-US" b="1" dirty="0">
                <a:solidFill>
                  <a:schemeClr val="bg1"/>
                </a:solidFill>
              </a:rPr>
              <a:t>Prior to 2003, some knowledgeable commentators had suggested that no discussion of any payment issues should take place before the medical screening examination and any needed stabilizing treatment are provided. CMS has even recommended that hospital personnel not answer any questions initiated by the patient, apparently on the theory that some patients may be dissuaded from staying if they learn that they will be financially responsible for the treatment, even if they are assured that they will be seen without consideration of payment issues. Such recommendations, however, do not arise to the level of a definitive statement of what is required.</a:t>
            </a:r>
          </a:p>
          <a:p>
            <a:pPr>
              <a:buFont typeface="Arial" panose="020B0604020202020204" pitchFamily="34" charset="0"/>
              <a:buChar char="•"/>
            </a:pPr>
            <a:r>
              <a:rPr lang="en-US" b="1" dirty="0">
                <a:solidFill>
                  <a:schemeClr val="bg1"/>
                </a:solidFill>
              </a:rPr>
              <a:t>It should go without saying, but it unfortunately doesn't, that there should be no sign on the wall declaring any policy </a:t>
            </a:r>
            <a:r>
              <a:rPr lang="en-US" b="1" dirty="0" smtClean="0">
                <a:solidFill>
                  <a:schemeClr val="bg1"/>
                </a:solidFill>
              </a:rPr>
              <a:t>regarding </a:t>
            </a:r>
            <a:r>
              <a:rPr lang="en-US" b="1" dirty="0">
                <a:solidFill>
                  <a:schemeClr val="bg1"/>
                </a:solidFill>
              </a:rPr>
              <a:t>prepayment of fees or payment of co-pays and deductibles.</a:t>
            </a:r>
          </a:p>
          <a:p>
            <a:pPr>
              <a:buFont typeface="Arial" panose="020B0604020202020204" pitchFamily="34" charset="0"/>
              <a:buChar char="•"/>
            </a:pPr>
            <a:r>
              <a:rPr lang="en-US" b="1" dirty="0">
                <a:solidFill>
                  <a:schemeClr val="bg1"/>
                </a:solidFill>
              </a:rPr>
              <a:t>The regulations were amended in 2003 to specifically permit reasonable registration procedures, including inquiries about insurance, before the medical screening examination is done, again as long as those inquiries do not delay the examination. A request for payment, however, may not be made at that time.</a:t>
            </a:r>
          </a:p>
          <a:p>
            <a:pPr>
              <a:buFont typeface="Arial" panose="020B0604020202020204" pitchFamily="34" charset="0"/>
              <a:buChar char="•"/>
            </a:pPr>
            <a:r>
              <a:rPr lang="en-US" b="1" dirty="0">
                <a:solidFill>
                  <a:schemeClr val="bg1"/>
                </a:solidFill>
              </a:rPr>
              <a:t>A pre-authorization requirement imposed by a managed care organization or a health insurer may not be allowed to prevent or delay the performance of a medical screening evaluation or the </a:t>
            </a:r>
            <a:r>
              <a:rPr lang="en-US" b="1" dirty="0" smtClean="0">
                <a:solidFill>
                  <a:schemeClr val="bg1"/>
                </a:solidFill>
              </a:rPr>
              <a:t>institution </a:t>
            </a:r>
            <a:r>
              <a:rPr lang="en-US" b="1" dirty="0">
                <a:solidFill>
                  <a:schemeClr val="bg1"/>
                </a:solidFill>
              </a:rPr>
              <a:t>of necessary stabilizing treatment once it is determined that an emergency medical condition exists. The requirements of EMTALA are mandatory and are unaffected by payment considerations. A hospital may not permit a denial of payment or uncertainty about payment to interfere with its obligations under EMTALA. The issue of payment or authorization for payment must not be allowed to influence the physician's decision as </a:t>
            </a:r>
            <a:r>
              <a:rPr lang="en-US" b="1" dirty="0" smtClean="0">
                <a:solidFill>
                  <a:schemeClr val="bg1"/>
                </a:solidFill>
              </a:rPr>
              <a:t>to whether </a:t>
            </a:r>
            <a:r>
              <a:rPr lang="en-US" b="1" dirty="0">
                <a:solidFill>
                  <a:schemeClr val="bg1"/>
                </a:solidFill>
              </a:rPr>
              <a:t>an emergency medical condition exists or (2) the nature or timing of the treatment needed.</a:t>
            </a:r>
          </a:p>
          <a:p>
            <a:pPr>
              <a:buFont typeface="Arial" panose="020B0604020202020204" pitchFamily="34" charset="0"/>
              <a:buChar char="•"/>
            </a:pPr>
            <a:r>
              <a:rPr lang="en-US" b="1" dirty="0">
                <a:solidFill>
                  <a:schemeClr val="bg1"/>
                </a:solidFill>
              </a:rPr>
              <a:t>In February 1996, the Medical Services Administration changed its policies to provide for payment to providers for EMTALA-mandated medical screening examinations for patients receiving services through its MCOs. A prohibition against pre-authorization in Medicare and Medicaid managed care plans was then enacted into law by Congress in 1997 with the Balanced Budget Act.</a:t>
            </a:r>
          </a:p>
          <a:p>
            <a:pPr>
              <a:buFont typeface="Arial" panose="020B0604020202020204" pitchFamily="34" charset="0"/>
              <a:buChar char="•"/>
            </a:pPr>
            <a:r>
              <a:rPr lang="en-US" b="1" dirty="0">
                <a:solidFill>
                  <a:schemeClr val="bg1"/>
                </a:solidFill>
              </a:rPr>
              <a:t>In 1999, CMS issued a </a:t>
            </a:r>
            <a:r>
              <a:rPr lang="en-US" b="1" dirty="0">
                <a:solidFill>
                  <a:schemeClr val="bg1"/>
                </a:solidFill>
                <a:hlinkClick r:id="rId2"/>
              </a:rPr>
              <a:t>Special Advisory Bulletin</a:t>
            </a:r>
            <a:r>
              <a:rPr lang="en-US" b="1" dirty="0">
                <a:solidFill>
                  <a:schemeClr val="bg1"/>
                </a:solidFill>
              </a:rPr>
              <a:t> (PDF) to underscore its position on this issue, in view of the fact that this is one of the most common sources of noncompliance. Its recommendations should be carefully reviewed. They offer some comments on common situations, including dual staffing arrangements, when calls to the MCO or carrier may be made, and how to respond when the patient inquires about payment issues.</a:t>
            </a:r>
          </a:p>
          <a:p>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9337041" y="274319"/>
            <a:ext cx="2614612" cy="6389291"/>
          </a:xfrm>
          <a:prstGeom prst="rect">
            <a:avLst/>
          </a:prstGeom>
        </p:spPr>
      </p:pic>
    </p:spTree>
    <p:extLst>
      <p:ext uri="{BB962C8B-B14F-4D97-AF65-F5344CB8AC3E}">
        <p14:creationId xmlns:p14="http://schemas.microsoft.com/office/powerpoint/2010/main" val="241147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32" y="4365412"/>
            <a:ext cx="6224588" cy="1507067"/>
          </a:xfrm>
        </p:spPr>
        <p:txBody>
          <a:bodyPr>
            <a:normAutofit fontScale="90000"/>
          </a:bodyPr>
          <a:lstStyle/>
          <a:p>
            <a:r>
              <a:rPr lang="en-US" b="1" dirty="0"/>
              <a:t>Federal Healthcare Laws &amp; Regulations</a:t>
            </a:r>
            <a:br>
              <a:rPr lang="en-US" b="1" dirty="0"/>
            </a:br>
            <a:endParaRPr lang="en-US" b="1" dirty="0"/>
          </a:p>
        </p:txBody>
      </p:sp>
      <p:pic>
        <p:nvPicPr>
          <p:cNvPr id="4" name="Content Placeholder 3"/>
          <p:cNvPicPr>
            <a:picLocks noGrp="1" noChangeAspect="1"/>
          </p:cNvPicPr>
          <p:nvPr>
            <p:ph idx="1"/>
          </p:nvPr>
        </p:nvPicPr>
        <p:blipFill>
          <a:blip r:embed="rId2"/>
          <a:stretch>
            <a:fillRect/>
          </a:stretch>
        </p:blipFill>
        <p:spPr>
          <a:xfrm>
            <a:off x="462153" y="1468723"/>
            <a:ext cx="8599170" cy="2479040"/>
          </a:xfrm>
          <a:prstGeom prst="rect">
            <a:avLst/>
          </a:prstGeom>
        </p:spPr>
      </p:pic>
      <p:pic>
        <p:nvPicPr>
          <p:cNvPr id="3" name="Picture 2"/>
          <p:cNvPicPr>
            <a:picLocks noChangeAspect="1"/>
          </p:cNvPicPr>
          <p:nvPr/>
        </p:nvPicPr>
        <p:blipFill>
          <a:blip r:embed="rId3"/>
          <a:stretch>
            <a:fillRect/>
          </a:stretch>
        </p:blipFill>
        <p:spPr>
          <a:xfrm>
            <a:off x="9345478" y="306350"/>
            <a:ext cx="2480810" cy="6062322"/>
          </a:xfrm>
          <a:prstGeom prst="rect">
            <a:avLst/>
          </a:prstGeom>
        </p:spPr>
      </p:pic>
    </p:spTree>
    <p:extLst>
      <p:ext uri="{BB962C8B-B14F-4D97-AF65-F5344CB8AC3E}">
        <p14:creationId xmlns:p14="http://schemas.microsoft.com/office/powerpoint/2010/main" val="29454512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92" y="5350933"/>
            <a:ext cx="8534400" cy="1507067"/>
          </a:xfrm>
        </p:spPr>
        <p:txBody>
          <a:bodyPr/>
          <a:lstStyle/>
          <a:p>
            <a:r>
              <a:rPr lang="en-US" b="1" dirty="0"/>
              <a:t>14. Does EMTALA apply only to E.R. patients?</a:t>
            </a:r>
            <a:endParaRPr lang="en-US"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US" b="1" dirty="0">
                <a:solidFill>
                  <a:schemeClr val="bg1"/>
                </a:solidFill>
              </a:rPr>
              <a:t>At locations on the hospital campus and within the 250-yard sphere (see paragraph 2 above and the special note) but not at a Dedicated Emergency Department, the obligation under EMTALA arises only if (1) a request for emergency services is made, or if (2) a reasonably prudent layperson would conclude, based on the person's appearance or behavior, that he is in need of emergency treatment. This will include new conditions which arise for visitors or employees.</a:t>
            </a:r>
          </a:p>
          <a:p>
            <a:pPr>
              <a:buFont typeface="Arial" panose="020B0604020202020204" pitchFamily="34" charset="0"/>
              <a:buChar char="•"/>
            </a:pPr>
            <a:r>
              <a:rPr lang="en-US" b="1" dirty="0">
                <a:solidFill>
                  <a:schemeClr val="bg1"/>
                </a:solidFill>
              </a:rPr>
              <a:t>Once the patient is admitted and stabilized, the EMTALA obligations end, under the 2003 regulations and as clarified in the 2008 amendments. A new emergency medical condition which arises thereafter, or a decision to transfer the patient, does not invoke EMTALA. 42 CFR 489.24(d)(2). Note, however, that one case, arising from a 2002 incident, declined to follow this language, asserting that CMS's construction of the language was contrary to "clear legislative intent". </a:t>
            </a:r>
            <a:r>
              <a:rPr lang="en-US" b="1" i="1" dirty="0">
                <a:solidFill>
                  <a:schemeClr val="bg1"/>
                </a:solidFill>
              </a:rPr>
              <a:t>Moses v. Providence Hospital</a:t>
            </a:r>
            <a:r>
              <a:rPr lang="en-US" b="1" dirty="0">
                <a:solidFill>
                  <a:schemeClr val="bg1"/>
                </a:solidFill>
              </a:rPr>
              <a:t>, ___ F.3d ___ (6th Cir. 2009)</a:t>
            </a:r>
          </a:p>
          <a:p>
            <a:pPr>
              <a:buFont typeface="Arial" panose="020B0604020202020204" pitchFamily="34" charset="0"/>
              <a:buChar char="•"/>
            </a:pP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537877" y="538480"/>
            <a:ext cx="2312175" cy="5650230"/>
          </a:xfrm>
          <a:prstGeom prst="rect">
            <a:avLst/>
          </a:prstGeom>
        </p:spPr>
      </p:pic>
    </p:spTree>
    <p:extLst>
      <p:ext uri="{BB962C8B-B14F-4D97-AF65-F5344CB8AC3E}">
        <p14:creationId xmlns:p14="http://schemas.microsoft.com/office/powerpoint/2010/main" val="487689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15. Does EMTALA apply only to people without insurance?</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b="1" dirty="0">
                <a:solidFill>
                  <a:schemeClr val="bg1"/>
                </a:solidFill>
              </a:rPr>
              <a:t>No. Despite the fact that the purpose of the statute is to prevent "patient dumping", several Courts have held that there is no requirement that the patient in fact be unable to pay his bills or that there be an economic motivation behind the decision to transfer the patient. </a:t>
            </a:r>
            <a:r>
              <a:rPr lang="en-US" b="1" i="1" dirty="0">
                <a:solidFill>
                  <a:schemeClr val="bg1"/>
                </a:solidFill>
              </a:rPr>
              <a:t>Cooper v. Gulf Breeze Hospital</a:t>
            </a:r>
            <a:r>
              <a:rPr lang="en-US" b="1" dirty="0">
                <a:solidFill>
                  <a:schemeClr val="bg1"/>
                </a:solidFill>
              </a:rPr>
              <a:t>, 839 F. Supp. 1538 (1993).</a:t>
            </a:r>
          </a:p>
          <a:p>
            <a:pPr>
              <a:buFont typeface="Arial" panose="020B0604020202020204" pitchFamily="34" charset="0"/>
              <a:buChar char="•"/>
            </a:pPr>
            <a:r>
              <a:rPr lang="en-US" b="1" dirty="0">
                <a:solidFill>
                  <a:schemeClr val="bg1"/>
                </a:solidFill>
              </a:rPr>
              <a:t>The statute expressly provides that the Act's provisions apply to all patients "whether or not eligible for Medicare benefits". [42 USC 1395dd(a)]</a:t>
            </a:r>
          </a:p>
          <a:p>
            <a:pPr>
              <a:buFont typeface="Arial" panose="020B0604020202020204" pitchFamily="34" charset="0"/>
              <a:buChar char="•"/>
            </a:pPr>
            <a:r>
              <a:rPr lang="en-US" b="1" dirty="0">
                <a:solidFill>
                  <a:schemeClr val="bg1"/>
                </a:solidFill>
              </a:rPr>
              <a:t>Some courts have held that there must be disparate treatment of patients who cannot pay for treatment, for liability to be imposed under EMTALA. </a:t>
            </a:r>
            <a:r>
              <a:rPr lang="en-US" b="1" i="1" dirty="0">
                <a:solidFill>
                  <a:schemeClr val="bg1"/>
                </a:solidFill>
              </a:rPr>
              <a:t>Holcomb v. Monahan</a:t>
            </a:r>
            <a:r>
              <a:rPr lang="en-US" b="1" dirty="0">
                <a:solidFill>
                  <a:schemeClr val="bg1"/>
                </a:solidFill>
              </a:rPr>
              <a:t>, 30 F.3d 116 (11th Cir. 1994); </a:t>
            </a:r>
            <a:r>
              <a:rPr lang="en-US" b="1" i="1" dirty="0">
                <a:solidFill>
                  <a:schemeClr val="bg1"/>
                </a:solidFill>
              </a:rPr>
              <a:t>Gatewood v. Washington Healthcare Corp.</a:t>
            </a:r>
            <a:r>
              <a:rPr lang="en-US" b="1" dirty="0">
                <a:solidFill>
                  <a:schemeClr val="bg1"/>
                </a:solidFill>
              </a:rPr>
              <a:t>, 933 F.2d 1037 (D.C.Cir. 1991) Others have held that that is not an essential requirement. </a:t>
            </a:r>
            <a:r>
              <a:rPr lang="en-US" b="1" i="1" dirty="0">
                <a:solidFill>
                  <a:schemeClr val="bg1"/>
                </a:solidFill>
              </a:rPr>
              <a:t>Deberry v. Sherman Hospital Association</a:t>
            </a:r>
            <a:r>
              <a:rPr lang="en-US" b="1" dirty="0">
                <a:solidFill>
                  <a:schemeClr val="bg1"/>
                </a:solidFill>
              </a:rPr>
              <a:t>, 741 F. Supp. 1302 (N.D. Ill.1990).</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375063" y="518160"/>
            <a:ext cx="2478481" cy="6056630"/>
          </a:xfrm>
          <a:prstGeom prst="rect">
            <a:avLst/>
          </a:prstGeom>
        </p:spPr>
      </p:pic>
    </p:spTree>
    <p:extLst>
      <p:ext uri="{BB962C8B-B14F-4D97-AF65-F5344CB8AC3E}">
        <p14:creationId xmlns:p14="http://schemas.microsoft.com/office/powerpoint/2010/main" val="39286603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32" y="5350933"/>
            <a:ext cx="8534400" cy="1507067"/>
          </a:xfrm>
        </p:spPr>
        <p:txBody>
          <a:bodyPr/>
          <a:lstStyle/>
          <a:p>
            <a:r>
              <a:rPr lang="en-US" b="1" dirty="0"/>
              <a:t>16. What obligations are imposed on receiving hospitals?</a:t>
            </a:r>
            <a:endParaRPr lang="en-US" dirty="0"/>
          </a:p>
        </p:txBody>
      </p:sp>
      <p:sp>
        <p:nvSpPr>
          <p:cNvPr id="3" name="Content Placeholder 2"/>
          <p:cNvSpPr>
            <a:spLocks noGrp="1"/>
          </p:cNvSpPr>
          <p:nvPr>
            <p:ph idx="1"/>
          </p:nvPr>
        </p:nvSpPr>
        <p:spPr>
          <a:xfrm>
            <a:off x="162560" y="101600"/>
            <a:ext cx="9056052" cy="5608320"/>
          </a:xfrm>
        </p:spPr>
        <p:txBody>
          <a:bodyPr>
            <a:normAutofit fontScale="62500" lnSpcReduction="20000"/>
          </a:bodyPr>
          <a:lstStyle/>
          <a:p>
            <a:pPr>
              <a:buFont typeface="Arial" panose="020B0604020202020204" pitchFamily="34" charset="0"/>
              <a:buChar char="•"/>
            </a:pPr>
            <a:r>
              <a:rPr lang="en-US" b="1" dirty="0">
                <a:solidFill>
                  <a:schemeClr val="bg1"/>
                </a:solidFill>
              </a:rPr>
              <a:t>Most of the obligations under EMTALA are imposed on the transferring hospital. There are a couple of significant obligations imposed on the receiving hospital as well.</a:t>
            </a:r>
          </a:p>
          <a:p>
            <a:pPr>
              <a:buFont typeface="Arial" panose="020B0604020202020204" pitchFamily="34" charset="0"/>
              <a:buChar char="•"/>
            </a:pPr>
            <a:r>
              <a:rPr lang="en-US" b="1" dirty="0">
                <a:solidFill>
                  <a:schemeClr val="bg1"/>
                </a:solidFill>
              </a:rPr>
              <a:t>The statute and the regulations provide that any participating hospital which has "specialized capabilities or facilities" such as burn units, shock-trauma units, or neonatal intensive care units, or which is a "regional referral center" in a rural area, may not refuse to accept a patient in transfer, if it has the capacity to treat the individual. [42 USC 1395dd(g); 42 CFR 489.24(f)] The receiving hospital will be obligated to accept the transfer in most cases, so long as it has the ability to treat the patient and its capabilities exceed those of the referring hospital, even if only because of overcrowding or temporary unavailability of personnel. The receiving hospital will be obligated to accept the transfer in most cases, so long as it has the ability to treat the patient and its capabilities exceed those of the referring hospital, even if only because of overcrowding or temporary unavailability of personnel.</a:t>
            </a:r>
          </a:p>
          <a:p>
            <a:pPr>
              <a:buFont typeface="Arial" panose="020B0604020202020204" pitchFamily="34" charset="0"/>
              <a:buChar char="•"/>
            </a:pPr>
            <a:r>
              <a:rPr lang="en-US" b="1" dirty="0">
                <a:solidFill>
                  <a:schemeClr val="bg1"/>
                </a:solidFill>
              </a:rPr>
              <a:t>We earlier suggested that it could be argued that the fact that the statute provides specific examples of "specialized capabilities or facilities" would suggest that the obligation exists only where the specified services or similarly-recognized specialty services are involved. The </a:t>
            </a:r>
            <a:r>
              <a:rPr lang="en-US" b="1" i="1" dirty="0">
                <a:solidFill>
                  <a:schemeClr val="bg1"/>
                </a:solidFill>
              </a:rPr>
              <a:t>St. Anthony </a:t>
            </a:r>
            <a:r>
              <a:rPr lang="en-US" b="1" i="1" dirty="0" smtClean="0">
                <a:solidFill>
                  <a:schemeClr val="bg1"/>
                </a:solidFill>
              </a:rPr>
              <a:t>Hospital case</a:t>
            </a:r>
            <a:r>
              <a:rPr lang="en-US" b="1" dirty="0" smtClean="0">
                <a:solidFill>
                  <a:schemeClr val="bg1"/>
                </a:solidFill>
              </a:rPr>
              <a:t>, </a:t>
            </a:r>
            <a:r>
              <a:rPr lang="en-US" b="1" dirty="0">
                <a:solidFill>
                  <a:schemeClr val="bg1"/>
                </a:solidFill>
              </a:rPr>
              <a:t>decided in August 2002, found otherwise. See the </a:t>
            </a:r>
            <a:r>
              <a:rPr lang="en-US" b="1" dirty="0" smtClean="0">
                <a:solidFill>
                  <a:schemeClr val="bg1"/>
                </a:solidFill>
              </a:rPr>
              <a:t>write-up </a:t>
            </a:r>
            <a:r>
              <a:rPr lang="en-US" b="1" dirty="0">
                <a:solidFill>
                  <a:schemeClr val="bg1"/>
                </a:solidFill>
              </a:rPr>
              <a:t>under "EMTALA news" and on the Cases page.</a:t>
            </a:r>
          </a:p>
          <a:p>
            <a:pPr>
              <a:buFont typeface="Arial" panose="020B0604020202020204" pitchFamily="34" charset="0"/>
              <a:buChar char="•"/>
            </a:pPr>
            <a:r>
              <a:rPr lang="en-US" b="1" dirty="0">
                <a:solidFill>
                  <a:schemeClr val="bg1"/>
                </a:solidFill>
              </a:rPr>
              <a:t>One court has held that the receiving hospital has no obligation to conduct another medical screening examination. </a:t>
            </a:r>
            <a:r>
              <a:rPr lang="en-US" b="1" i="1" dirty="0">
                <a:solidFill>
                  <a:schemeClr val="bg1"/>
                </a:solidFill>
              </a:rPr>
              <a:t>Baber v. Hospital Corporation of America</a:t>
            </a:r>
            <a:r>
              <a:rPr lang="en-US" b="1" dirty="0">
                <a:solidFill>
                  <a:schemeClr val="bg1"/>
                </a:solidFill>
              </a:rPr>
              <a:t>, 977 F.2d 872 (D.W.Va. 1992). Whether that decision will be accepted by other courts is questionable.</a:t>
            </a:r>
          </a:p>
          <a:p>
            <a:pPr>
              <a:buFont typeface="Arial" panose="020B0604020202020204" pitchFamily="34" charset="0"/>
              <a:buChar char="•"/>
            </a:pPr>
            <a:r>
              <a:rPr lang="en-US" b="1" dirty="0">
                <a:solidFill>
                  <a:schemeClr val="bg1"/>
                </a:solidFill>
              </a:rPr>
              <a:t>We do not believe, incidentally, that a receiving hospital which meets the standard may refuse to accept a transfer simply because another hospital also has the specialized capabilities, even if the other hospital is geographically closer or has better facilities.</a:t>
            </a:r>
          </a:p>
          <a:p>
            <a:pPr>
              <a:buFont typeface="Arial" panose="020B0604020202020204" pitchFamily="34" charset="0"/>
              <a:buChar char="•"/>
            </a:pPr>
            <a:r>
              <a:rPr lang="en-US" b="1" i="1" dirty="0">
                <a:solidFill>
                  <a:schemeClr val="bg1"/>
                </a:solidFill>
              </a:rPr>
              <a:t>Additional regulatory provisions - the "snitch rule"</a:t>
            </a:r>
            <a:endParaRPr lang="en-US" b="1" dirty="0">
              <a:solidFill>
                <a:schemeClr val="bg1"/>
              </a:solidFill>
            </a:endParaRPr>
          </a:p>
          <a:p>
            <a:pPr>
              <a:buFont typeface="Arial" panose="020B0604020202020204" pitchFamily="34" charset="0"/>
              <a:buChar char="•"/>
            </a:pPr>
            <a:r>
              <a:rPr lang="en-US" b="1" dirty="0">
                <a:solidFill>
                  <a:schemeClr val="bg1"/>
                </a:solidFill>
              </a:rPr>
              <a:t>The regulations do include a provision which imposes a very significant obligation on receiving hospitals. The regulation, at 42 CFR 489.20(m), obligates a participating hospital "to report to [CMS] or the State survey agency any time it has reason to believe it may have received an individual who has been transferred in an unstable emergency medical condition from another hospital in violation of the requirements of Section 489.24(d)." This regulation became effective on September 29, 1995. Note that it requires reporting only when a patient has been improperly transferred; it does not require reporting other known or suspected violations.</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432587" y="599440"/>
            <a:ext cx="2295545" cy="5609590"/>
          </a:xfrm>
          <a:prstGeom prst="rect">
            <a:avLst/>
          </a:prstGeom>
        </p:spPr>
      </p:pic>
    </p:spTree>
    <p:extLst>
      <p:ext uri="{BB962C8B-B14F-4D97-AF65-F5344CB8AC3E}">
        <p14:creationId xmlns:p14="http://schemas.microsoft.com/office/powerpoint/2010/main" val="38292940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17. What obligations are imposed on ambulance services</a:t>
            </a:r>
            <a:r>
              <a:rPr lang="en-US" b="1" dirty="0" smtClean="0"/>
              <a:t>?</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bg1"/>
                </a:solidFill>
              </a:rPr>
              <a:t>The statute imposes no requirements on ambulance services per se. The responsibilities of the ambulance service and its employees are solely a matter of State-created law. See item 19 below, however, for special information relating to hospital-owned ambulances.</a:t>
            </a:r>
          </a:p>
        </p:txBody>
      </p:sp>
      <p:pic>
        <p:nvPicPr>
          <p:cNvPr id="4" name="Picture 3"/>
          <p:cNvPicPr>
            <a:picLocks noChangeAspect="1"/>
          </p:cNvPicPr>
          <p:nvPr/>
        </p:nvPicPr>
        <p:blipFill>
          <a:blip r:embed="rId2"/>
          <a:stretch>
            <a:fillRect/>
          </a:stretch>
        </p:blipFill>
        <p:spPr>
          <a:xfrm>
            <a:off x="9606244" y="375920"/>
            <a:ext cx="2253968" cy="5507990"/>
          </a:xfrm>
          <a:prstGeom prst="rect">
            <a:avLst/>
          </a:prstGeom>
        </p:spPr>
      </p:pic>
    </p:spTree>
    <p:extLst>
      <p:ext uri="{BB962C8B-B14F-4D97-AF65-F5344CB8AC3E}">
        <p14:creationId xmlns:p14="http://schemas.microsoft.com/office/powerpoint/2010/main" val="23387180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18. What about the transferring hospital's responsibility regarding ambulance services?</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anose="020B0604020202020204" pitchFamily="34" charset="0"/>
              <a:buChar char="•"/>
            </a:pPr>
            <a:r>
              <a:rPr lang="en-US" b="1" dirty="0">
                <a:solidFill>
                  <a:schemeClr val="bg1"/>
                </a:solidFill>
              </a:rPr>
              <a:t>EMTALA places the responsibility on the transferring hospital to ensure that the statute's requirements are met. The statute requires that the patient be accompanied by "qualified personnel and transportation equipment" [Section 1395dd(c)(2)(D)] In some cases, this may be construed to mean that it must send its own personnel with the patient.</a:t>
            </a:r>
          </a:p>
          <a:p>
            <a:pPr>
              <a:buFont typeface="Arial" panose="020B0604020202020204" pitchFamily="34" charset="0"/>
              <a:buChar char="•"/>
            </a:pPr>
            <a:r>
              <a:rPr lang="en-US" b="1" dirty="0">
                <a:solidFill>
                  <a:schemeClr val="bg1"/>
                </a:solidFill>
              </a:rPr>
              <a:t>There is already a case on the books which found that it was necessary that a physician accompany a pregnant patient on a transfer to a hospital 170 miles away. </a:t>
            </a:r>
            <a:r>
              <a:rPr lang="en-US" b="1" i="1" dirty="0">
                <a:solidFill>
                  <a:schemeClr val="bg1"/>
                </a:solidFill>
              </a:rPr>
              <a:t>Burditt v. U.S. Department of Health and Human Services</a:t>
            </a:r>
            <a:r>
              <a:rPr lang="en-US" b="1" dirty="0">
                <a:solidFill>
                  <a:schemeClr val="bg1"/>
                </a:solidFill>
              </a:rPr>
              <a:t>, 934 F2d 1362 (5th Cir 1991). The court in that case decided that sending an OB nurse with the patient during the transfer did not comply with the "qualified personnel" requirement. The Court noted that the nurse was capable of doing an emergency vaginal delivery but not of doing an emergency C-section, although how a physician could in fact carry out an emergency C-section in an ambulance was not explained by the Court</a:t>
            </a:r>
            <a:r>
              <a:rPr lang="en-US" b="1" dirty="0" smtClean="0">
                <a:solidFill>
                  <a:schemeClr val="bg1"/>
                </a:solidFill>
              </a:rPr>
              <a:t>.</a:t>
            </a: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503093" y="492759"/>
            <a:ext cx="2377440" cy="5809717"/>
          </a:xfrm>
          <a:prstGeom prst="rect">
            <a:avLst/>
          </a:prstGeom>
        </p:spPr>
      </p:pic>
    </p:spTree>
    <p:extLst>
      <p:ext uri="{BB962C8B-B14F-4D97-AF65-F5344CB8AC3E}">
        <p14:creationId xmlns:p14="http://schemas.microsoft.com/office/powerpoint/2010/main" val="17970886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692" y="5350933"/>
            <a:ext cx="8534400" cy="1507067"/>
          </a:xfrm>
        </p:spPr>
        <p:txBody>
          <a:bodyPr>
            <a:normAutofit fontScale="90000"/>
          </a:bodyPr>
          <a:lstStyle/>
          <a:p>
            <a:r>
              <a:rPr lang="en-US" b="1" dirty="0"/>
              <a:t>19. What rules apply to patients who are being transported to a hospital via ambulance?</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anose="020B0604020202020204" pitchFamily="34" charset="0"/>
              <a:buChar char="•"/>
            </a:pPr>
            <a:r>
              <a:rPr lang="en-US" b="1" dirty="0">
                <a:solidFill>
                  <a:schemeClr val="bg1"/>
                </a:solidFill>
              </a:rPr>
              <a:t>EMTALA itself does not address the question of whether a patient being transported via ambulance is considered to have "presented" to the hospital. The regulations, however, provide some help.</a:t>
            </a:r>
          </a:p>
          <a:p>
            <a:pPr>
              <a:buFont typeface="Arial" panose="020B0604020202020204" pitchFamily="34" charset="0"/>
              <a:buChar char="•"/>
            </a:pPr>
            <a:r>
              <a:rPr lang="en-US" b="1" dirty="0">
                <a:solidFill>
                  <a:schemeClr val="bg1"/>
                </a:solidFill>
              </a:rPr>
              <a:t>The regulations specify that a patient in a non-hospital-owned ambulance in transit is not considered to have "come to the emergency department" even if the ambulance is in contact with the hospital by telephone or by radio telemetry. Further, the regulations provide that the hospital may deny access to the patient in transit if it is in "diversionary status" -- that is, if it does not have the staff or facilities to accept additional patients.</a:t>
            </a:r>
          </a:p>
          <a:p>
            <a:pPr>
              <a:buFont typeface="Arial" panose="020B0604020202020204" pitchFamily="34" charset="0"/>
              <a:buChar char="•"/>
            </a:pPr>
            <a:r>
              <a:rPr lang="en-US" b="1" dirty="0">
                <a:solidFill>
                  <a:schemeClr val="bg1"/>
                </a:solidFill>
              </a:rPr>
              <a:t>Under previous regulations, an ambulance owned by a hospital was obligated to transport the patient to that hospital, even if another or even a more suitable facility was closer. The 2003 regulations have now removed the obligation for hospital-owned ambulances if they are "integrated" with EMS services. The net effect is that these ambulances will now be free to transport patients to a suitable hospital facility and will not be required to automatically transport the patients to the hospitals which own them.</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509705" y="284480"/>
            <a:ext cx="2502907" cy="6116320"/>
          </a:xfrm>
          <a:prstGeom prst="rect">
            <a:avLst/>
          </a:prstGeom>
        </p:spPr>
      </p:pic>
    </p:spTree>
    <p:extLst>
      <p:ext uri="{BB962C8B-B14F-4D97-AF65-F5344CB8AC3E}">
        <p14:creationId xmlns:p14="http://schemas.microsoft.com/office/powerpoint/2010/main" val="6205816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372" y="5350933"/>
            <a:ext cx="8534400" cy="1507067"/>
          </a:xfrm>
        </p:spPr>
        <p:txBody>
          <a:bodyPr/>
          <a:lstStyle/>
          <a:p>
            <a:r>
              <a:rPr lang="en-US" b="1" dirty="0"/>
              <a:t>20. What penalties are imposed for violations?</a:t>
            </a:r>
            <a:endParaRPr lang="en-US" dirty="0"/>
          </a:p>
        </p:txBody>
      </p:sp>
      <p:sp>
        <p:nvSpPr>
          <p:cNvPr id="3" name="Content Placeholder 2"/>
          <p:cNvSpPr>
            <a:spLocks noGrp="1"/>
          </p:cNvSpPr>
          <p:nvPr>
            <p:ph idx="1"/>
          </p:nvPr>
        </p:nvSpPr>
        <p:spPr>
          <a:xfrm>
            <a:off x="223520" y="274320"/>
            <a:ext cx="8995092" cy="5076613"/>
          </a:xfrm>
        </p:spPr>
        <p:txBody>
          <a:bodyPr>
            <a:normAutofit fontScale="77500" lnSpcReduction="20000"/>
          </a:bodyPr>
          <a:lstStyle/>
          <a:p>
            <a:pPr>
              <a:buFont typeface="Arial" panose="020B0604020202020204" pitchFamily="34" charset="0"/>
              <a:buChar char="•"/>
            </a:pPr>
            <a:r>
              <a:rPr lang="en-US" b="1" dirty="0">
                <a:solidFill>
                  <a:schemeClr val="bg1"/>
                </a:solidFill>
              </a:rPr>
              <a:t>The essential provisions are:</a:t>
            </a:r>
          </a:p>
          <a:p>
            <a:pPr>
              <a:buFont typeface="Arial" panose="020B0604020202020204" pitchFamily="34" charset="0"/>
              <a:buChar char="•"/>
            </a:pPr>
            <a:r>
              <a:rPr lang="en-US" b="1" dirty="0">
                <a:solidFill>
                  <a:schemeClr val="bg1"/>
                </a:solidFill>
              </a:rPr>
              <a:t>A hospital which negligently violates the statute may be subject to a civil money penalty (i.e., a fine, but without criminal implications) of up to $50,000 per violation. If the hospital has fewer than 100 beds, the maximum penalty is $25,000 per violation.</a:t>
            </a:r>
          </a:p>
          <a:p>
            <a:pPr>
              <a:buFont typeface="Arial" panose="020B0604020202020204" pitchFamily="34" charset="0"/>
              <a:buChar char="•"/>
            </a:pPr>
            <a:r>
              <a:rPr lang="en-US" b="1" dirty="0">
                <a:solidFill>
                  <a:schemeClr val="bg1"/>
                </a:solidFill>
              </a:rPr>
              <a:t>A physician who is responsible for providing an examination or treatment, including but not limited to an on-call physician, may be liable for a civil money penalty for signing the medical certificate if he knew or should have known that the benefits of transfer did not in fact outweigh the risks of transfer, or if he misrepresents the patient's condition or the hospital's obligations under the statute.</a:t>
            </a:r>
          </a:p>
          <a:p>
            <a:pPr>
              <a:buFont typeface="Arial" panose="020B0604020202020204" pitchFamily="34" charset="0"/>
              <a:buChar char="•"/>
            </a:pPr>
            <a:r>
              <a:rPr lang="en-US" b="1" dirty="0">
                <a:solidFill>
                  <a:schemeClr val="bg1"/>
                </a:solidFill>
              </a:rPr>
              <a:t>A physician who is on call and who fails or refuses to appear after being called by an E.R. physician (or other physician) may be subject to a penalty under the statute, or may subject his hospital to a penalty. The wording of this section [1395dd(d)(1)(C)] is so garbled as to be virtually indecipherable.</a:t>
            </a:r>
          </a:p>
          <a:p>
            <a:pPr>
              <a:buFont typeface="Arial" panose="020B0604020202020204" pitchFamily="34" charset="0"/>
              <a:buChar char="•"/>
            </a:pPr>
            <a:r>
              <a:rPr lang="en-US" b="1" i="1" dirty="0">
                <a:solidFill>
                  <a:schemeClr val="bg1"/>
                </a:solidFill>
              </a:rPr>
              <a:t>Additional regulatory provisions</a:t>
            </a:r>
            <a:endParaRPr lang="en-US" b="1" dirty="0">
              <a:solidFill>
                <a:schemeClr val="bg1"/>
              </a:solidFill>
            </a:endParaRPr>
          </a:p>
          <a:p>
            <a:pPr>
              <a:buFont typeface="Arial" panose="020B0604020202020204" pitchFamily="34" charset="0"/>
              <a:buChar char="•"/>
            </a:pPr>
            <a:r>
              <a:rPr lang="en-US" b="1" dirty="0">
                <a:solidFill>
                  <a:schemeClr val="bg1"/>
                </a:solidFill>
              </a:rPr>
              <a:t>The regulations also provide that a hospital found to be in violation may have its provider agreement revoked. This, of course, is likely to be a much more significant potential sanction, and this "Medicare death penalty" provides the biggest incentive to hospitals to accept the positions adopted by CMS in its enforcement activities.</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61194" y="416560"/>
            <a:ext cx="2378698" cy="5812790"/>
          </a:xfrm>
          <a:prstGeom prst="rect">
            <a:avLst/>
          </a:prstGeom>
        </p:spPr>
      </p:pic>
    </p:spTree>
    <p:extLst>
      <p:ext uri="{BB962C8B-B14F-4D97-AF65-F5344CB8AC3E}">
        <p14:creationId xmlns:p14="http://schemas.microsoft.com/office/powerpoint/2010/main" val="24946553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50933"/>
            <a:ext cx="8534400" cy="1507067"/>
          </a:xfrm>
        </p:spPr>
        <p:txBody>
          <a:bodyPr/>
          <a:lstStyle/>
          <a:p>
            <a:r>
              <a:rPr lang="en-US" b="1" dirty="0"/>
              <a:t>21. Does civil liability attach for claims under EMTALA?</a:t>
            </a:r>
            <a:endParaRPr lang="en-US" dirty="0"/>
          </a:p>
        </p:txBody>
      </p:sp>
      <p:sp>
        <p:nvSpPr>
          <p:cNvPr id="3" name="Content Placeholder 2"/>
          <p:cNvSpPr>
            <a:spLocks noGrp="1"/>
          </p:cNvSpPr>
          <p:nvPr>
            <p:ph idx="1"/>
          </p:nvPr>
        </p:nvSpPr>
        <p:spPr>
          <a:xfrm>
            <a:off x="111760" y="142240"/>
            <a:ext cx="8913812" cy="5208693"/>
          </a:xfrm>
        </p:spPr>
        <p:txBody>
          <a:bodyPr>
            <a:normAutofit fontScale="85000" lnSpcReduction="20000"/>
          </a:bodyPr>
          <a:lstStyle/>
          <a:p>
            <a:pPr>
              <a:buFont typeface="Arial" panose="020B0604020202020204" pitchFamily="34" charset="0"/>
              <a:buChar char="•"/>
            </a:pPr>
            <a:r>
              <a:rPr lang="en-US" b="1" dirty="0">
                <a:solidFill>
                  <a:schemeClr val="bg1"/>
                </a:solidFill>
              </a:rPr>
              <a:t>Yes. The following provisions apply:</a:t>
            </a:r>
          </a:p>
          <a:p>
            <a:pPr>
              <a:buFont typeface="Arial" panose="020B0604020202020204" pitchFamily="34" charset="0"/>
              <a:buChar char="•"/>
            </a:pPr>
            <a:r>
              <a:rPr lang="en-US" b="1" dirty="0">
                <a:solidFill>
                  <a:schemeClr val="bg1"/>
                </a:solidFill>
              </a:rPr>
              <a:t>A hospital may be held liable to an injured person in a civil action for damages under the statute, with no maximum on the liability. Unlike a number of other Federal statutes enabling a civil remedy, there is no provision for an award of attorneys' fees to a successful plaintiff.</a:t>
            </a:r>
          </a:p>
          <a:p>
            <a:pPr>
              <a:buFont typeface="Arial" panose="020B0604020202020204" pitchFamily="34" charset="0"/>
              <a:buChar char="•"/>
            </a:pPr>
            <a:r>
              <a:rPr lang="en-US" b="1" dirty="0">
                <a:solidFill>
                  <a:schemeClr val="bg1"/>
                </a:solidFill>
              </a:rPr>
              <a:t>A hospital may also be held liable to another hospital in a civil action for any financial loss suffered by the second hospital, to the extent available under State law.</a:t>
            </a:r>
          </a:p>
          <a:p>
            <a:pPr>
              <a:buFont typeface="Arial" panose="020B0604020202020204" pitchFamily="34" charset="0"/>
              <a:buChar char="•"/>
            </a:pPr>
            <a:r>
              <a:rPr lang="en-US" b="1" dirty="0">
                <a:solidFill>
                  <a:schemeClr val="bg1"/>
                </a:solidFill>
              </a:rPr>
              <a:t>Precisely what that means is uncertain. It is not clear what, if any, remedies were available under common law to a hospital which received a patient in transfer from another facility. Presumably, the receiving hospital could recoup from the transferring hospital any expenses and liabilities which were not reimbursed by Medicaid, Medicare, or third-party medical insurance. Depending on State law and/or the applicable contractual language, a third-party </a:t>
            </a:r>
            <a:r>
              <a:rPr lang="en-US" b="1" dirty="0" err="1">
                <a:solidFill>
                  <a:schemeClr val="bg1"/>
                </a:solidFill>
              </a:rPr>
              <a:t>payor</a:t>
            </a:r>
            <a:r>
              <a:rPr lang="en-US" b="1" dirty="0">
                <a:solidFill>
                  <a:schemeClr val="bg1"/>
                </a:solidFill>
              </a:rPr>
              <a:t>, such as a medical insurer, may become subrogated to the claim, meaning that it would be entitled to recover from the transferring hospital the amounts that it paid on behalf of the patient. It would not require much of a stretch for a court to conclude further that the statute would entitle CMS to recover the benefits paid under Medicare or a State to recover benefits paid under Medicaid if a violation is found, even if there is no specific provision for such a recovery elsewhere in the Medicare statute.</a:t>
            </a:r>
          </a:p>
          <a:p>
            <a:endParaRPr lang="en-US" dirty="0"/>
          </a:p>
        </p:txBody>
      </p:sp>
      <p:pic>
        <p:nvPicPr>
          <p:cNvPr id="4" name="Picture 3"/>
          <p:cNvPicPr>
            <a:picLocks noChangeAspect="1"/>
          </p:cNvPicPr>
          <p:nvPr/>
        </p:nvPicPr>
        <p:blipFill>
          <a:blip r:embed="rId2"/>
          <a:stretch>
            <a:fillRect/>
          </a:stretch>
        </p:blipFill>
        <p:spPr>
          <a:xfrm>
            <a:off x="9218612" y="320942"/>
            <a:ext cx="2584132" cy="6314807"/>
          </a:xfrm>
          <a:prstGeom prst="rect">
            <a:avLst/>
          </a:prstGeom>
        </p:spPr>
      </p:pic>
    </p:spTree>
    <p:extLst>
      <p:ext uri="{BB962C8B-B14F-4D97-AF65-F5344CB8AC3E}">
        <p14:creationId xmlns:p14="http://schemas.microsoft.com/office/powerpoint/2010/main" val="1106973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How does this statute affect malpractice claims?</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bg1"/>
                </a:solidFill>
              </a:rPr>
              <a:t>As noted above, claims for medical malpractice arise under State law, and vary from State to State. EMTALA does not take the place of or limit any malpractice claim under State law. Instead, it offers another way for a plaintiff to make a claim for damages, another avenue in addition to claims under State law, and a way to get his claim heard in Federal court if he wishes to do so. It may also avoid the effect of limitations on damages or other substantive or procedural barriers under State law. The courts have had varying rulings on whether procedural aspects of a State's tort law (caps on damages, </a:t>
            </a:r>
            <a:r>
              <a:rPr lang="en-US" b="1" dirty="0" err="1">
                <a:solidFill>
                  <a:schemeClr val="bg1"/>
                </a:solidFill>
              </a:rPr>
              <a:t>presuit</a:t>
            </a:r>
            <a:r>
              <a:rPr lang="en-US" b="1" dirty="0">
                <a:solidFill>
                  <a:schemeClr val="bg1"/>
                </a:solidFill>
              </a:rPr>
              <a:t> notice, etc.) will apply to claims under EMTALA.</a:t>
            </a:r>
          </a:p>
        </p:txBody>
      </p:sp>
      <p:pic>
        <p:nvPicPr>
          <p:cNvPr id="4" name="Picture 3"/>
          <p:cNvPicPr>
            <a:picLocks noChangeAspect="1"/>
          </p:cNvPicPr>
          <p:nvPr/>
        </p:nvPicPr>
        <p:blipFill>
          <a:blip r:embed="rId2"/>
          <a:stretch>
            <a:fillRect/>
          </a:stretch>
        </p:blipFill>
        <p:spPr>
          <a:xfrm>
            <a:off x="9461663" y="497840"/>
            <a:ext cx="2357909" cy="5761990"/>
          </a:xfrm>
          <a:prstGeom prst="rect">
            <a:avLst/>
          </a:prstGeom>
        </p:spPr>
      </p:pic>
    </p:spTree>
    <p:extLst>
      <p:ext uri="{BB962C8B-B14F-4D97-AF65-F5344CB8AC3E}">
        <p14:creationId xmlns:p14="http://schemas.microsoft.com/office/powerpoint/2010/main" val="6272583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72" y="4955963"/>
            <a:ext cx="8534400" cy="1507067"/>
          </a:xfrm>
        </p:spPr>
        <p:txBody>
          <a:bodyPr>
            <a:normAutofit fontScale="90000"/>
          </a:bodyPr>
          <a:lstStyle/>
          <a:p>
            <a:r>
              <a:rPr lang="en-US" b="1" dirty="0"/>
              <a:t>23. Doesn't EMTALA simply restate in a different way the general obligation to provide appropriate treatment when it is needed?</a:t>
            </a:r>
            <a:endParaRPr lang="en-US" dirty="0"/>
          </a:p>
        </p:txBody>
      </p:sp>
      <p:sp>
        <p:nvSpPr>
          <p:cNvPr id="3" name="Content Placeholder 2"/>
          <p:cNvSpPr>
            <a:spLocks noGrp="1"/>
          </p:cNvSpPr>
          <p:nvPr>
            <p:ph idx="1"/>
          </p:nvPr>
        </p:nvSpPr>
        <p:spPr>
          <a:xfrm>
            <a:off x="162560" y="132080"/>
            <a:ext cx="9056052" cy="4511040"/>
          </a:xfrm>
        </p:spPr>
        <p:txBody>
          <a:bodyPr>
            <a:normAutofit fontScale="77500" lnSpcReduction="20000"/>
          </a:bodyPr>
          <a:lstStyle/>
          <a:p>
            <a:pPr>
              <a:buFont typeface="Arial" panose="020B0604020202020204" pitchFamily="34" charset="0"/>
              <a:buChar char="•"/>
            </a:pPr>
            <a:r>
              <a:rPr lang="en-US" b="1" dirty="0">
                <a:solidFill>
                  <a:schemeClr val="bg1"/>
                </a:solidFill>
              </a:rPr>
              <a:t>No. To some extent, of course, the obligations of EMTALA and of a State's substantive tort law are coextensive. EMTALA does impose an affirmative obligation to conduct an assessment and to provide treatment, even when State law may not have so required.</a:t>
            </a:r>
          </a:p>
          <a:p>
            <a:pPr>
              <a:buFont typeface="Arial" panose="020B0604020202020204" pitchFamily="34" charset="0"/>
              <a:buChar char="•"/>
            </a:pPr>
            <a:r>
              <a:rPr lang="en-US" b="1" dirty="0">
                <a:solidFill>
                  <a:schemeClr val="bg1"/>
                </a:solidFill>
              </a:rPr>
              <a:t>It would be overly simplistic to assume that compliance with the standard of care will automatically entail compliance with EMTALA. The statute imposes certain limits on a transfer and certain requirements as to treatment which go beyond the ordinary standard of care requirements.</a:t>
            </a:r>
          </a:p>
          <a:p>
            <a:pPr>
              <a:buFont typeface="Arial" panose="020B0604020202020204" pitchFamily="34" charset="0"/>
              <a:buChar char="•"/>
            </a:pPr>
            <a:r>
              <a:rPr lang="en-US" b="1" dirty="0">
                <a:solidFill>
                  <a:schemeClr val="bg1"/>
                </a:solidFill>
              </a:rPr>
              <a:t>One Court has held that the obligations under EMTALA are absolute, and that the patient must be treated even when that treatment would not be necessary under State law and even when treatment, in fact, may be ethically inappropriate and/or a violation of the standard of care. In In re Baby K, 16 F.3d 590 (4th Cir 1994), the Court found that EMTALA imposed an obligation to intubate an infant and to provide mechanical ventilation, in the case of an anencephalic infant who had no hope for conscious awareness or for any form of what most people would think of as human existence. Even though all parties agreed and the Court found that, under the common law of the Commonwealth of Virginia, under generally-accepted principles of medical ethics, and under the standard of care, intervention could and should be withheld, the Court ruled that EMTALA imposes an affirmative (and ongoing) obligation on the hospital to provide such intervention and care to the infant.</a:t>
            </a:r>
          </a:p>
          <a:p>
            <a:pPr>
              <a:buFont typeface="Arial" panose="020B0604020202020204" pitchFamily="34" charset="0"/>
              <a:buChar char="•"/>
            </a:pPr>
            <a:endParaRPr lang="en-US" b="1" dirty="0">
              <a:solidFill>
                <a:schemeClr val="bg1"/>
              </a:solidFill>
            </a:endParaRPr>
          </a:p>
        </p:txBody>
      </p:sp>
      <p:pic>
        <p:nvPicPr>
          <p:cNvPr id="4" name="Picture 3"/>
          <p:cNvPicPr>
            <a:picLocks noChangeAspect="1"/>
          </p:cNvPicPr>
          <p:nvPr/>
        </p:nvPicPr>
        <p:blipFill>
          <a:blip r:embed="rId2"/>
          <a:stretch>
            <a:fillRect/>
          </a:stretch>
        </p:blipFill>
        <p:spPr>
          <a:xfrm>
            <a:off x="9452411" y="579120"/>
            <a:ext cx="2407801" cy="5883910"/>
          </a:xfrm>
          <a:prstGeom prst="rect">
            <a:avLst/>
          </a:prstGeom>
        </p:spPr>
      </p:pic>
    </p:spTree>
    <p:extLst>
      <p:ext uri="{BB962C8B-B14F-4D97-AF65-F5344CB8AC3E}">
        <p14:creationId xmlns:p14="http://schemas.microsoft.com/office/powerpoint/2010/main" val="404368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4237</TotalTime>
  <Words>10469</Words>
  <Application>Microsoft Macintosh PowerPoint</Application>
  <PresentationFormat>Panorámica</PresentationFormat>
  <Paragraphs>491</Paragraphs>
  <Slides>117</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117</vt:i4>
      </vt:variant>
    </vt:vector>
  </HeadingPairs>
  <TitlesOfParts>
    <vt:vector size="124" baseType="lpstr">
      <vt:lpstr>Arial</vt:lpstr>
      <vt:lpstr>Calibri</vt:lpstr>
      <vt:lpstr>Century Gothic</vt:lpstr>
      <vt:lpstr>Lucida Grande</vt:lpstr>
      <vt:lpstr>Times New Roman</vt:lpstr>
      <vt:lpstr>Wingdings 3</vt:lpstr>
      <vt:lpstr>Slice</vt:lpstr>
      <vt:lpstr>MODULE two:     overview of  health systems  in California</vt:lpstr>
      <vt:lpstr>Presentación de PowerPoint</vt:lpstr>
      <vt:lpstr>UNIT OBJECTIVE</vt:lpstr>
      <vt:lpstr> Heath law and  regulations  </vt:lpstr>
      <vt:lpstr>Presentación de PowerPoint</vt:lpstr>
      <vt:lpstr>Presentación de PowerPoint</vt:lpstr>
      <vt:lpstr> Federal Healthcare  Laws &amp; Regulations </vt:lpstr>
      <vt:lpstr>Federal Healthcare Laws &amp; Regulations </vt:lpstr>
      <vt:lpstr>Federal Healthcare Laws &amp; Regulations </vt:lpstr>
      <vt:lpstr>Federal Healthcare Laws &amp; Regulations </vt:lpstr>
      <vt:lpstr>Federal Healthcare Laws &amp; Regulations </vt:lpstr>
      <vt:lpstr>Federal Healthcare Laws &amp; Regulations </vt:lpstr>
      <vt:lpstr>Federal Healthcare Laws &amp; Regulations </vt:lpstr>
      <vt:lpstr>Presentación de PowerPoint</vt:lpstr>
      <vt:lpstr>Presentación de PowerPoint</vt:lpstr>
      <vt:lpstr>Incorporation policy of the  United States of America </vt:lpstr>
      <vt:lpstr> Power of Attorney </vt:lpstr>
      <vt:lpstr>Do-not-resuscitate order </vt:lpstr>
      <vt:lpstr>What is Resuscitation with regard to DNR? </vt:lpstr>
      <vt:lpstr>Making the Decision--- Patient persective</vt:lpstr>
      <vt:lpstr> How is a DNR Order Created? </vt:lpstr>
      <vt:lpstr>When You are Unable to Make the Decision </vt:lpstr>
      <vt:lpstr> Alternative Names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HIPAA for Professionals </vt:lpstr>
      <vt:lpstr> HIPAA for Professionals </vt:lpstr>
      <vt:lpstr>HIPAA for Professionals </vt:lpstr>
      <vt:lpstr>Presentación de PowerPoint</vt:lpstr>
      <vt:lpstr> Summary of the HIPAA Privacy Rule </vt:lpstr>
      <vt:lpstr>Statutory &amp; Regulatory Background </vt:lpstr>
      <vt:lpstr>Who is Covered by the Privacy Rule</vt:lpstr>
      <vt:lpstr>Who is Covered by the Privacy Rule </vt:lpstr>
      <vt:lpstr>Who is Covered by the Privacy Rule</vt:lpstr>
      <vt:lpstr>Who is Covered by the Privacy Rule </vt:lpstr>
      <vt:lpstr>What Information is Protected </vt:lpstr>
      <vt:lpstr>Business Associates</vt:lpstr>
      <vt:lpstr>Business Associates</vt:lpstr>
      <vt:lpstr>De-Identified Health Information </vt:lpstr>
      <vt:lpstr>General Principle for Uses and Disclosures </vt:lpstr>
      <vt:lpstr>Permitted Uses and Disclosures</vt:lpstr>
      <vt:lpstr> Medical Malpractice in the United States </vt:lpstr>
      <vt:lpstr> California Medical Malpractice Laws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FTCA  applies if:</vt:lpstr>
      <vt:lpstr>FTCA does not apply to:</vt:lpstr>
      <vt:lpstr>Presentación de PowerPoint</vt:lpstr>
      <vt:lpstr>Presentación de PowerPoint</vt:lpstr>
      <vt:lpstr>1. What is EMTALA?</vt:lpstr>
      <vt:lpstr>1. What is EMTALA?</vt:lpstr>
      <vt:lpstr>1. What is EMTALA?</vt:lpstr>
      <vt:lpstr>1. What is EMTALA?</vt:lpstr>
      <vt:lpstr>                                    TERMINOLOGY USED</vt:lpstr>
      <vt:lpstr>2. What are the provisions of EMTALA?</vt:lpstr>
      <vt:lpstr>2. What are the provisions of EMTALA?</vt:lpstr>
      <vt:lpstr>3. What is an "emergency medical condition"?</vt:lpstr>
      <vt:lpstr>3. What is an "emergency medical condition"?</vt:lpstr>
      <vt:lpstr>4. What are the provisions for pregnant women in active labor?</vt:lpstr>
      <vt:lpstr>5. When can a patient be transferred to another facility?</vt:lpstr>
      <vt:lpstr>6. What is meant by "stabilized"?</vt:lpstr>
      <vt:lpstr>7. What is an appropriate transfer?</vt:lpstr>
      <vt:lpstr>8. What if the patient refuses examination and/or treatment?</vt:lpstr>
      <vt:lpstr>9. What if the patient requests transfer?</vt:lpstr>
      <vt:lpstr>10. Who is covered?</vt:lpstr>
      <vt:lpstr>11. What obligations apply to physicians?</vt:lpstr>
      <vt:lpstr>12. What if an emergency medical condition is not properly diagnosed at the transferring hospital?</vt:lpstr>
      <vt:lpstr>12. What if an emergency medical condition is not properly diagnosed at the transferring hospital?</vt:lpstr>
      <vt:lpstr>13. Can the hospital inquire about the patient's ability to pay?</vt:lpstr>
      <vt:lpstr>14. Does EMTALA apply only to E.R. patients?</vt:lpstr>
      <vt:lpstr>15. Does EMTALA apply only to people without insurance?</vt:lpstr>
      <vt:lpstr>16. What obligations are imposed on receiving hospitals?</vt:lpstr>
      <vt:lpstr>17. What obligations are imposed on ambulance services?</vt:lpstr>
      <vt:lpstr>18. What about the transferring hospital's responsibility regarding ambulance services?</vt:lpstr>
      <vt:lpstr>19. What rules apply to patients who are being transported to a hospital via ambulance?</vt:lpstr>
      <vt:lpstr>20. What penalties are imposed for violations?</vt:lpstr>
      <vt:lpstr>21. Does civil liability attach for claims under EMTALA?</vt:lpstr>
      <vt:lpstr>22. How does this statute affect malpractice claims?</vt:lpstr>
      <vt:lpstr>23. Doesn't EMTALA simply restate in a different way the general obligation to provide appropriate treatment when it is needed?</vt:lpstr>
      <vt:lpstr>24. What other resources are available on this subject?</vt:lpstr>
      <vt:lpstr>25. What are the requirements of EMTALA for ER staffing and call lists?</vt:lpstr>
      <vt:lpstr>26. What if the patient leaves the E.R. before he undergoes an assessment?</vt:lpstr>
      <vt:lpstr>27. Does the medical screening examination need to be done by a physician?</vt:lpstr>
      <vt:lpstr>28. What about specialty care hospitals such as pediatric hospitals and the like?</vt:lpstr>
      <vt:lpstr>29. Does EMTALA require that patients be seen for follow-up visits without consideration of ability to pay?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Conceptual higher learning</vt:lpstr>
      <vt:lpstr>Conceptual higher learning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Usuario de Microsoft Office</cp:lastModifiedBy>
  <cp:revision>46</cp:revision>
  <cp:lastPrinted>2018-06-13T05:52:56Z</cp:lastPrinted>
  <dcterms:created xsi:type="dcterms:W3CDTF">2017-11-27T19:02:08Z</dcterms:created>
  <dcterms:modified xsi:type="dcterms:W3CDTF">2018-09-03T14:37:06Z</dcterms:modified>
</cp:coreProperties>
</file>