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7" r:id="rId2"/>
    <p:sldId id="258" r:id="rId3"/>
    <p:sldId id="313" r:id="rId4"/>
    <p:sldId id="314" r:id="rId5"/>
    <p:sldId id="259" r:id="rId6"/>
    <p:sldId id="260" r:id="rId7"/>
    <p:sldId id="261" r:id="rId8"/>
    <p:sldId id="304" r:id="rId9"/>
    <p:sldId id="306" r:id="rId10"/>
    <p:sldId id="303" r:id="rId11"/>
    <p:sldId id="305" r:id="rId12"/>
    <p:sldId id="262" r:id="rId13"/>
    <p:sldId id="265" r:id="rId14"/>
    <p:sldId id="266" r:id="rId15"/>
    <p:sldId id="307" r:id="rId16"/>
    <p:sldId id="308" r:id="rId17"/>
    <p:sldId id="263" r:id="rId18"/>
    <p:sldId id="309" r:id="rId19"/>
    <p:sldId id="312" r:id="rId20"/>
    <p:sldId id="264" r:id="rId21"/>
    <p:sldId id="310" r:id="rId22"/>
    <p:sldId id="311"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10" autoAdjust="0"/>
    <p:restoredTop sz="94660"/>
  </p:normalViewPr>
  <p:slideViewPr>
    <p:cSldViewPr snapToGrid="0">
      <p:cViewPr varScale="1">
        <p:scale>
          <a:sx n="114" d="100"/>
          <a:sy n="114" d="100"/>
        </p:scale>
        <p:origin x="138" y="52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Racial and Ethnic Distribution of Residents, 2013</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576834862385321E-2"/>
          <c:y val="9.2974474594002515E-2"/>
          <c:w val="0.96846330275229353"/>
          <c:h val="0.77865419943852376"/>
        </c:manualLayout>
      </c:layout>
      <c:barChart>
        <c:barDir val="col"/>
        <c:grouping val="stacked"/>
        <c:varyColors val="0"/>
        <c:ser>
          <c:idx val="0"/>
          <c:order val="0"/>
          <c:tx>
            <c:strRef>
              <c:f>Sheet1!$B$1</c:f>
              <c:strCache>
                <c:ptCount val="1"/>
                <c:pt idx="0">
                  <c:v>White</c:v>
                </c:pt>
              </c:strCache>
            </c:strRef>
          </c:tx>
          <c:spPr>
            <a:solidFill>
              <a:schemeClr val="accent1">
                <a:tint val="54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Sheet1!$A$2:$A$3</c:f>
              <c:strCache>
                <c:ptCount val="2"/>
                <c:pt idx="0">
                  <c:v>California</c:v>
                </c:pt>
                <c:pt idx="1">
                  <c:v>United States</c:v>
                </c:pt>
              </c:strCache>
            </c:strRef>
          </c:cat>
          <c:val>
            <c:numRef>
              <c:f>Sheet1!$B$2:$B$3</c:f>
              <c:numCache>
                <c:formatCode>0%</c:formatCode>
                <c:ptCount val="2"/>
                <c:pt idx="0">
                  <c:v>0.39</c:v>
                </c:pt>
                <c:pt idx="1">
                  <c:v>0.62</c:v>
                </c:pt>
              </c:numCache>
            </c:numRef>
          </c:val>
        </c:ser>
        <c:ser>
          <c:idx val="1"/>
          <c:order val="1"/>
          <c:tx>
            <c:strRef>
              <c:f>Sheet1!$C$1</c:f>
              <c:strCache>
                <c:ptCount val="1"/>
                <c:pt idx="0">
                  <c:v>Hispanic</c:v>
                </c:pt>
              </c:strCache>
            </c:strRef>
          </c:tx>
          <c:spPr>
            <a:solidFill>
              <a:schemeClr val="accent1">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Sheet1!$A$2:$A$3</c:f>
              <c:strCache>
                <c:ptCount val="2"/>
                <c:pt idx="0">
                  <c:v>California</c:v>
                </c:pt>
                <c:pt idx="1">
                  <c:v>United States</c:v>
                </c:pt>
              </c:strCache>
            </c:strRef>
          </c:cat>
          <c:val>
            <c:numRef>
              <c:f>Sheet1!$C$2:$C$3</c:f>
              <c:numCache>
                <c:formatCode>0%</c:formatCode>
                <c:ptCount val="2"/>
                <c:pt idx="0">
                  <c:v>0.39</c:v>
                </c:pt>
                <c:pt idx="1">
                  <c:v>0.17</c:v>
                </c:pt>
              </c:numCache>
            </c:numRef>
          </c:val>
        </c:ser>
        <c:ser>
          <c:idx val="2"/>
          <c:order val="2"/>
          <c:tx>
            <c:strRef>
              <c:f>Sheet1!$D$1</c:f>
              <c:strCache>
                <c:ptCount val="1"/>
                <c:pt idx="0">
                  <c:v>Black</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Sheet1!$A$2:$A$3</c:f>
              <c:strCache>
                <c:ptCount val="2"/>
                <c:pt idx="0">
                  <c:v>California</c:v>
                </c:pt>
                <c:pt idx="1">
                  <c:v>United States</c:v>
                </c:pt>
              </c:strCache>
            </c:strRef>
          </c:cat>
          <c:val>
            <c:numRef>
              <c:f>Sheet1!$D$2:$D$3</c:f>
              <c:numCache>
                <c:formatCode>0%</c:formatCode>
                <c:ptCount val="2"/>
                <c:pt idx="0">
                  <c:v>0.05</c:v>
                </c:pt>
                <c:pt idx="1">
                  <c:v>0.12</c:v>
                </c:pt>
              </c:numCache>
            </c:numRef>
          </c:val>
        </c:ser>
        <c:ser>
          <c:idx val="3"/>
          <c:order val="3"/>
          <c:tx>
            <c:strRef>
              <c:f>Sheet1!$E$1</c:f>
              <c:strCache>
                <c:ptCount val="1"/>
                <c:pt idx="0">
                  <c:v>Asian/Pacific Islander</c:v>
                </c:pt>
              </c:strCache>
            </c:strRef>
          </c:tx>
          <c:spPr>
            <a:solidFill>
              <a:schemeClr val="accent1">
                <a:shade val="7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Sheet1!$A$2:$A$3</c:f>
              <c:strCache>
                <c:ptCount val="2"/>
                <c:pt idx="0">
                  <c:v>California</c:v>
                </c:pt>
                <c:pt idx="1">
                  <c:v>United States</c:v>
                </c:pt>
              </c:strCache>
            </c:strRef>
          </c:cat>
          <c:val>
            <c:numRef>
              <c:f>Sheet1!$E$2:$E$3</c:f>
              <c:numCache>
                <c:formatCode>0%</c:formatCode>
                <c:ptCount val="2"/>
                <c:pt idx="0">
                  <c:v>0.14000000000000001</c:v>
                </c:pt>
                <c:pt idx="1">
                  <c:v>0.06</c:v>
                </c:pt>
              </c:numCache>
            </c:numRef>
          </c:val>
        </c:ser>
        <c:ser>
          <c:idx val="4"/>
          <c:order val="4"/>
          <c:tx>
            <c:strRef>
              <c:f>Sheet1!$F$1</c:f>
              <c:strCache>
                <c:ptCount val="1"/>
                <c:pt idx="0">
                  <c:v>Other</c:v>
                </c:pt>
              </c:strCache>
            </c:strRef>
          </c:tx>
          <c:spPr>
            <a:solidFill>
              <a:schemeClr val="accent1">
                <a:shade val="53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Sheet1!$A$2:$A$3</c:f>
              <c:strCache>
                <c:ptCount val="2"/>
                <c:pt idx="0">
                  <c:v>California</c:v>
                </c:pt>
                <c:pt idx="1">
                  <c:v>United States</c:v>
                </c:pt>
              </c:strCache>
            </c:strRef>
          </c:cat>
          <c:val>
            <c:numRef>
              <c:f>Sheet1!$F$2:$F$3</c:f>
              <c:numCache>
                <c:formatCode>0%</c:formatCode>
                <c:ptCount val="2"/>
                <c:pt idx="0">
                  <c:v>0.03</c:v>
                </c:pt>
                <c:pt idx="1">
                  <c:v>0.03</c:v>
                </c:pt>
              </c:numCache>
            </c:numRef>
          </c:val>
        </c:ser>
        <c:dLbls>
          <c:dLblPos val="ctr"/>
          <c:showLegendKey val="0"/>
          <c:showVal val="1"/>
          <c:showCatName val="0"/>
          <c:showSerName val="0"/>
          <c:showPercent val="0"/>
          <c:showBubbleSize val="0"/>
        </c:dLbls>
        <c:gapWidth val="150"/>
        <c:overlap val="100"/>
        <c:axId val="321656672"/>
        <c:axId val="321657232"/>
      </c:barChart>
      <c:catAx>
        <c:axId val="3216566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21657232"/>
        <c:crosses val="autoZero"/>
        <c:auto val="1"/>
        <c:lblAlgn val="ctr"/>
        <c:lblOffset val="100"/>
        <c:noMultiLvlLbl val="0"/>
      </c:catAx>
      <c:valAx>
        <c:axId val="3216572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21656672"/>
        <c:crosses val="autoZero"/>
        <c:crossBetween val="between"/>
      </c:valAx>
      <c:spPr>
        <a:noFill/>
        <a:ln>
          <a:noFill/>
        </a:ln>
        <a:effectLst/>
      </c:spPr>
    </c:plotArea>
    <c:legend>
      <c:legendPos val="b"/>
      <c:layout>
        <c:manualLayout>
          <c:xMode val="edge"/>
          <c:yMode val="edge"/>
          <c:x val="0.24568125586939241"/>
          <c:y val="9.6476953473728588E-2"/>
          <c:w val="0.50577051578415089"/>
          <c:h val="4.439673418571765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000" dirty="0"/>
              <a:t>Poverty Rates by Race/Ethnicity and Age in California, 2013</a:t>
            </a:r>
          </a:p>
        </c:rich>
      </c:tx>
      <c:layout>
        <c:manualLayout>
          <c:xMode val="edge"/>
          <c:yMode val="edge"/>
          <c:x val="0.11740231299212599"/>
          <c:y val="1.1718749279112373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Sheet1!$A$2:$A$11</c:f>
              <c:strCache>
                <c:ptCount val="10"/>
                <c:pt idx="0">
                  <c:v>Total Population</c:v>
                </c:pt>
                <c:pt idx="2">
                  <c:v>White</c:v>
                </c:pt>
                <c:pt idx="3">
                  <c:v>Black</c:v>
                </c:pt>
                <c:pt idx="4">
                  <c:v>Hispanic</c:v>
                </c:pt>
                <c:pt idx="5">
                  <c:v>Asian</c:v>
                </c:pt>
                <c:pt idx="7">
                  <c:v>0-18</c:v>
                </c:pt>
                <c:pt idx="8">
                  <c:v>19-64</c:v>
                </c:pt>
                <c:pt idx="9">
                  <c:v>&gt;65</c:v>
                </c:pt>
              </c:strCache>
            </c:strRef>
          </c:cat>
          <c:val>
            <c:numRef>
              <c:f>Sheet1!$B$2:$B$11</c:f>
              <c:numCache>
                <c:formatCode>General</c:formatCode>
                <c:ptCount val="10"/>
                <c:pt idx="0" formatCode="0%">
                  <c:v>0.15</c:v>
                </c:pt>
                <c:pt idx="2" formatCode="0%">
                  <c:v>0.11</c:v>
                </c:pt>
                <c:pt idx="3" formatCode="0%">
                  <c:v>0.28999999999999998</c:v>
                </c:pt>
                <c:pt idx="4" formatCode="0%">
                  <c:v>0.2</c:v>
                </c:pt>
                <c:pt idx="5" formatCode="0%">
                  <c:v>0.09</c:v>
                </c:pt>
                <c:pt idx="7" formatCode="0%">
                  <c:v>0.21</c:v>
                </c:pt>
                <c:pt idx="8" formatCode="0%">
                  <c:v>0.14000000000000001</c:v>
                </c:pt>
                <c:pt idx="9" formatCode="0%">
                  <c:v>0.11</c:v>
                </c:pt>
              </c:numCache>
            </c:numRef>
          </c:val>
        </c:ser>
        <c:dLbls>
          <c:dLblPos val="inEnd"/>
          <c:showLegendKey val="0"/>
          <c:showVal val="1"/>
          <c:showCatName val="0"/>
          <c:showSerName val="0"/>
          <c:showPercent val="0"/>
          <c:showBubbleSize val="0"/>
        </c:dLbls>
        <c:gapWidth val="65"/>
        <c:axId val="322022896"/>
        <c:axId val="322023456"/>
      </c:barChart>
      <c:catAx>
        <c:axId val="3220228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22023456"/>
        <c:crosses val="autoZero"/>
        <c:auto val="1"/>
        <c:lblAlgn val="ctr"/>
        <c:lblOffset val="100"/>
        <c:noMultiLvlLbl val="0"/>
      </c:catAx>
      <c:valAx>
        <c:axId val="3220234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2202289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2200" b="1" i="0" u="none" strike="noStrike" kern="1200" baseline="0">
                <a:solidFill>
                  <a:schemeClr val="dk1">
                    <a:lumMod val="75000"/>
                    <a:lumOff val="25000"/>
                  </a:schemeClr>
                </a:solidFill>
                <a:latin typeface="+mn-lt"/>
                <a:ea typeface="+mn-ea"/>
                <a:cs typeface="+mn-cs"/>
              </a:defRPr>
            </a:pPr>
            <a:r>
              <a:rPr lang="en-US" dirty="0" smtClean="0"/>
              <a:t>Medicaid/CHIP</a:t>
            </a:r>
            <a:r>
              <a:rPr lang="en-US" baseline="0" dirty="0" smtClean="0"/>
              <a:t> Income Eligibility Thresholds Pre- and Post- ACA Implementation in California</a:t>
            </a:r>
            <a:endParaRPr lang="en-US" dirty="0"/>
          </a:p>
        </c:rich>
      </c:tx>
      <c:layout>
        <c:manualLayout>
          <c:xMode val="edge"/>
          <c:yMode val="edge"/>
          <c:x val="1.0624999999999994E-2"/>
          <c:y val="1.4062499134934847E-2"/>
        </c:manualLayout>
      </c:layout>
      <c:overlay val="0"/>
      <c:spPr>
        <a:noFill/>
        <a:ln>
          <a:noFill/>
        </a:ln>
        <a:effectLst/>
      </c:spPr>
      <c:txPr>
        <a:bodyPr rot="0" spcFirstLastPara="1" vertOverflow="ellipsis" vert="horz" wrap="square" anchor="ctr" anchorCtr="1"/>
        <a:lstStyle/>
        <a:p>
          <a:pPr algn="l">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2013</c:v>
                </c:pt>
              </c:strCache>
            </c:strRef>
          </c:tx>
          <c:spPr>
            <a:solidFill>
              <a:schemeClr val="accent1">
                <a:shade val="7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Sheet1!$A$2:$A$5</c:f>
              <c:strCache>
                <c:ptCount val="4"/>
                <c:pt idx="0">
                  <c:v>Children</c:v>
                </c:pt>
                <c:pt idx="1">
                  <c:v>Pregnant Women</c:v>
                </c:pt>
                <c:pt idx="2">
                  <c:v>Parents</c:v>
                </c:pt>
                <c:pt idx="3">
                  <c:v>Childless Adults</c:v>
                </c:pt>
              </c:strCache>
            </c:strRef>
          </c:cat>
          <c:val>
            <c:numRef>
              <c:f>Sheet1!$B$2:$B$5</c:f>
              <c:numCache>
                <c:formatCode>0%</c:formatCode>
                <c:ptCount val="4"/>
                <c:pt idx="0">
                  <c:v>2.5</c:v>
                </c:pt>
                <c:pt idx="1">
                  <c:v>3</c:v>
                </c:pt>
                <c:pt idx="2">
                  <c:v>1.06</c:v>
                </c:pt>
                <c:pt idx="3">
                  <c:v>0</c:v>
                </c:pt>
              </c:numCache>
            </c:numRef>
          </c:val>
        </c:ser>
        <c:ser>
          <c:idx val="1"/>
          <c:order val="1"/>
          <c:tx>
            <c:strRef>
              <c:f>Sheet1!$C$1</c:f>
              <c:strCache>
                <c:ptCount val="1"/>
                <c:pt idx="0">
                  <c:v>2015</c:v>
                </c:pt>
              </c:strCache>
            </c:strRef>
          </c:tx>
          <c:spPr>
            <a:solidFill>
              <a:schemeClr val="accent1">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Sheet1!$A$2:$A$5</c:f>
              <c:strCache>
                <c:ptCount val="4"/>
                <c:pt idx="0">
                  <c:v>Children</c:v>
                </c:pt>
                <c:pt idx="1">
                  <c:v>Pregnant Women</c:v>
                </c:pt>
                <c:pt idx="2">
                  <c:v>Parents</c:v>
                </c:pt>
                <c:pt idx="3">
                  <c:v>Childless Adults</c:v>
                </c:pt>
              </c:strCache>
            </c:strRef>
          </c:cat>
          <c:val>
            <c:numRef>
              <c:f>Sheet1!$C$2:$C$5</c:f>
              <c:numCache>
                <c:formatCode>0%</c:formatCode>
                <c:ptCount val="4"/>
                <c:pt idx="0">
                  <c:v>2.66</c:v>
                </c:pt>
                <c:pt idx="1">
                  <c:v>3.22</c:v>
                </c:pt>
                <c:pt idx="2">
                  <c:v>1.38</c:v>
                </c:pt>
                <c:pt idx="3">
                  <c:v>1.38</c:v>
                </c:pt>
              </c:numCache>
            </c:numRef>
          </c:val>
        </c:ser>
        <c:dLbls>
          <c:dLblPos val="inEnd"/>
          <c:showLegendKey val="0"/>
          <c:showVal val="1"/>
          <c:showCatName val="0"/>
          <c:showSerName val="0"/>
          <c:showPercent val="0"/>
          <c:showBubbleSize val="0"/>
        </c:dLbls>
        <c:gapWidth val="65"/>
        <c:axId val="322026256"/>
        <c:axId val="322026816"/>
      </c:barChart>
      <c:catAx>
        <c:axId val="3220262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22026816"/>
        <c:crosses val="autoZero"/>
        <c:auto val="1"/>
        <c:lblAlgn val="ctr"/>
        <c:lblOffset val="100"/>
        <c:noMultiLvlLbl val="0"/>
      </c:catAx>
      <c:valAx>
        <c:axId val="3220268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22026256"/>
        <c:crosses val="autoZero"/>
        <c:crossBetween val="between"/>
      </c:valAx>
      <c:spPr>
        <a:noFill/>
        <a:ln>
          <a:noFill/>
        </a:ln>
        <a:effectLst/>
      </c:spPr>
    </c:plotArea>
    <c:legend>
      <c:legendPos val="b"/>
      <c:layout>
        <c:manualLayout>
          <c:xMode val="edge"/>
          <c:yMode val="edge"/>
          <c:x val="0.79235777559055121"/>
          <c:y val="0.17860019816681852"/>
          <c:w val="0.13218793763853723"/>
          <c:h val="4.4785383696239946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0.83945</cdr:x>
      <cdr:y>0.23113</cdr:y>
    </cdr:from>
    <cdr:to>
      <cdr:x>0.86009</cdr:x>
      <cdr:y>0.60949</cdr:y>
    </cdr:to>
    <cdr:sp macro="" textlink="">
      <cdr:nvSpPr>
        <cdr:cNvPr id="2" name="Right Brace 1"/>
        <cdr:cNvSpPr/>
      </cdr:nvSpPr>
      <cdr:spPr>
        <a:xfrm xmlns:a="http://schemas.openxmlformats.org/drawingml/2006/main">
          <a:off x="7437120" y="1352974"/>
          <a:ext cx="182880" cy="2214880"/>
        </a:xfrm>
        <a:prstGeom xmlns:a="http://schemas.openxmlformats.org/drawingml/2006/main" prst="righ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0.35894</cdr:x>
      <cdr:y>0.22939</cdr:y>
    </cdr:from>
    <cdr:to>
      <cdr:x>0.37959</cdr:x>
      <cdr:y>0.60775</cdr:y>
    </cdr:to>
    <cdr:sp macro="" textlink="">
      <cdr:nvSpPr>
        <cdr:cNvPr id="3" name="Right Brace 2"/>
        <cdr:cNvSpPr/>
      </cdr:nvSpPr>
      <cdr:spPr>
        <a:xfrm xmlns:a="http://schemas.openxmlformats.org/drawingml/2006/main">
          <a:off x="3180080" y="1342814"/>
          <a:ext cx="182880" cy="2214880"/>
        </a:xfrm>
        <a:prstGeom xmlns:a="http://schemas.openxmlformats.org/drawingml/2006/main" prst="righ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0.38303</cdr:x>
      <cdr:y>0.38126</cdr:y>
    </cdr:from>
    <cdr:to>
      <cdr:x>0.48165</cdr:x>
      <cdr:y>0.48539</cdr:y>
    </cdr:to>
    <cdr:sp macro="" textlink="">
      <cdr:nvSpPr>
        <cdr:cNvPr id="4" name="TextBox 3"/>
        <cdr:cNvSpPr txBox="1"/>
      </cdr:nvSpPr>
      <cdr:spPr>
        <a:xfrm xmlns:a="http://schemas.openxmlformats.org/drawingml/2006/main">
          <a:off x="3393440" y="2231814"/>
          <a:ext cx="87376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People of Color 61%</a:t>
          </a:r>
          <a:endParaRPr lang="en-US" sz="1100" dirty="0"/>
        </a:p>
      </cdr:txBody>
    </cdr:sp>
  </cdr:relSizeAnchor>
  <cdr:relSizeAnchor xmlns:cdr="http://schemas.openxmlformats.org/drawingml/2006/chartDrawing">
    <cdr:from>
      <cdr:x>0.15711</cdr:x>
      <cdr:y>0.92016</cdr:y>
    </cdr:from>
    <cdr:to>
      <cdr:x>0.34289</cdr:x>
      <cdr:y>0.96182</cdr:y>
    </cdr:to>
    <cdr:sp macro="" textlink="">
      <cdr:nvSpPr>
        <cdr:cNvPr id="5" name="TextBox 4"/>
        <cdr:cNvSpPr txBox="1"/>
      </cdr:nvSpPr>
      <cdr:spPr>
        <a:xfrm xmlns:a="http://schemas.openxmlformats.org/drawingml/2006/main">
          <a:off x="1391920" y="5386494"/>
          <a:ext cx="1645920" cy="2438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t>Total: 38.1 Million </a:t>
          </a:r>
          <a:endParaRPr lang="en-US" sz="1100" dirty="0"/>
        </a:p>
      </cdr:txBody>
    </cdr:sp>
  </cdr:relSizeAnchor>
  <cdr:relSizeAnchor xmlns:cdr="http://schemas.openxmlformats.org/drawingml/2006/chartDrawing">
    <cdr:from>
      <cdr:x>0.64794</cdr:x>
      <cdr:y>0.91669</cdr:y>
    </cdr:from>
    <cdr:to>
      <cdr:x>0.83372</cdr:x>
      <cdr:y>0.95835</cdr:y>
    </cdr:to>
    <cdr:sp macro="" textlink="">
      <cdr:nvSpPr>
        <cdr:cNvPr id="6" name="TextBox 1"/>
        <cdr:cNvSpPr txBox="1"/>
      </cdr:nvSpPr>
      <cdr:spPr>
        <a:xfrm xmlns:a="http://schemas.openxmlformats.org/drawingml/2006/main">
          <a:off x="5740400" y="5366174"/>
          <a:ext cx="1645920" cy="2438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smtClean="0"/>
            <a:t>Total: </a:t>
          </a:r>
          <a:r>
            <a:rPr lang="en-US" dirty="0" smtClean="0"/>
            <a:t>13</a:t>
          </a:r>
          <a:r>
            <a:rPr lang="en-US" sz="1100" dirty="0" smtClean="0"/>
            <a:t>.4 Million </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3C52E-1862-4DDB-A744-E596FD86E259}"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409DA-8BD0-4255-AB37-2582EAB97ABD}" type="slidenum">
              <a:rPr lang="en-US" smtClean="0"/>
              <a:t>‹#›</a:t>
            </a:fld>
            <a:endParaRPr lang="en-US"/>
          </a:p>
        </p:txBody>
      </p:sp>
    </p:spTree>
    <p:extLst>
      <p:ext uri="{BB962C8B-B14F-4D97-AF65-F5344CB8AC3E}">
        <p14:creationId xmlns:p14="http://schemas.microsoft.com/office/powerpoint/2010/main" val="45861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409575" y="698500"/>
            <a:ext cx="6194425" cy="3484563"/>
          </a:xfrm>
          <a:ln/>
        </p:spPr>
      </p:sp>
      <p:sp>
        <p:nvSpPr>
          <p:cNvPr id="3584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dirty="0" smtClean="0">
              <a:solidFill>
                <a:srgbClr val="C00000"/>
              </a:solidFill>
            </a:endParaRPr>
          </a:p>
        </p:txBody>
      </p:sp>
    </p:spTree>
    <p:extLst>
      <p:ext uri="{BB962C8B-B14F-4D97-AF65-F5344CB8AC3E}">
        <p14:creationId xmlns:p14="http://schemas.microsoft.com/office/powerpoint/2010/main" val="35618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409575" y="698500"/>
            <a:ext cx="6194425" cy="3484563"/>
          </a:xfrm>
          <a:ln/>
        </p:spPr>
      </p:sp>
      <p:sp>
        <p:nvSpPr>
          <p:cNvPr id="159747" name="Rectangle 3"/>
          <p:cNvSpPr>
            <a:spLocks noGrp="1" noChangeArrowheads="1"/>
          </p:cNvSpPr>
          <p:nvPr>
            <p:ph type="body" idx="1"/>
          </p:nvPr>
        </p:nvSpPr>
        <p:spPr>
          <a:xfrm>
            <a:off x="701040" y="4415795"/>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Calibri" panose="020F0502020204030204" pitchFamily="34" charset="0"/>
              </a:rPr>
              <a:t>* California Project Area (CPA) excludes Los Angeles and San Francisco.</a:t>
            </a:r>
          </a:p>
        </p:txBody>
      </p:sp>
    </p:spTree>
    <p:extLst>
      <p:ext uri="{BB962C8B-B14F-4D97-AF65-F5344CB8AC3E}">
        <p14:creationId xmlns:p14="http://schemas.microsoft.com/office/powerpoint/2010/main" val="6255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409575" y="698500"/>
            <a:ext cx="6194425" cy="3484563"/>
          </a:xfrm>
          <a:ln/>
        </p:spPr>
      </p:sp>
      <p:sp>
        <p:nvSpPr>
          <p:cNvPr id="17715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Calibri" panose="020F0502020204030204" pitchFamily="34" charset="0"/>
              </a:rPr>
              <a:t>MSM=Men who have sex w/men, MSW=Men who have sex w/women, </a:t>
            </a:r>
            <a:r>
              <a:rPr lang="en-US" sz="1200" dirty="0" err="1" smtClean="0">
                <a:latin typeface="Calibri" panose="020F0502020204030204" pitchFamily="34" charset="0"/>
              </a:rPr>
              <a:t>MSUnk</a:t>
            </a:r>
            <a:r>
              <a:rPr lang="en-US" sz="1200" dirty="0" smtClean="0">
                <a:latin typeface="Calibri" panose="020F0502020204030204" pitchFamily="34" charset="0"/>
              </a:rPr>
              <a:t>=Men of  unknown sexual orientation</a:t>
            </a:r>
          </a:p>
        </p:txBody>
      </p:sp>
    </p:spTree>
    <p:extLst>
      <p:ext uri="{BB962C8B-B14F-4D97-AF65-F5344CB8AC3E}">
        <p14:creationId xmlns:p14="http://schemas.microsoft.com/office/powerpoint/2010/main" val="3887359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409575" y="698500"/>
            <a:ext cx="6194425" cy="3484563"/>
          </a:xfrm>
          <a:ln/>
        </p:spPr>
      </p:sp>
      <p:sp>
        <p:nvSpPr>
          <p:cNvPr id="18944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88171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409575" y="698500"/>
            <a:ext cx="6194425" cy="3484563"/>
          </a:xfrm>
          <a:ln/>
        </p:spPr>
      </p:sp>
      <p:sp>
        <p:nvSpPr>
          <p:cNvPr id="5017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06573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409575" y="698500"/>
            <a:ext cx="6194425" cy="3484563"/>
          </a:xfrm>
          <a:ln/>
        </p:spPr>
      </p:sp>
      <p:sp>
        <p:nvSpPr>
          <p:cNvPr id="181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Calibri" panose="020F0502020204030204" pitchFamily="34" charset="0"/>
              </a:rPr>
              <a:t>Note:  N does not include HIV status unknown or refused to state:  286 cases in 2016.</a:t>
            </a:r>
          </a:p>
        </p:txBody>
      </p:sp>
    </p:spTree>
    <p:extLst>
      <p:ext uri="{BB962C8B-B14F-4D97-AF65-F5344CB8AC3E}">
        <p14:creationId xmlns:p14="http://schemas.microsoft.com/office/powerpoint/2010/main" val="219926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409575" y="698500"/>
            <a:ext cx="6194425" cy="3484563"/>
          </a:xfrm>
          <a:ln/>
        </p:spPr>
      </p:sp>
      <p:sp>
        <p:nvSpPr>
          <p:cNvPr id="181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Calibri" panose="020F0502020204030204" pitchFamily="34" charset="0"/>
              </a:rPr>
              <a:t>Note:  N does not include HIV status unknown or refused to state:  476 cases in 2016.</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Calibri" panose="020F0502020204030204" pitchFamily="34" charset="0"/>
              </a:rPr>
              <a:t>* Includes primary, secondary, and early latent syphilis.</a:t>
            </a:r>
          </a:p>
        </p:txBody>
      </p:sp>
    </p:spTree>
    <p:extLst>
      <p:ext uri="{BB962C8B-B14F-4D97-AF65-F5344CB8AC3E}">
        <p14:creationId xmlns:p14="http://schemas.microsoft.com/office/powerpoint/2010/main" val="2649140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409575" y="698500"/>
            <a:ext cx="6194425" cy="3484563"/>
          </a:xfrm>
          <a:ln/>
        </p:spPr>
      </p:sp>
      <p:sp>
        <p:nvSpPr>
          <p:cNvPr id="20173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latin typeface="Calibri" panose="020F0502020204030204" pitchFamily="34" charset="0"/>
              </a:rPr>
              <a:t>Note:</a:t>
            </a:r>
            <a:r>
              <a:rPr lang="en-US" sz="1200" baseline="0" dirty="0" smtClean="0">
                <a:latin typeface="Calibri" panose="020F0502020204030204" pitchFamily="34" charset="0"/>
              </a:rPr>
              <a:t> </a:t>
            </a:r>
            <a:r>
              <a:rPr lang="en-US" sz="1200" dirty="0" smtClean="0">
                <a:latin typeface="Calibri" panose="020F0502020204030204" pitchFamily="34" charset="0"/>
              </a:rPr>
              <a:t>The Modified Kaufman Criteria were used through 1989.  The CDC Case Definition (MMWR 1989; 48: 828) was used effective January 1, 1990.</a:t>
            </a:r>
            <a:r>
              <a:rPr lang="en-US" sz="1200" baseline="0" dirty="0" smtClean="0">
                <a:latin typeface="Calibri" panose="020F0502020204030204" pitchFamily="34" charset="0"/>
              </a:rPr>
              <a:t> </a:t>
            </a:r>
            <a:r>
              <a:rPr lang="en-US" sz="1200" dirty="0" smtClean="0">
                <a:latin typeface="Calibri" panose="020F0502020204030204" pitchFamily="34" charset="0"/>
              </a:rPr>
              <a:t>California data prior to 1985 include all cases of congenital syphilis, regardless of age.</a:t>
            </a:r>
          </a:p>
          <a:p>
            <a:endParaRPr lang="en-US" dirty="0" smtClean="0"/>
          </a:p>
        </p:txBody>
      </p:sp>
    </p:spTree>
    <p:extLst>
      <p:ext uri="{BB962C8B-B14F-4D97-AF65-F5344CB8AC3E}">
        <p14:creationId xmlns:p14="http://schemas.microsoft.com/office/powerpoint/2010/main" val="3187666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409575" y="698500"/>
            <a:ext cx="6194425" cy="3484563"/>
          </a:xfrm>
          <a:ln/>
        </p:spPr>
      </p:sp>
      <p:sp>
        <p:nvSpPr>
          <p:cNvPr id="2068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Alive, no signs/symptoms</a:t>
            </a:r>
            <a:r>
              <a:rPr lang="en-US" baseline="0" dirty="0" smtClean="0"/>
              <a:t> includes Alive with missing documentation on signs/symptoms.  For 2016, that was 1/(174+1) = 0.6%</a:t>
            </a:r>
          </a:p>
          <a:p>
            <a:r>
              <a:rPr lang="en-US" baseline="0" dirty="0" smtClean="0"/>
              <a:t>See column O on data tab for annual numbers.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Calibri" panose="020F0502020204030204" pitchFamily="34" charset="0"/>
              </a:rPr>
              <a:t>Of the 207 total cases, 175 alive with no signs, 20 alive with signs of CS, 12 stillbirth or neonatal death</a:t>
            </a:r>
          </a:p>
        </p:txBody>
      </p:sp>
    </p:spTree>
    <p:extLst>
      <p:ext uri="{BB962C8B-B14F-4D97-AF65-F5344CB8AC3E}">
        <p14:creationId xmlns:p14="http://schemas.microsoft.com/office/powerpoint/2010/main" val="2392497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409575" y="698500"/>
            <a:ext cx="6194425" cy="3484563"/>
          </a:xfrm>
          <a:ln/>
        </p:spPr>
      </p:sp>
      <p:sp>
        <p:nvSpPr>
          <p:cNvPr id="20787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9881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409575" y="698500"/>
            <a:ext cx="6194425" cy="3484563"/>
          </a:xfrm>
          <a:ln/>
        </p:spPr>
      </p:sp>
      <p:sp>
        <p:nvSpPr>
          <p:cNvPr id="4096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0"/>
              </a:spcAft>
            </a:pPr>
            <a:r>
              <a:rPr lang="en-US" sz="1200" dirty="0" smtClean="0">
                <a:solidFill>
                  <a:schemeClr val="tx2"/>
                </a:solidFill>
                <a:latin typeface="Calibri" panose="020F0502020204030204" pitchFamily="34" charset="0"/>
              </a:rPr>
              <a:t>*	Confidence intervals were calculated using Poisson exact method; not shown for counties with zero cases.</a:t>
            </a:r>
          </a:p>
          <a:p>
            <a:pPr eaLnBrk="1" hangingPunct="1">
              <a:spcAft>
                <a:spcPts val="0"/>
              </a:spcAft>
            </a:pPr>
            <a:r>
              <a:rPr lang="en-US" sz="1200" dirty="0" smtClean="0">
                <a:solidFill>
                  <a:schemeClr val="tx2"/>
                </a:solidFill>
                <a:latin typeface="Calibri" panose="020F0502020204030204" pitchFamily="34" charset="0"/>
              </a:rPr>
              <a:t>	Note:	Rates are per 100,000 population.</a:t>
            </a:r>
          </a:p>
          <a:p>
            <a:pPr eaLnBrk="1" hangingPunct="1">
              <a:spcAft>
                <a:spcPts val="0"/>
              </a:spcAft>
            </a:pPr>
            <a:r>
              <a:rPr lang="en-US" sz="1200" dirty="0" smtClean="0">
                <a:solidFill>
                  <a:schemeClr val="tx2"/>
                </a:solidFill>
                <a:latin typeface="Calibri" panose="020F0502020204030204" pitchFamily="34" charset="0"/>
              </a:rPr>
              <a:t>	Source:	California Department of Public Health, STD</a:t>
            </a:r>
            <a:r>
              <a:rPr lang="en-US" sz="1200" baseline="0" dirty="0" smtClean="0">
                <a:solidFill>
                  <a:schemeClr val="tx2"/>
                </a:solidFill>
                <a:latin typeface="Calibri" panose="020F0502020204030204" pitchFamily="34" charset="0"/>
              </a:rPr>
              <a:t> </a:t>
            </a:r>
            <a:r>
              <a:rPr lang="en-US" sz="1200" dirty="0" smtClean="0">
                <a:solidFill>
                  <a:schemeClr val="tx2"/>
                </a:solidFill>
                <a:latin typeface="Calibri" panose="020F0502020204030204" pitchFamily="34" charset="0"/>
              </a:rPr>
              <a:t>Control Branch</a:t>
            </a:r>
          </a:p>
          <a:p>
            <a:endParaRPr lang="en-US" dirty="0" smtClean="0"/>
          </a:p>
        </p:txBody>
      </p:sp>
    </p:spTree>
    <p:extLst>
      <p:ext uri="{BB962C8B-B14F-4D97-AF65-F5344CB8AC3E}">
        <p14:creationId xmlns:p14="http://schemas.microsoft.com/office/powerpoint/2010/main" val="259052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409575" y="698500"/>
            <a:ext cx="6194425" cy="3484563"/>
          </a:xfrm>
          <a:ln/>
        </p:spPr>
      </p:sp>
      <p:sp>
        <p:nvSpPr>
          <p:cNvPr id="4403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smtClean="0">
              <a:solidFill>
                <a:srgbClr val="C00000"/>
              </a:solidFill>
            </a:endParaRPr>
          </a:p>
        </p:txBody>
      </p:sp>
    </p:spTree>
    <p:extLst>
      <p:ext uri="{BB962C8B-B14F-4D97-AF65-F5344CB8AC3E}">
        <p14:creationId xmlns:p14="http://schemas.microsoft.com/office/powerpoint/2010/main" val="352151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09575" y="698500"/>
            <a:ext cx="6194425" cy="3484563"/>
          </a:xfrm>
          <a:ln/>
        </p:spPr>
      </p:sp>
      <p:sp>
        <p:nvSpPr>
          <p:cNvPr id="522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0"/>
              </a:spcAft>
            </a:pPr>
            <a:r>
              <a:rPr lang="en-US" sz="1200" dirty="0" smtClean="0">
                <a:solidFill>
                  <a:schemeClr val="tx2"/>
                </a:solidFill>
                <a:latin typeface="Calibri" panose="020F0502020204030204" pitchFamily="34" charset="0"/>
              </a:rPr>
              <a:t>*	Confidence intervals were calculated using Poisson exact method; excludes counties with no cases or statistically unstable rates.</a:t>
            </a:r>
          </a:p>
          <a:p>
            <a:pPr eaLnBrk="1" hangingPunct="1">
              <a:spcAft>
                <a:spcPts val="0"/>
              </a:spcAft>
            </a:pPr>
            <a:r>
              <a:rPr lang="en-US" sz="1200" dirty="0" smtClean="0">
                <a:solidFill>
                  <a:schemeClr val="tx2"/>
                </a:solidFill>
                <a:latin typeface="Calibri" panose="020F0502020204030204" pitchFamily="34" charset="0"/>
              </a:rPr>
              <a:t>	Note:	Rates are per 100,000 population.</a:t>
            </a:r>
          </a:p>
          <a:p>
            <a:pPr eaLnBrk="1" hangingPunct="1">
              <a:spcAft>
                <a:spcPts val="0"/>
              </a:spcAft>
            </a:pPr>
            <a:r>
              <a:rPr lang="en-US" sz="1200" dirty="0" smtClean="0">
                <a:solidFill>
                  <a:schemeClr val="tx2"/>
                </a:solidFill>
                <a:latin typeface="Calibri" panose="020F0502020204030204" pitchFamily="34" charset="0"/>
              </a:rPr>
              <a:t>	Source:	California Department of Public Health, STD Control Branch</a:t>
            </a:r>
          </a:p>
        </p:txBody>
      </p:sp>
    </p:spTree>
    <p:extLst>
      <p:ext uri="{BB962C8B-B14F-4D97-AF65-F5344CB8AC3E}">
        <p14:creationId xmlns:p14="http://schemas.microsoft.com/office/powerpoint/2010/main" val="179114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409575" y="698500"/>
            <a:ext cx="6194425" cy="3484563"/>
          </a:xfrm>
          <a:ln/>
        </p:spPr>
      </p:sp>
      <p:sp>
        <p:nvSpPr>
          <p:cNvPr id="53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06901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409575" y="698500"/>
            <a:ext cx="6194425" cy="3484563"/>
          </a:xfrm>
          <a:ln/>
        </p:spPr>
      </p:sp>
      <p:sp>
        <p:nvSpPr>
          <p:cNvPr id="53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23309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09575" y="698500"/>
            <a:ext cx="6194425" cy="3484563"/>
          </a:xfrm>
          <a:ln/>
        </p:spPr>
      </p:sp>
      <p:sp>
        <p:nvSpPr>
          <p:cNvPr id="522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indent="-628650" eaLnBrk="1" hangingPunct="1">
              <a:spcAft>
                <a:spcPts val="300"/>
              </a:spcAft>
              <a:tabLst>
                <a:tab pos="514350" algn="r"/>
                <a:tab pos="628650" algn="l"/>
              </a:tabLst>
            </a:pPr>
            <a:r>
              <a:rPr lang="en-US" sz="1200" dirty="0" smtClean="0">
                <a:latin typeface="Calibri" panose="020F0502020204030204" pitchFamily="34" charset="0"/>
              </a:rPr>
              <a:t>*	This venue targets adolescents primarily; 2015 data for managed care,</a:t>
            </a:r>
            <a:r>
              <a:rPr lang="en-US" sz="1200" baseline="0" dirty="0" smtClean="0">
                <a:latin typeface="Calibri" panose="020F0502020204030204" pitchFamily="34" charset="0"/>
              </a:rPr>
              <a:t> </a:t>
            </a:r>
            <a:r>
              <a:rPr lang="en-US" sz="1200" dirty="0" smtClean="0">
                <a:latin typeface="Calibri" panose="020F0502020204030204" pitchFamily="34" charset="0"/>
              </a:rPr>
              <a:t>and 2016 data for family planning, juvenile detention, and STD</a:t>
            </a:r>
            <a:r>
              <a:rPr lang="en-US" sz="1200" baseline="0" dirty="0" smtClean="0">
                <a:latin typeface="Calibri" panose="020F0502020204030204" pitchFamily="34" charset="0"/>
              </a:rPr>
              <a:t> </a:t>
            </a:r>
            <a:r>
              <a:rPr lang="en-US" sz="1200" dirty="0" smtClean="0">
                <a:latin typeface="Calibri" panose="020F0502020204030204" pitchFamily="34" charset="0"/>
              </a:rPr>
              <a:t>clinics.</a:t>
            </a:r>
          </a:p>
          <a:p>
            <a:pPr marL="628650" indent="-628650" eaLnBrk="1" hangingPunct="1">
              <a:spcAft>
                <a:spcPts val="300"/>
              </a:spcAft>
              <a:tabLst>
                <a:tab pos="514350" algn="r"/>
                <a:tab pos="628650" algn="l"/>
              </a:tabLst>
            </a:pPr>
            <a:r>
              <a:rPr lang="en-US" sz="1200" dirty="0" smtClean="0">
                <a:latin typeface="Calibri" panose="020F0502020204030204" pitchFamily="34" charset="0"/>
              </a:rPr>
              <a:t>	Source:	California Department of Public Health, STD Control Branch</a:t>
            </a:r>
          </a:p>
          <a:p>
            <a:endParaRPr lang="en-US" dirty="0" smtClean="0"/>
          </a:p>
        </p:txBody>
      </p:sp>
    </p:spTree>
    <p:extLst>
      <p:ext uri="{BB962C8B-B14F-4D97-AF65-F5344CB8AC3E}">
        <p14:creationId xmlns:p14="http://schemas.microsoft.com/office/powerpoint/2010/main" val="232349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409575" y="698500"/>
            <a:ext cx="6194425" cy="3484563"/>
          </a:xfrm>
          <a:ln/>
        </p:spPr>
      </p:sp>
      <p:sp>
        <p:nvSpPr>
          <p:cNvPr id="181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prstClr val="black"/>
                </a:solidFill>
                <a:latin typeface="Calibri" panose="020F0502020204030204" pitchFamily="34" charset="0"/>
              </a:rPr>
              <a:t>Note:  N does not include HIV status unknown or refused to state:  16 cases in 2016.</a:t>
            </a:r>
          </a:p>
        </p:txBody>
      </p:sp>
    </p:spTree>
    <p:extLst>
      <p:ext uri="{BB962C8B-B14F-4D97-AF65-F5344CB8AC3E}">
        <p14:creationId xmlns:p14="http://schemas.microsoft.com/office/powerpoint/2010/main" val="1294014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409575" y="698500"/>
            <a:ext cx="6194425" cy="3484563"/>
          </a:xfrm>
          <a:ln/>
        </p:spPr>
      </p:sp>
      <p:sp>
        <p:nvSpPr>
          <p:cNvPr id="17510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dirty="0" smtClean="0"/>
          </a:p>
        </p:txBody>
      </p:sp>
    </p:spTree>
    <p:extLst>
      <p:ext uri="{BB962C8B-B14F-4D97-AF65-F5344CB8AC3E}">
        <p14:creationId xmlns:p14="http://schemas.microsoft.com/office/powerpoint/2010/main" val="103378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4" name="Straight Arrow Connector 5" descr="Decorative border lines for left side of slide"/>
          <p:cNvCxnSpPr>
            <a:cxnSpLocks noChangeShapeType="1"/>
          </p:cNvCxnSpPr>
          <p:nvPr userDrawn="1"/>
        </p:nvCxnSpPr>
        <p:spPr bwMode="auto">
          <a:xfrm rot="5400000">
            <a:off x="-2464551" y="2590536"/>
            <a:ext cx="5183188" cy="2116"/>
          </a:xfrm>
          <a:prstGeom prst="straightConnector1">
            <a:avLst/>
          </a:prstGeom>
          <a:noFill/>
          <a:ln w="28575" algn="ctr">
            <a:solidFill>
              <a:srgbClr val="0167BB"/>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5" name="Picture 7" descr="Logo-CDPH #1"/>
          <p:cNvPicPr>
            <a:picLocks noChangeAspect="1" noChangeArrowheads="1"/>
          </p:cNvPicPr>
          <p:nvPr userDrawn="1"/>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110068" y="6013451"/>
            <a:ext cx="114723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7" descr="Decorative border lines for left side of slide"/>
          <p:cNvCxnSpPr>
            <a:cxnSpLocks noChangeShapeType="1"/>
          </p:cNvCxnSpPr>
          <p:nvPr userDrawn="1"/>
        </p:nvCxnSpPr>
        <p:spPr bwMode="auto">
          <a:xfrm rot="5400000">
            <a:off x="-2474203" y="2781036"/>
            <a:ext cx="5564188" cy="2117"/>
          </a:xfrm>
          <a:prstGeom prst="straightConnector1">
            <a:avLst/>
          </a:prstGeom>
          <a:noFill/>
          <a:ln w="28575" algn="ctr">
            <a:solidFill>
              <a:srgbClr val="658313"/>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Arrow Connector 8" descr="Decorative border line for top of slide"/>
          <p:cNvCxnSpPr>
            <a:cxnSpLocks noChangeShapeType="1"/>
          </p:cNvCxnSpPr>
          <p:nvPr userDrawn="1"/>
        </p:nvCxnSpPr>
        <p:spPr bwMode="auto">
          <a:xfrm>
            <a:off x="0" y="133350"/>
            <a:ext cx="10363200" cy="1588"/>
          </a:xfrm>
          <a:prstGeom prst="straightConnector1">
            <a:avLst/>
          </a:prstGeom>
          <a:noFill/>
          <a:ln w="28575" algn="ctr">
            <a:solidFill>
              <a:srgbClr val="E4731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9" name="Title 1"/>
          <p:cNvSpPr>
            <a:spLocks noGrp="1"/>
          </p:cNvSpPr>
          <p:nvPr>
            <p:ph type="title"/>
          </p:nvPr>
        </p:nvSpPr>
        <p:spPr>
          <a:xfrm>
            <a:off x="365760" y="64008"/>
            <a:ext cx="11704320" cy="914400"/>
          </a:xfrm>
        </p:spPr>
        <p:txBody>
          <a:bodyPr>
            <a:normAutofit/>
          </a:bodyPr>
          <a:lstStyle>
            <a:lvl1pPr>
              <a:defRPr sz="3200"/>
            </a:lvl1pPr>
          </a:lstStyle>
          <a:p>
            <a:r>
              <a:rPr lang="en-US" smtClean="0"/>
              <a:t>Click to edit Master title style</a:t>
            </a:r>
            <a:endParaRPr lang="en-US"/>
          </a:p>
        </p:txBody>
      </p:sp>
      <p:sp>
        <p:nvSpPr>
          <p:cNvPr id="10" name="Rectangle 15"/>
          <p:cNvSpPr txBox="1">
            <a:spLocks noGrp="1" noChangeArrowheads="1"/>
          </p:cNvSpPr>
          <p:nvPr userDrawn="1"/>
        </p:nvSpPr>
        <p:spPr bwMode="auto">
          <a:xfrm>
            <a:off x="6169152" y="6562726"/>
            <a:ext cx="5486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defRPr/>
            </a:pPr>
            <a:r>
              <a:rPr lang="en-US" sz="1000" b="1" dirty="0" smtClean="0">
                <a:solidFill>
                  <a:srgbClr val="0167BB"/>
                </a:solidFill>
                <a:latin typeface="Arial" charset="0"/>
              </a:rPr>
              <a:t>STD Control Branch</a:t>
            </a:r>
          </a:p>
        </p:txBody>
      </p:sp>
      <p:cxnSp>
        <p:nvCxnSpPr>
          <p:cNvPr id="11" name="Straight Connector 10" descr="Decorative border line for bottom of slide"/>
          <p:cNvCxnSpPr>
            <a:cxnSpLocks noChangeShapeType="1"/>
          </p:cNvCxnSpPr>
          <p:nvPr userDrawn="1"/>
        </p:nvCxnSpPr>
        <p:spPr bwMode="auto">
          <a:xfrm>
            <a:off x="6035040" y="6640514"/>
            <a:ext cx="5486400" cy="1587"/>
          </a:xfrm>
          <a:prstGeom prst="line">
            <a:avLst/>
          </a:prstGeom>
          <a:noFill/>
          <a:ln w="28575" algn="ctr">
            <a:solidFill>
              <a:srgbClr val="0167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12" name="TextBox 11"/>
          <p:cNvSpPr txBox="1"/>
          <p:nvPr userDrawn="1"/>
        </p:nvSpPr>
        <p:spPr>
          <a:xfrm>
            <a:off x="11795738" y="6483097"/>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208078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1/22/2018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144855"/>
            <a:ext cx="6016941" cy="4454305"/>
          </a:xfrm>
        </p:spPr>
        <p:txBody>
          <a:bodyPr>
            <a:normAutofit fontScale="90000"/>
          </a:bodyPr>
          <a:lstStyle/>
          <a:p>
            <a:r>
              <a:rPr lang="en-US" sz="6000" b="1" dirty="0" smtClean="0"/>
              <a:t>MODULE two:   </a:t>
            </a:r>
            <a:br>
              <a:rPr lang="en-US" sz="6000" b="1" dirty="0" smtClean="0"/>
            </a:br>
            <a:r>
              <a:rPr lang="en-US" sz="6000" b="1" dirty="0" smtClean="0"/>
              <a:t/>
            </a:r>
            <a:br>
              <a:rPr lang="en-US" sz="6000" b="1" dirty="0" smtClean="0"/>
            </a:br>
            <a:r>
              <a:rPr lang="en-US" sz="6000" b="1" dirty="0" smtClean="0"/>
              <a:t>overview of </a:t>
            </a:r>
            <a:br>
              <a:rPr lang="en-US" sz="6000" b="1" dirty="0" smtClean="0"/>
            </a:br>
            <a:r>
              <a:rPr lang="en-US" sz="6000" b="1" dirty="0" smtClean="0"/>
              <a:t>health systems </a:t>
            </a:r>
            <a:br>
              <a:rPr lang="en-US" sz="6000" b="1" dirty="0" smtClean="0"/>
            </a:br>
            <a:r>
              <a:rPr lang="en-US" sz="6000" b="1" dirty="0" smtClean="0"/>
              <a:t>in California</a:t>
            </a:r>
            <a:endParaRPr lang="en-US" sz="6000" b="1" dirty="0"/>
          </a:p>
        </p:txBody>
      </p:sp>
      <p:pic>
        <p:nvPicPr>
          <p:cNvPr id="3" name="Picture 2"/>
          <p:cNvPicPr>
            <a:picLocks noChangeAspect="1"/>
          </p:cNvPicPr>
          <p:nvPr/>
        </p:nvPicPr>
        <p:blipFill>
          <a:blip r:embed="rId2"/>
          <a:stretch>
            <a:fillRect/>
          </a:stretch>
        </p:blipFill>
        <p:spPr>
          <a:xfrm>
            <a:off x="9244669" y="320857"/>
            <a:ext cx="2635224" cy="6439660"/>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524" y="677551"/>
            <a:ext cx="11057641" cy="3539430"/>
          </a:xfrm>
          <a:prstGeom prst="rect">
            <a:avLst/>
          </a:prstGeom>
        </p:spPr>
        <p:txBody>
          <a:bodyPr wrap="square">
            <a:spAutoFit/>
          </a:bodyPr>
          <a:lstStyle/>
          <a:p>
            <a:r>
              <a:rPr lang="en-US" sz="2800" dirty="0" smtClean="0"/>
              <a:t>2. More </a:t>
            </a:r>
            <a:r>
              <a:rPr lang="en-US" sz="2800" dirty="0"/>
              <a:t>than a quarter of all Americans and two out of every three older Americans have multiple chronic conditions, and treatment for this population accounts for 66% of the country’s health care budget</a:t>
            </a:r>
            <a:r>
              <a:rPr lang="en-US" sz="2800" dirty="0" smtClean="0"/>
              <a:t>. Please indicate below if this is a true statement or false.</a:t>
            </a:r>
          </a:p>
          <a:p>
            <a:endParaRPr lang="en-US" sz="2800" dirty="0" smtClean="0"/>
          </a:p>
          <a:p>
            <a:pPr marL="514350" indent="-514350">
              <a:buFont typeface="+mj-lt"/>
              <a:buAutoNum type="alphaLcParenR"/>
            </a:pPr>
            <a:r>
              <a:rPr lang="en-US" sz="2800" dirty="0" smtClean="0"/>
              <a:t>True</a:t>
            </a:r>
          </a:p>
          <a:p>
            <a:pPr marL="514350" indent="-514350">
              <a:buFont typeface="+mj-lt"/>
              <a:buAutoNum type="alphaLcParenR"/>
            </a:pPr>
            <a:r>
              <a:rPr lang="en-US" sz="2800" dirty="0" smtClean="0"/>
              <a:t>False</a:t>
            </a:r>
            <a:endParaRPr lang="en-US" sz="2800" dirty="0"/>
          </a:p>
        </p:txBody>
      </p:sp>
    </p:spTree>
    <p:extLst>
      <p:ext uri="{BB962C8B-B14F-4D97-AF65-F5344CB8AC3E}">
        <p14:creationId xmlns:p14="http://schemas.microsoft.com/office/powerpoint/2010/main" val="2158466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524" y="677551"/>
            <a:ext cx="11057641" cy="3539430"/>
          </a:xfrm>
          <a:prstGeom prst="rect">
            <a:avLst/>
          </a:prstGeom>
        </p:spPr>
        <p:txBody>
          <a:bodyPr wrap="square">
            <a:spAutoFit/>
          </a:bodyPr>
          <a:lstStyle/>
          <a:p>
            <a:r>
              <a:rPr lang="en-US" sz="2800" dirty="0" smtClean="0"/>
              <a:t>2. More </a:t>
            </a:r>
            <a:r>
              <a:rPr lang="en-US" sz="2800" dirty="0"/>
              <a:t>than a quarter of all Americans and two out of every three older Americans have multiple chronic conditions, and treatment for this population accounts for 66% of the country’s health care budget</a:t>
            </a:r>
            <a:r>
              <a:rPr lang="en-US" sz="2800" dirty="0" smtClean="0"/>
              <a:t>. Please indicate below if this is a true statement or false.</a:t>
            </a:r>
          </a:p>
          <a:p>
            <a:endParaRPr lang="en-US" sz="2800" dirty="0" smtClean="0"/>
          </a:p>
          <a:p>
            <a:pPr marL="514350" indent="-514350">
              <a:buFont typeface="+mj-lt"/>
              <a:buAutoNum type="alphaLcParenR"/>
            </a:pPr>
            <a:r>
              <a:rPr lang="en-US" sz="2800" dirty="0" smtClean="0">
                <a:solidFill>
                  <a:srgbClr val="FF0000"/>
                </a:solidFill>
              </a:rPr>
              <a:t>True</a:t>
            </a:r>
          </a:p>
          <a:p>
            <a:pPr marL="514350" indent="-514350">
              <a:buFont typeface="+mj-lt"/>
              <a:buAutoNum type="alphaLcParenR"/>
            </a:pPr>
            <a:r>
              <a:rPr lang="en-US" sz="2800" dirty="0" smtClean="0"/>
              <a:t>False</a:t>
            </a:r>
            <a:endParaRPr lang="en-US" sz="2800" dirty="0"/>
          </a:p>
        </p:txBody>
      </p:sp>
    </p:spTree>
    <p:extLst>
      <p:ext uri="{BB962C8B-B14F-4D97-AF65-F5344CB8AC3E}">
        <p14:creationId xmlns:p14="http://schemas.microsoft.com/office/powerpoint/2010/main" val="150493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United States has met six of the Healthy People 2020 targets in this report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solidFill>
                  <a:schemeClr val="bg1"/>
                </a:solidFill>
              </a:rPr>
              <a:t>No leisure time physical activity in past month (31.4% vs. goal of 32.6%).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Obesity </a:t>
            </a:r>
            <a:r>
              <a:rPr lang="en-US" b="1" dirty="0">
                <a:solidFill>
                  <a:schemeClr val="bg1"/>
                </a:solidFill>
              </a:rPr>
              <a:t>(24.5% vs. goal of 30.6%).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 </a:t>
            </a:r>
            <a:r>
              <a:rPr lang="en-US" b="1" dirty="0">
                <a:solidFill>
                  <a:schemeClr val="bg1"/>
                </a:solidFill>
              </a:rPr>
              <a:t>Current smoking (8.4% vs. goal of 12%).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Taking </a:t>
            </a:r>
            <a:r>
              <a:rPr lang="en-US" b="1" dirty="0">
                <a:solidFill>
                  <a:schemeClr val="bg1"/>
                </a:solidFill>
              </a:rPr>
              <a:t>medications for high blood pressure (94.1% vs. goal of 77.4%). </a:t>
            </a:r>
          </a:p>
          <a:p>
            <a:pPr>
              <a:buFont typeface="Arial" panose="020B0604020202020204" pitchFamily="34" charset="0"/>
              <a:buChar char="•"/>
            </a:pPr>
            <a:r>
              <a:rPr lang="en-US" b="1" dirty="0" smtClean="0">
                <a:solidFill>
                  <a:schemeClr val="bg1"/>
                </a:solidFill>
              </a:rPr>
              <a:t>Mammograms </a:t>
            </a:r>
            <a:r>
              <a:rPr lang="en-US" b="1" dirty="0">
                <a:solidFill>
                  <a:schemeClr val="bg1"/>
                </a:solidFill>
              </a:rPr>
              <a:t>within past 2 years (81.9% vs. goal of 70</a:t>
            </a:r>
            <a:r>
              <a:rPr lang="en-US" b="1" dirty="0" smtClean="0">
                <a:solidFill>
                  <a:schemeClr val="bg1"/>
                </a:solidFill>
              </a:rPr>
              <a:t>%).</a:t>
            </a:r>
          </a:p>
          <a:p>
            <a:pPr>
              <a:buFont typeface="Arial" panose="020B0604020202020204" pitchFamily="34" charset="0"/>
              <a:buChar char="•"/>
            </a:pPr>
            <a:r>
              <a:rPr lang="en-US" b="1" dirty="0" smtClean="0">
                <a:solidFill>
                  <a:schemeClr val="bg1"/>
                </a:solidFill>
              </a:rPr>
              <a:t>  </a:t>
            </a:r>
            <a:r>
              <a:rPr lang="en-US" b="1" dirty="0">
                <a:solidFill>
                  <a:schemeClr val="bg1"/>
                </a:solidFill>
              </a:rPr>
              <a:t>Colorectal cancer screenings (72.2 % vs. goal of 70%).</a:t>
            </a:r>
          </a:p>
        </p:txBody>
      </p:sp>
      <p:pic>
        <p:nvPicPr>
          <p:cNvPr id="4" name="Picture 3"/>
          <p:cNvPicPr>
            <a:picLocks noChangeAspect="1"/>
          </p:cNvPicPr>
          <p:nvPr/>
        </p:nvPicPr>
        <p:blipFill>
          <a:blip r:embed="rId2"/>
          <a:stretch>
            <a:fillRect/>
          </a:stretch>
        </p:blipFill>
        <p:spPr>
          <a:xfrm>
            <a:off x="9218612" y="443059"/>
            <a:ext cx="2327991" cy="5688880"/>
          </a:xfrm>
          <a:prstGeom prst="rect">
            <a:avLst/>
          </a:prstGeom>
        </p:spPr>
      </p:pic>
    </p:spTree>
    <p:extLst>
      <p:ext uri="{BB962C8B-B14F-4D97-AF65-F5344CB8AC3E}">
        <p14:creationId xmlns:p14="http://schemas.microsoft.com/office/powerpoint/2010/main" val="286951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5079" y="280448"/>
            <a:ext cx="8439300" cy="6283808"/>
          </a:xfrm>
          <a:prstGeom prst="rect">
            <a:avLst/>
          </a:prstGeom>
        </p:spPr>
      </p:pic>
      <p:sp>
        <p:nvSpPr>
          <p:cNvPr id="2" name="TextBox 1"/>
          <p:cNvSpPr txBox="1"/>
          <p:nvPr/>
        </p:nvSpPr>
        <p:spPr>
          <a:xfrm>
            <a:off x="395926" y="612742"/>
            <a:ext cx="7343480" cy="369332"/>
          </a:xfrm>
          <a:prstGeom prst="rect">
            <a:avLst/>
          </a:prstGeom>
          <a:noFill/>
        </p:spPr>
        <p:txBody>
          <a:bodyPr wrap="square" rtlCol="0">
            <a:spAutoFit/>
          </a:bodyPr>
          <a:lstStyle/>
          <a:p>
            <a:r>
              <a:rPr lang="en-US" dirty="0" smtClean="0">
                <a:solidFill>
                  <a:schemeClr val="bg2"/>
                </a:solidFill>
              </a:rPr>
              <a:t>CHRONIC DISEASE MANAGEMENT</a:t>
            </a:r>
            <a:r>
              <a:rPr lang="en-US" dirty="0">
                <a:solidFill>
                  <a:schemeClr val="bg2"/>
                </a:solidFill>
              </a:rPr>
              <a:t> </a:t>
            </a:r>
            <a:r>
              <a:rPr lang="en-US" dirty="0" smtClean="0">
                <a:solidFill>
                  <a:schemeClr val="bg2"/>
                </a:solidFill>
              </a:rPr>
              <a:t>INFORMATION</a:t>
            </a:r>
            <a:endParaRPr lang="en-US" dirty="0">
              <a:solidFill>
                <a:schemeClr val="bg2"/>
              </a:solidFill>
            </a:endParaRPr>
          </a:p>
        </p:txBody>
      </p:sp>
      <p:pic>
        <p:nvPicPr>
          <p:cNvPr id="3" name="Picture 2"/>
          <p:cNvPicPr>
            <a:picLocks noChangeAspect="1"/>
          </p:cNvPicPr>
          <p:nvPr/>
        </p:nvPicPr>
        <p:blipFill>
          <a:blip r:embed="rId3"/>
          <a:stretch>
            <a:fillRect/>
          </a:stretch>
        </p:blipFill>
        <p:spPr>
          <a:xfrm>
            <a:off x="9181275" y="280448"/>
            <a:ext cx="2571447" cy="6283808"/>
          </a:xfrm>
          <a:prstGeom prst="rect">
            <a:avLst/>
          </a:prstGeom>
        </p:spPr>
      </p:pic>
    </p:spTree>
    <p:extLst>
      <p:ext uri="{BB962C8B-B14F-4D97-AF65-F5344CB8AC3E}">
        <p14:creationId xmlns:p14="http://schemas.microsoft.com/office/powerpoint/2010/main" val="2260830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4524" y="207970"/>
            <a:ext cx="7180548" cy="6390792"/>
          </a:xfrm>
          <a:prstGeom prst="rect">
            <a:avLst/>
          </a:prstGeom>
        </p:spPr>
      </p:pic>
      <p:pic>
        <p:nvPicPr>
          <p:cNvPr id="3" name="Picture 2"/>
          <p:cNvPicPr>
            <a:picLocks noChangeAspect="1"/>
          </p:cNvPicPr>
          <p:nvPr/>
        </p:nvPicPr>
        <p:blipFill>
          <a:blip r:embed="rId3"/>
          <a:stretch>
            <a:fillRect/>
          </a:stretch>
        </p:blipFill>
        <p:spPr>
          <a:xfrm>
            <a:off x="8710367" y="204436"/>
            <a:ext cx="2696066" cy="6588338"/>
          </a:xfrm>
          <a:prstGeom prst="rect">
            <a:avLst/>
          </a:prstGeom>
        </p:spPr>
      </p:pic>
      <p:sp>
        <p:nvSpPr>
          <p:cNvPr id="5" name="Rectangle 4"/>
          <p:cNvSpPr/>
          <p:nvPr/>
        </p:nvSpPr>
        <p:spPr>
          <a:xfrm>
            <a:off x="9024172" y="2294486"/>
            <a:ext cx="2300140" cy="1754326"/>
          </a:xfrm>
          <a:prstGeom prst="rect">
            <a:avLst/>
          </a:prstGeom>
        </p:spPr>
        <p:txBody>
          <a:bodyPr wrap="square">
            <a:spAutoFit/>
          </a:bodyPr>
          <a:lstStyle/>
          <a:p>
            <a:r>
              <a:rPr lang="en-US" dirty="0"/>
              <a:t>HEALTHY PEOPLE</a:t>
            </a:r>
          </a:p>
          <a:p>
            <a:r>
              <a:rPr lang="en-US" dirty="0"/>
              <a:t>2020 TARGETS</a:t>
            </a:r>
          </a:p>
          <a:p>
            <a:r>
              <a:rPr lang="en-US" dirty="0"/>
              <a:t>AND POSITIVE ACHIEVEMENTS AS </a:t>
            </a:r>
          </a:p>
          <a:p>
            <a:r>
              <a:rPr lang="en-US" dirty="0" smtClean="0"/>
              <a:t>WELL </a:t>
            </a:r>
            <a:r>
              <a:rPr lang="en-US" dirty="0"/>
              <a:t>AS GOALS </a:t>
            </a:r>
          </a:p>
          <a:p>
            <a:r>
              <a:rPr lang="en-US" dirty="0"/>
              <a:t>UNABLE TO BE MET</a:t>
            </a:r>
          </a:p>
        </p:txBody>
      </p:sp>
    </p:spTree>
    <p:extLst>
      <p:ext uri="{BB962C8B-B14F-4D97-AF65-F5344CB8AC3E}">
        <p14:creationId xmlns:p14="http://schemas.microsoft.com/office/powerpoint/2010/main" val="1930523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371" y="2797404"/>
            <a:ext cx="8534400" cy="3615267"/>
          </a:xfrm>
        </p:spPr>
        <p:txBody>
          <a:bodyPr>
            <a:normAutofit lnSpcReduction="10000"/>
          </a:bodyPr>
          <a:lstStyle/>
          <a:p>
            <a:pPr marL="457200" indent="-457200">
              <a:buFont typeface="+mj-lt"/>
              <a:buAutoNum type="alphaLcParenR"/>
            </a:pPr>
            <a:r>
              <a:rPr lang="en-US" dirty="0">
                <a:solidFill>
                  <a:schemeClr val="tx1"/>
                </a:solidFill>
              </a:rPr>
              <a:t>No leisure time physical activity in past month (31.4% vs. goal of 32.6%). </a:t>
            </a:r>
          </a:p>
          <a:p>
            <a:pPr marL="457200" indent="-457200">
              <a:buFont typeface="+mj-lt"/>
              <a:buAutoNum type="alphaLcParenR"/>
            </a:pPr>
            <a:r>
              <a:rPr lang="en-US" dirty="0">
                <a:solidFill>
                  <a:schemeClr val="tx1"/>
                </a:solidFill>
              </a:rPr>
              <a:t>Obesity (24.5% vs. goal of 30.6%). </a:t>
            </a:r>
          </a:p>
          <a:p>
            <a:pPr marL="457200" indent="-457200">
              <a:buFont typeface="+mj-lt"/>
              <a:buAutoNum type="alphaLcParenR"/>
            </a:pPr>
            <a:r>
              <a:rPr lang="en-US" dirty="0">
                <a:solidFill>
                  <a:schemeClr val="tx1"/>
                </a:solidFill>
              </a:rPr>
              <a:t> Current smoking (8.4% vs. goal of 12%). </a:t>
            </a:r>
          </a:p>
          <a:p>
            <a:pPr marL="457200" indent="-457200">
              <a:buFont typeface="+mj-lt"/>
              <a:buAutoNum type="alphaLcParenR"/>
            </a:pPr>
            <a:r>
              <a:rPr lang="en-US" dirty="0">
                <a:solidFill>
                  <a:schemeClr val="tx1"/>
                </a:solidFill>
              </a:rPr>
              <a:t>Taking medications for high blood pressure (94.1% vs. goal of 77.4%). </a:t>
            </a:r>
          </a:p>
          <a:p>
            <a:pPr marL="457200" indent="-457200">
              <a:buFont typeface="+mj-lt"/>
              <a:buAutoNum type="alphaLcParenR"/>
            </a:pPr>
            <a:r>
              <a:rPr lang="en-US" dirty="0">
                <a:solidFill>
                  <a:schemeClr val="tx1"/>
                </a:solidFill>
              </a:rPr>
              <a:t>Mammograms within past 2 years (81.9% vs. goal of 70%).</a:t>
            </a:r>
          </a:p>
          <a:p>
            <a:pPr marL="457200" indent="-457200">
              <a:buFont typeface="+mj-lt"/>
              <a:buAutoNum type="alphaLcParenR"/>
            </a:pPr>
            <a:r>
              <a:rPr lang="en-US" dirty="0" smtClean="0">
                <a:solidFill>
                  <a:schemeClr val="tx1"/>
                </a:solidFill>
              </a:rPr>
              <a:t>Colorectal </a:t>
            </a:r>
            <a:r>
              <a:rPr lang="en-US" dirty="0">
                <a:solidFill>
                  <a:schemeClr val="tx1"/>
                </a:solidFill>
              </a:rPr>
              <a:t>cancer screenings (72.2 % vs. goal of 70</a:t>
            </a:r>
            <a:r>
              <a:rPr lang="en-US" dirty="0" smtClean="0">
                <a:solidFill>
                  <a:schemeClr val="tx1"/>
                </a:solidFill>
              </a:rPr>
              <a:t>%).</a:t>
            </a:r>
          </a:p>
          <a:p>
            <a:pPr marL="457200" indent="-457200">
              <a:buFont typeface="+mj-lt"/>
              <a:buAutoNum type="alphaLcParenR"/>
            </a:pPr>
            <a:r>
              <a:rPr lang="en-US" dirty="0" smtClean="0">
                <a:solidFill>
                  <a:schemeClr val="tx1"/>
                </a:solidFill>
              </a:rPr>
              <a:t>Pet ownership rates increased from (25% vs goal of 24%)</a:t>
            </a:r>
            <a:endParaRPr lang="en-US" dirty="0">
              <a:solidFill>
                <a:schemeClr val="tx1"/>
              </a:solidFill>
            </a:endParaRPr>
          </a:p>
        </p:txBody>
      </p:sp>
      <p:sp>
        <p:nvSpPr>
          <p:cNvPr id="4" name="TextBox 3"/>
          <p:cNvSpPr txBox="1"/>
          <p:nvPr/>
        </p:nvSpPr>
        <p:spPr>
          <a:xfrm>
            <a:off x="688157" y="1319753"/>
            <a:ext cx="8672659" cy="1569660"/>
          </a:xfrm>
          <a:prstGeom prst="rect">
            <a:avLst/>
          </a:prstGeom>
          <a:noFill/>
        </p:spPr>
        <p:txBody>
          <a:bodyPr wrap="square" rtlCol="0">
            <a:spAutoFit/>
          </a:bodyPr>
          <a:lstStyle/>
          <a:p>
            <a:r>
              <a:rPr lang="en-US" sz="3200" dirty="0" smtClean="0"/>
              <a:t>3. The United States has met the following Healthy People 2020 targets except for</a:t>
            </a:r>
          </a:p>
          <a:p>
            <a:r>
              <a:rPr lang="en-US" sz="3200" dirty="0" smtClean="0"/>
              <a:t> which one of the statements listed below? </a:t>
            </a:r>
            <a:endParaRPr lang="en-US" sz="3200" dirty="0"/>
          </a:p>
        </p:txBody>
      </p:sp>
    </p:spTree>
    <p:extLst>
      <p:ext uri="{BB962C8B-B14F-4D97-AF65-F5344CB8AC3E}">
        <p14:creationId xmlns:p14="http://schemas.microsoft.com/office/powerpoint/2010/main" val="3578447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398" y="2733010"/>
            <a:ext cx="11519649" cy="3615267"/>
          </a:xfrm>
        </p:spPr>
        <p:txBody>
          <a:bodyPr>
            <a:normAutofit/>
          </a:bodyPr>
          <a:lstStyle/>
          <a:p>
            <a:pPr marL="457200" indent="-457200">
              <a:buFont typeface="+mj-lt"/>
              <a:buAutoNum type="alphaLcParenR"/>
            </a:pPr>
            <a:r>
              <a:rPr lang="en-US" sz="2400" dirty="0">
                <a:solidFill>
                  <a:schemeClr val="tx1"/>
                </a:solidFill>
              </a:rPr>
              <a:t>No leisure time physical activity in past month (31.4% vs. goal of 32.6%). </a:t>
            </a:r>
          </a:p>
          <a:p>
            <a:pPr marL="457200" indent="-457200">
              <a:buFont typeface="+mj-lt"/>
              <a:buAutoNum type="alphaLcParenR"/>
            </a:pPr>
            <a:r>
              <a:rPr lang="en-US" sz="2400" dirty="0">
                <a:solidFill>
                  <a:schemeClr val="tx1"/>
                </a:solidFill>
              </a:rPr>
              <a:t>Obesity (24.5% vs. goal of 30.6%). </a:t>
            </a:r>
          </a:p>
          <a:p>
            <a:pPr marL="457200" indent="-457200">
              <a:buFont typeface="+mj-lt"/>
              <a:buAutoNum type="alphaLcParenR"/>
            </a:pPr>
            <a:r>
              <a:rPr lang="en-US" sz="2400" dirty="0">
                <a:solidFill>
                  <a:schemeClr val="tx1"/>
                </a:solidFill>
              </a:rPr>
              <a:t> Current smoking (8.4% vs. goal of 12%). </a:t>
            </a:r>
          </a:p>
          <a:p>
            <a:pPr marL="457200" indent="-457200">
              <a:buFont typeface="+mj-lt"/>
              <a:buAutoNum type="alphaLcParenR"/>
            </a:pPr>
            <a:r>
              <a:rPr lang="en-US" sz="2400" dirty="0">
                <a:solidFill>
                  <a:schemeClr val="tx1"/>
                </a:solidFill>
              </a:rPr>
              <a:t>Taking medications for high blood pressure (94.1% vs. goal of 77.4%). </a:t>
            </a:r>
          </a:p>
          <a:p>
            <a:pPr marL="457200" indent="-457200">
              <a:buFont typeface="+mj-lt"/>
              <a:buAutoNum type="alphaLcParenR"/>
            </a:pPr>
            <a:r>
              <a:rPr lang="en-US" sz="2400" dirty="0">
                <a:solidFill>
                  <a:schemeClr val="tx1"/>
                </a:solidFill>
              </a:rPr>
              <a:t>Mammograms within past 2 years (81.9% vs. goal of 70%).</a:t>
            </a:r>
          </a:p>
          <a:p>
            <a:pPr marL="457200" indent="-457200">
              <a:buFont typeface="+mj-lt"/>
              <a:buAutoNum type="alphaLcParenR"/>
            </a:pPr>
            <a:r>
              <a:rPr lang="en-US" sz="2400" dirty="0" smtClean="0">
                <a:solidFill>
                  <a:schemeClr val="tx1"/>
                </a:solidFill>
              </a:rPr>
              <a:t>Colorectal </a:t>
            </a:r>
            <a:r>
              <a:rPr lang="en-US" sz="2400" dirty="0">
                <a:solidFill>
                  <a:schemeClr val="tx1"/>
                </a:solidFill>
              </a:rPr>
              <a:t>cancer screenings (72.2 % vs. goal of 70</a:t>
            </a:r>
            <a:r>
              <a:rPr lang="en-US" sz="2400" dirty="0" smtClean="0">
                <a:solidFill>
                  <a:schemeClr val="tx1"/>
                </a:solidFill>
              </a:rPr>
              <a:t>%).</a:t>
            </a:r>
          </a:p>
          <a:p>
            <a:pPr marL="457200" indent="-457200">
              <a:buFont typeface="+mj-lt"/>
              <a:buAutoNum type="alphaLcParenR"/>
            </a:pPr>
            <a:r>
              <a:rPr lang="en-US" sz="2400" dirty="0" smtClean="0">
                <a:solidFill>
                  <a:srgbClr val="FF0000"/>
                </a:solidFill>
              </a:rPr>
              <a:t>Pet ownership rates increased from (25% vs goal of 24%)</a:t>
            </a:r>
            <a:endParaRPr lang="en-US" sz="2400" dirty="0">
              <a:solidFill>
                <a:srgbClr val="FF0000"/>
              </a:solidFill>
            </a:endParaRPr>
          </a:p>
        </p:txBody>
      </p:sp>
      <p:sp>
        <p:nvSpPr>
          <p:cNvPr id="4" name="TextBox 3"/>
          <p:cNvSpPr txBox="1"/>
          <p:nvPr/>
        </p:nvSpPr>
        <p:spPr>
          <a:xfrm>
            <a:off x="150828" y="1150070"/>
            <a:ext cx="10469533" cy="1384995"/>
          </a:xfrm>
          <a:prstGeom prst="rect">
            <a:avLst/>
          </a:prstGeom>
          <a:noFill/>
        </p:spPr>
        <p:txBody>
          <a:bodyPr wrap="none" rtlCol="0">
            <a:spAutoFit/>
          </a:bodyPr>
          <a:lstStyle/>
          <a:p>
            <a:r>
              <a:rPr lang="en-US" sz="2800" dirty="0" smtClean="0"/>
              <a:t>3. The United States has met following Healthy People 2020 </a:t>
            </a:r>
          </a:p>
          <a:p>
            <a:r>
              <a:rPr lang="en-US" sz="2800" dirty="0" smtClean="0"/>
              <a:t>targets except for which one </a:t>
            </a:r>
          </a:p>
          <a:p>
            <a:r>
              <a:rPr lang="en-US" sz="2800" dirty="0" smtClean="0"/>
              <a:t>of the statements listed below? </a:t>
            </a:r>
            <a:endParaRPr lang="en-US" sz="2800" dirty="0"/>
          </a:p>
        </p:txBody>
      </p:sp>
    </p:spTree>
    <p:extLst>
      <p:ext uri="{BB962C8B-B14F-4D97-AF65-F5344CB8AC3E}">
        <p14:creationId xmlns:p14="http://schemas.microsoft.com/office/powerpoint/2010/main" val="2996619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2312" y="864065"/>
            <a:ext cx="9717376" cy="5687563"/>
          </a:xfrm>
          <a:prstGeom prst="rect">
            <a:avLst/>
          </a:prstGeom>
        </p:spPr>
      </p:pic>
      <p:sp>
        <p:nvSpPr>
          <p:cNvPr id="2" name="TextBox 1"/>
          <p:cNvSpPr txBox="1"/>
          <p:nvPr/>
        </p:nvSpPr>
        <p:spPr>
          <a:xfrm>
            <a:off x="7540444" y="1878615"/>
            <a:ext cx="1204028" cy="1477328"/>
          </a:xfrm>
          <a:prstGeom prst="rect">
            <a:avLst/>
          </a:prstGeom>
          <a:noFill/>
        </p:spPr>
        <p:txBody>
          <a:bodyPr wrap="square" rtlCol="0">
            <a:spAutoFit/>
          </a:bodyPr>
          <a:lstStyle/>
          <a:p>
            <a:r>
              <a:rPr lang="en-US" dirty="0" smtClean="0">
                <a:solidFill>
                  <a:schemeClr val="bg2"/>
                </a:solidFill>
              </a:rPr>
              <a:t>ETHNIC</a:t>
            </a:r>
          </a:p>
          <a:p>
            <a:r>
              <a:rPr lang="en-US" dirty="0" smtClean="0">
                <a:solidFill>
                  <a:schemeClr val="bg2"/>
                </a:solidFill>
              </a:rPr>
              <a:t>MAKEUP</a:t>
            </a:r>
          </a:p>
          <a:p>
            <a:r>
              <a:rPr lang="en-US" dirty="0" smtClean="0">
                <a:solidFill>
                  <a:schemeClr val="bg2"/>
                </a:solidFill>
              </a:rPr>
              <a:t>OF OLDER</a:t>
            </a:r>
          </a:p>
          <a:p>
            <a:r>
              <a:rPr lang="en-US" dirty="0" smtClean="0">
                <a:solidFill>
                  <a:schemeClr val="bg2"/>
                </a:solidFill>
              </a:rPr>
              <a:t>PATIENTS</a:t>
            </a:r>
            <a:endParaRPr lang="en-US" dirty="0">
              <a:solidFill>
                <a:schemeClr val="bg2"/>
              </a:solidFill>
            </a:endParaRPr>
          </a:p>
        </p:txBody>
      </p:sp>
      <p:pic>
        <p:nvPicPr>
          <p:cNvPr id="3" name="Picture 2"/>
          <p:cNvPicPr>
            <a:picLocks noChangeAspect="1"/>
          </p:cNvPicPr>
          <p:nvPr/>
        </p:nvPicPr>
        <p:blipFill>
          <a:blip r:embed="rId3"/>
          <a:stretch>
            <a:fillRect/>
          </a:stretch>
        </p:blipFill>
        <p:spPr>
          <a:xfrm>
            <a:off x="9705516" y="864065"/>
            <a:ext cx="2327453" cy="5687563"/>
          </a:xfrm>
          <a:prstGeom prst="rect">
            <a:avLst/>
          </a:prstGeom>
        </p:spPr>
      </p:pic>
    </p:spTree>
    <p:extLst>
      <p:ext uri="{BB962C8B-B14F-4D97-AF65-F5344CB8AC3E}">
        <p14:creationId xmlns:p14="http://schemas.microsoft.com/office/powerpoint/2010/main" val="924508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418" y="1282044"/>
            <a:ext cx="8534400" cy="1498863"/>
          </a:xfrm>
        </p:spPr>
        <p:txBody>
          <a:bodyPr>
            <a:normAutofit fontScale="90000"/>
          </a:bodyPr>
          <a:lstStyle/>
          <a:p>
            <a:r>
              <a:rPr lang="en-US" cap="none" dirty="0" smtClean="0"/>
              <a:t>4. Which of the following ethnic groups</a:t>
            </a:r>
            <a:br>
              <a:rPr lang="en-US" cap="none" dirty="0" smtClean="0"/>
            </a:br>
            <a:r>
              <a:rPr lang="en-US" cap="none" dirty="0" smtClean="0"/>
              <a:t>makes up the largest percentage of population aged 65 or older?</a:t>
            </a:r>
            <a:br>
              <a:rPr lang="en-US" cap="none" dirty="0" smtClean="0"/>
            </a:br>
            <a:r>
              <a:rPr lang="en-US" cap="none" dirty="0" smtClean="0"/>
              <a:t/>
            </a:r>
            <a:br>
              <a:rPr lang="en-US" cap="none" dirty="0" smtClean="0"/>
            </a:br>
            <a:endParaRPr lang="en-US" cap="none" dirty="0"/>
          </a:p>
        </p:txBody>
      </p:sp>
      <p:sp>
        <p:nvSpPr>
          <p:cNvPr id="5" name="TextBox 4"/>
          <p:cNvSpPr txBox="1"/>
          <p:nvPr/>
        </p:nvSpPr>
        <p:spPr>
          <a:xfrm>
            <a:off x="1107183" y="2643223"/>
            <a:ext cx="5495827" cy="3416320"/>
          </a:xfrm>
          <a:prstGeom prst="rect">
            <a:avLst/>
          </a:prstGeom>
          <a:noFill/>
        </p:spPr>
        <p:txBody>
          <a:bodyPr wrap="square" rtlCol="0">
            <a:spAutoFit/>
          </a:bodyPr>
          <a:lstStyle/>
          <a:p>
            <a:pPr marL="342900" indent="-342900">
              <a:buFont typeface="+mj-lt"/>
              <a:buAutoNum type="alphaLcParenR"/>
            </a:pPr>
            <a:r>
              <a:rPr lang="en-US" sz="2400" dirty="0"/>
              <a:t>Non-Hispanic </a:t>
            </a:r>
            <a:r>
              <a:rPr lang="en-US" sz="2400" dirty="0" smtClean="0"/>
              <a:t>White</a:t>
            </a:r>
          </a:p>
          <a:p>
            <a:pPr marL="342900" indent="-342900">
              <a:buFont typeface="+mj-lt"/>
              <a:buAutoNum type="alphaLcParenR"/>
            </a:pPr>
            <a:endParaRPr lang="en-US" sz="2400" dirty="0" smtClean="0"/>
          </a:p>
          <a:p>
            <a:pPr marL="342900" indent="-342900">
              <a:buFont typeface="+mj-lt"/>
              <a:buAutoNum type="alphaLcParenR"/>
            </a:pPr>
            <a:r>
              <a:rPr lang="en-US" sz="2400" dirty="0" smtClean="0"/>
              <a:t>Non-Hispanic Black</a:t>
            </a:r>
          </a:p>
          <a:p>
            <a:pPr marL="342900" indent="-342900">
              <a:buFont typeface="+mj-lt"/>
              <a:buAutoNum type="alphaLcParenR"/>
            </a:pPr>
            <a:endParaRPr lang="en-US" sz="2400" dirty="0" smtClean="0"/>
          </a:p>
          <a:p>
            <a:pPr marL="342900" indent="-342900">
              <a:buFont typeface="+mj-lt"/>
              <a:buAutoNum type="alphaLcParenR"/>
            </a:pPr>
            <a:r>
              <a:rPr lang="en-US" sz="2400" dirty="0" smtClean="0"/>
              <a:t>Asian</a:t>
            </a:r>
            <a:r>
              <a:rPr lang="en-US" sz="2400" dirty="0"/>
              <a:t/>
            </a:r>
            <a:br>
              <a:rPr lang="en-US" sz="2400" dirty="0"/>
            </a:br>
            <a:endParaRPr lang="en-US" sz="2400" dirty="0" smtClean="0"/>
          </a:p>
          <a:p>
            <a:pPr marL="342900" indent="-342900">
              <a:buFont typeface="+mj-lt"/>
              <a:buAutoNum type="alphaLcParenR"/>
            </a:pPr>
            <a:r>
              <a:rPr lang="en-US" sz="2400" dirty="0" smtClean="0"/>
              <a:t>American Indian or Alaska Native</a:t>
            </a:r>
            <a:br>
              <a:rPr lang="en-US" sz="2400" dirty="0" smtClean="0"/>
            </a:br>
            <a:endParaRPr lang="en-US" sz="2400" dirty="0" smtClean="0"/>
          </a:p>
          <a:p>
            <a:pPr marL="342900" indent="-342900">
              <a:buFont typeface="+mj-lt"/>
              <a:buAutoNum type="alphaLcParenR"/>
            </a:pPr>
            <a:r>
              <a:rPr lang="en-US" sz="2400" dirty="0" smtClean="0"/>
              <a:t>Hispanic </a:t>
            </a:r>
            <a:r>
              <a:rPr lang="en-US" sz="2400" dirty="0"/>
              <a:t>any race</a:t>
            </a:r>
          </a:p>
        </p:txBody>
      </p:sp>
    </p:spTree>
    <p:extLst>
      <p:ext uri="{BB962C8B-B14F-4D97-AF65-F5344CB8AC3E}">
        <p14:creationId xmlns:p14="http://schemas.microsoft.com/office/powerpoint/2010/main" val="3035646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418" y="1282044"/>
            <a:ext cx="8534400" cy="1498863"/>
          </a:xfrm>
        </p:spPr>
        <p:txBody>
          <a:bodyPr>
            <a:normAutofit fontScale="90000"/>
          </a:bodyPr>
          <a:lstStyle/>
          <a:p>
            <a:r>
              <a:rPr lang="en-US" cap="none" dirty="0" smtClean="0"/>
              <a:t>4. Which of the following ethnic groups</a:t>
            </a:r>
            <a:br>
              <a:rPr lang="en-US" cap="none" dirty="0" smtClean="0"/>
            </a:br>
            <a:r>
              <a:rPr lang="en-US" cap="none" dirty="0" smtClean="0"/>
              <a:t>makes up the largest percentage of population aged 65 or older?</a:t>
            </a:r>
            <a:br>
              <a:rPr lang="en-US" cap="none" dirty="0" smtClean="0"/>
            </a:br>
            <a:r>
              <a:rPr lang="en-US" cap="none" dirty="0" smtClean="0"/>
              <a:t/>
            </a:r>
            <a:br>
              <a:rPr lang="en-US" cap="none" dirty="0" smtClean="0"/>
            </a:br>
            <a:endParaRPr lang="en-US" cap="none" dirty="0"/>
          </a:p>
        </p:txBody>
      </p:sp>
      <p:sp>
        <p:nvSpPr>
          <p:cNvPr id="5" name="TextBox 4"/>
          <p:cNvSpPr txBox="1"/>
          <p:nvPr/>
        </p:nvSpPr>
        <p:spPr>
          <a:xfrm>
            <a:off x="1107183" y="2491729"/>
            <a:ext cx="5495827" cy="3416320"/>
          </a:xfrm>
          <a:prstGeom prst="rect">
            <a:avLst/>
          </a:prstGeom>
          <a:noFill/>
        </p:spPr>
        <p:txBody>
          <a:bodyPr wrap="square" rtlCol="0">
            <a:spAutoFit/>
          </a:bodyPr>
          <a:lstStyle/>
          <a:p>
            <a:pPr marL="342900" indent="-342900">
              <a:buFont typeface="+mj-lt"/>
              <a:buAutoNum type="alphaLcParenR"/>
            </a:pPr>
            <a:r>
              <a:rPr lang="en-US" sz="2400" dirty="0">
                <a:solidFill>
                  <a:srgbClr val="FF0000"/>
                </a:solidFill>
              </a:rPr>
              <a:t>Non-Hispanic </a:t>
            </a:r>
            <a:r>
              <a:rPr lang="en-US" sz="2400" dirty="0" smtClean="0">
                <a:solidFill>
                  <a:srgbClr val="FF0000"/>
                </a:solidFill>
              </a:rPr>
              <a:t>White</a:t>
            </a:r>
          </a:p>
          <a:p>
            <a:pPr marL="342900" indent="-342900">
              <a:buFont typeface="+mj-lt"/>
              <a:buAutoNum type="alphaLcParenR"/>
            </a:pPr>
            <a:endParaRPr lang="en-US" sz="2400" dirty="0" smtClean="0"/>
          </a:p>
          <a:p>
            <a:pPr marL="342900" indent="-342900">
              <a:buFont typeface="+mj-lt"/>
              <a:buAutoNum type="alphaLcParenR"/>
            </a:pPr>
            <a:r>
              <a:rPr lang="en-US" sz="2400" dirty="0" smtClean="0"/>
              <a:t>Non-Hispanic Black</a:t>
            </a:r>
          </a:p>
          <a:p>
            <a:pPr marL="342900" indent="-342900">
              <a:buFont typeface="+mj-lt"/>
              <a:buAutoNum type="alphaLcParenR"/>
            </a:pPr>
            <a:endParaRPr lang="en-US" sz="2400" dirty="0" smtClean="0"/>
          </a:p>
          <a:p>
            <a:pPr marL="342900" indent="-342900">
              <a:buFont typeface="+mj-lt"/>
              <a:buAutoNum type="alphaLcParenR"/>
            </a:pPr>
            <a:r>
              <a:rPr lang="en-US" sz="2400" dirty="0" smtClean="0"/>
              <a:t>Asian</a:t>
            </a:r>
            <a:r>
              <a:rPr lang="en-US" sz="2400" dirty="0"/>
              <a:t/>
            </a:r>
            <a:br>
              <a:rPr lang="en-US" sz="2400" dirty="0"/>
            </a:br>
            <a:endParaRPr lang="en-US" sz="2400" dirty="0" smtClean="0"/>
          </a:p>
          <a:p>
            <a:pPr marL="342900" indent="-342900">
              <a:buFont typeface="+mj-lt"/>
              <a:buAutoNum type="alphaLcParenR"/>
            </a:pPr>
            <a:r>
              <a:rPr lang="en-US" sz="2400" dirty="0" smtClean="0"/>
              <a:t>American Indian or Alaska Native</a:t>
            </a:r>
            <a:br>
              <a:rPr lang="en-US" sz="2400" dirty="0" smtClean="0"/>
            </a:br>
            <a:endParaRPr lang="en-US" sz="2400" dirty="0" smtClean="0"/>
          </a:p>
          <a:p>
            <a:pPr marL="342900" indent="-342900">
              <a:buFont typeface="+mj-lt"/>
              <a:buAutoNum type="alphaLcParenR"/>
            </a:pPr>
            <a:r>
              <a:rPr lang="en-US" sz="2400" dirty="0" smtClean="0"/>
              <a:t>Hispanic </a:t>
            </a:r>
            <a:r>
              <a:rPr lang="en-US" sz="2400" dirty="0"/>
              <a:t>any race</a:t>
            </a:r>
          </a:p>
        </p:txBody>
      </p:sp>
    </p:spTree>
    <p:extLst>
      <p:ext uri="{BB962C8B-B14F-4D97-AF65-F5344CB8AC3E}">
        <p14:creationId xmlns:p14="http://schemas.microsoft.com/office/powerpoint/2010/main" val="3768813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11996677" cy="4454305"/>
          </a:xfrm>
          <a:prstGeom prst="rect">
            <a:avLst/>
          </a:prstGeom>
          <a:effectLst/>
        </p:spPr>
        <p:txBody>
          <a:bodyPr vert="horz" lIns="91440" tIns="45720" rIns="91440" bIns="45720" rtlCol="0" anchor="b">
            <a:normAutofit lnSpcReduction="1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two:   </a:t>
            </a:r>
            <a:br>
              <a:rPr lang="en-US" sz="6000" b="1" dirty="0" smtClean="0"/>
            </a:br>
            <a:endParaRPr lang="en-US" sz="6000" b="1" dirty="0" smtClean="0"/>
          </a:p>
          <a:p>
            <a:r>
              <a:rPr lang="en-US" b="1" dirty="0" smtClean="0"/>
              <a:t>SECTION five: </a:t>
            </a:r>
          </a:p>
          <a:p>
            <a:r>
              <a:rPr lang="en-US" b="1" dirty="0" smtClean="0"/>
              <a:t>California </a:t>
            </a:r>
          </a:p>
          <a:p>
            <a:r>
              <a:rPr lang="en-US" b="1" dirty="0" smtClean="0"/>
              <a:t>public </a:t>
            </a:r>
          </a:p>
          <a:p>
            <a:r>
              <a:rPr lang="en-US" b="1" dirty="0" smtClean="0"/>
              <a:t>health system</a:t>
            </a:r>
            <a:endParaRPr lang="en-US" b="1" dirty="0"/>
          </a:p>
        </p:txBody>
      </p:sp>
      <p:pic>
        <p:nvPicPr>
          <p:cNvPr id="2" name="Picture 1"/>
          <p:cNvPicPr>
            <a:picLocks noChangeAspect="1"/>
          </p:cNvPicPr>
          <p:nvPr/>
        </p:nvPicPr>
        <p:blipFill>
          <a:blip r:embed="rId2"/>
          <a:stretch>
            <a:fillRect/>
          </a:stretch>
        </p:blipFill>
        <p:spPr>
          <a:xfrm>
            <a:off x="9351519" y="235150"/>
            <a:ext cx="2612350" cy="6383763"/>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5996" y="671746"/>
            <a:ext cx="9289674" cy="5837938"/>
          </a:xfrm>
          <a:prstGeom prst="rect">
            <a:avLst/>
          </a:prstGeom>
        </p:spPr>
      </p:pic>
      <p:sp>
        <p:nvSpPr>
          <p:cNvPr id="2" name="TextBox 1"/>
          <p:cNvSpPr txBox="1"/>
          <p:nvPr/>
        </p:nvSpPr>
        <p:spPr>
          <a:xfrm>
            <a:off x="6970647" y="1352443"/>
            <a:ext cx="1282723" cy="1200329"/>
          </a:xfrm>
          <a:prstGeom prst="rect">
            <a:avLst/>
          </a:prstGeom>
          <a:noFill/>
        </p:spPr>
        <p:txBody>
          <a:bodyPr wrap="none" rtlCol="0">
            <a:spAutoFit/>
          </a:bodyPr>
          <a:lstStyle/>
          <a:p>
            <a:r>
              <a:rPr lang="en-US" dirty="0" smtClean="0">
                <a:solidFill>
                  <a:schemeClr val="bg2"/>
                </a:solidFill>
              </a:rPr>
              <a:t>CAUSES</a:t>
            </a:r>
          </a:p>
          <a:p>
            <a:r>
              <a:rPr lang="en-US" dirty="0" smtClean="0">
                <a:solidFill>
                  <a:schemeClr val="bg2"/>
                </a:solidFill>
              </a:rPr>
              <a:t>OF DEATH</a:t>
            </a:r>
          </a:p>
          <a:p>
            <a:r>
              <a:rPr lang="en-US" dirty="0" smtClean="0">
                <a:solidFill>
                  <a:schemeClr val="bg2"/>
                </a:solidFill>
              </a:rPr>
              <a:t>IN OLDER </a:t>
            </a:r>
          </a:p>
          <a:p>
            <a:r>
              <a:rPr lang="en-US" dirty="0" smtClean="0">
                <a:solidFill>
                  <a:schemeClr val="bg2"/>
                </a:solidFill>
              </a:rPr>
              <a:t>PATIENTS</a:t>
            </a:r>
            <a:endParaRPr lang="en-US" dirty="0">
              <a:solidFill>
                <a:schemeClr val="bg2"/>
              </a:solidFill>
            </a:endParaRPr>
          </a:p>
        </p:txBody>
      </p:sp>
      <p:pic>
        <p:nvPicPr>
          <p:cNvPr id="3" name="Picture 2"/>
          <p:cNvPicPr>
            <a:picLocks noChangeAspect="1"/>
          </p:cNvPicPr>
          <p:nvPr/>
        </p:nvPicPr>
        <p:blipFill>
          <a:blip r:embed="rId3"/>
          <a:stretch>
            <a:fillRect/>
          </a:stretch>
        </p:blipFill>
        <p:spPr>
          <a:xfrm>
            <a:off x="9395670" y="199519"/>
            <a:ext cx="2634186" cy="6437123"/>
          </a:xfrm>
          <a:prstGeom prst="rect">
            <a:avLst/>
          </a:prstGeom>
        </p:spPr>
      </p:pic>
    </p:spTree>
    <p:extLst>
      <p:ext uri="{BB962C8B-B14F-4D97-AF65-F5344CB8AC3E}">
        <p14:creationId xmlns:p14="http://schemas.microsoft.com/office/powerpoint/2010/main" val="1613112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0192" y="961135"/>
            <a:ext cx="9480179" cy="1569660"/>
          </a:xfrm>
          <a:prstGeom prst="rect">
            <a:avLst/>
          </a:prstGeom>
          <a:noFill/>
        </p:spPr>
        <p:txBody>
          <a:bodyPr wrap="square" rtlCol="0">
            <a:spAutoFit/>
          </a:bodyPr>
          <a:lstStyle/>
          <a:p>
            <a:r>
              <a:rPr lang="en-US" sz="3200" dirty="0" smtClean="0"/>
              <a:t>5. What was the leading cause of death from 2007 through 2009 in the U.S. in adults aged 65 or older?</a:t>
            </a:r>
            <a:endParaRPr lang="en-US" sz="3200" dirty="0"/>
          </a:p>
        </p:txBody>
      </p:sp>
      <p:sp>
        <p:nvSpPr>
          <p:cNvPr id="5" name="TextBox 4"/>
          <p:cNvSpPr txBox="1"/>
          <p:nvPr/>
        </p:nvSpPr>
        <p:spPr>
          <a:xfrm>
            <a:off x="900192" y="3010735"/>
            <a:ext cx="5542959" cy="1815882"/>
          </a:xfrm>
          <a:prstGeom prst="rect">
            <a:avLst/>
          </a:prstGeom>
          <a:noFill/>
        </p:spPr>
        <p:txBody>
          <a:bodyPr wrap="square" rtlCol="0">
            <a:spAutoFit/>
          </a:bodyPr>
          <a:lstStyle/>
          <a:p>
            <a:pPr marL="342900" indent="-342900">
              <a:buFont typeface="+mj-lt"/>
              <a:buAutoNum type="alphaLcParenR"/>
            </a:pPr>
            <a:r>
              <a:rPr lang="en-US" sz="2800" dirty="0" smtClean="0"/>
              <a:t> Chronic Respiratory Disease</a:t>
            </a:r>
          </a:p>
          <a:p>
            <a:pPr marL="342900" indent="-342900">
              <a:buFont typeface="+mj-lt"/>
              <a:buAutoNum type="alphaLcParenR"/>
            </a:pPr>
            <a:r>
              <a:rPr lang="en-US" sz="2800" dirty="0" smtClean="0"/>
              <a:t> Chronic Heart Disease</a:t>
            </a:r>
            <a:endParaRPr lang="en-US" sz="2800" dirty="0"/>
          </a:p>
          <a:p>
            <a:pPr marL="342900" indent="-342900">
              <a:buFont typeface="+mj-lt"/>
              <a:buAutoNum type="alphaLcParenR"/>
            </a:pPr>
            <a:r>
              <a:rPr lang="en-US" sz="2800" dirty="0" smtClean="0"/>
              <a:t> Cancer</a:t>
            </a:r>
          </a:p>
          <a:p>
            <a:pPr marL="342900" indent="-342900">
              <a:buFont typeface="+mj-lt"/>
              <a:buAutoNum type="alphaLcParenR"/>
            </a:pPr>
            <a:r>
              <a:rPr lang="en-US" sz="2800" dirty="0" smtClean="0"/>
              <a:t> Stroke</a:t>
            </a:r>
          </a:p>
        </p:txBody>
      </p:sp>
    </p:spTree>
    <p:extLst>
      <p:ext uri="{BB962C8B-B14F-4D97-AF65-F5344CB8AC3E}">
        <p14:creationId xmlns:p14="http://schemas.microsoft.com/office/powerpoint/2010/main" val="3796009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7465" y="1038409"/>
            <a:ext cx="9892303" cy="1569660"/>
          </a:xfrm>
          <a:prstGeom prst="rect">
            <a:avLst/>
          </a:prstGeom>
          <a:noFill/>
        </p:spPr>
        <p:txBody>
          <a:bodyPr wrap="square" rtlCol="0">
            <a:spAutoFit/>
          </a:bodyPr>
          <a:lstStyle/>
          <a:p>
            <a:r>
              <a:rPr lang="en-US" sz="3200" dirty="0" smtClean="0"/>
              <a:t>5. What was the leading cause of death from 2007 through 2009 in the U.S. in adults aged 65 or older?</a:t>
            </a:r>
            <a:endParaRPr lang="en-US" sz="3200" dirty="0"/>
          </a:p>
        </p:txBody>
      </p:sp>
      <p:sp>
        <p:nvSpPr>
          <p:cNvPr id="5" name="TextBox 4"/>
          <p:cNvSpPr txBox="1"/>
          <p:nvPr/>
        </p:nvSpPr>
        <p:spPr>
          <a:xfrm>
            <a:off x="977465" y="2959219"/>
            <a:ext cx="5542959" cy="1815882"/>
          </a:xfrm>
          <a:prstGeom prst="rect">
            <a:avLst/>
          </a:prstGeom>
          <a:noFill/>
        </p:spPr>
        <p:txBody>
          <a:bodyPr wrap="square" rtlCol="0">
            <a:spAutoFit/>
          </a:bodyPr>
          <a:lstStyle/>
          <a:p>
            <a:pPr marL="342900" indent="-342900">
              <a:buFont typeface="+mj-lt"/>
              <a:buAutoNum type="alphaLcParenR"/>
            </a:pPr>
            <a:r>
              <a:rPr lang="en-US" sz="2800" dirty="0" smtClean="0"/>
              <a:t> Chronic Respiratory Disease</a:t>
            </a:r>
          </a:p>
          <a:p>
            <a:pPr marL="342900" indent="-342900">
              <a:buFont typeface="+mj-lt"/>
              <a:buAutoNum type="alphaLcParenR"/>
            </a:pPr>
            <a:r>
              <a:rPr lang="en-US" sz="2800" dirty="0" smtClean="0"/>
              <a:t> </a:t>
            </a:r>
            <a:r>
              <a:rPr lang="en-US" sz="2800" dirty="0" smtClean="0">
                <a:solidFill>
                  <a:srgbClr val="FF0000"/>
                </a:solidFill>
              </a:rPr>
              <a:t>Chronic Heart Disease</a:t>
            </a:r>
            <a:endParaRPr lang="en-US" sz="2800" dirty="0">
              <a:solidFill>
                <a:srgbClr val="FF0000"/>
              </a:solidFill>
            </a:endParaRPr>
          </a:p>
          <a:p>
            <a:pPr marL="342900" indent="-342900">
              <a:buFont typeface="+mj-lt"/>
              <a:buAutoNum type="alphaLcParenR"/>
            </a:pPr>
            <a:r>
              <a:rPr lang="en-US" sz="2800" dirty="0" smtClean="0"/>
              <a:t> Cancer</a:t>
            </a:r>
          </a:p>
          <a:p>
            <a:pPr marL="342900" indent="-342900">
              <a:buFont typeface="+mj-lt"/>
              <a:buAutoNum type="alphaLcParenR"/>
            </a:pPr>
            <a:r>
              <a:rPr lang="en-US" sz="2800" dirty="0" smtClean="0"/>
              <a:t> Stroke</a:t>
            </a:r>
          </a:p>
        </p:txBody>
      </p:sp>
    </p:spTree>
    <p:extLst>
      <p:ext uri="{BB962C8B-B14F-4D97-AF65-F5344CB8AC3E}">
        <p14:creationId xmlns:p14="http://schemas.microsoft.com/office/powerpoint/2010/main" val="2508122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6047" y="235671"/>
            <a:ext cx="11785715" cy="6256378"/>
          </a:xfrm>
          <a:prstGeom prst="rect">
            <a:avLst/>
          </a:prstGeom>
        </p:spPr>
      </p:pic>
    </p:spTree>
    <p:extLst>
      <p:ext uri="{BB962C8B-B14F-4D97-AF65-F5344CB8AC3E}">
        <p14:creationId xmlns:p14="http://schemas.microsoft.com/office/powerpoint/2010/main" val="2508525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1189" y="1098166"/>
            <a:ext cx="8510766" cy="4838127"/>
          </a:xfrm>
          <a:prstGeom prst="rect">
            <a:avLst/>
          </a:prstGeom>
        </p:spPr>
      </p:pic>
      <p:pic>
        <p:nvPicPr>
          <p:cNvPr id="2" name="Picture 1"/>
          <p:cNvPicPr>
            <a:picLocks noChangeAspect="1"/>
          </p:cNvPicPr>
          <p:nvPr/>
        </p:nvPicPr>
        <p:blipFill>
          <a:blip r:embed="rId3"/>
          <a:stretch>
            <a:fillRect/>
          </a:stretch>
        </p:blipFill>
        <p:spPr>
          <a:xfrm>
            <a:off x="9366963" y="236372"/>
            <a:ext cx="2632447" cy="6432876"/>
          </a:xfrm>
          <a:prstGeom prst="rect">
            <a:avLst/>
          </a:prstGeom>
        </p:spPr>
      </p:pic>
    </p:spTree>
    <p:extLst>
      <p:ext uri="{BB962C8B-B14F-4D97-AF65-F5344CB8AC3E}">
        <p14:creationId xmlns:p14="http://schemas.microsoft.com/office/powerpoint/2010/main" val="4155470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5553" y="261593"/>
            <a:ext cx="8530228" cy="6335622"/>
          </a:xfrm>
          <a:prstGeom prst="rect">
            <a:avLst/>
          </a:prstGeom>
        </p:spPr>
      </p:pic>
      <p:sp>
        <p:nvSpPr>
          <p:cNvPr id="2" name="TextBox 1"/>
          <p:cNvSpPr txBox="1"/>
          <p:nvPr/>
        </p:nvSpPr>
        <p:spPr>
          <a:xfrm>
            <a:off x="255553" y="1879383"/>
            <a:ext cx="2047355" cy="1323439"/>
          </a:xfrm>
          <a:prstGeom prst="rect">
            <a:avLst/>
          </a:prstGeom>
          <a:noFill/>
        </p:spPr>
        <p:txBody>
          <a:bodyPr wrap="none" rtlCol="0">
            <a:spAutoFit/>
          </a:bodyPr>
          <a:lstStyle/>
          <a:p>
            <a:r>
              <a:rPr lang="en-US" sz="2000" dirty="0" smtClean="0">
                <a:solidFill>
                  <a:srgbClr val="C00000"/>
                </a:solidFill>
              </a:rPr>
              <a:t>INTERVENTIONS</a:t>
            </a:r>
          </a:p>
          <a:p>
            <a:r>
              <a:rPr lang="en-US" sz="2000" dirty="0" smtClean="0">
                <a:solidFill>
                  <a:srgbClr val="C00000"/>
                </a:solidFill>
              </a:rPr>
              <a:t>PROMOTNG </a:t>
            </a:r>
          </a:p>
          <a:p>
            <a:r>
              <a:rPr lang="en-US" sz="2000" dirty="0" smtClean="0">
                <a:solidFill>
                  <a:srgbClr val="C00000"/>
                </a:solidFill>
              </a:rPr>
              <a:t>PHYSICAL </a:t>
            </a:r>
          </a:p>
          <a:p>
            <a:r>
              <a:rPr lang="en-US" sz="2000" dirty="0" smtClean="0">
                <a:solidFill>
                  <a:srgbClr val="C00000"/>
                </a:solidFill>
              </a:rPr>
              <a:t>ACTIVITY</a:t>
            </a:r>
            <a:endParaRPr lang="en-US" sz="2000" dirty="0">
              <a:solidFill>
                <a:srgbClr val="C00000"/>
              </a:solidFill>
            </a:endParaRPr>
          </a:p>
        </p:txBody>
      </p:sp>
      <p:pic>
        <p:nvPicPr>
          <p:cNvPr id="3" name="Picture 2"/>
          <p:cNvPicPr>
            <a:picLocks noChangeAspect="1"/>
          </p:cNvPicPr>
          <p:nvPr/>
        </p:nvPicPr>
        <p:blipFill>
          <a:blip r:embed="rId3"/>
          <a:stretch>
            <a:fillRect/>
          </a:stretch>
        </p:blipFill>
        <p:spPr>
          <a:xfrm>
            <a:off x="9025299" y="148471"/>
            <a:ext cx="2592372" cy="6334944"/>
          </a:xfrm>
          <a:prstGeom prst="rect">
            <a:avLst/>
          </a:prstGeom>
        </p:spPr>
      </p:pic>
      <p:sp>
        <p:nvSpPr>
          <p:cNvPr id="5" name="Rectangle 4"/>
          <p:cNvSpPr/>
          <p:nvPr/>
        </p:nvSpPr>
        <p:spPr>
          <a:xfrm>
            <a:off x="9455791" y="2741157"/>
            <a:ext cx="2161880" cy="1200329"/>
          </a:xfrm>
          <a:prstGeom prst="rect">
            <a:avLst/>
          </a:prstGeom>
        </p:spPr>
        <p:txBody>
          <a:bodyPr wrap="square">
            <a:spAutoFit/>
          </a:bodyPr>
          <a:lstStyle/>
          <a:p>
            <a:r>
              <a:rPr lang="en-US" dirty="0"/>
              <a:t>INTERVENTIONS</a:t>
            </a:r>
          </a:p>
          <a:p>
            <a:r>
              <a:rPr lang="en-US" dirty="0"/>
              <a:t>PROMOTING </a:t>
            </a:r>
          </a:p>
          <a:p>
            <a:r>
              <a:rPr lang="en-US" dirty="0" smtClean="0"/>
              <a:t>PHYSICAL ACTIVITY </a:t>
            </a:r>
            <a:endParaRPr lang="en-US" dirty="0"/>
          </a:p>
        </p:txBody>
      </p:sp>
    </p:spTree>
    <p:extLst>
      <p:ext uri="{BB962C8B-B14F-4D97-AF65-F5344CB8AC3E}">
        <p14:creationId xmlns:p14="http://schemas.microsoft.com/office/powerpoint/2010/main" val="761764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1492" y="386499"/>
            <a:ext cx="7549734" cy="6108570"/>
          </a:xfrm>
          <a:prstGeom prst="rect">
            <a:avLst/>
          </a:prstGeom>
        </p:spPr>
      </p:pic>
      <p:sp>
        <p:nvSpPr>
          <p:cNvPr id="2" name="TextBox 1"/>
          <p:cNvSpPr txBox="1"/>
          <p:nvPr/>
        </p:nvSpPr>
        <p:spPr>
          <a:xfrm>
            <a:off x="1574278" y="791850"/>
            <a:ext cx="6004874" cy="400110"/>
          </a:xfrm>
          <a:prstGeom prst="rect">
            <a:avLst/>
          </a:prstGeom>
          <a:noFill/>
        </p:spPr>
        <p:txBody>
          <a:bodyPr wrap="square" rtlCol="0">
            <a:spAutoFit/>
          </a:bodyPr>
          <a:lstStyle/>
          <a:p>
            <a:r>
              <a:rPr lang="en-US" sz="2000" dirty="0" smtClean="0">
                <a:solidFill>
                  <a:srgbClr val="C00000"/>
                </a:solidFill>
              </a:rPr>
              <a:t>IMPROVING INFANT MORTALITY RATE OVER TIME</a:t>
            </a:r>
            <a:endParaRPr lang="en-US" sz="2000" dirty="0">
              <a:solidFill>
                <a:srgbClr val="C00000"/>
              </a:solidFill>
            </a:endParaRPr>
          </a:p>
        </p:txBody>
      </p:sp>
      <p:pic>
        <p:nvPicPr>
          <p:cNvPr id="5" name="Picture 4"/>
          <p:cNvPicPr>
            <a:picLocks noChangeAspect="1"/>
          </p:cNvPicPr>
          <p:nvPr/>
        </p:nvPicPr>
        <p:blipFill>
          <a:blip r:embed="rId3"/>
          <a:stretch>
            <a:fillRect/>
          </a:stretch>
        </p:blipFill>
        <p:spPr>
          <a:xfrm>
            <a:off x="8791938" y="124583"/>
            <a:ext cx="2702985" cy="6605248"/>
          </a:xfrm>
          <a:prstGeom prst="rect">
            <a:avLst/>
          </a:prstGeom>
        </p:spPr>
      </p:pic>
    </p:spTree>
    <p:extLst>
      <p:ext uri="{BB962C8B-B14F-4D97-AF65-F5344CB8AC3E}">
        <p14:creationId xmlns:p14="http://schemas.microsoft.com/office/powerpoint/2010/main" val="1819202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0753" y="365288"/>
            <a:ext cx="8843242" cy="6139207"/>
          </a:xfrm>
          <a:prstGeom prst="rect">
            <a:avLst/>
          </a:prstGeom>
        </p:spPr>
      </p:pic>
      <p:sp>
        <p:nvSpPr>
          <p:cNvPr id="3" name="Rectangle 2"/>
          <p:cNvSpPr/>
          <p:nvPr/>
        </p:nvSpPr>
        <p:spPr>
          <a:xfrm>
            <a:off x="3456086" y="798624"/>
            <a:ext cx="6096000" cy="369332"/>
          </a:xfrm>
          <a:prstGeom prst="rect">
            <a:avLst/>
          </a:prstGeom>
        </p:spPr>
        <p:txBody>
          <a:bodyPr>
            <a:spAutoFit/>
          </a:bodyPr>
          <a:lstStyle/>
          <a:p>
            <a:r>
              <a:rPr lang="en-US" dirty="0" smtClean="0">
                <a:solidFill>
                  <a:srgbClr val="C00000"/>
                </a:solidFill>
              </a:rPr>
              <a:t>MEDICATION USAGE </a:t>
            </a:r>
            <a:r>
              <a:rPr lang="en-US" dirty="0">
                <a:solidFill>
                  <a:srgbClr val="C00000"/>
                </a:solidFill>
              </a:rPr>
              <a:t>REVIEW</a:t>
            </a:r>
          </a:p>
        </p:txBody>
      </p:sp>
      <p:pic>
        <p:nvPicPr>
          <p:cNvPr id="5" name="Picture 4"/>
          <p:cNvPicPr>
            <a:picLocks noChangeAspect="1"/>
          </p:cNvPicPr>
          <p:nvPr/>
        </p:nvPicPr>
        <p:blipFill>
          <a:blip r:embed="rId3"/>
          <a:stretch>
            <a:fillRect/>
          </a:stretch>
        </p:blipFill>
        <p:spPr>
          <a:xfrm>
            <a:off x="9389746" y="209725"/>
            <a:ext cx="2614339" cy="6388625"/>
          </a:xfrm>
          <a:prstGeom prst="rect">
            <a:avLst/>
          </a:prstGeom>
        </p:spPr>
      </p:pic>
    </p:spTree>
    <p:extLst>
      <p:ext uri="{BB962C8B-B14F-4D97-AF65-F5344CB8AC3E}">
        <p14:creationId xmlns:p14="http://schemas.microsoft.com/office/powerpoint/2010/main" val="1308427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4571" y="346435"/>
            <a:ext cx="8742868" cy="6102166"/>
          </a:xfrm>
          <a:prstGeom prst="rect">
            <a:avLst/>
          </a:prstGeom>
        </p:spPr>
      </p:pic>
      <p:sp>
        <p:nvSpPr>
          <p:cNvPr id="2" name="TextBox 1"/>
          <p:cNvSpPr txBox="1"/>
          <p:nvPr/>
        </p:nvSpPr>
        <p:spPr>
          <a:xfrm>
            <a:off x="5439265" y="1447413"/>
            <a:ext cx="2828041" cy="1754326"/>
          </a:xfrm>
          <a:prstGeom prst="rect">
            <a:avLst/>
          </a:prstGeom>
          <a:noFill/>
        </p:spPr>
        <p:txBody>
          <a:bodyPr wrap="square" rtlCol="0">
            <a:spAutoFit/>
          </a:bodyPr>
          <a:lstStyle/>
          <a:p>
            <a:r>
              <a:rPr lang="en-US" dirty="0" smtClean="0">
                <a:solidFill>
                  <a:srgbClr val="C00000"/>
                </a:solidFill>
              </a:rPr>
              <a:t>MARKED REDUCTION</a:t>
            </a:r>
          </a:p>
          <a:p>
            <a:r>
              <a:rPr lang="en-US" dirty="0" smtClean="0">
                <a:solidFill>
                  <a:srgbClr val="C00000"/>
                </a:solidFill>
              </a:rPr>
              <a:t>IN DEATHS RELATED </a:t>
            </a:r>
          </a:p>
          <a:p>
            <a:r>
              <a:rPr lang="en-US" dirty="0" smtClean="0">
                <a:solidFill>
                  <a:srgbClr val="C00000"/>
                </a:solidFill>
              </a:rPr>
              <a:t>TO HIV INFECTION</a:t>
            </a:r>
          </a:p>
          <a:p>
            <a:r>
              <a:rPr lang="en-US" dirty="0" smtClean="0">
                <a:solidFill>
                  <a:srgbClr val="C00000"/>
                </a:solidFill>
              </a:rPr>
              <a:t>OVER TIME ESPECIALLY</a:t>
            </a:r>
          </a:p>
          <a:p>
            <a:r>
              <a:rPr lang="en-US" dirty="0" smtClean="0">
                <a:solidFill>
                  <a:srgbClr val="C00000"/>
                </a:solidFill>
              </a:rPr>
              <a:t>IN BLACK AND HISPANIC MALES</a:t>
            </a:r>
            <a:endParaRPr lang="en-US" dirty="0">
              <a:solidFill>
                <a:srgbClr val="C00000"/>
              </a:solidFill>
            </a:endParaRPr>
          </a:p>
        </p:txBody>
      </p:sp>
      <p:pic>
        <p:nvPicPr>
          <p:cNvPr id="3" name="Picture 2"/>
          <p:cNvPicPr>
            <a:picLocks noChangeAspect="1"/>
          </p:cNvPicPr>
          <p:nvPr/>
        </p:nvPicPr>
        <p:blipFill>
          <a:blip r:embed="rId3"/>
          <a:stretch>
            <a:fillRect/>
          </a:stretch>
        </p:blipFill>
        <p:spPr>
          <a:xfrm>
            <a:off x="9087439" y="346435"/>
            <a:ext cx="2497115" cy="6102166"/>
          </a:xfrm>
          <a:prstGeom prst="rect">
            <a:avLst/>
          </a:prstGeom>
        </p:spPr>
      </p:pic>
    </p:spTree>
    <p:extLst>
      <p:ext uri="{BB962C8B-B14F-4D97-AF65-F5344CB8AC3E}">
        <p14:creationId xmlns:p14="http://schemas.microsoft.com/office/powerpoint/2010/main" val="2192032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7863" y="289873"/>
            <a:ext cx="10687496" cy="6242901"/>
          </a:xfrm>
          <a:prstGeom prst="rect">
            <a:avLst/>
          </a:prstGeom>
        </p:spPr>
      </p:pic>
    </p:spTree>
    <p:extLst>
      <p:ext uri="{BB962C8B-B14F-4D97-AF65-F5344CB8AC3E}">
        <p14:creationId xmlns:p14="http://schemas.microsoft.com/office/powerpoint/2010/main" val="3132001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 OBJECTIVE</a:t>
            </a:r>
            <a:endParaRPr lang="en-US" b="1" dirty="0"/>
          </a:p>
        </p:txBody>
      </p:sp>
      <p:sp>
        <p:nvSpPr>
          <p:cNvPr id="3" name="Content Placeholder 2"/>
          <p:cNvSpPr>
            <a:spLocks noGrp="1"/>
          </p:cNvSpPr>
          <p:nvPr>
            <p:ph idx="1"/>
          </p:nvPr>
        </p:nvSpPr>
        <p:spPr>
          <a:xfrm>
            <a:off x="684212" y="685800"/>
            <a:ext cx="7595722" cy="3615267"/>
          </a:xfrm>
        </p:spPr>
        <p:txBody>
          <a:bodyPr>
            <a:normAutofit/>
          </a:bodyPr>
          <a:lstStyle/>
          <a:p>
            <a:pPr marL="0" indent="0">
              <a:buNone/>
            </a:pPr>
            <a:r>
              <a:rPr lang="en-US" sz="4000" b="1" dirty="0">
                <a:solidFill>
                  <a:schemeClr val="bg1"/>
                </a:solidFill>
              </a:rPr>
              <a:t>To understand the public health system in California and its impact on medical care systems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056" y="226502"/>
            <a:ext cx="2771800" cy="6410296"/>
          </a:xfrm>
          <a:prstGeom prst="rect">
            <a:avLst/>
          </a:prstGeom>
        </p:spPr>
      </p:pic>
    </p:spTree>
    <p:extLst>
      <p:ext uri="{BB962C8B-B14F-4D97-AF65-F5344CB8AC3E}">
        <p14:creationId xmlns:p14="http://schemas.microsoft.com/office/powerpoint/2010/main" val="4238975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8473" y="923514"/>
            <a:ext cx="8571915" cy="5401871"/>
          </a:xfrm>
          <a:prstGeom prst="rect">
            <a:avLst/>
          </a:prstGeom>
        </p:spPr>
      </p:pic>
      <p:pic>
        <p:nvPicPr>
          <p:cNvPr id="2" name="Picture 1"/>
          <p:cNvPicPr>
            <a:picLocks noChangeAspect="1"/>
          </p:cNvPicPr>
          <p:nvPr/>
        </p:nvPicPr>
        <p:blipFill>
          <a:blip r:embed="rId3"/>
          <a:stretch>
            <a:fillRect/>
          </a:stretch>
        </p:blipFill>
        <p:spPr>
          <a:xfrm>
            <a:off x="9356071" y="227228"/>
            <a:ext cx="2632757" cy="6433631"/>
          </a:xfrm>
          <a:prstGeom prst="rect">
            <a:avLst/>
          </a:prstGeom>
        </p:spPr>
      </p:pic>
    </p:spTree>
    <p:extLst>
      <p:ext uri="{BB962C8B-B14F-4D97-AF65-F5344CB8AC3E}">
        <p14:creationId xmlns:p14="http://schemas.microsoft.com/office/powerpoint/2010/main" val="3373169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a:xfrm>
            <a:off x="339055" y="3942448"/>
            <a:ext cx="7772400" cy="1470025"/>
          </a:xfrm>
        </p:spPr>
        <p:txBody>
          <a:bodyPr/>
          <a:lstStyle/>
          <a:p>
            <a:pPr eaLnBrk="1" hangingPunct="1"/>
            <a:r>
              <a:rPr lang="en-US" sz="4400" dirty="0">
                <a:latin typeface="Calibri" panose="020F0502020204030204" pitchFamily="34" charset="0"/>
              </a:rPr>
              <a:t>California STD Surveillance</a:t>
            </a:r>
            <a:br>
              <a:rPr lang="en-US" sz="4400" dirty="0">
                <a:latin typeface="Calibri" panose="020F0502020204030204" pitchFamily="34" charset="0"/>
              </a:rPr>
            </a:br>
            <a:r>
              <a:rPr lang="en-US" sz="4400" dirty="0">
                <a:latin typeface="Calibri" panose="020F0502020204030204" pitchFamily="34" charset="0"/>
              </a:rPr>
              <a:t>2016 Data Graph Set</a:t>
            </a:r>
          </a:p>
        </p:txBody>
      </p:sp>
      <p:pic>
        <p:nvPicPr>
          <p:cNvPr id="3075" name="Picture 1" descr="California State Sea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901" y="2455476"/>
            <a:ext cx="1161331" cy="11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8204433" y="114568"/>
            <a:ext cx="2759533" cy="6743432"/>
          </a:xfrm>
          <a:prstGeom prst="rect">
            <a:avLst/>
          </a:prstGeom>
        </p:spPr>
      </p:pic>
    </p:spTree>
    <p:extLst>
      <p:ext uri="{BB962C8B-B14F-4D97-AF65-F5344CB8AC3E}">
        <p14:creationId xmlns:p14="http://schemas.microsoft.com/office/powerpoint/2010/main" val="881086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10"/>
          <p:cNvSpPr>
            <a:spLocks noGrp="1" noChangeArrowheads="1"/>
          </p:cNvSpPr>
          <p:nvPr>
            <p:ph type="ctrTitle"/>
          </p:nvPr>
        </p:nvSpPr>
        <p:spPr>
          <a:xfrm>
            <a:off x="506245" y="5456239"/>
            <a:ext cx="9144000"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2800" b="1" dirty="0">
                <a:latin typeface="Calibri" panose="020F0502020204030204" pitchFamily="34" charset="0"/>
              </a:rPr>
              <a:t>Chlamydia, Gonorrhea, and Primary &amp; Secondary Syphilis</a:t>
            </a:r>
            <a:br>
              <a:rPr lang="en-US" sz="2800" b="1" dirty="0">
                <a:latin typeface="Calibri" panose="020F0502020204030204" pitchFamily="34" charset="0"/>
              </a:rPr>
            </a:br>
            <a:r>
              <a:rPr lang="en-US" sz="2800" b="1" dirty="0">
                <a:latin typeface="Calibri" panose="020F0502020204030204" pitchFamily="34" charset="0"/>
              </a:rPr>
              <a:t>California Incidence Rates, 1990</a:t>
            </a:r>
            <a:r>
              <a:rPr lang="en-US" sz="2800" b="1" dirty="0">
                <a:latin typeface="Calibri" panose="020F0502020204030204" pitchFamily="34" charset="0"/>
                <a:cs typeface="Arial" charset="0"/>
              </a:rPr>
              <a:t>–</a:t>
            </a:r>
            <a:r>
              <a:rPr lang="en-US" sz="2800" b="1" dirty="0">
                <a:latin typeface="Calibri" panose="020F0502020204030204" pitchFamily="34" charset="0"/>
              </a:rPr>
              <a:t>2016</a:t>
            </a:r>
          </a:p>
        </p:txBody>
      </p:sp>
      <p:sp>
        <p:nvSpPr>
          <p:cNvPr id="6155"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sz="1000" b="1" dirty="0">
                <a:solidFill>
                  <a:srgbClr val="0167BB"/>
                </a:solidFill>
                <a:latin typeface="Calibri" panose="020F0502020204030204" pitchFamily="34" charset="0"/>
              </a:rPr>
              <a:t>Rev. 6/2017</a:t>
            </a:r>
          </a:p>
        </p:txBody>
      </p:sp>
      <p:pic>
        <p:nvPicPr>
          <p:cNvPr id="3" name="Picture 2" descr="Line graph of Chlamydia, Gonorrhea, and Primary and Secondary Syphilis, California Incidence Rates by Year, 1990-2016"/>
          <p:cNvPicPr>
            <a:picLocks noChangeAspect="1"/>
          </p:cNvPicPr>
          <p:nvPr/>
        </p:nvPicPr>
        <p:blipFill>
          <a:blip r:embed="rId3"/>
          <a:stretch>
            <a:fillRect/>
          </a:stretch>
        </p:blipFill>
        <p:spPr>
          <a:xfrm>
            <a:off x="255924" y="443830"/>
            <a:ext cx="8846063" cy="4401693"/>
          </a:xfrm>
          <a:prstGeom prst="rect">
            <a:avLst/>
          </a:prstGeom>
        </p:spPr>
      </p:pic>
      <p:pic>
        <p:nvPicPr>
          <p:cNvPr id="2" name="Picture 1"/>
          <p:cNvPicPr>
            <a:picLocks noChangeAspect="1"/>
          </p:cNvPicPr>
          <p:nvPr/>
        </p:nvPicPr>
        <p:blipFill>
          <a:blip r:embed="rId4"/>
          <a:stretch>
            <a:fillRect/>
          </a:stretch>
        </p:blipFill>
        <p:spPr>
          <a:xfrm>
            <a:off x="9433533" y="277531"/>
            <a:ext cx="2584708" cy="6316216"/>
          </a:xfrm>
          <a:prstGeom prst="rect">
            <a:avLst/>
          </a:prstGeom>
        </p:spPr>
      </p:pic>
    </p:spTree>
    <p:extLst>
      <p:ext uri="{BB962C8B-B14F-4D97-AF65-F5344CB8AC3E}">
        <p14:creationId xmlns:p14="http://schemas.microsoft.com/office/powerpoint/2010/main" val="4057749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820804" y="5256230"/>
            <a:ext cx="549751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tabLst>
                <a:tab pos="347663" algn="r"/>
                <a:tab pos="404813" algn="l"/>
              </a:tabLst>
              <a:defRPr>
                <a:solidFill>
                  <a:schemeClr val="tx1"/>
                </a:solidFill>
                <a:latin typeface="Tahoma" pitchFamily="34" charset="0"/>
              </a:defRPr>
            </a:lvl1pPr>
            <a:lvl2pPr marL="742950" indent="-285750">
              <a:tabLst>
                <a:tab pos="347663" algn="r"/>
                <a:tab pos="404813" algn="l"/>
              </a:tabLst>
              <a:defRPr>
                <a:solidFill>
                  <a:schemeClr val="tx1"/>
                </a:solidFill>
                <a:latin typeface="Tahoma" pitchFamily="34" charset="0"/>
              </a:defRPr>
            </a:lvl2pPr>
            <a:lvl3pPr marL="1143000" indent="-228600">
              <a:tabLst>
                <a:tab pos="347663" algn="r"/>
                <a:tab pos="404813" algn="l"/>
              </a:tabLst>
              <a:defRPr>
                <a:solidFill>
                  <a:schemeClr val="tx1"/>
                </a:solidFill>
                <a:latin typeface="Tahoma" pitchFamily="34" charset="0"/>
              </a:defRPr>
            </a:lvl3pPr>
            <a:lvl4pPr marL="1600200" indent="-228600">
              <a:tabLst>
                <a:tab pos="347663" algn="r"/>
                <a:tab pos="404813" algn="l"/>
              </a:tabLst>
              <a:defRPr>
                <a:solidFill>
                  <a:schemeClr val="tx1"/>
                </a:solidFill>
                <a:latin typeface="Tahoma" pitchFamily="34" charset="0"/>
              </a:defRPr>
            </a:lvl4pPr>
            <a:lvl5pPr marL="2057400" indent="-228600">
              <a:tabLst>
                <a:tab pos="347663" algn="r"/>
                <a:tab pos="404813" algn="l"/>
              </a:tabLst>
              <a:defRPr>
                <a:solidFill>
                  <a:schemeClr val="tx1"/>
                </a:solidFill>
                <a:latin typeface="Tahoma" pitchFamily="34" charset="0"/>
              </a:defRPr>
            </a:lvl5pPr>
            <a:lvl6pPr marL="2514600" indent="-228600" eaLnBrk="0" fontAlgn="base" hangingPunct="0">
              <a:spcBef>
                <a:spcPct val="0"/>
              </a:spcBef>
              <a:spcAft>
                <a:spcPct val="0"/>
              </a:spcAft>
              <a:tabLst>
                <a:tab pos="347663" algn="r"/>
                <a:tab pos="404813" algn="l"/>
              </a:tabLst>
              <a:defRPr>
                <a:solidFill>
                  <a:schemeClr val="tx1"/>
                </a:solidFill>
                <a:latin typeface="Tahoma" pitchFamily="34" charset="0"/>
              </a:defRPr>
            </a:lvl6pPr>
            <a:lvl7pPr marL="2971800" indent="-228600" eaLnBrk="0" fontAlgn="base" hangingPunct="0">
              <a:spcBef>
                <a:spcPct val="0"/>
              </a:spcBef>
              <a:spcAft>
                <a:spcPct val="0"/>
              </a:spcAft>
              <a:tabLst>
                <a:tab pos="347663" algn="r"/>
                <a:tab pos="404813" algn="l"/>
              </a:tabLst>
              <a:defRPr>
                <a:solidFill>
                  <a:schemeClr val="tx1"/>
                </a:solidFill>
                <a:latin typeface="Tahoma" pitchFamily="34" charset="0"/>
              </a:defRPr>
            </a:lvl7pPr>
            <a:lvl8pPr marL="3429000" indent="-228600" eaLnBrk="0" fontAlgn="base" hangingPunct="0">
              <a:spcBef>
                <a:spcPct val="0"/>
              </a:spcBef>
              <a:spcAft>
                <a:spcPct val="0"/>
              </a:spcAft>
              <a:tabLst>
                <a:tab pos="347663" algn="r"/>
                <a:tab pos="404813" algn="l"/>
              </a:tabLst>
              <a:defRPr>
                <a:solidFill>
                  <a:schemeClr val="tx1"/>
                </a:solidFill>
                <a:latin typeface="Tahoma" pitchFamily="34" charset="0"/>
              </a:defRPr>
            </a:lvl8pPr>
            <a:lvl9pPr marL="3886200" indent="-228600" eaLnBrk="0" fontAlgn="base" hangingPunct="0">
              <a:spcBef>
                <a:spcPct val="0"/>
              </a:spcBef>
              <a:spcAft>
                <a:spcPct val="0"/>
              </a:spcAft>
              <a:tabLst>
                <a:tab pos="347663" algn="r"/>
                <a:tab pos="404813" algn="l"/>
              </a:tabLst>
              <a:defRPr>
                <a:solidFill>
                  <a:schemeClr val="tx1"/>
                </a:solidFill>
                <a:latin typeface="Tahoma" pitchFamily="34" charset="0"/>
              </a:defRPr>
            </a:lvl9pPr>
          </a:lstStyle>
          <a:p>
            <a:r>
              <a:rPr lang="en-US" sz="900" dirty="0">
                <a:solidFill>
                  <a:schemeClr val="tx2"/>
                </a:solidFill>
                <a:latin typeface="Calibri" panose="020F0502020204030204" pitchFamily="34" charset="0"/>
              </a:rPr>
              <a:t>	*	Confidence intervals were calculated using Poisson exact method; not shown for counties with zero cases.</a:t>
            </a:r>
          </a:p>
          <a:p>
            <a:r>
              <a:rPr lang="en-US" sz="900" dirty="0">
                <a:solidFill>
                  <a:schemeClr val="tx2"/>
                </a:solidFill>
                <a:latin typeface="Calibri" panose="020F0502020204030204" pitchFamily="34" charset="0"/>
              </a:rPr>
              <a:t>	Note:	Rates are per 100,000 population.</a:t>
            </a:r>
          </a:p>
          <a:p>
            <a:r>
              <a:rPr lang="en-US" sz="900" dirty="0">
                <a:solidFill>
                  <a:schemeClr val="tx2"/>
                </a:solidFill>
                <a:latin typeface="Calibri" panose="020F0502020204030204" pitchFamily="34" charset="0"/>
              </a:rPr>
              <a:t>	Source:	California Department of Public Health, STD Control Branch</a:t>
            </a:r>
          </a:p>
        </p:txBody>
      </p:sp>
      <p:sp>
        <p:nvSpPr>
          <p:cNvPr id="11268" name="Rectangle 4"/>
          <p:cNvSpPr>
            <a:spLocks noGrp="1" noChangeArrowheads="1"/>
          </p:cNvSpPr>
          <p:nvPr>
            <p:ph type="ctrTitle"/>
          </p:nvPr>
        </p:nvSpPr>
        <p:spPr>
          <a:xfrm>
            <a:off x="266619" y="5943600"/>
            <a:ext cx="8318500"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2200" b="1" dirty="0">
                <a:latin typeface="Calibri" panose="020F0502020204030204" pitchFamily="34" charset="0"/>
              </a:rPr>
              <a:t>Chlamydia, Gonorrhea, and Early Syphilis</a:t>
            </a:r>
            <a:br>
              <a:rPr lang="en-US" sz="2200" b="1" dirty="0">
                <a:latin typeface="Calibri" panose="020F0502020204030204" pitchFamily="34" charset="0"/>
              </a:rPr>
            </a:br>
            <a:r>
              <a:rPr lang="en-US" sz="2200" b="1" dirty="0">
                <a:latin typeface="Calibri" panose="020F0502020204030204" pitchFamily="34" charset="0"/>
              </a:rPr>
              <a:t>Ranking of County Incidence Rates, California, 2016</a:t>
            </a:r>
            <a:r>
              <a:rPr lang="en-US" sz="2000" b="1" dirty="0">
                <a:latin typeface="Calibri" panose="020F0502020204030204" pitchFamily="34" charset="0"/>
              </a:rPr>
              <a:t/>
            </a:r>
            <a:br>
              <a:rPr lang="en-US" sz="2000" b="1" dirty="0">
                <a:latin typeface="Calibri" panose="020F0502020204030204" pitchFamily="34" charset="0"/>
              </a:rPr>
            </a:br>
            <a:r>
              <a:rPr lang="en-US" sz="1400" b="1" dirty="0">
                <a:latin typeface="Calibri" panose="020F0502020204030204" pitchFamily="34" charset="0"/>
              </a:rPr>
              <a:t>(with 95% Confidence Intervals*)</a:t>
            </a:r>
          </a:p>
        </p:txBody>
      </p:sp>
      <p:sp>
        <p:nvSpPr>
          <p:cNvPr id="11269"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sz="1000" b="1" dirty="0">
                <a:solidFill>
                  <a:srgbClr val="0167BB"/>
                </a:solidFill>
                <a:latin typeface="Calibri" panose="020F0502020204030204" pitchFamily="34" charset="0"/>
              </a:rPr>
              <a:t>Rev. 6/2017</a:t>
            </a:r>
          </a:p>
        </p:txBody>
      </p:sp>
      <p:pic>
        <p:nvPicPr>
          <p:cNvPr id="2" name="Picture 1" descr="Bar charts of Chlamydia, Gonorrhea, and Early Syphilis rankings by county incidence rates, with 95% confidence intervals, California, 2016"/>
          <p:cNvPicPr>
            <a:picLocks noChangeAspect="1"/>
          </p:cNvPicPr>
          <p:nvPr/>
        </p:nvPicPr>
        <p:blipFill>
          <a:blip r:embed="rId3"/>
          <a:stretch>
            <a:fillRect/>
          </a:stretch>
        </p:blipFill>
        <p:spPr>
          <a:xfrm>
            <a:off x="80462" y="0"/>
            <a:ext cx="8504657" cy="5261304"/>
          </a:xfrm>
          <a:prstGeom prst="rect">
            <a:avLst/>
          </a:prstGeom>
        </p:spPr>
      </p:pic>
      <p:pic>
        <p:nvPicPr>
          <p:cNvPr id="3" name="Picture 2"/>
          <p:cNvPicPr>
            <a:picLocks noChangeAspect="1"/>
          </p:cNvPicPr>
          <p:nvPr/>
        </p:nvPicPr>
        <p:blipFill>
          <a:blip r:embed="rId4"/>
          <a:stretch>
            <a:fillRect/>
          </a:stretch>
        </p:blipFill>
        <p:spPr>
          <a:xfrm>
            <a:off x="9325462" y="481750"/>
            <a:ext cx="2364734" cy="5778666"/>
          </a:xfrm>
          <a:prstGeom prst="rect">
            <a:avLst/>
          </a:prstGeom>
        </p:spPr>
      </p:pic>
    </p:spTree>
    <p:extLst>
      <p:ext uri="{BB962C8B-B14F-4D97-AF65-F5344CB8AC3E}">
        <p14:creationId xmlns:p14="http://schemas.microsoft.com/office/powerpoint/2010/main" val="1833460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44070" y="5783345"/>
            <a:ext cx="8318500"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2800" b="1" dirty="0">
                <a:latin typeface="Calibri" panose="020F0502020204030204" pitchFamily="34" charset="0"/>
              </a:rPr>
              <a:t>Chlamydia, Incidence Rates by County, California, 2016</a:t>
            </a:r>
          </a:p>
        </p:txBody>
      </p:sp>
      <p:sp>
        <p:nvSpPr>
          <p:cNvPr id="14340"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sz="1000" b="1" dirty="0">
                <a:solidFill>
                  <a:srgbClr val="0167BB"/>
                </a:solidFill>
                <a:latin typeface="Calibri" panose="020F0502020204030204" pitchFamily="34" charset="0"/>
              </a:rPr>
              <a:t>Rev. 6/2017</a:t>
            </a:r>
          </a:p>
        </p:txBody>
      </p:sp>
      <p:pic>
        <p:nvPicPr>
          <p:cNvPr id="3" name="Picture 2" descr="Map of Chlamydia Incidence Rates by County, California, 2016"/>
          <p:cNvPicPr>
            <a:picLocks noChangeAspect="1"/>
          </p:cNvPicPr>
          <p:nvPr/>
        </p:nvPicPr>
        <p:blipFill rotWithShape="1">
          <a:blip r:embed="rId3" cstate="print">
            <a:extLst>
              <a:ext uri="{28A0092B-C50C-407E-A947-70E740481C1C}">
                <a14:useLocalDpi xmlns:a14="http://schemas.microsoft.com/office/drawing/2010/main" val="0"/>
              </a:ext>
            </a:extLst>
          </a:blip>
          <a:srcRect l="5590" t="10097" r="4646" b="10828"/>
          <a:stretch/>
        </p:blipFill>
        <p:spPr>
          <a:xfrm>
            <a:off x="946231" y="-160255"/>
            <a:ext cx="5212080" cy="5943600"/>
          </a:xfrm>
          <a:prstGeom prst="rect">
            <a:avLst/>
          </a:prstGeom>
        </p:spPr>
      </p:pic>
      <p:pic>
        <p:nvPicPr>
          <p:cNvPr id="2" name="Picture 1"/>
          <p:cNvPicPr>
            <a:picLocks noChangeAspect="1"/>
          </p:cNvPicPr>
          <p:nvPr/>
        </p:nvPicPr>
        <p:blipFill>
          <a:blip r:embed="rId4"/>
          <a:stretch>
            <a:fillRect/>
          </a:stretch>
        </p:blipFill>
        <p:spPr>
          <a:xfrm>
            <a:off x="9026554" y="306223"/>
            <a:ext cx="2619441" cy="6401090"/>
          </a:xfrm>
          <a:prstGeom prst="rect">
            <a:avLst/>
          </a:prstGeom>
        </p:spPr>
      </p:pic>
    </p:spTree>
    <p:extLst>
      <p:ext uri="{BB962C8B-B14F-4D97-AF65-F5344CB8AC3E}">
        <p14:creationId xmlns:p14="http://schemas.microsoft.com/office/powerpoint/2010/main" val="3069781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ctrTitle"/>
          </p:nvPr>
        </p:nvSpPr>
        <p:spPr>
          <a:xfrm>
            <a:off x="166634" y="5592764"/>
            <a:ext cx="86868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2800" b="1" dirty="0">
                <a:latin typeface="Calibri" panose="020F0502020204030204" pitchFamily="34" charset="0"/>
              </a:rPr>
              <a:t>Ranking of County Chlamydia Rates among </a:t>
            </a:r>
            <a:br>
              <a:rPr lang="en-US" sz="2800" b="1" dirty="0">
                <a:latin typeface="Calibri" panose="020F0502020204030204" pitchFamily="34" charset="0"/>
              </a:rPr>
            </a:br>
            <a:r>
              <a:rPr lang="en-US" sz="2800" b="1" dirty="0">
                <a:latin typeface="Calibri" panose="020F0502020204030204" pitchFamily="34" charset="0"/>
              </a:rPr>
              <a:t>Females Ages 15-24, California, 2016</a:t>
            </a:r>
            <a:r>
              <a:rPr lang="en-US" sz="1800" b="1" dirty="0">
                <a:latin typeface="Calibri" panose="020F0502020204030204" pitchFamily="34" charset="0"/>
              </a:rPr>
              <a:t/>
            </a:r>
            <a:br>
              <a:rPr lang="en-US" sz="1800" b="1" dirty="0">
                <a:latin typeface="Calibri" panose="020F0502020204030204" pitchFamily="34" charset="0"/>
              </a:rPr>
            </a:br>
            <a:r>
              <a:rPr lang="en-US" sz="1800" b="1" dirty="0">
                <a:latin typeface="Calibri" panose="020F0502020204030204" pitchFamily="34" charset="0"/>
              </a:rPr>
              <a:t>(with 95% Confidence Intervals*)</a:t>
            </a:r>
          </a:p>
        </p:txBody>
      </p:sp>
      <p:sp>
        <p:nvSpPr>
          <p:cNvPr id="22533"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sz="1000" b="1" dirty="0">
                <a:solidFill>
                  <a:srgbClr val="0167BB"/>
                </a:solidFill>
                <a:latin typeface="Calibri" panose="020F0502020204030204" pitchFamily="34" charset="0"/>
              </a:rPr>
              <a:t>Rev. 6/2017</a:t>
            </a:r>
          </a:p>
        </p:txBody>
      </p:sp>
      <p:sp>
        <p:nvSpPr>
          <p:cNvPr id="9" name="Text Box 3"/>
          <p:cNvSpPr txBox="1">
            <a:spLocks noChangeArrowheads="1"/>
          </p:cNvSpPr>
          <p:nvPr/>
        </p:nvSpPr>
        <p:spPr bwMode="auto">
          <a:xfrm>
            <a:off x="299200" y="5194242"/>
            <a:ext cx="650066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tabLst>
                <a:tab pos="347663" algn="r"/>
                <a:tab pos="404813" algn="l"/>
              </a:tabLst>
              <a:defRPr>
                <a:solidFill>
                  <a:schemeClr val="tx1"/>
                </a:solidFill>
                <a:latin typeface="Tahoma" pitchFamily="34" charset="0"/>
              </a:defRPr>
            </a:lvl1pPr>
            <a:lvl2pPr marL="742950" indent="-285750">
              <a:tabLst>
                <a:tab pos="347663" algn="r"/>
                <a:tab pos="404813" algn="l"/>
              </a:tabLst>
              <a:defRPr>
                <a:solidFill>
                  <a:schemeClr val="tx1"/>
                </a:solidFill>
                <a:latin typeface="Tahoma" pitchFamily="34" charset="0"/>
              </a:defRPr>
            </a:lvl2pPr>
            <a:lvl3pPr marL="1143000" indent="-228600">
              <a:tabLst>
                <a:tab pos="347663" algn="r"/>
                <a:tab pos="404813" algn="l"/>
              </a:tabLst>
              <a:defRPr>
                <a:solidFill>
                  <a:schemeClr val="tx1"/>
                </a:solidFill>
                <a:latin typeface="Tahoma" pitchFamily="34" charset="0"/>
              </a:defRPr>
            </a:lvl3pPr>
            <a:lvl4pPr marL="1600200" indent="-228600">
              <a:tabLst>
                <a:tab pos="347663" algn="r"/>
                <a:tab pos="404813" algn="l"/>
              </a:tabLst>
              <a:defRPr>
                <a:solidFill>
                  <a:schemeClr val="tx1"/>
                </a:solidFill>
                <a:latin typeface="Tahoma" pitchFamily="34" charset="0"/>
              </a:defRPr>
            </a:lvl4pPr>
            <a:lvl5pPr marL="2057400" indent="-228600">
              <a:tabLst>
                <a:tab pos="347663" algn="r"/>
                <a:tab pos="404813" algn="l"/>
              </a:tabLst>
              <a:defRPr>
                <a:solidFill>
                  <a:schemeClr val="tx1"/>
                </a:solidFill>
                <a:latin typeface="Tahoma" pitchFamily="34" charset="0"/>
              </a:defRPr>
            </a:lvl5pPr>
            <a:lvl6pPr marL="2514600" indent="-228600" eaLnBrk="0" fontAlgn="base" hangingPunct="0">
              <a:spcBef>
                <a:spcPct val="0"/>
              </a:spcBef>
              <a:spcAft>
                <a:spcPct val="0"/>
              </a:spcAft>
              <a:tabLst>
                <a:tab pos="347663" algn="r"/>
                <a:tab pos="404813" algn="l"/>
              </a:tabLst>
              <a:defRPr>
                <a:solidFill>
                  <a:schemeClr val="tx1"/>
                </a:solidFill>
                <a:latin typeface="Tahoma" pitchFamily="34" charset="0"/>
              </a:defRPr>
            </a:lvl6pPr>
            <a:lvl7pPr marL="2971800" indent="-228600" eaLnBrk="0" fontAlgn="base" hangingPunct="0">
              <a:spcBef>
                <a:spcPct val="0"/>
              </a:spcBef>
              <a:spcAft>
                <a:spcPct val="0"/>
              </a:spcAft>
              <a:tabLst>
                <a:tab pos="347663" algn="r"/>
                <a:tab pos="404813" algn="l"/>
              </a:tabLst>
              <a:defRPr>
                <a:solidFill>
                  <a:schemeClr val="tx1"/>
                </a:solidFill>
                <a:latin typeface="Tahoma" pitchFamily="34" charset="0"/>
              </a:defRPr>
            </a:lvl7pPr>
            <a:lvl8pPr marL="3429000" indent="-228600" eaLnBrk="0" fontAlgn="base" hangingPunct="0">
              <a:spcBef>
                <a:spcPct val="0"/>
              </a:spcBef>
              <a:spcAft>
                <a:spcPct val="0"/>
              </a:spcAft>
              <a:tabLst>
                <a:tab pos="347663" algn="r"/>
                <a:tab pos="404813" algn="l"/>
              </a:tabLst>
              <a:defRPr>
                <a:solidFill>
                  <a:schemeClr val="tx1"/>
                </a:solidFill>
                <a:latin typeface="Tahoma" pitchFamily="34" charset="0"/>
              </a:defRPr>
            </a:lvl8pPr>
            <a:lvl9pPr marL="3886200" indent="-228600" eaLnBrk="0" fontAlgn="base" hangingPunct="0">
              <a:spcBef>
                <a:spcPct val="0"/>
              </a:spcBef>
              <a:spcAft>
                <a:spcPct val="0"/>
              </a:spcAft>
              <a:tabLst>
                <a:tab pos="347663" algn="r"/>
                <a:tab pos="404813" algn="l"/>
              </a:tabLst>
              <a:defRPr>
                <a:solidFill>
                  <a:schemeClr val="tx1"/>
                </a:solidFill>
                <a:latin typeface="Tahoma" pitchFamily="34" charset="0"/>
              </a:defRPr>
            </a:lvl9pPr>
          </a:lstStyle>
          <a:p>
            <a:r>
              <a:rPr lang="en-US" sz="900" dirty="0">
                <a:solidFill>
                  <a:schemeClr val="tx2"/>
                </a:solidFill>
                <a:latin typeface="Calibri" panose="020F0502020204030204" pitchFamily="34" charset="0"/>
              </a:rPr>
              <a:t>	*	Confidence intervals were calculated using Poisson exact method; excludes counties with no cases or statistically unstable rates.</a:t>
            </a:r>
          </a:p>
          <a:p>
            <a:r>
              <a:rPr lang="en-US" sz="900" dirty="0">
                <a:solidFill>
                  <a:schemeClr val="tx2"/>
                </a:solidFill>
                <a:latin typeface="Calibri" panose="020F0502020204030204" pitchFamily="34" charset="0"/>
              </a:rPr>
              <a:t>	Note:	Rates are per 100,000 population.</a:t>
            </a:r>
          </a:p>
          <a:p>
            <a:r>
              <a:rPr lang="en-US" sz="900" dirty="0">
                <a:solidFill>
                  <a:schemeClr val="tx2"/>
                </a:solidFill>
                <a:latin typeface="Calibri" panose="020F0502020204030204" pitchFamily="34" charset="0"/>
              </a:rPr>
              <a:t>	Source:	California Department of Public Health, STD Control Branch</a:t>
            </a:r>
          </a:p>
        </p:txBody>
      </p:sp>
      <p:pic>
        <p:nvPicPr>
          <p:cNvPr id="2" name="Picture 1" descr="Bar chart of ranking by county Chlamydia incidence rates among Females Ages 15-24, with 95% confidence intervals, California, 2016"/>
          <p:cNvPicPr>
            <a:picLocks noChangeAspect="1"/>
          </p:cNvPicPr>
          <p:nvPr/>
        </p:nvPicPr>
        <p:blipFill>
          <a:blip r:embed="rId3"/>
          <a:stretch>
            <a:fillRect/>
          </a:stretch>
        </p:blipFill>
        <p:spPr>
          <a:xfrm>
            <a:off x="0" y="0"/>
            <a:ext cx="8504657" cy="5194242"/>
          </a:xfrm>
          <a:prstGeom prst="rect">
            <a:avLst/>
          </a:prstGeom>
        </p:spPr>
      </p:pic>
      <p:pic>
        <p:nvPicPr>
          <p:cNvPr id="3" name="Picture 2"/>
          <p:cNvPicPr>
            <a:picLocks noChangeAspect="1"/>
          </p:cNvPicPr>
          <p:nvPr/>
        </p:nvPicPr>
        <p:blipFill>
          <a:blip r:embed="rId4"/>
          <a:stretch>
            <a:fillRect/>
          </a:stretch>
        </p:blipFill>
        <p:spPr>
          <a:xfrm>
            <a:off x="9181480" y="462967"/>
            <a:ext cx="2451196" cy="5989953"/>
          </a:xfrm>
          <a:prstGeom prst="rect">
            <a:avLst/>
          </a:prstGeom>
        </p:spPr>
      </p:pic>
    </p:spTree>
    <p:extLst>
      <p:ext uri="{BB962C8B-B14F-4D97-AF65-F5344CB8AC3E}">
        <p14:creationId xmlns:p14="http://schemas.microsoft.com/office/powerpoint/2010/main" val="2209743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ctrTitle"/>
          </p:nvPr>
        </p:nvSpPr>
        <p:spPr>
          <a:xfrm>
            <a:off x="357812" y="115479"/>
            <a:ext cx="8683625" cy="914400"/>
          </a:xfrm>
          <a:noFill/>
        </p:spPr>
        <p:txBody>
          <a:bodyPr>
            <a:normAutofit fontScale="90000"/>
          </a:bodyPr>
          <a:lstStyle/>
          <a:p>
            <a:pPr eaLnBrk="1" hangingPunct="1"/>
            <a:r>
              <a:rPr lang="en-US" sz="2800" b="1" dirty="0">
                <a:latin typeface="Calibri" panose="020F0502020204030204" pitchFamily="34" charset="0"/>
              </a:rPr>
              <a:t>Chlamydia, Female Incidence Rates by Race/Ethnicity </a:t>
            </a:r>
            <a:br>
              <a:rPr lang="en-US" sz="2800" b="1" dirty="0">
                <a:latin typeface="Calibri" panose="020F0502020204030204" pitchFamily="34" charset="0"/>
              </a:rPr>
            </a:br>
            <a:r>
              <a:rPr lang="en-US" sz="2800" b="1" dirty="0">
                <a:latin typeface="Calibri" panose="020F0502020204030204" pitchFamily="34" charset="0"/>
              </a:rPr>
              <a:t>and Age Group (in years), California, 2016</a:t>
            </a:r>
          </a:p>
        </p:txBody>
      </p:sp>
      <p:sp>
        <p:nvSpPr>
          <p:cNvPr id="9"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sz="1000" b="1" dirty="0">
                <a:solidFill>
                  <a:srgbClr val="0167BB"/>
                </a:solidFill>
                <a:latin typeface="Calibri" panose="020F0502020204030204" pitchFamily="34" charset="0"/>
              </a:rPr>
              <a:t>Rev. 6/2017</a:t>
            </a:r>
          </a:p>
        </p:txBody>
      </p:sp>
      <p:pic>
        <p:nvPicPr>
          <p:cNvPr id="3" name="Picture 2" descr="Three-dimensional bar chart of Chlamydia Incidence Rates for Females by Race/Ethnicity and Age Group, California, 2016"/>
          <p:cNvPicPr>
            <a:picLocks noChangeAspect="1"/>
          </p:cNvPicPr>
          <p:nvPr/>
        </p:nvPicPr>
        <p:blipFill>
          <a:blip r:embed="rId3"/>
          <a:stretch>
            <a:fillRect/>
          </a:stretch>
        </p:blipFill>
        <p:spPr>
          <a:xfrm>
            <a:off x="185146" y="1114765"/>
            <a:ext cx="9028959" cy="5620999"/>
          </a:xfrm>
          <a:prstGeom prst="rect">
            <a:avLst/>
          </a:prstGeom>
        </p:spPr>
      </p:pic>
      <p:pic>
        <p:nvPicPr>
          <p:cNvPr id="2" name="Picture 1"/>
          <p:cNvPicPr>
            <a:picLocks noChangeAspect="1"/>
          </p:cNvPicPr>
          <p:nvPr/>
        </p:nvPicPr>
        <p:blipFill>
          <a:blip r:embed="rId4"/>
          <a:stretch>
            <a:fillRect/>
          </a:stretch>
        </p:blipFill>
        <p:spPr>
          <a:xfrm>
            <a:off x="9214105" y="377071"/>
            <a:ext cx="2312561" cy="5651173"/>
          </a:xfrm>
          <a:prstGeom prst="rect">
            <a:avLst/>
          </a:prstGeom>
        </p:spPr>
      </p:pic>
    </p:spTree>
    <p:extLst>
      <p:ext uri="{BB962C8B-B14F-4D97-AF65-F5344CB8AC3E}">
        <p14:creationId xmlns:p14="http://schemas.microsoft.com/office/powerpoint/2010/main" val="1643585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ctrTitle"/>
          </p:nvPr>
        </p:nvSpPr>
        <p:spPr>
          <a:xfrm>
            <a:off x="832138" y="322601"/>
            <a:ext cx="8683625" cy="914400"/>
          </a:xfrm>
          <a:noFill/>
        </p:spPr>
        <p:txBody>
          <a:bodyPr>
            <a:normAutofit fontScale="90000"/>
          </a:bodyPr>
          <a:lstStyle/>
          <a:p>
            <a:pPr eaLnBrk="1" hangingPunct="1"/>
            <a:r>
              <a:rPr lang="en-US" sz="2800" b="1" dirty="0">
                <a:latin typeface="Calibri" panose="020F0502020204030204" pitchFamily="34" charset="0"/>
              </a:rPr>
              <a:t>Chlamydia, Male Incidence Rates by Race/Ethnicity </a:t>
            </a:r>
            <a:br>
              <a:rPr lang="en-US" sz="2800" b="1" dirty="0">
                <a:latin typeface="Calibri" panose="020F0502020204030204" pitchFamily="34" charset="0"/>
              </a:rPr>
            </a:br>
            <a:r>
              <a:rPr lang="en-US" sz="2800" b="1" dirty="0">
                <a:latin typeface="Calibri" panose="020F0502020204030204" pitchFamily="34" charset="0"/>
              </a:rPr>
              <a:t>and Age Group (in years), California, 2016</a:t>
            </a:r>
          </a:p>
        </p:txBody>
      </p:sp>
      <p:sp>
        <p:nvSpPr>
          <p:cNvPr id="10"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sz="1000" b="1" dirty="0">
                <a:solidFill>
                  <a:srgbClr val="0167BB"/>
                </a:solidFill>
                <a:latin typeface="Calibri" panose="020F0502020204030204" pitchFamily="34" charset="0"/>
              </a:rPr>
              <a:t>Rev. 6/2017</a:t>
            </a:r>
          </a:p>
        </p:txBody>
      </p:sp>
      <p:pic>
        <p:nvPicPr>
          <p:cNvPr id="3" name="Picture 2" descr="Three-dimensional bar chart of Chlamydia Incidence Rates for Males by Race/Ethnicity and Age Group, California, 2016"/>
          <p:cNvPicPr>
            <a:picLocks noChangeAspect="1"/>
          </p:cNvPicPr>
          <p:nvPr/>
        </p:nvPicPr>
        <p:blipFill>
          <a:blip r:embed="rId3"/>
          <a:stretch>
            <a:fillRect/>
          </a:stretch>
        </p:blipFill>
        <p:spPr>
          <a:xfrm>
            <a:off x="326891" y="1237001"/>
            <a:ext cx="9028959" cy="5620999"/>
          </a:xfrm>
          <a:prstGeom prst="rect">
            <a:avLst/>
          </a:prstGeom>
        </p:spPr>
      </p:pic>
      <p:pic>
        <p:nvPicPr>
          <p:cNvPr id="2" name="Picture 1"/>
          <p:cNvPicPr>
            <a:picLocks noChangeAspect="1"/>
          </p:cNvPicPr>
          <p:nvPr/>
        </p:nvPicPr>
        <p:blipFill>
          <a:blip r:embed="rId4"/>
          <a:stretch>
            <a:fillRect/>
          </a:stretch>
        </p:blipFill>
        <p:spPr>
          <a:xfrm>
            <a:off x="9515763" y="395927"/>
            <a:ext cx="2566503" cy="6271728"/>
          </a:xfrm>
          <a:prstGeom prst="rect">
            <a:avLst/>
          </a:prstGeom>
        </p:spPr>
      </p:pic>
    </p:spTree>
    <p:extLst>
      <p:ext uri="{BB962C8B-B14F-4D97-AF65-F5344CB8AC3E}">
        <p14:creationId xmlns:p14="http://schemas.microsoft.com/office/powerpoint/2010/main" val="20471723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ctrTitle"/>
          </p:nvPr>
        </p:nvSpPr>
        <p:spPr>
          <a:xfrm>
            <a:off x="779477" y="241603"/>
            <a:ext cx="8062519"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2600" b="1" dirty="0">
                <a:latin typeface="Calibri" panose="020F0502020204030204" pitchFamily="34" charset="0"/>
              </a:rPr>
              <a:t>Chlamydia Prevalence Monitoring, Percent Positive for Females of Selected Age Groups, by Health Care Setting, </a:t>
            </a:r>
            <a:br>
              <a:rPr lang="en-US" sz="2600" b="1" dirty="0">
                <a:latin typeface="Calibri" panose="020F0502020204030204" pitchFamily="34" charset="0"/>
              </a:rPr>
            </a:br>
            <a:r>
              <a:rPr lang="en-US" sz="2600" b="1" dirty="0">
                <a:latin typeface="Calibri" panose="020F0502020204030204" pitchFamily="34" charset="0"/>
              </a:rPr>
              <a:t>California, 2015–2016*</a:t>
            </a:r>
          </a:p>
        </p:txBody>
      </p:sp>
      <p:sp>
        <p:nvSpPr>
          <p:cNvPr id="10"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sz="1000" b="1" dirty="0">
                <a:solidFill>
                  <a:srgbClr val="0167BB"/>
                </a:solidFill>
                <a:latin typeface="Calibri" panose="020F0502020204030204" pitchFamily="34" charset="0"/>
              </a:rPr>
              <a:t>Rev. 7/2017</a:t>
            </a:r>
          </a:p>
        </p:txBody>
      </p:sp>
      <p:sp>
        <p:nvSpPr>
          <p:cNvPr id="6" name="Text Box 7"/>
          <p:cNvSpPr txBox="1">
            <a:spLocks noChangeArrowheads="1"/>
          </p:cNvSpPr>
          <p:nvPr/>
        </p:nvSpPr>
        <p:spPr bwMode="auto">
          <a:xfrm>
            <a:off x="345648" y="5828810"/>
            <a:ext cx="7772400"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5475" indent="-625475">
              <a:tabLst>
                <a:tab pos="520700" algn="r"/>
                <a:tab pos="635000" algn="l"/>
              </a:tabLst>
              <a:defRPr>
                <a:solidFill>
                  <a:schemeClr val="tx1"/>
                </a:solidFill>
                <a:latin typeface="Tahoma" pitchFamily="34" charset="0"/>
              </a:defRPr>
            </a:lvl1pPr>
            <a:lvl2pPr marL="742950" indent="-285750">
              <a:tabLst>
                <a:tab pos="520700" algn="r"/>
                <a:tab pos="635000" algn="l"/>
              </a:tabLst>
              <a:defRPr>
                <a:solidFill>
                  <a:schemeClr val="tx1"/>
                </a:solidFill>
                <a:latin typeface="Tahoma" pitchFamily="34" charset="0"/>
              </a:defRPr>
            </a:lvl2pPr>
            <a:lvl3pPr marL="1143000" indent="-228600">
              <a:tabLst>
                <a:tab pos="520700" algn="r"/>
                <a:tab pos="635000" algn="l"/>
              </a:tabLst>
              <a:defRPr>
                <a:solidFill>
                  <a:schemeClr val="tx1"/>
                </a:solidFill>
                <a:latin typeface="Tahoma" pitchFamily="34" charset="0"/>
              </a:defRPr>
            </a:lvl3pPr>
            <a:lvl4pPr marL="1600200" indent="-228600">
              <a:tabLst>
                <a:tab pos="520700" algn="r"/>
                <a:tab pos="635000" algn="l"/>
              </a:tabLst>
              <a:defRPr>
                <a:solidFill>
                  <a:schemeClr val="tx1"/>
                </a:solidFill>
                <a:latin typeface="Tahoma" pitchFamily="34" charset="0"/>
              </a:defRPr>
            </a:lvl4pPr>
            <a:lvl5pPr marL="2057400" indent="-228600">
              <a:tabLst>
                <a:tab pos="520700" algn="r"/>
                <a:tab pos="635000" algn="l"/>
              </a:tabLst>
              <a:defRPr>
                <a:solidFill>
                  <a:schemeClr val="tx1"/>
                </a:solidFill>
                <a:latin typeface="Tahoma" pitchFamily="34" charset="0"/>
              </a:defRPr>
            </a:lvl5pPr>
            <a:lvl6pPr marL="2514600" indent="-228600" eaLnBrk="0" fontAlgn="base" hangingPunct="0">
              <a:spcBef>
                <a:spcPct val="0"/>
              </a:spcBef>
              <a:spcAft>
                <a:spcPct val="0"/>
              </a:spcAft>
              <a:tabLst>
                <a:tab pos="520700" algn="r"/>
                <a:tab pos="635000" algn="l"/>
              </a:tabLst>
              <a:defRPr>
                <a:solidFill>
                  <a:schemeClr val="tx1"/>
                </a:solidFill>
                <a:latin typeface="Tahoma" pitchFamily="34" charset="0"/>
              </a:defRPr>
            </a:lvl6pPr>
            <a:lvl7pPr marL="2971800" indent="-228600" eaLnBrk="0" fontAlgn="base" hangingPunct="0">
              <a:spcBef>
                <a:spcPct val="0"/>
              </a:spcBef>
              <a:spcAft>
                <a:spcPct val="0"/>
              </a:spcAft>
              <a:tabLst>
                <a:tab pos="520700" algn="r"/>
                <a:tab pos="635000" algn="l"/>
              </a:tabLst>
              <a:defRPr>
                <a:solidFill>
                  <a:schemeClr val="tx1"/>
                </a:solidFill>
                <a:latin typeface="Tahoma" pitchFamily="34" charset="0"/>
              </a:defRPr>
            </a:lvl7pPr>
            <a:lvl8pPr marL="3429000" indent="-228600" eaLnBrk="0" fontAlgn="base" hangingPunct="0">
              <a:spcBef>
                <a:spcPct val="0"/>
              </a:spcBef>
              <a:spcAft>
                <a:spcPct val="0"/>
              </a:spcAft>
              <a:tabLst>
                <a:tab pos="520700" algn="r"/>
                <a:tab pos="635000" algn="l"/>
              </a:tabLst>
              <a:defRPr>
                <a:solidFill>
                  <a:schemeClr val="tx1"/>
                </a:solidFill>
                <a:latin typeface="Tahoma" pitchFamily="34" charset="0"/>
              </a:defRPr>
            </a:lvl8pPr>
            <a:lvl9pPr marL="3886200" indent="-228600" eaLnBrk="0" fontAlgn="base" hangingPunct="0">
              <a:spcBef>
                <a:spcPct val="0"/>
              </a:spcBef>
              <a:spcAft>
                <a:spcPct val="0"/>
              </a:spcAft>
              <a:tabLst>
                <a:tab pos="520700" algn="r"/>
                <a:tab pos="635000" algn="l"/>
              </a:tabLst>
              <a:defRPr>
                <a:solidFill>
                  <a:schemeClr val="tx1"/>
                </a:solidFill>
                <a:latin typeface="Tahoma" pitchFamily="34" charset="0"/>
              </a:defRPr>
            </a:lvl9pPr>
          </a:lstStyle>
          <a:p>
            <a:pPr marL="628650" indent="-628650">
              <a:spcAft>
                <a:spcPts val="300"/>
              </a:spcAft>
              <a:tabLst>
                <a:tab pos="514350" algn="r"/>
                <a:tab pos="628650" algn="l"/>
              </a:tabLst>
            </a:pPr>
            <a:r>
              <a:rPr lang="en-US" sz="1200" dirty="0">
                <a:latin typeface="Calibri" panose="020F0502020204030204" pitchFamily="34" charset="0"/>
              </a:rPr>
              <a:t>	*	This venue targets adolescents primarily; 2015 data for managed care, and 2016 data for family planning, juvenile detention, and STD clinics.</a:t>
            </a:r>
          </a:p>
          <a:p>
            <a:pPr marL="628650" indent="-628650">
              <a:spcAft>
                <a:spcPts val="300"/>
              </a:spcAft>
              <a:tabLst>
                <a:tab pos="514350" algn="r"/>
                <a:tab pos="628650" algn="l"/>
              </a:tabLst>
            </a:pPr>
            <a:r>
              <a:rPr lang="en-US" sz="1200" dirty="0">
                <a:latin typeface="Calibri" panose="020F0502020204030204" pitchFamily="34" charset="0"/>
              </a:rPr>
              <a:t>	Source:	California Department of Public Health, STD Control Branch</a:t>
            </a:r>
          </a:p>
        </p:txBody>
      </p:sp>
      <p:pic>
        <p:nvPicPr>
          <p:cNvPr id="3" name="Picture 2" descr="Bar chart of Chlamydia Prevalence Monitoring Positivity for Females of Selected Ages Groups (15-19, 20-24, and 25+) by Health Care Setting, California, 2015-2016"/>
          <p:cNvPicPr>
            <a:picLocks noChangeAspect="1"/>
          </p:cNvPicPr>
          <p:nvPr/>
        </p:nvPicPr>
        <p:blipFill>
          <a:blip r:embed="rId3"/>
          <a:stretch>
            <a:fillRect/>
          </a:stretch>
        </p:blipFill>
        <p:spPr>
          <a:xfrm>
            <a:off x="617424" y="1325880"/>
            <a:ext cx="8126672" cy="4584589"/>
          </a:xfrm>
          <a:prstGeom prst="rect">
            <a:avLst/>
          </a:prstGeom>
        </p:spPr>
      </p:pic>
      <p:pic>
        <p:nvPicPr>
          <p:cNvPr id="2" name="Picture 1"/>
          <p:cNvPicPr>
            <a:picLocks noChangeAspect="1"/>
          </p:cNvPicPr>
          <p:nvPr/>
        </p:nvPicPr>
        <p:blipFill>
          <a:blip r:embed="rId4"/>
          <a:stretch>
            <a:fillRect/>
          </a:stretch>
        </p:blipFill>
        <p:spPr>
          <a:xfrm>
            <a:off x="9389097" y="754379"/>
            <a:ext cx="2316097" cy="5659813"/>
          </a:xfrm>
          <a:prstGeom prst="rect">
            <a:avLst/>
          </a:prstGeom>
        </p:spPr>
      </p:pic>
    </p:spTree>
    <p:extLst>
      <p:ext uri="{BB962C8B-B14F-4D97-AF65-F5344CB8AC3E}">
        <p14:creationId xmlns:p14="http://schemas.microsoft.com/office/powerpoint/2010/main" val="2844596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ctrTitle"/>
          </p:nvPr>
        </p:nvSpPr>
        <p:spPr>
          <a:xfrm>
            <a:off x="787124" y="304800"/>
            <a:ext cx="7383754"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altLang="en-US" sz="2600" b="1" dirty="0">
                <a:latin typeface="Calibri" panose="020F0502020204030204" pitchFamily="34" charset="0"/>
              </a:rPr>
              <a:t>California Gonococcal Surveillance System (CGSS) </a:t>
            </a:r>
            <a:br>
              <a:rPr lang="en-US" altLang="en-US" sz="2600" b="1" dirty="0">
                <a:latin typeface="Calibri" panose="020F0502020204030204" pitchFamily="34" charset="0"/>
              </a:rPr>
            </a:br>
            <a:r>
              <a:rPr lang="en-US" altLang="en-US" sz="2600" b="1" dirty="0">
                <a:latin typeface="Calibri" panose="020F0502020204030204" pitchFamily="34" charset="0"/>
              </a:rPr>
              <a:t>HIV Status among Sampled and Interviewed Cases</a:t>
            </a:r>
            <a:br>
              <a:rPr lang="en-US" altLang="en-US" sz="2600" b="1" dirty="0">
                <a:latin typeface="Calibri" panose="020F0502020204030204" pitchFamily="34" charset="0"/>
              </a:rPr>
            </a:br>
            <a:r>
              <a:rPr lang="en-US" altLang="en-US" sz="2600" b="1" dirty="0">
                <a:latin typeface="Calibri" panose="020F0502020204030204" pitchFamily="34" charset="0"/>
              </a:rPr>
              <a:t>Men who Have Sex with Men, California, 2016</a:t>
            </a:r>
          </a:p>
        </p:txBody>
      </p:sp>
      <p:sp>
        <p:nvSpPr>
          <p:cNvPr id="73733" name="Text Box 5"/>
          <p:cNvSpPr txBox="1">
            <a:spLocks noChangeArrowheads="1"/>
          </p:cNvSpPr>
          <p:nvPr/>
        </p:nvSpPr>
        <p:spPr bwMode="auto">
          <a:xfrm>
            <a:off x="787123" y="6092243"/>
            <a:ext cx="5428447" cy="27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30000"/>
              </a:spcBef>
              <a:spcAft>
                <a:spcPct val="0"/>
              </a:spcAft>
            </a:pPr>
            <a:r>
              <a:rPr lang="en-US" sz="1200" dirty="0">
                <a:solidFill>
                  <a:prstClr val="black"/>
                </a:solidFill>
                <a:latin typeface="Calibri" panose="020F0502020204030204" pitchFamily="34" charset="0"/>
              </a:rPr>
              <a:t>Note:  N does not include HIV status unknown or refused to state:  16 cases in 2016.</a:t>
            </a:r>
          </a:p>
        </p:txBody>
      </p:sp>
      <p:sp>
        <p:nvSpPr>
          <p:cNvPr id="7"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0" fontAlgn="base" hangingPunct="0">
              <a:spcBef>
                <a:spcPct val="0"/>
              </a:spcBef>
              <a:spcAft>
                <a:spcPct val="0"/>
              </a:spcAft>
            </a:pPr>
            <a:r>
              <a:rPr lang="en-US" sz="1000" b="1" dirty="0">
                <a:solidFill>
                  <a:srgbClr val="0167BB"/>
                </a:solidFill>
                <a:latin typeface="Calibri" panose="020F0502020204030204" pitchFamily="34" charset="0"/>
              </a:rPr>
              <a:t>Rev. 7/2017</a:t>
            </a:r>
          </a:p>
        </p:txBody>
      </p:sp>
      <p:pic>
        <p:nvPicPr>
          <p:cNvPr id="3" name="Picture 2" descr="Pie chart of HIV status (positive versus negative) among Sampled and Interviewed California Gonococcal Surveillance System (CGSS) Men who Have Sex with Men Cases, California, 2016"/>
          <p:cNvPicPr>
            <a:picLocks noChangeAspect="1"/>
          </p:cNvPicPr>
          <p:nvPr/>
        </p:nvPicPr>
        <p:blipFill>
          <a:blip r:embed="rId3"/>
          <a:stretch>
            <a:fillRect/>
          </a:stretch>
        </p:blipFill>
        <p:spPr>
          <a:xfrm>
            <a:off x="581109" y="1599657"/>
            <a:ext cx="5840474" cy="4340728"/>
          </a:xfrm>
          <a:prstGeom prst="rect">
            <a:avLst/>
          </a:prstGeom>
        </p:spPr>
      </p:pic>
      <p:pic>
        <p:nvPicPr>
          <p:cNvPr id="2" name="Picture 1"/>
          <p:cNvPicPr>
            <a:picLocks noChangeAspect="1"/>
          </p:cNvPicPr>
          <p:nvPr/>
        </p:nvPicPr>
        <p:blipFill>
          <a:blip r:embed="rId4"/>
          <a:stretch>
            <a:fillRect/>
          </a:stretch>
        </p:blipFill>
        <p:spPr>
          <a:xfrm>
            <a:off x="8908330" y="304800"/>
            <a:ext cx="2580047" cy="6304823"/>
          </a:xfrm>
          <a:prstGeom prst="rect">
            <a:avLst/>
          </a:prstGeom>
        </p:spPr>
      </p:pic>
    </p:spTree>
    <p:extLst>
      <p:ext uri="{BB962C8B-B14F-4D97-AF65-F5344CB8AC3E}">
        <p14:creationId xmlns:p14="http://schemas.microsoft.com/office/powerpoint/2010/main" val="1731416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491" y="5032617"/>
            <a:ext cx="8534400" cy="1507067"/>
          </a:xfrm>
        </p:spPr>
        <p:txBody>
          <a:bodyPr>
            <a:noAutofit/>
          </a:bodyPr>
          <a:lstStyle/>
          <a:p>
            <a:r>
              <a:rPr lang="en-US" sz="4400" dirty="0" smtClean="0"/>
              <a:t/>
            </a:r>
            <a:br>
              <a:rPr lang="en-US" sz="4400" dirty="0" smtClean="0"/>
            </a:br>
            <a:r>
              <a:rPr lang="en-US" sz="4400" b="1" dirty="0" smtClean="0"/>
              <a:t>California public </a:t>
            </a:r>
            <a:r>
              <a:rPr lang="en-US" sz="4400" b="1" dirty="0"/>
              <a:t/>
            </a:r>
            <a:br>
              <a:rPr lang="en-US" sz="4400" b="1" dirty="0"/>
            </a:br>
            <a:r>
              <a:rPr lang="en-US" sz="4400" b="1" dirty="0"/>
              <a:t>health system</a:t>
            </a:r>
            <a:br>
              <a:rPr lang="en-US" sz="4400" b="1" dirty="0"/>
            </a:br>
            <a:endParaRPr lang="en-US" sz="4400" b="1" dirty="0"/>
          </a:p>
        </p:txBody>
      </p:sp>
      <p:sp>
        <p:nvSpPr>
          <p:cNvPr id="3" name="Content Placeholder 2"/>
          <p:cNvSpPr>
            <a:spLocks noGrp="1"/>
          </p:cNvSpPr>
          <p:nvPr>
            <p:ph idx="1"/>
          </p:nvPr>
        </p:nvSpPr>
        <p:spPr>
          <a:xfrm>
            <a:off x="289930" y="887136"/>
            <a:ext cx="7797058" cy="3615267"/>
          </a:xfrm>
        </p:spPr>
        <p:txBody>
          <a:bodyPr>
            <a:normAutofit/>
          </a:bodyPr>
          <a:lstStyle/>
          <a:p>
            <a:pPr lvl="0">
              <a:buFont typeface="Arial" panose="020B0604020202020204" pitchFamily="34" charset="0"/>
              <a:buChar char="•"/>
            </a:pPr>
            <a:r>
              <a:rPr lang="en-US" sz="3200" b="1" dirty="0">
                <a:solidFill>
                  <a:schemeClr val="bg1"/>
                </a:solidFill>
              </a:rPr>
              <a:t>Local, state, and federal public health agencies</a:t>
            </a:r>
          </a:p>
          <a:p>
            <a:pPr lvl="0">
              <a:buFont typeface="Arial" panose="020B0604020202020204" pitchFamily="34" charset="0"/>
              <a:buChar char="•"/>
            </a:pPr>
            <a:r>
              <a:rPr lang="en-US" sz="3200" b="1" dirty="0">
                <a:solidFill>
                  <a:schemeClr val="bg1"/>
                </a:solidFill>
              </a:rPr>
              <a:t>Role of public health in medical care</a:t>
            </a:r>
          </a:p>
          <a:p>
            <a:pPr>
              <a:buFont typeface="Arial" panose="020B0604020202020204" pitchFamily="34" charset="0"/>
              <a:buChar char="•"/>
            </a:pPr>
            <a:r>
              <a:rPr lang="en-US" sz="3200" b="1" dirty="0">
                <a:solidFill>
                  <a:schemeClr val="bg1"/>
                </a:solidFill>
              </a:rPr>
              <a:t>Public health initiatives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8295" y="201335"/>
            <a:ext cx="2669754" cy="6174298"/>
          </a:xfrm>
          <a:prstGeom prst="rect">
            <a:avLst/>
          </a:prstGeom>
        </p:spPr>
      </p:pic>
    </p:spTree>
    <p:extLst>
      <p:ext uri="{BB962C8B-B14F-4D97-AF65-F5344CB8AC3E}">
        <p14:creationId xmlns:p14="http://schemas.microsoft.com/office/powerpoint/2010/main" val="3246581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ctrTitle"/>
          </p:nvPr>
        </p:nvSpPr>
        <p:spPr>
          <a:xfrm>
            <a:off x="685015" y="613512"/>
            <a:ext cx="9144000"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2800" b="1" dirty="0">
                <a:latin typeface="Calibri" panose="020F0502020204030204" pitchFamily="34" charset="0"/>
              </a:rPr>
              <a:t>Total Syphilis (all stages)</a:t>
            </a:r>
            <a:br>
              <a:rPr lang="en-US" sz="2800" b="1" dirty="0">
                <a:latin typeface="Calibri" panose="020F0502020204030204" pitchFamily="34" charset="0"/>
              </a:rPr>
            </a:br>
            <a:r>
              <a:rPr lang="en-US" sz="2800" b="1" dirty="0">
                <a:latin typeface="Calibri" panose="020F0502020204030204" pitchFamily="34" charset="0"/>
              </a:rPr>
              <a:t>California Incidence Rates, 1913</a:t>
            </a:r>
            <a:r>
              <a:rPr lang="en-US" sz="2800" b="1" dirty="0">
                <a:latin typeface="Calibri" panose="020F0502020204030204" pitchFamily="34" charset="0"/>
                <a:cs typeface="Arial" charset="0"/>
              </a:rPr>
              <a:t>–</a:t>
            </a:r>
            <a:r>
              <a:rPr lang="en-US" sz="2800" b="1" dirty="0">
                <a:latin typeface="Calibri" panose="020F0502020204030204" pitchFamily="34" charset="0"/>
              </a:rPr>
              <a:t>2016</a:t>
            </a:r>
          </a:p>
        </p:txBody>
      </p:sp>
      <p:sp>
        <p:nvSpPr>
          <p:cNvPr id="67589"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sz="1000" b="1" dirty="0">
                <a:solidFill>
                  <a:srgbClr val="0167BB"/>
                </a:solidFill>
                <a:latin typeface="Calibri" panose="020F0502020204030204" pitchFamily="34" charset="0"/>
              </a:rPr>
              <a:t>Rev. 6/2017</a:t>
            </a:r>
          </a:p>
        </p:txBody>
      </p:sp>
      <p:pic>
        <p:nvPicPr>
          <p:cNvPr id="3" name="Picture 2" descr="Line graph of Total Syphilis (all stages) Incidence Rates by Year, California, 1913-2016"/>
          <p:cNvPicPr>
            <a:picLocks noChangeAspect="1"/>
          </p:cNvPicPr>
          <p:nvPr/>
        </p:nvPicPr>
        <p:blipFill>
          <a:blip r:embed="rId3"/>
          <a:stretch>
            <a:fillRect/>
          </a:stretch>
        </p:blipFill>
        <p:spPr>
          <a:xfrm>
            <a:off x="249214" y="2248719"/>
            <a:ext cx="8126672" cy="4487045"/>
          </a:xfrm>
          <a:prstGeom prst="rect">
            <a:avLst/>
          </a:prstGeom>
        </p:spPr>
      </p:pic>
      <p:pic>
        <p:nvPicPr>
          <p:cNvPr id="2" name="Picture 1"/>
          <p:cNvPicPr>
            <a:picLocks noChangeAspect="1"/>
          </p:cNvPicPr>
          <p:nvPr/>
        </p:nvPicPr>
        <p:blipFill>
          <a:blip r:embed="rId4"/>
          <a:stretch>
            <a:fillRect/>
          </a:stretch>
        </p:blipFill>
        <p:spPr>
          <a:xfrm>
            <a:off x="9214106" y="471340"/>
            <a:ext cx="2396820" cy="5857076"/>
          </a:xfrm>
          <a:prstGeom prst="rect">
            <a:avLst/>
          </a:prstGeom>
        </p:spPr>
      </p:pic>
    </p:spTree>
    <p:extLst>
      <p:ext uri="{BB962C8B-B14F-4D97-AF65-F5344CB8AC3E}">
        <p14:creationId xmlns:p14="http://schemas.microsoft.com/office/powerpoint/2010/main" val="2587243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ctrTitle"/>
          </p:nvPr>
        </p:nvSpPr>
        <p:spPr>
          <a:xfrm>
            <a:off x="411637" y="238027"/>
            <a:ext cx="9144000"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2800" dirty="0">
                <a:latin typeface="Calibri" panose="020F0502020204030204" pitchFamily="34" charset="0"/>
              </a:rPr>
              <a:t> </a:t>
            </a:r>
            <a:r>
              <a:rPr lang="en-US" sz="2800" b="1" dirty="0">
                <a:latin typeface="Calibri" panose="020F0502020204030204" pitchFamily="34" charset="0"/>
              </a:rPr>
              <a:t>Neurosyphilis Case Count and Percent of All Syphilis Cases</a:t>
            </a:r>
            <a:br>
              <a:rPr lang="en-US" sz="2800" b="1" dirty="0">
                <a:latin typeface="Calibri" panose="020F0502020204030204" pitchFamily="34" charset="0"/>
              </a:rPr>
            </a:br>
            <a:r>
              <a:rPr lang="en-US" sz="2800" b="1" dirty="0">
                <a:latin typeface="Calibri" panose="020F0502020204030204" pitchFamily="34" charset="0"/>
              </a:rPr>
              <a:t> California Project Area*, 2007-2016</a:t>
            </a:r>
          </a:p>
        </p:txBody>
      </p:sp>
      <p:sp>
        <p:nvSpPr>
          <p:cNvPr id="5"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0" fontAlgn="base" hangingPunct="0">
              <a:spcBef>
                <a:spcPct val="0"/>
              </a:spcBef>
              <a:spcAft>
                <a:spcPct val="0"/>
              </a:spcAft>
            </a:pPr>
            <a:r>
              <a:rPr lang="en-US" sz="1000" b="1" dirty="0">
                <a:solidFill>
                  <a:srgbClr val="0167BB"/>
                </a:solidFill>
                <a:latin typeface="Calibri" panose="020F0502020204030204" pitchFamily="34" charset="0"/>
              </a:rPr>
              <a:t>Rev. 6/2017</a:t>
            </a:r>
          </a:p>
        </p:txBody>
      </p:sp>
      <p:sp>
        <p:nvSpPr>
          <p:cNvPr id="6" name="Text Box 5"/>
          <p:cNvSpPr txBox="1">
            <a:spLocks noChangeArrowheads="1"/>
          </p:cNvSpPr>
          <p:nvPr/>
        </p:nvSpPr>
        <p:spPr bwMode="auto">
          <a:xfrm>
            <a:off x="1283523" y="6274805"/>
            <a:ext cx="4592385" cy="27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30000"/>
              </a:spcBef>
            </a:pPr>
            <a:r>
              <a:rPr lang="en-US" sz="1200" dirty="0">
                <a:latin typeface="Calibri" panose="020F0502020204030204" pitchFamily="34" charset="0"/>
              </a:rPr>
              <a:t>* California Project Area (CPA) excludes Los Angeles and San Francisco.</a:t>
            </a:r>
          </a:p>
        </p:txBody>
      </p:sp>
      <p:pic>
        <p:nvPicPr>
          <p:cNvPr id="2" name="Picture 1" descr="Bar chart of Neurosyphilis Case Counts overlaid with line graph of Percent Neurosyphilis of All Syphilis Cases, by Year, California Project Area, 2007-2016"/>
          <p:cNvPicPr>
            <a:picLocks noChangeAspect="1"/>
          </p:cNvPicPr>
          <p:nvPr/>
        </p:nvPicPr>
        <p:blipFill>
          <a:blip r:embed="rId3"/>
          <a:stretch>
            <a:fillRect/>
          </a:stretch>
        </p:blipFill>
        <p:spPr>
          <a:xfrm>
            <a:off x="0" y="1403559"/>
            <a:ext cx="8401016" cy="4706520"/>
          </a:xfrm>
          <a:prstGeom prst="rect">
            <a:avLst/>
          </a:prstGeom>
        </p:spPr>
      </p:pic>
      <p:pic>
        <p:nvPicPr>
          <p:cNvPr id="3" name="Picture 2"/>
          <p:cNvPicPr>
            <a:picLocks noChangeAspect="1"/>
          </p:cNvPicPr>
          <p:nvPr/>
        </p:nvPicPr>
        <p:blipFill>
          <a:blip r:embed="rId4"/>
          <a:stretch>
            <a:fillRect/>
          </a:stretch>
        </p:blipFill>
        <p:spPr>
          <a:xfrm>
            <a:off x="9351390" y="537327"/>
            <a:ext cx="2347073" cy="5735508"/>
          </a:xfrm>
          <a:prstGeom prst="rect">
            <a:avLst/>
          </a:prstGeom>
        </p:spPr>
      </p:pic>
    </p:spTree>
    <p:extLst>
      <p:ext uri="{BB962C8B-B14F-4D97-AF65-F5344CB8AC3E}">
        <p14:creationId xmlns:p14="http://schemas.microsoft.com/office/powerpoint/2010/main" val="41294327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0"/>
          <p:cNvSpPr txBox="1">
            <a:spLocks noChangeArrowheads="1"/>
          </p:cNvSpPr>
          <p:nvPr/>
        </p:nvSpPr>
        <p:spPr bwMode="auto">
          <a:xfrm>
            <a:off x="582600" y="4617908"/>
            <a:ext cx="6448384" cy="24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30000"/>
              </a:spcBef>
            </a:pPr>
            <a:r>
              <a:rPr lang="en-US" sz="1000" dirty="0">
                <a:latin typeface="Calibri" panose="020F0502020204030204" pitchFamily="34" charset="0"/>
              </a:rPr>
              <a:t>MSM=Men who have sex w/men, MSW=Men who have sex w/women, </a:t>
            </a:r>
            <a:r>
              <a:rPr lang="en-US" sz="1000" dirty="0" err="1">
                <a:latin typeface="Calibri" panose="020F0502020204030204" pitchFamily="34" charset="0"/>
              </a:rPr>
              <a:t>MSUnk</a:t>
            </a:r>
            <a:r>
              <a:rPr lang="en-US" sz="1000" dirty="0">
                <a:latin typeface="Calibri" panose="020F0502020204030204" pitchFamily="34" charset="0"/>
              </a:rPr>
              <a:t>=Men of  unknown sexual orientation</a:t>
            </a:r>
          </a:p>
        </p:txBody>
      </p:sp>
      <p:sp>
        <p:nvSpPr>
          <p:cNvPr id="29"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sz="1000" b="1" dirty="0">
                <a:solidFill>
                  <a:srgbClr val="0167BB"/>
                </a:solidFill>
                <a:latin typeface="Calibri" panose="020F0502020204030204" pitchFamily="34" charset="0"/>
              </a:rPr>
              <a:t>Rev. 6/2017</a:t>
            </a:r>
          </a:p>
        </p:txBody>
      </p:sp>
      <p:sp>
        <p:nvSpPr>
          <p:cNvPr id="2" name="Title 1"/>
          <p:cNvSpPr>
            <a:spLocks noGrp="1"/>
          </p:cNvSpPr>
          <p:nvPr>
            <p:ph type="title"/>
          </p:nvPr>
        </p:nvSpPr>
        <p:spPr>
          <a:xfrm>
            <a:off x="4060364" y="5475088"/>
            <a:ext cx="8055396" cy="786196"/>
          </a:xfrm>
        </p:spPr>
        <p:txBody>
          <a:bodyPr>
            <a:noAutofit/>
          </a:bodyPr>
          <a:lstStyle/>
          <a:p>
            <a:r>
              <a:rPr lang="en-US" altLang="en-US" sz="2800" b="1" dirty="0">
                <a:latin typeface="Calibri" panose="020F0502020204030204" pitchFamily="34" charset="0"/>
              </a:rPr>
              <a:t>Number of Primary &amp; Secondary Syphilis Cases by Region, </a:t>
            </a:r>
            <a:br>
              <a:rPr lang="en-US" altLang="en-US" sz="2800" b="1" dirty="0">
                <a:latin typeface="Calibri" panose="020F0502020204030204" pitchFamily="34" charset="0"/>
              </a:rPr>
            </a:br>
            <a:r>
              <a:rPr lang="en-US" altLang="en-US" sz="2800" b="1" dirty="0">
                <a:latin typeface="Calibri" panose="020F0502020204030204" pitchFamily="34" charset="0"/>
              </a:rPr>
              <a:t>Sexual Orientation, and Year, California, 2007–2016</a:t>
            </a:r>
            <a:endParaRPr lang="en-US" sz="2800" dirty="0"/>
          </a:p>
        </p:txBody>
      </p:sp>
      <p:pic>
        <p:nvPicPr>
          <p:cNvPr id="3" name="Picture 2" descr="Map of California when color shading for eight geographic regions plus stacked bar charts of Primary and Secondary Syphilis case counts by sexual orientation and year for each of the eight regions, California, 2007-2016"/>
          <p:cNvPicPr>
            <a:picLocks noChangeAspect="1"/>
          </p:cNvPicPr>
          <p:nvPr/>
        </p:nvPicPr>
        <p:blipFill>
          <a:blip r:embed="rId3"/>
          <a:stretch>
            <a:fillRect/>
          </a:stretch>
        </p:blipFill>
        <p:spPr>
          <a:xfrm>
            <a:off x="238682" y="148907"/>
            <a:ext cx="7136221" cy="4592811"/>
          </a:xfrm>
          <a:prstGeom prst="rect">
            <a:avLst/>
          </a:prstGeom>
        </p:spPr>
      </p:pic>
      <p:pic>
        <p:nvPicPr>
          <p:cNvPr id="4" name="Picture 3"/>
          <p:cNvPicPr>
            <a:picLocks noChangeAspect="1"/>
          </p:cNvPicPr>
          <p:nvPr/>
        </p:nvPicPr>
        <p:blipFill>
          <a:blip r:embed="rId4"/>
          <a:stretch>
            <a:fillRect/>
          </a:stretch>
        </p:blipFill>
        <p:spPr>
          <a:xfrm>
            <a:off x="9345822" y="404054"/>
            <a:ext cx="1825715" cy="4461473"/>
          </a:xfrm>
          <a:prstGeom prst="rect">
            <a:avLst/>
          </a:prstGeom>
        </p:spPr>
      </p:pic>
    </p:spTree>
    <p:extLst>
      <p:ext uri="{BB962C8B-B14F-4D97-AF65-F5344CB8AC3E}">
        <p14:creationId xmlns:p14="http://schemas.microsoft.com/office/powerpoint/2010/main" val="1117835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796255" y="176680"/>
            <a:ext cx="8686800"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2800" b="1" dirty="0">
                <a:latin typeface="Calibri" panose="020F0502020204030204" pitchFamily="34" charset="0"/>
              </a:rPr>
              <a:t>Primary &amp; Secondary Syphilis, Incidence Rates by Gender</a:t>
            </a:r>
            <a:br>
              <a:rPr lang="en-US" sz="2800" b="1" dirty="0">
                <a:latin typeface="Calibri" panose="020F0502020204030204" pitchFamily="34" charset="0"/>
              </a:rPr>
            </a:br>
            <a:r>
              <a:rPr lang="en-US" sz="2800" b="1" dirty="0">
                <a:latin typeface="Calibri" panose="020F0502020204030204" pitchFamily="34" charset="0"/>
              </a:rPr>
              <a:t>California, 1990</a:t>
            </a:r>
            <a:r>
              <a:rPr lang="en-US" sz="2800" b="1" dirty="0">
                <a:latin typeface="Calibri" panose="020F0502020204030204" pitchFamily="34" charset="0"/>
                <a:cs typeface="Arial" charset="0"/>
              </a:rPr>
              <a:t>–</a:t>
            </a:r>
            <a:r>
              <a:rPr lang="en-US" sz="2800" b="1" dirty="0">
                <a:latin typeface="Calibri" panose="020F0502020204030204" pitchFamily="34" charset="0"/>
              </a:rPr>
              <a:t>2016</a:t>
            </a:r>
          </a:p>
        </p:txBody>
      </p:sp>
      <p:sp>
        <p:nvSpPr>
          <p:cNvPr id="11"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sz="1000" b="1" dirty="0">
                <a:solidFill>
                  <a:srgbClr val="0167BB"/>
                </a:solidFill>
                <a:latin typeface="Calibri" panose="020F0502020204030204" pitchFamily="34" charset="0"/>
              </a:rPr>
              <a:t>Rev. 6/2017</a:t>
            </a:r>
          </a:p>
        </p:txBody>
      </p:sp>
      <p:pic>
        <p:nvPicPr>
          <p:cNvPr id="3" name="Picture 2" descr="Line graph of Primary and Secondary Syphilis Incidence Rates by Gender (Males versus Females) and Year, California, 1990-2016"/>
          <p:cNvPicPr>
            <a:picLocks noChangeAspect="1"/>
          </p:cNvPicPr>
          <p:nvPr/>
        </p:nvPicPr>
        <p:blipFill>
          <a:blip r:embed="rId3"/>
          <a:stretch>
            <a:fillRect/>
          </a:stretch>
        </p:blipFill>
        <p:spPr>
          <a:xfrm>
            <a:off x="160256" y="1341101"/>
            <a:ext cx="9767333" cy="5212100"/>
          </a:xfrm>
          <a:prstGeom prst="rect">
            <a:avLst/>
          </a:prstGeom>
        </p:spPr>
      </p:pic>
      <p:pic>
        <p:nvPicPr>
          <p:cNvPr id="2" name="Picture 1"/>
          <p:cNvPicPr>
            <a:picLocks noChangeAspect="1"/>
          </p:cNvPicPr>
          <p:nvPr/>
        </p:nvPicPr>
        <p:blipFill>
          <a:blip r:embed="rId4"/>
          <a:stretch>
            <a:fillRect/>
          </a:stretch>
        </p:blipFill>
        <p:spPr>
          <a:xfrm flipH="1">
            <a:off x="9927588" y="1341101"/>
            <a:ext cx="2132884" cy="5212100"/>
          </a:xfrm>
          <a:prstGeom prst="rect">
            <a:avLst/>
          </a:prstGeom>
        </p:spPr>
      </p:pic>
    </p:spTree>
    <p:extLst>
      <p:ext uri="{BB962C8B-B14F-4D97-AF65-F5344CB8AC3E}">
        <p14:creationId xmlns:p14="http://schemas.microsoft.com/office/powerpoint/2010/main" val="1569233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ctrTitle"/>
          </p:nvPr>
        </p:nvSpPr>
        <p:spPr>
          <a:xfrm>
            <a:off x="466595" y="305428"/>
            <a:ext cx="86868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2800" b="1" dirty="0">
                <a:latin typeface="Calibri" panose="020F0502020204030204" pitchFamily="34" charset="0"/>
              </a:rPr>
              <a:t>Primary &amp; Secondary Syphilis</a:t>
            </a:r>
            <a:br>
              <a:rPr lang="en-US" sz="2800" b="1" dirty="0">
                <a:latin typeface="Calibri" panose="020F0502020204030204" pitchFamily="34" charset="0"/>
              </a:rPr>
            </a:br>
            <a:r>
              <a:rPr lang="en-US" sz="2800" b="1" dirty="0">
                <a:latin typeface="Calibri" panose="020F0502020204030204" pitchFamily="34" charset="0"/>
              </a:rPr>
              <a:t>Incidence Rates by Gender and Age Group (in years)</a:t>
            </a:r>
            <a:br>
              <a:rPr lang="en-US" sz="2800" b="1" dirty="0">
                <a:latin typeface="Calibri" panose="020F0502020204030204" pitchFamily="34" charset="0"/>
              </a:rPr>
            </a:br>
            <a:r>
              <a:rPr lang="en-US" sz="2800" b="1" dirty="0">
                <a:latin typeface="Calibri" panose="020F0502020204030204" pitchFamily="34" charset="0"/>
              </a:rPr>
              <a:t>California, 2016</a:t>
            </a:r>
          </a:p>
        </p:txBody>
      </p:sp>
      <p:sp>
        <p:nvSpPr>
          <p:cNvPr id="20485"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sz="1000" b="1" dirty="0">
                <a:solidFill>
                  <a:srgbClr val="0167BB"/>
                </a:solidFill>
                <a:latin typeface="Calibri" panose="020F0502020204030204" pitchFamily="34" charset="0"/>
              </a:rPr>
              <a:t>Rev. 6/2017</a:t>
            </a:r>
          </a:p>
        </p:txBody>
      </p:sp>
      <p:pic>
        <p:nvPicPr>
          <p:cNvPr id="3" name="Picture 2" descr="Bar chart of Primary and Secondary Syphilis Incidence Rates by Age Group and Gender, California, 2016"/>
          <p:cNvPicPr>
            <a:picLocks noChangeAspect="1"/>
          </p:cNvPicPr>
          <p:nvPr/>
        </p:nvPicPr>
        <p:blipFill>
          <a:blip r:embed="rId3"/>
          <a:stretch>
            <a:fillRect/>
          </a:stretch>
        </p:blipFill>
        <p:spPr>
          <a:xfrm>
            <a:off x="466595" y="2072307"/>
            <a:ext cx="8126672" cy="4584589"/>
          </a:xfrm>
          <a:prstGeom prst="rect">
            <a:avLst/>
          </a:prstGeom>
        </p:spPr>
      </p:pic>
      <p:pic>
        <p:nvPicPr>
          <p:cNvPr id="2" name="Picture 1"/>
          <p:cNvPicPr>
            <a:picLocks noChangeAspect="1"/>
          </p:cNvPicPr>
          <p:nvPr/>
        </p:nvPicPr>
        <p:blipFill>
          <a:blip r:embed="rId4"/>
          <a:stretch>
            <a:fillRect/>
          </a:stretch>
        </p:blipFill>
        <p:spPr>
          <a:xfrm>
            <a:off x="9304256" y="527900"/>
            <a:ext cx="2372657" cy="5798029"/>
          </a:xfrm>
          <a:prstGeom prst="rect">
            <a:avLst/>
          </a:prstGeom>
        </p:spPr>
      </p:pic>
    </p:spTree>
    <p:extLst>
      <p:ext uri="{BB962C8B-B14F-4D97-AF65-F5344CB8AC3E}">
        <p14:creationId xmlns:p14="http://schemas.microsoft.com/office/powerpoint/2010/main" val="1004406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ctrTitle"/>
          </p:nvPr>
        </p:nvSpPr>
        <p:spPr>
          <a:xfrm>
            <a:off x="994722" y="286069"/>
            <a:ext cx="9142413"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altLang="en-US" sz="2800" b="1" dirty="0">
                <a:latin typeface="Calibri" panose="020F0502020204030204" pitchFamily="34" charset="0"/>
              </a:rPr>
              <a:t>HIV Status among Primary &amp; Secondary Syphilis Cases</a:t>
            </a:r>
            <a:br>
              <a:rPr lang="en-US" altLang="en-US" sz="2800" b="1" dirty="0">
                <a:latin typeface="Calibri" panose="020F0502020204030204" pitchFamily="34" charset="0"/>
              </a:rPr>
            </a:br>
            <a:r>
              <a:rPr lang="en-US" altLang="en-US" sz="2800" b="1" dirty="0">
                <a:latin typeface="Calibri" panose="020F0502020204030204" pitchFamily="34" charset="0"/>
              </a:rPr>
              <a:t>Men who Have Sex with Men</a:t>
            </a:r>
            <a:br>
              <a:rPr lang="en-US" altLang="en-US" sz="2800" b="1" dirty="0">
                <a:latin typeface="Calibri" panose="020F0502020204030204" pitchFamily="34" charset="0"/>
              </a:rPr>
            </a:br>
            <a:r>
              <a:rPr lang="en-US" altLang="en-US" sz="2800" b="1" dirty="0">
                <a:latin typeface="Calibri" panose="020F0502020204030204" pitchFamily="34" charset="0"/>
              </a:rPr>
              <a:t>California, 2016</a:t>
            </a:r>
          </a:p>
        </p:txBody>
      </p:sp>
      <p:sp>
        <p:nvSpPr>
          <p:cNvPr id="73733" name="Text Box 5"/>
          <p:cNvSpPr txBox="1">
            <a:spLocks noChangeArrowheads="1"/>
          </p:cNvSpPr>
          <p:nvPr/>
        </p:nvSpPr>
        <p:spPr bwMode="auto">
          <a:xfrm>
            <a:off x="824829" y="5831264"/>
            <a:ext cx="5585542" cy="27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30000"/>
              </a:spcBef>
            </a:pPr>
            <a:r>
              <a:rPr lang="en-US" sz="1200" dirty="0">
                <a:latin typeface="Calibri" panose="020F0502020204030204" pitchFamily="34" charset="0"/>
              </a:rPr>
              <a:t>Note:  N does not include HIV status unknown or refused to state:  286 cases in 2016.</a:t>
            </a:r>
          </a:p>
        </p:txBody>
      </p:sp>
      <p:sp>
        <p:nvSpPr>
          <p:cNvPr id="7"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sz="1000" b="1" dirty="0">
                <a:solidFill>
                  <a:srgbClr val="0167BB"/>
                </a:solidFill>
                <a:latin typeface="Calibri" panose="020F0502020204030204" pitchFamily="34" charset="0"/>
              </a:rPr>
              <a:t>Rev. 6/2017</a:t>
            </a:r>
          </a:p>
        </p:txBody>
      </p:sp>
      <p:pic>
        <p:nvPicPr>
          <p:cNvPr id="3" name="Picture 2" descr="Pie chart of HIV status (positive versus negative) among Primary and Secondary Syphilis Men who Have Sex with Men Cases, California, 2016"/>
          <p:cNvPicPr>
            <a:picLocks noChangeAspect="1"/>
          </p:cNvPicPr>
          <p:nvPr/>
        </p:nvPicPr>
        <p:blipFill>
          <a:blip r:embed="rId3"/>
          <a:stretch>
            <a:fillRect/>
          </a:stretch>
        </p:blipFill>
        <p:spPr>
          <a:xfrm>
            <a:off x="1039462" y="1325880"/>
            <a:ext cx="5840474" cy="4322439"/>
          </a:xfrm>
          <a:prstGeom prst="rect">
            <a:avLst/>
          </a:prstGeom>
        </p:spPr>
      </p:pic>
      <p:pic>
        <p:nvPicPr>
          <p:cNvPr id="2" name="Picture 1"/>
          <p:cNvPicPr>
            <a:picLocks noChangeAspect="1"/>
          </p:cNvPicPr>
          <p:nvPr/>
        </p:nvPicPr>
        <p:blipFill>
          <a:blip r:embed="rId4"/>
          <a:stretch>
            <a:fillRect/>
          </a:stretch>
        </p:blipFill>
        <p:spPr>
          <a:xfrm>
            <a:off x="9397027" y="857569"/>
            <a:ext cx="2256047" cy="5513070"/>
          </a:xfrm>
          <a:prstGeom prst="rect">
            <a:avLst/>
          </a:prstGeom>
        </p:spPr>
      </p:pic>
    </p:spTree>
    <p:extLst>
      <p:ext uri="{BB962C8B-B14F-4D97-AF65-F5344CB8AC3E}">
        <p14:creationId xmlns:p14="http://schemas.microsoft.com/office/powerpoint/2010/main" val="30902525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ctrTitle"/>
          </p:nvPr>
        </p:nvSpPr>
        <p:spPr>
          <a:xfrm>
            <a:off x="1752600" y="227013"/>
            <a:ext cx="8686800" cy="10972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altLang="en-US" sz="2800" b="1" dirty="0">
                <a:latin typeface="Calibri" panose="020F0502020204030204" pitchFamily="34" charset="0"/>
              </a:rPr>
              <a:t>HIV Status among Early Syphilis* Cases</a:t>
            </a:r>
            <a:br>
              <a:rPr lang="en-US" altLang="en-US" sz="2800" b="1" dirty="0">
                <a:latin typeface="Calibri" panose="020F0502020204030204" pitchFamily="34" charset="0"/>
              </a:rPr>
            </a:br>
            <a:r>
              <a:rPr lang="en-US" altLang="en-US" sz="2800" b="1" dirty="0">
                <a:latin typeface="Calibri" panose="020F0502020204030204" pitchFamily="34" charset="0"/>
              </a:rPr>
              <a:t>Men who Have Sex with Men</a:t>
            </a:r>
            <a:br>
              <a:rPr lang="en-US" altLang="en-US" sz="2800" b="1" dirty="0">
                <a:latin typeface="Calibri" panose="020F0502020204030204" pitchFamily="34" charset="0"/>
              </a:rPr>
            </a:br>
            <a:r>
              <a:rPr lang="en-US" altLang="en-US" sz="2800" b="1" dirty="0">
                <a:latin typeface="Calibri" panose="020F0502020204030204" pitchFamily="34" charset="0"/>
              </a:rPr>
              <a:t>California, 2016</a:t>
            </a:r>
          </a:p>
        </p:txBody>
      </p:sp>
      <p:sp>
        <p:nvSpPr>
          <p:cNvPr id="73733" name="Text Box 5"/>
          <p:cNvSpPr txBox="1">
            <a:spLocks noChangeArrowheads="1"/>
          </p:cNvSpPr>
          <p:nvPr/>
        </p:nvSpPr>
        <p:spPr bwMode="auto">
          <a:xfrm>
            <a:off x="691504" y="6010373"/>
            <a:ext cx="5585542" cy="27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30000"/>
              </a:spcBef>
            </a:pPr>
            <a:r>
              <a:rPr lang="en-US" sz="1200" dirty="0">
                <a:latin typeface="Calibri" panose="020F0502020204030204" pitchFamily="34" charset="0"/>
              </a:rPr>
              <a:t>Note:  N does not include HIV status unknown or refused to state:  476 cases in 2016.</a:t>
            </a:r>
          </a:p>
        </p:txBody>
      </p:sp>
      <p:sp>
        <p:nvSpPr>
          <p:cNvPr id="7" name="Text Box 5"/>
          <p:cNvSpPr txBox="1">
            <a:spLocks noChangeArrowheads="1"/>
          </p:cNvSpPr>
          <p:nvPr/>
        </p:nvSpPr>
        <p:spPr bwMode="auto">
          <a:xfrm>
            <a:off x="879207" y="6392868"/>
            <a:ext cx="3649884" cy="27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30000"/>
              </a:spcBef>
            </a:pPr>
            <a:r>
              <a:rPr lang="en-US" sz="1200" dirty="0">
                <a:latin typeface="Calibri" panose="020F0502020204030204" pitchFamily="34" charset="0"/>
              </a:rPr>
              <a:t>* Includes primary, secondary, and early latent syphilis.</a:t>
            </a:r>
          </a:p>
        </p:txBody>
      </p:sp>
      <p:sp>
        <p:nvSpPr>
          <p:cNvPr id="8"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sz="1000" b="1" dirty="0">
                <a:solidFill>
                  <a:srgbClr val="0167BB"/>
                </a:solidFill>
                <a:latin typeface="Calibri" panose="020F0502020204030204" pitchFamily="34" charset="0"/>
              </a:rPr>
              <a:t>Rev. 6/2017</a:t>
            </a:r>
          </a:p>
        </p:txBody>
      </p:sp>
      <p:pic>
        <p:nvPicPr>
          <p:cNvPr id="3" name="Picture 2" descr="Pie chart of HIV status (positive versus negative) among Early Syphilis Men who Have Sex with Men Cases, California, 2016"/>
          <p:cNvPicPr>
            <a:picLocks noChangeAspect="1"/>
          </p:cNvPicPr>
          <p:nvPr/>
        </p:nvPicPr>
        <p:blipFill>
          <a:blip r:embed="rId3"/>
          <a:stretch>
            <a:fillRect/>
          </a:stretch>
        </p:blipFill>
        <p:spPr>
          <a:xfrm>
            <a:off x="879207" y="1324293"/>
            <a:ext cx="5840474" cy="4322439"/>
          </a:xfrm>
          <a:prstGeom prst="rect">
            <a:avLst/>
          </a:prstGeom>
        </p:spPr>
      </p:pic>
      <p:pic>
        <p:nvPicPr>
          <p:cNvPr id="2" name="Picture 1"/>
          <p:cNvPicPr>
            <a:picLocks noChangeAspect="1"/>
          </p:cNvPicPr>
          <p:nvPr/>
        </p:nvPicPr>
        <p:blipFill>
          <a:blip r:embed="rId4"/>
          <a:stretch>
            <a:fillRect/>
          </a:stretch>
        </p:blipFill>
        <p:spPr>
          <a:xfrm>
            <a:off x="9214105" y="381612"/>
            <a:ext cx="2453381" cy="5995293"/>
          </a:xfrm>
          <a:prstGeom prst="rect">
            <a:avLst/>
          </a:prstGeom>
        </p:spPr>
      </p:pic>
    </p:spTree>
    <p:extLst>
      <p:ext uri="{BB962C8B-B14F-4D97-AF65-F5344CB8AC3E}">
        <p14:creationId xmlns:p14="http://schemas.microsoft.com/office/powerpoint/2010/main" val="12875770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6"/>
          <p:cNvSpPr>
            <a:spLocks noGrp="1" noChangeArrowheads="1"/>
          </p:cNvSpPr>
          <p:nvPr>
            <p:ph type="ctrTitle"/>
          </p:nvPr>
        </p:nvSpPr>
        <p:spPr>
          <a:xfrm>
            <a:off x="1706880" y="227013"/>
            <a:ext cx="8961120"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2800" b="1" dirty="0">
                <a:latin typeface="Calibri" panose="020F0502020204030204" pitchFamily="34" charset="0"/>
              </a:rPr>
              <a:t>Congenital Syphilis, California versus United States Incidence Rates, 1963</a:t>
            </a:r>
            <a:r>
              <a:rPr lang="en-US" sz="2800" b="1" dirty="0">
                <a:latin typeface="Calibri" panose="020F0502020204030204" pitchFamily="34" charset="0"/>
                <a:cs typeface="Arial" charset="0"/>
              </a:rPr>
              <a:t>–</a:t>
            </a:r>
            <a:r>
              <a:rPr lang="en-US" sz="2800" b="1" dirty="0">
                <a:latin typeface="Calibri" panose="020F0502020204030204" pitchFamily="34" charset="0"/>
              </a:rPr>
              <a:t>2016</a:t>
            </a:r>
          </a:p>
        </p:txBody>
      </p:sp>
      <p:sp>
        <p:nvSpPr>
          <p:cNvPr id="94215" name="Text Box 8"/>
          <p:cNvSpPr txBox="1">
            <a:spLocks noChangeArrowheads="1"/>
          </p:cNvSpPr>
          <p:nvPr/>
        </p:nvSpPr>
        <p:spPr bwMode="auto">
          <a:xfrm>
            <a:off x="186179" y="5826699"/>
            <a:ext cx="765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35000" algn="r"/>
                <a:tab pos="749300" algn="l"/>
              </a:tabLst>
              <a:defRPr>
                <a:solidFill>
                  <a:schemeClr val="tx1"/>
                </a:solidFill>
                <a:latin typeface="Tahoma" pitchFamily="34" charset="0"/>
              </a:defRPr>
            </a:lvl1pPr>
            <a:lvl2pPr marL="742950" indent="-285750">
              <a:tabLst>
                <a:tab pos="635000" algn="r"/>
                <a:tab pos="749300" algn="l"/>
              </a:tabLst>
              <a:defRPr>
                <a:solidFill>
                  <a:schemeClr val="tx1"/>
                </a:solidFill>
                <a:latin typeface="Tahoma" pitchFamily="34" charset="0"/>
              </a:defRPr>
            </a:lvl2pPr>
            <a:lvl3pPr marL="1143000" indent="-228600">
              <a:tabLst>
                <a:tab pos="635000" algn="r"/>
                <a:tab pos="749300" algn="l"/>
              </a:tabLst>
              <a:defRPr>
                <a:solidFill>
                  <a:schemeClr val="tx1"/>
                </a:solidFill>
                <a:latin typeface="Tahoma" pitchFamily="34" charset="0"/>
              </a:defRPr>
            </a:lvl3pPr>
            <a:lvl4pPr marL="1600200" indent="-228600">
              <a:tabLst>
                <a:tab pos="635000" algn="r"/>
                <a:tab pos="749300" algn="l"/>
              </a:tabLst>
              <a:defRPr>
                <a:solidFill>
                  <a:schemeClr val="tx1"/>
                </a:solidFill>
                <a:latin typeface="Tahoma" pitchFamily="34" charset="0"/>
              </a:defRPr>
            </a:lvl4pPr>
            <a:lvl5pPr marL="2057400" indent="-228600">
              <a:tabLst>
                <a:tab pos="635000" algn="r"/>
                <a:tab pos="74930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4930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4930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4930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49300" algn="l"/>
              </a:tabLst>
              <a:defRPr>
                <a:solidFill>
                  <a:schemeClr val="tx1"/>
                </a:solidFill>
                <a:latin typeface="Tahoma" pitchFamily="34" charset="0"/>
              </a:defRPr>
            </a:lvl9pPr>
          </a:lstStyle>
          <a:p>
            <a:r>
              <a:rPr lang="en-US" sz="1200" dirty="0">
                <a:latin typeface="Calibri" panose="020F0502020204030204" pitchFamily="34" charset="0"/>
              </a:rPr>
              <a:t>	Note:	The Modified Kaufman Criteria were used through 1989.  The CDC Case </a:t>
            </a:r>
          </a:p>
          <a:p>
            <a:r>
              <a:rPr lang="en-US" sz="1200" dirty="0">
                <a:latin typeface="Calibri" panose="020F0502020204030204" pitchFamily="34" charset="0"/>
              </a:rPr>
              <a:t>		Definition (MMWR 1989; 48: 828) was used effective January 1, 1990.</a:t>
            </a:r>
          </a:p>
          <a:p>
            <a:r>
              <a:rPr lang="en-US" sz="1200" dirty="0">
                <a:latin typeface="Calibri" panose="020F0502020204030204" pitchFamily="34" charset="0"/>
              </a:rPr>
              <a:t>		California data prior to 1985 include all cases of congenital syphilis, regardless of age.</a:t>
            </a:r>
          </a:p>
        </p:txBody>
      </p:sp>
      <p:sp>
        <p:nvSpPr>
          <p:cNvPr id="11"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sz="1000" b="1" dirty="0">
                <a:solidFill>
                  <a:srgbClr val="0167BB"/>
                </a:solidFill>
                <a:latin typeface="Calibri" panose="020F0502020204030204" pitchFamily="34" charset="0"/>
              </a:rPr>
              <a:t>Rev. 6/2017</a:t>
            </a:r>
          </a:p>
        </p:txBody>
      </p:sp>
      <p:pic>
        <p:nvPicPr>
          <p:cNvPr id="3" name="Picture 2" descr="Line graph of Congenital Syphilis California versus United States Incidence Rates by Year, 1963-2016"/>
          <p:cNvPicPr>
            <a:picLocks noChangeAspect="1"/>
          </p:cNvPicPr>
          <p:nvPr/>
        </p:nvPicPr>
        <p:blipFill>
          <a:blip r:embed="rId3"/>
          <a:stretch>
            <a:fillRect/>
          </a:stretch>
        </p:blipFill>
        <p:spPr>
          <a:xfrm>
            <a:off x="327740" y="1271016"/>
            <a:ext cx="8644877" cy="4426080"/>
          </a:xfrm>
          <a:prstGeom prst="rect">
            <a:avLst/>
          </a:prstGeom>
        </p:spPr>
      </p:pic>
      <p:pic>
        <p:nvPicPr>
          <p:cNvPr id="2" name="Picture 1"/>
          <p:cNvPicPr>
            <a:picLocks noChangeAspect="1"/>
          </p:cNvPicPr>
          <p:nvPr/>
        </p:nvPicPr>
        <p:blipFill>
          <a:blip r:embed="rId4"/>
          <a:stretch>
            <a:fillRect/>
          </a:stretch>
        </p:blipFill>
        <p:spPr>
          <a:xfrm>
            <a:off x="9474590" y="872324"/>
            <a:ext cx="2291909" cy="5600706"/>
          </a:xfrm>
          <a:prstGeom prst="rect">
            <a:avLst/>
          </a:prstGeom>
        </p:spPr>
      </p:pic>
    </p:spTree>
    <p:extLst>
      <p:ext uri="{BB962C8B-B14F-4D97-AF65-F5344CB8AC3E}">
        <p14:creationId xmlns:p14="http://schemas.microsoft.com/office/powerpoint/2010/main" val="2085941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acked area graph of Congenital Syphilis Case Counts by Vital Status and Presence of Signs/Symptoms and Year, California, 2007-2016"/>
          <p:cNvPicPr>
            <a:picLocks noChangeAspect="1"/>
          </p:cNvPicPr>
          <p:nvPr/>
        </p:nvPicPr>
        <p:blipFill rotWithShape="1">
          <a:blip r:embed="rId3"/>
          <a:srcRect b="6828"/>
          <a:stretch/>
        </p:blipFill>
        <p:spPr>
          <a:xfrm>
            <a:off x="280449" y="1419009"/>
            <a:ext cx="8693649" cy="4657813"/>
          </a:xfrm>
          <a:prstGeom prst="rect">
            <a:avLst/>
          </a:prstGeom>
        </p:spPr>
      </p:pic>
      <p:sp>
        <p:nvSpPr>
          <p:cNvPr id="99331" name="Rectangle 3"/>
          <p:cNvSpPr>
            <a:spLocks noGrp="1" noChangeArrowheads="1"/>
          </p:cNvSpPr>
          <p:nvPr>
            <p:ph type="ctrTitle"/>
          </p:nvPr>
        </p:nvSpPr>
        <p:spPr>
          <a:xfrm>
            <a:off x="186180" y="227013"/>
            <a:ext cx="8686800" cy="10972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2800" b="1" dirty="0">
                <a:latin typeface="Calibri" panose="020F0502020204030204" pitchFamily="34" charset="0"/>
              </a:rPr>
              <a:t>Congenital Syphilis</a:t>
            </a:r>
            <a:br>
              <a:rPr lang="en-US" sz="2800" b="1" dirty="0">
                <a:latin typeface="Calibri" panose="020F0502020204030204" pitchFamily="34" charset="0"/>
              </a:rPr>
            </a:br>
            <a:r>
              <a:rPr lang="en-US" sz="2800" b="1" dirty="0">
                <a:latin typeface="Calibri" panose="020F0502020204030204" pitchFamily="34" charset="0"/>
              </a:rPr>
              <a:t>Cases by Vital Status and Presence of Signs/Symptoms</a:t>
            </a:r>
            <a:br>
              <a:rPr lang="en-US" sz="2800" b="1" dirty="0">
                <a:latin typeface="Calibri" panose="020F0502020204030204" pitchFamily="34" charset="0"/>
              </a:rPr>
            </a:br>
            <a:r>
              <a:rPr lang="en-US" sz="2800" b="1" dirty="0">
                <a:latin typeface="Calibri" panose="020F0502020204030204" pitchFamily="34" charset="0"/>
              </a:rPr>
              <a:t>California, 2007–2016</a:t>
            </a:r>
          </a:p>
        </p:txBody>
      </p:sp>
      <p:sp>
        <p:nvSpPr>
          <p:cNvPr id="10" name="Text Box 6"/>
          <p:cNvSpPr txBox="1">
            <a:spLocks noChangeArrowheads="1"/>
          </p:cNvSpPr>
          <p:nvPr/>
        </p:nvSpPr>
        <p:spPr bwMode="auto">
          <a:xfrm>
            <a:off x="402996" y="6274099"/>
            <a:ext cx="7658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tabLst>
                <a:tab pos="403225" algn="l"/>
              </a:tabLst>
            </a:pPr>
            <a:r>
              <a:rPr lang="en-US" sz="1200" dirty="0">
                <a:latin typeface="Calibri" panose="020F0502020204030204" pitchFamily="34" charset="0"/>
              </a:rPr>
              <a:t>Note:	Alive, no signs/symptoms includes alive with missing documentation on signs/symptoms.</a:t>
            </a:r>
          </a:p>
          <a:p>
            <a:pPr>
              <a:tabLst>
                <a:tab pos="403225" algn="l"/>
              </a:tabLst>
            </a:pPr>
            <a:r>
              <a:rPr lang="en-US" sz="1200" dirty="0">
                <a:latin typeface="Calibri" panose="020F0502020204030204" pitchFamily="34" charset="0"/>
              </a:rPr>
              <a:t>Of the 207 total cases, 175 alive with no signs, 20 alive with signs of CS, 12 stillbirth or neonatal death</a:t>
            </a:r>
          </a:p>
        </p:txBody>
      </p:sp>
      <p:sp>
        <p:nvSpPr>
          <p:cNvPr id="11"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sz="1000" b="1" dirty="0">
                <a:solidFill>
                  <a:srgbClr val="0167BB"/>
                </a:solidFill>
                <a:latin typeface="Calibri" panose="020F0502020204030204" pitchFamily="34" charset="0"/>
              </a:rPr>
              <a:t>Rev. 6/2017</a:t>
            </a:r>
          </a:p>
        </p:txBody>
      </p:sp>
      <p:pic>
        <p:nvPicPr>
          <p:cNvPr id="2" name="Picture 1"/>
          <p:cNvPicPr>
            <a:picLocks noChangeAspect="1"/>
          </p:cNvPicPr>
          <p:nvPr/>
        </p:nvPicPr>
        <p:blipFill>
          <a:blip r:embed="rId4"/>
          <a:stretch>
            <a:fillRect/>
          </a:stretch>
        </p:blipFill>
        <p:spPr>
          <a:xfrm>
            <a:off x="9310045" y="613271"/>
            <a:ext cx="2403079" cy="5872370"/>
          </a:xfrm>
          <a:prstGeom prst="rect">
            <a:avLst/>
          </a:prstGeom>
        </p:spPr>
      </p:pic>
    </p:spTree>
    <p:extLst>
      <p:ext uri="{BB962C8B-B14F-4D97-AF65-F5344CB8AC3E}">
        <p14:creationId xmlns:p14="http://schemas.microsoft.com/office/powerpoint/2010/main" val="20874072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ctrTitle"/>
          </p:nvPr>
        </p:nvSpPr>
        <p:spPr>
          <a:xfrm>
            <a:off x="1752600" y="227013"/>
            <a:ext cx="8686800" cy="10972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a:tabLst>
                <a:tab pos="1092200" algn="l"/>
              </a:tabLst>
            </a:pPr>
            <a:r>
              <a:rPr lang="en-US" sz="2800" b="1" dirty="0">
                <a:latin typeface="Calibri" panose="020F0502020204030204" pitchFamily="34" charset="0"/>
              </a:rPr>
              <a:t>Congenital Syphilis</a:t>
            </a:r>
            <a:br>
              <a:rPr lang="en-US" sz="2800" b="1" dirty="0">
                <a:latin typeface="Calibri" panose="020F0502020204030204" pitchFamily="34" charset="0"/>
              </a:rPr>
            </a:br>
            <a:r>
              <a:rPr lang="en-US" sz="2800" b="1" dirty="0">
                <a:latin typeface="Calibri" panose="020F0502020204030204" pitchFamily="34" charset="0"/>
              </a:rPr>
              <a:t>Incidence Rates by Race/Ethnicity of Mother</a:t>
            </a:r>
            <a:br>
              <a:rPr lang="en-US" sz="2800" b="1" dirty="0">
                <a:latin typeface="Calibri" panose="020F0502020204030204" pitchFamily="34" charset="0"/>
              </a:rPr>
            </a:br>
            <a:r>
              <a:rPr lang="en-US" sz="2800" b="1" dirty="0">
                <a:latin typeface="Calibri" panose="020F0502020204030204" pitchFamily="34" charset="0"/>
              </a:rPr>
              <a:t>California, 2016</a:t>
            </a:r>
          </a:p>
        </p:txBody>
      </p:sp>
      <p:sp>
        <p:nvSpPr>
          <p:cNvPr id="5" name="Rectangle 15"/>
          <p:cNvSpPr txBox="1">
            <a:spLocks noGrp="1" noChangeArrowheads="1"/>
          </p:cNvSpPr>
          <p:nvPr/>
        </p:nvSpPr>
        <p:spPr bwMode="auto">
          <a:xfrm>
            <a:off x="9214105" y="6370639"/>
            <a:ext cx="1044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r>
              <a:rPr lang="en-US" sz="1000" b="1" dirty="0">
                <a:solidFill>
                  <a:srgbClr val="0167BB"/>
                </a:solidFill>
                <a:latin typeface="Calibri" panose="020F0502020204030204" pitchFamily="34" charset="0"/>
              </a:rPr>
              <a:t>Rev. 6/2017</a:t>
            </a:r>
          </a:p>
        </p:txBody>
      </p:sp>
      <p:pic>
        <p:nvPicPr>
          <p:cNvPr id="3" name="Picture 2" descr="Bar chart of Congenital Syphilis Incidence Rates by Race/Ethnicity of Mother, California, 2016"/>
          <p:cNvPicPr>
            <a:picLocks noChangeAspect="1"/>
          </p:cNvPicPr>
          <p:nvPr/>
        </p:nvPicPr>
        <p:blipFill>
          <a:blip r:embed="rId3"/>
          <a:stretch>
            <a:fillRect/>
          </a:stretch>
        </p:blipFill>
        <p:spPr>
          <a:xfrm>
            <a:off x="706886" y="1576509"/>
            <a:ext cx="7901101" cy="4541914"/>
          </a:xfrm>
          <a:prstGeom prst="rect">
            <a:avLst/>
          </a:prstGeom>
        </p:spPr>
      </p:pic>
      <p:pic>
        <p:nvPicPr>
          <p:cNvPr id="2" name="Picture 1"/>
          <p:cNvPicPr>
            <a:picLocks noChangeAspect="1"/>
          </p:cNvPicPr>
          <p:nvPr/>
        </p:nvPicPr>
        <p:blipFill>
          <a:blip r:embed="rId4"/>
          <a:stretch>
            <a:fillRect/>
          </a:stretch>
        </p:blipFill>
        <p:spPr>
          <a:xfrm>
            <a:off x="9304256" y="401892"/>
            <a:ext cx="2438645" cy="5959282"/>
          </a:xfrm>
          <a:prstGeom prst="rect">
            <a:avLst/>
          </a:prstGeom>
        </p:spPr>
      </p:pic>
    </p:spTree>
    <p:extLst>
      <p:ext uri="{BB962C8B-B14F-4D97-AF65-F5344CB8AC3E}">
        <p14:creationId xmlns:p14="http://schemas.microsoft.com/office/powerpoint/2010/main" val="530928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3206" y="187512"/>
            <a:ext cx="7427523" cy="4723110"/>
          </a:xfrm>
          <a:prstGeom prst="rect">
            <a:avLst/>
          </a:prstGeom>
        </p:spPr>
      </p:pic>
      <p:pic>
        <p:nvPicPr>
          <p:cNvPr id="5" name="Picture 4"/>
          <p:cNvPicPr>
            <a:picLocks noChangeAspect="1"/>
          </p:cNvPicPr>
          <p:nvPr/>
        </p:nvPicPr>
        <p:blipFill>
          <a:blip r:embed="rId3"/>
          <a:stretch>
            <a:fillRect/>
          </a:stretch>
        </p:blipFill>
        <p:spPr>
          <a:xfrm>
            <a:off x="413205" y="4910622"/>
            <a:ext cx="7427523" cy="1702141"/>
          </a:xfrm>
          <a:prstGeom prst="rect">
            <a:avLst/>
          </a:prstGeom>
        </p:spPr>
      </p:pic>
      <p:sp>
        <p:nvSpPr>
          <p:cNvPr id="2" name="TextBox 1"/>
          <p:cNvSpPr txBox="1"/>
          <p:nvPr/>
        </p:nvSpPr>
        <p:spPr>
          <a:xfrm>
            <a:off x="3657600" y="3374796"/>
            <a:ext cx="4017446" cy="830997"/>
          </a:xfrm>
          <a:prstGeom prst="rect">
            <a:avLst/>
          </a:prstGeom>
          <a:noFill/>
        </p:spPr>
        <p:txBody>
          <a:bodyPr wrap="none" rtlCol="0">
            <a:spAutoFit/>
          </a:bodyPr>
          <a:lstStyle/>
          <a:p>
            <a:r>
              <a:rPr lang="en-US" sz="2400" dirty="0" smtClean="0">
                <a:solidFill>
                  <a:schemeClr val="bg2"/>
                </a:solidFill>
              </a:rPr>
              <a:t>CALIFORNIA DEPARTMENT</a:t>
            </a:r>
          </a:p>
          <a:p>
            <a:r>
              <a:rPr lang="en-US" sz="2400" dirty="0" smtClean="0">
                <a:solidFill>
                  <a:schemeClr val="bg2"/>
                </a:solidFill>
              </a:rPr>
              <a:t>OF PUBLIC HEALTH</a:t>
            </a:r>
            <a:endParaRPr lang="en-US" sz="2400" dirty="0">
              <a:solidFill>
                <a:schemeClr val="bg2"/>
              </a:solidFill>
            </a:endParaRPr>
          </a:p>
        </p:txBody>
      </p:sp>
      <p:pic>
        <p:nvPicPr>
          <p:cNvPr id="3" name="Picture 2"/>
          <p:cNvPicPr>
            <a:picLocks noChangeAspect="1"/>
          </p:cNvPicPr>
          <p:nvPr/>
        </p:nvPicPr>
        <p:blipFill>
          <a:blip r:embed="rId4"/>
          <a:stretch>
            <a:fillRect/>
          </a:stretch>
        </p:blipFill>
        <p:spPr>
          <a:xfrm>
            <a:off x="8689140" y="158353"/>
            <a:ext cx="2632451" cy="6432886"/>
          </a:xfrm>
          <a:prstGeom prst="rect">
            <a:avLst/>
          </a:prstGeom>
        </p:spPr>
      </p:pic>
    </p:spTree>
    <p:extLst>
      <p:ext uri="{BB962C8B-B14F-4D97-AF65-F5344CB8AC3E}">
        <p14:creationId xmlns:p14="http://schemas.microsoft.com/office/powerpoint/2010/main" val="21891430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Prevent the Flu this Season by Getting a Flu Shot</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b="1" dirty="0" smtClean="0">
                <a:solidFill>
                  <a:schemeClr val="bg1"/>
                </a:solidFill>
              </a:rPr>
              <a:t>The </a:t>
            </a:r>
            <a:r>
              <a:rPr lang="en-US" b="1" dirty="0">
                <a:solidFill>
                  <a:schemeClr val="bg1"/>
                </a:solidFill>
              </a:rPr>
              <a:t>California Department of Public Health (CDPH) urges Californians to get the influenza (flu) vaccine in September or October ahead of the arrival of influenza season.</a:t>
            </a:r>
          </a:p>
          <a:p>
            <a:pPr>
              <a:buFont typeface="Arial" panose="020B0604020202020204" pitchFamily="34" charset="0"/>
              <a:buChar char="•"/>
            </a:pPr>
            <a:r>
              <a:rPr lang="en-US" b="1" dirty="0">
                <a:solidFill>
                  <a:schemeClr val="bg1"/>
                </a:solidFill>
              </a:rPr>
              <a:t>In California, flu usually begins to increase in late November or December. It takes a couple of weeks after vaccination for the body to respond fully, so now is the time to get vaccinated to have the best protection before the flu season begins.</a:t>
            </a:r>
          </a:p>
          <a:p>
            <a:pPr>
              <a:buFont typeface="Arial" panose="020B0604020202020204" pitchFamily="34" charset="0"/>
              <a:buChar char="•"/>
            </a:pPr>
            <a:r>
              <a:rPr lang="en-US" b="1" dirty="0">
                <a:solidFill>
                  <a:schemeClr val="bg1"/>
                </a:solidFill>
              </a:rPr>
              <a:t>"Getting vaccinated is the best protection against flu illness," said CDPH Director and State Health Officer Dr. Karen Smith. "You can prevent missing work or school, visits to the doctor or hospitalizations, and protecting others from coming down with the flu."</a:t>
            </a:r>
          </a:p>
          <a:p>
            <a:pPr>
              <a:buFont typeface="Arial" panose="020B0604020202020204" pitchFamily="34" charset="0"/>
              <a:buChar char="•"/>
            </a:pPr>
            <a:r>
              <a:rPr lang="en-US" b="1" dirty="0">
                <a:solidFill>
                  <a:schemeClr val="bg1"/>
                </a:solidFill>
              </a:rPr>
              <a:t>A person with flu may be contagious and infect others before they even feel sick.</a:t>
            </a:r>
          </a:p>
          <a:p>
            <a:endParaRPr lang="en-US" b="1" dirty="0"/>
          </a:p>
        </p:txBody>
      </p:sp>
      <p:pic>
        <p:nvPicPr>
          <p:cNvPr id="4" name="Picture 3"/>
          <p:cNvPicPr>
            <a:picLocks noChangeAspect="1"/>
          </p:cNvPicPr>
          <p:nvPr/>
        </p:nvPicPr>
        <p:blipFill>
          <a:blip r:embed="rId2"/>
          <a:stretch>
            <a:fillRect/>
          </a:stretch>
        </p:blipFill>
        <p:spPr>
          <a:xfrm>
            <a:off x="9370244" y="405351"/>
            <a:ext cx="2448072" cy="5982319"/>
          </a:xfrm>
          <a:prstGeom prst="rect">
            <a:avLst/>
          </a:prstGeom>
        </p:spPr>
      </p:pic>
    </p:spTree>
    <p:extLst>
      <p:ext uri="{BB962C8B-B14F-4D97-AF65-F5344CB8AC3E}">
        <p14:creationId xmlns:p14="http://schemas.microsoft.com/office/powerpoint/2010/main" val="37684309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0059" y="1446901"/>
            <a:ext cx="8742708" cy="435023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6613" y="176168"/>
            <a:ext cx="2813745" cy="6507301"/>
          </a:xfrm>
          <a:prstGeom prst="rect">
            <a:avLst/>
          </a:prstGeom>
        </p:spPr>
      </p:pic>
    </p:spTree>
    <p:extLst>
      <p:ext uri="{BB962C8B-B14F-4D97-AF65-F5344CB8AC3E}">
        <p14:creationId xmlns:p14="http://schemas.microsoft.com/office/powerpoint/2010/main" val="29898684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030663975"/>
              </p:ext>
            </p:extLst>
          </p:nvPr>
        </p:nvGraphicFramePr>
        <p:xfrm>
          <a:off x="271272" y="293962"/>
          <a:ext cx="8859520" cy="58538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7870952" y="2535936"/>
            <a:ext cx="873760" cy="609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People of Color </a:t>
            </a:r>
            <a:r>
              <a:rPr lang="en-US" dirty="0" smtClean="0"/>
              <a:t>38</a:t>
            </a:r>
            <a:r>
              <a:rPr lang="en-US" sz="1100" dirty="0" smtClean="0"/>
              <a:t>%</a:t>
            </a:r>
            <a:endParaRPr lang="en-US" sz="1100" dirty="0"/>
          </a:p>
        </p:txBody>
      </p:sp>
      <p:sp>
        <p:nvSpPr>
          <p:cNvPr id="7" name="Rectangle 6"/>
          <p:cNvSpPr/>
          <p:nvPr/>
        </p:nvSpPr>
        <p:spPr>
          <a:xfrm>
            <a:off x="271272" y="6229096"/>
            <a:ext cx="885952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n w="0"/>
                <a:solidFill>
                  <a:schemeClr val="tx1"/>
                </a:solidFill>
                <a:effectLst>
                  <a:outerShdw blurRad="38100" dist="19050" dir="2700000" algn="tl" rotWithShape="0">
                    <a:schemeClr val="dk1">
                      <a:alpha val="40000"/>
                    </a:schemeClr>
                  </a:outerShdw>
                </a:effectLst>
              </a:rPr>
              <a:t>Figure 1: Racial and Ethnic Distribution of Residents, 2013</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3594754" y="3033322"/>
            <a:ext cx="2410120" cy="1754326"/>
          </a:xfrm>
          <a:prstGeom prst="rect">
            <a:avLst/>
          </a:prstGeom>
        </p:spPr>
        <p:txBody>
          <a:bodyPr wrap="square">
            <a:spAutoFit/>
          </a:bodyPr>
          <a:lstStyle/>
          <a:p>
            <a:r>
              <a:rPr lang="en-US" b="1" dirty="0">
                <a:solidFill>
                  <a:srgbClr val="C00000"/>
                </a:solidFill>
              </a:rPr>
              <a:t>GREATER LATINO POPULATION IN CALIFORNIA COMPARED TO THE REST OF THE </a:t>
            </a:r>
          </a:p>
          <a:p>
            <a:r>
              <a:rPr lang="en-US" b="1" dirty="0">
                <a:solidFill>
                  <a:srgbClr val="C00000"/>
                </a:solidFill>
              </a:rPr>
              <a:t>UNITED STATES</a:t>
            </a:r>
          </a:p>
        </p:txBody>
      </p:sp>
      <p:pic>
        <p:nvPicPr>
          <p:cNvPr id="8" name="Picture 7"/>
          <p:cNvPicPr>
            <a:picLocks noChangeAspect="1"/>
          </p:cNvPicPr>
          <p:nvPr/>
        </p:nvPicPr>
        <p:blipFill>
          <a:blip r:embed="rId3"/>
          <a:stretch>
            <a:fillRect/>
          </a:stretch>
        </p:blipFill>
        <p:spPr>
          <a:xfrm>
            <a:off x="9328357" y="120597"/>
            <a:ext cx="2723208" cy="6654667"/>
          </a:xfrm>
          <a:prstGeom prst="rect">
            <a:avLst/>
          </a:prstGeom>
        </p:spPr>
      </p:pic>
    </p:spTree>
    <p:extLst>
      <p:ext uri="{BB962C8B-B14F-4D97-AF65-F5344CB8AC3E}">
        <p14:creationId xmlns:p14="http://schemas.microsoft.com/office/powerpoint/2010/main" val="3589066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0106774"/>
              </p:ext>
            </p:extLst>
          </p:nvPr>
        </p:nvGraphicFramePr>
        <p:xfrm>
          <a:off x="257628" y="665238"/>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700381" y="1765977"/>
            <a:ext cx="1838961" cy="369332"/>
          </a:xfrm>
          <a:prstGeom prst="rect">
            <a:avLst/>
          </a:prstGeom>
          <a:noFill/>
        </p:spPr>
        <p:txBody>
          <a:bodyPr wrap="square" rtlCol="0">
            <a:spAutoFit/>
          </a:bodyPr>
          <a:lstStyle/>
          <a:p>
            <a:r>
              <a:rPr lang="en-US" dirty="0" smtClean="0">
                <a:solidFill>
                  <a:schemeClr val="bg2">
                    <a:lumMod val="50000"/>
                  </a:schemeClr>
                </a:solidFill>
              </a:rPr>
              <a:t>Race/Ethnicity</a:t>
            </a:r>
            <a:endParaRPr lang="en-US" dirty="0">
              <a:solidFill>
                <a:schemeClr val="bg2">
                  <a:lumMod val="50000"/>
                </a:schemeClr>
              </a:solidFill>
            </a:endParaRPr>
          </a:p>
        </p:txBody>
      </p:sp>
      <p:sp>
        <p:nvSpPr>
          <p:cNvPr id="7" name="TextBox 6"/>
          <p:cNvSpPr txBox="1"/>
          <p:nvPr/>
        </p:nvSpPr>
        <p:spPr>
          <a:xfrm>
            <a:off x="6410555" y="1765977"/>
            <a:ext cx="1686560" cy="369332"/>
          </a:xfrm>
          <a:prstGeom prst="rect">
            <a:avLst/>
          </a:prstGeom>
          <a:noFill/>
        </p:spPr>
        <p:txBody>
          <a:bodyPr wrap="square" rtlCol="0">
            <a:spAutoFit/>
          </a:bodyPr>
          <a:lstStyle/>
          <a:p>
            <a:r>
              <a:rPr lang="en-US" dirty="0" smtClean="0">
                <a:solidFill>
                  <a:schemeClr val="bg2">
                    <a:lumMod val="50000"/>
                  </a:schemeClr>
                </a:solidFill>
              </a:rPr>
              <a:t>Age (Years)</a:t>
            </a:r>
            <a:endParaRPr lang="en-US" dirty="0">
              <a:solidFill>
                <a:schemeClr val="bg2">
                  <a:lumMod val="50000"/>
                </a:schemeClr>
              </a:solidFill>
            </a:endParaRPr>
          </a:p>
        </p:txBody>
      </p:sp>
      <p:sp>
        <p:nvSpPr>
          <p:cNvPr id="3" name="Rectangle 2"/>
          <p:cNvSpPr/>
          <p:nvPr/>
        </p:nvSpPr>
        <p:spPr>
          <a:xfrm>
            <a:off x="595733" y="1262721"/>
            <a:ext cx="1990228" cy="2031325"/>
          </a:xfrm>
          <a:prstGeom prst="rect">
            <a:avLst/>
          </a:prstGeom>
        </p:spPr>
        <p:txBody>
          <a:bodyPr wrap="square">
            <a:spAutoFit/>
          </a:bodyPr>
          <a:lstStyle/>
          <a:p>
            <a:r>
              <a:rPr lang="en-US" b="1" dirty="0">
                <a:solidFill>
                  <a:srgbClr val="C00000"/>
                </a:solidFill>
              </a:rPr>
              <a:t>GREATEST POVERTY</a:t>
            </a:r>
          </a:p>
          <a:p>
            <a:r>
              <a:rPr lang="en-US" b="1" dirty="0">
                <a:solidFill>
                  <a:srgbClr val="C00000"/>
                </a:solidFill>
              </a:rPr>
              <a:t>LEVELS SEEN IN THE BLACK AND LATINO</a:t>
            </a:r>
          </a:p>
          <a:p>
            <a:r>
              <a:rPr lang="en-US" b="1" dirty="0">
                <a:solidFill>
                  <a:srgbClr val="C00000"/>
                </a:solidFill>
              </a:rPr>
              <a:t>POPULATIONS IN</a:t>
            </a:r>
          </a:p>
          <a:p>
            <a:r>
              <a:rPr lang="en-US" b="1" dirty="0">
                <a:solidFill>
                  <a:srgbClr val="C00000"/>
                </a:solidFill>
              </a:rPr>
              <a:t>CALIFORNIA</a:t>
            </a:r>
          </a:p>
        </p:txBody>
      </p:sp>
      <p:pic>
        <p:nvPicPr>
          <p:cNvPr id="4" name="Picture 3"/>
          <p:cNvPicPr>
            <a:picLocks noChangeAspect="1"/>
          </p:cNvPicPr>
          <p:nvPr/>
        </p:nvPicPr>
        <p:blipFill>
          <a:blip r:embed="rId3"/>
          <a:stretch>
            <a:fillRect/>
          </a:stretch>
        </p:blipFill>
        <p:spPr>
          <a:xfrm>
            <a:off x="9250711" y="153509"/>
            <a:ext cx="2652625" cy="6482183"/>
          </a:xfrm>
          <a:prstGeom prst="rect">
            <a:avLst/>
          </a:prstGeom>
        </p:spPr>
      </p:pic>
    </p:spTree>
    <p:extLst>
      <p:ext uri="{BB962C8B-B14F-4D97-AF65-F5344CB8AC3E}">
        <p14:creationId xmlns:p14="http://schemas.microsoft.com/office/powerpoint/2010/main" val="35659549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3415" y="235671"/>
            <a:ext cx="8861449" cy="6372520"/>
          </a:xfrm>
          <a:prstGeom prst="rect">
            <a:avLst/>
          </a:prstGeom>
        </p:spPr>
      </p:pic>
      <p:pic>
        <p:nvPicPr>
          <p:cNvPr id="3" name="Picture 2"/>
          <p:cNvPicPr>
            <a:picLocks noChangeAspect="1"/>
          </p:cNvPicPr>
          <p:nvPr/>
        </p:nvPicPr>
        <p:blipFill>
          <a:blip r:embed="rId3"/>
          <a:stretch>
            <a:fillRect/>
          </a:stretch>
        </p:blipFill>
        <p:spPr>
          <a:xfrm>
            <a:off x="9370662" y="235671"/>
            <a:ext cx="2607749" cy="6372520"/>
          </a:xfrm>
          <a:prstGeom prst="rect">
            <a:avLst/>
          </a:prstGeom>
        </p:spPr>
      </p:pic>
      <p:sp>
        <p:nvSpPr>
          <p:cNvPr id="5" name="Rectangle 4"/>
          <p:cNvSpPr/>
          <p:nvPr/>
        </p:nvSpPr>
        <p:spPr>
          <a:xfrm>
            <a:off x="1813088" y="694757"/>
            <a:ext cx="6096000" cy="1754326"/>
          </a:xfrm>
          <a:prstGeom prst="rect">
            <a:avLst/>
          </a:prstGeom>
        </p:spPr>
        <p:txBody>
          <a:bodyPr>
            <a:spAutoFit/>
          </a:bodyPr>
          <a:lstStyle/>
          <a:p>
            <a:r>
              <a:rPr lang="en-US" b="1" dirty="0">
                <a:solidFill>
                  <a:srgbClr val="C00000"/>
                </a:solidFill>
              </a:rPr>
              <a:t>DEMOGRAPHIC</a:t>
            </a:r>
          </a:p>
          <a:p>
            <a:r>
              <a:rPr lang="en-US" b="1" dirty="0">
                <a:solidFill>
                  <a:srgbClr val="C00000"/>
                </a:solidFill>
              </a:rPr>
              <a:t>CHARACTERISTICS </a:t>
            </a:r>
          </a:p>
          <a:p>
            <a:r>
              <a:rPr lang="en-US" b="1" dirty="0">
                <a:solidFill>
                  <a:srgbClr val="C00000"/>
                </a:solidFill>
              </a:rPr>
              <a:t>OF CALIFONIA</a:t>
            </a:r>
          </a:p>
          <a:p>
            <a:r>
              <a:rPr lang="en-US" b="1" dirty="0">
                <a:solidFill>
                  <a:srgbClr val="C00000"/>
                </a:solidFill>
              </a:rPr>
              <a:t>IN THE YEAR 2013</a:t>
            </a:r>
          </a:p>
          <a:p>
            <a:r>
              <a:rPr lang="en-US" b="1" dirty="0">
                <a:solidFill>
                  <a:srgbClr val="C00000"/>
                </a:solidFill>
              </a:rPr>
              <a:t>COMPARED TO THE</a:t>
            </a:r>
          </a:p>
          <a:p>
            <a:r>
              <a:rPr lang="en-US" b="1" dirty="0">
                <a:solidFill>
                  <a:srgbClr val="C00000"/>
                </a:solidFill>
              </a:rPr>
              <a:t> THE U.S. OVERALL</a:t>
            </a:r>
          </a:p>
        </p:txBody>
      </p:sp>
    </p:spTree>
    <p:extLst>
      <p:ext uri="{BB962C8B-B14F-4D97-AF65-F5344CB8AC3E}">
        <p14:creationId xmlns:p14="http://schemas.microsoft.com/office/powerpoint/2010/main" val="31493352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638" y="116656"/>
            <a:ext cx="10515600" cy="1325563"/>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10808" y="509046"/>
            <a:ext cx="9005095" cy="3683389"/>
          </a:xfrm>
          <a:prstGeom prst="rect">
            <a:avLst/>
          </a:prstGeom>
        </p:spPr>
      </p:pic>
      <p:sp>
        <p:nvSpPr>
          <p:cNvPr id="6" name="Rectangle 5"/>
          <p:cNvSpPr/>
          <p:nvPr/>
        </p:nvSpPr>
        <p:spPr>
          <a:xfrm>
            <a:off x="643097" y="4584825"/>
            <a:ext cx="7705540" cy="14530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02974" y="4849673"/>
            <a:ext cx="6183103"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Population Health</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7" name="Picture 6"/>
          <p:cNvPicPr>
            <a:picLocks noChangeAspect="1"/>
          </p:cNvPicPr>
          <p:nvPr/>
        </p:nvPicPr>
        <p:blipFill>
          <a:blip r:embed="rId3"/>
          <a:stretch>
            <a:fillRect/>
          </a:stretch>
        </p:blipFill>
        <p:spPr>
          <a:xfrm>
            <a:off x="9429226" y="305873"/>
            <a:ext cx="2527889" cy="6177367"/>
          </a:xfrm>
          <a:prstGeom prst="rect">
            <a:avLst/>
          </a:prstGeom>
        </p:spPr>
      </p:pic>
    </p:spTree>
    <p:extLst>
      <p:ext uri="{BB962C8B-B14F-4D97-AF65-F5344CB8AC3E}">
        <p14:creationId xmlns:p14="http://schemas.microsoft.com/office/powerpoint/2010/main" val="3259660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3451982"/>
              </p:ext>
            </p:extLst>
          </p:nvPr>
        </p:nvGraphicFramePr>
        <p:xfrm>
          <a:off x="181429" y="378642"/>
          <a:ext cx="8844848" cy="609835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788816" y="1704144"/>
            <a:ext cx="2922309" cy="2031325"/>
          </a:xfrm>
          <a:prstGeom prst="rect">
            <a:avLst/>
          </a:prstGeom>
        </p:spPr>
        <p:txBody>
          <a:bodyPr wrap="square">
            <a:spAutoFit/>
          </a:bodyPr>
          <a:lstStyle/>
          <a:p>
            <a:r>
              <a:rPr lang="en-US" b="1" dirty="0">
                <a:solidFill>
                  <a:srgbClr val="C00000"/>
                </a:solidFill>
              </a:rPr>
              <a:t>IMPROVED MEDICAID/CHIP BENEFIT ELIGIBILITY AFTER AFFORDABLE CARE ACT IMPLEMENTATION ESPECIALLY IN CHILDLESS ADULTS</a:t>
            </a:r>
          </a:p>
        </p:txBody>
      </p:sp>
      <p:pic>
        <p:nvPicPr>
          <p:cNvPr id="4" name="Picture 3"/>
          <p:cNvPicPr>
            <a:picLocks noChangeAspect="1"/>
          </p:cNvPicPr>
          <p:nvPr/>
        </p:nvPicPr>
        <p:blipFill>
          <a:blip r:embed="rId3"/>
          <a:stretch>
            <a:fillRect/>
          </a:stretch>
        </p:blipFill>
        <p:spPr>
          <a:xfrm>
            <a:off x="9353725" y="118582"/>
            <a:ext cx="2713394" cy="6630681"/>
          </a:xfrm>
          <a:prstGeom prst="rect">
            <a:avLst/>
          </a:prstGeom>
        </p:spPr>
      </p:pic>
    </p:spTree>
    <p:extLst>
      <p:ext uri="{BB962C8B-B14F-4D97-AF65-F5344CB8AC3E}">
        <p14:creationId xmlns:p14="http://schemas.microsoft.com/office/powerpoint/2010/main" val="18037279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1976" y="346434"/>
            <a:ext cx="9519987" cy="6148634"/>
          </a:xfrm>
          <a:prstGeom prst="rect">
            <a:avLst/>
          </a:prstGeom>
        </p:spPr>
      </p:pic>
      <p:sp>
        <p:nvSpPr>
          <p:cNvPr id="2" name="TextBox 1"/>
          <p:cNvSpPr txBox="1"/>
          <p:nvPr/>
        </p:nvSpPr>
        <p:spPr>
          <a:xfrm>
            <a:off x="7172221" y="2111603"/>
            <a:ext cx="2347766" cy="1200329"/>
          </a:xfrm>
          <a:prstGeom prst="rect">
            <a:avLst/>
          </a:prstGeom>
          <a:noFill/>
        </p:spPr>
        <p:txBody>
          <a:bodyPr wrap="square" rtlCol="0">
            <a:spAutoFit/>
          </a:bodyPr>
          <a:lstStyle/>
          <a:p>
            <a:r>
              <a:rPr lang="en-US" b="1" dirty="0" smtClean="0">
                <a:solidFill>
                  <a:srgbClr val="C00000"/>
                </a:solidFill>
              </a:rPr>
              <a:t>DIAGRAM OF THE LAW AND</a:t>
            </a:r>
          </a:p>
          <a:p>
            <a:r>
              <a:rPr lang="en-US" b="1" dirty="0" smtClean="0">
                <a:solidFill>
                  <a:srgbClr val="C00000"/>
                </a:solidFill>
              </a:rPr>
              <a:t>POPULATION PUBLIC HEALTH</a:t>
            </a:r>
            <a:endParaRPr lang="en-US" b="1" dirty="0">
              <a:solidFill>
                <a:srgbClr val="C00000"/>
              </a:solidFill>
            </a:endParaRPr>
          </a:p>
        </p:txBody>
      </p:sp>
      <p:pic>
        <p:nvPicPr>
          <p:cNvPr id="5" name="Picture 4"/>
          <p:cNvPicPr>
            <a:picLocks noChangeAspect="1"/>
          </p:cNvPicPr>
          <p:nvPr/>
        </p:nvPicPr>
        <p:blipFill>
          <a:blip r:embed="rId3"/>
          <a:stretch>
            <a:fillRect/>
          </a:stretch>
        </p:blipFill>
        <p:spPr>
          <a:xfrm>
            <a:off x="9519987" y="346434"/>
            <a:ext cx="2549556" cy="6148634"/>
          </a:xfrm>
          <a:prstGeom prst="rect">
            <a:avLst/>
          </a:prstGeom>
        </p:spPr>
      </p:pic>
    </p:spTree>
    <p:extLst>
      <p:ext uri="{BB962C8B-B14F-4D97-AF65-F5344CB8AC3E}">
        <p14:creationId xmlns:p14="http://schemas.microsoft.com/office/powerpoint/2010/main" val="39087344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477" y="179110"/>
            <a:ext cx="7986074" cy="2203102"/>
          </a:xfrm>
        </p:spPr>
        <p:txBody>
          <a:bodyPr>
            <a:noAutofit/>
          </a:bodyPr>
          <a:lstStyle/>
          <a:p>
            <a:r>
              <a:rPr lang="en-US" dirty="0" smtClean="0"/>
              <a:t/>
            </a:r>
            <a:br>
              <a:rPr lang="en-US" dirty="0" smtClean="0"/>
            </a:br>
            <a:r>
              <a:rPr lang="en-US" b="1" dirty="0" smtClean="0"/>
              <a:t>Moving </a:t>
            </a:r>
            <a:r>
              <a:rPr lang="en-US" b="1" dirty="0"/>
              <a:t>from Intersection to Integration: Public Health Law Research and Public Health Systems and Services Research</a:t>
            </a:r>
            <a:br>
              <a:rPr lang="en-US" b="1" dirty="0"/>
            </a:br>
            <a:endParaRPr lang="en-US" b="1" dirty="0"/>
          </a:p>
        </p:txBody>
      </p:sp>
      <p:sp>
        <p:nvSpPr>
          <p:cNvPr id="3" name="Content Placeholder 2"/>
          <p:cNvSpPr>
            <a:spLocks noGrp="1"/>
          </p:cNvSpPr>
          <p:nvPr>
            <p:ph idx="1"/>
          </p:nvPr>
        </p:nvSpPr>
        <p:spPr>
          <a:xfrm>
            <a:off x="507477" y="3464711"/>
            <a:ext cx="7703269" cy="3134052"/>
          </a:xfrm>
        </p:spPr>
        <p:txBody>
          <a:bodyPr>
            <a:normAutofit fontScale="92500"/>
          </a:bodyPr>
          <a:lstStyle/>
          <a:p>
            <a:pPr marL="0" indent="0">
              <a:buNone/>
            </a:pPr>
            <a:r>
              <a:rPr lang="en-US" sz="2800" b="1" dirty="0">
                <a:solidFill>
                  <a:schemeClr val="bg1"/>
                </a:solidFill>
              </a:rPr>
              <a:t>Conclusions: The routine integration of law as a salient factor in broader </a:t>
            </a:r>
            <a:r>
              <a:rPr lang="en-US" sz="2800" b="1" dirty="0" smtClean="0">
                <a:solidFill>
                  <a:schemeClr val="bg1"/>
                </a:solidFill>
              </a:rPr>
              <a:t>PHSSR(Public Health Systems and Services Research) </a:t>
            </a:r>
            <a:r>
              <a:rPr lang="en-US" sz="2800" b="1" dirty="0">
                <a:solidFill>
                  <a:schemeClr val="bg1"/>
                </a:solidFill>
              </a:rPr>
              <a:t>studies of public health system functioning and health outcomes will enhance the usefulness of research in supporting practice and the long-term improvement of system performance.</a:t>
            </a:r>
          </a:p>
        </p:txBody>
      </p:sp>
      <p:pic>
        <p:nvPicPr>
          <p:cNvPr id="4" name="Picture 3"/>
          <p:cNvPicPr>
            <a:picLocks noChangeAspect="1"/>
          </p:cNvPicPr>
          <p:nvPr/>
        </p:nvPicPr>
        <p:blipFill>
          <a:blip r:embed="rId2"/>
          <a:stretch>
            <a:fillRect/>
          </a:stretch>
        </p:blipFill>
        <p:spPr>
          <a:xfrm>
            <a:off x="9351390" y="179110"/>
            <a:ext cx="2627181" cy="6420007"/>
          </a:xfrm>
          <a:prstGeom prst="rect">
            <a:avLst/>
          </a:prstGeom>
        </p:spPr>
      </p:pic>
    </p:spTree>
    <p:extLst>
      <p:ext uri="{BB962C8B-B14F-4D97-AF65-F5344CB8AC3E}">
        <p14:creationId xmlns:p14="http://schemas.microsoft.com/office/powerpoint/2010/main" val="3680853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72922" y="221622"/>
            <a:ext cx="2268002" cy="1088360"/>
          </a:xfrm>
          <a:prstGeom prst="rect">
            <a:avLst/>
          </a:prstGeom>
        </p:spPr>
      </p:pic>
      <p:pic>
        <p:nvPicPr>
          <p:cNvPr id="5" name="Content Placeholder 4"/>
          <p:cNvPicPr>
            <a:picLocks noGrp="1" noChangeAspect="1"/>
          </p:cNvPicPr>
          <p:nvPr>
            <p:ph idx="1"/>
          </p:nvPr>
        </p:nvPicPr>
        <p:blipFill>
          <a:blip r:embed="rId3"/>
          <a:stretch>
            <a:fillRect/>
          </a:stretch>
        </p:blipFill>
        <p:spPr>
          <a:xfrm>
            <a:off x="427984" y="374714"/>
            <a:ext cx="8433211" cy="6059157"/>
          </a:xfrm>
          <a:prstGeom prst="rect">
            <a:avLst/>
          </a:prstGeom>
        </p:spPr>
      </p:pic>
      <p:sp>
        <p:nvSpPr>
          <p:cNvPr id="2" name="TextBox 1"/>
          <p:cNvSpPr txBox="1"/>
          <p:nvPr/>
        </p:nvSpPr>
        <p:spPr>
          <a:xfrm>
            <a:off x="2526383" y="374714"/>
            <a:ext cx="5835490" cy="461665"/>
          </a:xfrm>
          <a:prstGeom prst="rect">
            <a:avLst/>
          </a:prstGeom>
          <a:noFill/>
        </p:spPr>
        <p:txBody>
          <a:bodyPr wrap="square" rtlCol="0">
            <a:spAutoFit/>
          </a:bodyPr>
          <a:lstStyle/>
          <a:p>
            <a:r>
              <a:rPr lang="en-US" sz="2400" dirty="0" smtClean="0">
                <a:solidFill>
                  <a:schemeClr val="bg2"/>
                </a:solidFill>
              </a:rPr>
              <a:t>CDPH INFORMATION</a:t>
            </a:r>
            <a:r>
              <a:rPr lang="en-US" sz="2400" dirty="0">
                <a:solidFill>
                  <a:schemeClr val="bg2"/>
                </a:solidFill>
              </a:rPr>
              <a:t> </a:t>
            </a:r>
            <a:r>
              <a:rPr lang="en-US" sz="2400" dirty="0" smtClean="0">
                <a:solidFill>
                  <a:schemeClr val="bg2"/>
                </a:solidFill>
              </a:rPr>
              <a:t>RESOURCE</a:t>
            </a:r>
            <a:endParaRPr lang="en-US" sz="2400" dirty="0">
              <a:solidFill>
                <a:schemeClr val="bg2"/>
              </a:solidFill>
            </a:endParaRPr>
          </a:p>
        </p:txBody>
      </p:sp>
      <p:pic>
        <p:nvPicPr>
          <p:cNvPr id="3" name="Picture 2"/>
          <p:cNvPicPr>
            <a:picLocks noChangeAspect="1"/>
          </p:cNvPicPr>
          <p:nvPr/>
        </p:nvPicPr>
        <p:blipFill>
          <a:blip r:embed="rId4"/>
          <a:stretch>
            <a:fillRect/>
          </a:stretch>
        </p:blipFill>
        <p:spPr>
          <a:xfrm>
            <a:off x="9465725" y="1149726"/>
            <a:ext cx="2275199" cy="5559871"/>
          </a:xfrm>
          <a:prstGeom prst="rect">
            <a:avLst/>
          </a:prstGeom>
        </p:spPr>
      </p:pic>
    </p:spTree>
    <p:extLst>
      <p:ext uri="{BB962C8B-B14F-4D97-AF65-F5344CB8AC3E}">
        <p14:creationId xmlns:p14="http://schemas.microsoft.com/office/powerpoint/2010/main" val="3993788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Chronic conditions present a strong economic incentive for action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solidFill>
                  <a:schemeClr val="bg1"/>
                </a:solidFill>
              </a:rPr>
              <a:t>During the past century, a major shift occurred in the leading causes of death for all age groups, including older adults, from infectious diseases and acute illnesses to chronic diseases and degenerative illnesses</a:t>
            </a:r>
            <a:r>
              <a:rPr lang="en-US" b="1" dirty="0" smtClean="0">
                <a:solidFill>
                  <a:schemeClr val="bg1"/>
                </a:solidFill>
              </a:rPr>
              <a:t>.</a:t>
            </a:r>
          </a:p>
          <a:p>
            <a:pPr>
              <a:buFont typeface="Arial" panose="020B0604020202020204" pitchFamily="34" charset="0"/>
              <a:buChar char="•"/>
            </a:pPr>
            <a:r>
              <a:rPr lang="en-US" b="1" dirty="0" smtClean="0">
                <a:solidFill>
                  <a:schemeClr val="bg1"/>
                </a:solidFill>
              </a:rPr>
              <a:t> </a:t>
            </a:r>
            <a:r>
              <a:rPr lang="en-US" b="1" dirty="0">
                <a:solidFill>
                  <a:schemeClr val="bg1"/>
                </a:solidFill>
              </a:rPr>
              <a:t>More than a quarter of all Americans and two out of every three older Americans have multiple chronic conditions, and treatment for this population accounts for 66% of the country’s health care budget.</a:t>
            </a:r>
          </a:p>
        </p:txBody>
      </p:sp>
      <p:sp>
        <p:nvSpPr>
          <p:cNvPr id="4" name="TextBox 3"/>
          <p:cNvSpPr txBox="1"/>
          <p:nvPr/>
        </p:nvSpPr>
        <p:spPr>
          <a:xfrm>
            <a:off x="4025245" y="6315959"/>
            <a:ext cx="2199641" cy="369332"/>
          </a:xfrm>
          <a:prstGeom prst="rect">
            <a:avLst/>
          </a:prstGeom>
          <a:noFill/>
        </p:spPr>
        <p:txBody>
          <a:bodyPr wrap="none" rtlCol="0">
            <a:spAutoFit/>
          </a:bodyPr>
          <a:lstStyle/>
          <a:p>
            <a:r>
              <a:rPr lang="en-US" dirty="0" smtClean="0"/>
              <a:t>Question to follow</a:t>
            </a:r>
            <a:endParaRPr lang="en-US" dirty="0"/>
          </a:p>
        </p:txBody>
      </p:sp>
      <p:pic>
        <p:nvPicPr>
          <p:cNvPr id="5" name="Picture 4"/>
          <p:cNvPicPr>
            <a:picLocks noChangeAspect="1"/>
          </p:cNvPicPr>
          <p:nvPr/>
        </p:nvPicPr>
        <p:blipFill>
          <a:blip r:embed="rId2"/>
          <a:stretch>
            <a:fillRect/>
          </a:stretch>
        </p:blipFill>
        <p:spPr>
          <a:xfrm>
            <a:off x="9457427" y="339364"/>
            <a:ext cx="2445729" cy="5976595"/>
          </a:xfrm>
          <a:prstGeom prst="rect">
            <a:avLst/>
          </a:prstGeom>
        </p:spPr>
      </p:pic>
    </p:spTree>
    <p:extLst>
      <p:ext uri="{BB962C8B-B14F-4D97-AF65-F5344CB8AC3E}">
        <p14:creationId xmlns:p14="http://schemas.microsoft.com/office/powerpoint/2010/main" val="758437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2196" y="927427"/>
            <a:ext cx="9210790" cy="4524315"/>
          </a:xfrm>
          <a:prstGeom prst="rect">
            <a:avLst/>
          </a:prstGeom>
        </p:spPr>
        <p:txBody>
          <a:bodyPr wrap="square">
            <a:spAutoFit/>
          </a:bodyPr>
          <a:lstStyle/>
          <a:p>
            <a:r>
              <a:rPr lang="en-US" sz="2800" dirty="0" smtClean="0"/>
              <a:t>1. During </a:t>
            </a:r>
            <a:r>
              <a:rPr lang="en-US" sz="2800" dirty="0"/>
              <a:t>the past century, a major shift occurred in the leading causes of death for all age groups, including older adults, from infectious diseases and acute illnesses to chronic diseases and degenerative illnesses</a:t>
            </a:r>
            <a:r>
              <a:rPr lang="en-US" sz="2800" dirty="0" smtClean="0"/>
              <a:t>.</a:t>
            </a:r>
            <a:r>
              <a:rPr lang="en-US" sz="2800" dirty="0"/>
              <a:t> Please indicate below if this is a true statement or false</a:t>
            </a:r>
            <a:r>
              <a:rPr lang="en-US" sz="2800" dirty="0" smtClean="0"/>
              <a:t>.</a:t>
            </a:r>
          </a:p>
          <a:p>
            <a:pPr marL="514350" indent="-514350">
              <a:buAutoNum type="arabicPeriod"/>
            </a:pPr>
            <a:endParaRPr lang="en-US" sz="2800" dirty="0"/>
          </a:p>
          <a:p>
            <a:pPr marL="514350" indent="-514350">
              <a:buFont typeface="+mj-lt"/>
              <a:buAutoNum type="alphaLcParenR"/>
            </a:pPr>
            <a:r>
              <a:rPr lang="en-US" sz="2800" dirty="0"/>
              <a:t>True</a:t>
            </a:r>
          </a:p>
          <a:p>
            <a:pPr marL="514350" indent="-514350">
              <a:buFont typeface="+mj-lt"/>
              <a:buAutoNum type="alphaLcParenR"/>
            </a:pPr>
            <a:r>
              <a:rPr lang="en-US" sz="2800" dirty="0"/>
              <a:t>False</a:t>
            </a:r>
          </a:p>
          <a:p>
            <a:endParaRPr lang="en-US" dirty="0"/>
          </a:p>
          <a:p>
            <a:r>
              <a:rPr lang="en-US" dirty="0"/>
              <a:t> </a:t>
            </a:r>
          </a:p>
        </p:txBody>
      </p:sp>
    </p:spTree>
    <p:extLst>
      <p:ext uri="{BB962C8B-B14F-4D97-AF65-F5344CB8AC3E}">
        <p14:creationId xmlns:p14="http://schemas.microsoft.com/office/powerpoint/2010/main" val="2558011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2196" y="927427"/>
            <a:ext cx="9823532" cy="4093428"/>
          </a:xfrm>
          <a:prstGeom prst="rect">
            <a:avLst/>
          </a:prstGeom>
        </p:spPr>
        <p:txBody>
          <a:bodyPr wrap="square">
            <a:spAutoFit/>
          </a:bodyPr>
          <a:lstStyle/>
          <a:p>
            <a:r>
              <a:rPr lang="en-US" sz="2800" dirty="0" smtClean="0"/>
              <a:t>1. During </a:t>
            </a:r>
            <a:r>
              <a:rPr lang="en-US" sz="2800" dirty="0"/>
              <a:t>the past century, a major shift occurred in the leading causes of death for all age groups, including older adults, from infectious diseases and acute illnesses to chronic diseases and degenerative illnesses</a:t>
            </a:r>
            <a:r>
              <a:rPr lang="en-US" sz="2800" dirty="0" smtClean="0"/>
              <a:t>.</a:t>
            </a:r>
            <a:r>
              <a:rPr lang="en-US" sz="2800" dirty="0"/>
              <a:t> Please indicate below if this is a true statement or false</a:t>
            </a:r>
            <a:r>
              <a:rPr lang="en-US" sz="2800" dirty="0" smtClean="0"/>
              <a:t>.</a:t>
            </a:r>
          </a:p>
          <a:p>
            <a:endParaRPr lang="en-US" sz="2800" dirty="0"/>
          </a:p>
          <a:p>
            <a:pPr marL="514350" indent="-514350">
              <a:buFont typeface="+mj-lt"/>
              <a:buAutoNum type="alphaLcParenR"/>
            </a:pPr>
            <a:r>
              <a:rPr lang="en-US" sz="2800" dirty="0">
                <a:solidFill>
                  <a:srgbClr val="FF0000"/>
                </a:solidFill>
              </a:rPr>
              <a:t>True</a:t>
            </a:r>
          </a:p>
          <a:p>
            <a:pPr marL="514350" indent="-514350">
              <a:buFont typeface="+mj-lt"/>
              <a:buAutoNum type="alphaLcParenR"/>
            </a:pPr>
            <a:r>
              <a:rPr lang="en-US" sz="2800" dirty="0"/>
              <a:t>False</a:t>
            </a:r>
          </a:p>
          <a:p>
            <a:endParaRPr lang="en-US" dirty="0"/>
          </a:p>
          <a:p>
            <a:r>
              <a:rPr lang="en-US" dirty="0"/>
              <a:t> </a:t>
            </a:r>
          </a:p>
        </p:txBody>
      </p:sp>
    </p:spTree>
    <p:extLst>
      <p:ext uri="{BB962C8B-B14F-4D97-AF65-F5344CB8AC3E}">
        <p14:creationId xmlns:p14="http://schemas.microsoft.com/office/powerpoint/2010/main" val="1507018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454</TotalTime>
  <Words>1669</Words>
  <Application>Microsoft Office PowerPoint</Application>
  <PresentationFormat>Widescreen</PresentationFormat>
  <Paragraphs>226</Paragraphs>
  <Slides>58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Century Gothic</vt:lpstr>
      <vt:lpstr>Wingdings 3</vt:lpstr>
      <vt:lpstr>Slice</vt:lpstr>
      <vt:lpstr>MODULE two:     overview of  health systems  in California</vt:lpstr>
      <vt:lpstr>PowerPoint Presentation</vt:lpstr>
      <vt:lpstr>UNIT OBJECTIVE</vt:lpstr>
      <vt:lpstr> California public  health system </vt:lpstr>
      <vt:lpstr>PowerPoint Presentation</vt:lpstr>
      <vt:lpstr>PowerPoint Presentation</vt:lpstr>
      <vt:lpstr>Chronic conditions present a strong economic incentive for action</vt:lpstr>
      <vt:lpstr>PowerPoint Presentation</vt:lpstr>
      <vt:lpstr>PowerPoint Presentation</vt:lpstr>
      <vt:lpstr>PowerPoint Presentation</vt:lpstr>
      <vt:lpstr>PowerPoint Presentation</vt:lpstr>
      <vt:lpstr>The United States has met six of the Healthy People 2020 targets in this report</vt:lpstr>
      <vt:lpstr>PowerPoint Presentation</vt:lpstr>
      <vt:lpstr>PowerPoint Presentation</vt:lpstr>
      <vt:lpstr>PowerPoint Presentation</vt:lpstr>
      <vt:lpstr>PowerPoint Presentation</vt:lpstr>
      <vt:lpstr>PowerPoint Presentation</vt:lpstr>
      <vt:lpstr>4. Which of the following ethnic groups makes up the largest percentage of population aged 65 or older?  </vt:lpstr>
      <vt:lpstr>4. Which of the following ethnic groups makes up the largest percentage of population aged 65 or older?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California STD Surveillance 2016 Data Graph Set</vt:lpstr>
      <vt:lpstr>Chlamydia, Gonorrhea, and Primary &amp; Secondary Syphilis California Incidence Rates, 1990–2016</vt:lpstr>
      <vt:lpstr>Chlamydia, Gonorrhea, and Early Syphilis Ranking of County Incidence Rates, California, 2016 (with 95% Confidence Intervals*)</vt:lpstr>
      <vt:lpstr>Chlamydia, Incidence Rates by County, California, 2016</vt:lpstr>
      <vt:lpstr>Ranking of County Chlamydia Rates among  Females Ages 15-24, California, 2016 (with 95% Confidence Intervals*)</vt:lpstr>
      <vt:lpstr>Chlamydia, Female Incidence Rates by Race/Ethnicity  and Age Group (in years), California, 2016</vt:lpstr>
      <vt:lpstr>Chlamydia, Male Incidence Rates by Race/Ethnicity  and Age Group (in years), California, 2016</vt:lpstr>
      <vt:lpstr>Chlamydia Prevalence Monitoring, Percent Positive for Females of Selected Age Groups, by Health Care Setting,  California, 2015–2016*</vt:lpstr>
      <vt:lpstr>California Gonococcal Surveillance System (CGSS)  HIV Status among Sampled and Interviewed Cases Men who Have Sex with Men, California, 2016</vt:lpstr>
      <vt:lpstr>Total Syphilis (all stages) California Incidence Rates, 1913–2016</vt:lpstr>
      <vt:lpstr> Neurosyphilis Case Count and Percent of All Syphilis Cases  California Project Area*, 2007-2016</vt:lpstr>
      <vt:lpstr>Number of Primary &amp; Secondary Syphilis Cases by Region,  Sexual Orientation, and Year, California, 2007–2016</vt:lpstr>
      <vt:lpstr>Primary &amp; Secondary Syphilis, Incidence Rates by Gender California, 1990–2016</vt:lpstr>
      <vt:lpstr>Primary &amp; Secondary Syphilis Incidence Rates by Gender and Age Group (in years) California, 2016</vt:lpstr>
      <vt:lpstr>HIV Status among Primary &amp; Secondary Syphilis Cases Men who Have Sex with Men California, 2016</vt:lpstr>
      <vt:lpstr>HIV Status among Early Syphilis* Cases Men who Have Sex with Men California, 2016</vt:lpstr>
      <vt:lpstr>Congenital Syphilis, California versus United States Incidence Rates, 1963–2016</vt:lpstr>
      <vt:lpstr>Congenital Syphilis Cases by Vital Status and Presence of Signs/Symptoms California, 2007–2016</vt:lpstr>
      <vt:lpstr>Congenital Syphilis Incidence Rates by Race/Ethnicity of Mother California, 2016</vt:lpstr>
      <vt:lpstr>Prevent the Flu this Season by Getting a Flu Shot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Moving from Intersection to Integration: Public Health Law Research and Public Health Systems and Services Research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45</cp:revision>
  <dcterms:created xsi:type="dcterms:W3CDTF">2017-11-27T19:02:08Z</dcterms:created>
  <dcterms:modified xsi:type="dcterms:W3CDTF">2018-01-22T22:46:28Z</dcterms:modified>
</cp:coreProperties>
</file>