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90" r:id="rId4"/>
    <p:sldId id="291"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23" d="100"/>
          <a:sy n="123" d="100"/>
        </p:scale>
        <p:origin x="114" y="33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4054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36DA1D87-DB08-476F-80BE-531EA1156205}"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1433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888425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00348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34010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57040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4036444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93577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84767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DA1D87-DB08-476F-80BE-531EA1156205}"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597499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DA1D87-DB08-476F-80BE-531EA1156205}"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173838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DA1D87-DB08-476F-80BE-531EA1156205}"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41560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DA1D87-DB08-476F-80BE-531EA1156205}"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1390307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DA1D87-DB08-476F-80BE-531EA1156205}"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285712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A1D87-DB08-476F-80BE-531EA1156205}"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0670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1D87-DB08-476F-80BE-531EA1156205}"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879248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DA1D87-DB08-476F-80BE-531EA1156205}"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B55C5A-35D9-4247-946D-FD88F0C5F562}" type="slidenum">
              <a:rPr lang="en-US" smtClean="0"/>
              <a:t>‹#›</a:t>
            </a:fld>
            <a:endParaRPr lang="en-US"/>
          </a:p>
        </p:txBody>
      </p:sp>
    </p:spTree>
    <p:extLst>
      <p:ext uri="{BB962C8B-B14F-4D97-AF65-F5344CB8AC3E}">
        <p14:creationId xmlns:p14="http://schemas.microsoft.com/office/powerpoint/2010/main" val="3688195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6DA1D87-DB08-476F-80BE-531EA1156205}" type="datetimeFigureOut">
              <a:rPr lang="en-US" smtClean="0"/>
              <a:t>1/16/2018</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8B55C5A-35D9-4247-946D-FD88F0C5F562}" type="slidenum">
              <a:rPr lang="en-US" smtClean="0"/>
              <a:t>‹#›</a:t>
            </a:fld>
            <a:endParaRPr lang="en-US"/>
          </a:p>
        </p:txBody>
      </p:sp>
    </p:spTree>
    <p:extLst>
      <p:ext uri="{BB962C8B-B14F-4D97-AF65-F5344CB8AC3E}">
        <p14:creationId xmlns:p14="http://schemas.microsoft.com/office/powerpoint/2010/main" val="67533412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unitedspinal.org/resource-center/askus/?pg=kb.page&amp;id=141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23" y="144855"/>
            <a:ext cx="11753661" cy="6873783"/>
          </a:xfrm>
        </p:spPr>
        <p:txBody>
          <a:bodyPr>
            <a:normAutofit fontScale="90000"/>
          </a:bodyPr>
          <a:lstStyle/>
          <a:p>
            <a:r>
              <a:rPr lang="en-US" sz="6000" b="1" dirty="0" smtClean="0"/>
              <a:t>MODULE seven:</a:t>
            </a:r>
            <a:br>
              <a:rPr lang="en-US" sz="6000" b="1" dirty="0" smtClean="0"/>
            </a:br>
            <a:r>
              <a:rPr lang="en-US" sz="6000" b="1" dirty="0"/>
              <a:t/>
            </a:r>
            <a:br>
              <a:rPr lang="en-US" sz="6000" b="1" dirty="0"/>
            </a:br>
            <a:r>
              <a:rPr lang="en-US" sz="6000" b="1" dirty="0" smtClean="0"/>
              <a:t>MEDICAL </a:t>
            </a:r>
            <a:r>
              <a:rPr lang="en-US" sz="6000" b="1" dirty="0"/>
              <a:t>REVIEW </a:t>
            </a:r>
            <a:r>
              <a:rPr lang="en-US" sz="6000" b="1" dirty="0" smtClean="0"/>
              <a:t/>
            </a:r>
            <a:br>
              <a:rPr lang="en-US" sz="6000" b="1" dirty="0" smtClean="0"/>
            </a:br>
            <a:r>
              <a:rPr lang="en-US" sz="6000" b="1" dirty="0" smtClean="0"/>
              <a:t>(</a:t>
            </a:r>
            <a:r>
              <a:rPr lang="en-US" sz="6000" b="1" dirty="0"/>
              <a:t>CASE STUDIES AND </a:t>
            </a:r>
            <a:r>
              <a:rPr lang="en-US" sz="6000" b="1" dirty="0" smtClean="0"/>
              <a:t/>
            </a:r>
            <a:br>
              <a:rPr lang="en-US" sz="6000" b="1" dirty="0" smtClean="0"/>
            </a:br>
            <a:r>
              <a:rPr lang="en-US" sz="6000" b="1" dirty="0" smtClean="0"/>
              <a:t>RESOURCES</a:t>
            </a:r>
            <a:r>
              <a:rPr lang="en-US" sz="6000" b="1" dirty="0"/>
              <a:t>)</a:t>
            </a:r>
            <a:r>
              <a:rPr lang="en-US" sz="6000" dirty="0"/>
              <a:t/>
            </a:r>
            <a:br>
              <a:rPr lang="en-US" sz="6000" dirty="0"/>
            </a:br>
            <a:r>
              <a:rPr lang="en-US" sz="6000" b="1" dirty="0" smtClean="0"/>
              <a:t/>
            </a:r>
            <a:br>
              <a:rPr lang="en-US" sz="6000" b="1" dirty="0" smtClean="0"/>
            </a:br>
            <a:r>
              <a:rPr lang="en-US" sz="6000" b="1" dirty="0" smtClean="0"/>
              <a:t/>
            </a:r>
            <a:br>
              <a:rPr lang="en-US" sz="6000" b="1" dirty="0" smtClean="0"/>
            </a:br>
            <a:endParaRPr lang="en-US" sz="6000" b="1" dirty="0"/>
          </a:p>
        </p:txBody>
      </p:sp>
      <p:pic>
        <p:nvPicPr>
          <p:cNvPr id="3" name="Picture 2"/>
          <p:cNvPicPr>
            <a:picLocks noChangeAspect="1"/>
          </p:cNvPicPr>
          <p:nvPr/>
        </p:nvPicPr>
        <p:blipFill>
          <a:blip r:embed="rId2"/>
          <a:stretch>
            <a:fillRect/>
          </a:stretch>
        </p:blipFill>
        <p:spPr>
          <a:xfrm>
            <a:off x="8632825" y="310832"/>
            <a:ext cx="2952750" cy="6276975"/>
          </a:xfrm>
          <a:prstGeom prst="rect">
            <a:avLst/>
          </a:prstGeom>
        </p:spPr>
      </p:pic>
    </p:spTree>
    <p:extLst>
      <p:ext uri="{BB962C8B-B14F-4D97-AF65-F5344CB8AC3E}">
        <p14:creationId xmlns:p14="http://schemas.microsoft.com/office/powerpoint/2010/main" val="3492454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77131" y="0"/>
            <a:ext cx="9880169" cy="1325563"/>
          </a:xfrm>
        </p:spPr>
        <p:txBody>
          <a:bodyPr>
            <a:normAutofit/>
          </a:bodyPr>
          <a:lstStyle/>
          <a:p>
            <a:r>
              <a:rPr lang="en-US" sz="3600" dirty="0" smtClean="0"/>
              <a:t>List of Approved Medical </a:t>
            </a:r>
            <a:br>
              <a:rPr lang="en-US" sz="3600" dirty="0" smtClean="0"/>
            </a:br>
            <a:r>
              <a:rPr lang="en-US" sz="3600" dirty="0" smtClean="0"/>
              <a:t>Abbreviations continued</a:t>
            </a:r>
            <a:endParaRPr lang="en-US" sz="3600" dirty="0"/>
          </a:p>
        </p:txBody>
      </p:sp>
      <p:pic>
        <p:nvPicPr>
          <p:cNvPr id="6" name="Picture 5"/>
          <p:cNvPicPr>
            <a:picLocks noChangeAspect="1"/>
          </p:cNvPicPr>
          <p:nvPr/>
        </p:nvPicPr>
        <p:blipFill>
          <a:blip r:embed="rId2"/>
          <a:stretch>
            <a:fillRect/>
          </a:stretch>
        </p:blipFill>
        <p:spPr>
          <a:xfrm>
            <a:off x="362138" y="1325563"/>
            <a:ext cx="8202440" cy="5229744"/>
          </a:xfrm>
          <a:prstGeom prst="rect">
            <a:avLst/>
          </a:prstGeom>
        </p:spPr>
      </p:pic>
      <p:pic>
        <p:nvPicPr>
          <p:cNvPr id="2" name="Picture 1"/>
          <p:cNvPicPr>
            <a:picLocks noChangeAspect="1"/>
          </p:cNvPicPr>
          <p:nvPr/>
        </p:nvPicPr>
        <p:blipFill>
          <a:blip r:embed="rId3"/>
          <a:stretch>
            <a:fillRect/>
          </a:stretch>
        </p:blipFill>
        <p:spPr>
          <a:xfrm>
            <a:off x="9092592" y="198443"/>
            <a:ext cx="2975143" cy="6324580"/>
          </a:xfrm>
          <a:prstGeom prst="rect">
            <a:avLst/>
          </a:prstGeom>
        </p:spPr>
      </p:pic>
    </p:spTree>
    <p:extLst>
      <p:ext uri="{BB962C8B-B14F-4D97-AF65-F5344CB8AC3E}">
        <p14:creationId xmlns:p14="http://schemas.microsoft.com/office/powerpoint/2010/main" val="30654200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37860" y="25954"/>
            <a:ext cx="6687519" cy="1325563"/>
          </a:xfrm>
        </p:spPr>
        <p:txBody>
          <a:bodyPr>
            <a:normAutofit/>
          </a:bodyPr>
          <a:lstStyle/>
          <a:p>
            <a:r>
              <a:rPr lang="en-US" sz="3600" dirty="0" smtClean="0"/>
              <a:t>List of Approved Medical </a:t>
            </a:r>
            <a:br>
              <a:rPr lang="en-US" sz="3600" dirty="0" smtClean="0"/>
            </a:br>
            <a:r>
              <a:rPr lang="en-US" sz="3600" dirty="0" smtClean="0"/>
              <a:t>Abbreviations continued</a:t>
            </a:r>
            <a:endParaRPr lang="en-US" sz="3600" dirty="0"/>
          </a:p>
        </p:txBody>
      </p:sp>
      <p:pic>
        <p:nvPicPr>
          <p:cNvPr id="5" name="Content Placeholder 4"/>
          <p:cNvPicPr>
            <a:picLocks noGrp="1" noChangeAspect="1"/>
          </p:cNvPicPr>
          <p:nvPr>
            <p:ph idx="1"/>
          </p:nvPr>
        </p:nvPicPr>
        <p:blipFill>
          <a:blip r:embed="rId2"/>
          <a:stretch>
            <a:fillRect/>
          </a:stretch>
        </p:blipFill>
        <p:spPr>
          <a:xfrm>
            <a:off x="462860" y="1351517"/>
            <a:ext cx="8237520" cy="5094692"/>
          </a:xfrm>
          <a:prstGeom prst="rect">
            <a:avLst/>
          </a:prstGeom>
        </p:spPr>
      </p:pic>
      <p:pic>
        <p:nvPicPr>
          <p:cNvPr id="2" name="Picture 1"/>
          <p:cNvPicPr>
            <a:picLocks noChangeAspect="1"/>
          </p:cNvPicPr>
          <p:nvPr/>
        </p:nvPicPr>
        <p:blipFill>
          <a:blip r:embed="rId3"/>
          <a:stretch>
            <a:fillRect/>
          </a:stretch>
        </p:blipFill>
        <p:spPr>
          <a:xfrm>
            <a:off x="9010965" y="248432"/>
            <a:ext cx="2981621" cy="6338348"/>
          </a:xfrm>
          <a:prstGeom prst="rect">
            <a:avLst/>
          </a:prstGeom>
        </p:spPr>
      </p:pic>
    </p:spTree>
    <p:extLst>
      <p:ext uri="{BB962C8B-B14F-4D97-AF65-F5344CB8AC3E}">
        <p14:creationId xmlns:p14="http://schemas.microsoft.com/office/powerpoint/2010/main" val="6099448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9675" y="85241"/>
            <a:ext cx="6656522" cy="1325563"/>
          </a:xfrm>
        </p:spPr>
        <p:txBody>
          <a:bodyPr>
            <a:normAutofit/>
          </a:bodyPr>
          <a:lstStyle/>
          <a:p>
            <a:r>
              <a:rPr lang="en-US" sz="3600" dirty="0" smtClean="0"/>
              <a:t>List of Approved Medical </a:t>
            </a:r>
            <a:br>
              <a:rPr lang="en-US" sz="3600" dirty="0" smtClean="0"/>
            </a:br>
            <a:r>
              <a:rPr lang="en-US" sz="3600" dirty="0" smtClean="0"/>
              <a:t>Abbreviations continued</a:t>
            </a:r>
            <a:endParaRPr lang="en-US" sz="3600" dirty="0"/>
          </a:p>
        </p:txBody>
      </p:sp>
      <p:pic>
        <p:nvPicPr>
          <p:cNvPr id="5" name="Content Placeholder 4"/>
          <p:cNvPicPr>
            <a:picLocks noGrp="1" noChangeAspect="1"/>
          </p:cNvPicPr>
          <p:nvPr>
            <p:ph idx="1"/>
          </p:nvPr>
        </p:nvPicPr>
        <p:blipFill>
          <a:blip r:embed="rId2"/>
          <a:stretch>
            <a:fillRect/>
          </a:stretch>
        </p:blipFill>
        <p:spPr>
          <a:xfrm>
            <a:off x="244600" y="1410804"/>
            <a:ext cx="7814441" cy="5199167"/>
          </a:xfrm>
          <a:prstGeom prst="rect">
            <a:avLst/>
          </a:prstGeom>
        </p:spPr>
      </p:pic>
      <p:pic>
        <p:nvPicPr>
          <p:cNvPr id="2" name="Picture 1"/>
          <p:cNvPicPr>
            <a:picLocks noChangeAspect="1"/>
          </p:cNvPicPr>
          <p:nvPr/>
        </p:nvPicPr>
        <p:blipFill>
          <a:blip r:embed="rId3"/>
          <a:stretch>
            <a:fillRect/>
          </a:stretch>
        </p:blipFill>
        <p:spPr>
          <a:xfrm>
            <a:off x="8934773" y="186437"/>
            <a:ext cx="3042345" cy="6467436"/>
          </a:xfrm>
          <a:prstGeom prst="rect">
            <a:avLst/>
          </a:prstGeom>
        </p:spPr>
      </p:pic>
    </p:spTree>
    <p:extLst>
      <p:ext uri="{BB962C8B-B14F-4D97-AF65-F5344CB8AC3E}">
        <p14:creationId xmlns:p14="http://schemas.microsoft.com/office/powerpoint/2010/main" val="26451088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29898" y="0"/>
            <a:ext cx="6656522" cy="1325563"/>
          </a:xfrm>
        </p:spPr>
        <p:txBody>
          <a:bodyPr>
            <a:normAutofit/>
          </a:bodyPr>
          <a:lstStyle/>
          <a:p>
            <a:r>
              <a:rPr lang="en-US" sz="3600" dirty="0" smtClean="0"/>
              <a:t>List of Approved Medical </a:t>
            </a:r>
            <a:br>
              <a:rPr lang="en-US" sz="3600" dirty="0" smtClean="0"/>
            </a:br>
            <a:r>
              <a:rPr lang="en-US" sz="3600" dirty="0" smtClean="0"/>
              <a:t>Abbreviations continued</a:t>
            </a:r>
            <a:endParaRPr lang="en-US" sz="3600" dirty="0"/>
          </a:p>
        </p:txBody>
      </p:sp>
      <p:pic>
        <p:nvPicPr>
          <p:cNvPr id="5" name="Content Placeholder 4"/>
          <p:cNvPicPr>
            <a:picLocks noGrp="1" noChangeAspect="1"/>
          </p:cNvPicPr>
          <p:nvPr>
            <p:ph idx="1"/>
          </p:nvPr>
        </p:nvPicPr>
        <p:blipFill>
          <a:blip r:embed="rId2"/>
          <a:stretch>
            <a:fillRect/>
          </a:stretch>
        </p:blipFill>
        <p:spPr>
          <a:xfrm>
            <a:off x="153534" y="1325563"/>
            <a:ext cx="8620918" cy="5124403"/>
          </a:xfrm>
          <a:prstGeom prst="rect">
            <a:avLst/>
          </a:prstGeom>
        </p:spPr>
      </p:pic>
      <p:pic>
        <p:nvPicPr>
          <p:cNvPr id="2" name="Picture 1"/>
          <p:cNvPicPr>
            <a:picLocks noChangeAspect="1"/>
          </p:cNvPicPr>
          <p:nvPr/>
        </p:nvPicPr>
        <p:blipFill>
          <a:blip r:embed="rId3"/>
          <a:stretch>
            <a:fillRect/>
          </a:stretch>
        </p:blipFill>
        <p:spPr>
          <a:xfrm>
            <a:off x="9037925" y="203473"/>
            <a:ext cx="3023922" cy="6428273"/>
          </a:xfrm>
          <a:prstGeom prst="rect">
            <a:avLst/>
          </a:prstGeom>
        </p:spPr>
      </p:pic>
    </p:spTree>
    <p:extLst>
      <p:ext uri="{BB962C8B-B14F-4D97-AF65-F5344CB8AC3E}">
        <p14:creationId xmlns:p14="http://schemas.microsoft.com/office/powerpoint/2010/main" val="3812830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75655" y="263012"/>
            <a:ext cx="6517037" cy="1325563"/>
          </a:xfrm>
        </p:spPr>
        <p:txBody>
          <a:bodyPr>
            <a:normAutofit/>
          </a:bodyPr>
          <a:lstStyle/>
          <a:p>
            <a:r>
              <a:rPr lang="en-US" sz="3600" dirty="0" smtClean="0"/>
              <a:t>List of Approved Medical </a:t>
            </a:r>
            <a:br>
              <a:rPr lang="en-US" sz="3600" dirty="0" smtClean="0"/>
            </a:br>
            <a:r>
              <a:rPr lang="en-US" sz="3600" dirty="0" smtClean="0"/>
              <a:t>Abbreviations continued</a:t>
            </a:r>
            <a:endParaRPr lang="en-US" sz="3600" dirty="0"/>
          </a:p>
        </p:txBody>
      </p:sp>
      <p:pic>
        <p:nvPicPr>
          <p:cNvPr id="6" name="Content Placeholder 5"/>
          <p:cNvPicPr>
            <a:picLocks noGrp="1" noChangeAspect="1"/>
          </p:cNvPicPr>
          <p:nvPr>
            <p:ph idx="1"/>
          </p:nvPr>
        </p:nvPicPr>
        <p:blipFill>
          <a:blip r:embed="rId2"/>
          <a:stretch>
            <a:fillRect/>
          </a:stretch>
        </p:blipFill>
        <p:spPr>
          <a:xfrm>
            <a:off x="245837" y="1630037"/>
            <a:ext cx="8626034" cy="4592935"/>
          </a:xfrm>
          <a:prstGeom prst="rect">
            <a:avLst/>
          </a:prstGeom>
        </p:spPr>
      </p:pic>
      <p:pic>
        <p:nvPicPr>
          <p:cNvPr id="2" name="Picture 1"/>
          <p:cNvPicPr>
            <a:picLocks noChangeAspect="1"/>
          </p:cNvPicPr>
          <p:nvPr/>
        </p:nvPicPr>
        <p:blipFill>
          <a:blip r:embed="rId3"/>
          <a:stretch>
            <a:fillRect/>
          </a:stretch>
        </p:blipFill>
        <p:spPr>
          <a:xfrm>
            <a:off x="9024196" y="263011"/>
            <a:ext cx="3018504" cy="6416757"/>
          </a:xfrm>
          <a:prstGeom prst="rect">
            <a:avLst/>
          </a:prstGeom>
        </p:spPr>
      </p:pic>
    </p:spTree>
    <p:extLst>
      <p:ext uri="{BB962C8B-B14F-4D97-AF65-F5344CB8AC3E}">
        <p14:creationId xmlns:p14="http://schemas.microsoft.com/office/powerpoint/2010/main" val="4045680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343025" cy="247650"/>
          </a:xfrm>
          <a:prstGeom prst="rect">
            <a:avLst/>
          </a:prstGeom>
        </p:spPr>
      </p:pic>
      <p:sp>
        <p:nvSpPr>
          <p:cNvPr id="2" name="Title 1"/>
          <p:cNvSpPr>
            <a:spLocks noGrp="1"/>
          </p:cNvSpPr>
          <p:nvPr>
            <p:ph type="title"/>
          </p:nvPr>
        </p:nvSpPr>
        <p:spPr>
          <a:xfrm>
            <a:off x="671512" y="5277746"/>
            <a:ext cx="8534400" cy="1507067"/>
          </a:xfrm>
        </p:spPr>
        <p:txBody>
          <a:bodyPr>
            <a:normAutofit fontScale="90000"/>
          </a:bodyPr>
          <a:lstStyle/>
          <a:p>
            <a:r>
              <a:rPr lang="en-US" b="1" dirty="0"/>
              <a:t>California Department of Health Care Services Abbreviations and Acronyms </a:t>
            </a:r>
          </a:p>
        </p:txBody>
      </p:sp>
      <p:sp>
        <p:nvSpPr>
          <p:cNvPr id="3" name="Content Placeholder 2"/>
          <p:cNvSpPr>
            <a:spLocks noGrp="1"/>
          </p:cNvSpPr>
          <p:nvPr>
            <p:ph idx="1"/>
          </p:nvPr>
        </p:nvSpPr>
        <p:spPr>
          <a:xfrm>
            <a:off x="108487" y="100739"/>
            <a:ext cx="8787539" cy="5177007"/>
          </a:xfrm>
        </p:spPr>
        <p:txBody>
          <a:bodyPr>
            <a:normAutofit lnSpcReduction="10000"/>
          </a:bodyPr>
          <a:lstStyle/>
          <a:p>
            <a:pPr marL="0" indent="0">
              <a:buNone/>
            </a:pPr>
            <a:r>
              <a:rPr lang="en-US" sz="3600" b="1" dirty="0">
                <a:solidFill>
                  <a:schemeClr val="bg1"/>
                </a:solidFill>
              </a:rPr>
              <a:t>T</a:t>
            </a:r>
            <a:r>
              <a:rPr lang="en-US" sz="3600" b="1" dirty="0" smtClean="0">
                <a:solidFill>
                  <a:schemeClr val="bg1"/>
                </a:solidFill>
              </a:rPr>
              <a:t>his section is to be used only for reference purposes and not to be memorized (review is optional) You will not be tested on this information.</a:t>
            </a:r>
          </a:p>
          <a:p>
            <a:pPr marL="0" indent="0">
              <a:buNone/>
            </a:pPr>
            <a:endParaRPr lang="en-US" dirty="0" smtClean="0">
              <a:solidFill>
                <a:schemeClr val="bg1"/>
              </a:solidFill>
            </a:endParaRPr>
          </a:p>
          <a:p>
            <a:pPr marL="0" indent="0">
              <a:buNone/>
            </a:pPr>
            <a:r>
              <a:rPr lang="en-US" b="1" dirty="0" smtClean="0">
                <a:solidFill>
                  <a:schemeClr val="bg1"/>
                </a:solidFill>
              </a:rPr>
              <a:t>http</a:t>
            </a:r>
            <a:r>
              <a:rPr lang="en-US" b="1" dirty="0">
                <a:solidFill>
                  <a:schemeClr val="bg1"/>
                </a:solidFill>
              </a:rPr>
              <a:t>://www.dhcs.ca.gov/services/HCPCFC/Documents/Section8.pdf</a:t>
            </a:r>
          </a:p>
          <a:p>
            <a:pPr marL="0" indent="0">
              <a:buNone/>
            </a:pPr>
            <a:endParaRPr lang="en-US" dirty="0" smtClean="0">
              <a:solidFill>
                <a:schemeClr val="bg1"/>
              </a:solidFill>
            </a:endParaRPr>
          </a:p>
          <a:p>
            <a:pPr marL="0" indent="0">
              <a:buNone/>
            </a:pPr>
            <a:r>
              <a:rPr lang="en-US" dirty="0" smtClean="0">
                <a:solidFill>
                  <a:schemeClr val="bg1"/>
                </a:solidFill>
              </a:rPr>
              <a:t>This </a:t>
            </a:r>
            <a:r>
              <a:rPr lang="en-US" dirty="0">
                <a:solidFill>
                  <a:schemeClr val="bg1"/>
                </a:solidFill>
              </a:rPr>
              <a:t>section provides commonly used abbreviations and acronyms used by the California Department of Health Services and the California Department of Social Services. (When there have been duplications of abbreviations and acronyms, they may only show </a:t>
            </a:r>
            <a:r>
              <a:rPr lang="en-US" dirty="0" smtClean="0">
                <a:solidFill>
                  <a:schemeClr val="bg1"/>
                </a:solidFill>
              </a:rPr>
              <a:t>different meanings in different sections.) </a:t>
            </a:r>
            <a:endParaRPr lang="en-US" dirty="0">
              <a:solidFill>
                <a:schemeClr val="bg1"/>
              </a:solidFill>
            </a:endParaRPr>
          </a:p>
        </p:txBody>
      </p:sp>
      <p:pic>
        <p:nvPicPr>
          <p:cNvPr id="5" name="Picture 4"/>
          <p:cNvPicPr>
            <a:picLocks noChangeAspect="1"/>
          </p:cNvPicPr>
          <p:nvPr/>
        </p:nvPicPr>
        <p:blipFill>
          <a:blip r:embed="rId3"/>
          <a:stretch>
            <a:fillRect/>
          </a:stretch>
        </p:blipFill>
        <p:spPr>
          <a:xfrm>
            <a:off x="9039225" y="361632"/>
            <a:ext cx="2952750" cy="6276975"/>
          </a:xfrm>
          <a:prstGeom prst="rect">
            <a:avLst/>
          </a:prstGeom>
        </p:spPr>
      </p:pic>
    </p:spTree>
    <p:extLst>
      <p:ext uri="{BB962C8B-B14F-4D97-AF65-F5344CB8AC3E}">
        <p14:creationId xmlns:p14="http://schemas.microsoft.com/office/powerpoint/2010/main" val="32898452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058" y="5215752"/>
            <a:ext cx="7398154" cy="1507067"/>
          </a:xfrm>
        </p:spPr>
        <p:txBody>
          <a:bodyPr>
            <a:normAutofit fontScale="90000"/>
          </a:bodyPr>
          <a:lstStyle/>
          <a:p>
            <a:r>
              <a:rPr lang="en-US" dirty="0" smtClean="0"/>
              <a:t>California </a:t>
            </a:r>
            <a:r>
              <a:rPr lang="en-US" dirty="0"/>
              <a:t>Department of Health Care Services Abbreviations and Acronyms </a:t>
            </a:r>
          </a:p>
        </p:txBody>
      </p:sp>
      <p:pic>
        <p:nvPicPr>
          <p:cNvPr id="4" name="Content Placeholder 3"/>
          <p:cNvPicPr>
            <a:picLocks noGrp="1" noChangeAspect="1"/>
          </p:cNvPicPr>
          <p:nvPr>
            <p:ph idx="1"/>
          </p:nvPr>
        </p:nvPicPr>
        <p:blipFill>
          <a:blip r:embed="rId2"/>
          <a:stretch>
            <a:fillRect/>
          </a:stretch>
        </p:blipFill>
        <p:spPr>
          <a:xfrm>
            <a:off x="455833" y="262791"/>
            <a:ext cx="8184604" cy="4626080"/>
          </a:xfrm>
          <a:prstGeom prst="rect">
            <a:avLst/>
          </a:prstGeom>
        </p:spPr>
      </p:pic>
      <p:pic>
        <p:nvPicPr>
          <p:cNvPr id="3" name="Picture 2"/>
          <p:cNvPicPr>
            <a:picLocks noChangeAspect="1"/>
          </p:cNvPicPr>
          <p:nvPr/>
        </p:nvPicPr>
        <p:blipFill>
          <a:blip r:embed="rId3"/>
          <a:stretch>
            <a:fillRect/>
          </a:stretch>
        </p:blipFill>
        <p:spPr>
          <a:xfrm>
            <a:off x="9082138" y="262791"/>
            <a:ext cx="2952750" cy="6276975"/>
          </a:xfrm>
          <a:prstGeom prst="rect">
            <a:avLst/>
          </a:prstGeom>
        </p:spPr>
      </p:pic>
    </p:spTree>
    <p:extLst>
      <p:ext uri="{BB962C8B-B14F-4D97-AF65-F5344CB8AC3E}">
        <p14:creationId xmlns:p14="http://schemas.microsoft.com/office/powerpoint/2010/main" val="41310080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California </a:t>
            </a:r>
            <a:r>
              <a:rPr lang="en-US" dirty="0"/>
              <a:t>Department of Health Care Services Abbreviations and Acronyms </a:t>
            </a:r>
          </a:p>
        </p:txBody>
      </p:sp>
      <p:sp>
        <p:nvSpPr>
          <p:cNvPr id="3" name="Content Placeholder 2"/>
          <p:cNvSpPr>
            <a:spLocks noGrp="1"/>
          </p:cNvSpPr>
          <p:nvPr>
            <p:ph idx="1"/>
          </p:nvPr>
        </p:nvSpPr>
        <p:spPr>
          <a:xfrm>
            <a:off x="1091618" y="905346"/>
            <a:ext cx="8534400" cy="1802311"/>
          </a:xfrm>
        </p:spPr>
        <p:txBody>
          <a:bodyPr/>
          <a:lstStyle/>
          <a:p>
            <a:endParaRPr lang="en-US" dirty="0"/>
          </a:p>
        </p:txBody>
      </p:sp>
      <p:pic>
        <p:nvPicPr>
          <p:cNvPr id="4" name="Picture 3"/>
          <p:cNvPicPr>
            <a:picLocks noChangeAspect="1"/>
          </p:cNvPicPr>
          <p:nvPr/>
        </p:nvPicPr>
        <p:blipFill>
          <a:blip r:embed="rId2"/>
          <a:stretch>
            <a:fillRect/>
          </a:stretch>
        </p:blipFill>
        <p:spPr>
          <a:xfrm>
            <a:off x="242511" y="332201"/>
            <a:ext cx="8534400" cy="3706070"/>
          </a:xfrm>
          <a:prstGeom prst="rect">
            <a:avLst/>
          </a:prstGeom>
        </p:spPr>
      </p:pic>
      <p:pic>
        <p:nvPicPr>
          <p:cNvPr id="5" name="Picture 4"/>
          <p:cNvPicPr>
            <a:picLocks noChangeAspect="1"/>
          </p:cNvPicPr>
          <p:nvPr/>
        </p:nvPicPr>
        <p:blipFill>
          <a:blip r:embed="rId3"/>
          <a:stretch>
            <a:fillRect/>
          </a:stretch>
        </p:blipFill>
        <p:spPr>
          <a:xfrm>
            <a:off x="9016379" y="166485"/>
            <a:ext cx="2952750" cy="6276975"/>
          </a:xfrm>
          <a:prstGeom prst="rect">
            <a:avLst/>
          </a:prstGeom>
        </p:spPr>
      </p:pic>
    </p:spTree>
    <p:extLst>
      <p:ext uri="{BB962C8B-B14F-4D97-AF65-F5344CB8AC3E}">
        <p14:creationId xmlns:p14="http://schemas.microsoft.com/office/powerpoint/2010/main" val="17983880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a:bodyPr>
          <a:lstStyle/>
          <a:p>
            <a:r>
              <a:rPr lang="en-US" sz="3200" dirty="0"/>
              <a:t>California Department of Health Care Services Abbreviations and Acronyms </a:t>
            </a:r>
          </a:p>
        </p:txBody>
      </p:sp>
      <p:pic>
        <p:nvPicPr>
          <p:cNvPr id="4" name="Content Placeholder 3"/>
          <p:cNvPicPr>
            <a:picLocks noGrp="1" noChangeAspect="1"/>
          </p:cNvPicPr>
          <p:nvPr>
            <p:ph idx="1"/>
          </p:nvPr>
        </p:nvPicPr>
        <p:blipFill>
          <a:blip r:embed="rId2"/>
          <a:stretch>
            <a:fillRect/>
          </a:stretch>
        </p:blipFill>
        <p:spPr>
          <a:xfrm>
            <a:off x="672225" y="1355524"/>
            <a:ext cx="7111991" cy="5226486"/>
          </a:xfrm>
          <a:prstGeom prst="rect">
            <a:avLst/>
          </a:prstGeom>
        </p:spPr>
      </p:pic>
      <p:pic>
        <p:nvPicPr>
          <p:cNvPr id="3" name="Picture 2"/>
          <p:cNvPicPr>
            <a:picLocks noChangeAspect="1"/>
          </p:cNvPicPr>
          <p:nvPr/>
        </p:nvPicPr>
        <p:blipFill>
          <a:blip r:embed="rId3"/>
          <a:stretch>
            <a:fillRect/>
          </a:stretch>
        </p:blipFill>
        <p:spPr>
          <a:xfrm>
            <a:off x="8916262" y="154405"/>
            <a:ext cx="3023608" cy="6427605"/>
          </a:xfrm>
          <a:prstGeom prst="rect">
            <a:avLst/>
          </a:prstGeom>
        </p:spPr>
      </p:pic>
    </p:spTree>
    <p:extLst>
      <p:ext uri="{BB962C8B-B14F-4D97-AF65-F5344CB8AC3E}">
        <p14:creationId xmlns:p14="http://schemas.microsoft.com/office/powerpoint/2010/main" val="40728676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697" y="0"/>
            <a:ext cx="8049626" cy="1325563"/>
          </a:xfrm>
        </p:spPr>
        <p:txBody>
          <a:bodyPr>
            <a:normAutofit fontScale="90000"/>
          </a:bodyPr>
          <a:lstStyle/>
          <a:p>
            <a:r>
              <a:rPr lang="en-US" sz="3200" dirty="0"/>
              <a:t>California Department of Health Care Services Abbreviations and Acronyms </a:t>
            </a:r>
          </a:p>
        </p:txBody>
      </p:sp>
      <p:pic>
        <p:nvPicPr>
          <p:cNvPr id="5" name="Picture 4"/>
          <p:cNvPicPr>
            <a:picLocks noChangeAspect="1"/>
          </p:cNvPicPr>
          <p:nvPr/>
        </p:nvPicPr>
        <p:blipFill>
          <a:blip r:embed="rId2"/>
          <a:stretch>
            <a:fillRect/>
          </a:stretch>
        </p:blipFill>
        <p:spPr>
          <a:xfrm>
            <a:off x="209226" y="1419187"/>
            <a:ext cx="8435503" cy="4917500"/>
          </a:xfrm>
          <a:prstGeom prst="rect">
            <a:avLst/>
          </a:prstGeom>
        </p:spPr>
      </p:pic>
      <p:pic>
        <p:nvPicPr>
          <p:cNvPr id="4" name="Picture 3"/>
          <p:cNvPicPr>
            <a:picLocks noChangeAspect="1"/>
          </p:cNvPicPr>
          <p:nvPr/>
        </p:nvPicPr>
        <p:blipFill>
          <a:blip r:embed="rId3"/>
          <a:stretch>
            <a:fillRect/>
          </a:stretch>
        </p:blipFill>
        <p:spPr>
          <a:xfrm>
            <a:off x="9080425" y="227348"/>
            <a:ext cx="2974603" cy="6323431"/>
          </a:xfrm>
          <a:prstGeom prst="rect">
            <a:avLst/>
          </a:prstGeom>
        </p:spPr>
      </p:pic>
    </p:spTree>
    <p:extLst>
      <p:ext uri="{BB962C8B-B14F-4D97-AF65-F5344CB8AC3E}">
        <p14:creationId xmlns:p14="http://schemas.microsoft.com/office/powerpoint/2010/main" val="4080744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0"/>
            <a:ext cx="11996677" cy="4297680"/>
          </a:xfrm>
          <a:prstGeom prst="rect">
            <a:avLst/>
          </a:prstGeom>
          <a:effectLst/>
        </p:spPr>
        <p:txBody>
          <a:bodyPr vert="horz" lIns="91440" tIns="45720" rIns="91440" bIns="45720" rtlCol="0" anchor="b">
            <a:normAutofit fontScale="92500" lnSpcReduction="100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dirty="0" smtClean="0"/>
              <a:t>MODULE seven:   </a:t>
            </a:r>
            <a:br>
              <a:rPr lang="en-US" sz="6000" b="1" dirty="0" smtClean="0"/>
            </a:br>
            <a:endParaRPr lang="en-US" sz="6000" b="1" dirty="0" smtClean="0"/>
          </a:p>
          <a:p>
            <a:r>
              <a:rPr lang="en-US" b="1" dirty="0" smtClean="0"/>
              <a:t>SECTION one: </a:t>
            </a:r>
          </a:p>
          <a:p>
            <a:r>
              <a:rPr lang="en-US" b="1" dirty="0" smtClean="0"/>
              <a:t>Abbreviations </a:t>
            </a:r>
          </a:p>
          <a:p>
            <a:r>
              <a:rPr lang="en-US" b="1" dirty="0" smtClean="0"/>
              <a:t>commonly used </a:t>
            </a:r>
          </a:p>
          <a:p>
            <a:r>
              <a:rPr lang="en-US" b="1" dirty="0" smtClean="0"/>
              <a:t>in medicine </a:t>
            </a:r>
            <a:endParaRPr lang="en-US" b="1" dirty="0"/>
          </a:p>
        </p:txBody>
      </p:sp>
      <p:pic>
        <p:nvPicPr>
          <p:cNvPr id="2" name="Picture 1"/>
          <p:cNvPicPr>
            <a:picLocks noChangeAspect="1"/>
          </p:cNvPicPr>
          <p:nvPr/>
        </p:nvPicPr>
        <p:blipFill>
          <a:blip r:embed="rId2"/>
          <a:stretch>
            <a:fillRect/>
          </a:stretch>
        </p:blipFill>
        <p:spPr>
          <a:xfrm>
            <a:off x="8805545" y="280352"/>
            <a:ext cx="2952750" cy="6276975"/>
          </a:xfrm>
          <a:prstGeom prst="rect">
            <a:avLst/>
          </a:prstGeom>
        </p:spPr>
      </p:pic>
    </p:spTree>
    <p:extLst>
      <p:ext uri="{BB962C8B-B14F-4D97-AF65-F5344CB8AC3E}">
        <p14:creationId xmlns:p14="http://schemas.microsoft.com/office/powerpoint/2010/main" val="17713427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a:bodyPr>
          <a:lstStyle/>
          <a:p>
            <a:r>
              <a:rPr lang="en-US" sz="3200" dirty="0"/>
              <a:t>California Department of Health Care Services Abbreviations and Acronyms </a:t>
            </a:r>
          </a:p>
        </p:txBody>
      </p:sp>
      <p:pic>
        <p:nvPicPr>
          <p:cNvPr id="4" name="Content Placeholder 3"/>
          <p:cNvPicPr>
            <a:picLocks noGrp="1" noChangeAspect="1"/>
          </p:cNvPicPr>
          <p:nvPr>
            <p:ph idx="1"/>
          </p:nvPr>
        </p:nvPicPr>
        <p:blipFill>
          <a:blip r:embed="rId2"/>
          <a:stretch>
            <a:fillRect/>
          </a:stretch>
        </p:blipFill>
        <p:spPr>
          <a:xfrm>
            <a:off x="643718" y="1422334"/>
            <a:ext cx="6937804" cy="5114339"/>
          </a:xfrm>
          <a:prstGeom prst="rect">
            <a:avLst/>
          </a:prstGeom>
        </p:spPr>
      </p:pic>
      <p:pic>
        <p:nvPicPr>
          <p:cNvPr id="3" name="Picture 2"/>
          <p:cNvPicPr>
            <a:picLocks noChangeAspect="1"/>
          </p:cNvPicPr>
          <p:nvPr/>
        </p:nvPicPr>
        <p:blipFill>
          <a:blip r:embed="rId3"/>
          <a:stretch>
            <a:fillRect/>
          </a:stretch>
        </p:blipFill>
        <p:spPr>
          <a:xfrm>
            <a:off x="8965769" y="248304"/>
            <a:ext cx="2958110" cy="6288369"/>
          </a:xfrm>
          <a:prstGeom prst="rect">
            <a:avLst/>
          </a:prstGeom>
        </p:spPr>
      </p:pic>
    </p:spTree>
    <p:extLst>
      <p:ext uri="{BB962C8B-B14F-4D97-AF65-F5344CB8AC3E}">
        <p14:creationId xmlns:p14="http://schemas.microsoft.com/office/powerpoint/2010/main" val="171414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a:bodyPr>
          <a:lstStyle/>
          <a:p>
            <a:r>
              <a:rPr lang="en-US" sz="3200" dirty="0"/>
              <a:t>California Department of Health Care Services Abbreviations and Acronyms </a:t>
            </a:r>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216439" y="1400295"/>
            <a:ext cx="8627953" cy="5141775"/>
          </a:xfrm>
          <a:prstGeom prst="rect">
            <a:avLst/>
          </a:prstGeom>
        </p:spPr>
      </p:pic>
      <p:pic>
        <p:nvPicPr>
          <p:cNvPr id="4" name="Picture 3"/>
          <p:cNvPicPr>
            <a:picLocks noChangeAspect="1"/>
          </p:cNvPicPr>
          <p:nvPr/>
        </p:nvPicPr>
        <p:blipFill>
          <a:blip r:embed="rId3"/>
          <a:stretch>
            <a:fillRect/>
          </a:stretch>
        </p:blipFill>
        <p:spPr>
          <a:xfrm>
            <a:off x="9010962" y="258411"/>
            <a:ext cx="3009276" cy="6397138"/>
          </a:xfrm>
          <a:prstGeom prst="rect">
            <a:avLst/>
          </a:prstGeom>
        </p:spPr>
      </p:pic>
    </p:spTree>
    <p:extLst>
      <p:ext uri="{BB962C8B-B14F-4D97-AF65-F5344CB8AC3E}">
        <p14:creationId xmlns:p14="http://schemas.microsoft.com/office/powerpoint/2010/main" val="40098779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a:bodyPr>
          <a:lstStyle/>
          <a:p>
            <a:r>
              <a:rPr lang="en-US" sz="2800" dirty="0"/>
              <a:t>California Department of Health Care </a:t>
            </a:r>
            <a:r>
              <a:rPr lang="en-US" sz="2800" dirty="0" smtClean="0"/>
              <a:t/>
            </a:r>
            <a:br>
              <a:rPr lang="en-US" sz="2800" dirty="0" smtClean="0"/>
            </a:br>
            <a:r>
              <a:rPr lang="en-US" sz="2800" dirty="0" smtClean="0"/>
              <a:t>Services </a:t>
            </a:r>
            <a:r>
              <a:rPr lang="en-US" sz="2800" dirty="0"/>
              <a:t>Abbreviations and Acronyms </a:t>
            </a:r>
          </a:p>
        </p:txBody>
      </p:sp>
      <p:pic>
        <p:nvPicPr>
          <p:cNvPr id="4" name="Content Placeholder 3"/>
          <p:cNvPicPr>
            <a:picLocks noGrp="1" noChangeAspect="1"/>
          </p:cNvPicPr>
          <p:nvPr>
            <p:ph idx="1"/>
          </p:nvPr>
        </p:nvPicPr>
        <p:blipFill>
          <a:blip r:embed="rId2"/>
          <a:stretch>
            <a:fillRect/>
          </a:stretch>
        </p:blipFill>
        <p:spPr>
          <a:xfrm>
            <a:off x="818713" y="1228583"/>
            <a:ext cx="5714666" cy="5254367"/>
          </a:xfrm>
          <a:prstGeom prst="rect">
            <a:avLst/>
          </a:prstGeom>
        </p:spPr>
      </p:pic>
      <p:pic>
        <p:nvPicPr>
          <p:cNvPr id="3" name="Picture 2"/>
          <p:cNvPicPr>
            <a:picLocks noChangeAspect="1"/>
          </p:cNvPicPr>
          <p:nvPr/>
        </p:nvPicPr>
        <p:blipFill>
          <a:blip r:embed="rId3"/>
          <a:stretch>
            <a:fillRect/>
          </a:stretch>
        </p:blipFill>
        <p:spPr>
          <a:xfrm>
            <a:off x="8679052" y="286843"/>
            <a:ext cx="2999490" cy="6376336"/>
          </a:xfrm>
          <a:prstGeom prst="rect">
            <a:avLst/>
          </a:prstGeom>
        </p:spPr>
      </p:pic>
    </p:spTree>
    <p:extLst>
      <p:ext uri="{BB962C8B-B14F-4D97-AF65-F5344CB8AC3E}">
        <p14:creationId xmlns:p14="http://schemas.microsoft.com/office/powerpoint/2010/main" val="42764073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California Department of Social Services Abbreviations and Acronyms</a:t>
            </a:r>
          </a:p>
        </p:txBody>
      </p:sp>
      <p:pic>
        <p:nvPicPr>
          <p:cNvPr id="4" name="Content Placeholder 3"/>
          <p:cNvPicPr>
            <a:picLocks noGrp="1" noChangeAspect="1"/>
          </p:cNvPicPr>
          <p:nvPr>
            <p:ph idx="1"/>
          </p:nvPr>
        </p:nvPicPr>
        <p:blipFill>
          <a:blip r:embed="rId2"/>
          <a:stretch>
            <a:fillRect/>
          </a:stretch>
        </p:blipFill>
        <p:spPr>
          <a:xfrm>
            <a:off x="205118" y="442334"/>
            <a:ext cx="8509025" cy="2567264"/>
          </a:xfrm>
          <a:prstGeom prst="rect">
            <a:avLst/>
          </a:prstGeom>
        </p:spPr>
      </p:pic>
      <p:pic>
        <p:nvPicPr>
          <p:cNvPr id="3" name="Picture 2"/>
          <p:cNvPicPr>
            <a:picLocks noChangeAspect="1"/>
          </p:cNvPicPr>
          <p:nvPr/>
        </p:nvPicPr>
        <p:blipFill>
          <a:blip r:embed="rId3"/>
          <a:stretch>
            <a:fillRect/>
          </a:stretch>
        </p:blipFill>
        <p:spPr>
          <a:xfrm>
            <a:off x="8989017" y="109121"/>
            <a:ext cx="3059798" cy="6504538"/>
          </a:xfrm>
          <a:prstGeom prst="rect">
            <a:avLst/>
          </a:prstGeom>
        </p:spPr>
      </p:pic>
    </p:spTree>
    <p:extLst>
      <p:ext uri="{BB962C8B-B14F-4D97-AF65-F5344CB8AC3E}">
        <p14:creationId xmlns:p14="http://schemas.microsoft.com/office/powerpoint/2010/main" val="38203784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California Department of Social Services Abbreviations and Acronyms</a:t>
            </a:r>
          </a:p>
        </p:txBody>
      </p:sp>
      <p:pic>
        <p:nvPicPr>
          <p:cNvPr id="4" name="Content Placeholder 3"/>
          <p:cNvPicPr>
            <a:picLocks noGrp="1" noChangeAspect="1"/>
          </p:cNvPicPr>
          <p:nvPr>
            <p:ph idx="1"/>
          </p:nvPr>
        </p:nvPicPr>
        <p:blipFill>
          <a:blip r:embed="rId2"/>
          <a:stretch>
            <a:fillRect/>
          </a:stretch>
        </p:blipFill>
        <p:spPr>
          <a:xfrm>
            <a:off x="453211" y="1342985"/>
            <a:ext cx="6762401" cy="5087700"/>
          </a:xfrm>
          <a:prstGeom prst="rect">
            <a:avLst/>
          </a:prstGeom>
        </p:spPr>
      </p:pic>
      <p:pic>
        <p:nvPicPr>
          <p:cNvPr id="3" name="Picture 2"/>
          <p:cNvPicPr>
            <a:picLocks noChangeAspect="1"/>
          </p:cNvPicPr>
          <p:nvPr/>
        </p:nvPicPr>
        <p:blipFill>
          <a:blip r:embed="rId3"/>
          <a:stretch>
            <a:fillRect/>
          </a:stretch>
        </p:blipFill>
        <p:spPr>
          <a:xfrm>
            <a:off x="7897537" y="1342985"/>
            <a:ext cx="2416068" cy="5136092"/>
          </a:xfrm>
          <a:prstGeom prst="rect">
            <a:avLst/>
          </a:prstGeom>
        </p:spPr>
      </p:pic>
    </p:spTree>
    <p:extLst>
      <p:ext uri="{BB962C8B-B14F-4D97-AF65-F5344CB8AC3E}">
        <p14:creationId xmlns:p14="http://schemas.microsoft.com/office/powerpoint/2010/main" val="36960212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044" y="4911383"/>
            <a:ext cx="6910101" cy="1507067"/>
          </a:xfrm>
        </p:spPr>
        <p:txBody>
          <a:bodyPr>
            <a:normAutofit fontScale="90000"/>
          </a:bodyPr>
          <a:lstStyle/>
          <a:p>
            <a:r>
              <a:rPr lang="en-US" dirty="0"/>
              <a:t>California Department of Social Services Abbreviations and Acronyms</a:t>
            </a:r>
          </a:p>
        </p:txBody>
      </p:sp>
      <p:pic>
        <p:nvPicPr>
          <p:cNvPr id="5" name="Content Placeholder 4"/>
          <p:cNvPicPr>
            <a:picLocks noGrp="1" noChangeAspect="1"/>
          </p:cNvPicPr>
          <p:nvPr>
            <p:ph idx="1"/>
          </p:nvPr>
        </p:nvPicPr>
        <p:blipFill>
          <a:blip r:embed="rId2"/>
          <a:stretch>
            <a:fillRect/>
          </a:stretch>
        </p:blipFill>
        <p:spPr>
          <a:xfrm>
            <a:off x="790145" y="235815"/>
            <a:ext cx="7374126" cy="4454717"/>
          </a:xfrm>
          <a:prstGeom prst="rect">
            <a:avLst/>
          </a:prstGeom>
        </p:spPr>
      </p:pic>
      <p:pic>
        <p:nvPicPr>
          <p:cNvPr id="3" name="Picture 2"/>
          <p:cNvPicPr>
            <a:picLocks noChangeAspect="1"/>
          </p:cNvPicPr>
          <p:nvPr/>
        </p:nvPicPr>
        <p:blipFill>
          <a:blip r:embed="rId3"/>
          <a:stretch>
            <a:fillRect/>
          </a:stretch>
        </p:blipFill>
        <p:spPr>
          <a:xfrm>
            <a:off x="8698962" y="235815"/>
            <a:ext cx="3019553" cy="6418985"/>
          </a:xfrm>
          <a:prstGeom prst="rect">
            <a:avLst/>
          </a:prstGeom>
        </p:spPr>
      </p:pic>
    </p:spTree>
    <p:extLst>
      <p:ext uri="{BB962C8B-B14F-4D97-AF65-F5344CB8AC3E}">
        <p14:creationId xmlns:p14="http://schemas.microsoft.com/office/powerpoint/2010/main" val="11120634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California Department of Social Services Abbreviations and Acronyms</a:t>
            </a:r>
          </a:p>
        </p:txBody>
      </p:sp>
      <p:pic>
        <p:nvPicPr>
          <p:cNvPr id="4" name="Content Placeholder 3"/>
          <p:cNvPicPr>
            <a:picLocks noGrp="1" noChangeAspect="1"/>
          </p:cNvPicPr>
          <p:nvPr>
            <p:ph idx="1"/>
          </p:nvPr>
        </p:nvPicPr>
        <p:blipFill>
          <a:blip r:embed="rId2"/>
          <a:stretch>
            <a:fillRect/>
          </a:stretch>
        </p:blipFill>
        <p:spPr>
          <a:xfrm>
            <a:off x="980121" y="1485830"/>
            <a:ext cx="6848634" cy="5014558"/>
          </a:xfrm>
          <a:prstGeom prst="rect">
            <a:avLst/>
          </a:prstGeom>
        </p:spPr>
      </p:pic>
      <p:pic>
        <p:nvPicPr>
          <p:cNvPr id="3" name="Picture 2"/>
          <p:cNvPicPr>
            <a:picLocks noChangeAspect="1"/>
          </p:cNvPicPr>
          <p:nvPr/>
        </p:nvPicPr>
        <p:blipFill>
          <a:blip r:embed="rId3"/>
          <a:stretch>
            <a:fillRect/>
          </a:stretch>
        </p:blipFill>
        <p:spPr>
          <a:xfrm>
            <a:off x="8363447" y="1485830"/>
            <a:ext cx="2358897" cy="5014558"/>
          </a:xfrm>
          <a:prstGeom prst="rect">
            <a:avLst/>
          </a:prstGeom>
        </p:spPr>
      </p:pic>
    </p:spTree>
    <p:extLst>
      <p:ext uri="{BB962C8B-B14F-4D97-AF65-F5344CB8AC3E}">
        <p14:creationId xmlns:p14="http://schemas.microsoft.com/office/powerpoint/2010/main" val="18709668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California Department of Social Services Abbreviations and Acronyms</a:t>
            </a:r>
          </a:p>
        </p:txBody>
      </p:sp>
      <p:pic>
        <p:nvPicPr>
          <p:cNvPr id="4" name="Content Placeholder 3"/>
          <p:cNvPicPr>
            <a:picLocks noGrp="1" noChangeAspect="1"/>
          </p:cNvPicPr>
          <p:nvPr>
            <p:ph idx="1"/>
          </p:nvPr>
        </p:nvPicPr>
        <p:blipFill>
          <a:blip r:embed="rId2"/>
          <a:stretch>
            <a:fillRect/>
          </a:stretch>
        </p:blipFill>
        <p:spPr>
          <a:xfrm>
            <a:off x="490184" y="1515791"/>
            <a:ext cx="8173981" cy="4993792"/>
          </a:xfrm>
          <a:prstGeom prst="rect">
            <a:avLst/>
          </a:prstGeom>
        </p:spPr>
      </p:pic>
      <p:pic>
        <p:nvPicPr>
          <p:cNvPr id="3" name="Picture 2"/>
          <p:cNvPicPr>
            <a:picLocks noChangeAspect="1"/>
          </p:cNvPicPr>
          <p:nvPr/>
        </p:nvPicPr>
        <p:blipFill>
          <a:blip r:embed="rId3"/>
          <a:stretch>
            <a:fillRect/>
          </a:stretch>
        </p:blipFill>
        <p:spPr>
          <a:xfrm>
            <a:off x="8997378" y="1515791"/>
            <a:ext cx="2349128" cy="4993792"/>
          </a:xfrm>
          <a:prstGeom prst="rect">
            <a:avLst/>
          </a:prstGeom>
        </p:spPr>
      </p:pic>
    </p:spTree>
    <p:extLst>
      <p:ext uri="{BB962C8B-B14F-4D97-AF65-F5344CB8AC3E}">
        <p14:creationId xmlns:p14="http://schemas.microsoft.com/office/powerpoint/2010/main" val="5822798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US" dirty="0"/>
              <a:t>California Department of Social Services Abbreviations and Acronyms</a:t>
            </a:r>
          </a:p>
        </p:txBody>
      </p:sp>
      <p:pic>
        <p:nvPicPr>
          <p:cNvPr id="4" name="Content Placeholder 3"/>
          <p:cNvPicPr>
            <a:picLocks noGrp="1" noChangeAspect="1"/>
          </p:cNvPicPr>
          <p:nvPr>
            <p:ph idx="1"/>
          </p:nvPr>
        </p:nvPicPr>
        <p:blipFill>
          <a:blip r:embed="rId2"/>
          <a:stretch>
            <a:fillRect/>
          </a:stretch>
        </p:blipFill>
        <p:spPr>
          <a:xfrm>
            <a:off x="399775" y="1430121"/>
            <a:ext cx="7232296" cy="5070409"/>
          </a:xfrm>
          <a:prstGeom prst="rect">
            <a:avLst/>
          </a:prstGeom>
        </p:spPr>
      </p:pic>
      <p:pic>
        <p:nvPicPr>
          <p:cNvPr id="3" name="Picture 2"/>
          <p:cNvPicPr>
            <a:picLocks noChangeAspect="1"/>
          </p:cNvPicPr>
          <p:nvPr/>
        </p:nvPicPr>
        <p:blipFill>
          <a:blip r:embed="rId3"/>
          <a:stretch>
            <a:fillRect/>
          </a:stretch>
        </p:blipFill>
        <p:spPr>
          <a:xfrm>
            <a:off x="8446253" y="1430121"/>
            <a:ext cx="2385170" cy="5070409"/>
          </a:xfrm>
          <a:prstGeom prst="rect">
            <a:avLst/>
          </a:prstGeom>
        </p:spPr>
      </p:pic>
    </p:spTree>
    <p:extLst>
      <p:ext uri="{BB962C8B-B14F-4D97-AF65-F5344CB8AC3E}">
        <p14:creationId xmlns:p14="http://schemas.microsoft.com/office/powerpoint/2010/main" val="35436153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California </a:t>
            </a:r>
            <a:r>
              <a:rPr lang="en-US" dirty="0"/>
              <a:t>Department of Social Services Abbreviations and Acronyms</a:t>
            </a:r>
          </a:p>
        </p:txBody>
      </p:sp>
      <p:pic>
        <p:nvPicPr>
          <p:cNvPr id="4" name="Content Placeholder 3"/>
          <p:cNvPicPr>
            <a:picLocks noGrp="1" noChangeAspect="1"/>
          </p:cNvPicPr>
          <p:nvPr>
            <p:ph idx="1"/>
          </p:nvPr>
        </p:nvPicPr>
        <p:blipFill>
          <a:blip r:embed="rId2"/>
          <a:stretch>
            <a:fillRect/>
          </a:stretch>
        </p:blipFill>
        <p:spPr>
          <a:xfrm>
            <a:off x="1076579" y="334978"/>
            <a:ext cx="7107149" cy="4472412"/>
          </a:xfrm>
          <a:prstGeom prst="rect">
            <a:avLst/>
          </a:prstGeom>
        </p:spPr>
      </p:pic>
      <p:pic>
        <p:nvPicPr>
          <p:cNvPr id="3" name="Picture 2"/>
          <p:cNvPicPr>
            <a:picLocks noChangeAspect="1"/>
          </p:cNvPicPr>
          <p:nvPr/>
        </p:nvPicPr>
        <p:blipFill>
          <a:blip r:embed="rId3"/>
          <a:stretch>
            <a:fillRect/>
          </a:stretch>
        </p:blipFill>
        <p:spPr>
          <a:xfrm>
            <a:off x="8576095" y="334978"/>
            <a:ext cx="2952750" cy="6276975"/>
          </a:xfrm>
          <a:prstGeom prst="rect">
            <a:avLst/>
          </a:prstGeom>
        </p:spPr>
      </p:pic>
    </p:spTree>
    <p:extLst>
      <p:ext uri="{BB962C8B-B14F-4D97-AF65-F5344CB8AC3E}">
        <p14:creationId xmlns:p14="http://schemas.microsoft.com/office/powerpoint/2010/main" val="2535310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objective</a:t>
            </a:r>
            <a:endParaRPr lang="en-US" dirty="0"/>
          </a:p>
        </p:txBody>
      </p:sp>
      <p:sp>
        <p:nvSpPr>
          <p:cNvPr id="3" name="Content Placeholder 2"/>
          <p:cNvSpPr>
            <a:spLocks noGrp="1"/>
          </p:cNvSpPr>
          <p:nvPr>
            <p:ph idx="1"/>
          </p:nvPr>
        </p:nvSpPr>
        <p:spPr>
          <a:xfrm>
            <a:off x="684212" y="685800"/>
            <a:ext cx="7372668" cy="3615267"/>
          </a:xfrm>
        </p:spPr>
        <p:txBody>
          <a:bodyPr>
            <a:normAutofit/>
          </a:bodyPr>
          <a:lstStyle/>
          <a:p>
            <a:pPr marL="0" indent="0">
              <a:buNone/>
            </a:pPr>
            <a:r>
              <a:rPr lang="en-US" sz="4400" b="1" dirty="0" smtClean="0">
                <a:solidFill>
                  <a:schemeClr val="bg1"/>
                </a:solidFill>
              </a:rPr>
              <a:t>To learn and feel comfortable using common medical abbreviations if needed</a:t>
            </a:r>
            <a:endParaRPr lang="en-US" sz="4400" b="1" dirty="0">
              <a:solidFill>
                <a:schemeClr val="bg1"/>
              </a:solidFill>
            </a:endParaRPr>
          </a:p>
        </p:txBody>
      </p:sp>
      <p:pic>
        <p:nvPicPr>
          <p:cNvPr id="4" name="Picture 3"/>
          <p:cNvPicPr>
            <a:picLocks noChangeAspect="1"/>
          </p:cNvPicPr>
          <p:nvPr/>
        </p:nvPicPr>
        <p:blipFill>
          <a:blip r:embed="rId2"/>
          <a:stretch>
            <a:fillRect/>
          </a:stretch>
        </p:blipFill>
        <p:spPr>
          <a:xfrm>
            <a:off x="8744585" y="300672"/>
            <a:ext cx="2952750" cy="6276975"/>
          </a:xfrm>
          <a:prstGeom prst="rect">
            <a:avLst/>
          </a:prstGeom>
        </p:spPr>
      </p:pic>
    </p:spTree>
    <p:extLst>
      <p:ext uri="{BB962C8B-B14F-4D97-AF65-F5344CB8AC3E}">
        <p14:creationId xmlns:p14="http://schemas.microsoft.com/office/powerpoint/2010/main" val="24959170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012" y="4807390"/>
            <a:ext cx="8534400" cy="1507067"/>
          </a:xfrm>
        </p:spPr>
        <p:txBody>
          <a:bodyPr>
            <a:normAutofit fontScale="90000"/>
          </a:bodyPr>
          <a:lstStyle/>
          <a:p>
            <a:r>
              <a:rPr lang="en-US" dirty="0" smtClean="0"/>
              <a:t/>
            </a:r>
            <a:br>
              <a:rPr lang="en-US" dirty="0" smtClean="0"/>
            </a:br>
            <a:r>
              <a:rPr lang="en-US" dirty="0"/>
              <a:t/>
            </a:r>
            <a:br>
              <a:rPr lang="en-US" dirty="0"/>
            </a:br>
            <a:r>
              <a:rPr lang="en-US" dirty="0" smtClean="0"/>
              <a:t>California </a:t>
            </a:r>
            <a:r>
              <a:rPr lang="en-US" dirty="0"/>
              <a:t>Department of Social Services Abbreviations and Acronyms</a:t>
            </a:r>
          </a:p>
        </p:txBody>
      </p:sp>
      <p:pic>
        <p:nvPicPr>
          <p:cNvPr id="4" name="Content Placeholder 3"/>
          <p:cNvPicPr>
            <a:picLocks noGrp="1" noChangeAspect="1"/>
          </p:cNvPicPr>
          <p:nvPr>
            <p:ph idx="1"/>
          </p:nvPr>
        </p:nvPicPr>
        <p:blipFill>
          <a:blip r:embed="rId2"/>
          <a:stretch>
            <a:fillRect/>
          </a:stretch>
        </p:blipFill>
        <p:spPr>
          <a:xfrm>
            <a:off x="481012" y="141323"/>
            <a:ext cx="6935788" cy="5092787"/>
          </a:xfrm>
          <a:prstGeom prst="rect">
            <a:avLst/>
          </a:prstGeom>
        </p:spPr>
      </p:pic>
      <p:pic>
        <p:nvPicPr>
          <p:cNvPr id="3" name="Picture 2"/>
          <p:cNvPicPr>
            <a:picLocks noChangeAspect="1"/>
          </p:cNvPicPr>
          <p:nvPr/>
        </p:nvPicPr>
        <p:blipFill>
          <a:blip r:embed="rId3"/>
          <a:stretch>
            <a:fillRect/>
          </a:stretch>
        </p:blipFill>
        <p:spPr>
          <a:xfrm>
            <a:off x="8754744" y="141323"/>
            <a:ext cx="3122295" cy="6637395"/>
          </a:xfrm>
          <a:prstGeom prst="rect">
            <a:avLst/>
          </a:prstGeom>
        </p:spPr>
      </p:pic>
    </p:spTree>
    <p:extLst>
      <p:ext uri="{BB962C8B-B14F-4D97-AF65-F5344CB8AC3E}">
        <p14:creationId xmlns:p14="http://schemas.microsoft.com/office/powerpoint/2010/main" val="6856565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780" y="4937760"/>
            <a:ext cx="7423468" cy="1005840"/>
          </a:xfrm>
        </p:spPr>
        <p:txBody>
          <a:bodyPr>
            <a:normAutofit fontScale="90000"/>
          </a:bodyPr>
          <a:lstStyle/>
          <a:p>
            <a:r>
              <a:rPr lang="en-US" dirty="0" smtClean="0"/>
              <a:t/>
            </a:r>
            <a:br>
              <a:rPr lang="en-US" dirty="0" smtClean="0"/>
            </a:br>
            <a:r>
              <a:rPr lang="en-US" dirty="0"/>
              <a:t/>
            </a:r>
            <a:br>
              <a:rPr lang="en-US" dirty="0"/>
            </a:br>
            <a:r>
              <a:rPr lang="en-US" dirty="0" smtClean="0"/>
              <a:t>California </a:t>
            </a:r>
            <a:r>
              <a:rPr lang="en-US" dirty="0"/>
              <a:t>Department of Social Services Abbreviations and Acronyms</a:t>
            </a:r>
          </a:p>
        </p:txBody>
      </p:sp>
      <p:pic>
        <p:nvPicPr>
          <p:cNvPr id="4" name="Content Placeholder 3"/>
          <p:cNvPicPr>
            <a:picLocks noGrp="1" noChangeAspect="1"/>
          </p:cNvPicPr>
          <p:nvPr>
            <p:ph idx="1"/>
          </p:nvPr>
        </p:nvPicPr>
        <p:blipFill>
          <a:blip r:embed="rId2"/>
          <a:stretch>
            <a:fillRect/>
          </a:stretch>
        </p:blipFill>
        <p:spPr>
          <a:xfrm>
            <a:off x="540194" y="382880"/>
            <a:ext cx="7663600" cy="4702114"/>
          </a:xfrm>
          <a:prstGeom prst="rect">
            <a:avLst/>
          </a:prstGeom>
        </p:spPr>
      </p:pic>
      <p:pic>
        <p:nvPicPr>
          <p:cNvPr id="3" name="Picture 2"/>
          <p:cNvPicPr>
            <a:picLocks noChangeAspect="1"/>
          </p:cNvPicPr>
          <p:nvPr/>
        </p:nvPicPr>
        <p:blipFill>
          <a:blip r:embed="rId3"/>
          <a:stretch>
            <a:fillRect/>
          </a:stretch>
        </p:blipFill>
        <p:spPr>
          <a:xfrm>
            <a:off x="8767868" y="251145"/>
            <a:ext cx="3016010" cy="6411454"/>
          </a:xfrm>
          <a:prstGeom prst="rect">
            <a:avLst/>
          </a:prstGeom>
        </p:spPr>
      </p:pic>
    </p:spTree>
    <p:extLst>
      <p:ext uri="{BB962C8B-B14F-4D97-AF65-F5344CB8AC3E}">
        <p14:creationId xmlns:p14="http://schemas.microsoft.com/office/powerpoint/2010/main" val="8191347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192001" cy="1451399"/>
          </a:xfrm>
        </p:spPr>
        <p:txBody>
          <a:bodyPr>
            <a:normAutofit/>
          </a:bodyPr>
          <a:lstStyle/>
          <a:p>
            <a:r>
              <a:rPr lang="en-US" sz="2800" dirty="0"/>
              <a:t>California Department of Social Services Abbreviations and Acronyms</a:t>
            </a:r>
          </a:p>
        </p:txBody>
      </p:sp>
      <p:pic>
        <p:nvPicPr>
          <p:cNvPr id="6" name="Content Placeholder 5"/>
          <p:cNvPicPr>
            <a:picLocks noGrp="1" noChangeAspect="1"/>
          </p:cNvPicPr>
          <p:nvPr>
            <p:ph idx="1"/>
          </p:nvPr>
        </p:nvPicPr>
        <p:blipFill>
          <a:blip r:embed="rId2"/>
          <a:stretch>
            <a:fillRect/>
          </a:stretch>
        </p:blipFill>
        <p:spPr>
          <a:xfrm>
            <a:off x="2503393" y="951719"/>
            <a:ext cx="6108976" cy="5576935"/>
          </a:xfrm>
          <a:prstGeom prst="rect">
            <a:avLst/>
          </a:prstGeom>
        </p:spPr>
      </p:pic>
      <p:pic>
        <p:nvPicPr>
          <p:cNvPr id="3" name="Picture 2"/>
          <p:cNvPicPr>
            <a:picLocks noChangeAspect="1"/>
          </p:cNvPicPr>
          <p:nvPr/>
        </p:nvPicPr>
        <p:blipFill>
          <a:blip r:embed="rId3"/>
          <a:stretch>
            <a:fillRect/>
          </a:stretch>
        </p:blipFill>
        <p:spPr>
          <a:xfrm>
            <a:off x="9090462" y="951719"/>
            <a:ext cx="2623444" cy="5576935"/>
          </a:xfrm>
          <a:prstGeom prst="rect">
            <a:avLst/>
          </a:prstGeom>
        </p:spPr>
      </p:pic>
    </p:spTree>
    <p:extLst>
      <p:ext uri="{BB962C8B-B14F-4D97-AF65-F5344CB8AC3E}">
        <p14:creationId xmlns:p14="http://schemas.microsoft.com/office/powerpoint/2010/main" val="2165636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292" y="4150083"/>
            <a:ext cx="8534400" cy="1507067"/>
          </a:xfrm>
        </p:spPr>
        <p:txBody>
          <a:bodyPr>
            <a:noAutofit/>
          </a:bodyPr>
          <a:lstStyle/>
          <a:p>
            <a:r>
              <a:rPr lang="en-US" sz="4800" dirty="0"/>
              <a:t>Definitions (Related to Social Services) </a:t>
            </a:r>
          </a:p>
        </p:txBody>
      </p:sp>
      <p:pic>
        <p:nvPicPr>
          <p:cNvPr id="4" name="Content Placeholder 3"/>
          <p:cNvPicPr>
            <a:picLocks noGrp="1" noChangeAspect="1"/>
          </p:cNvPicPr>
          <p:nvPr>
            <p:ph idx="1"/>
          </p:nvPr>
        </p:nvPicPr>
        <p:blipFill>
          <a:blip r:embed="rId2"/>
          <a:stretch>
            <a:fillRect/>
          </a:stretch>
        </p:blipFill>
        <p:spPr>
          <a:xfrm>
            <a:off x="166885" y="396996"/>
            <a:ext cx="8133835" cy="2736267"/>
          </a:xfrm>
          <a:prstGeom prst="rect">
            <a:avLst/>
          </a:prstGeom>
        </p:spPr>
      </p:pic>
      <p:pic>
        <p:nvPicPr>
          <p:cNvPr id="5" name="Picture 4"/>
          <p:cNvPicPr>
            <a:picLocks noChangeAspect="1"/>
          </p:cNvPicPr>
          <p:nvPr/>
        </p:nvPicPr>
        <p:blipFill>
          <a:blip r:embed="rId3"/>
          <a:stretch>
            <a:fillRect/>
          </a:stretch>
        </p:blipFill>
        <p:spPr>
          <a:xfrm>
            <a:off x="2171466" y="2890449"/>
            <a:ext cx="3620136" cy="485628"/>
          </a:xfrm>
          <a:prstGeom prst="rect">
            <a:avLst/>
          </a:prstGeom>
        </p:spPr>
      </p:pic>
      <p:pic>
        <p:nvPicPr>
          <p:cNvPr id="3" name="Picture 2"/>
          <p:cNvPicPr>
            <a:picLocks noChangeAspect="1"/>
          </p:cNvPicPr>
          <p:nvPr/>
        </p:nvPicPr>
        <p:blipFill>
          <a:blip r:embed="rId4"/>
          <a:stretch>
            <a:fillRect/>
          </a:stretch>
        </p:blipFill>
        <p:spPr>
          <a:xfrm>
            <a:off x="8694549" y="304006"/>
            <a:ext cx="2952750" cy="6276975"/>
          </a:xfrm>
          <a:prstGeom prst="rect">
            <a:avLst/>
          </a:prstGeom>
        </p:spPr>
      </p:pic>
    </p:spTree>
    <p:extLst>
      <p:ext uri="{BB962C8B-B14F-4D97-AF65-F5344CB8AC3E}">
        <p14:creationId xmlns:p14="http://schemas.microsoft.com/office/powerpoint/2010/main" val="4081568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538" y="4086820"/>
            <a:ext cx="7578262" cy="1325563"/>
          </a:xfrm>
        </p:spPr>
        <p:txBody>
          <a:bodyPr/>
          <a:lstStyle/>
          <a:p>
            <a:r>
              <a:rPr lang="en-US" dirty="0"/>
              <a:t>Definitions </a:t>
            </a:r>
            <a:r>
              <a:rPr lang="en-US" dirty="0" smtClean="0"/>
              <a:t/>
            </a:r>
            <a:br>
              <a:rPr lang="en-US" dirty="0" smtClean="0"/>
            </a:br>
            <a:r>
              <a:rPr lang="en-US" dirty="0" smtClean="0"/>
              <a:t>(</a:t>
            </a:r>
            <a:r>
              <a:rPr lang="en-US" dirty="0"/>
              <a:t>Related to Social Services) </a:t>
            </a:r>
          </a:p>
        </p:txBody>
      </p:sp>
      <p:pic>
        <p:nvPicPr>
          <p:cNvPr id="4" name="Content Placeholder 3"/>
          <p:cNvPicPr>
            <a:picLocks noGrp="1" noChangeAspect="1"/>
          </p:cNvPicPr>
          <p:nvPr>
            <p:ph idx="1"/>
          </p:nvPr>
        </p:nvPicPr>
        <p:blipFill>
          <a:blip r:embed="rId2"/>
          <a:stretch>
            <a:fillRect/>
          </a:stretch>
        </p:blipFill>
        <p:spPr>
          <a:xfrm>
            <a:off x="377018" y="255608"/>
            <a:ext cx="8440524" cy="3544232"/>
          </a:xfrm>
          <a:prstGeom prst="rect">
            <a:avLst/>
          </a:prstGeom>
        </p:spPr>
      </p:pic>
      <p:pic>
        <p:nvPicPr>
          <p:cNvPr id="3" name="Picture 2"/>
          <p:cNvPicPr>
            <a:picLocks noChangeAspect="1"/>
          </p:cNvPicPr>
          <p:nvPr/>
        </p:nvPicPr>
        <p:blipFill>
          <a:blip r:embed="rId3"/>
          <a:stretch>
            <a:fillRect/>
          </a:stretch>
        </p:blipFill>
        <p:spPr>
          <a:xfrm>
            <a:off x="9019020" y="255608"/>
            <a:ext cx="2952750" cy="6276975"/>
          </a:xfrm>
          <a:prstGeom prst="rect">
            <a:avLst/>
          </a:prstGeom>
        </p:spPr>
      </p:pic>
    </p:spTree>
    <p:extLst>
      <p:ext uri="{BB962C8B-B14F-4D97-AF65-F5344CB8AC3E}">
        <p14:creationId xmlns:p14="http://schemas.microsoft.com/office/powerpoint/2010/main" val="19182482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3759200"/>
            <a:ext cx="7352348" cy="2235199"/>
          </a:xfrm>
        </p:spPr>
        <p:txBody>
          <a:bodyPr>
            <a:normAutofit fontScale="90000"/>
          </a:bodyPr>
          <a:lstStyle/>
          <a:p>
            <a:r>
              <a:rPr lang="en-US" b="1" dirty="0" smtClean="0"/>
              <a:t>For reference use only </a:t>
            </a:r>
            <a:br>
              <a:rPr lang="en-US" b="1" dirty="0" smtClean="0"/>
            </a:br>
            <a:r>
              <a:rPr lang="en-US" b="1" dirty="0" smtClean="0"/>
              <a:t>UNITED SPINAL ASSOCIATION – ALPHABETICAL LISTING OF MEDICAL ABBREVIATIONS</a:t>
            </a:r>
            <a:endParaRPr lang="en-US" b="1" dirty="0"/>
          </a:p>
        </p:txBody>
      </p:sp>
      <p:sp>
        <p:nvSpPr>
          <p:cNvPr id="3" name="Content Placeholder 2"/>
          <p:cNvSpPr>
            <a:spLocks noGrp="1"/>
          </p:cNvSpPr>
          <p:nvPr>
            <p:ph idx="1"/>
          </p:nvPr>
        </p:nvSpPr>
        <p:spPr>
          <a:xfrm>
            <a:off x="0" y="143933"/>
            <a:ext cx="8534400" cy="3615267"/>
          </a:xfrm>
        </p:spPr>
        <p:txBody>
          <a:bodyPr>
            <a:normAutofit fontScale="85000" lnSpcReduction="10000"/>
          </a:bodyPr>
          <a:lstStyle/>
          <a:p>
            <a:pPr>
              <a:buFont typeface="Arial" panose="020B0604020202020204" pitchFamily="34" charset="0"/>
              <a:buChar char="•"/>
            </a:pPr>
            <a:r>
              <a:rPr lang="en-US" dirty="0" smtClean="0">
                <a:solidFill>
                  <a:schemeClr val="bg1"/>
                </a:solidFill>
              </a:rPr>
              <a:t>THERE ARE A NUMBER OF ABBREVIATIONS THAT CAN MEAN TWO DIFFERENT THINGS WHICH CAUSES CONFUSION AT TIMES</a:t>
            </a:r>
          </a:p>
          <a:p>
            <a:pPr>
              <a:buFont typeface="Arial" panose="020B0604020202020204" pitchFamily="34" charset="0"/>
              <a:buChar char="•"/>
            </a:pPr>
            <a:r>
              <a:rPr lang="en-US" dirty="0" smtClean="0">
                <a:solidFill>
                  <a:schemeClr val="bg1"/>
                </a:solidFill>
              </a:rPr>
              <a:t>THE FOLLOWING IS A LINK THAT GIVES A MORE EXHAUSTIVE LIST OF ABBREVIATIONS THAT IS 24 PAGES LONG</a:t>
            </a:r>
          </a:p>
          <a:p>
            <a:pPr>
              <a:buFont typeface="Arial" panose="020B0604020202020204" pitchFamily="34" charset="0"/>
              <a:buChar char="•"/>
            </a:pPr>
            <a:r>
              <a:rPr lang="en-US" dirty="0" smtClean="0">
                <a:solidFill>
                  <a:schemeClr val="bg1"/>
                </a:solidFill>
              </a:rPr>
              <a:t>PREVIOUSLY PROVIDED WAS A LIST OF APPROVED ABBREVIATIONS FROM CLINICA DE SALUD DEL VALLE SALINAS</a:t>
            </a:r>
          </a:p>
          <a:p>
            <a:pPr>
              <a:buFont typeface="Arial" panose="020B0604020202020204" pitchFamily="34" charset="0"/>
              <a:buChar char="•"/>
            </a:pPr>
            <a:r>
              <a:rPr lang="en-US" dirty="0" smtClean="0">
                <a:solidFill>
                  <a:schemeClr val="bg1"/>
                </a:solidFill>
              </a:rPr>
              <a:t>ALSO PREVIOUSLY PROVIDED WAS A LIST OF APPROVED ABBREVIATIONS FROM THE CALIFORNIA DEPARTMENT OF HEALTH CARE SERVICES AND SOCIAL SERVICES ABBREVIATIONS AND ACRONYMS</a:t>
            </a:r>
          </a:p>
          <a:p>
            <a:pPr>
              <a:buFont typeface="Arial" panose="020B0604020202020204" pitchFamily="34" charset="0"/>
              <a:buChar char="•"/>
            </a:pPr>
            <a:r>
              <a:rPr lang="en-US" dirty="0">
                <a:solidFill>
                  <a:schemeClr val="bg1"/>
                </a:solidFill>
              </a:rPr>
              <a:t>UNITED SPINAL ASSOCIATION ABBREVIATIONS </a:t>
            </a:r>
            <a:r>
              <a:rPr lang="en-US" dirty="0">
                <a:hlinkClick r:id="rId2"/>
              </a:rPr>
              <a:t>https://www.unitedspinal.org/resource-center/askus/?</a:t>
            </a:r>
            <a:r>
              <a:rPr lang="en-US" dirty="0" smtClean="0">
                <a:hlinkClick r:id="rId2"/>
              </a:rPr>
              <a:t>pg=kb.page&amp;id=1413</a:t>
            </a:r>
            <a:r>
              <a:rPr lang="en-US" dirty="0" smtClean="0"/>
              <a:t> </a:t>
            </a:r>
          </a:p>
          <a:p>
            <a:pPr>
              <a:buFont typeface="Arial" panose="020B0604020202020204" pitchFamily="34" charset="0"/>
              <a:buChar char="•"/>
            </a:pPr>
            <a:endParaRPr lang="en-US" dirty="0"/>
          </a:p>
        </p:txBody>
      </p:sp>
      <p:pic>
        <p:nvPicPr>
          <p:cNvPr id="4" name="Picture 3"/>
          <p:cNvPicPr>
            <a:picLocks noChangeAspect="1"/>
          </p:cNvPicPr>
          <p:nvPr/>
        </p:nvPicPr>
        <p:blipFill>
          <a:blip r:embed="rId3"/>
          <a:stretch>
            <a:fillRect/>
          </a:stretch>
        </p:blipFill>
        <p:spPr>
          <a:xfrm>
            <a:off x="8720772" y="143933"/>
            <a:ext cx="3105468" cy="6601624"/>
          </a:xfrm>
          <a:prstGeom prst="rect">
            <a:avLst/>
          </a:prstGeom>
        </p:spPr>
      </p:pic>
    </p:spTree>
    <p:extLst>
      <p:ext uri="{BB962C8B-B14F-4D97-AF65-F5344CB8AC3E}">
        <p14:creationId xmlns:p14="http://schemas.microsoft.com/office/powerpoint/2010/main" val="2523676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487332"/>
            <a:ext cx="6874828" cy="1507067"/>
          </a:xfrm>
        </p:spPr>
        <p:txBody>
          <a:bodyPr/>
          <a:lstStyle/>
          <a:p>
            <a:r>
              <a:rPr lang="en-US" b="1" dirty="0" smtClean="0"/>
              <a:t>Abbreviations commonly </a:t>
            </a:r>
            <a:br>
              <a:rPr lang="en-US" b="1" dirty="0" smtClean="0"/>
            </a:br>
            <a:r>
              <a:rPr lang="en-US" b="1" dirty="0" smtClean="0"/>
              <a:t>used in medicine</a:t>
            </a:r>
            <a:endParaRPr lang="en-US" b="1" dirty="0"/>
          </a:p>
        </p:txBody>
      </p:sp>
      <p:sp>
        <p:nvSpPr>
          <p:cNvPr id="3" name="Content Placeholder 2"/>
          <p:cNvSpPr>
            <a:spLocks noGrp="1"/>
          </p:cNvSpPr>
          <p:nvPr>
            <p:ph idx="1"/>
          </p:nvPr>
        </p:nvSpPr>
        <p:spPr>
          <a:xfrm>
            <a:off x="211513" y="724546"/>
            <a:ext cx="8534400" cy="3615267"/>
          </a:xfrm>
        </p:spPr>
        <p:txBody>
          <a:bodyPr>
            <a:normAutofit/>
          </a:bodyPr>
          <a:lstStyle/>
          <a:p>
            <a:pPr>
              <a:buFont typeface="Arial" panose="020B0604020202020204" pitchFamily="34" charset="0"/>
              <a:buChar char="•"/>
            </a:pPr>
            <a:r>
              <a:rPr lang="en-US" sz="4400" b="1" dirty="0" smtClean="0">
                <a:solidFill>
                  <a:schemeClr val="bg1"/>
                </a:solidFill>
              </a:rPr>
              <a:t>List of common abbreviations </a:t>
            </a:r>
          </a:p>
          <a:p>
            <a:pPr>
              <a:buFont typeface="Arial" panose="020B0604020202020204" pitchFamily="34" charset="0"/>
              <a:buChar char="•"/>
            </a:pPr>
            <a:r>
              <a:rPr lang="en-US" sz="4400" b="1" dirty="0" smtClean="0">
                <a:solidFill>
                  <a:schemeClr val="bg1"/>
                </a:solidFill>
              </a:rPr>
              <a:t>Exercise (self review)</a:t>
            </a:r>
            <a:endParaRPr lang="en-US" sz="4400" b="1" dirty="0">
              <a:solidFill>
                <a:schemeClr val="bg1"/>
              </a:solidFill>
            </a:endParaRPr>
          </a:p>
        </p:txBody>
      </p:sp>
      <p:pic>
        <p:nvPicPr>
          <p:cNvPr id="4" name="Picture 3"/>
          <p:cNvPicPr>
            <a:picLocks noChangeAspect="1"/>
          </p:cNvPicPr>
          <p:nvPr/>
        </p:nvPicPr>
        <p:blipFill>
          <a:blip r:embed="rId2"/>
          <a:stretch>
            <a:fillRect/>
          </a:stretch>
        </p:blipFill>
        <p:spPr>
          <a:xfrm>
            <a:off x="8838091" y="194079"/>
            <a:ext cx="2952750" cy="6276975"/>
          </a:xfrm>
          <a:prstGeom prst="rect">
            <a:avLst/>
          </a:prstGeom>
        </p:spPr>
      </p:pic>
    </p:spTree>
    <p:extLst>
      <p:ext uri="{BB962C8B-B14F-4D97-AF65-F5344CB8AC3E}">
        <p14:creationId xmlns:p14="http://schemas.microsoft.com/office/powerpoint/2010/main" val="1924132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689" y="5145473"/>
            <a:ext cx="9250204" cy="1507067"/>
          </a:xfrm>
        </p:spPr>
        <p:txBody>
          <a:bodyPr>
            <a:noAutofit/>
          </a:bodyPr>
          <a:lstStyle/>
          <a:p>
            <a:r>
              <a:rPr lang="en-US" sz="6000" b="1" dirty="0" smtClean="0"/>
              <a:t>MEDICAL ABBREVIATION REVIEW</a:t>
            </a:r>
            <a:endParaRPr lang="en-US" sz="6000" b="1" dirty="0"/>
          </a:p>
        </p:txBody>
      </p:sp>
      <p:sp>
        <p:nvSpPr>
          <p:cNvPr id="3" name="Content Placeholder 2"/>
          <p:cNvSpPr>
            <a:spLocks noGrp="1"/>
          </p:cNvSpPr>
          <p:nvPr>
            <p:ph idx="1"/>
          </p:nvPr>
        </p:nvSpPr>
        <p:spPr>
          <a:xfrm>
            <a:off x="684211" y="685800"/>
            <a:ext cx="10596407" cy="3615267"/>
          </a:xfrm>
        </p:spPr>
        <p:txBody>
          <a:bodyPr>
            <a:noAutofit/>
          </a:bodyPr>
          <a:lstStyle/>
          <a:p>
            <a:pPr marL="0" indent="0">
              <a:buNone/>
            </a:pPr>
            <a:r>
              <a:rPr lang="en-US" sz="2800" dirty="0" smtClean="0">
                <a:solidFill>
                  <a:schemeClr val="bg1"/>
                </a:solidFill>
              </a:rPr>
              <a:t>You will not be formally tested on this section although self testing could be utilized if desired.</a:t>
            </a:r>
          </a:p>
          <a:p>
            <a:pPr marL="0" indent="0">
              <a:buNone/>
            </a:pPr>
            <a:r>
              <a:rPr lang="en-US" sz="2800" b="1" dirty="0" smtClean="0">
                <a:solidFill>
                  <a:schemeClr val="bg1"/>
                </a:solidFill>
              </a:rPr>
              <a:t>In general, the Joint Commission on Accreditation of Ambulatory Health Centers discourages the use of abbreviations.</a:t>
            </a:r>
          </a:p>
          <a:p>
            <a:pPr marL="0" indent="0">
              <a:buNone/>
            </a:pPr>
            <a:r>
              <a:rPr lang="en-US" sz="2800" dirty="0" smtClean="0">
                <a:solidFill>
                  <a:schemeClr val="bg1"/>
                </a:solidFill>
              </a:rPr>
              <a:t>This section is considered low priority for memorization purposes.</a:t>
            </a:r>
          </a:p>
          <a:p>
            <a:pPr marL="0" indent="0">
              <a:buNone/>
            </a:pPr>
            <a:r>
              <a:rPr lang="en-US" sz="2800" dirty="0" smtClean="0">
                <a:solidFill>
                  <a:schemeClr val="bg1"/>
                </a:solidFill>
              </a:rPr>
              <a:t>If you encounter abbreviations they hopefully will be on the lists provided and this information can be used as a resource.</a:t>
            </a:r>
            <a:endParaRPr lang="en-US" sz="2800" dirty="0">
              <a:solidFill>
                <a:schemeClr val="bg1"/>
              </a:solidFill>
            </a:endParaRPr>
          </a:p>
        </p:txBody>
      </p:sp>
    </p:spTree>
    <p:extLst>
      <p:ext uri="{BB962C8B-B14F-4D97-AF65-F5344CB8AC3E}">
        <p14:creationId xmlns:p14="http://schemas.microsoft.com/office/powerpoint/2010/main" val="1087776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t>MEDICAL ABBREVIATION REVIEW</a:t>
            </a:r>
          </a:p>
        </p:txBody>
      </p:sp>
      <p:sp>
        <p:nvSpPr>
          <p:cNvPr id="3" name="Content Placeholder 2"/>
          <p:cNvSpPr>
            <a:spLocks noGrp="1"/>
          </p:cNvSpPr>
          <p:nvPr>
            <p:ph idx="1"/>
          </p:nvPr>
        </p:nvSpPr>
        <p:spPr>
          <a:xfrm>
            <a:off x="132081" y="685800"/>
            <a:ext cx="8432800" cy="3615267"/>
          </a:xfrm>
        </p:spPr>
        <p:txBody>
          <a:bodyPr>
            <a:normAutofit/>
          </a:bodyPr>
          <a:lstStyle/>
          <a:p>
            <a:pPr marL="0" indent="0">
              <a:buNone/>
            </a:pPr>
            <a:r>
              <a:rPr lang="en-US" sz="3600" b="1" dirty="0">
                <a:solidFill>
                  <a:schemeClr val="bg1"/>
                </a:solidFill>
              </a:rPr>
              <a:t>T</a:t>
            </a:r>
            <a:r>
              <a:rPr lang="en-US" sz="3600" b="1" dirty="0" smtClean="0">
                <a:solidFill>
                  <a:schemeClr val="bg1"/>
                </a:solidFill>
              </a:rPr>
              <a:t>he following list of abbreviations is an example from one of the community health centers that you will be working at in the future.  </a:t>
            </a:r>
            <a:endParaRPr lang="en-US" sz="3600" b="1" dirty="0">
              <a:solidFill>
                <a:schemeClr val="bg1"/>
              </a:solidFill>
            </a:endParaRPr>
          </a:p>
        </p:txBody>
      </p:sp>
      <p:pic>
        <p:nvPicPr>
          <p:cNvPr id="4" name="Picture 3"/>
          <p:cNvPicPr>
            <a:picLocks noChangeAspect="1"/>
          </p:cNvPicPr>
          <p:nvPr/>
        </p:nvPicPr>
        <p:blipFill>
          <a:blip r:embed="rId2"/>
          <a:stretch>
            <a:fillRect/>
          </a:stretch>
        </p:blipFill>
        <p:spPr>
          <a:xfrm>
            <a:off x="8896985" y="300672"/>
            <a:ext cx="2952750" cy="6276975"/>
          </a:xfrm>
          <a:prstGeom prst="rect">
            <a:avLst/>
          </a:prstGeom>
        </p:spPr>
      </p:pic>
    </p:spTree>
    <p:extLst>
      <p:ext uri="{BB962C8B-B14F-4D97-AF65-F5344CB8AC3E}">
        <p14:creationId xmlns:p14="http://schemas.microsoft.com/office/powerpoint/2010/main" val="1757655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52400" y="1072588"/>
            <a:ext cx="8503403" cy="5450057"/>
          </a:xfrm>
          <a:prstGeom prst="rect">
            <a:avLst/>
          </a:prstGeom>
        </p:spPr>
      </p:pic>
      <p:pic>
        <p:nvPicPr>
          <p:cNvPr id="6" name="Picture 5"/>
          <p:cNvPicPr>
            <a:picLocks noChangeAspect="1"/>
          </p:cNvPicPr>
          <p:nvPr/>
        </p:nvPicPr>
        <p:blipFill>
          <a:blip r:embed="rId3"/>
          <a:stretch>
            <a:fillRect/>
          </a:stretch>
        </p:blipFill>
        <p:spPr>
          <a:xfrm>
            <a:off x="511458" y="358741"/>
            <a:ext cx="1343025" cy="247650"/>
          </a:xfrm>
          <a:prstGeom prst="rect">
            <a:avLst/>
          </a:prstGeom>
        </p:spPr>
      </p:pic>
      <p:pic>
        <p:nvPicPr>
          <p:cNvPr id="2" name="Picture 1"/>
          <p:cNvPicPr>
            <a:picLocks noChangeAspect="1"/>
          </p:cNvPicPr>
          <p:nvPr/>
        </p:nvPicPr>
        <p:blipFill>
          <a:blip r:embed="rId4"/>
          <a:stretch>
            <a:fillRect/>
          </a:stretch>
        </p:blipFill>
        <p:spPr>
          <a:xfrm>
            <a:off x="8950271" y="214332"/>
            <a:ext cx="2973092" cy="6320218"/>
          </a:xfrm>
          <a:prstGeom prst="rect">
            <a:avLst/>
          </a:prstGeom>
        </p:spPr>
      </p:pic>
    </p:spTree>
    <p:extLst>
      <p:ext uri="{BB962C8B-B14F-4D97-AF65-F5344CB8AC3E}">
        <p14:creationId xmlns:p14="http://schemas.microsoft.com/office/powerpoint/2010/main" val="2402190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878" y="61993"/>
            <a:ext cx="10515600" cy="1325563"/>
          </a:xfrm>
        </p:spPr>
        <p:txBody>
          <a:bodyPr>
            <a:normAutofit/>
          </a:bodyPr>
          <a:lstStyle/>
          <a:p>
            <a:r>
              <a:rPr lang="en-US" sz="3600" dirty="0" smtClean="0"/>
              <a:t>List of Approved Medical </a:t>
            </a:r>
            <a:br>
              <a:rPr lang="en-US" sz="3600" dirty="0" smtClean="0"/>
            </a:br>
            <a:r>
              <a:rPr lang="en-US" sz="3600" dirty="0" smtClean="0"/>
              <a:t>Abbreviations continued</a:t>
            </a:r>
            <a:endParaRPr lang="en-US" sz="3600" dirty="0"/>
          </a:p>
        </p:txBody>
      </p:sp>
      <p:pic>
        <p:nvPicPr>
          <p:cNvPr id="4" name="Content Placeholder 3"/>
          <p:cNvPicPr>
            <a:picLocks noGrp="1" noChangeAspect="1"/>
          </p:cNvPicPr>
          <p:nvPr>
            <p:ph idx="1"/>
          </p:nvPr>
        </p:nvPicPr>
        <p:blipFill>
          <a:blip r:embed="rId2"/>
          <a:stretch>
            <a:fillRect/>
          </a:stretch>
        </p:blipFill>
        <p:spPr>
          <a:xfrm>
            <a:off x="534388" y="1311669"/>
            <a:ext cx="8075458" cy="5152505"/>
          </a:xfrm>
          <a:prstGeom prst="rect">
            <a:avLst/>
          </a:prstGeom>
        </p:spPr>
      </p:pic>
      <p:pic>
        <p:nvPicPr>
          <p:cNvPr id="3" name="Picture 2"/>
          <p:cNvPicPr>
            <a:picLocks noChangeAspect="1"/>
          </p:cNvPicPr>
          <p:nvPr/>
        </p:nvPicPr>
        <p:blipFill>
          <a:blip r:embed="rId3"/>
          <a:stretch>
            <a:fillRect/>
          </a:stretch>
        </p:blipFill>
        <p:spPr>
          <a:xfrm>
            <a:off x="9033448" y="250036"/>
            <a:ext cx="2923191" cy="6214138"/>
          </a:xfrm>
          <a:prstGeom prst="rect">
            <a:avLst/>
          </a:prstGeom>
        </p:spPr>
      </p:pic>
    </p:spTree>
    <p:extLst>
      <p:ext uri="{BB962C8B-B14F-4D97-AF65-F5344CB8AC3E}">
        <p14:creationId xmlns:p14="http://schemas.microsoft.com/office/powerpoint/2010/main" val="4061480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35003" y="69742"/>
            <a:ext cx="6586780" cy="1325563"/>
          </a:xfrm>
        </p:spPr>
        <p:txBody>
          <a:bodyPr>
            <a:normAutofit/>
          </a:bodyPr>
          <a:lstStyle/>
          <a:p>
            <a:r>
              <a:rPr lang="en-US" sz="3600" dirty="0" smtClean="0"/>
              <a:t>List of Approved Medical </a:t>
            </a:r>
            <a:br>
              <a:rPr lang="en-US" sz="3600" dirty="0" smtClean="0"/>
            </a:br>
            <a:r>
              <a:rPr lang="en-US" sz="3600" dirty="0" smtClean="0"/>
              <a:t>Abbreviations continued</a:t>
            </a:r>
            <a:endParaRPr lang="en-US" sz="3600" dirty="0"/>
          </a:p>
        </p:txBody>
      </p:sp>
      <p:pic>
        <p:nvPicPr>
          <p:cNvPr id="5" name="Content Placeholder 4"/>
          <p:cNvPicPr>
            <a:picLocks noGrp="1" noChangeAspect="1"/>
          </p:cNvPicPr>
          <p:nvPr>
            <p:ph idx="1"/>
          </p:nvPr>
        </p:nvPicPr>
        <p:blipFill>
          <a:blip r:embed="rId2"/>
          <a:stretch>
            <a:fillRect/>
          </a:stretch>
        </p:blipFill>
        <p:spPr>
          <a:xfrm>
            <a:off x="379070" y="1464397"/>
            <a:ext cx="8298646" cy="5081257"/>
          </a:xfrm>
          <a:prstGeom prst="rect">
            <a:avLst/>
          </a:prstGeom>
        </p:spPr>
      </p:pic>
      <p:pic>
        <p:nvPicPr>
          <p:cNvPr id="2" name="Picture 1"/>
          <p:cNvPicPr>
            <a:picLocks noChangeAspect="1"/>
          </p:cNvPicPr>
          <p:nvPr/>
        </p:nvPicPr>
        <p:blipFill>
          <a:blip r:embed="rId3"/>
          <a:stretch>
            <a:fillRect/>
          </a:stretch>
        </p:blipFill>
        <p:spPr>
          <a:xfrm>
            <a:off x="8946718" y="216782"/>
            <a:ext cx="2977162" cy="6328871"/>
          </a:xfrm>
          <a:prstGeom prst="rect">
            <a:avLst/>
          </a:prstGeom>
        </p:spPr>
      </p:pic>
    </p:spTree>
    <p:extLst>
      <p:ext uri="{BB962C8B-B14F-4D97-AF65-F5344CB8AC3E}">
        <p14:creationId xmlns:p14="http://schemas.microsoft.com/office/powerpoint/2010/main" val="1182483821"/>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264</TotalTime>
  <Words>443</Words>
  <Application>Microsoft Office PowerPoint</Application>
  <PresentationFormat>Widescreen</PresentationFormat>
  <Paragraphs>56</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Century Gothic</vt:lpstr>
      <vt:lpstr>Wingdings 3</vt:lpstr>
      <vt:lpstr>Slice</vt:lpstr>
      <vt:lpstr>MODULE seven:  MEDICAL REVIEW  (CASE STUDIES AND  RESOURCES)   </vt:lpstr>
      <vt:lpstr>PowerPoint Presentation</vt:lpstr>
      <vt:lpstr>Unit objective</vt:lpstr>
      <vt:lpstr>Abbreviations commonly  used in medicine</vt:lpstr>
      <vt:lpstr>MEDICAL ABBREVIATION REVIEW</vt:lpstr>
      <vt:lpstr>MEDICAL ABBREVIATION REVIEW</vt:lpstr>
      <vt:lpstr>PowerPoint Presentation</vt:lpstr>
      <vt:lpstr>List of Approved Medical  Abbreviations continued</vt:lpstr>
      <vt:lpstr>List of Approved Medical  Abbreviations continued</vt:lpstr>
      <vt:lpstr>List of Approved Medical  Abbreviations continued</vt:lpstr>
      <vt:lpstr>List of Approved Medical  Abbreviations continued</vt:lpstr>
      <vt:lpstr>List of Approved Medical  Abbreviations continued</vt:lpstr>
      <vt:lpstr>List of Approved Medical  Abbreviations continued</vt:lpstr>
      <vt:lpstr>List of Approved Medical  Abbreviations continued</vt:lpstr>
      <vt:lpstr>California Department of Health Care Services Abbreviations and Acronyms </vt:lpstr>
      <vt:lpstr>California Department of Health Care Services Abbreviations and Acronyms </vt:lpstr>
      <vt:lpstr>  California Department of Health Care Services Abbreviations and Acronyms </vt:lpstr>
      <vt:lpstr>California Department of Health Care Services Abbreviations and Acronyms </vt:lpstr>
      <vt:lpstr>California Department of Health Care Services Abbreviations and Acronyms </vt:lpstr>
      <vt:lpstr>California Department of Health Care Services Abbreviations and Acronyms </vt:lpstr>
      <vt:lpstr>California Department of Health Care Services Abbreviations and Acronyms </vt:lpstr>
      <vt:lpstr>California Department of Health Care  Services Abbreviations and Acronyms </vt:lpstr>
      <vt:lpstr>California Department of Social Services Abbreviations and Acronyms</vt:lpstr>
      <vt:lpstr>California Department of Social Services Abbreviations and Acronyms</vt:lpstr>
      <vt:lpstr>California Department of Social Services Abbreviations and Acronyms</vt:lpstr>
      <vt:lpstr>California Department of Social Services Abbreviations and Acronyms</vt:lpstr>
      <vt:lpstr>California Department of Social Services Abbreviations and Acronyms</vt:lpstr>
      <vt:lpstr>California Department of Social Services Abbreviations and Acronyms</vt:lpstr>
      <vt:lpstr>  California Department of Social Services Abbreviations and Acronyms</vt:lpstr>
      <vt:lpstr>  California Department of Social Services Abbreviations and Acronyms</vt:lpstr>
      <vt:lpstr>  California Department of Social Services Abbreviations and Acronyms</vt:lpstr>
      <vt:lpstr>California Department of Social Services Abbreviations and Acronyms</vt:lpstr>
      <vt:lpstr>Definitions (Related to Social Services) </vt:lpstr>
      <vt:lpstr>Definitions  (Related to Social Services) </vt:lpstr>
      <vt:lpstr>For reference use only  UNITED SPINAL ASSOCIATION – ALPHABETICAL LISTING OF MEDICAL ABBREVIATIONS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 Brooks</dc:creator>
  <cp:lastModifiedBy>Victor Brooks</cp:lastModifiedBy>
  <cp:revision>17</cp:revision>
  <cp:lastPrinted>2017-12-20T17:28:28Z</cp:lastPrinted>
  <dcterms:created xsi:type="dcterms:W3CDTF">2017-11-27T19:02:08Z</dcterms:created>
  <dcterms:modified xsi:type="dcterms:W3CDTF">2018-01-17T01:01:20Z</dcterms:modified>
</cp:coreProperties>
</file>