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58" r:id="rId3"/>
    <p:sldId id="289" r:id="rId4"/>
    <p:sldId id="290" r:id="rId5"/>
    <p:sldId id="259" r:id="rId6"/>
    <p:sldId id="260" r:id="rId7"/>
    <p:sldId id="261" r:id="rId8"/>
    <p:sldId id="262" r:id="rId9"/>
    <p:sldId id="263" r:id="rId10"/>
    <p:sldId id="264" r:id="rId11"/>
    <p:sldId id="265" r:id="rId12"/>
    <p:sldId id="266" r:id="rId13"/>
    <p:sldId id="267" r:id="rId14"/>
    <p:sldId id="268" r:id="rId15"/>
    <p:sldId id="269" r:id="rId16"/>
    <p:sldId id="291"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23" d="100"/>
          <a:sy n="123" d="100"/>
        </p:scale>
        <p:origin x="114" y="3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D44B44A-30C1-4620-A7F8-50BF8DCD6D16}" type="datetimeFigureOut">
              <a:rPr lang="en-US" smtClean="0"/>
              <a:t>1/19/2018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6C86F80-D313-4F71-B236-4D8997A8938B}" type="slidenum">
              <a:rPr lang="en-US" smtClean="0"/>
              <a:t>‹#›</a:t>
            </a:fld>
            <a:endParaRPr lang="en-US"/>
          </a:p>
        </p:txBody>
      </p:sp>
    </p:spTree>
    <p:extLst>
      <p:ext uri="{BB962C8B-B14F-4D97-AF65-F5344CB8AC3E}">
        <p14:creationId xmlns:p14="http://schemas.microsoft.com/office/powerpoint/2010/main" val="132184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6811-DB6F-4ADE-AF16-F28545BBB2F2}" type="slidenum">
              <a:rPr lang="en-US" smtClean="0"/>
              <a:t>9</a:t>
            </a:fld>
            <a:endParaRPr lang="en-US"/>
          </a:p>
        </p:txBody>
      </p:sp>
    </p:spTree>
    <p:extLst>
      <p:ext uri="{BB962C8B-B14F-4D97-AF65-F5344CB8AC3E}">
        <p14:creationId xmlns:p14="http://schemas.microsoft.com/office/powerpoint/2010/main" val="224937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6811-DB6F-4ADE-AF16-F28545BBB2F2}" type="slidenum">
              <a:rPr lang="en-US" smtClean="0"/>
              <a:t>12</a:t>
            </a:fld>
            <a:endParaRPr lang="en-US"/>
          </a:p>
        </p:txBody>
      </p:sp>
    </p:spTree>
    <p:extLst>
      <p:ext uri="{BB962C8B-B14F-4D97-AF65-F5344CB8AC3E}">
        <p14:creationId xmlns:p14="http://schemas.microsoft.com/office/powerpoint/2010/main" val="2138214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6811-DB6F-4ADE-AF16-F28545BBB2F2}" type="slidenum">
              <a:rPr lang="en-US" smtClean="0"/>
              <a:t>18</a:t>
            </a:fld>
            <a:endParaRPr lang="en-US"/>
          </a:p>
        </p:txBody>
      </p:sp>
    </p:spTree>
    <p:extLst>
      <p:ext uri="{BB962C8B-B14F-4D97-AF65-F5344CB8AC3E}">
        <p14:creationId xmlns:p14="http://schemas.microsoft.com/office/powerpoint/2010/main" val="3067131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1/19/2018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aretransitions.org/definitions.as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23" y="144855"/>
            <a:ext cx="11395315" cy="6231231"/>
          </a:xfrm>
        </p:spPr>
        <p:txBody>
          <a:bodyPr>
            <a:normAutofit/>
          </a:bodyPr>
          <a:lstStyle/>
          <a:p>
            <a:r>
              <a:rPr lang="en-US" sz="6000" b="1" dirty="0" smtClean="0"/>
              <a:t>MODULE three:</a:t>
            </a:r>
            <a:br>
              <a:rPr lang="en-US" sz="6000" b="1" dirty="0" smtClean="0"/>
            </a:br>
            <a:r>
              <a:rPr lang="en-US" sz="6000" b="1" dirty="0"/>
              <a:t/>
            </a:r>
            <a:br>
              <a:rPr lang="en-US" sz="6000" b="1" dirty="0"/>
            </a:br>
            <a:r>
              <a:rPr lang="en-US" b="1" dirty="0" smtClean="0"/>
              <a:t>MEDICAL </a:t>
            </a:r>
            <a:r>
              <a:rPr lang="en-US" b="1" dirty="0"/>
              <a:t>ADMINISTRATION </a:t>
            </a:r>
            <a:r>
              <a:rPr lang="en-US" b="1" dirty="0" smtClean="0"/>
              <a:t/>
            </a:r>
            <a:br>
              <a:rPr lang="en-US" b="1" dirty="0" smtClean="0"/>
            </a:br>
            <a:r>
              <a:rPr lang="en-US" b="1" dirty="0" smtClean="0"/>
              <a:t>AND </a:t>
            </a:r>
            <a:r>
              <a:rPr lang="en-US" b="1" dirty="0"/>
              <a:t>SERVICE DELIVERY </a:t>
            </a:r>
            <a:r>
              <a:rPr lang="en-US" b="1" dirty="0" smtClean="0"/>
              <a:t/>
            </a:r>
            <a:br>
              <a:rPr lang="en-US" b="1" dirty="0" smtClean="0"/>
            </a:br>
            <a:r>
              <a:rPr lang="en-US" b="1" dirty="0" smtClean="0"/>
              <a:t>STRUCTURES </a:t>
            </a:r>
            <a:r>
              <a:rPr lang="en-US" b="1" dirty="0"/>
              <a:t>IN COMMUNITY </a:t>
            </a:r>
            <a:r>
              <a:rPr lang="en-US" b="1" dirty="0" smtClean="0"/>
              <a:t/>
            </a:r>
            <a:br>
              <a:rPr lang="en-US" b="1" dirty="0" smtClean="0"/>
            </a:br>
            <a:r>
              <a:rPr lang="en-US" b="1" dirty="0" smtClean="0"/>
              <a:t>HEALTH </a:t>
            </a:r>
            <a:r>
              <a:rPr lang="en-US" b="1" dirty="0"/>
              <a:t>SETTINGS</a:t>
            </a:r>
            <a:r>
              <a:rPr lang="en-US" b="1" dirty="0" smtClean="0"/>
              <a:t/>
            </a:r>
            <a:br>
              <a:rPr lang="en-US" b="1" dirty="0" smtClean="0"/>
            </a:br>
            <a:r>
              <a:rPr lang="en-US" b="1" dirty="0" smtClean="0"/>
              <a:t/>
            </a:r>
            <a:br>
              <a:rPr lang="en-US" b="1" dirty="0" smtClean="0"/>
            </a:br>
            <a:endParaRPr lang="en-US" b="1" dirty="0"/>
          </a:p>
        </p:txBody>
      </p:sp>
      <p:pic>
        <p:nvPicPr>
          <p:cNvPr id="3" name="Picture 2"/>
          <p:cNvPicPr>
            <a:picLocks noChangeAspect="1"/>
          </p:cNvPicPr>
          <p:nvPr/>
        </p:nvPicPr>
        <p:blipFill>
          <a:blip r:embed="rId2"/>
          <a:stretch>
            <a:fillRect/>
          </a:stretch>
        </p:blipFill>
        <p:spPr>
          <a:xfrm>
            <a:off x="9377681" y="262634"/>
            <a:ext cx="2573972" cy="6289981"/>
          </a:xfrm>
          <a:prstGeom prst="rect">
            <a:avLst/>
          </a:prstGeom>
        </p:spPr>
      </p:pic>
    </p:spTree>
    <p:extLst>
      <p:ext uri="{BB962C8B-B14F-4D97-AF65-F5344CB8AC3E}">
        <p14:creationId xmlns:p14="http://schemas.microsoft.com/office/powerpoint/2010/main" val="349245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Transition of Care</a:t>
            </a:r>
            <a:endParaRPr lang="en-US" sz="6000" dirty="0"/>
          </a:p>
        </p:txBody>
      </p:sp>
      <p:sp>
        <p:nvSpPr>
          <p:cNvPr id="3" name="Content Placeholder 2"/>
          <p:cNvSpPr>
            <a:spLocks noGrp="1"/>
          </p:cNvSpPr>
          <p:nvPr>
            <p:ph idx="1"/>
          </p:nvPr>
        </p:nvSpPr>
        <p:spPr/>
        <p:txBody>
          <a:bodyPr>
            <a:normAutofit fontScale="85000" lnSpcReduction="20000"/>
          </a:bodyPr>
          <a:lstStyle/>
          <a:p>
            <a:pPr marL="0" indent="0">
              <a:buNone/>
            </a:pPr>
            <a:r>
              <a:rPr lang="en-US" sz="4800" dirty="0">
                <a:solidFill>
                  <a:schemeClr val="bg1"/>
                </a:solidFill>
              </a:rPr>
              <a:t>T</a:t>
            </a:r>
            <a:r>
              <a:rPr lang="en-US" sz="4800" dirty="0" smtClean="0">
                <a:solidFill>
                  <a:schemeClr val="bg1"/>
                </a:solidFill>
              </a:rPr>
              <a:t>ransitional </a:t>
            </a:r>
            <a:r>
              <a:rPr lang="en-US" sz="4800" dirty="0">
                <a:solidFill>
                  <a:schemeClr val="bg1"/>
                </a:solidFill>
              </a:rPr>
              <a:t>care is defined as </a:t>
            </a:r>
            <a:r>
              <a:rPr lang="en-US" sz="4800" b="1" dirty="0">
                <a:solidFill>
                  <a:schemeClr val="bg1"/>
                </a:solidFill>
              </a:rPr>
              <a:t>a set of actions designed to ensure the coordination and continuity of health care as patients transfer between different locations or different levels of care within the same location</a:t>
            </a:r>
            <a:r>
              <a:rPr lang="en-US" sz="4800" dirty="0">
                <a:solidFill>
                  <a:schemeClr val="bg1"/>
                </a:solidFill>
              </a:rPr>
              <a:t>.</a:t>
            </a:r>
          </a:p>
        </p:txBody>
      </p:sp>
      <p:pic>
        <p:nvPicPr>
          <p:cNvPr id="4" name="Picture 3"/>
          <p:cNvPicPr>
            <a:picLocks noChangeAspect="1"/>
          </p:cNvPicPr>
          <p:nvPr/>
        </p:nvPicPr>
        <p:blipFill>
          <a:blip r:embed="rId2"/>
          <a:stretch>
            <a:fillRect/>
          </a:stretch>
        </p:blipFill>
        <p:spPr>
          <a:xfrm>
            <a:off x="9489441" y="354329"/>
            <a:ext cx="2472372" cy="6041702"/>
          </a:xfrm>
          <a:prstGeom prst="rect">
            <a:avLst/>
          </a:prstGeom>
        </p:spPr>
      </p:pic>
    </p:spTree>
    <p:extLst>
      <p:ext uri="{BB962C8B-B14F-4D97-AF65-F5344CB8AC3E}">
        <p14:creationId xmlns:p14="http://schemas.microsoft.com/office/powerpoint/2010/main" val="1119965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80" y="5133860"/>
            <a:ext cx="8705532" cy="1325563"/>
          </a:xfrm>
        </p:spPr>
        <p:txBody>
          <a:bodyPr>
            <a:noAutofit/>
          </a:bodyPr>
          <a:lstStyle/>
          <a:p>
            <a:r>
              <a:rPr lang="en-US" sz="2800" b="1" dirty="0"/>
              <a:t>Meaningful Use Stage 2 Measures - (Eligible Hospital and Critical Access Hospital Meaningful Use Core Measures Measure 12 of 16) defines "Transition of Care" as:</a:t>
            </a:r>
            <a:br>
              <a:rPr lang="en-US" sz="2800" b="1" dirty="0"/>
            </a:br>
            <a:endParaRPr lang="en-US" sz="2800" b="1" dirty="0"/>
          </a:p>
        </p:txBody>
      </p:sp>
      <p:sp>
        <p:nvSpPr>
          <p:cNvPr id="3" name="Content Placeholder 2"/>
          <p:cNvSpPr>
            <a:spLocks noGrp="1"/>
          </p:cNvSpPr>
          <p:nvPr>
            <p:ph idx="1"/>
          </p:nvPr>
        </p:nvSpPr>
        <p:spPr/>
        <p:txBody>
          <a:bodyPr>
            <a:normAutofit fontScale="92500" lnSpcReduction="20000"/>
          </a:bodyPr>
          <a:lstStyle/>
          <a:p>
            <a:pPr marL="0" indent="0">
              <a:buNone/>
            </a:pPr>
            <a:r>
              <a:rPr lang="en-US" sz="4400" dirty="0">
                <a:solidFill>
                  <a:schemeClr val="bg1"/>
                </a:solidFill>
              </a:rPr>
              <a:t>The movement of a patient </a:t>
            </a:r>
            <a:r>
              <a:rPr lang="en-US" sz="4400" b="1" dirty="0">
                <a:solidFill>
                  <a:schemeClr val="bg1"/>
                </a:solidFill>
              </a:rPr>
              <a:t>from one setting of care</a:t>
            </a:r>
            <a:r>
              <a:rPr lang="en-US" sz="4400" dirty="0">
                <a:solidFill>
                  <a:schemeClr val="bg1"/>
                </a:solidFill>
              </a:rPr>
              <a:t> (hospital, ambulatory primary care practice, ambulatory specialty care practice, long-term care, home health, rehabilitation facility) </a:t>
            </a:r>
            <a:r>
              <a:rPr lang="en-US" sz="4400" b="1" dirty="0">
                <a:solidFill>
                  <a:schemeClr val="bg1"/>
                </a:solidFill>
              </a:rPr>
              <a:t>to another</a:t>
            </a:r>
            <a:r>
              <a:rPr lang="en-US" sz="4400" dirty="0">
                <a:solidFill>
                  <a:schemeClr val="bg1"/>
                </a:solidFill>
              </a:rPr>
              <a:t>"</a:t>
            </a:r>
          </a:p>
        </p:txBody>
      </p:sp>
      <p:pic>
        <p:nvPicPr>
          <p:cNvPr id="4" name="Picture 3"/>
          <p:cNvPicPr>
            <a:picLocks noChangeAspect="1"/>
          </p:cNvPicPr>
          <p:nvPr/>
        </p:nvPicPr>
        <p:blipFill>
          <a:blip r:embed="rId2"/>
          <a:stretch>
            <a:fillRect/>
          </a:stretch>
        </p:blipFill>
        <p:spPr>
          <a:xfrm>
            <a:off x="9326880" y="294639"/>
            <a:ext cx="2553652" cy="6240325"/>
          </a:xfrm>
          <a:prstGeom prst="rect">
            <a:avLst/>
          </a:prstGeom>
        </p:spPr>
      </p:pic>
    </p:spTree>
    <p:extLst>
      <p:ext uri="{BB962C8B-B14F-4D97-AF65-F5344CB8AC3E}">
        <p14:creationId xmlns:p14="http://schemas.microsoft.com/office/powerpoint/2010/main" val="4166091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Transition of Care</a:t>
            </a:r>
            <a:endParaRPr lang="en-US" dirty="0"/>
          </a:p>
        </p:txBody>
      </p:sp>
      <p:sp>
        <p:nvSpPr>
          <p:cNvPr id="3" name="Content Placeholder 2"/>
          <p:cNvSpPr>
            <a:spLocks noGrp="1"/>
          </p:cNvSpPr>
          <p:nvPr>
            <p:ph idx="1"/>
          </p:nvPr>
        </p:nvSpPr>
        <p:spPr>
          <a:xfrm>
            <a:off x="684212" y="685800"/>
            <a:ext cx="8134668" cy="3615267"/>
          </a:xfrm>
        </p:spPr>
        <p:txBody>
          <a:bodyPr>
            <a:normAutofit fontScale="85000" lnSpcReduction="20000"/>
          </a:bodyPr>
          <a:lstStyle/>
          <a:p>
            <a:pPr marL="0" indent="0">
              <a:buNone/>
            </a:pPr>
            <a:r>
              <a:rPr lang="en-US" sz="5400" dirty="0">
                <a:solidFill>
                  <a:schemeClr val="bg1"/>
                </a:solidFill>
              </a:rPr>
              <a:t>The Joint Commission has defined a “transition of care” as the </a:t>
            </a:r>
            <a:r>
              <a:rPr lang="en-US" sz="5400" b="1" dirty="0">
                <a:solidFill>
                  <a:schemeClr val="bg1"/>
                </a:solidFill>
              </a:rPr>
              <a:t>movement of a patient from one health care provider or setting to </a:t>
            </a:r>
            <a:r>
              <a:rPr lang="en-US" sz="5400" b="1" dirty="0" smtClean="0">
                <a:solidFill>
                  <a:schemeClr val="bg1"/>
                </a:solidFill>
              </a:rPr>
              <a:t>another.</a:t>
            </a:r>
            <a:endParaRPr lang="en-US" sz="5400" dirty="0">
              <a:solidFill>
                <a:schemeClr val="bg1"/>
              </a:solidFill>
            </a:endParaRPr>
          </a:p>
          <a:p>
            <a:endParaRPr lang="en-US" dirty="0"/>
          </a:p>
        </p:txBody>
      </p:sp>
      <p:pic>
        <p:nvPicPr>
          <p:cNvPr id="4" name="Picture 3"/>
          <p:cNvPicPr>
            <a:picLocks noChangeAspect="1"/>
          </p:cNvPicPr>
          <p:nvPr/>
        </p:nvPicPr>
        <p:blipFill>
          <a:blip r:embed="rId3"/>
          <a:stretch>
            <a:fillRect/>
          </a:stretch>
        </p:blipFill>
        <p:spPr>
          <a:xfrm>
            <a:off x="9296400" y="274320"/>
            <a:ext cx="2563812" cy="6265152"/>
          </a:xfrm>
          <a:prstGeom prst="rect">
            <a:avLst/>
          </a:prstGeom>
        </p:spPr>
      </p:pic>
    </p:spTree>
    <p:extLst>
      <p:ext uri="{BB962C8B-B14F-4D97-AF65-F5344CB8AC3E}">
        <p14:creationId xmlns:p14="http://schemas.microsoft.com/office/powerpoint/2010/main" val="2843679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20" y="5350933"/>
            <a:ext cx="8534400" cy="1507067"/>
          </a:xfrm>
        </p:spPr>
        <p:txBody>
          <a:bodyPr>
            <a:normAutofit fontScale="90000"/>
          </a:bodyPr>
          <a:lstStyle/>
          <a:p>
            <a:r>
              <a:rPr lang="en-US" b="1" dirty="0"/>
              <a:t>Key concepts</a:t>
            </a:r>
            <a:r>
              <a:rPr lang="en-US" dirty="0"/>
              <a:t> that can be discerned from these definitions of "Transition of Care" are:</a:t>
            </a:r>
            <a:br>
              <a:rPr lang="en-US" dirty="0"/>
            </a:br>
            <a:endParaRPr lang="en-US" dirty="0"/>
          </a:p>
        </p:txBody>
      </p:sp>
      <p:sp>
        <p:nvSpPr>
          <p:cNvPr id="4" name="Rectangle 1"/>
          <p:cNvSpPr>
            <a:spLocks noGrp="1" noChangeArrowheads="1"/>
          </p:cNvSpPr>
          <p:nvPr>
            <p:ph idx="1"/>
          </p:nvPr>
        </p:nvSpPr>
        <p:spPr bwMode="auto">
          <a:xfrm>
            <a:off x="743919" y="638195"/>
            <a:ext cx="7719533" cy="39260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smtClean="0">
              <a:ln>
                <a:noFill/>
              </a:ln>
              <a:solidFill>
                <a:schemeClr val="tx1"/>
              </a:solidFill>
              <a:effectLst/>
              <a:latin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coordination actions/processes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transfer/transition of patient that occurs between</a:t>
            </a: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different levels of care within the same location</a:t>
            </a: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(e.g. from ICU to general medical unit)</a:t>
            </a: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different locations/care settings (e.g. from acute care</a:t>
            </a: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setting/facility to long term care or skilled nursing facility); 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rPr>
              <a:t/>
            </a:r>
            <a:br>
              <a:rPr kumimoji="0" lang="en-US" altLang="en-US" sz="2400" b="0" i="0" u="none" strike="noStrike" cap="none" normalizeH="0" baseline="0" dirty="0" smtClean="0">
                <a:ln>
                  <a:noFill/>
                </a:ln>
                <a:solidFill>
                  <a:schemeClr val="tx1"/>
                </a:solidFill>
                <a:effectLst/>
              </a:rPr>
            </a:b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9330272" y="137162"/>
            <a:ext cx="2683764" cy="6558277"/>
          </a:xfrm>
          <a:prstGeom prst="rect">
            <a:avLst/>
          </a:prstGeom>
        </p:spPr>
      </p:pic>
    </p:spTree>
    <p:extLst>
      <p:ext uri="{BB962C8B-B14F-4D97-AF65-F5344CB8AC3E}">
        <p14:creationId xmlns:p14="http://schemas.microsoft.com/office/powerpoint/2010/main" val="719928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092" y="5350933"/>
            <a:ext cx="8534400" cy="1507067"/>
          </a:xfrm>
        </p:spPr>
        <p:txBody>
          <a:bodyPr>
            <a:normAutofit fontScale="90000"/>
          </a:bodyPr>
          <a:lstStyle/>
          <a:p>
            <a:r>
              <a:rPr lang="en-US" b="1" dirty="0"/>
              <a:t>Relations between "Referral", "Transfer of Care", "Transition of Care"</a:t>
            </a:r>
            <a:br>
              <a:rPr lang="en-US" b="1" dirty="0"/>
            </a:br>
            <a:endParaRPr lang="en-US" b="1" dirty="0"/>
          </a:p>
        </p:txBody>
      </p:sp>
      <p:sp>
        <p:nvSpPr>
          <p:cNvPr id="3" name="Content Placeholder 2"/>
          <p:cNvSpPr>
            <a:spLocks noGrp="1"/>
          </p:cNvSpPr>
          <p:nvPr>
            <p:ph idx="1"/>
          </p:nvPr>
        </p:nvSpPr>
        <p:spPr>
          <a:xfrm>
            <a:off x="432723" y="0"/>
            <a:ext cx="8386157" cy="4351338"/>
          </a:xfrm>
        </p:spPr>
        <p:txBody>
          <a:bodyPr>
            <a:normAutofit/>
          </a:bodyPr>
          <a:lstStyle/>
          <a:p>
            <a:pPr marL="0" indent="0">
              <a:buNone/>
            </a:pPr>
            <a:r>
              <a:rPr lang="en-US" sz="4800" dirty="0"/>
              <a:t> </a:t>
            </a:r>
            <a:r>
              <a:rPr lang="en-US" sz="4400" b="1" dirty="0">
                <a:solidFill>
                  <a:schemeClr val="bg1"/>
                </a:solidFill>
              </a:rPr>
              <a:t>Referral</a:t>
            </a:r>
            <a:r>
              <a:rPr lang="en-US" sz="4400" dirty="0">
                <a:solidFill>
                  <a:schemeClr val="bg1"/>
                </a:solidFill>
              </a:rPr>
              <a:t> </a:t>
            </a:r>
            <a:br>
              <a:rPr lang="en-US" sz="4400" dirty="0">
                <a:solidFill>
                  <a:schemeClr val="bg1"/>
                </a:solidFill>
              </a:rPr>
            </a:br>
            <a:r>
              <a:rPr lang="en-US" sz="4400" dirty="0">
                <a:solidFill>
                  <a:schemeClr val="bg1"/>
                </a:solidFill>
              </a:rPr>
              <a:t>"Referral" is a process starts with a request followed by a set of activities/events and completed with a conclusion of the </a:t>
            </a:r>
            <a:r>
              <a:rPr lang="en-US" sz="4400" dirty="0" smtClean="0">
                <a:solidFill>
                  <a:schemeClr val="bg1"/>
                </a:solidFill>
              </a:rPr>
              <a:t>process.</a:t>
            </a:r>
            <a:endParaRPr lang="en-US" sz="4400" dirty="0">
              <a:solidFill>
                <a:schemeClr val="bg1"/>
              </a:solidFill>
            </a:endParaRPr>
          </a:p>
        </p:txBody>
      </p:sp>
      <p:pic>
        <p:nvPicPr>
          <p:cNvPr id="4" name="Picture 3"/>
          <p:cNvPicPr>
            <a:picLocks noChangeAspect="1"/>
          </p:cNvPicPr>
          <p:nvPr/>
        </p:nvPicPr>
        <p:blipFill>
          <a:blip r:embed="rId2"/>
          <a:stretch>
            <a:fillRect/>
          </a:stretch>
        </p:blipFill>
        <p:spPr>
          <a:xfrm>
            <a:off x="9347201" y="294639"/>
            <a:ext cx="2523172" cy="6165841"/>
          </a:xfrm>
          <a:prstGeom prst="rect">
            <a:avLst/>
          </a:prstGeom>
        </p:spPr>
      </p:pic>
    </p:spTree>
    <p:extLst>
      <p:ext uri="{BB962C8B-B14F-4D97-AF65-F5344CB8AC3E}">
        <p14:creationId xmlns:p14="http://schemas.microsoft.com/office/powerpoint/2010/main" val="2227772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572" y="5350933"/>
            <a:ext cx="8534400" cy="1507067"/>
          </a:xfrm>
        </p:spPr>
        <p:txBody>
          <a:bodyPr>
            <a:normAutofit fontScale="90000"/>
          </a:bodyPr>
          <a:lstStyle/>
          <a:p>
            <a:r>
              <a:rPr lang="en-US" b="1" dirty="0"/>
              <a:t>The Referral process has three main components:</a:t>
            </a:r>
            <a:br>
              <a:rPr lang="en-US" b="1" dirty="0"/>
            </a:br>
            <a:endParaRPr lang="en-US" b="1"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sz="4800" b="1" dirty="0" smtClean="0">
                <a:solidFill>
                  <a:schemeClr val="bg1"/>
                </a:solidFill>
              </a:rPr>
              <a:t>Referral Request</a:t>
            </a:r>
          </a:p>
          <a:p>
            <a:pPr>
              <a:buFont typeface="Arial" panose="020B0604020202020204" pitchFamily="34" charset="0"/>
              <a:buChar char="•"/>
            </a:pPr>
            <a:endParaRPr lang="en-US" sz="4800" b="1" dirty="0"/>
          </a:p>
          <a:p>
            <a:pPr>
              <a:buFont typeface="Arial" panose="020B0604020202020204" pitchFamily="34" charset="0"/>
              <a:buChar char="•"/>
            </a:pPr>
            <a:r>
              <a:rPr lang="en-US" sz="4800" b="1" dirty="0" smtClean="0">
                <a:solidFill>
                  <a:schemeClr val="bg1"/>
                </a:solidFill>
              </a:rPr>
              <a:t>Cancel Request</a:t>
            </a:r>
          </a:p>
          <a:p>
            <a:pPr>
              <a:buFont typeface="Arial" panose="020B0604020202020204" pitchFamily="34" charset="0"/>
              <a:buChar char="•"/>
            </a:pPr>
            <a:endParaRPr lang="en-US" sz="4800" b="1" dirty="0" smtClean="0"/>
          </a:p>
          <a:p>
            <a:pPr>
              <a:buFont typeface="Arial" panose="020B0604020202020204" pitchFamily="34" charset="0"/>
              <a:buChar char="•"/>
            </a:pPr>
            <a:r>
              <a:rPr lang="en-US" sz="4800" b="1" dirty="0" smtClean="0">
                <a:solidFill>
                  <a:schemeClr val="bg1"/>
                </a:solidFill>
              </a:rPr>
              <a:t>Referral </a:t>
            </a:r>
            <a:r>
              <a:rPr lang="en-US" sz="4800" b="1" dirty="0">
                <a:solidFill>
                  <a:schemeClr val="bg1"/>
                </a:solidFill>
              </a:rPr>
              <a:t>Fulfillment</a:t>
            </a:r>
          </a:p>
        </p:txBody>
      </p:sp>
      <p:pic>
        <p:nvPicPr>
          <p:cNvPr id="4" name="Picture 3"/>
          <p:cNvPicPr>
            <a:picLocks noChangeAspect="1"/>
          </p:cNvPicPr>
          <p:nvPr/>
        </p:nvPicPr>
        <p:blipFill>
          <a:blip r:embed="rId2"/>
          <a:stretch>
            <a:fillRect/>
          </a:stretch>
        </p:blipFill>
        <p:spPr>
          <a:xfrm>
            <a:off x="9387841" y="332315"/>
            <a:ext cx="2584132" cy="6314807"/>
          </a:xfrm>
          <a:prstGeom prst="rect">
            <a:avLst/>
          </a:prstGeom>
        </p:spPr>
      </p:pic>
    </p:spTree>
    <p:extLst>
      <p:ext uri="{BB962C8B-B14F-4D97-AF65-F5344CB8AC3E}">
        <p14:creationId xmlns:p14="http://schemas.microsoft.com/office/powerpoint/2010/main" val="3895710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1" y="5852160"/>
            <a:ext cx="8534400" cy="904240"/>
          </a:xfrm>
        </p:spPr>
        <p:txBody>
          <a:bodyPr>
            <a:normAutofit/>
          </a:bodyPr>
          <a:lstStyle/>
          <a:p>
            <a:r>
              <a:rPr lang="en-US" sz="4800" dirty="0" smtClean="0"/>
              <a:t>Referral </a:t>
            </a:r>
            <a:r>
              <a:rPr lang="en-US" sz="4800" dirty="0"/>
              <a:t>Request</a:t>
            </a:r>
          </a:p>
        </p:txBody>
      </p:sp>
      <p:pic>
        <p:nvPicPr>
          <p:cNvPr id="3" name="Picture 2"/>
          <p:cNvPicPr>
            <a:picLocks noChangeAspect="1"/>
          </p:cNvPicPr>
          <p:nvPr/>
        </p:nvPicPr>
        <p:blipFill>
          <a:blip r:embed="rId2"/>
          <a:stretch>
            <a:fillRect/>
          </a:stretch>
        </p:blipFill>
        <p:spPr>
          <a:xfrm>
            <a:off x="9322232" y="126879"/>
            <a:ext cx="2686888" cy="6565909"/>
          </a:xfrm>
          <a:prstGeom prst="rect">
            <a:avLst/>
          </a:prstGeom>
        </p:spPr>
      </p:pic>
      <p:pic>
        <p:nvPicPr>
          <p:cNvPr id="6" name="Content Placeholder 5"/>
          <p:cNvPicPr>
            <a:picLocks noGrp="1" noChangeAspect="1"/>
          </p:cNvPicPr>
          <p:nvPr>
            <p:ph idx="1"/>
          </p:nvPr>
        </p:nvPicPr>
        <p:blipFill>
          <a:blip r:embed="rId3"/>
          <a:stretch>
            <a:fillRect/>
          </a:stretch>
        </p:blipFill>
        <p:spPr>
          <a:xfrm>
            <a:off x="1323023" y="1809064"/>
            <a:ext cx="6467475" cy="3057525"/>
          </a:xfrm>
          <a:prstGeom prst="rect">
            <a:avLst/>
          </a:prstGeom>
        </p:spPr>
      </p:pic>
    </p:spTree>
    <p:extLst>
      <p:ext uri="{BB962C8B-B14F-4D97-AF65-F5344CB8AC3E}">
        <p14:creationId xmlns:p14="http://schemas.microsoft.com/office/powerpoint/2010/main" val="714206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 </a:t>
            </a:r>
            <a:r>
              <a:rPr lang="en-US" sz="6600" b="1" dirty="0"/>
              <a:t>Cancel Request</a:t>
            </a:r>
          </a:p>
        </p:txBody>
      </p:sp>
      <p:sp>
        <p:nvSpPr>
          <p:cNvPr id="3" name="Content Placeholder 2"/>
          <p:cNvSpPr>
            <a:spLocks noGrp="1"/>
          </p:cNvSpPr>
          <p:nvPr>
            <p:ph idx="1"/>
          </p:nvPr>
        </p:nvSpPr>
        <p:spPr/>
        <p:txBody>
          <a:bodyPr>
            <a:normAutofit lnSpcReduction="10000"/>
          </a:bodyPr>
          <a:lstStyle/>
          <a:p>
            <a:pPr marL="0" indent="0">
              <a:buNone/>
            </a:pPr>
            <a:r>
              <a:rPr lang="en-US" dirty="0"/>
              <a:t> </a:t>
            </a:r>
            <a:r>
              <a:rPr lang="en-US" sz="4800" b="1" dirty="0">
                <a:solidFill>
                  <a:schemeClr val="bg1"/>
                </a:solidFill>
              </a:rPr>
              <a:t>A referral request may be cancelled by a </a:t>
            </a:r>
            <a:r>
              <a:rPr lang="en-US" sz="4800" b="1" dirty="0" smtClean="0">
                <a:solidFill>
                  <a:schemeClr val="bg1"/>
                </a:solidFill>
              </a:rPr>
              <a:t>provider</a:t>
            </a:r>
          </a:p>
          <a:p>
            <a:pPr marL="0" indent="0">
              <a:buNone/>
            </a:pPr>
            <a:r>
              <a:rPr lang="en-US" sz="4800" b="1" dirty="0" smtClean="0">
                <a:solidFill>
                  <a:schemeClr val="bg1"/>
                </a:solidFill>
              </a:rPr>
              <a:t> </a:t>
            </a:r>
            <a:r>
              <a:rPr lang="en-US" sz="4800" b="1" dirty="0">
                <a:solidFill>
                  <a:schemeClr val="bg1"/>
                </a:solidFill>
              </a:rPr>
              <a:t>(e.g. as a result of change of patient clinical status; or at patient's request)</a:t>
            </a:r>
          </a:p>
        </p:txBody>
      </p:sp>
      <p:pic>
        <p:nvPicPr>
          <p:cNvPr id="4" name="Picture 3"/>
          <p:cNvPicPr>
            <a:picLocks noChangeAspect="1"/>
          </p:cNvPicPr>
          <p:nvPr/>
        </p:nvPicPr>
        <p:blipFill>
          <a:blip r:embed="rId2"/>
          <a:stretch>
            <a:fillRect/>
          </a:stretch>
        </p:blipFill>
        <p:spPr>
          <a:xfrm>
            <a:off x="9326880" y="313688"/>
            <a:ext cx="2584132" cy="6314807"/>
          </a:xfrm>
          <a:prstGeom prst="rect">
            <a:avLst/>
          </a:prstGeom>
        </p:spPr>
      </p:pic>
    </p:spTree>
    <p:extLst>
      <p:ext uri="{BB962C8B-B14F-4D97-AF65-F5344CB8AC3E}">
        <p14:creationId xmlns:p14="http://schemas.microsoft.com/office/powerpoint/2010/main" val="2900716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612" y="5350933"/>
            <a:ext cx="8534400" cy="1507067"/>
          </a:xfrm>
        </p:spPr>
        <p:txBody>
          <a:bodyPr/>
          <a:lstStyle/>
          <a:p>
            <a:r>
              <a:rPr lang="en-US" dirty="0"/>
              <a:t> </a:t>
            </a:r>
            <a:r>
              <a:rPr lang="en-US" b="1" dirty="0"/>
              <a:t>Referral Fulfillment</a:t>
            </a:r>
          </a:p>
        </p:txBody>
      </p:sp>
      <p:sp>
        <p:nvSpPr>
          <p:cNvPr id="3" name="Content Placeholder 2"/>
          <p:cNvSpPr>
            <a:spLocks noGrp="1"/>
          </p:cNvSpPr>
          <p:nvPr>
            <p:ph idx="1"/>
          </p:nvPr>
        </p:nvSpPr>
        <p:spPr>
          <a:xfrm>
            <a:off x="132080" y="372744"/>
            <a:ext cx="8534400" cy="5398135"/>
          </a:xfrm>
        </p:spPr>
        <p:txBody>
          <a:bodyPr>
            <a:normAutofit/>
          </a:bodyPr>
          <a:lstStyle/>
          <a:p>
            <a:pPr marL="0" indent="0">
              <a:buNone/>
            </a:pPr>
            <a:r>
              <a:rPr lang="en-US" b="1" dirty="0">
                <a:solidFill>
                  <a:schemeClr val="bg1"/>
                </a:solidFill>
              </a:rPr>
              <a:t>Acceptance (after triaging by the referred to provider/organization) / </a:t>
            </a:r>
            <a:r>
              <a:rPr lang="en-US" b="1" dirty="0" smtClean="0">
                <a:solidFill>
                  <a:schemeClr val="bg1"/>
                </a:solidFill>
              </a:rPr>
              <a:t>Acceptance + Appointment</a:t>
            </a:r>
          </a:p>
          <a:p>
            <a:pPr marL="0" indent="0">
              <a:buNone/>
            </a:pPr>
            <a:r>
              <a:rPr lang="en-US" b="1" dirty="0" smtClean="0">
                <a:solidFill>
                  <a:schemeClr val="bg1"/>
                </a:solidFill>
              </a:rPr>
              <a:t>Request </a:t>
            </a:r>
            <a:r>
              <a:rPr lang="en-US" b="1" dirty="0">
                <a:solidFill>
                  <a:schemeClr val="bg1"/>
                </a:solidFill>
              </a:rPr>
              <a:t>for more information (also after triaging). The type of information requested may include: financial, administrative and </a:t>
            </a:r>
            <a:r>
              <a:rPr lang="en-US" b="1" dirty="0" smtClean="0">
                <a:solidFill>
                  <a:schemeClr val="bg1"/>
                </a:solidFill>
              </a:rPr>
              <a:t>clinical</a:t>
            </a:r>
          </a:p>
          <a:p>
            <a:pPr marL="0" indent="0">
              <a:buNone/>
            </a:pPr>
            <a:r>
              <a:rPr lang="en-US" b="1" dirty="0" smtClean="0">
                <a:solidFill>
                  <a:schemeClr val="bg1"/>
                </a:solidFill>
              </a:rPr>
              <a:t>Rejection </a:t>
            </a:r>
            <a:r>
              <a:rPr lang="en-US" b="1" dirty="0">
                <a:solidFill>
                  <a:schemeClr val="bg1"/>
                </a:solidFill>
              </a:rPr>
              <a:t>(with reasons given</a:t>
            </a:r>
            <a:r>
              <a:rPr lang="en-US" b="1" dirty="0" smtClean="0">
                <a:solidFill>
                  <a:schemeClr val="bg1"/>
                </a:solidFill>
              </a:rPr>
              <a:t>)</a:t>
            </a:r>
            <a:r>
              <a:rPr lang="en-US" b="1" dirty="0">
                <a:solidFill>
                  <a:schemeClr val="bg1"/>
                </a:solidFill>
              </a:rPr>
              <a:t> </a:t>
            </a:r>
            <a:endParaRPr lang="en-US" b="1" dirty="0" smtClean="0">
              <a:solidFill>
                <a:schemeClr val="bg1"/>
              </a:solidFill>
            </a:endParaRPr>
          </a:p>
          <a:p>
            <a:pPr marL="0" indent="0">
              <a:buNone/>
            </a:pPr>
            <a:r>
              <a:rPr lang="en-US" b="1" dirty="0" smtClean="0">
                <a:solidFill>
                  <a:schemeClr val="bg1"/>
                </a:solidFill>
              </a:rPr>
              <a:t>On </a:t>
            </a:r>
            <a:r>
              <a:rPr lang="en-US" b="1" dirty="0">
                <a:solidFill>
                  <a:schemeClr val="bg1"/>
                </a:solidFill>
              </a:rPr>
              <a:t>referral to a third party provider/organization handled by FHIR "Order Response" </a:t>
            </a:r>
            <a:r>
              <a:rPr lang="en-US" b="1" dirty="0" smtClean="0">
                <a:solidFill>
                  <a:schemeClr val="bg1"/>
                </a:solidFill>
              </a:rPr>
              <a:t>resource</a:t>
            </a:r>
          </a:p>
          <a:p>
            <a:pPr marL="0" indent="0">
              <a:buNone/>
            </a:pPr>
            <a:r>
              <a:rPr lang="en-US" b="1" dirty="0" smtClean="0">
                <a:solidFill>
                  <a:schemeClr val="bg1"/>
                </a:solidFill>
              </a:rPr>
              <a:t>Recommendation(s)</a:t>
            </a:r>
          </a:p>
          <a:p>
            <a:pPr marL="0" indent="0">
              <a:buNone/>
            </a:pPr>
            <a:r>
              <a:rPr lang="en-US" b="1" dirty="0" smtClean="0">
                <a:solidFill>
                  <a:schemeClr val="bg1"/>
                </a:solidFill>
              </a:rPr>
              <a:t> </a:t>
            </a:r>
            <a:r>
              <a:rPr lang="en-US" b="1" dirty="0">
                <a:solidFill>
                  <a:schemeClr val="bg1"/>
                </a:solidFill>
              </a:rPr>
              <a:t>Progress </a:t>
            </a:r>
            <a:r>
              <a:rPr lang="en-US" b="1" dirty="0" smtClean="0">
                <a:solidFill>
                  <a:schemeClr val="bg1"/>
                </a:solidFill>
              </a:rPr>
              <a:t>report</a:t>
            </a:r>
          </a:p>
          <a:p>
            <a:pPr marL="0" indent="0">
              <a:buNone/>
            </a:pPr>
            <a:r>
              <a:rPr lang="en-US" b="1" dirty="0" smtClean="0">
                <a:solidFill>
                  <a:schemeClr val="bg1"/>
                </a:solidFill>
              </a:rPr>
              <a:t>Separation </a:t>
            </a:r>
            <a:r>
              <a:rPr lang="en-US" b="1" dirty="0">
                <a:solidFill>
                  <a:schemeClr val="bg1"/>
                </a:solidFill>
              </a:rPr>
              <a:t>summary/discharge summary (which concludes the referral process)</a:t>
            </a:r>
          </a:p>
        </p:txBody>
      </p:sp>
      <p:pic>
        <p:nvPicPr>
          <p:cNvPr id="4" name="Picture 3"/>
          <p:cNvPicPr>
            <a:picLocks noChangeAspect="1"/>
          </p:cNvPicPr>
          <p:nvPr/>
        </p:nvPicPr>
        <p:blipFill>
          <a:blip r:embed="rId3"/>
          <a:stretch>
            <a:fillRect/>
          </a:stretch>
        </p:blipFill>
        <p:spPr>
          <a:xfrm>
            <a:off x="9326880" y="323848"/>
            <a:ext cx="2469686" cy="6035137"/>
          </a:xfrm>
          <a:prstGeom prst="rect">
            <a:avLst/>
          </a:prstGeom>
        </p:spPr>
      </p:pic>
    </p:spTree>
    <p:extLst>
      <p:ext uri="{BB962C8B-B14F-4D97-AF65-F5344CB8AC3E}">
        <p14:creationId xmlns:p14="http://schemas.microsoft.com/office/powerpoint/2010/main" val="946224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b="1" dirty="0"/>
              <a:t>"Transfer of Care" </a:t>
            </a:r>
          </a:p>
        </p:txBody>
      </p:sp>
      <p:sp>
        <p:nvSpPr>
          <p:cNvPr id="3" name="Content Placeholder 2"/>
          <p:cNvSpPr>
            <a:spLocks noGrp="1"/>
          </p:cNvSpPr>
          <p:nvPr>
            <p:ph idx="1"/>
          </p:nvPr>
        </p:nvSpPr>
        <p:spPr>
          <a:xfrm>
            <a:off x="684212" y="685800"/>
            <a:ext cx="7880668" cy="3615267"/>
          </a:xfrm>
        </p:spPr>
        <p:txBody>
          <a:bodyPr>
            <a:normAutofit fontScale="70000" lnSpcReduction="20000"/>
          </a:bodyPr>
          <a:lstStyle/>
          <a:p>
            <a:pPr marL="0" indent="0">
              <a:buNone/>
            </a:pPr>
            <a:r>
              <a:rPr lang="en-US" sz="5400" b="1" dirty="0" smtClean="0">
                <a:solidFill>
                  <a:schemeClr val="bg1"/>
                </a:solidFill>
              </a:rPr>
              <a:t>Is </a:t>
            </a:r>
            <a:r>
              <a:rPr lang="en-US" sz="5400" b="1" dirty="0">
                <a:solidFill>
                  <a:schemeClr val="bg1"/>
                </a:solidFill>
              </a:rPr>
              <a:t>a process by which the care responsibility of a patient is </a:t>
            </a:r>
            <a:r>
              <a:rPr lang="en-US" sz="5400" b="1" dirty="0" smtClean="0">
                <a:solidFill>
                  <a:schemeClr val="bg1"/>
                </a:solidFill>
              </a:rPr>
              <a:t>transferred </a:t>
            </a:r>
            <a:r>
              <a:rPr lang="en-US" sz="5400" b="1" dirty="0">
                <a:solidFill>
                  <a:schemeClr val="bg1"/>
                </a:solidFill>
              </a:rPr>
              <a:t>from a </a:t>
            </a:r>
            <a:r>
              <a:rPr lang="en-US" sz="5400" b="1" dirty="0" smtClean="0">
                <a:solidFill>
                  <a:schemeClr val="bg1"/>
                </a:solidFill>
              </a:rPr>
              <a:t>physician/provider/organization </a:t>
            </a:r>
            <a:r>
              <a:rPr lang="en-US" sz="5400" b="1" dirty="0">
                <a:solidFill>
                  <a:schemeClr val="bg1"/>
                </a:solidFill>
              </a:rPr>
              <a:t>to another </a:t>
            </a:r>
            <a:r>
              <a:rPr lang="en-US" sz="5400" b="1" dirty="0" smtClean="0">
                <a:solidFill>
                  <a:schemeClr val="bg1"/>
                </a:solidFill>
              </a:rPr>
              <a:t>physician/provider/organization</a:t>
            </a:r>
            <a:r>
              <a:rPr lang="en-US" sz="5400" dirty="0" smtClean="0"/>
              <a:t>.</a:t>
            </a:r>
            <a:endParaRPr lang="en-US" sz="5400" dirty="0"/>
          </a:p>
        </p:txBody>
      </p:sp>
      <p:pic>
        <p:nvPicPr>
          <p:cNvPr id="4" name="Picture 3"/>
          <p:cNvPicPr>
            <a:picLocks noChangeAspect="1"/>
          </p:cNvPicPr>
          <p:nvPr/>
        </p:nvPicPr>
        <p:blipFill>
          <a:blip r:embed="rId2"/>
          <a:stretch>
            <a:fillRect/>
          </a:stretch>
        </p:blipFill>
        <p:spPr>
          <a:xfrm>
            <a:off x="9387841" y="177799"/>
            <a:ext cx="2584132" cy="6314807"/>
          </a:xfrm>
          <a:prstGeom prst="rect">
            <a:avLst/>
          </a:prstGeom>
        </p:spPr>
      </p:pic>
    </p:spTree>
    <p:extLst>
      <p:ext uri="{BB962C8B-B14F-4D97-AF65-F5344CB8AC3E}">
        <p14:creationId xmlns:p14="http://schemas.microsoft.com/office/powerpoint/2010/main" val="2109825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323" y="144855"/>
            <a:ext cx="11996677" cy="445430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t>MODULE three:   </a:t>
            </a:r>
            <a:br>
              <a:rPr lang="en-US" sz="6000" b="1" dirty="0" smtClean="0"/>
            </a:br>
            <a:endParaRPr lang="en-US" sz="6000" b="1" dirty="0" smtClean="0"/>
          </a:p>
          <a:p>
            <a:r>
              <a:rPr lang="en-US" b="1" dirty="0" smtClean="0"/>
              <a:t>SECTION seven: </a:t>
            </a:r>
          </a:p>
          <a:p>
            <a:r>
              <a:rPr lang="en-US" b="1" dirty="0" smtClean="0"/>
              <a:t>Referral System </a:t>
            </a:r>
          </a:p>
          <a:p>
            <a:r>
              <a:rPr lang="en-US" b="1" dirty="0" smtClean="0"/>
              <a:t>and Patient transfer</a:t>
            </a:r>
            <a:endParaRPr lang="en-US" b="1" dirty="0"/>
          </a:p>
        </p:txBody>
      </p:sp>
      <p:pic>
        <p:nvPicPr>
          <p:cNvPr id="2" name="Picture 1"/>
          <p:cNvPicPr>
            <a:picLocks noChangeAspect="1"/>
          </p:cNvPicPr>
          <p:nvPr/>
        </p:nvPicPr>
        <p:blipFill>
          <a:blip r:embed="rId2"/>
          <a:stretch>
            <a:fillRect/>
          </a:stretch>
        </p:blipFill>
        <p:spPr>
          <a:xfrm>
            <a:off x="9408160" y="253999"/>
            <a:ext cx="2553652" cy="6240323"/>
          </a:xfrm>
          <a:prstGeom prst="rect">
            <a:avLst/>
          </a:prstGeom>
        </p:spPr>
      </p:pic>
    </p:spTree>
    <p:extLst>
      <p:ext uri="{BB962C8B-B14F-4D97-AF65-F5344CB8AC3E}">
        <p14:creationId xmlns:p14="http://schemas.microsoft.com/office/powerpoint/2010/main" val="1771342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350933"/>
            <a:ext cx="8534400" cy="1507067"/>
          </a:xfrm>
        </p:spPr>
        <p:txBody>
          <a:bodyPr>
            <a:normAutofit fontScale="90000"/>
          </a:bodyPr>
          <a:lstStyle/>
          <a:p>
            <a:r>
              <a:rPr lang="en-US" sz="5400" b="1" dirty="0"/>
              <a:t>Similar to referral, "Transfer of Care"</a:t>
            </a:r>
            <a:r>
              <a:rPr lang="en-US" sz="5400" dirty="0"/>
              <a:t> </a:t>
            </a:r>
          </a:p>
        </p:txBody>
      </p:sp>
      <p:sp>
        <p:nvSpPr>
          <p:cNvPr id="3" name="Content Placeholder 2"/>
          <p:cNvSpPr>
            <a:spLocks noGrp="1"/>
          </p:cNvSpPr>
          <p:nvPr>
            <p:ph idx="1"/>
          </p:nvPr>
        </p:nvSpPr>
        <p:spPr>
          <a:xfrm>
            <a:off x="81280" y="685800"/>
            <a:ext cx="8158480" cy="4262120"/>
          </a:xfrm>
        </p:spPr>
        <p:txBody>
          <a:bodyPr>
            <a:normAutofit fontScale="92500" lnSpcReduction="20000"/>
          </a:bodyPr>
          <a:lstStyle/>
          <a:p>
            <a:pPr marL="0" indent="0">
              <a:buNone/>
            </a:pPr>
            <a:r>
              <a:rPr lang="en-US" sz="4800" b="1" dirty="0">
                <a:solidFill>
                  <a:schemeClr val="bg1"/>
                </a:solidFill>
              </a:rPr>
              <a:t>I</a:t>
            </a:r>
            <a:r>
              <a:rPr lang="en-US" sz="4800" b="1" dirty="0" smtClean="0">
                <a:solidFill>
                  <a:schemeClr val="bg1"/>
                </a:solidFill>
              </a:rPr>
              <a:t>s </a:t>
            </a:r>
            <a:r>
              <a:rPr lang="en-US" sz="4800" b="1" dirty="0">
                <a:solidFill>
                  <a:schemeClr val="bg1"/>
                </a:solidFill>
              </a:rPr>
              <a:t>a process which starts with a request to transfer care responsibility and concluded when the transfer of responsibility to another provider/organization is </a:t>
            </a:r>
            <a:r>
              <a:rPr lang="en-US" sz="4800" b="1" dirty="0" smtClean="0">
                <a:solidFill>
                  <a:schemeClr val="bg1"/>
                </a:solidFill>
              </a:rPr>
              <a:t>completed.</a:t>
            </a:r>
            <a:endParaRPr lang="en-US" sz="4800" b="1" dirty="0">
              <a:solidFill>
                <a:schemeClr val="bg1"/>
              </a:solidFill>
            </a:endParaRPr>
          </a:p>
        </p:txBody>
      </p:sp>
      <p:pic>
        <p:nvPicPr>
          <p:cNvPr id="4" name="Picture 3"/>
          <p:cNvPicPr>
            <a:picLocks noChangeAspect="1"/>
          </p:cNvPicPr>
          <p:nvPr/>
        </p:nvPicPr>
        <p:blipFill>
          <a:blip r:embed="rId2"/>
          <a:stretch>
            <a:fillRect/>
          </a:stretch>
        </p:blipFill>
        <p:spPr>
          <a:xfrm>
            <a:off x="9218612" y="194306"/>
            <a:ext cx="2702560" cy="6604208"/>
          </a:xfrm>
          <a:prstGeom prst="rect">
            <a:avLst/>
          </a:prstGeom>
        </p:spPr>
      </p:pic>
    </p:spTree>
    <p:extLst>
      <p:ext uri="{BB962C8B-B14F-4D97-AF65-F5344CB8AC3E}">
        <p14:creationId xmlns:p14="http://schemas.microsoft.com/office/powerpoint/2010/main" val="358430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97973"/>
            <a:ext cx="8534400" cy="978748"/>
          </a:xfrm>
        </p:spPr>
        <p:txBody>
          <a:bodyPr>
            <a:normAutofit fontScale="90000"/>
          </a:bodyPr>
          <a:lstStyle/>
          <a:p>
            <a:r>
              <a:rPr lang="en-US" dirty="0" smtClean="0"/>
              <a:t/>
            </a:r>
            <a:br>
              <a:rPr lang="en-US" dirty="0" smtClean="0"/>
            </a:br>
            <a:r>
              <a:rPr lang="en-US" b="1" dirty="0" smtClean="0"/>
              <a:t>Types </a:t>
            </a:r>
            <a:r>
              <a:rPr lang="en-US" b="1" dirty="0"/>
              <a:t>of Transfer of </a:t>
            </a:r>
            <a:r>
              <a:rPr lang="en-US" b="1" dirty="0" smtClean="0"/>
              <a:t>Care:  Short </a:t>
            </a:r>
            <a:r>
              <a:rPr lang="en-US" b="1" dirty="0"/>
              <a:t>term transfer</a:t>
            </a:r>
            <a:br>
              <a:rPr lang="en-US" b="1" dirty="0"/>
            </a:br>
            <a:endParaRPr lang="en-US" b="1" dirty="0"/>
          </a:p>
        </p:txBody>
      </p:sp>
      <p:sp>
        <p:nvSpPr>
          <p:cNvPr id="5" name="Rectangle 2"/>
          <p:cNvSpPr>
            <a:spLocks noGrp="1" noChangeArrowheads="1"/>
          </p:cNvSpPr>
          <p:nvPr>
            <p:ph idx="1"/>
          </p:nvPr>
        </p:nvSpPr>
        <p:spPr bwMode="auto">
          <a:xfrm>
            <a:off x="223521" y="434039"/>
            <a:ext cx="8554720" cy="52187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Examples:</a:t>
            </a:r>
            <a:endParaRPr kumimoji="0" lang="en-US" altLang="en-US" sz="2400" b="0" i="0" u="none" strike="noStrike" cap="none" normalizeH="0" baseline="0" dirty="0" smtClean="0">
              <a:ln>
                <a:noFill/>
              </a:ln>
              <a:solidFill>
                <a:schemeClr val="tx1"/>
              </a:solidFill>
              <a:effectLst/>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 patient is transferred from an aged care/skilled nursing facility to</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an acute care hospital to manage a complex short term health</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problem, e.g. an episode of acute urinary tract infection,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bronchopneumonia</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 patient is transferred from a care giver/family to respite care to give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weekend relief to the care</a:t>
            </a:r>
            <a:r>
              <a:rPr kumimoji="0" lang="en-US" altLang="en-US" sz="2400" b="0" i="0" u="none" strike="noStrike" cap="none" normalizeH="0" dirty="0" smtClean="0">
                <a:ln>
                  <a:noFill/>
                </a:ln>
                <a:solidFill>
                  <a:srgbClr val="000000"/>
                </a:solidFill>
                <a:effectLst/>
                <a:latin typeface="Arial" panose="020B0604020202020204" pitchFamily="34" charset="0"/>
                <a:cs typeface="Arial" panose="020B0604020202020204" pitchFamily="34" charset="0"/>
              </a:rPr>
              <a:t> giver</a:t>
            </a:r>
            <a:r>
              <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/family</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 clinician provides after hours/overnight or weekend coverage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 referral may result in short term transfer of care)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9397476" y="413719"/>
            <a:ext cx="2523696" cy="6167120"/>
          </a:xfrm>
          <a:prstGeom prst="rect">
            <a:avLst/>
          </a:prstGeom>
        </p:spPr>
      </p:pic>
    </p:spTree>
    <p:extLst>
      <p:ext uri="{BB962C8B-B14F-4D97-AF65-F5344CB8AC3E}">
        <p14:creationId xmlns:p14="http://schemas.microsoft.com/office/powerpoint/2010/main" val="1253286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240" y="5791200"/>
            <a:ext cx="7178040" cy="1066800"/>
          </a:xfrm>
        </p:spPr>
        <p:txBody>
          <a:bodyPr>
            <a:normAutofit fontScale="90000"/>
          </a:bodyPr>
          <a:lstStyle/>
          <a:p>
            <a:r>
              <a:rPr lang="en-US" dirty="0" smtClean="0"/>
              <a:t/>
            </a:r>
            <a:br>
              <a:rPr lang="en-US" dirty="0" smtClean="0"/>
            </a:br>
            <a:r>
              <a:rPr lang="en-US" b="1" dirty="0" smtClean="0"/>
              <a:t>Types </a:t>
            </a:r>
            <a:r>
              <a:rPr lang="en-US" b="1" dirty="0"/>
              <a:t>of Transfer of </a:t>
            </a:r>
            <a:r>
              <a:rPr lang="en-US" b="1" dirty="0" smtClean="0"/>
              <a:t>Care:</a:t>
            </a:r>
            <a:br>
              <a:rPr lang="en-US" b="1" dirty="0" smtClean="0"/>
            </a:br>
            <a:r>
              <a:rPr lang="en-US" b="1" dirty="0" smtClean="0"/>
              <a:t>Long </a:t>
            </a:r>
            <a:r>
              <a:rPr lang="en-US" b="1" dirty="0"/>
              <a:t>term/Permanent </a:t>
            </a:r>
            <a:r>
              <a:rPr lang="en-US" b="1" dirty="0" smtClean="0"/>
              <a:t>transfer</a:t>
            </a:r>
            <a:r>
              <a:rPr lang="en-US" b="1" dirty="0"/>
              <a:t/>
            </a:r>
            <a:br>
              <a:rPr lang="en-US" b="1" dirty="0"/>
            </a:br>
            <a:endParaRPr lang="en-US" b="1" dirty="0"/>
          </a:p>
        </p:txBody>
      </p:sp>
      <p:sp>
        <p:nvSpPr>
          <p:cNvPr id="4" name="Rectangle 1"/>
          <p:cNvSpPr>
            <a:spLocks noGrp="1" noChangeArrowheads="1"/>
          </p:cNvSpPr>
          <p:nvPr>
            <p:ph idx="1"/>
          </p:nvPr>
        </p:nvSpPr>
        <p:spPr bwMode="auto">
          <a:xfrm>
            <a:off x="523240" y="1699374"/>
            <a:ext cx="7472680" cy="25718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Examples:</a:t>
            </a:r>
            <a:endParaRPr kumimoji="0" lang="en-US" altLang="en-US" sz="1800" b="0" i="0" u="none" strike="noStrike" cap="none" normalizeH="0" baseline="0" dirty="0" smtClean="0">
              <a:ln>
                <a:noFill/>
              </a:ln>
              <a:solidFill>
                <a:schemeClr val="tx1"/>
              </a:solidFill>
              <a:effectLst/>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 provider (e.g. GP, PCP or specialist) takes over the care </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responsibility of a patient permanently because the patient wants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to be cared for by a different provider; or when the primary/specialist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provider retires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 rehabilitation facility/aged care or skilled nursing facility takes </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over the care responsibility of a patient when discharged from acute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care hospital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9143999" y="98639"/>
            <a:ext cx="2721631" cy="6650810"/>
          </a:xfrm>
          <a:prstGeom prst="rect">
            <a:avLst/>
          </a:prstGeom>
        </p:spPr>
      </p:pic>
    </p:spTree>
    <p:extLst>
      <p:ext uri="{BB962C8B-B14F-4D97-AF65-F5344CB8AC3E}">
        <p14:creationId xmlns:p14="http://schemas.microsoft.com/office/powerpoint/2010/main" val="3816477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 y="5532437"/>
            <a:ext cx="10515600" cy="1325563"/>
          </a:xfrm>
        </p:spPr>
        <p:txBody>
          <a:bodyPr>
            <a:normAutofit fontScale="90000"/>
          </a:bodyPr>
          <a:lstStyle/>
          <a:p>
            <a:r>
              <a:rPr lang="en-US" dirty="0" smtClean="0"/>
              <a:t/>
            </a:r>
            <a:br>
              <a:rPr lang="en-US" dirty="0" smtClean="0"/>
            </a:br>
            <a:r>
              <a:rPr lang="en-US" b="1" dirty="0" smtClean="0"/>
              <a:t>Referral </a:t>
            </a:r>
            <a:r>
              <a:rPr lang="en-US" b="1" dirty="0"/>
              <a:t>and Transition of Care Data Requirements/Data Sets</a:t>
            </a:r>
            <a:br>
              <a:rPr lang="en-US" b="1" dirty="0"/>
            </a:br>
            <a:endParaRPr lang="en-US" b="1" dirty="0"/>
          </a:p>
        </p:txBody>
      </p:sp>
      <p:sp>
        <p:nvSpPr>
          <p:cNvPr id="4" name="Rectangle 1"/>
          <p:cNvSpPr>
            <a:spLocks noGrp="1" noChangeArrowheads="1"/>
          </p:cNvSpPr>
          <p:nvPr>
            <p:ph idx="1"/>
          </p:nvPr>
        </p:nvSpPr>
        <p:spPr bwMode="auto">
          <a:xfrm>
            <a:off x="624841" y="509502"/>
            <a:ext cx="6416039" cy="49109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Administrative Date:</a:t>
            </a:r>
          </a:p>
          <a:p>
            <a:pPr marL="457200" marR="0" lvl="1" indent="-45720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Patient and Demographic information (including language, cultural, level of education, ethnic </a:t>
            </a:r>
          </a:p>
          <a:p>
            <a:pPr marL="0" marR="0" lvl="1" indent="0" algn="l" defTabSz="914400" rtl="0" eaLnBrk="0" fontAlgn="base" latinLnBrk="0" hangingPunct="0">
              <a:lnSpc>
                <a:spcPct val="100000"/>
              </a:lnSpc>
              <a:spcBef>
                <a:spcPct val="0"/>
              </a:spcBef>
              <a:spcAft>
                <a:spcPct val="0"/>
              </a:spcAft>
              <a:buClrTx/>
              <a:buSz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and religious information)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Contact details (including guardian and emergency contacts)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Pension / entitlements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Insurance status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Referrer details (provider and organization)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Referred to provider details (provider and organization)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2000" b="0" i="0" u="none" strike="noStrike" cap="none" normalizeH="0" dirty="0" smtClean="0">
                <a:ln>
                  <a:noFill/>
                </a:ln>
                <a:solidFill>
                  <a:srgbClr val="000000"/>
                </a:solidFill>
                <a:effectLst/>
                <a:latin typeface="Arial" panose="020B0604020202020204" pitchFamily="34" charset="0"/>
                <a:cs typeface="Arial" panose="020B0604020202020204" pitchFamily="34" charset="0"/>
              </a:rPr>
              <a:t>      Physician/</a:t>
            </a: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PCP details (who may not be the referrer)</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Referral acknowledgement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9205761" y="325120"/>
            <a:ext cx="2532531" cy="6188710"/>
          </a:xfrm>
          <a:prstGeom prst="rect">
            <a:avLst/>
          </a:prstGeom>
        </p:spPr>
      </p:pic>
    </p:spTree>
    <p:extLst>
      <p:ext uri="{BB962C8B-B14F-4D97-AF65-F5344CB8AC3E}">
        <p14:creationId xmlns:p14="http://schemas.microsoft.com/office/powerpoint/2010/main" val="1320674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34929"/>
            <a:ext cx="12080240" cy="436881"/>
          </a:xfrm>
        </p:spPr>
        <p:txBody>
          <a:bodyPr>
            <a:normAutofit fontScale="90000"/>
          </a:bodyPr>
          <a:lstStyle/>
          <a:p>
            <a:r>
              <a:rPr lang="en-US" dirty="0" smtClean="0"/>
              <a:t/>
            </a:r>
            <a:br>
              <a:rPr lang="en-US" dirty="0" smtClean="0"/>
            </a:br>
            <a:r>
              <a:rPr lang="en-US" sz="2800" b="1" dirty="0" smtClean="0"/>
              <a:t>Referral </a:t>
            </a:r>
            <a:r>
              <a:rPr lang="en-US" sz="2800" b="1" dirty="0"/>
              <a:t>and Transition of Care Data Requirements/Data Sets</a:t>
            </a:r>
            <a:br>
              <a:rPr lang="en-US" sz="2800" b="1" dirty="0"/>
            </a:br>
            <a:endParaRPr lang="en-US" sz="2800" b="1" dirty="0"/>
          </a:p>
        </p:txBody>
      </p:sp>
      <p:sp>
        <p:nvSpPr>
          <p:cNvPr id="4" name="Rectangle 1"/>
          <p:cNvSpPr>
            <a:spLocks noGrp="1" noChangeArrowheads="1"/>
          </p:cNvSpPr>
          <p:nvPr>
            <p:ph idx="1"/>
          </p:nvPr>
        </p:nvSpPr>
        <p:spPr bwMode="auto">
          <a:xfrm>
            <a:off x="579120" y="200910"/>
            <a:ext cx="8260080" cy="61420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Clinical Data:</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Presenting issues, symptoms, complaints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Reasons for referral</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Alerts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Physical examination findings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Activities of daily living/self care assessments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home and safety assessments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Mental status assessment (e.g. behavioral, cognition, perception, mood, affect, sleep, memory, </a:t>
            </a:r>
            <a:r>
              <a:rPr kumimoji="0" lang="en-US" altLang="en-US" sz="18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etc</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Medical history</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Relevant family history</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Relevant social history</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Medication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Allergy/Intolerance and Adverse Reactions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Relevant investigations and results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Care plan/relevant care plan components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Current services/Requested services (including formal and informal [e.g. social clubs, churches, friends] services)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Priority of service requested</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Patient consent to share information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9333592" y="200910"/>
            <a:ext cx="2523128" cy="6165733"/>
          </a:xfrm>
          <a:prstGeom prst="rect">
            <a:avLst/>
          </a:prstGeom>
        </p:spPr>
      </p:pic>
    </p:spTree>
    <p:extLst>
      <p:ext uri="{BB962C8B-B14F-4D97-AF65-F5344CB8AC3E}">
        <p14:creationId xmlns:p14="http://schemas.microsoft.com/office/powerpoint/2010/main" val="3211075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 y="5852160"/>
            <a:ext cx="10515600" cy="985520"/>
          </a:xfrm>
        </p:spPr>
        <p:txBody>
          <a:bodyPr>
            <a:normAutofit fontScale="90000"/>
          </a:bodyPr>
          <a:lstStyle/>
          <a:p>
            <a:r>
              <a:rPr lang="en-US" dirty="0" smtClean="0"/>
              <a:t/>
            </a:r>
            <a:br>
              <a:rPr lang="en-US" dirty="0" smtClean="0"/>
            </a:br>
            <a:r>
              <a:rPr lang="en-US" b="1" dirty="0" smtClean="0"/>
              <a:t>Referral </a:t>
            </a:r>
            <a:r>
              <a:rPr lang="en-US" b="1" dirty="0"/>
              <a:t>and Transition of Care Data Requirements/Data </a:t>
            </a:r>
            <a:r>
              <a:rPr lang="en-US" b="1" dirty="0" smtClean="0"/>
              <a:t>Sets    </a:t>
            </a:r>
            <a:r>
              <a:rPr lang="en-US" b="1" dirty="0"/>
              <a:t/>
            </a:r>
            <a:br>
              <a:rPr lang="en-US" b="1" dirty="0"/>
            </a:br>
            <a:endParaRPr lang="en-US" b="1" dirty="0"/>
          </a:p>
        </p:txBody>
      </p:sp>
      <p:sp>
        <p:nvSpPr>
          <p:cNvPr id="4" name="Rectangle 1"/>
          <p:cNvSpPr>
            <a:spLocks noGrp="1" noChangeArrowheads="1"/>
          </p:cNvSpPr>
          <p:nvPr>
            <p:ph idx="1"/>
          </p:nvPr>
        </p:nvSpPr>
        <p:spPr bwMode="auto">
          <a:xfrm>
            <a:off x="208281" y="249990"/>
            <a:ext cx="9301480" cy="560217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4572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Patient name.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Referring or transitioning provider's name and office contact information (EP only).</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Procedures.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Encounter diagnosis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Immunizations.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Laboratory test results.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Vital signs (height, weight, blood pressure, BMI).</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Smoking status.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Functional status, including activities of daily living, cognitive and disability status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Demographic information (preferred language, sex, race, ethnicity, date of birth).</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Care plan field, including goals and instructions.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Care team including the primary care provider of record and any additional known care team members </a:t>
            </a:r>
          </a:p>
          <a:p>
            <a:pPr marL="457200" marR="0" lvl="1" indent="-457200" algn="l" defTabSz="914400" rtl="0" eaLnBrk="0" fontAlgn="base" latinLnBrk="0" hangingPunct="0">
              <a:lnSpc>
                <a:spcPct val="100000"/>
              </a:lnSpc>
              <a:spcBef>
                <a:spcPct val="0"/>
              </a:spcBef>
              <a:spcAft>
                <a:spcPct val="0"/>
              </a:spcAft>
              <a:buClrTx/>
              <a:buSzTx/>
              <a:buFontTx/>
              <a:buNone/>
              <a:tabLst/>
            </a:pPr>
            <a:r>
              <a:rPr lang="en-US" altLang="en-US" sz="1800" dirty="0">
                <a:solidFill>
                  <a:srgbClr val="000000"/>
                </a:solidFill>
                <a:latin typeface="Arial" panose="020B0604020202020204" pitchFamily="34" charset="0"/>
                <a:cs typeface="Arial" panose="020B0604020202020204" pitchFamily="34" charset="0"/>
              </a:rPr>
              <a:t> </a:t>
            </a:r>
            <a:r>
              <a:rPr lang="en-US" altLang="en-US" sz="1800" dirty="0" smtClean="0">
                <a:solidFill>
                  <a:srgbClr val="000000"/>
                </a:solidFill>
                <a:latin typeface="Arial" panose="020B0604020202020204" pitchFamily="34" charset="0"/>
                <a:cs typeface="Arial" panose="020B0604020202020204" pitchFamily="34" charset="0"/>
              </a:rPr>
              <a:t>                                                </a:t>
            </a: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beyond the referring or transitioning provider and the receiving provider.</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Discharge instructions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Current problem list (Hospitals may also include historical problems at their discretion).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Current medication list, and</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Current medication allergy list.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9276080" y="249989"/>
            <a:ext cx="2728057" cy="6666515"/>
          </a:xfrm>
          <a:prstGeom prst="rect">
            <a:avLst/>
          </a:prstGeom>
        </p:spPr>
      </p:pic>
    </p:spTree>
    <p:extLst>
      <p:ext uri="{BB962C8B-B14F-4D97-AF65-F5344CB8AC3E}">
        <p14:creationId xmlns:p14="http://schemas.microsoft.com/office/powerpoint/2010/main" val="117954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418475" y="606689"/>
            <a:ext cx="11355049" cy="63771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1</a:t>
            </a:r>
            <a:r>
              <a:rPr lang="en-US" sz="3600" dirty="0" smtClean="0"/>
              <a:t>. </a:t>
            </a:r>
            <a:r>
              <a:rPr lang="en-US" sz="3600" dirty="0"/>
              <a:t>Transitional care is defined as a set of actions designed to ensure the coordination and continuity of health care as patients transfer between different locations or different levels of care within the same </a:t>
            </a:r>
            <a:r>
              <a:rPr lang="en-US" sz="3600" dirty="0" smtClean="0"/>
              <a:t>location</a:t>
            </a:r>
          </a:p>
          <a:p>
            <a:endParaRPr lang="en-US" sz="3600" dirty="0"/>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True </a:t>
            </a:r>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False </a:t>
            </a:r>
            <a:endParaRPr lang="en-US" sz="3600" dirty="0">
              <a:solidFill>
                <a:prstClr val="white"/>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2245457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418475" y="606689"/>
            <a:ext cx="11355049" cy="63771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1</a:t>
            </a:r>
            <a:r>
              <a:rPr lang="en-US" sz="3600" dirty="0" smtClean="0"/>
              <a:t>. </a:t>
            </a:r>
            <a:r>
              <a:rPr lang="en-US" sz="3600" dirty="0"/>
              <a:t>Transitional care is defined as a set of actions designed to ensure the coordination and continuity of health care as patients transfer between different locations or different levels of care within the same </a:t>
            </a:r>
            <a:r>
              <a:rPr lang="en-US" sz="3600" dirty="0" smtClean="0"/>
              <a:t>location</a:t>
            </a:r>
          </a:p>
          <a:p>
            <a:endParaRPr lang="en-US" sz="3600" dirty="0"/>
          </a:p>
          <a:p>
            <a:pPr marL="457200" lvl="0" indent="-457200" defTabSz="457200">
              <a:spcBef>
                <a:spcPct val="20000"/>
              </a:spcBef>
              <a:spcAft>
                <a:spcPts val="600"/>
              </a:spcAft>
              <a:buClr>
                <a:prstClr val="white"/>
              </a:buClr>
              <a:buSzPct val="80000"/>
              <a:buFont typeface="+mj-lt"/>
              <a:buAutoNum type="alphaLcParenR"/>
            </a:pPr>
            <a:r>
              <a:rPr lang="en-US" sz="3600" dirty="0" smtClean="0">
                <a:solidFill>
                  <a:srgbClr val="FF0000"/>
                </a:solidFill>
              </a:rPr>
              <a:t>True</a:t>
            </a:r>
            <a:r>
              <a:rPr lang="en-US" sz="3600" dirty="0" smtClean="0">
                <a:solidFill>
                  <a:prstClr val="white"/>
                </a:solidFill>
              </a:rPr>
              <a:t> </a:t>
            </a:r>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False </a:t>
            </a:r>
            <a:endParaRPr lang="en-US" sz="3600" dirty="0">
              <a:solidFill>
                <a:prstClr val="white"/>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200392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359388" y="230311"/>
            <a:ext cx="11355049" cy="63771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t>2. </a:t>
            </a:r>
            <a:r>
              <a:rPr lang="en-US" sz="3600" dirty="0"/>
              <a:t>The term "care transitions" refers to the movement patients make between health care practitioners and settings as their condition and care needs change during the course of a chronic or acute illness.</a:t>
            </a:r>
          </a:p>
          <a:p>
            <a:endParaRPr lang="en-US" sz="3600" dirty="0"/>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True </a:t>
            </a:r>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False </a:t>
            </a:r>
            <a:endParaRPr lang="en-US" sz="3600" dirty="0">
              <a:solidFill>
                <a:prstClr val="white"/>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3274839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359388" y="230311"/>
            <a:ext cx="11355049" cy="63771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t>2. </a:t>
            </a:r>
            <a:r>
              <a:rPr lang="en-US" sz="3600" dirty="0"/>
              <a:t>The term "care transitions" refers to the movement patients make between health care practitioners and settings as their condition and care needs change during the course of a chronic or acute illness.</a:t>
            </a:r>
          </a:p>
          <a:p>
            <a:endParaRPr lang="en-US" sz="3600" dirty="0"/>
          </a:p>
          <a:p>
            <a:pPr marL="457200" lvl="0" indent="-457200" defTabSz="457200">
              <a:spcBef>
                <a:spcPct val="20000"/>
              </a:spcBef>
              <a:spcAft>
                <a:spcPts val="600"/>
              </a:spcAft>
              <a:buClr>
                <a:prstClr val="white"/>
              </a:buClr>
              <a:buSzPct val="80000"/>
              <a:buFont typeface="+mj-lt"/>
              <a:buAutoNum type="alphaLcParenR"/>
            </a:pPr>
            <a:r>
              <a:rPr lang="en-US" sz="3600" dirty="0" smtClean="0">
                <a:solidFill>
                  <a:srgbClr val="C00000"/>
                </a:solidFill>
              </a:rPr>
              <a:t>True </a:t>
            </a:r>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False </a:t>
            </a:r>
            <a:endParaRPr lang="en-US" sz="3600" dirty="0">
              <a:solidFill>
                <a:prstClr val="white"/>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386659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UNIT OBJECTIVE</a:t>
            </a:r>
            <a:endParaRPr lang="en-US" b="1" dirty="0"/>
          </a:p>
        </p:txBody>
      </p:sp>
      <p:sp>
        <p:nvSpPr>
          <p:cNvPr id="3" name="Content Placeholder 2"/>
          <p:cNvSpPr>
            <a:spLocks noGrp="1"/>
          </p:cNvSpPr>
          <p:nvPr>
            <p:ph idx="1"/>
          </p:nvPr>
        </p:nvSpPr>
        <p:spPr>
          <a:xfrm>
            <a:off x="684212" y="685800"/>
            <a:ext cx="7537639" cy="3615267"/>
          </a:xfrm>
        </p:spPr>
        <p:txBody>
          <a:bodyPr>
            <a:normAutofit/>
          </a:bodyPr>
          <a:lstStyle/>
          <a:p>
            <a:pPr marL="0" indent="0">
              <a:buNone/>
            </a:pPr>
            <a:r>
              <a:rPr lang="en-US" sz="3200" b="1" dirty="0">
                <a:solidFill>
                  <a:schemeClr val="bg1"/>
                </a:solidFill>
              </a:rPr>
              <a:t>To understand the working connection between health clinics and primary, secondary and tertiary care hospital. Defining the role of physician in referring patients from a smaller unit to other more complex levels of care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154982"/>
            <a:ext cx="2787798" cy="6447295"/>
          </a:xfrm>
          <a:prstGeom prst="rect">
            <a:avLst/>
          </a:prstGeom>
        </p:spPr>
      </p:pic>
    </p:spTree>
    <p:extLst>
      <p:ext uri="{BB962C8B-B14F-4D97-AF65-F5344CB8AC3E}">
        <p14:creationId xmlns:p14="http://schemas.microsoft.com/office/powerpoint/2010/main" val="1630442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359388" y="230311"/>
            <a:ext cx="11355049" cy="52691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t>3. </a:t>
            </a:r>
            <a:r>
              <a:rPr lang="en-US" sz="3600" dirty="0"/>
              <a:t>The Joint Commission has defined a “transition of care” as the movement of a patient from one health care provider or setting to another.</a:t>
            </a:r>
          </a:p>
          <a:p>
            <a:endParaRPr lang="en-US" sz="3600" dirty="0"/>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True </a:t>
            </a:r>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False </a:t>
            </a:r>
            <a:endParaRPr lang="en-US" sz="3600" dirty="0">
              <a:solidFill>
                <a:prstClr val="white"/>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3602696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359388" y="230311"/>
            <a:ext cx="11355049" cy="52691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t>3. </a:t>
            </a:r>
            <a:r>
              <a:rPr lang="en-US" sz="3600" dirty="0"/>
              <a:t>The Joint Commission has defined a “transition of care” as the movement of a patient from one health care provider or setting to another.</a:t>
            </a:r>
          </a:p>
          <a:p>
            <a:endParaRPr lang="en-US" sz="3600" dirty="0"/>
          </a:p>
          <a:p>
            <a:pPr marL="457200" lvl="0" indent="-457200" defTabSz="457200">
              <a:spcBef>
                <a:spcPct val="20000"/>
              </a:spcBef>
              <a:spcAft>
                <a:spcPts val="600"/>
              </a:spcAft>
              <a:buClr>
                <a:prstClr val="white"/>
              </a:buClr>
              <a:buSzPct val="80000"/>
              <a:buFont typeface="+mj-lt"/>
              <a:buAutoNum type="alphaLcParenR"/>
            </a:pPr>
            <a:r>
              <a:rPr lang="en-US" sz="3600" dirty="0" smtClean="0">
                <a:solidFill>
                  <a:srgbClr val="C00000"/>
                </a:solidFill>
              </a:rPr>
              <a:t>True</a:t>
            </a:r>
            <a:r>
              <a:rPr lang="en-US" sz="3600" dirty="0" smtClean="0">
                <a:solidFill>
                  <a:prstClr val="white"/>
                </a:solidFill>
              </a:rPr>
              <a:t> </a:t>
            </a:r>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False </a:t>
            </a:r>
            <a:endParaRPr lang="en-US" sz="3600" dirty="0">
              <a:solidFill>
                <a:prstClr val="white"/>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264421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59388" y="230311"/>
            <a:ext cx="11355049" cy="52691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4</a:t>
            </a:r>
            <a:r>
              <a:rPr lang="en-US" sz="3600" dirty="0" smtClean="0"/>
              <a:t>. </a:t>
            </a:r>
            <a:r>
              <a:rPr lang="en-US" sz="3600" dirty="0"/>
              <a:t>The Joint Commission has defined a “transition of care” as the movement of a patient from one health care provider or setting to another.</a:t>
            </a:r>
          </a:p>
          <a:p>
            <a:endParaRPr lang="en-US" sz="3600" dirty="0"/>
          </a:p>
          <a:p>
            <a:pPr marL="457200" lvl="0" indent="-457200" defTabSz="457200">
              <a:spcBef>
                <a:spcPct val="20000"/>
              </a:spcBef>
              <a:spcAft>
                <a:spcPts val="600"/>
              </a:spcAft>
              <a:buClr>
                <a:prstClr val="white"/>
              </a:buClr>
              <a:buSzPct val="80000"/>
              <a:buFont typeface="+mj-lt"/>
              <a:buAutoNum type="alphaLcParenR"/>
            </a:pPr>
            <a:r>
              <a:rPr lang="en-US" sz="3600" dirty="0" smtClean="0">
                <a:solidFill>
                  <a:srgbClr val="C00000"/>
                </a:solidFill>
              </a:rPr>
              <a:t>True</a:t>
            </a:r>
            <a:r>
              <a:rPr lang="en-US" sz="3600" dirty="0" smtClean="0">
                <a:solidFill>
                  <a:prstClr val="white"/>
                </a:solidFill>
              </a:rPr>
              <a:t> </a:t>
            </a:r>
          </a:p>
          <a:p>
            <a:pPr marL="457200" lvl="0" indent="-457200" defTabSz="457200">
              <a:spcBef>
                <a:spcPct val="20000"/>
              </a:spcBef>
              <a:spcAft>
                <a:spcPts val="600"/>
              </a:spcAft>
              <a:buClr>
                <a:prstClr val="white"/>
              </a:buClr>
              <a:buSzPct val="80000"/>
              <a:buFont typeface="+mj-lt"/>
              <a:buAutoNum type="alphaLcParenR"/>
            </a:pPr>
            <a:r>
              <a:rPr lang="en-US" sz="3600" dirty="0" smtClean="0">
                <a:solidFill>
                  <a:prstClr val="white"/>
                </a:solidFill>
              </a:rPr>
              <a:t>False </a:t>
            </a:r>
            <a:endParaRPr lang="en-US" sz="3600" dirty="0">
              <a:solidFill>
                <a:prstClr val="white"/>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121503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9450" y="604073"/>
            <a:ext cx="10395678" cy="6001643"/>
          </a:xfrm>
          <a:prstGeom prst="rect">
            <a:avLst/>
          </a:prstGeom>
        </p:spPr>
        <p:txBody>
          <a:bodyPr wrap="square">
            <a:spAutoFit/>
          </a:bodyPr>
          <a:lstStyle/>
          <a:p>
            <a:r>
              <a:rPr lang="en-US" sz="2400" dirty="0" smtClean="0"/>
              <a:t>5. When a referral is made there are various possible acceptable outcomes of referral except for which of the following:</a:t>
            </a:r>
          </a:p>
          <a:p>
            <a:endParaRPr lang="en-US" sz="2400" dirty="0"/>
          </a:p>
          <a:p>
            <a:pPr marL="342900" indent="-342900">
              <a:buAutoNum type="alphaLcParenR"/>
            </a:pPr>
            <a:r>
              <a:rPr lang="en-US" sz="2400" dirty="0" smtClean="0"/>
              <a:t>Acceptance </a:t>
            </a:r>
            <a:r>
              <a:rPr lang="en-US" sz="2400" dirty="0"/>
              <a:t>(after triaging by the referred to provider/organization) / Acceptance + </a:t>
            </a:r>
            <a:r>
              <a:rPr lang="en-US" sz="2400" dirty="0" smtClean="0"/>
              <a:t>Appointment</a:t>
            </a:r>
          </a:p>
          <a:p>
            <a:pPr marL="342900" indent="-342900">
              <a:buAutoNum type="alphaLcParenR"/>
            </a:pPr>
            <a:r>
              <a:rPr lang="en-US" sz="2400" dirty="0" smtClean="0"/>
              <a:t>Request </a:t>
            </a:r>
            <a:r>
              <a:rPr lang="en-US" sz="2400" dirty="0"/>
              <a:t>for more information (also after triaging). The type of information requested may include: financial, administrative and </a:t>
            </a:r>
            <a:r>
              <a:rPr lang="en-US" sz="2400" dirty="0" smtClean="0"/>
              <a:t>clinical</a:t>
            </a:r>
          </a:p>
          <a:p>
            <a:pPr marL="342900" indent="-342900">
              <a:buAutoNum type="alphaLcParenR"/>
            </a:pPr>
            <a:r>
              <a:rPr lang="en-US" sz="2400" dirty="0" smtClean="0"/>
              <a:t>Rejection </a:t>
            </a:r>
            <a:r>
              <a:rPr lang="en-US" sz="2400" dirty="0"/>
              <a:t>(with reasons given) </a:t>
            </a:r>
            <a:endParaRPr lang="en-US" sz="2400" dirty="0" smtClean="0"/>
          </a:p>
          <a:p>
            <a:pPr marL="342900" indent="-342900">
              <a:buAutoNum type="alphaLcParenR"/>
            </a:pPr>
            <a:r>
              <a:rPr lang="en-US" sz="2400" dirty="0" smtClean="0"/>
              <a:t>On </a:t>
            </a:r>
            <a:r>
              <a:rPr lang="en-US" sz="2400" dirty="0"/>
              <a:t>referral to a third party provider/organization handled by FHIR "Order Response" </a:t>
            </a:r>
            <a:r>
              <a:rPr lang="en-US" sz="2400" dirty="0" smtClean="0"/>
              <a:t>resource</a:t>
            </a:r>
          </a:p>
          <a:p>
            <a:pPr marL="342900" indent="-342900">
              <a:buAutoNum type="alphaLcParenR"/>
            </a:pPr>
            <a:r>
              <a:rPr lang="en-US" sz="2400" dirty="0" smtClean="0"/>
              <a:t>Recommendation(s)</a:t>
            </a:r>
          </a:p>
          <a:p>
            <a:pPr marL="342900" indent="-342900">
              <a:buAutoNum type="alphaLcParenR"/>
            </a:pPr>
            <a:r>
              <a:rPr lang="en-US" sz="2400" dirty="0" smtClean="0"/>
              <a:t>Progress report</a:t>
            </a:r>
          </a:p>
          <a:p>
            <a:pPr marL="342900" indent="-342900">
              <a:buAutoNum type="alphaLcParenR"/>
            </a:pPr>
            <a:r>
              <a:rPr lang="en-US" sz="2400" dirty="0" smtClean="0"/>
              <a:t>Separation </a:t>
            </a:r>
            <a:r>
              <a:rPr lang="en-US" sz="2400" dirty="0"/>
              <a:t>summary/discharge summary (which concludes the referral process</a:t>
            </a:r>
            <a:r>
              <a:rPr lang="en-US" sz="2400" dirty="0" smtClean="0"/>
              <a:t>)</a:t>
            </a:r>
          </a:p>
          <a:p>
            <a:pPr marL="342900" indent="-342900">
              <a:buAutoNum type="alphaLcParenR"/>
            </a:pPr>
            <a:r>
              <a:rPr lang="en-US" sz="2400" dirty="0" smtClean="0"/>
              <a:t>Patient enrolled in “human trafficking” program</a:t>
            </a:r>
            <a:endParaRPr lang="en-US" sz="2400" dirty="0"/>
          </a:p>
        </p:txBody>
      </p:sp>
    </p:spTree>
    <p:extLst>
      <p:ext uri="{BB962C8B-B14F-4D97-AF65-F5344CB8AC3E}">
        <p14:creationId xmlns:p14="http://schemas.microsoft.com/office/powerpoint/2010/main" val="32819874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9450" y="604073"/>
            <a:ext cx="10395678" cy="6001643"/>
          </a:xfrm>
          <a:prstGeom prst="rect">
            <a:avLst/>
          </a:prstGeom>
        </p:spPr>
        <p:txBody>
          <a:bodyPr wrap="square">
            <a:spAutoFit/>
          </a:bodyPr>
          <a:lstStyle/>
          <a:p>
            <a:r>
              <a:rPr lang="en-US" sz="2400" smtClean="0"/>
              <a:t>5. When </a:t>
            </a:r>
            <a:r>
              <a:rPr lang="en-US" sz="2400" dirty="0" smtClean="0"/>
              <a:t>a referral is made there are various possible acceptable outcomes of referral except for which of the following:</a:t>
            </a:r>
          </a:p>
          <a:p>
            <a:endParaRPr lang="en-US" sz="2400" dirty="0"/>
          </a:p>
          <a:p>
            <a:pPr marL="342900" indent="-342900">
              <a:buAutoNum type="alphaLcParenR"/>
            </a:pPr>
            <a:r>
              <a:rPr lang="en-US" sz="2400" dirty="0" smtClean="0"/>
              <a:t>Acceptance </a:t>
            </a:r>
            <a:r>
              <a:rPr lang="en-US" sz="2400" dirty="0"/>
              <a:t>(after triaging by the referred to provider/organization) / Acceptance + </a:t>
            </a:r>
            <a:r>
              <a:rPr lang="en-US" sz="2400" dirty="0" smtClean="0"/>
              <a:t>Appointment</a:t>
            </a:r>
          </a:p>
          <a:p>
            <a:pPr marL="342900" indent="-342900">
              <a:buAutoNum type="alphaLcParenR"/>
            </a:pPr>
            <a:r>
              <a:rPr lang="en-US" sz="2400" dirty="0" smtClean="0"/>
              <a:t>Request </a:t>
            </a:r>
            <a:r>
              <a:rPr lang="en-US" sz="2400" dirty="0"/>
              <a:t>for more information (also after triaging). The type of information requested may include: financial, administrative and </a:t>
            </a:r>
            <a:r>
              <a:rPr lang="en-US" sz="2400" dirty="0" smtClean="0"/>
              <a:t>clinical</a:t>
            </a:r>
          </a:p>
          <a:p>
            <a:pPr marL="342900" indent="-342900">
              <a:buAutoNum type="alphaLcParenR"/>
            </a:pPr>
            <a:r>
              <a:rPr lang="en-US" sz="2400" dirty="0" smtClean="0"/>
              <a:t>Rejection </a:t>
            </a:r>
            <a:r>
              <a:rPr lang="en-US" sz="2400" dirty="0"/>
              <a:t>(with reasons given) </a:t>
            </a:r>
            <a:endParaRPr lang="en-US" sz="2400" dirty="0" smtClean="0"/>
          </a:p>
          <a:p>
            <a:pPr marL="342900" indent="-342900">
              <a:buAutoNum type="alphaLcParenR"/>
            </a:pPr>
            <a:r>
              <a:rPr lang="en-US" sz="2400" dirty="0" smtClean="0"/>
              <a:t>On </a:t>
            </a:r>
            <a:r>
              <a:rPr lang="en-US" sz="2400" dirty="0"/>
              <a:t>referral to a third party provider/organization handled by FHIR "Order Response" </a:t>
            </a:r>
            <a:r>
              <a:rPr lang="en-US" sz="2400" dirty="0" smtClean="0"/>
              <a:t>resource</a:t>
            </a:r>
          </a:p>
          <a:p>
            <a:pPr marL="342900" indent="-342900">
              <a:buAutoNum type="alphaLcParenR"/>
            </a:pPr>
            <a:r>
              <a:rPr lang="en-US" sz="2400" dirty="0" smtClean="0"/>
              <a:t>Recommendation(s)</a:t>
            </a:r>
          </a:p>
          <a:p>
            <a:pPr marL="342900" indent="-342900">
              <a:buAutoNum type="alphaLcParenR"/>
            </a:pPr>
            <a:r>
              <a:rPr lang="en-US" sz="2400" dirty="0" smtClean="0"/>
              <a:t>Progress report</a:t>
            </a:r>
          </a:p>
          <a:p>
            <a:pPr marL="342900" indent="-342900">
              <a:buAutoNum type="alphaLcParenR"/>
            </a:pPr>
            <a:r>
              <a:rPr lang="en-US" sz="2400" dirty="0" smtClean="0"/>
              <a:t>Separation </a:t>
            </a:r>
            <a:r>
              <a:rPr lang="en-US" sz="2400" dirty="0"/>
              <a:t>summary/discharge summary (which concludes the referral process</a:t>
            </a:r>
            <a:r>
              <a:rPr lang="en-US" sz="2400" dirty="0" smtClean="0"/>
              <a:t>)</a:t>
            </a:r>
          </a:p>
          <a:p>
            <a:pPr marL="342900" indent="-342900">
              <a:buAutoNum type="alphaLcParenR"/>
            </a:pPr>
            <a:r>
              <a:rPr lang="en-US" sz="2400" dirty="0" smtClean="0">
                <a:solidFill>
                  <a:srgbClr val="C00000"/>
                </a:solidFill>
              </a:rPr>
              <a:t>Patient enrolled in “human trafficking” program</a:t>
            </a:r>
            <a:endParaRPr lang="en-US" sz="2400" dirty="0">
              <a:solidFill>
                <a:srgbClr val="C00000"/>
              </a:solidFill>
            </a:endParaRPr>
          </a:p>
        </p:txBody>
      </p:sp>
    </p:spTree>
    <p:extLst>
      <p:ext uri="{BB962C8B-B14F-4D97-AF65-F5344CB8AC3E}">
        <p14:creationId xmlns:p14="http://schemas.microsoft.com/office/powerpoint/2010/main" val="129700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Effect transition="in" filter="fade">
                                      <p:cBhvr>
                                        <p:cTn id="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88" y="5850610"/>
            <a:ext cx="8534400" cy="755972"/>
          </a:xfrm>
        </p:spPr>
        <p:txBody>
          <a:bodyPr>
            <a:normAutofit fontScale="90000"/>
          </a:bodyPr>
          <a:lstStyle/>
          <a:p>
            <a:r>
              <a:rPr lang="en-US" dirty="0" smtClean="0"/>
              <a:t/>
            </a:r>
            <a:br>
              <a:rPr lang="en-US" dirty="0" smtClean="0"/>
            </a:br>
            <a:r>
              <a:rPr lang="en-US" b="1" dirty="0" smtClean="0"/>
              <a:t>Referral </a:t>
            </a:r>
            <a:r>
              <a:rPr lang="en-US" b="1" dirty="0"/>
              <a:t>System </a:t>
            </a:r>
            <a:r>
              <a:rPr lang="en-US" b="1" dirty="0" smtClean="0"/>
              <a:t>and </a:t>
            </a:r>
            <a:r>
              <a:rPr lang="en-US" b="1" dirty="0"/>
              <a:t>Patient transfer</a:t>
            </a:r>
            <a:r>
              <a:rPr lang="en-US" dirty="0"/>
              <a:t/>
            </a:r>
            <a:br>
              <a:rPr lang="en-US" dirty="0"/>
            </a:br>
            <a:endParaRPr lang="en-US" dirty="0"/>
          </a:p>
        </p:txBody>
      </p:sp>
      <p:sp>
        <p:nvSpPr>
          <p:cNvPr id="3" name="Content Placeholder 2"/>
          <p:cNvSpPr>
            <a:spLocks noGrp="1"/>
          </p:cNvSpPr>
          <p:nvPr>
            <p:ph idx="1"/>
          </p:nvPr>
        </p:nvSpPr>
        <p:spPr>
          <a:xfrm>
            <a:off x="257712" y="116237"/>
            <a:ext cx="7894396" cy="5804116"/>
          </a:xfrm>
        </p:spPr>
        <p:txBody>
          <a:bodyPr>
            <a:noAutofit/>
          </a:bodyPr>
          <a:lstStyle/>
          <a:p>
            <a:pPr lvl="0">
              <a:buFont typeface="Arial" panose="020B0604020202020204" pitchFamily="34" charset="0"/>
              <a:buChar char="•"/>
            </a:pPr>
            <a:r>
              <a:rPr lang="en-US" sz="2800" b="1" dirty="0">
                <a:solidFill>
                  <a:schemeClr val="bg1"/>
                </a:solidFill>
              </a:rPr>
              <a:t>Patient referral system </a:t>
            </a:r>
          </a:p>
          <a:p>
            <a:pPr lvl="0">
              <a:buFont typeface="Arial" panose="020B0604020202020204" pitchFamily="34" charset="0"/>
              <a:buChar char="•"/>
            </a:pPr>
            <a:r>
              <a:rPr lang="en-US" sz="2800" b="1" dirty="0">
                <a:solidFill>
                  <a:schemeClr val="bg1"/>
                </a:solidFill>
              </a:rPr>
              <a:t>Documentation</a:t>
            </a:r>
          </a:p>
          <a:p>
            <a:pPr lvl="0">
              <a:buFont typeface="Arial" panose="020B0604020202020204" pitchFamily="34" charset="0"/>
              <a:buChar char="•"/>
            </a:pPr>
            <a:r>
              <a:rPr lang="en-US" sz="2800" b="1" dirty="0">
                <a:solidFill>
                  <a:schemeClr val="bg1"/>
                </a:solidFill>
              </a:rPr>
              <a:t>Physician responsibility at the clinic</a:t>
            </a:r>
          </a:p>
          <a:p>
            <a:pPr lvl="0">
              <a:buFont typeface="Arial" panose="020B0604020202020204" pitchFamily="34" charset="0"/>
              <a:buChar char="•"/>
            </a:pPr>
            <a:r>
              <a:rPr lang="en-US" sz="2800" b="1" dirty="0">
                <a:solidFill>
                  <a:schemeClr val="bg1"/>
                </a:solidFill>
              </a:rPr>
              <a:t>Options for patient transfers</a:t>
            </a:r>
          </a:p>
          <a:p>
            <a:pPr lvl="0">
              <a:buFont typeface="Arial" panose="020B0604020202020204" pitchFamily="34" charset="0"/>
              <a:buChar char="•"/>
            </a:pPr>
            <a:r>
              <a:rPr lang="en-US" sz="2800" b="1" dirty="0">
                <a:solidFill>
                  <a:schemeClr val="bg1"/>
                </a:solidFill>
              </a:rPr>
              <a:t>Hospitalist responsibility</a:t>
            </a:r>
          </a:p>
          <a:p>
            <a:pPr lvl="0">
              <a:buFont typeface="Arial" panose="020B0604020202020204" pitchFamily="34" charset="0"/>
              <a:buChar char="•"/>
            </a:pPr>
            <a:r>
              <a:rPr lang="en-US" sz="2800" b="1" dirty="0">
                <a:solidFill>
                  <a:schemeClr val="bg1"/>
                </a:solidFill>
              </a:rPr>
              <a:t>On-call duties and responsibilities </a:t>
            </a:r>
          </a:p>
          <a:p>
            <a:pPr lvl="0">
              <a:buFont typeface="Arial" panose="020B0604020202020204" pitchFamily="34" charset="0"/>
              <a:buChar char="•"/>
            </a:pPr>
            <a:r>
              <a:rPr lang="en-US" sz="2800" b="1" dirty="0">
                <a:solidFill>
                  <a:schemeClr val="bg1"/>
                </a:solidFill>
              </a:rPr>
              <a:t>Hospital courtesy privileges and admitting communication</a:t>
            </a:r>
          </a:p>
          <a:p>
            <a:pPr lvl="0">
              <a:buFont typeface="Arial" panose="020B0604020202020204" pitchFamily="34" charset="0"/>
              <a:buChar char="•"/>
            </a:pPr>
            <a:r>
              <a:rPr lang="en-US" sz="2800" b="1" dirty="0">
                <a:solidFill>
                  <a:schemeClr val="bg1"/>
                </a:solidFill>
              </a:rPr>
              <a:t>Right to care</a:t>
            </a:r>
          </a:p>
          <a:p>
            <a:pPr>
              <a:buFont typeface="Arial" panose="020B0604020202020204" pitchFamily="34" charset="0"/>
              <a:buChar char="•"/>
            </a:pPr>
            <a:r>
              <a:rPr lang="en-US" sz="2800" b="1" dirty="0">
                <a:solidFill>
                  <a:schemeClr val="bg1"/>
                </a:solidFill>
              </a:rPr>
              <a:t>Emergency </a:t>
            </a:r>
            <a:r>
              <a:rPr lang="en-US" sz="2800" b="1" dirty="0" err="1">
                <a:solidFill>
                  <a:schemeClr val="bg1"/>
                </a:solidFill>
              </a:rPr>
              <a:t>Medi</a:t>
            </a:r>
            <a:r>
              <a:rPr lang="en-US" sz="2800" b="1" dirty="0">
                <a:solidFill>
                  <a:schemeClr val="bg1"/>
                </a:solidFill>
              </a:rPr>
              <a:t>-Cal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4665" y="174355"/>
            <a:ext cx="2800048" cy="6475627"/>
          </a:xfrm>
          <a:prstGeom prst="rect">
            <a:avLst/>
          </a:prstGeom>
        </p:spPr>
      </p:pic>
    </p:spTree>
    <p:extLst>
      <p:ext uri="{BB962C8B-B14F-4D97-AF65-F5344CB8AC3E}">
        <p14:creationId xmlns:p14="http://schemas.microsoft.com/office/powerpoint/2010/main" val="1999318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652" y="5350933"/>
            <a:ext cx="8534400" cy="1507067"/>
          </a:xfrm>
        </p:spPr>
        <p:txBody>
          <a:bodyPr>
            <a:normAutofit fontScale="90000"/>
          </a:bodyPr>
          <a:lstStyle/>
          <a:p>
            <a:r>
              <a:rPr lang="en-US" b="1" dirty="0">
                <a:solidFill>
                  <a:schemeClr val="bg1"/>
                </a:solidFill>
              </a:rPr>
              <a:t>Referral and Transition/Transfer of Care</a:t>
            </a:r>
            <a:br>
              <a:rPr lang="en-US" b="1" dirty="0">
                <a:solidFill>
                  <a:schemeClr val="bg1"/>
                </a:solidFill>
              </a:rPr>
            </a:br>
            <a:endParaRPr lang="en-US" b="1" dirty="0">
              <a:solidFill>
                <a:schemeClr val="bg1"/>
              </a:solidFill>
            </a:endParaRPr>
          </a:p>
        </p:txBody>
      </p:sp>
      <p:sp>
        <p:nvSpPr>
          <p:cNvPr id="3" name="Content Placeholder 2"/>
          <p:cNvSpPr>
            <a:spLocks noGrp="1"/>
          </p:cNvSpPr>
          <p:nvPr>
            <p:ph idx="1"/>
          </p:nvPr>
        </p:nvSpPr>
        <p:spPr>
          <a:xfrm>
            <a:off x="674052" y="701040"/>
            <a:ext cx="8534400" cy="3708401"/>
          </a:xfrm>
        </p:spPr>
        <p:txBody>
          <a:bodyPr>
            <a:noAutofit/>
          </a:bodyPr>
          <a:lstStyle/>
          <a:p>
            <a:pPr marL="0" indent="0">
              <a:buNone/>
            </a:pPr>
            <a:r>
              <a:rPr lang="en-US" sz="3200" b="1" dirty="0" smtClean="0">
                <a:solidFill>
                  <a:schemeClr val="bg1"/>
                </a:solidFill>
              </a:rPr>
              <a:t>DEFINITIONS</a:t>
            </a:r>
          </a:p>
          <a:p>
            <a:pPr marL="0" indent="0">
              <a:buNone/>
            </a:pPr>
            <a:r>
              <a:rPr lang="en-US" sz="3200" b="1" dirty="0" smtClean="0">
                <a:solidFill>
                  <a:schemeClr val="bg1"/>
                </a:solidFill>
              </a:rPr>
              <a:t>Relations </a:t>
            </a:r>
            <a:r>
              <a:rPr lang="en-US" sz="3200" b="1" dirty="0">
                <a:solidFill>
                  <a:schemeClr val="bg1"/>
                </a:solidFill>
              </a:rPr>
              <a:t>between "Referral", "Transfer of Care", "Transition of Care"</a:t>
            </a:r>
          </a:p>
          <a:p>
            <a:pPr marL="0" indent="0">
              <a:buNone/>
            </a:pPr>
            <a:r>
              <a:rPr lang="en-US" sz="3200" b="1" dirty="0" smtClean="0">
                <a:solidFill>
                  <a:schemeClr val="bg1"/>
                </a:solidFill>
              </a:rPr>
              <a:t>Referral </a:t>
            </a:r>
            <a:r>
              <a:rPr lang="en-US" sz="3200" b="1" dirty="0">
                <a:solidFill>
                  <a:schemeClr val="bg1"/>
                </a:solidFill>
              </a:rPr>
              <a:t>and Transition of Care Data Requirements/Data Sets</a:t>
            </a:r>
          </a:p>
          <a:p>
            <a:endParaRPr lang="en-US" sz="3200" b="1" dirty="0">
              <a:solidFill>
                <a:schemeClr val="bg1"/>
              </a:solidFill>
            </a:endParaRPr>
          </a:p>
        </p:txBody>
      </p:sp>
      <p:pic>
        <p:nvPicPr>
          <p:cNvPr id="4" name="Picture 3"/>
          <p:cNvPicPr>
            <a:picLocks noChangeAspect="1"/>
          </p:cNvPicPr>
          <p:nvPr/>
        </p:nvPicPr>
        <p:blipFill>
          <a:blip r:embed="rId2"/>
          <a:stretch>
            <a:fillRect/>
          </a:stretch>
        </p:blipFill>
        <p:spPr>
          <a:xfrm>
            <a:off x="9357360" y="413596"/>
            <a:ext cx="2535498" cy="6195960"/>
          </a:xfrm>
          <a:prstGeom prst="rect">
            <a:avLst/>
          </a:prstGeom>
        </p:spPr>
      </p:pic>
    </p:spTree>
    <p:extLst>
      <p:ext uri="{BB962C8B-B14F-4D97-AF65-F5344CB8AC3E}">
        <p14:creationId xmlns:p14="http://schemas.microsoft.com/office/powerpoint/2010/main" val="1694589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292" y="5821680"/>
            <a:ext cx="3918268" cy="1036320"/>
          </a:xfrm>
        </p:spPr>
        <p:txBody>
          <a:bodyPr>
            <a:normAutofit/>
          </a:bodyPr>
          <a:lstStyle/>
          <a:p>
            <a:r>
              <a:rPr lang="en-US" sz="5400" b="1" dirty="0"/>
              <a:t>Referral</a:t>
            </a:r>
            <a:endParaRPr lang="en-US" sz="5400" dirty="0"/>
          </a:p>
        </p:txBody>
      </p:sp>
      <p:sp>
        <p:nvSpPr>
          <p:cNvPr id="3" name="Content Placeholder 2"/>
          <p:cNvSpPr>
            <a:spLocks noGrp="1"/>
          </p:cNvSpPr>
          <p:nvPr>
            <p:ph idx="1"/>
          </p:nvPr>
        </p:nvSpPr>
        <p:spPr>
          <a:xfrm>
            <a:off x="0" y="182880"/>
            <a:ext cx="8859520" cy="5740400"/>
          </a:xfrm>
        </p:spPr>
        <p:txBody>
          <a:bodyPr>
            <a:noAutofit/>
          </a:bodyPr>
          <a:lstStyle/>
          <a:p>
            <a:pPr>
              <a:buFont typeface="Arial" panose="020B0604020202020204" pitchFamily="34" charset="0"/>
              <a:buChar char="•"/>
            </a:pPr>
            <a:r>
              <a:rPr lang="en-US" sz="2400" b="1" dirty="0">
                <a:solidFill>
                  <a:schemeClr val="bg1"/>
                </a:solidFill>
              </a:rPr>
              <a:t>Referral is the process, with the intention of initiating care transfer, from the provider making the referral to the receiver.</a:t>
            </a:r>
          </a:p>
          <a:p>
            <a:pPr>
              <a:buFont typeface="Arial" panose="020B0604020202020204" pitchFamily="34" charset="0"/>
              <a:buChar char="•"/>
            </a:pPr>
            <a:r>
              <a:rPr lang="en-US" sz="2400" b="1" dirty="0">
                <a:solidFill>
                  <a:schemeClr val="bg1"/>
                </a:solidFill>
              </a:rPr>
              <a:t>NOTE: The essential components of referral are the intent and facilitation of transferring patient care in whole or in part from one health care provider or organization to another provider or organization. Self referral is also possible: a person, the subject of care, may be the referrer or the referee. Referral is normally accompanied by clinical information to responsibly enable takeover of such care by the referee.</a:t>
            </a:r>
          </a:p>
          <a:p>
            <a:pPr>
              <a:buFont typeface="Arial" panose="020B0604020202020204" pitchFamily="34" charset="0"/>
              <a:buChar char="•"/>
            </a:pPr>
            <a:endParaRPr lang="en-US" sz="2400" dirty="0"/>
          </a:p>
        </p:txBody>
      </p:sp>
      <p:pic>
        <p:nvPicPr>
          <p:cNvPr id="4" name="Picture 3"/>
          <p:cNvPicPr>
            <a:picLocks noChangeAspect="1"/>
          </p:cNvPicPr>
          <p:nvPr/>
        </p:nvPicPr>
        <p:blipFill>
          <a:blip r:embed="rId2"/>
          <a:stretch>
            <a:fillRect/>
          </a:stretch>
        </p:blipFill>
        <p:spPr>
          <a:xfrm>
            <a:off x="9245600" y="280508"/>
            <a:ext cx="2563812" cy="6265152"/>
          </a:xfrm>
          <a:prstGeom prst="rect">
            <a:avLst/>
          </a:prstGeom>
        </p:spPr>
      </p:pic>
    </p:spTree>
    <p:extLst>
      <p:ext uri="{BB962C8B-B14F-4D97-AF65-F5344CB8AC3E}">
        <p14:creationId xmlns:p14="http://schemas.microsoft.com/office/powerpoint/2010/main" val="806243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4721"/>
            <a:ext cx="11253788" cy="843279"/>
          </a:xfrm>
        </p:spPr>
        <p:txBody>
          <a:bodyPr>
            <a:normAutofit/>
          </a:bodyPr>
          <a:lstStyle/>
          <a:p>
            <a:r>
              <a:rPr lang="en-US" sz="3200" dirty="0"/>
              <a:t>Referral can take several forms </a:t>
            </a:r>
            <a:r>
              <a:rPr lang="en-US" sz="3200" dirty="0" smtClean="0"/>
              <a:t>most notably</a:t>
            </a:r>
            <a:r>
              <a:rPr lang="en-US" sz="3200" dirty="0"/>
              <a:t>:</a:t>
            </a:r>
          </a:p>
        </p:txBody>
      </p:sp>
      <p:sp>
        <p:nvSpPr>
          <p:cNvPr id="4" name="Rectangle 1"/>
          <p:cNvSpPr>
            <a:spLocks noGrp="1" noChangeArrowheads="1"/>
          </p:cNvSpPr>
          <p:nvPr>
            <p:ph idx="1"/>
          </p:nvPr>
        </p:nvSpPr>
        <p:spPr bwMode="auto">
          <a:xfrm>
            <a:off x="798615" y="420924"/>
            <a:ext cx="7370025" cy="54649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endParaRPr kumimoji="0" lang="en-US" altLang="en-US" sz="3200" b="0" i="0" u="none" strike="noStrike" cap="none" normalizeH="0" baseline="0" dirty="0" smtClean="0">
              <a:ln>
                <a:noFill/>
              </a:ln>
              <a:solidFill>
                <a:schemeClr val="tx1"/>
              </a:solidFill>
              <a:effectLst/>
              <a:latin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AutoNum type="alphaLcParenBoth"/>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investigation, intervention, or treatment.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(b) Notification of a problem with hope, expectation, or imposition of its management e.g.</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 Discharge Summary in a setting which imposes care responsibility on the recipient.</a:t>
            </a:r>
          </a:p>
          <a:p>
            <a:pPr marL="457200" lvl="1" indent="-457200" defTabSz="914400" eaLnBrk="0" fontAlgn="base" hangingPunct="0">
              <a:spcBef>
                <a:spcPct val="0"/>
              </a:spcBef>
              <a:spcAft>
                <a:spcPct val="0"/>
              </a:spcAft>
              <a:buClrTx/>
              <a:buSzTx/>
              <a:buNone/>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The common factors in all of these are a communication whose </a:t>
            </a:r>
            <a:r>
              <a:rPr kumimoji="0" lang="en-US" altLang="en-US" sz="2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intent is the transfer of care</a:t>
            </a:r>
            <a:r>
              <a:rPr lang="en-US" altLang="en-US" sz="2000" dirty="0">
                <a:solidFill>
                  <a:srgbClr val="000000"/>
                </a:solidFill>
                <a:latin typeface="Arial" panose="020B0604020202020204" pitchFamily="34" charset="0"/>
                <a:cs typeface="Arial" panose="020B0604020202020204" pitchFamily="34" charset="0"/>
              </a:rPr>
              <a:t>. Request for management of a problem or provision of a service e.g. a request for an</a:t>
            </a:r>
          </a:p>
          <a:p>
            <a:pPr marL="457200" marR="0" lvl="1" indent="-45720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NOTE - the first sentence of this definition is slightly modified: the original statement -</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"Referral is the communication ..." is modified to - "Referral is the process...")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9301884" y="313040"/>
            <a:ext cx="2324648" cy="5680710"/>
          </a:xfrm>
          <a:prstGeom prst="rect">
            <a:avLst/>
          </a:prstGeom>
        </p:spPr>
      </p:pic>
    </p:spTree>
    <p:extLst>
      <p:ext uri="{BB962C8B-B14F-4D97-AF65-F5344CB8AC3E}">
        <p14:creationId xmlns:p14="http://schemas.microsoft.com/office/powerpoint/2010/main" val="2968890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492" y="5350933"/>
            <a:ext cx="8534400" cy="1507067"/>
          </a:xfrm>
        </p:spPr>
        <p:txBody>
          <a:bodyPr>
            <a:normAutofit fontScale="90000"/>
          </a:bodyPr>
          <a:lstStyle/>
          <a:p>
            <a:r>
              <a:rPr lang="en-US" b="1" dirty="0" smtClean="0"/>
              <a:t/>
            </a:r>
            <a:br>
              <a:rPr lang="en-US" b="1" dirty="0" smtClean="0"/>
            </a:br>
            <a:r>
              <a:rPr lang="en-US" b="1" dirty="0"/>
              <a:t/>
            </a:r>
            <a:br>
              <a:rPr lang="en-US" b="1" dirty="0"/>
            </a:br>
            <a:r>
              <a:rPr lang="en-US" sz="5300" b="1" dirty="0" smtClean="0"/>
              <a:t>Transition </a:t>
            </a:r>
            <a:r>
              <a:rPr lang="en-US" sz="5300" b="1" dirty="0"/>
              <a:t>of Care</a:t>
            </a:r>
            <a:r>
              <a:rPr lang="en-US" sz="5300" dirty="0"/>
              <a:t/>
            </a:r>
            <a:br>
              <a:rPr lang="en-US" sz="5300" dirty="0"/>
            </a:br>
            <a:r>
              <a:rPr lang="en-US" sz="5300" dirty="0"/>
              <a:t/>
            </a:r>
            <a:br>
              <a:rPr lang="en-US" sz="5300" dirty="0"/>
            </a:br>
            <a:endParaRPr lang="en-US" sz="5300" dirty="0"/>
          </a:p>
        </p:txBody>
      </p:sp>
      <p:sp>
        <p:nvSpPr>
          <p:cNvPr id="3" name="Content Placeholder 2"/>
          <p:cNvSpPr>
            <a:spLocks noGrp="1"/>
          </p:cNvSpPr>
          <p:nvPr>
            <p:ph idx="1"/>
          </p:nvPr>
        </p:nvSpPr>
        <p:spPr>
          <a:xfrm>
            <a:off x="257492" y="375920"/>
            <a:ext cx="8534400" cy="4975013"/>
          </a:xfrm>
        </p:spPr>
        <p:txBody>
          <a:bodyPr>
            <a:normAutofit lnSpcReduction="10000"/>
          </a:bodyPr>
          <a:lstStyle/>
          <a:p>
            <a:pPr marL="914400" lvl="2" indent="0">
              <a:buNone/>
            </a:pPr>
            <a:r>
              <a:rPr lang="en-US" sz="4000" dirty="0" smtClean="0">
                <a:solidFill>
                  <a:schemeClr val="bg1"/>
                </a:solidFill>
              </a:rPr>
              <a:t>The </a:t>
            </a:r>
            <a:r>
              <a:rPr lang="en-US" sz="4000" dirty="0">
                <a:solidFill>
                  <a:schemeClr val="bg1"/>
                </a:solidFill>
              </a:rPr>
              <a:t>term "care transitions" refers to the </a:t>
            </a:r>
            <a:r>
              <a:rPr lang="en-US" sz="4000" b="1" dirty="0">
                <a:solidFill>
                  <a:schemeClr val="bg1"/>
                </a:solidFill>
              </a:rPr>
              <a:t>movement patients make between health care practitioners and settings</a:t>
            </a:r>
            <a:r>
              <a:rPr lang="en-US" sz="4000" dirty="0">
                <a:solidFill>
                  <a:schemeClr val="bg1"/>
                </a:solidFill>
              </a:rPr>
              <a:t> as their condition and care needs change during the course of a chronic or acute illness.</a:t>
            </a:r>
          </a:p>
          <a:p>
            <a:endParaRPr lang="en-US" sz="1800" dirty="0">
              <a:solidFill>
                <a:schemeClr val="bg1"/>
              </a:solidFill>
            </a:endParaRPr>
          </a:p>
        </p:txBody>
      </p:sp>
      <p:pic>
        <p:nvPicPr>
          <p:cNvPr id="4" name="Picture 3"/>
          <p:cNvPicPr>
            <a:picLocks noChangeAspect="1"/>
          </p:cNvPicPr>
          <p:nvPr/>
        </p:nvPicPr>
        <p:blipFill>
          <a:blip r:embed="rId2"/>
          <a:stretch>
            <a:fillRect/>
          </a:stretch>
        </p:blipFill>
        <p:spPr>
          <a:xfrm>
            <a:off x="9402051" y="375920"/>
            <a:ext cx="2478481" cy="6056630"/>
          </a:xfrm>
          <a:prstGeom prst="rect">
            <a:avLst/>
          </a:prstGeom>
        </p:spPr>
      </p:pic>
    </p:spTree>
    <p:extLst>
      <p:ext uri="{BB962C8B-B14F-4D97-AF65-F5344CB8AC3E}">
        <p14:creationId xmlns:p14="http://schemas.microsoft.com/office/powerpoint/2010/main" val="1793192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371" y="5682044"/>
            <a:ext cx="8534400" cy="1036472"/>
          </a:xfrm>
        </p:spPr>
        <p:txBody>
          <a:bodyPr>
            <a:normAutofit/>
          </a:bodyPr>
          <a:lstStyle/>
          <a:p>
            <a:r>
              <a:rPr lang="en-US" sz="4000" b="1" dirty="0" smtClean="0"/>
              <a:t>EXAMPLE OF TRANSITION OF CARE</a:t>
            </a:r>
            <a:endParaRPr lang="en-US" sz="4000" b="1" dirty="0"/>
          </a:p>
        </p:txBody>
      </p:sp>
      <p:sp>
        <p:nvSpPr>
          <p:cNvPr id="4" name="Rectangle 2"/>
          <p:cNvSpPr>
            <a:spLocks noGrp="1" noChangeArrowheads="1"/>
          </p:cNvSpPr>
          <p:nvPr>
            <p:ph idx="1"/>
          </p:nvPr>
        </p:nvSpPr>
        <p:spPr bwMode="auto">
          <a:xfrm>
            <a:off x="342635" y="355600"/>
            <a:ext cx="8729873" cy="5326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3920" tIns="3174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For example, in the course of an acute exacerbation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of an illness, a patient might receive care from a </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PCP or specialist in an outpatient setting, then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transition to a hospital physician and nursing team</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during an inpatient admission before moving on to</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yet another care team at a skilled nursing facility. </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Finally, the patient might return home, where he or</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she would receive care from a visiting nurse. </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Each of these shifts from care providers and settings </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is defined as a care transition</a:t>
            </a: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r>
              <a:rPr kumimoji="0" lang="en-US" alt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Source</a:t>
            </a:r>
            <a:r>
              <a:rPr kumimoji="0" lang="en-US" altLang="en-US"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900" b="0" i="0" u="none" strike="noStrike" cap="none" normalizeH="0" baseline="0" dirty="0" smtClean="0">
                <a:ln>
                  <a:noFill/>
                </a:ln>
                <a:solidFill>
                  <a:srgbClr val="663366"/>
                </a:solidFill>
                <a:effectLst/>
                <a:latin typeface="Arial" panose="020B0604020202020204" pitchFamily="34" charset="0"/>
                <a:cs typeface="Arial" panose="020B0604020202020204" pitchFamily="34" charset="0"/>
                <a:hlinkClick r:id="rId3"/>
              </a:rPr>
              <a:t>http://www.caretransitions.org/definitions.asp</a:t>
            </a:r>
            <a:r>
              <a:rPr kumimoji="0" lang="en-US" altLang="en-US"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rPr>
              <a:t/>
            </a:r>
            <a:br>
              <a:rPr kumimoji="0" lang="en-US" altLang="en-US" sz="800" b="0" i="0" u="none" strike="noStrike" cap="none" normalizeH="0" baseline="0" dirty="0" smtClean="0">
                <a:ln>
                  <a:noFill/>
                </a:ln>
                <a:solidFill>
                  <a:schemeClr val="tx1"/>
                </a:solidFill>
                <a:effectLst/>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4"/>
          <a:stretch>
            <a:fillRect/>
          </a:stretch>
        </p:blipFill>
        <p:spPr>
          <a:xfrm>
            <a:off x="9461219" y="355600"/>
            <a:ext cx="2490434" cy="6085840"/>
          </a:xfrm>
          <a:prstGeom prst="rect">
            <a:avLst/>
          </a:prstGeom>
        </p:spPr>
      </p:pic>
    </p:spTree>
    <p:extLst>
      <p:ext uri="{BB962C8B-B14F-4D97-AF65-F5344CB8AC3E}">
        <p14:creationId xmlns:p14="http://schemas.microsoft.com/office/powerpoint/2010/main" val="3701041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111</TotalTime>
  <Words>1324</Words>
  <Application>Microsoft Office PowerPoint</Application>
  <PresentationFormat>Widescreen</PresentationFormat>
  <Paragraphs>216</Paragraphs>
  <Slides>34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Century Gothic</vt:lpstr>
      <vt:lpstr>Symbol</vt:lpstr>
      <vt:lpstr>Wingdings 3</vt:lpstr>
      <vt:lpstr>Slice</vt:lpstr>
      <vt:lpstr>MODULE three:  MEDICAL ADMINISTRATION  AND SERVICE DELIVERY  STRUCTURES IN COMMUNITY  HEALTH SETTINGS  </vt:lpstr>
      <vt:lpstr>PowerPoint Presentation</vt:lpstr>
      <vt:lpstr>UNIT OBJECTIVE</vt:lpstr>
      <vt:lpstr> Referral System and Patient transfer </vt:lpstr>
      <vt:lpstr>Referral and Transition/Transfer of Care </vt:lpstr>
      <vt:lpstr>Referral</vt:lpstr>
      <vt:lpstr>Referral can take several forms most notably:</vt:lpstr>
      <vt:lpstr>  Transition of Care  </vt:lpstr>
      <vt:lpstr>EXAMPLE OF TRANSITION OF CARE</vt:lpstr>
      <vt:lpstr>Transition of Care</vt:lpstr>
      <vt:lpstr>Meaningful Use Stage 2 Measures - (Eligible Hospital and Critical Access Hospital Meaningful Use Core Measures Measure 12 of 16) defines "Transition of Care" as: </vt:lpstr>
      <vt:lpstr>Transition of Care</vt:lpstr>
      <vt:lpstr>Key concepts that can be discerned from these definitions of "Transition of Care" are: </vt:lpstr>
      <vt:lpstr>Relations between "Referral", "Transfer of Care", "Transition of Care" </vt:lpstr>
      <vt:lpstr>The Referral process has three main components: </vt:lpstr>
      <vt:lpstr>Referral Request</vt:lpstr>
      <vt:lpstr> Cancel Request</vt:lpstr>
      <vt:lpstr> Referral Fulfillment</vt:lpstr>
      <vt:lpstr>"Transfer of Care" </vt:lpstr>
      <vt:lpstr>Similar to referral, "Transfer of Care" </vt:lpstr>
      <vt:lpstr> Types of Transfer of Care:  Short term transfer </vt:lpstr>
      <vt:lpstr> Types of Transfer of Care: Long term/Permanent transfer </vt:lpstr>
      <vt:lpstr> Referral and Transition of Care Data Requirements/Data Sets </vt:lpstr>
      <vt:lpstr> Referral and Transition of Care Data Requirements/Data Sets </vt:lpstr>
      <vt:lpstr> Referral and Transition of Care Data Requirements/Data Sets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Brooks</dc:creator>
  <cp:lastModifiedBy>Victor Brooks</cp:lastModifiedBy>
  <cp:revision>19</cp:revision>
  <cp:lastPrinted>2017-12-09T00:38:17Z</cp:lastPrinted>
  <dcterms:created xsi:type="dcterms:W3CDTF">2017-11-27T19:02:08Z</dcterms:created>
  <dcterms:modified xsi:type="dcterms:W3CDTF">2018-01-19T19:44:13Z</dcterms:modified>
</cp:coreProperties>
</file>