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93" r:id="rId30"/>
    <p:sldId id="302" r:id="rId31"/>
    <p:sldId id="305" r:id="rId32"/>
    <p:sldId id="306" r:id="rId33"/>
    <p:sldId id="307" r:id="rId34"/>
    <p:sldId id="303" r:id="rId35"/>
    <p:sldId id="308" r:id="rId36"/>
    <p:sldId id="304" r:id="rId37"/>
    <p:sldId id="311" r:id="rId38"/>
    <p:sldId id="312" r:id="rId39"/>
    <p:sldId id="314" r:id="rId40"/>
    <p:sldId id="313" r:id="rId41"/>
    <p:sldId id="317" r:id="rId42"/>
    <p:sldId id="318" r:id="rId43"/>
    <p:sldId id="315" r:id="rId44"/>
    <p:sldId id="316" r:id="rId45"/>
    <p:sldId id="309" r:id="rId46"/>
    <p:sldId id="310" r:id="rId47"/>
    <p:sldId id="319" r:id="rId48"/>
    <p:sldId id="320" r:id="rId49"/>
    <p:sldId id="321" r:id="rId50"/>
    <p:sldId id="32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1/18/2018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06" y="1965906"/>
            <a:ext cx="7995531" cy="4454305"/>
          </a:xfrm>
        </p:spPr>
        <p:txBody>
          <a:bodyPr>
            <a:normAutofit fontScale="90000"/>
          </a:bodyPr>
          <a:lstStyle/>
          <a:p>
            <a:r>
              <a:rPr lang="en-US" sz="6000" b="1" dirty="0" smtClean="0"/>
              <a:t>MODULE five:</a:t>
            </a:r>
            <a:br>
              <a:rPr lang="en-US" sz="6000" b="1" dirty="0" smtClean="0"/>
            </a:br>
            <a:r>
              <a:rPr lang="en-US" sz="6000" b="1" dirty="0"/>
              <a:t/>
            </a:r>
            <a:br>
              <a:rPr lang="en-US" sz="6000" b="1" dirty="0"/>
            </a:br>
            <a:r>
              <a:rPr lang="en-US" sz="6000" b="1" dirty="0" smtClean="0"/>
              <a:t>professionalism, </a:t>
            </a:r>
            <a:br>
              <a:rPr lang="en-US" sz="6000" b="1" dirty="0" smtClean="0"/>
            </a:br>
            <a:r>
              <a:rPr lang="en-US" sz="6000" b="1" dirty="0" smtClean="0"/>
              <a:t>ethics, and bioethics</a:t>
            </a:r>
            <a:br>
              <a:rPr lang="en-US" sz="6000" b="1" dirty="0" smtClean="0"/>
            </a:br>
            <a:r>
              <a:rPr lang="en-US" sz="6000" b="1" dirty="0" smtClean="0"/>
              <a:t/>
            </a:r>
            <a:br>
              <a:rPr lang="en-US" sz="6000" b="1" dirty="0" smtClean="0"/>
            </a:br>
            <a:endParaRPr lang="en-US" sz="6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498" y="201477"/>
            <a:ext cx="2758721" cy="6380048"/>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3992" y="395207"/>
            <a:ext cx="8265403" cy="61063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107" y="395206"/>
            <a:ext cx="2640366" cy="6106332"/>
          </a:xfrm>
          <a:prstGeom prst="rect">
            <a:avLst/>
          </a:prstGeom>
        </p:spPr>
      </p:pic>
    </p:spTree>
    <p:extLst>
      <p:ext uri="{BB962C8B-B14F-4D97-AF65-F5344CB8AC3E}">
        <p14:creationId xmlns:p14="http://schemas.microsoft.com/office/powerpoint/2010/main" val="193504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632" y="395207"/>
            <a:ext cx="8117903" cy="607533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668" y="379708"/>
            <a:ext cx="2623800" cy="6068019"/>
          </a:xfrm>
          <a:prstGeom prst="rect">
            <a:avLst/>
          </a:prstGeom>
        </p:spPr>
      </p:pic>
    </p:spTree>
    <p:extLst>
      <p:ext uri="{BB962C8B-B14F-4D97-AF65-F5344CB8AC3E}">
        <p14:creationId xmlns:p14="http://schemas.microsoft.com/office/powerpoint/2010/main" val="230844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4749" y="387458"/>
            <a:ext cx="8422601" cy="61140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8522" y="387458"/>
            <a:ext cx="2643717" cy="6114081"/>
          </a:xfrm>
          <a:prstGeom prst="rect">
            <a:avLst/>
          </a:prstGeom>
        </p:spPr>
      </p:pic>
    </p:spTree>
    <p:extLst>
      <p:ext uri="{BB962C8B-B14F-4D97-AF65-F5344CB8AC3E}">
        <p14:creationId xmlns:p14="http://schemas.microsoft.com/office/powerpoint/2010/main" val="3382998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9370" y="418454"/>
            <a:ext cx="8211210" cy="614507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481" y="418454"/>
            <a:ext cx="2657981" cy="6147070"/>
          </a:xfrm>
          <a:prstGeom prst="rect">
            <a:avLst/>
          </a:prstGeom>
        </p:spPr>
      </p:pic>
    </p:spTree>
    <p:extLst>
      <p:ext uri="{BB962C8B-B14F-4D97-AF65-F5344CB8AC3E}">
        <p14:creationId xmlns:p14="http://schemas.microsoft.com/office/powerpoint/2010/main" val="2308889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0324" y="499820"/>
            <a:ext cx="8136942" cy="60249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072" y="499820"/>
            <a:ext cx="2605183" cy="6024966"/>
          </a:xfrm>
          <a:prstGeom prst="rect">
            <a:avLst/>
          </a:prstGeom>
        </p:spPr>
      </p:pic>
    </p:spTree>
    <p:extLst>
      <p:ext uri="{BB962C8B-B14F-4D97-AF65-F5344CB8AC3E}">
        <p14:creationId xmlns:p14="http://schemas.microsoft.com/office/powerpoint/2010/main" val="4172679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4841" y="685800"/>
            <a:ext cx="7875971" cy="58467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752" y="685800"/>
            <a:ext cx="2502997" cy="5788641"/>
          </a:xfrm>
          <a:prstGeom prst="rect">
            <a:avLst/>
          </a:prstGeom>
        </p:spPr>
      </p:pic>
    </p:spTree>
    <p:extLst>
      <p:ext uri="{BB962C8B-B14F-4D97-AF65-F5344CB8AC3E}">
        <p14:creationId xmlns:p14="http://schemas.microsoft.com/office/powerpoint/2010/main" val="4229372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48351" y="1180169"/>
            <a:ext cx="6676329" cy="491256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356" y="213101"/>
            <a:ext cx="2796174" cy="6466668"/>
          </a:xfrm>
          <a:prstGeom prst="rect">
            <a:avLst/>
          </a:prstGeom>
        </p:spPr>
      </p:pic>
    </p:spTree>
    <p:extLst>
      <p:ext uri="{BB962C8B-B14F-4D97-AF65-F5344CB8AC3E}">
        <p14:creationId xmlns:p14="http://schemas.microsoft.com/office/powerpoint/2010/main" val="3750302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83402" y="1190300"/>
            <a:ext cx="7841437" cy="46943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357" y="348710"/>
            <a:ext cx="2757642" cy="6377553"/>
          </a:xfrm>
          <a:prstGeom prst="rect">
            <a:avLst/>
          </a:prstGeom>
        </p:spPr>
      </p:pic>
    </p:spTree>
    <p:extLst>
      <p:ext uri="{BB962C8B-B14F-4D97-AF65-F5344CB8AC3E}">
        <p14:creationId xmlns:p14="http://schemas.microsoft.com/office/powerpoint/2010/main" val="906184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1409" y="1330137"/>
            <a:ext cx="7630538" cy="42333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485" y="237195"/>
            <a:ext cx="2775679" cy="6419267"/>
          </a:xfrm>
          <a:prstGeom prst="rect">
            <a:avLst/>
          </a:prstGeom>
        </p:spPr>
      </p:pic>
    </p:spTree>
    <p:extLst>
      <p:ext uri="{BB962C8B-B14F-4D97-AF65-F5344CB8AC3E}">
        <p14:creationId xmlns:p14="http://schemas.microsoft.com/office/powerpoint/2010/main" val="1609374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7681" y="1177952"/>
            <a:ext cx="7640663" cy="505987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180" y="131712"/>
            <a:ext cx="2811264" cy="6501563"/>
          </a:xfrm>
          <a:prstGeom prst="rect">
            <a:avLst/>
          </a:prstGeom>
        </p:spPr>
      </p:pic>
    </p:spTree>
    <p:extLst>
      <p:ext uri="{BB962C8B-B14F-4D97-AF65-F5344CB8AC3E}">
        <p14:creationId xmlns:p14="http://schemas.microsoft.com/office/powerpoint/2010/main" val="1148695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five:   </a:t>
            </a:r>
            <a:br>
              <a:rPr lang="en-US" sz="6000" b="1" dirty="0" smtClean="0"/>
            </a:br>
            <a:endParaRPr lang="en-US" sz="6000" b="1" dirty="0" smtClean="0"/>
          </a:p>
          <a:p>
            <a:r>
              <a:rPr lang="en-US" b="1" dirty="0" smtClean="0"/>
              <a:t>SECTION four:</a:t>
            </a:r>
          </a:p>
          <a:p>
            <a:r>
              <a:rPr lang="en-US" b="1" dirty="0" smtClean="0"/>
              <a:t>Human rights</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742" y="232474"/>
            <a:ext cx="2727723" cy="6308361"/>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9159" y="887965"/>
            <a:ext cx="7440109" cy="54430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244" y="244098"/>
            <a:ext cx="2766018" cy="6396926"/>
          </a:xfrm>
          <a:prstGeom prst="rect">
            <a:avLst/>
          </a:prstGeom>
        </p:spPr>
      </p:pic>
    </p:spTree>
    <p:extLst>
      <p:ext uri="{BB962C8B-B14F-4D97-AF65-F5344CB8AC3E}">
        <p14:creationId xmlns:p14="http://schemas.microsoft.com/office/powerpoint/2010/main" val="952760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2604" y="1003516"/>
            <a:ext cx="8097644" cy="5389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5787" y="251847"/>
            <a:ext cx="2745914" cy="6350431"/>
          </a:xfrm>
          <a:prstGeom prst="rect">
            <a:avLst/>
          </a:prstGeom>
        </p:spPr>
      </p:pic>
      <p:pic>
        <p:nvPicPr>
          <p:cNvPr id="5" name="Picture 4"/>
          <p:cNvPicPr>
            <a:picLocks noChangeAspect="1"/>
          </p:cNvPicPr>
          <p:nvPr/>
        </p:nvPicPr>
        <p:blipFill>
          <a:blip r:embed="rId4"/>
          <a:stretch>
            <a:fillRect/>
          </a:stretch>
        </p:blipFill>
        <p:spPr>
          <a:xfrm>
            <a:off x="5655817" y="1212743"/>
            <a:ext cx="2675459" cy="344837"/>
          </a:xfrm>
          <a:prstGeom prst="rect">
            <a:avLst/>
          </a:prstGeom>
        </p:spPr>
      </p:pic>
    </p:spTree>
    <p:extLst>
      <p:ext uri="{BB962C8B-B14F-4D97-AF65-F5344CB8AC3E}">
        <p14:creationId xmlns:p14="http://schemas.microsoft.com/office/powerpoint/2010/main" val="2553073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9159" y="907571"/>
            <a:ext cx="6594529" cy="54932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308" y="319106"/>
            <a:ext cx="2719953" cy="6290392"/>
          </a:xfrm>
          <a:prstGeom prst="rect">
            <a:avLst/>
          </a:prstGeom>
        </p:spPr>
      </p:pic>
    </p:spTree>
    <p:extLst>
      <p:ext uri="{BB962C8B-B14F-4D97-AF65-F5344CB8AC3E}">
        <p14:creationId xmlns:p14="http://schemas.microsoft.com/office/powerpoint/2010/main" val="3442710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9674" y="1561514"/>
            <a:ext cx="7197042" cy="46600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706" y="170480"/>
            <a:ext cx="2744239" cy="6346557"/>
          </a:xfrm>
          <a:prstGeom prst="rect">
            <a:avLst/>
          </a:prstGeom>
        </p:spPr>
      </p:pic>
    </p:spTree>
    <p:extLst>
      <p:ext uri="{BB962C8B-B14F-4D97-AF65-F5344CB8AC3E}">
        <p14:creationId xmlns:p14="http://schemas.microsoft.com/office/powerpoint/2010/main" val="1371734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8454" y="890261"/>
            <a:ext cx="7379274" cy="519282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817" y="232474"/>
            <a:ext cx="2737537" cy="6331058"/>
          </a:xfrm>
          <a:prstGeom prst="rect">
            <a:avLst/>
          </a:prstGeom>
        </p:spPr>
      </p:pic>
    </p:spTree>
    <p:extLst>
      <p:ext uri="{BB962C8B-B14F-4D97-AF65-F5344CB8AC3E}">
        <p14:creationId xmlns:p14="http://schemas.microsoft.com/office/powerpoint/2010/main" val="781187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8698" y="798718"/>
            <a:ext cx="7941864" cy="55320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993" y="326018"/>
            <a:ext cx="2673458" cy="6182863"/>
          </a:xfrm>
          <a:prstGeom prst="rect">
            <a:avLst/>
          </a:prstGeom>
        </p:spPr>
      </p:pic>
    </p:spTree>
    <p:extLst>
      <p:ext uri="{BB962C8B-B14F-4D97-AF65-F5344CB8AC3E}">
        <p14:creationId xmlns:p14="http://schemas.microsoft.com/office/powerpoint/2010/main" val="3226212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3918" y="1300162"/>
            <a:ext cx="8214102" cy="50696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324" y="220886"/>
            <a:ext cx="2802861" cy="6482131"/>
          </a:xfrm>
          <a:prstGeom prst="rect">
            <a:avLst/>
          </a:prstGeom>
        </p:spPr>
      </p:pic>
    </p:spTree>
    <p:extLst>
      <p:ext uri="{BB962C8B-B14F-4D97-AF65-F5344CB8AC3E}">
        <p14:creationId xmlns:p14="http://schemas.microsoft.com/office/powerpoint/2010/main" val="2943860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6852" y="418454"/>
            <a:ext cx="8067808" cy="619157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060" y="154983"/>
            <a:ext cx="2681130" cy="6200606"/>
          </a:xfrm>
          <a:prstGeom prst="rect">
            <a:avLst/>
          </a:prstGeom>
        </p:spPr>
      </p:pic>
    </p:spTree>
    <p:extLst>
      <p:ext uri="{BB962C8B-B14F-4D97-AF65-F5344CB8AC3E}">
        <p14:creationId xmlns:p14="http://schemas.microsoft.com/office/powerpoint/2010/main" val="2450109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2284" y="568699"/>
            <a:ext cx="8070048" cy="60490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168" y="188991"/>
            <a:ext cx="2779795" cy="6428785"/>
          </a:xfrm>
          <a:prstGeom prst="rect">
            <a:avLst/>
          </a:prstGeom>
        </p:spPr>
      </p:pic>
    </p:spTree>
    <p:extLst>
      <p:ext uri="{BB962C8B-B14F-4D97-AF65-F5344CB8AC3E}">
        <p14:creationId xmlns:p14="http://schemas.microsoft.com/office/powerpoint/2010/main" val="1032101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6762" y="1101678"/>
            <a:ext cx="8341773" cy="48729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741" y="323163"/>
            <a:ext cx="2711726" cy="6271365"/>
          </a:xfrm>
          <a:prstGeom prst="rect">
            <a:avLst/>
          </a:prstGeom>
        </p:spPr>
      </p:pic>
    </p:spTree>
    <p:extLst>
      <p:ext uri="{BB962C8B-B14F-4D97-AF65-F5344CB8AC3E}">
        <p14:creationId xmlns:p14="http://schemas.microsoft.com/office/powerpoint/2010/main" val="262242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994839" cy="3615267"/>
          </a:xfrm>
        </p:spPr>
        <p:txBody>
          <a:bodyPr>
            <a:normAutofit/>
          </a:bodyPr>
          <a:lstStyle/>
          <a:p>
            <a:pPr marL="0" indent="0">
              <a:buNone/>
            </a:pPr>
            <a:r>
              <a:rPr lang="en-US" sz="3200" b="1" dirty="0" smtClean="0">
                <a:solidFill>
                  <a:schemeClr val="bg1"/>
                </a:solidFill>
              </a:rPr>
              <a:t>To learn the history of human rights and the classifications of human rights, as well as the importance of the right to health and its importance in medical ethics</a:t>
            </a:r>
            <a:endParaRPr lang="en-US" sz="32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881" y="193727"/>
            <a:ext cx="2777747" cy="6424049"/>
          </a:xfrm>
          <a:prstGeom prst="rect">
            <a:avLst/>
          </a:prstGeom>
        </p:spPr>
      </p:pic>
    </p:spTree>
    <p:extLst>
      <p:ext uri="{BB962C8B-B14F-4D97-AF65-F5344CB8AC3E}">
        <p14:creationId xmlns:p14="http://schemas.microsoft.com/office/powerpoint/2010/main" val="3703362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6721" y="201477"/>
            <a:ext cx="10842378" cy="6462794"/>
          </a:xfrm>
          <a:prstGeom prst="rect">
            <a:avLst/>
          </a:prstGeom>
        </p:spPr>
      </p:pic>
    </p:spTree>
    <p:extLst>
      <p:ext uri="{BB962C8B-B14F-4D97-AF65-F5344CB8AC3E}">
        <p14:creationId xmlns:p14="http://schemas.microsoft.com/office/powerpoint/2010/main" val="2812562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3550" y="813661"/>
            <a:ext cx="8301083" cy="56181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306" y="255722"/>
            <a:ext cx="2757641" cy="6377553"/>
          </a:xfrm>
          <a:prstGeom prst="rect">
            <a:avLst/>
          </a:prstGeom>
        </p:spPr>
      </p:pic>
    </p:spTree>
    <p:extLst>
      <p:ext uri="{BB962C8B-B14F-4D97-AF65-F5344CB8AC3E}">
        <p14:creationId xmlns:p14="http://schemas.microsoft.com/office/powerpoint/2010/main" val="971066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4744" y="798163"/>
            <a:ext cx="7807305" cy="58041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5281" y="348712"/>
            <a:ext cx="2727485" cy="6307810"/>
          </a:xfrm>
          <a:prstGeom prst="rect">
            <a:avLst/>
          </a:prstGeom>
        </p:spPr>
      </p:pic>
      <p:sp>
        <p:nvSpPr>
          <p:cNvPr id="7" name="TextBox 6"/>
          <p:cNvSpPr txBox="1"/>
          <p:nvPr/>
        </p:nvSpPr>
        <p:spPr>
          <a:xfrm>
            <a:off x="9194747" y="2495227"/>
            <a:ext cx="2359941" cy="923330"/>
          </a:xfrm>
          <a:prstGeom prst="rect">
            <a:avLst/>
          </a:prstGeom>
          <a:noFill/>
        </p:spPr>
        <p:txBody>
          <a:bodyPr wrap="none" rtlCol="0">
            <a:spAutoFit/>
          </a:bodyPr>
          <a:lstStyle/>
          <a:p>
            <a:r>
              <a:rPr lang="en-US" dirty="0" smtClean="0"/>
              <a:t>HOWEVER NOT ALL </a:t>
            </a:r>
          </a:p>
          <a:p>
            <a:r>
              <a:rPr lang="en-US" dirty="0" smtClean="0"/>
              <a:t>AGREE WITH THIS </a:t>
            </a:r>
          </a:p>
          <a:p>
            <a:r>
              <a:rPr lang="en-US" dirty="0" smtClean="0"/>
              <a:t>OPINION</a:t>
            </a:r>
            <a:endParaRPr lang="en-US" dirty="0"/>
          </a:p>
        </p:txBody>
      </p:sp>
    </p:spTree>
    <p:extLst>
      <p:ext uri="{BB962C8B-B14F-4D97-AF65-F5344CB8AC3E}">
        <p14:creationId xmlns:p14="http://schemas.microsoft.com/office/powerpoint/2010/main" val="4028395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1" y="5943693"/>
            <a:ext cx="5522859" cy="686230"/>
          </a:xfrm>
        </p:spPr>
        <p:txBody>
          <a:bodyPr>
            <a:normAutofit fontScale="90000"/>
          </a:bodyPr>
          <a:lstStyle/>
          <a:p>
            <a:r>
              <a:rPr lang="en-US" b="1" dirty="0"/>
              <a:t> </a:t>
            </a:r>
            <a:r>
              <a:rPr lang="en-US" b="1" dirty="0" smtClean="0"/>
              <a:t/>
            </a:r>
            <a:br>
              <a:rPr lang="en-US" b="1" dirty="0" smtClean="0"/>
            </a:br>
            <a:r>
              <a:rPr lang="en-US" b="1" dirty="0" smtClean="0"/>
              <a:t>Your </a:t>
            </a:r>
            <a:r>
              <a:rPr lang="en-US" b="1" dirty="0"/>
              <a:t>Health Care Rights</a:t>
            </a:r>
            <a:br>
              <a:rPr lang="en-US" b="1" dirty="0"/>
            </a:br>
            <a:endParaRPr lang="en-US" dirty="0"/>
          </a:p>
        </p:txBody>
      </p:sp>
      <p:sp>
        <p:nvSpPr>
          <p:cNvPr id="3" name="Content Placeholder 2"/>
          <p:cNvSpPr>
            <a:spLocks noGrp="1"/>
          </p:cNvSpPr>
          <p:nvPr>
            <p:ph idx="1"/>
          </p:nvPr>
        </p:nvSpPr>
        <p:spPr>
          <a:xfrm>
            <a:off x="126273" y="728372"/>
            <a:ext cx="8534400" cy="5110566"/>
          </a:xfrm>
        </p:spPr>
        <p:txBody>
          <a:bodyPr>
            <a:normAutofit/>
          </a:bodyPr>
          <a:lstStyle/>
          <a:p>
            <a:pPr fontAlgn="base">
              <a:buFont typeface="Arial" panose="020B0604020202020204" pitchFamily="34" charset="0"/>
              <a:buChar char="•"/>
            </a:pPr>
            <a:r>
              <a:rPr lang="en-US" b="1" dirty="0">
                <a:solidFill>
                  <a:schemeClr val="bg1"/>
                </a:solidFill>
              </a:rPr>
              <a:t>To have an appointment when you need one. There are limits on how long you have to wait for an appointment.</a:t>
            </a:r>
          </a:p>
          <a:p>
            <a:pPr fontAlgn="base">
              <a:buFont typeface="Arial" panose="020B0604020202020204" pitchFamily="34" charset="0"/>
              <a:buChar char="•"/>
            </a:pPr>
            <a:r>
              <a:rPr lang="en-US" b="1" dirty="0">
                <a:solidFill>
                  <a:schemeClr val="bg1"/>
                </a:solidFill>
              </a:rPr>
              <a:t>To have an appointment with a specialist when you need one.</a:t>
            </a:r>
          </a:p>
          <a:p>
            <a:pPr fontAlgn="base">
              <a:buFont typeface="Arial" panose="020B0604020202020204" pitchFamily="34" charset="0"/>
              <a:buChar char="•"/>
            </a:pPr>
            <a:r>
              <a:rPr lang="en-US" b="1" dirty="0">
                <a:solidFill>
                  <a:schemeClr val="bg1"/>
                </a:solidFill>
              </a:rPr>
              <a:t>To request continuity of care if your doctor or medical group leaves your plan.</a:t>
            </a:r>
          </a:p>
          <a:p>
            <a:pPr fontAlgn="base">
              <a:buFont typeface="Arial" panose="020B0604020202020204" pitchFamily="34" charset="0"/>
              <a:buChar char="•"/>
            </a:pPr>
            <a:r>
              <a:rPr lang="en-US" b="1" dirty="0">
                <a:solidFill>
                  <a:schemeClr val="bg1"/>
                </a:solidFill>
              </a:rPr>
              <a:t>To receive treatment for certain mental health conditions.</a:t>
            </a:r>
          </a:p>
          <a:p>
            <a:pPr fontAlgn="base">
              <a:buFont typeface="Arial" panose="020B0604020202020204" pitchFamily="34" charset="0"/>
              <a:buChar char="•"/>
            </a:pPr>
            <a:r>
              <a:rPr lang="en-US" b="1" dirty="0">
                <a:solidFill>
                  <a:schemeClr val="bg1"/>
                </a:solidFill>
              </a:rPr>
              <a:t>To get a second doctor's opinion.</a:t>
            </a:r>
          </a:p>
          <a:p>
            <a:pPr fontAlgn="base">
              <a:buFont typeface="Arial" panose="020B0604020202020204" pitchFamily="34" charset="0"/>
              <a:buChar char="•"/>
            </a:pPr>
            <a:r>
              <a:rPr lang="en-US" b="1" dirty="0">
                <a:solidFill>
                  <a:schemeClr val="bg1"/>
                </a:solidFill>
              </a:rPr>
              <a:t>To know why your plan denies a service or treatment.</a:t>
            </a:r>
          </a:p>
          <a:p>
            <a:pPr fontAlgn="base">
              <a:buFont typeface="Arial" panose="020B0604020202020204" pitchFamily="34" charset="0"/>
              <a:buChar char="•"/>
            </a:pPr>
            <a:r>
              <a:rPr lang="en-US" b="1" dirty="0">
                <a:solidFill>
                  <a:schemeClr val="bg1"/>
                </a:solidFill>
              </a:rPr>
              <a:t>You Have the Right to Understand Your Health Problems and Treatments</a:t>
            </a:r>
          </a:p>
          <a:p>
            <a:pPr fontAlgn="base">
              <a:buFont typeface="Arial" panose="020B0604020202020204" pitchFamily="34" charset="0"/>
              <a:buChar char="•"/>
            </a:pPr>
            <a:r>
              <a:rPr lang="en-US" b="1" dirty="0">
                <a:solidFill>
                  <a:schemeClr val="bg1"/>
                </a:solidFill>
              </a:rPr>
              <a:t>To see a written diagnosis (description of your health problem).</a:t>
            </a:r>
          </a:p>
          <a:p>
            <a:pPr fontAlgn="base">
              <a:buFont typeface="Arial" panose="020B0604020202020204" pitchFamily="34" charset="0"/>
              <a:buChar char="•"/>
            </a:pPr>
            <a:r>
              <a:rPr lang="en-US" b="1" dirty="0">
                <a:solidFill>
                  <a:schemeClr val="bg1"/>
                </a:solidFill>
              </a:rPr>
              <a:t>To give informed consent when you have a treatment.</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5579390" y="5839723"/>
            <a:ext cx="3332135" cy="8755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954" y="240316"/>
            <a:ext cx="2799752" cy="6474941"/>
          </a:xfrm>
          <a:prstGeom prst="rect">
            <a:avLst/>
          </a:prstGeom>
        </p:spPr>
      </p:pic>
    </p:spTree>
    <p:extLst>
      <p:ext uri="{BB962C8B-B14F-4D97-AF65-F5344CB8AC3E}">
        <p14:creationId xmlns:p14="http://schemas.microsoft.com/office/powerpoint/2010/main" val="4221294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7458" y="692608"/>
            <a:ext cx="10124610" cy="5606763"/>
          </a:xfrm>
          <a:prstGeom prst="rect">
            <a:avLst/>
          </a:prstGeom>
        </p:spPr>
      </p:pic>
      <p:pic>
        <p:nvPicPr>
          <p:cNvPr id="4" name="Picture 3"/>
          <p:cNvPicPr>
            <a:picLocks noChangeAspect="1"/>
          </p:cNvPicPr>
          <p:nvPr/>
        </p:nvPicPr>
        <p:blipFill>
          <a:blip r:embed="rId3"/>
          <a:stretch>
            <a:fillRect/>
          </a:stretch>
        </p:blipFill>
        <p:spPr>
          <a:xfrm>
            <a:off x="7833016" y="5973342"/>
            <a:ext cx="4033520" cy="652057"/>
          </a:xfrm>
          <a:prstGeom prst="rect">
            <a:avLst/>
          </a:prstGeom>
        </p:spPr>
      </p:pic>
    </p:spTree>
    <p:extLst>
      <p:ext uri="{BB962C8B-B14F-4D97-AF65-F5344CB8AC3E}">
        <p14:creationId xmlns:p14="http://schemas.microsoft.com/office/powerpoint/2010/main" val="3138513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1793" y="268908"/>
            <a:ext cx="5737090" cy="1957537"/>
          </a:xfrm>
          <a:prstGeom prst="rect">
            <a:avLst/>
          </a:prstGeom>
        </p:spPr>
      </p:pic>
      <p:pic>
        <p:nvPicPr>
          <p:cNvPr id="5" name="Picture 4"/>
          <p:cNvPicPr>
            <a:picLocks noChangeAspect="1"/>
          </p:cNvPicPr>
          <p:nvPr/>
        </p:nvPicPr>
        <p:blipFill>
          <a:blip r:embed="rId3"/>
          <a:stretch>
            <a:fillRect/>
          </a:stretch>
        </p:blipFill>
        <p:spPr>
          <a:xfrm>
            <a:off x="218026" y="2226445"/>
            <a:ext cx="5740857" cy="4211530"/>
          </a:xfrm>
          <a:prstGeom prst="rect">
            <a:avLst/>
          </a:prstGeom>
        </p:spPr>
      </p:pic>
      <p:pic>
        <p:nvPicPr>
          <p:cNvPr id="6" name="Picture 5"/>
          <p:cNvPicPr>
            <a:picLocks noChangeAspect="1"/>
          </p:cNvPicPr>
          <p:nvPr/>
        </p:nvPicPr>
        <p:blipFill>
          <a:blip r:embed="rId4"/>
          <a:stretch>
            <a:fillRect/>
          </a:stretch>
        </p:blipFill>
        <p:spPr>
          <a:xfrm>
            <a:off x="6098582" y="268908"/>
            <a:ext cx="5818083" cy="5047011"/>
          </a:xfrm>
          <a:prstGeom prst="rect">
            <a:avLst/>
          </a:prstGeom>
        </p:spPr>
      </p:pic>
      <p:pic>
        <p:nvPicPr>
          <p:cNvPr id="8" name="Picture 7"/>
          <p:cNvPicPr>
            <a:picLocks noChangeAspect="1"/>
          </p:cNvPicPr>
          <p:nvPr/>
        </p:nvPicPr>
        <p:blipFill>
          <a:blip r:embed="rId5"/>
          <a:stretch>
            <a:fillRect/>
          </a:stretch>
        </p:blipFill>
        <p:spPr>
          <a:xfrm>
            <a:off x="6098582" y="5468294"/>
            <a:ext cx="5818083" cy="969681"/>
          </a:xfrm>
          <a:prstGeom prst="rect">
            <a:avLst/>
          </a:prstGeom>
        </p:spPr>
      </p:pic>
      <p:pic>
        <p:nvPicPr>
          <p:cNvPr id="9" name="Picture 8"/>
          <p:cNvPicPr>
            <a:picLocks noChangeAspect="1"/>
          </p:cNvPicPr>
          <p:nvPr/>
        </p:nvPicPr>
        <p:blipFill>
          <a:blip r:embed="rId6"/>
          <a:stretch>
            <a:fillRect/>
          </a:stretch>
        </p:blipFill>
        <p:spPr>
          <a:xfrm>
            <a:off x="6959748" y="6287457"/>
            <a:ext cx="4095750" cy="476250"/>
          </a:xfrm>
          <a:prstGeom prst="rect">
            <a:avLst/>
          </a:prstGeom>
        </p:spPr>
      </p:pic>
    </p:spTree>
    <p:extLst>
      <p:ext uri="{BB962C8B-B14F-4D97-AF65-F5344CB8AC3E}">
        <p14:creationId xmlns:p14="http://schemas.microsoft.com/office/powerpoint/2010/main" val="2327624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49020" y="116642"/>
            <a:ext cx="6700739" cy="4963357"/>
          </a:xfrm>
          <a:prstGeom prst="rect">
            <a:avLst/>
          </a:prstGeom>
        </p:spPr>
      </p:pic>
      <p:sp>
        <p:nvSpPr>
          <p:cNvPr id="2" name="Title 1"/>
          <p:cNvSpPr>
            <a:spLocks noGrp="1"/>
          </p:cNvSpPr>
          <p:nvPr>
            <p:ph type="title"/>
          </p:nvPr>
        </p:nvSpPr>
        <p:spPr>
          <a:xfrm>
            <a:off x="5587999" y="5282883"/>
            <a:ext cx="6461761" cy="1229359"/>
          </a:xfrm>
        </p:spPr>
        <p:txBody>
          <a:bodyPr/>
          <a:lstStyle/>
          <a:p>
            <a:r>
              <a:rPr lang="en-US" dirty="0" smtClean="0"/>
              <a:t>Multiple view points exist</a:t>
            </a:r>
            <a:endParaRPr lang="en-US" dirty="0"/>
          </a:p>
        </p:txBody>
      </p:sp>
      <p:pic>
        <p:nvPicPr>
          <p:cNvPr id="4" name="Content Placeholder 3"/>
          <p:cNvPicPr>
            <a:picLocks noGrp="1" noChangeAspect="1"/>
          </p:cNvPicPr>
          <p:nvPr>
            <p:ph idx="1"/>
          </p:nvPr>
        </p:nvPicPr>
        <p:blipFill>
          <a:blip r:embed="rId3"/>
          <a:stretch>
            <a:fillRect/>
          </a:stretch>
        </p:blipFill>
        <p:spPr>
          <a:xfrm>
            <a:off x="156974" y="116643"/>
            <a:ext cx="5065266" cy="5451339"/>
          </a:xfrm>
          <a:prstGeom prst="rect">
            <a:avLst/>
          </a:prstGeom>
        </p:spPr>
      </p:pic>
      <p:pic>
        <p:nvPicPr>
          <p:cNvPr id="5" name="Picture 4"/>
          <p:cNvPicPr>
            <a:picLocks noChangeAspect="1"/>
          </p:cNvPicPr>
          <p:nvPr/>
        </p:nvPicPr>
        <p:blipFill>
          <a:blip r:embed="rId4"/>
          <a:stretch>
            <a:fillRect/>
          </a:stretch>
        </p:blipFill>
        <p:spPr>
          <a:xfrm>
            <a:off x="163506" y="5882323"/>
            <a:ext cx="5058734" cy="629919"/>
          </a:xfrm>
          <a:prstGeom prst="rect">
            <a:avLst/>
          </a:prstGeom>
        </p:spPr>
      </p:pic>
    </p:spTree>
    <p:extLst>
      <p:ext uri="{BB962C8B-B14F-4D97-AF65-F5344CB8AC3E}">
        <p14:creationId xmlns:p14="http://schemas.microsoft.com/office/powerpoint/2010/main" val="1526379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98" y="4448014"/>
            <a:ext cx="8534400" cy="1546385"/>
          </a:xfrm>
        </p:spPr>
        <p:txBody>
          <a:bodyPr/>
          <a:lstStyle/>
          <a:p>
            <a:r>
              <a:rPr lang="en-US" b="1" dirty="0"/>
              <a:t>AMA Principles of Medical Ethics</a:t>
            </a:r>
            <a:r>
              <a:rPr lang="en-US" dirty="0"/>
              <a:t/>
            </a:r>
            <a:br>
              <a:rPr lang="en-US" dirty="0"/>
            </a:br>
            <a:endParaRPr lang="en-US" dirty="0"/>
          </a:p>
        </p:txBody>
      </p:sp>
      <p:sp>
        <p:nvSpPr>
          <p:cNvPr id="3" name="Content Placeholder 2"/>
          <p:cNvSpPr>
            <a:spLocks noGrp="1"/>
          </p:cNvSpPr>
          <p:nvPr>
            <p:ph idx="1"/>
          </p:nvPr>
        </p:nvSpPr>
        <p:spPr>
          <a:xfrm>
            <a:off x="350998" y="701298"/>
            <a:ext cx="8534400" cy="3615267"/>
          </a:xfrm>
        </p:spPr>
        <p:txBody>
          <a:bodyPr>
            <a:normAutofit fontScale="92500"/>
          </a:bodyPr>
          <a:lstStyle/>
          <a:p>
            <a:pPr marL="0" indent="0">
              <a:buNone/>
            </a:pPr>
            <a:r>
              <a:rPr lang="en-US" sz="3600" b="1" dirty="0">
                <a:solidFill>
                  <a:schemeClr val="bg1"/>
                </a:solidFill>
              </a:rPr>
              <a:t>Preamble</a:t>
            </a:r>
          </a:p>
          <a:p>
            <a:pPr marL="0" indent="0">
              <a:buNone/>
            </a:pPr>
            <a:r>
              <a:rPr lang="en-US" sz="2400" b="1" dirty="0">
                <a:solidFill>
                  <a:schemeClr val="bg1"/>
                </a:solidFill>
              </a:rPr>
              <a:t>The medical profession has long subscribed to a body of ethical statements developed primarily for the benefit of the patient. As a member of this profession, a physician must recognize responsibility to patients first and foremost, as well as to society, to other health professionals, and to self. The following Principles adopted by the American Medical Association are not laws, but standards of conduct that define the essentials of honorable behavior for the physician.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954" y="240316"/>
            <a:ext cx="2799752" cy="6474941"/>
          </a:xfrm>
          <a:prstGeom prst="rect">
            <a:avLst/>
          </a:prstGeom>
        </p:spPr>
      </p:pic>
    </p:spTree>
    <p:extLst>
      <p:ext uri="{BB962C8B-B14F-4D97-AF65-F5344CB8AC3E}">
        <p14:creationId xmlns:p14="http://schemas.microsoft.com/office/powerpoint/2010/main" val="948905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446" y="5866108"/>
            <a:ext cx="8534400" cy="848962"/>
          </a:xfrm>
        </p:spPr>
        <p:txBody>
          <a:bodyPr>
            <a:normAutofit fontScale="90000"/>
          </a:bodyPr>
          <a:lstStyle/>
          <a:p>
            <a:r>
              <a:rPr lang="en-US" b="1" dirty="0" smtClean="0"/>
              <a:t/>
            </a:r>
            <a:br>
              <a:rPr lang="en-US" b="1" dirty="0" smtClean="0"/>
            </a:br>
            <a:r>
              <a:rPr lang="en-US" b="1" dirty="0" smtClean="0"/>
              <a:t>AMA </a:t>
            </a:r>
            <a:r>
              <a:rPr lang="en-US" b="1" dirty="0"/>
              <a:t>Principles of Medical Ethics</a:t>
            </a:r>
            <a:r>
              <a:rPr lang="en-US" dirty="0"/>
              <a:t/>
            </a:r>
            <a:br>
              <a:rPr lang="en-US" dirty="0"/>
            </a:br>
            <a:endParaRPr lang="en-US" dirty="0"/>
          </a:p>
        </p:txBody>
      </p:sp>
      <p:sp>
        <p:nvSpPr>
          <p:cNvPr id="3" name="Content Placeholder 2"/>
          <p:cNvSpPr>
            <a:spLocks noGrp="1"/>
          </p:cNvSpPr>
          <p:nvPr>
            <p:ph idx="1"/>
          </p:nvPr>
        </p:nvSpPr>
        <p:spPr>
          <a:xfrm>
            <a:off x="304504" y="325466"/>
            <a:ext cx="8534400" cy="5478650"/>
          </a:xfrm>
        </p:spPr>
        <p:txBody>
          <a:bodyPr>
            <a:noAutofit/>
          </a:bodyPr>
          <a:lstStyle/>
          <a:p>
            <a:pPr>
              <a:buFont typeface="Arial" panose="020B0604020202020204" pitchFamily="34" charset="0"/>
              <a:buChar char="•"/>
            </a:pPr>
            <a:r>
              <a:rPr lang="en-US" sz="2400" b="1" dirty="0">
                <a:solidFill>
                  <a:schemeClr val="bg1"/>
                </a:solidFill>
              </a:rPr>
              <a:t>I. A physician shall be dedicated to providing competent medical care, with compassion and respect for human dignity and rights.</a:t>
            </a:r>
          </a:p>
          <a:p>
            <a:pPr>
              <a:buFont typeface="Arial" panose="020B0604020202020204" pitchFamily="34" charset="0"/>
              <a:buChar char="•"/>
            </a:pPr>
            <a:r>
              <a:rPr lang="en-US" sz="2400" b="1" dirty="0">
                <a:solidFill>
                  <a:schemeClr val="bg1"/>
                </a:solidFill>
              </a:rPr>
              <a:t>II. A physician shall uphold the standards of professionalism, be honest in all professional interactions, and strive to report physicians deficient in character or competence, or engaging in fraud or deception, to appropriate entities.</a:t>
            </a:r>
          </a:p>
          <a:p>
            <a:pPr>
              <a:buFont typeface="Arial" panose="020B0604020202020204" pitchFamily="34" charset="0"/>
              <a:buChar char="•"/>
            </a:pPr>
            <a:r>
              <a:rPr lang="en-US" sz="2400" b="1" dirty="0">
                <a:solidFill>
                  <a:schemeClr val="bg1"/>
                </a:solidFill>
              </a:rPr>
              <a:t>III. A physician shall respect the law and also recognize a responsibility to seek changes in those requirements which are contrary to the best interests of the patient.</a:t>
            </a:r>
          </a:p>
          <a:p>
            <a:pPr>
              <a:buFont typeface="Arial" panose="020B0604020202020204" pitchFamily="34" charset="0"/>
              <a:buChar char="•"/>
            </a:pPr>
            <a:endParaRPr lang="en-US" sz="2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954" y="240316"/>
            <a:ext cx="2799752" cy="6474941"/>
          </a:xfrm>
          <a:prstGeom prst="rect">
            <a:avLst/>
          </a:prstGeom>
        </p:spPr>
      </p:pic>
    </p:spTree>
    <p:extLst>
      <p:ext uri="{BB962C8B-B14F-4D97-AF65-F5344CB8AC3E}">
        <p14:creationId xmlns:p14="http://schemas.microsoft.com/office/powerpoint/2010/main" val="3548766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54" y="5819613"/>
            <a:ext cx="8534400" cy="810216"/>
          </a:xfrm>
        </p:spPr>
        <p:txBody>
          <a:bodyPr>
            <a:normAutofit fontScale="90000"/>
          </a:bodyPr>
          <a:lstStyle/>
          <a:p>
            <a:r>
              <a:rPr lang="en-US" b="1" dirty="0" smtClean="0"/>
              <a:t/>
            </a:r>
            <a:br>
              <a:rPr lang="en-US" b="1" dirty="0" smtClean="0"/>
            </a:br>
            <a:r>
              <a:rPr lang="en-US" b="1" dirty="0" smtClean="0"/>
              <a:t>AMA </a:t>
            </a:r>
            <a:r>
              <a:rPr lang="en-US" b="1" dirty="0"/>
              <a:t>Principles of Medical Ethics</a:t>
            </a:r>
            <a:r>
              <a:rPr lang="en-US" dirty="0"/>
              <a:t/>
            </a:r>
            <a:br>
              <a:rPr lang="en-US" dirty="0"/>
            </a:br>
            <a:endParaRPr lang="en-US" dirty="0"/>
          </a:p>
        </p:txBody>
      </p:sp>
      <p:sp>
        <p:nvSpPr>
          <p:cNvPr id="3" name="Content Placeholder 2"/>
          <p:cNvSpPr>
            <a:spLocks noGrp="1"/>
          </p:cNvSpPr>
          <p:nvPr>
            <p:ph idx="1"/>
          </p:nvPr>
        </p:nvSpPr>
        <p:spPr>
          <a:xfrm>
            <a:off x="203764" y="681926"/>
            <a:ext cx="8534400" cy="4603284"/>
          </a:xfrm>
        </p:spPr>
        <p:txBody>
          <a:bodyPr>
            <a:noAutofit/>
          </a:bodyPr>
          <a:lstStyle/>
          <a:p>
            <a:pPr>
              <a:buFont typeface="Arial" panose="020B0604020202020204" pitchFamily="34" charset="0"/>
              <a:buChar char="•"/>
            </a:pPr>
            <a:r>
              <a:rPr lang="en-US" b="1" dirty="0">
                <a:solidFill>
                  <a:schemeClr val="bg1"/>
                </a:solidFill>
              </a:rPr>
              <a:t>IV. A physician shall respect the rights of patients, colleagues, and other health professionals, and shall safeguard patient confidences and privacy within the constraints of the law.</a:t>
            </a:r>
          </a:p>
          <a:p>
            <a:pPr>
              <a:buFont typeface="Arial" panose="020B0604020202020204" pitchFamily="34" charset="0"/>
              <a:buChar char="•"/>
            </a:pPr>
            <a:r>
              <a:rPr lang="en-US" b="1" dirty="0">
                <a:solidFill>
                  <a:schemeClr val="bg1"/>
                </a:solidFill>
              </a:rPr>
              <a:t>V. A physician shall continue to study, apply, and advance scientific knowledge, maintain a commitment to medical education, make relevant information available to patients, colleagues, and the public, obtain consultation, and use the talents of other health professionals when indicated.</a:t>
            </a:r>
          </a:p>
          <a:p>
            <a:pPr>
              <a:buFont typeface="Arial" panose="020B0604020202020204" pitchFamily="34" charset="0"/>
              <a:buChar char="•"/>
            </a:pPr>
            <a:r>
              <a:rPr lang="en-US" b="1" dirty="0">
                <a:solidFill>
                  <a:schemeClr val="bg1"/>
                </a:solidFill>
              </a:rPr>
              <a:t>VI. A physician shall, in the provision of appropriate patient care, except in emergencies, be free to choose whom to serve, with whom to associate, and the environment in which to provide medical care.</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954" y="240316"/>
            <a:ext cx="2799752" cy="6474941"/>
          </a:xfrm>
          <a:prstGeom prst="rect">
            <a:avLst/>
          </a:prstGeom>
        </p:spPr>
      </p:pic>
    </p:spTree>
    <p:extLst>
      <p:ext uri="{BB962C8B-B14F-4D97-AF65-F5344CB8AC3E}">
        <p14:creationId xmlns:p14="http://schemas.microsoft.com/office/powerpoint/2010/main" val="1113643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805" y="4940227"/>
            <a:ext cx="4662703" cy="1507067"/>
          </a:xfrm>
        </p:spPr>
        <p:txBody>
          <a:bodyPr>
            <a:normAutofit/>
          </a:bodyPr>
          <a:lstStyle/>
          <a:p>
            <a:r>
              <a:rPr lang="en-US" sz="4400" b="1" dirty="0" smtClean="0"/>
              <a:t>Human rights</a:t>
            </a:r>
            <a:endParaRPr lang="en-US" sz="4400"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b="1" dirty="0" smtClean="0">
                <a:solidFill>
                  <a:schemeClr val="bg1"/>
                </a:solidFill>
              </a:rPr>
              <a:t>History</a:t>
            </a:r>
          </a:p>
          <a:p>
            <a:pPr>
              <a:buFont typeface="Arial" panose="020B0604020202020204" pitchFamily="34" charset="0"/>
              <a:buChar char="•"/>
            </a:pPr>
            <a:r>
              <a:rPr lang="en-US" sz="4000" b="1" dirty="0" smtClean="0">
                <a:solidFill>
                  <a:schemeClr val="bg1"/>
                </a:solidFill>
              </a:rPr>
              <a:t>Classification of human rights</a:t>
            </a:r>
          </a:p>
          <a:p>
            <a:pPr>
              <a:buFont typeface="Arial" panose="020B0604020202020204" pitchFamily="34" charset="0"/>
              <a:buChar char="•"/>
            </a:pPr>
            <a:r>
              <a:rPr lang="en-US" sz="4000" b="1" dirty="0" smtClean="0">
                <a:solidFill>
                  <a:schemeClr val="bg1"/>
                </a:solidFill>
              </a:rPr>
              <a:t>Right to health</a:t>
            </a:r>
          </a:p>
          <a:p>
            <a:pPr>
              <a:buFont typeface="Arial" panose="020B0604020202020204" pitchFamily="34" charset="0"/>
              <a:buChar char="•"/>
            </a:pPr>
            <a:r>
              <a:rPr lang="en-US" sz="4000" b="1" dirty="0" smtClean="0">
                <a:solidFill>
                  <a:schemeClr val="bg1"/>
                </a:solidFill>
              </a:rPr>
              <a:t>Right to live and die with dignity</a:t>
            </a:r>
            <a:endParaRPr lang="en-US" sz="40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333213"/>
            <a:ext cx="2643717" cy="6114081"/>
          </a:xfrm>
          <a:prstGeom prst="rect">
            <a:avLst/>
          </a:prstGeom>
        </p:spPr>
      </p:pic>
    </p:spTree>
    <p:extLst>
      <p:ext uri="{BB962C8B-B14F-4D97-AF65-F5344CB8AC3E}">
        <p14:creationId xmlns:p14="http://schemas.microsoft.com/office/powerpoint/2010/main" val="1112782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60" y="5269997"/>
            <a:ext cx="8534400" cy="1507067"/>
          </a:xfrm>
        </p:spPr>
        <p:txBody>
          <a:bodyPr/>
          <a:lstStyle/>
          <a:p>
            <a:r>
              <a:rPr lang="en-US" b="1" dirty="0"/>
              <a:t>AMA Principles of Medical Ethics</a:t>
            </a:r>
            <a:r>
              <a:rPr lang="en-US" dirty="0"/>
              <a:t/>
            </a:r>
            <a:br>
              <a:rPr lang="en-US" dirty="0"/>
            </a:br>
            <a:endParaRPr lang="en-US" dirty="0"/>
          </a:p>
        </p:txBody>
      </p:sp>
      <p:sp>
        <p:nvSpPr>
          <p:cNvPr id="3" name="Content Placeholder 2"/>
          <p:cNvSpPr>
            <a:spLocks noGrp="1"/>
          </p:cNvSpPr>
          <p:nvPr>
            <p:ph idx="1"/>
          </p:nvPr>
        </p:nvSpPr>
        <p:spPr>
          <a:xfrm>
            <a:off x="118524" y="980268"/>
            <a:ext cx="8534400" cy="3615267"/>
          </a:xfrm>
        </p:spPr>
        <p:txBody>
          <a:bodyPr/>
          <a:lstStyle/>
          <a:p>
            <a:pPr>
              <a:buFont typeface="Arial" panose="020B0604020202020204" pitchFamily="34" charset="0"/>
              <a:buChar char="•"/>
            </a:pPr>
            <a:r>
              <a:rPr lang="en-US" sz="2400" b="1" dirty="0">
                <a:solidFill>
                  <a:schemeClr val="bg1"/>
                </a:solidFill>
              </a:rPr>
              <a:t>VII. A physician shall recognize a responsibility to participate in activities contributing to the improvement of the community and the betterment of public health.</a:t>
            </a:r>
          </a:p>
          <a:p>
            <a:pPr>
              <a:buFont typeface="Arial" panose="020B0604020202020204" pitchFamily="34" charset="0"/>
              <a:buChar char="•"/>
            </a:pPr>
            <a:r>
              <a:rPr lang="en-US" sz="2400" b="1" dirty="0">
                <a:solidFill>
                  <a:schemeClr val="bg1"/>
                </a:solidFill>
              </a:rPr>
              <a:t>VIII. A physician shall, while caring for a patient, regard responsibility to the patient as paramount.</a:t>
            </a:r>
          </a:p>
          <a:p>
            <a:pPr>
              <a:buFont typeface="Arial" panose="020B0604020202020204" pitchFamily="34" charset="0"/>
              <a:buChar char="•"/>
            </a:pPr>
            <a:r>
              <a:rPr lang="en-US" sz="2400" b="1" dirty="0">
                <a:solidFill>
                  <a:schemeClr val="bg1"/>
                </a:solidFill>
              </a:rPr>
              <a:t>IX. A physician shall support access to medical care for all people.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954" y="240316"/>
            <a:ext cx="2799752" cy="6474941"/>
          </a:xfrm>
          <a:prstGeom prst="rect">
            <a:avLst/>
          </a:prstGeom>
        </p:spPr>
      </p:pic>
    </p:spTree>
    <p:extLst>
      <p:ext uri="{BB962C8B-B14F-4D97-AF65-F5344CB8AC3E}">
        <p14:creationId xmlns:p14="http://schemas.microsoft.com/office/powerpoint/2010/main" val="625231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226595" cy="4901339"/>
          </a:xfrm>
        </p:spPr>
        <p:txBody>
          <a:bodyPr>
            <a:normAutofit fontScale="92500" lnSpcReduction="20000"/>
          </a:bodyPr>
          <a:lstStyle/>
          <a:p>
            <a:pPr marL="0" indent="0">
              <a:buNone/>
            </a:pPr>
            <a:endParaRPr lang="en-US" b="1" dirty="0" smtClean="0">
              <a:solidFill>
                <a:schemeClr val="bg1"/>
              </a:solidFill>
            </a:endParaRPr>
          </a:p>
          <a:p>
            <a:pPr marL="0" indent="0">
              <a:buNone/>
            </a:pPr>
            <a:r>
              <a:rPr lang="en-US" sz="2800" dirty="0" smtClean="0">
                <a:solidFill>
                  <a:schemeClr val="tx1"/>
                </a:solidFill>
              </a:rPr>
              <a:t>1. Principles </a:t>
            </a:r>
            <a:r>
              <a:rPr lang="en-US" sz="2800" dirty="0">
                <a:solidFill>
                  <a:schemeClr val="tx1"/>
                </a:solidFill>
              </a:rPr>
              <a:t>adopted by the American Medical Association are not laws, but standards of conduct that define the essentials of honorable behavior for the physician.</a:t>
            </a:r>
            <a:endParaRPr lang="en-US" sz="2800" b="1" dirty="0" smtClean="0">
              <a:solidFill>
                <a:schemeClr val="tx1"/>
              </a:solidFill>
            </a:endParaRPr>
          </a:p>
          <a:p>
            <a:pPr marL="0" indent="0">
              <a:buNone/>
            </a:pPr>
            <a:r>
              <a:rPr lang="en-US" sz="2800" dirty="0" smtClean="0">
                <a:solidFill>
                  <a:schemeClr val="tx1"/>
                </a:solidFill>
              </a:rPr>
              <a:t>A </a:t>
            </a:r>
            <a:r>
              <a:rPr lang="en-US" sz="2800" dirty="0">
                <a:solidFill>
                  <a:schemeClr val="tx1"/>
                </a:solidFill>
              </a:rPr>
              <a:t>physician shall, in the provision of appropriate patient care, except in emergencies, be free to choose whom to serve, with whom to associate, and the environment in which to provide medical care</a:t>
            </a:r>
            <a:r>
              <a:rPr lang="en-US" sz="2800" dirty="0" smtClean="0">
                <a:solidFill>
                  <a:schemeClr val="tx1"/>
                </a:solidFill>
              </a:rPr>
              <a:t>.</a:t>
            </a:r>
            <a:r>
              <a:rPr lang="en-US" sz="2800" dirty="0">
                <a:solidFill>
                  <a:schemeClr val="tx1"/>
                </a:solidFill>
              </a:rPr>
              <a:t> Indicate below whether this statement is true or false</a:t>
            </a:r>
            <a:r>
              <a:rPr lang="en-US" sz="2800" dirty="0" smtClean="0">
                <a:solidFill>
                  <a:schemeClr val="tx1"/>
                </a:solidFill>
              </a:rPr>
              <a:t>.</a:t>
            </a:r>
          </a:p>
          <a:p>
            <a:pPr marL="0" indent="0">
              <a:buNone/>
            </a:pPr>
            <a:endParaRPr lang="en-US" sz="2800" dirty="0">
              <a:solidFill>
                <a:schemeClr val="tx1"/>
              </a:solidFill>
            </a:endParaRPr>
          </a:p>
          <a:p>
            <a:pPr marL="457200" indent="-457200">
              <a:buFont typeface="+mj-lt"/>
              <a:buAutoNum type="alphaLcParenR"/>
            </a:pPr>
            <a:r>
              <a:rPr lang="en-US" sz="2800" dirty="0">
                <a:solidFill>
                  <a:schemeClr val="tx1"/>
                </a:solidFill>
              </a:rPr>
              <a:t>True</a:t>
            </a:r>
          </a:p>
          <a:p>
            <a:pPr marL="457200" indent="-457200">
              <a:buFont typeface="+mj-lt"/>
              <a:buAutoNum type="alphaLcParenR"/>
            </a:pPr>
            <a:r>
              <a:rPr lang="en-US" sz="2800" dirty="0">
                <a:solidFill>
                  <a:schemeClr val="tx1"/>
                </a:solidFill>
              </a:rPr>
              <a:t>False</a:t>
            </a: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2564931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087111" cy="4792851"/>
          </a:xfrm>
        </p:spPr>
        <p:txBody>
          <a:bodyPr>
            <a:normAutofit fontScale="92500" lnSpcReduction="20000"/>
          </a:bodyPr>
          <a:lstStyle/>
          <a:p>
            <a:pPr marL="0" indent="0">
              <a:buNone/>
            </a:pPr>
            <a:endParaRPr lang="en-US" b="1" dirty="0" smtClean="0">
              <a:solidFill>
                <a:schemeClr val="bg1"/>
              </a:solidFill>
            </a:endParaRPr>
          </a:p>
          <a:p>
            <a:pPr marL="0" indent="0">
              <a:buNone/>
            </a:pPr>
            <a:r>
              <a:rPr lang="en-US" sz="2800" dirty="0" smtClean="0">
                <a:solidFill>
                  <a:schemeClr val="tx1"/>
                </a:solidFill>
              </a:rPr>
              <a:t>1. Principles </a:t>
            </a:r>
            <a:r>
              <a:rPr lang="en-US" sz="2800" dirty="0">
                <a:solidFill>
                  <a:schemeClr val="tx1"/>
                </a:solidFill>
              </a:rPr>
              <a:t>adopted by the American Medical Association are not laws, but standards of conduct that define the essentials of honorable behavior for the physician.</a:t>
            </a:r>
            <a:endParaRPr lang="en-US" sz="2800" b="1" dirty="0" smtClean="0">
              <a:solidFill>
                <a:schemeClr val="tx1"/>
              </a:solidFill>
            </a:endParaRPr>
          </a:p>
          <a:p>
            <a:pPr marL="0" indent="0">
              <a:buNone/>
            </a:pPr>
            <a:r>
              <a:rPr lang="en-US" sz="2800" dirty="0" smtClean="0">
                <a:solidFill>
                  <a:schemeClr val="tx1"/>
                </a:solidFill>
              </a:rPr>
              <a:t>A </a:t>
            </a:r>
            <a:r>
              <a:rPr lang="en-US" sz="2800" dirty="0">
                <a:solidFill>
                  <a:schemeClr val="tx1"/>
                </a:solidFill>
              </a:rPr>
              <a:t>physician shall, in the provision of appropriate patient care, except in emergencies, be free to choose whom to serve, with whom to associate, and the environment in which to provide medical care</a:t>
            </a:r>
            <a:r>
              <a:rPr lang="en-US" sz="2800" dirty="0" smtClean="0">
                <a:solidFill>
                  <a:schemeClr val="tx1"/>
                </a:solidFill>
              </a:rPr>
              <a:t>.</a:t>
            </a:r>
            <a:r>
              <a:rPr lang="en-US" sz="2800" dirty="0">
                <a:solidFill>
                  <a:schemeClr val="tx1"/>
                </a:solidFill>
              </a:rPr>
              <a:t> Indicate below whether this statement is true or false</a:t>
            </a:r>
            <a:r>
              <a:rPr lang="en-US" sz="2800" dirty="0" smtClean="0">
                <a:solidFill>
                  <a:schemeClr val="tx1"/>
                </a:solidFill>
              </a:rPr>
              <a:t>.</a:t>
            </a:r>
          </a:p>
          <a:p>
            <a:pPr marL="0" indent="0">
              <a:buNone/>
            </a:pPr>
            <a:endParaRPr lang="en-US" sz="2800" dirty="0">
              <a:solidFill>
                <a:schemeClr val="tx1"/>
              </a:solidFill>
            </a:endParaRPr>
          </a:p>
          <a:p>
            <a:pPr marL="457200" indent="-457200">
              <a:buFont typeface="+mj-lt"/>
              <a:buAutoNum type="alphaLcParenR"/>
            </a:pPr>
            <a:r>
              <a:rPr lang="en-US" sz="2800" dirty="0">
                <a:solidFill>
                  <a:srgbClr val="FF0000"/>
                </a:solidFill>
              </a:rPr>
              <a:t>True</a:t>
            </a:r>
          </a:p>
          <a:p>
            <a:pPr marL="457200" indent="-457200">
              <a:buFont typeface="+mj-lt"/>
              <a:buAutoNum type="alphaLcParenR"/>
            </a:pPr>
            <a:r>
              <a:rPr lang="en-US" sz="2800" dirty="0">
                <a:solidFill>
                  <a:schemeClr val="tx1"/>
                </a:solidFill>
              </a:rPr>
              <a:t>False</a:t>
            </a: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2093413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629551" cy="5064071"/>
          </a:xfrm>
        </p:spPr>
        <p:txBody>
          <a:bodyPr>
            <a:normAutofit lnSpcReduction="10000"/>
          </a:bodyPr>
          <a:lstStyle/>
          <a:p>
            <a:pPr marL="0" indent="0">
              <a:buNone/>
            </a:pPr>
            <a:r>
              <a:rPr lang="en-US" sz="2800" dirty="0" smtClean="0">
                <a:solidFill>
                  <a:schemeClr val="tx1"/>
                </a:solidFill>
              </a:rPr>
              <a:t>2. Principles </a:t>
            </a:r>
            <a:r>
              <a:rPr lang="en-US" sz="2800" dirty="0">
                <a:solidFill>
                  <a:schemeClr val="tx1"/>
                </a:solidFill>
              </a:rPr>
              <a:t>adopted by the American Medical Association are not laws, but standards of conduct that define the essentials of honorable behavior for the physician</a:t>
            </a:r>
            <a:r>
              <a:rPr lang="en-US" sz="2800" dirty="0" smtClean="0">
                <a:solidFill>
                  <a:schemeClr val="tx1"/>
                </a:solidFill>
              </a:rPr>
              <a:t>. </a:t>
            </a:r>
            <a:r>
              <a:rPr lang="en-US" sz="2800" dirty="0">
                <a:solidFill>
                  <a:schemeClr val="tx1"/>
                </a:solidFill>
              </a:rPr>
              <a:t>A physician shall uphold the standards of professionalism, be honest in all professional interactions, </a:t>
            </a:r>
            <a:r>
              <a:rPr lang="en-US" sz="2800" dirty="0" smtClean="0">
                <a:solidFill>
                  <a:schemeClr val="tx1"/>
                </a:solidFill>
              </a:rPr>
              <a:t>but is not obligated </a:t>
            </a:r>
            <a:r>
              <a:rPr lang="en-US" sz="2800" dirty="0">
                <a:solidFill>
                  <a:schemeClr val="tx1"/>
                </a:solidFill>
              </a:rPr>
              <a:t>to report physicians deficient in character or competence, or engaging in fraud or deception, to appropriate </a:t>
            </a:r>
            <a:r>
              <a:rPr lang="en-US" sz="2800" dirty="0" smtClean="0">
                <a:solidFill>
                  <a:schemeClr val="tx1"/>
                </a:solidFill>
              </a:rPr>
              <a:t>entities. Indicate below whether this statement is true or false.</a:t>
            </a:r>
          </a:p>
          <a:p>
            <a:pPr marL="0" indent="0">
              <a:buNone/>
            </a:pPr>
            <a:endParaRPr lang="en-US" sz="2800" dirty="0" smtClean="0">
              <a:solidFill>
                <a:schemeClr val="tx1"/>
              </a:solidFill>
            </a:endParaRPr>
          </a:p>
          <a:p>
            <a:pPr marL="457200" indent="-457200">
              <a:buFont typeface="+mj-lt"/>
              <a:buAutoNum type="alphaLcParenR"/>
            </a:pPr>
            <a:r>
              <a:rPr lang="en-US" sz="2800" dirty="0" smtClean="0">
                <a:solidFill>
                  <a:schemeClr val="tx1"/>
                </a:solidFill>
              </a:rPr>
              <a:t>True</a:t>
            </a:r>
          </a:p>
          <a:p>
            <a:pPr marL="457200" indent="-457200">
              <a:buFont typeface="+mj-lt"/>
              <a:buAutoNum type="alphaLcParenR"/>
            </a:pPr>
            <a:r>
              <a:rPr lang="en-US" sz="2800" dirty="0" smtClean="0">
                <a:solidFill>
                  <a:schemeClr val="tx1"/>
                </a:solidFill>
              </a:rPr>
              <a:t>False</a:t>
            </a:r>
            <a:endParaRPr lang="en-US" sz="2800" dirty="0">
              <a:solidFill>
                <a:schemeClr val="tx1"/>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18298770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133605" cy="4971081"/>
          </a:xfrm>
        </p:spPr>
        <p:txBody>
          <a:bodyPr>
            <a:normAutofit fontScale="92500" lnSpcReduction="10000"/>
          </a:bodyPr>
          <a:lstStyle/>
          <a:p>
            <a:pPr marL="0" indent="0">
              <a:buNone/>
            </a:pPr>
            <a:r>
              <a:rPr lang="en-US" sz="2800" dirty="0" smtClean="0">
                <a:solidFill>
                  <a:schemeClr val="tx1"/>
                </a:solidFill>
              </a:rPr>
              <a:t>2. Principles </a:t>
            </a:r>
            <a:r>
              <a:rPr lang="en-US" sz="2800" dirty="0">
                <a:solidFill>
                  <a:schemeClr val="tx1"/>
                </a:solidFill>
              </a:rPr>
              <a:t>adopted by the American Medical Association are not laws, but standards of conduct that define the essentials of honorable behavior for the physician</a:t>
            </a:r>
            <a:r>
              <a:rPr lang="en-US" sz="2800" dirty="0" smtClean="0">
                <a:solidFill>
                  <a:schemeClr val="tx1"/>
                </a:solidFill>
              </a:rPr>
              <a:t>. </a:t>
            </a:r>
            <a:r>
              <a:rPr lang="en-US" sz="2800" dirty="0">
                <a:solidFill>
                  <a:schemeClr val="tx1"/>
                </a:solidFill>
              </a:rPr>
              <a:t>A physician shall uphold the standards of professionalism, be honest in all professional interactions, </a:t>
            </a:r>
            <a:r>
              <a:rPr lang="en-US" sz="2800" dirty="0" smtClean="0">
                <a:solidFill>
                  <a:schemeClr val="tx1"/>
                </a:solidFill>
              </a:rPr>
              <a:t>but is not obligated </a:t>
            </a:r>
            <a:r>
              <a:rPr lang="en-US" sz="2800" dirty="0">
                <a:solidFill>
                  <a:schemeClr val="tx1"/>
                </a:solidFill>
              </a:rPr>
              <a:t>to report physicians deficient in character or competence, or engaging in fraud or deception, to appropriate </a:t>
            </a:r>
            <a:r>
              <a:rPr lang="en-US" sz="2800" dirty="0" smtClean="0">
                <a:solidFill>
                  <a:schemeClr val="tx1"/>
                </a:solidFill>
              </a:rPr>
              <a:t>entities. Indicate below whether this statement is true or false.</a:t>
            </a:r>
          </a:p>
          <a:p>
            <a:pPr marL="0" indent="0">
              <a:buNone/>
            </a:pPr>
            <a:endParaRPr lang="en-US" sz="2800" dirty="0" smtClean="0">
              <a:solidFill>
                <a:schemeClr val="tx1"/>
              </a:solidFill>
            </a:endParaRPr>
          </a:p>
          <a:p>
            <a:pPr marL="457200" indent="-457200">
              <a:buFont typeface="+mj-lt"/>
              <a:buAutoNum type="alphaLcParenR"/>
            </a:pPr>
            <a:r>
              <a:rPr lang="en-US" sz="2800" dirty="0" smtClean="0">
                <a:solidFill>
                  <a:schemeClr val="tx1"/>
                </a:solidFill>
              </a:rPr>
              <a:t>True</a:t>
            </a:r>
          </a:p>
          <a:p>
            <a:pPr marL="457200" indent="-457200">
              <a:buFont typeface="+mj-lt"/>
              <a:buAutoNum type="alphaLcParenR"/>
            </a:pPr>
            <a:r>
              <a:rPr lang="en-US" sz="2800" dirty="0" smtClean="0">
                <a:solidFill>
                  <a:srgbClr val="FF0000"/>
                </a:solidFill>
              </a:rPr>
              <a:t>False</a:t>
            </a:r>
            <a:endParaRPr lang="en-US" sz="2800" dirty="0">
              <a:solidFill>
                <a:srgbClr val="FF0000"/>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3774655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209" y="2820692"/>
            <a:ext cx="8534400" cy="3921359"/>
          </a:xfrm>
        </p:spPr>
        <p:txBody>
          <a:bodyPr>
            <a:normAutofit lnSpcReduction="10000"/>
          </a:bodyPr>
          <a:lstStyle/>
          <a:p>
            <a:pPr marL="457200" indent="-457200" fontAlgn="base">
              <a:buFont typeface="+mj-lt"/>
              <a:buAutoNum type="alphaLcParenR"/>
            </a:pPr>
            <a:r>
              <a:rPr lang="en-US" sz="2400" dirty="0">
                <a:solidFill>
                  <a:schemeClr val="tx1"/>
                </a:solidFill>
              </a:rPr>
              <a:t>To have an appointment with a specialist when you need one.</a:t>
            </a:r>
          </a:p>
          <a:p>
            <a:pPr marL="457200" indent="-457200" fontAlgn="base">
              <a:buFont typeface="+mj-lt"/>
              <a:buAutoNum type="alphaLcParenR"/>
            </a:pPr>
            <a:r>
              <a:rPr lang="en-US" sz="2400" dirty="0">
                <a:solidFill>
                  <a:schemeClr val="tx1"/>
                </a:solidFill>
              </a:rPr>
              <a:t>To request continuity of care if your doctor or medical group leaves your plan.</a:t>
            </a:r>
          </a:p>
          <a:p>
            <a:pPr marL="457200" indent="-457200" fontAlgn="base">
              <a:buFont typeface="+mj-lt"/>
              <a:buAutoNum type="alphaLcParenR"/>
            </a:pPr>
            <a:r>
              <a:rPr lang="en-US" sz="2400" dirty="0">
                <a:solidFill>
                  <a:schemeClr val="tx1"/>
                </a:solidFill>
              </a:rPr>
              <a:t>To receive treatment for certain mental health conditions.</a:t>
            </a:r>
          </a:p>
          <a:p>
            <a:pPr marL="457200" indent="-457200" fontAlgn="base">
              <a:buFont typeface="+mj-lt"/>
              <a:buAutoNum type="alphaLcParenR"/>
            </a:pPr>
            <a:r>
              <a:rPr lang="en-US" sz="2400" dirty="0">
                <a:solidFill>
                  <a:schemeClr val="tx1"/>
                </a:solidFill>
              </a:rPr>
              <a:t>To get a second doctor's opinion</a:t>
            </a:r>
            <a:r>
              <a:rPr lang="en-US" sz="2400" dirty="0" smtClean="0">
                <a:solidFill>
                  <a:schemeClr val="tx1"/>
                </a:solidFill>
              </a:rPr>
              <a:t>.</a:t>
            </a:r>
          </a:p>
          <a:p>
            <a:pPr marL="457200" indent="-457200" fontAlgn="base">
              <a:buFont typeface="+mj-lt"/>
              <a:buAutoNum type="alphaLcParenR"/>
            </a:pPr>
            <a:r>
              <a:rPr lang="en-US" sz="2400" dirty="0" smtClean="0">
                <a:solidFill>
                  <a:schemeClr val="tx1"/>
                </a:solidFill>
              </a:rPr>
              <a:t>To be reimbursed if your waiting time is over one hour at the doctors office at a rate of $50 per hour</a:t>
            </a:r>
            <a:endParaRPr lang="en-US" sz="2400" dirty="0">
              <a:solidFill>
                <a:schemeClr val="tx1"/>
              </a:solidFill>
            </a:endParaRPr>
          </a:p>
          <a:p>
            <a:pPr marL="457200" indent="-457200">
              <a:buFont typeface="+mj-lt"/>
              <a:buAutoNum type="alphaLcParenR"/>
            </a:pPr>
            <a:endParaRPr lang="en-US" dirty="0"/>
          </a:p>
        </p:txBody>
      </p:sp>
      <p:sp>
        <p:nvSpPr>
          <p:cNvPr id="5" name="TextBox 4"/>
          <p:cNvSpPr txBox="1"/>
          <p:nvPr/>
        </p:nvSpPr>
        <p:spPr>
          <a:xfrm>
            <a:off x="782664" y="929898"/>
            <a:ext cx="11351184" cy="1200329"/>
          </a:xfrm>
          <a:prstGeom prst="rect">
            <a:avLst/>
          </a:prstGeom>
          <a:noFill/>
        </p:spPr>
        <p:txBody>
          <a:bodyPr wrap="none" rtlCol="0">
            <a:spAutoFit/>
          </a:bodyPr>
          <a:lstStyle/>
          <a:p>
            <a:r>
              <a:rPr lang="en-US" sz="2400" dirty="0" smtClean="0"/>
              <a:t>3. According to the Department of Managed Health Care in California </a:t>
            </a:r>
          </a:p>
          <a:p>
            <a:r>
              <a:rPr lang="en-US" sz="2400" dirty="0" smtClean="0"/>
              <a:t>the health care rights of the patient include but are not limited to all of the </a:t>
            </a:r>
          </a:p>
          <a:p>
            <a:r>
              <a:rPr lang="en-US" sz="2400" dirty="0"/>
              <a:t>f</a:t>
            </a:r>
            <a:r>
              <a:rPr lang="en-US" sz="2400" dirty="0" smtClean="0"/>
              <a:t>ollowing except for which of the following choices?</a:t>
            </a:r>
            <a:endParaRPr lang="en-US" sz="2400" dirty="0"/>
          </a:p>
        </p:txBody>
      </p:sp>
    </p:spTree>
    <p:extLst>
      <p:ext uri="{BB962C8B-B14F-4D97-AF65-F5344CB8AC3E}">
        <p14:creationId xmlns:p14="http://schemas.microsoft.com/office/powerpoint/2010/main" val="3407174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664" y="2549472"/>
            <a:ext cx="8534400" cy="3921359"/>
          </a:xfrm>
        </p:spPr>
        <p:txBody>
          <a:bodyPr>
            <a:normAutofit fontScale="92500" lnSpcReduction="20000"/>
          </a:bodyPr>
          <a:lstStyle/>
          <a:p>
            <a:pPr marL="457200" indent="-457200" fontAlgn="base">
              <a:buFont typeface="+mj-lt"/>
              <a:buAutoNum type="alphaLcParenR"/>
            </a:pPr>
            <a:r>
              <a:rPr lang="en-US" sz="2600" dirty="0">
                <a:solidFill>
                  <a:schemeClr val="tx1"/>
                </a:solidFill>
              </a:rPr>
              <a:t>To have an appointment with a specialist when you need one.</a:t>
            </a:r>
          </a:p>
          <a:p>
            <a:pPr marL="457200" indent="-457200" fontAlgn="base">
              <a:buFont typeface="+mj-lt"/>
              <a:buAutoNum type="alphaLcParenR"/>
            </a:pPr>
            <a:r>
              <a:rPr lang="en-US" sz="2600" dirty="0">
                <a:solidFill>
                  <a:schemeClr val="tx1"/>
                </a:solidFill>
              </a:rPr>
              <a:t>To request continuity of care if your doctor or medical group leaves your plan.</a:t>
            </a:r>
          </a:p>
          <a:p>
            <a:pPr marL="457200" indent="-457200" fontAlgn="base">
              <a:buFont typeface="+mj-lt"/>
              <a:buAutoNum type="alphaLcParenR"/>
            </a:pPr>
            <a:r>
              <a:rPr lang="en-US" sz="2600" dirty="0">
                <a:solidFill>
                  <a:schemeClr val="tx1"/>
                </a:solidFill>
              </a:rPr>
              <a:t>To receive treatment for certain mental health conditions.</a:t>
            </a:r>
          </a:p>
          <a:p>
            <a:pPr marL="457200" indent="-457200" fontAlgn="base">
              <a:buFont typeface="+mj-lt"/>
              <a:buAutoNum type="alphaLcParenR"/>
            </a:pPr>
            <a:r>
              <a:rPr lang="en-US" sz="2600" dirty="0">
                <a:solidFill>
                  <a:schemeClr val="tx1"/>
                </a:solidFill>
              </a:rPr>
              <a:t>To get a second doctor's opinion</a:t>
            </a:r>
            <a:r>
              <a:rPr lang="en-US" sz="2600" dirty="0" smtClean="0">
                <a:solidFill>
                  <a:schemeClr val="tx1"/>
                </a:solidFill>
              </a:rPr>
              <a:t>.</a:t>
            </a:r>
          </a:p>
          <a:p>
            <a:pPr marL="457200" indent="-457200" fontAlgn="base">
              <a:buFont typeface="+mj-lt"/>
              <a:buAutoNum type="alphaLcParenR"/>
            </a:pPr>
            <a:r>
              <a:rPr lang="en-US" sz="2600" dirty="0" smtClean="0">
                <a:solidFill>
                  <a:srgbClr val="FF0000"/>
                </a:solidFill>
              </a:rPr>
              <a:t>To be reimbursed if your waiting time is over one hour at the doctors office at a rate of $50 per hour over the hour limit.</a:t>
            </a:r>
            <a:endParaRPr lang="en-US" sz="2600" dirty="0">
              <a:solidFill>
                <a:srgbClr val="FF0000"/>
              </a:solidFill>
            </a:endParaRPr>
          </a:p>
          <a:p>
            <a:pPr marL="457200" indent="-457200">
              <a:buFont typeface="+mj-lt"/>
              <a:buAutoNum type="alphaLcParenR"/>
            </a:pPr>
            <a:endParaRPr lang="en-US" dirty="0">
              <a:solidFill>
                <a:srgbClr val="FF0000"/>
              </a:solidFill>
            </a:endParaRPr>
          </a:p>
        </p:txBody>
      </p:sp>
      <p:sp>
        <p:nvSpPr>
          <p:cNvPr id="5" name="TextBox 4"/>
          <p:cNvSpPr txBox="1"/>
          <p:nvPr/>
        </p:nvSpPr>
        <p:spPr>
          <a:xfrm>
            <a:off x="782664" y="929898"/>
            <a:ext cx="11351184" cy="1200329"/>
          </a:xfrm>
          <a:prstGeom prst="rect">
            <a:avLst/>
          </a:prstGeom>
          <a:noFill/>
        </p:spPr>
        <p:txBody>
          <a:bodyPr wrap="none" rtlCol="0">
            <a:spAutoFit/>
          </a:bodyPr>
          <a:lstStyle/>
          <a:p>
            <a:r>
              <a:rPr lang="en-US" sz="2400" dirty="0" smtClean="0"/>
              <a:t>3. According to the Department of Managed Health Care in California </a:t>
            </a:r>
          </a:p>
          <a:p>
            <a:r>
              <a:rPr lang="en-US" sz="2400" dirty="0" smtClean="0"/>
              <a:t>the health care rights of the patient include but are not limited to all of the </a:t>
            </a:r>
          </a:p>
          <a:p>
            <a:r>
              <a:rPr lang="en-US" sz="2400" dirty="0"/>
              <a:t>f</a:t>
            </a:r>
            <a:r>
              <a:rPr lang="en-US" sz="2400" dirty="0" smtClean="0"/>
              <a:t>ollowing except for which of the following choices?</a:t>
            </a:r>
            <a:endParaRPr lang="en-US" sz="2400" dirty="0"/>
          </a:p>
        </p:txBody>
      </p:sp>
    </p:spTree>
    <p:extLst>
      <p:ext uri="{BB962C8B-B14F-4D97-AF65-F5344CB8AC3E}">
        <p14:creationId xmlns:p14="http://schemas.microsoft.com/office/powerpoint/2010/main" val="332502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4211" y="685800"/>
            <a:ext cx="10629551" cy="5064071"/>
          </a:xfrm>
        </p:spPr>
        <p:txBody>
          <a:bodyPr>
            <a:normAutofit/>
          </a:bodyPr>
          <a:lstStyle/>
          <a:p>
            <a:pPr marL="0" indent="0">
              <a:buNone/>
            </a:pPr>
            <a:r>
              <a:rPr lang="en-US" sz="2800" dirty="0" smtClean="0">
                <a:solidFill>
                  <a:schemeClr val="tx1"/>
                </a:solidFill>
              </a:rPr>
              <a:t>4. The Universal Declaration of Human Rights (UDHR) is a milestone document in the history of human rights.</a:t>
            </a:r>
          </a:p>
          <a:p>
            <a:pPr marL="0" indent="0">
              <a:buNone/>
            </a:pPr>
            <a:endParaRPr lang="en-US" sz="2800" dirty="0" smtClean="0">
              <a:solidFill>
                <a:schemeClr val="tx1"/>
              </a:solidFill>
            </a:endParaRPr>
          </a:p>
          <a:p>
            <a:pPr marL="457200" indent="-457200">
              <a:buFont typeface="+mj-lt"/>
              <a:buAutoNum type="alphaLcParenR"/>
            </a:pPr>
            <a:r>
              <a:rPr lang="en-US" sz="2800" dirty="0" smtClean="0">
                <a:solidFill>
                  <a:schemeClr val="tx1"/>
                </a:solidFill>
              </a:rPr>
              <a:t>True</a:t>
            </a:r>
          </a:p>
          <a:p>
            <a:pPr marL="457200" indent="-457200">
              <a:buFont typeface="+mj-lt"/>
              <a:buAutoNum type="alphaLcParenR"/>
            </a:pPr>
            <a:r>
              <a:rPr lang="en-US" sz="2800" dirty="0" smtClean="0">
                <a:solidFill>
                  <a:schemeClr val="tx1"/>
                </a:solidFill>
              </a:rPr>
              <a:t>False</a:t>
            </a:r>
            <a:endParaRPr lang="en-US" sz="2800" dirty="0">
              <a:solidFill>
                <a:schemeClr val="tx1"/>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2810441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4211" y="685800"/>
            <a:ext cx="10629551" cy="5064071"/>
          </a:xfrm>
        </p:spPr>
        <p:txBody>
          <a:bodyPr>
            <a:normAutofit/>
          </a:bodyPr>
          <a:lstStyle/>
          <a:p>
            <a:pPr marL="0" indent="0">
              <a:buNone/>
            </a:pPr>
            <a:r>
              <a:rPr lang="en-US" sz="2800" dirty="0" smtClean="0">
                <a:solidFill>
                  <a:schemeClr val="tx1"/>
                </a:solidFill>
              </a:rPr>
              <a:t>4. The Universal Declaration of Human Rights (UDHR) is a milestone document in the history of human rights.</a:t>
            </a:r>
          </a:p>
          <a:p>
            <a:pPr marL="0" indent="0">
              <a:buNone/>
            </a:pPr>
            <a:endParaRPr lang="en-US" sz="2800" dirty="0" smtClean="0">
              <a:solidFill>
                <a:schemeClr val="tx1"/>
              </a:solidFill>
            </a:endParaRPr>
          </a:p>
          <a:p>
            <a:pPr marL="457200" indent="-457200">
              <a:buFont typeface="+mj-lt"/>
              <a:buAutoNum type="alphaLcParenR"/>
            </a:pPr>
            <a:r>
              <a:rPr lang="en-US" sz="2800" dirty="0" smtClean="0">
                <a:solidFill>
                  <a:srgbClr val="C00000"/>
                </a:solidFill>
              </a:rPr>
              <a:t>True</a:t>
            </a:r>
          </a:p>
          <a:p>
            <a:pPr marL="457200" indent="-457200">
              <a:buFont typeface="+mj-lt"/>
              <a:buAutoNum type="alphaLcParenR"/>
            </a:pPr>
            <a:r>
              <a:rPr lang="en-US" sz="2800" dirty="0" smtClean="0">
                <a:solidFill>
                  <a:schemeClr val="tx1"/>
                </a:solidFill>
              </a:rPr>
              <a:t>False</a:t>
            </a:r>
            <a:endParaRPr lang="en-US" sz="2800" dirty="0">
              <a:solidFill>
                <a:schemeClr val="tx1"/>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1175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4211" y="685800"/>
            <a:ext cx="10629551" cy="5064071"/>
          </a:xfrm>
        </p:spPr>
        <p:txBody>
          <a:bodyPr>
            <a:normAutofit/>
          </a:bodyPr>
          <a:lstStyle/>
          <a:p>
            <a:pPr marL="0" indent="0">
              <a:buNone/>
            </a:pPr>
            <a:r>
              <a:rPr lang="en-US" sz="2800" dirty="0">
                <a:solidFill>
                  <a:schemeClr val="tx1"/>
                </a:solidFill>
              </a:rPr>
              <a:t>5</a:t>
            </a:r>
            <a:r>
              <a:rPr lang="en-US" sz="2800" dirty="0" smtClean="0">
                <a:solidFill>
                  <a:schemeClr val="tx1"/>
                </a:solidFill>
              </a:rPr>
              <a:t>. The death with dignity in California Law allows qualified terminally ill people to request and obtain medications to hasten their imminent death at time and place of their choosing </a:t>
            </a:r>
          </a:p>
          <a:p>
            <a:pPr marL="0" indent="0">
              <a:buNone/>
            </a:pPr>
            <a:endParaRPr lang="en-US" sz="2800" dirty="0" smtClean="0">
              <a:solidFill>
                <a:schemeClr val="tx1"/>
              </a:solidFill>
            </a:endParaRPr>
          </a:p>
          <a:p>
            <a:pPr marL="457200" indent="-457200">
              <a:buFont typeface="+mj-lt"/>
              <a:buAutoNum type="alphaLcParenR"/>
            </a:pPr>
            <a:r>
              <a:rPr lang="en-US" sz="2800" dirty="0" smtClean="0">
                <a:solidFill>
                  <a:schemeClr val="tx1"/>
                </a:solidFill>
              </a:rPr>
              <a:t>True</a:t>
            </a:r>
          </a:p>
          <a:p>
            <a:pPr marL="457200" indent="-457200">
              <a:buFont typeface="+mj-lt"/>
              <a:buAutoNum type="alphaLcParenR"/>
            </a:pPr>
            <a:r>
              <a:rPr lang="en-US" sz="2800" dirty="0" smtClean="0">
                <a:solidFill>
                  <a:schemeClr val="tx1"/>
                </a:solidFill>
              </a:rPr>
              <a:t>False</a:t>
            </a:r>
            <a:endParaRPr lang="en-US" sz="2800" dirty="0">
              <a:solidFill>
                <a:schemeClr val="tx1"/>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185431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71311" y="294640"/>
            <a:ext cx="7349717" cy="6197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294640"/>
            <a:ext cx="2619235" cy="6057461"/>
          </a:xfrm>
          <a:prstGeom prst="rect">
            <a:avLst/>
          </a:prstGeom>
        </p:spPr>
      </p:pic>
    </p:spTree>
    <p:extLst>
      <p:ext uri="{BB962C8B-B14F-4D97-AF65-F5344CB8AC3E}">
        <p14:creationId xmlns:p14="http://schemas.microsoft.com/office/powerpoint/2010/main" val="2951204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4211" y="685800"/>
            <a:ext cx="10629551" cy="5064071"/>
          </a:xfrm>
        </p:spPr>
        <p:txBody>
          <a:bodyPr>
            <a:normAutofit/>
          </a:bodyPr>
          <a:lstStyle/>
          <a:p>
            <a:pPr marL="0" indent="0">
              <a:buNone/>
            </a:pPr>
            <a:r>
              <a:rPr lang="en-US" sz="2800" dirty="0">
                <a:solidFill>
                  <a:schemeClr val="tx1"/>
                </a:solidFill>
              </a:rPr>
              <a:t>5</a:t>
            </a:r>
            <a:r>
              <a:rPr lang="en-US" sz="2800" dirty="0" smtClean="0">
                <a:solidFill>
                  <a:schemeClr val="tx1"/>
                </a:solidFill>
              </a:rPr>
              <a:t>. The death with dignity in California Law allows qualified terminally ill people to request and obtain medications to hasten their imminent death at time and place of their choosing </a:t>
            </a:r>
          </a:p>
          <a:p>
            <a:pPr marL="0" indent="0">
              <a:buNone/>
            </a:pPr>
            <a:endParaRPr lang="en-US" sz="2800" dirty="0" smtClean="0">
              <a:solidFill>
                <a:schemeClr val="tx1"/>
              </a:solidFill>
            </a:endParaRPr>
          </a:p>
          <a:p>
            <a:pPr marL="457200" indent="-457200">
              <a:buFont typeface="+mj-lt"/>
              <a:buAutoNum type="alphaLcParenR"/>
            </a:pPr>
            <a:r>
              <a:rPr lang="en-US" sz="2800" dirty="0" smtClean="0">
                <a:solidFill>
                  <a:srgbClr val="C00000"/>
                </a:solidFill>
              </a:rPr>
              <a:t>True</a:t>
            </a:r>
          </a:p>
          <a:p>
            <a:pPr marL="457200" indent="-457200">
              <a:buFont typeface="+mj-lt"/>
              <a:buAutoNum type="alphaLcParenR"/>
            </a:pPr>
            <a:r>
              <a:rPr lang="en-US" sz="2800" dirty="0" smtClean="0">
                <a:solidFill>
                  <a:schemeClr val="tx1"/>
                </a:solidFill>
              </a:rPr>
              <a:t>False</a:t>
            </a:r>
            <a:endParaRPr lang="en-US" sz="2800" dirty="0">
              <a:solidFill>
                <a:schemeClr val="tx1"/>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215410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2379" y="309880"/>
            <a:ext cx="8282353" cy="61722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001" y="309880"/>
            <a:ext cx="2668847" cy="6172200"/>
          </a:xfrm>
          <a:prstGeom prst="rect">
            <a:avLst/>
          </a:prstGeom>
        </p:spPr>
      </p:pic>
    </p:spTree>
    <p:extLst>
      <p:ext uri="{BB962C8B-B14F-4D97-AF65-F5344CB8AC3E}">
        <p14:creationId xmlns:p14="http://schemas.microsoft.com/office/powerpoint/2010/main" val="353976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3296" y="304800"/>
            <a:ext cx="8261003" cy="611632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209" y="304800"/>
            <a:ext cx="2649764" cy="6128066"/>
          </a:xfrm>
          <a:prstGeom prst="rect">
            <a:avLst/>
          </a:prstGeom>
        </p:spPr>
      </p:pic>
    </p:spTree>
    <p:extLst>
      <p:ext uri="{BB962C8B-B14F-4D97-AF65-F5344CB8AC3E}">
        <p14:creationId xmlns:p14="http://schemas.microsoft.com/office/powerpoint/2010/main" val="274869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0677" y="685800"/>
            <a:ext cx="7870522" cy="58079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507" y="685800"/>
            <a:ext cx="2510727" cy="5806518"/>
          </a:xfrm>
          <a:prstGeom prst="rect">
            <a:avLst/>
          </a:prstGeom>
        </p:spPr>
      </p:pic>
    </p:spTree>
    <p:extLst>
      <p:ext uri="{BB962C8B-B14F-4D97-AF65-F5344CB8AC3E}">
        <p14:creationId xmlns:p14="http://schemas.microsoft.com/office/powerpoint/2010/main" val="2844913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0828" y="685799"/>
            <a:ext cx="7790759" cy="57769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742" y="685799"/>
            <a:ext cx="2491244" cy="5761460"/>
          </a:xfrm>
          <a:prstGeom prst="rect">
            <a:avLst/>
          </a:prstGeom>
        </p:spPr>
      </p:pic>
    </p:spTree>
    <p:extLst>
      <p:ext uri="{BB962C8B-B14F-4D97-AF65-F5344CB8AC3E}">
        <p14:creationId xmlns:p14="http://schemas.microsoft.com/office/powerpoint/2010/main" val="303026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1062</TotalTime>
  <Words>996</Words>
  <Application>Microsoft Office PowerPoint</Application>
  <PresentationFormat>Widescreen</PresentationFormat>
  <Paragraphs>92</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Century Gothic</vt:lpstr>
      <vt:lpstr>Wingdings 3</vt:lpstr>
      <vt:lpstr>Slice</vt:lpstr>
      <vt:lpstr>MODULE five:  professionalism,  ethics, and bioethics  </vt:lpstr>
      <vt:lpstr>PowerPoint Presentation</vt:lpstr>
      <vt:lpstr>Unit OBJECTIVE</vt:lpstr>
      <vt:lpstr>Human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Your Health Care Rights </vt:lpstr>
      <vt:lpstr>PowerPoint Presentation</vt:lpstr>
      <vt:lpstr>PowerPoint Presentation</vt:lpstr>
      <vt:lpstr>Multiple view points exist</vt:lpstr>
      <vt:lpstr>AMA Principles of Medical Ethics </vt:lpstr>
      <vt:lpstr> AMA Principles of Medical Ethics </vt:lpstr>
      <vt:lpstr> AMA Principles of Medical Ethics </vt:lpstr>
      <vt:lpstr>AMA Principles of Medical Ethics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31</cp:revision>
  <cp:lastPrinted>2018-01-18T00:46:50Z</cp:lastPrinted>
  <dcterms:created xsi:type="dcterms:W3CDTF">2017-11-27T19:02:08Z</dcterms:created>
  <dcterms:modified xsi:type="dcterms:W3CDTF">2018-01-18T23:50:38Z</dcterms:modified>
</cp:coreProperties>
</file>