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79" r:id="rId6"/>
    <p:sldId id="313" r:id="rId7"/>
    <p:sldId id="314" r:id="rId8"/>
    <p:sldId id="315" r:id="rId9"/>
    <p:sldId id="316" r:id="rId10"/>
    <p:sldId id="317" r:id="rId11"/>
    <p:sldId id="318" r:id="rId12"/>
    <p:sldId id="319" r:id="rId13"/>
    <p:sldId id="320" r:id="rId14"/>
    <p:sldId id="321" r:id="rId15"/>
    <p:sldId id="322" r:id="rId16"/>
    <p:sldId id="323" r:id="rId17"/>
    <p:sldId id="324" r:id="rId18"/>
    <p:sldId id="325" r:id="rId19"/>
    <p:sldId id="326" r:id="rId20"/>
    <p:sldId id="327" r:id="rId21"/>
    <p:sldId id="328" r:id="rId22"/>
    <p:sldId id="329" r:id="rId23"/>
    <p:sldId id="330" r:id="rId24"/>
    <p:sldId id="331" r:id="rId25"/>
    <p:sldId id="332" r:id="rId26"/>
    <p:sldId id="333" r:id="rId27"/>
    <p:sldId id="334" r:id="rId28"/>
    <p:sldId id="335" r:id="rId29"/>
    <p:sldId id="336" r:id="rId30"/>
    <p:sldId id="337" r:id="rId31"/>
    <p:sldId id="338" r:id="rId32"/>
    <p:sldId id="339" r:id="rId33"/>
    <p:sldId id="340" r:id="rId34"/>
    <p:sldId id="341" r:id="rId35"/>
    <p:sldId id="342" r:id="rId36"/>
    <p:sldId id="343" r:id="rId37"/>
    <p:sldId id="344" r:id="rId38"/>
    <p:sldId id="345" r:id="rId39"/>
    <p:sldId id="346" r:id="rId40"/>
    <p:sldId id="347" r:id="rId41"/>
    <p:sldId id="348" r:id="rId42"/>
    <p:sldId id="349" r:id="rId43"/>
    <p:sldId id="350" r:id="rId44"/>
    <p:sldId id="351" r:id="rId45"/>
    <p:sldId id="280" r:id="rId46"/>
    <p:sldId id="352" r:id="rId47"/>
    <p:sldId id="353" r:id="rId48"/>
    <p:sldId id="354" r:id="rId49"/>
    <p:sldId id="281" r:id="rId50"/>
    <p:sldId id="355" r:id="rId51"/>
    <p:sldId id="356" r:id="rId52"/>
    <p:sldId id="357" r:id="rId53"/>
    <p:sldId id="358" r:id="rId54"/>
    <p:sldId id="359" r:id="rId55"/>
    <p:sldId id="360" r:id="rId56"/>
    <p:sldId id="361" r:id="rId57"/>
    <p:sldId id="362" r:id="rId58"/>
    <p:sldId id="363" r:id="rId59"/>
    <p:sldId id="364" r:id="rId60"/>
    <p:sldId id="365" r:id="rId61"/>
    <p:sldId id="366" r:id="rId62"/>
    <p:sldId id="367" r:id="rId63"/>
    <p:sldId id="368" r:id="rId64"/>
    <p:sldId id="369" r:id="rId65"/>
    <p:sldId id="370" r:id="rId66"/>
    <p:sldId id="371" r:id="rId67"/>
    <p:sldId id="372" r:id="rId68"/>
    <p:sldId id="373" r:id="rId69"/>
    <p:sldId id="374" r:id="rId70"/>
    <p:sldId id="375" r:id="rId71"/>
    <p:sldId id="376" r:id="rId72"/>
    <p:sldId id="377" r:id="rId73"/>
    <p:sldId id="378" r:id="rId74"/>
    <p:sldId id="379" r:id="rId75"/>
    <p:sldId id="283" r:id="rId76"/>
    <p:sldId id="284" r:id="rId77"/>
    <p:sldId id="285" r:id="rId78"/>
    <p:sldId id="287" r:id="rId79"/>
    <p:sldId id="288" r:id="rId80"/>
    <p:sldId id="289" r:id="rId81"/>
    <p:sldId id="290" r:id="rId82"/>
    <p:sldId id="291" r:id="rId83"/>
    <p:sldId id="292" r:id="rId84"/>
    <p:sldId id="261" r:id="rId85"/>
    <p:sldId id="262" r:id="rId86"/>
    <p:sldId id="263" r:id="rId87"/>
    <p:sldId id="264" r:id="rId88"/>
    <p:sldId id="265" r:id="rId89"/>
    <p:sldId id="266" r:id="rId90"/>
    <p:sldId id="271" r:id="rId91"/>
    <p:sldId id="267" r:id="rId92"/>
    <p:sldId id="268" r:id="rId93"/>
    <p:sldId id="269" r:id="rId94"/>
    <p:sldId id="270" r:id="rId95"/>
    <p:sldId id="272" r:id="rId96"/>
    <p:sldId id="380" r:id="rId97"/>
    <p:sldId id="381" r:id="rId98"/>
    <p:sldId id="382" r:id="rId99"/>
    <p:sldId id="383" r:id="rId100"/>
    <p:sldId id="384" r:id="rId101"/>
    <p:sldId id="385" r:id="rId102"/>
    <p:sldId id="386" r:id="rId103"/>
    <p:sldId id="387" r:id="rId104"/>
    <p:sldId id="388" r:id="rId105"/>
    <p:sldId id="389" r:id="rId10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04" autoAdjust="0"/>
    <p:restoredTop sz="94660"/>
  </p:normalViewPr>
  <p:slideViewPr>
    <p:cSldViewPr snapToGrid="0">
      <p:cViewPr varScale="1">
        <p:scale>
          <a:sx n="82" d="100"/>
          <a:sy n="82" d="100"/>
        </p:scale>
        <p:origin x="144" y="77"/>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6DA1D87-DB08-476F-80BE-531EA1156205}"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4054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p:txBody>
          <a:bodyPr/>
          <a:lstStyle/>
          <a:p>
            <a:fld id="{36DA1D87-DB08-476F-80BE-531EA1156205}" type="datetimeFigureOut">
              <a:rPr lang="en-US" smtClean="0"/>
              <a:t>1/18/2018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11433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2888425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200348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334010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2570400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40364449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DA1D87-DB08-476F-80BE-531EA1156205}"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3693577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DA1D87-DB08-476F-80BE-531EA1156205}"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847672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DA1D87-DB08-476F-80BE-531EA1156205}"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1597499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2173838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6DA1D87-DB08-476F-80BE-531EA1156205}" type="datetimeFigureOut">
              <a:rPr lang="en-US" smtClean="0"/>
              <a:t>1/18/2018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3415601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6DA1D87-DB08-476F-80BE-531EA1156205}" type="datetimeFigureOut">
              <a:rPr lang="en-US" smtClean="0"/>
              <a:t>1/18/2018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1390307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6DA1D87-DB08-476F-80BE-531EA1156205}" type="datetimeFigureOut">
              <a:rPr lang="en-US" smtClean="0"/>
              <a:t>1/18/2018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2857120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DA1D87-DB08-476F-80BE-531EA1156205}" type="datetimeFigureOut">
              <a:rPr lang="en-US" smtClean="0"/>
              <a:t>1/18/2018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3606704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DA1D87-DB08-476F-80BE-531EA1156205}" type="datetimeFigureOut">
              <a:rPr lang="en-US" smtClean="0"/>
              <a:t>1/18/2018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879248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DA1D87-DB08-476F-80BE-531EA1156205}" type="datetimeFigureOut">
              <a:rPr lang="en-US" smtClean="0"/>
              <a:t>1/18/2018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3688195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36DA1D87-DB08-476F-80BE-531EA1156205}" type="datetimeFigureOut">
              <a:rPr lang="en-US" smtClean="0"/>
              <a:t>1/18/2018</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58B55C5A-35D9-4247-946D-FD88F0C5F562}" type="slidenum">
              <a:rPr lang="en-US" smtClean="0"/>
              <a:t>‹#›</a:t>
            </a:fld>
            <a:endParaRPr lang="en-US"/>
          </a:p>
        </p:txBody>
      </p:sp>
    </p:spTree>
    <p:extLst>
      <p:ext uri="{BB962C8B-B14F-4D97-AF65-F5344CB8AC3E}">
        <p14:creationId xmlns:p14="http://schemas.microsoft.com/office/powerpoint/2010/main" val="67533412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324" y="1555201"/>
            <a:ext cx="6817660" cy="4454305"/>
          </a:xfrm>
        </p:spPr>
        <p:txBody>
          <a:bodyPr>
            <a:normAutofit fontScale="90000"/>
          </a:bodyPr>
          <a:lstStyle/>
          <a:p>
            <a:r>
              <a:rPr lang="en-US" sz="6000" b="1" dirty="0" smtClean="0"/>
              <a:t>MODULE five:  </a:t>
            </a:r>
            <a:br>
              <a:rPr lang="en-US" sz="6000" b="1" dirty="0" smtClean="0"/>
            </a:br>
            <a:r>
              <a:rPr lang="en-US" sz="6000" b="1" dirty="0" smtClean="0"/>
              <a:t> </a:t>
            </a:r>
            <a:br>
              <a:rPr lang="en-US" sz="6000" b="1" dirty="0" smtClean="0"/>
            </a:br>
            <a:r>
              <a:rPr lang="en-US" sz="6000" b="1" dirty="0" smtClean="0"/>
              <a:t>professionalism, </a:t>
            </a:r>
            <a:br>
              <a:rPr lang="en-US" sz="6000" b="1" dirty="0" smtClean="0"/>
            </a:br>
            <a:r>
              <a:rPr lang="en-US" sz="6000" b="1" dirty="0" smtClean="0"/>
              <a:t>ethics, and </a:t>
            </a:r>
            <a:br>
              <a:rPr lang="en-US" sz="6000" b="1" dirty="0" smtClean="0"/>
            </a:br>
            <a:r>
              <a:rPr lang="en-US" sz="6000" b="1" dirty="0" smtClean="0"/>
              <a:t>bioethics</a:t>
            </a:r>
            <a:endParaRPr lang="en-US" sz="60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0753" y="185978"/>
            <a:ext cx="2774217" cy="6415885"/>
          </a:xfrm>
          <a:prstGeom prst="rect">
            <a:avLst/>
          </a:prstGeom>
        </p:spPr>
      </p:pic>
    </p:spTree>
    <p:extLst>
      <p:ext uri="{BB962C8B-B14F-4D97-AF65-F5344CB8AC3E}">
        <p14:creationId xmlns:p14="http://schemas.microsoft.com/office/powerpoint/2010/main" val="34924544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06809" y="373249"/>
            <a:ext cx="6810709" cy="613156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8612" y="94279"/>
            <a:ext cx="2815821" cy="6512104"/>
          </a:xfrm>
          <a:prstGeom prst="rect">
            <a:avLst/>
          </a:prstGeom>
        </p:spPr>
      </p:pic>
    </p:spTree>
    <p:extLst>
      <p:ext uri="{BB962C8B-B14F-4D97-AF65-F5344CB8AC3E}">
        <p14:creationId xmlns:p14="http://schemas.microsoft.com/office/powerpoint/2010/main" val="218237493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nvSpPr>
        <p:spPr>
          <a:xfrm>
            <a:off x="781224" y="896964"/>
            <a:ext cx="10629551" cy="5064071"/>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None/>
            </a:pPr>
            <a:r>
              <a:rPr lang="en-US" sz="2800" dirty="0" smtClean="0">
                <a:solidFill>
                  <a:schemeClr val="tx1"/>
                </a:solidFill>
              </a:rPr>
              <a:t>3. When dealing with ethical dilemmas you should do one of the steps not ask which of the following questions:</a:t>
            </a:r>
          </a:p>
          <a:p>
            <a:pPr marL="0" indent="0">
              <a:buNone/>
            </a:pPr>
            <a:endParaRPr lang="en-US" sz="2800" dirty="0" smtClean="0">
              <a:solidFill>
                <a:schemeClr val="tx1"/>
              </a:solidFill>
            </a:endParaRPr>
          </a:p>
          <a:p>
            <a:pPr marL="457200" indent="-457200">
              <a:buFont typeface="+mj-lt"/>
              <a:buAutoNum type="alphaLcParenR"/>
            </a:pPr>
            <a:r>
              <a:rPr lang="en-US" sz="2800" dirty="0" smtClean="0">
                <a:solidFill>
                  <a:schemeClr val="tx1"/>
                </a:solidFill>
              </a:rPr>
              <a:t>How would I feel if my family found out about my decision?</a:t>
            </a:r>
          </a:p>
          <a:p>
            <a:pPr marL="457200" indent="-457200">
              <a:buFont typeface="+mj-lt"/>
              <a:buAutoNum type="alphaLcParenR"/>
            </a:pPr>
            <a:r>
              <a:rPr lang="en-US" sz="2800" dirty="0" smtClean="0">
                <a:solidFill>
                  <a:schemeClr val="tx1"/>
                </a:solidFill>
              </a:rPr>
              <a:t>How would I feel if the local newspaper printed my decision?</a:t>
            </a:r>
          </a:p>
          <a:p>
            <a:pPr marL="457200" indent="-457200">
              <a:buFont typeface="+mj-lt"/>
              <a:buAutoNum type="alphaLcParenR"/>
            </a:pPr>
            <a:r>
              <a:rPr lang="en-US" sz="2800" dirty="0" smtClean="0">
                <a:solidFill>
                  <a:schemeClr val="tx1"/>
                </a:solidFill>
              </a:rPr>
              <a:t>How can I get away with this action without getting caught? </a:t>
            </a:r>
            <a:endParaRPr lang="en-US" sz="2800" dirty="0">
              <a:solidFill>
                <a:schemeClr val="tx1"/>
              </a:solidFill>
            </a:endParaRPr>
          </a:p>
          <a:p>
            <a:pPr marL="0" indent="0">
              <a:buNone/>
            </a:pPr>
            <a:endParaRPr lang="en-US" dirty="0">
              <a:solidFill>
                <a:schemeClr val="bg1"/>
              </a:solidFill>
            </a:endParaRPr>
          </a:p>
          <a:p>
            <a:endParaRPr lang="en-US" dirty="0"/>
          </a:p>
        </p:txBody>
      </p:sp>
    </p:spTree>
    <p:extLst>
      <p:ext uri="{BB962C8B-B14F-4D97-AF65-F5344CB8AC3E}">
        <p14:creationId xmlns:p14="http://schemas.microsoft.com/office/powerpoint/2010/main" val="211086686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nvSpPr>
        <p:spPr>
          <a:xfrm>
            <a:off x="781224" y="896964"/>
            <a:ext cx="10629551" cy="5064071"/>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None/>
            </a:pPr>
            <a:r>
              <a:rPr lang="en-US" sz="2800" dirty="0" smtClean="0">
                <a:solidFill>
                  <a:schemeClr val="tx1"/>
                </a:solidFill>
              </a:rPr>
              <a:t>3. When dealing with ethical dilemmas you should do one of the steps not ask which of the following questions:</a:t>
            </a:r>
          </a:p>
          <a:p>
            <a:pPr marL="0" indent="0">
              <a:buNone/>
            </a:pPr>
            <a:endParaRPr lang="en-US" sz="2800" dirty="0" smtClean="0">
              <a:solidFill>
                <a:schemeClr val="tx1"/>
              </a:solidFill>
            </a:endParaRPr>
          </a:p>
          <a:p>
            <a:pPr marL="457200" indent="-457200">
              <a:buFont typeface="+mj-lt"/>
              <a:buAutoNum type="alphaLcParenR"/>
            </a:pPr>
            <a:r>
              <a:rPr lang="en-US" sz="2800" dirty="0" smtClean="0">
                <a:solidFill>
                  <a:schemeClr val="tx1"/>
                </a:solidFill>
              </a:rPr>
              <a:t>How would I feel if my family found out about my decision?</a:t>
            </a:r>
          </a:p>
          <a:p>
            <a:pPr marL="457200" indent="-457200">
              <a:buFont typeface="+mj-lt"/>
              <a:buAutoNum type="alphaLcParenR"/>
            </a:pPr>
            <a:r>
              <a:rPr lang="en-US" sz="2800" dirty="0" smtClean="0">
                <a:solidFill>
                  <a:schemeClr val="tx1"/>
                </a:solidFill>
              </a:rPr>
              <a:t>How would I feel if the local newspaper printed my decision?</a:t>
            </a:r>
          </a:p>
          <a:p>
            <a:pPr marL="457200" indent="-457200">
              <a:buFont typeface="+mj-lt"/>
              <a:buAutoNum type="alphaLcParenR"/>
            </a:pPr>
            <a:r>
              <a:rPr lang="en-US" sz="2800" dirty="0" smtClean="0">
                <a:solidFill>
                  <a:srgbClr val="C00000"/>
                </a:solidFill>
              </a:rPr>
              <a:t>How can I get away with this action without getting caught? </a:t>
            </a:r>
            <a:endParaRPr lang="en-US" sz="2800" dirty="0">
              <a:solidFill>
                <a:srgbClr val="C00000"/>
              </a:solidFill>
            </a:endParaRPr>
          </a:p>
          <a:p>
            <a:pPr marL="0" indent="0">
              <a:buNone/>
            </a:pPr>
            <a:endParaRPr lang="en-US" dirty="0">
              <a:solidFill>
                <a:schemeClr val="bg1"/>
              </a:solidFill>
            </a:endParaRPr>
          </a:p>
          <a:p>
            <a:endParaRPr lang="en-US" dirty="0"/>
          </a:p>
        </p:txBody>
      </p:sp>
    </p:spTree>
    <p:extLst>
      <p:ext uri="{BB962C8B-B14F-4D97-AF65-F5344CB8AC3E}">
        <p14:creationId xmlns:p14="http://schemas.microsoft.com/office/powerpoint/2010/main" val="359045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nvSpPr>
        <p:spPr>
          <a:xfrm>
            <a:off x="781224" y="896964"/>
            <a:ext cx="10629551" cy="5064071"/>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None/>
            </a:pPr>
            <a:r>
              <a:rPr lang="en-US" sz="2800" dirty="0" smtClean="0">
                <a:solidFill>
                  <a:schemeClr val="tx1"/>
                </a:solidFill>
              </a:rPr>
              <a:t>4. The ethical relativism rule of “when in Rome, do as the Romans do” presents problems and it is ethically dangerous for company personnel to assume that local ethical standards are an adequate guide to ethical behavior except in which of the following circumstances?</a:t>
            </a:r>
          </a:p>
          <a:p>
            <a:pPr marL="0" indent="0">
              <a:buNone/>
            </a:pPr>
            <a:endParaRPr lang="en-US" sz="2800" dirty="0" smtClean="0">
              <a:solidFill>
                <a:schemeClr val="tx1"/>
              </a:solidFill>
            </a:endParaRPr>
          </a:p>
          <a:p>
            <a:pPr marL="457200" indent="-457200">
              <a:buFont typeface="+mj-lt"/>
              <a:buAutoNum type="alphaLcParenR"/>
            </a:pPr>
            <a:r>
              <a:rPr lang="en-US" sz="2800" dirty="0" smtClean="0">
                <a:solidFill>
                  <a:schemeClr val="tx1"/>
                </a:solidFill>
              </a:rPr>
              <a:t>Local standards condone kickbacks</a:t>
            </a:r>
          </a:p>
          <a:p>
            <a:pPr marL="457200" indent="-457200">
              <a:buFont typeface="+mj-lt"/>
              <a:buAutoNum type="alphaLcParenR"/>
            </a:pPr>
            <a:r>
              <a:rPr lang="en-US" sz="2800" dirty="0" smtClean="0">
                <a:solidFill>
                  <a:schemeClr val="tx1"/>
                </a:solidFill>
              </a:rPr>
              <a:t>Local standards have respect for the letter and spirit of the law and strive to respect all parties involved in the business in the most ethical manner possible </a:t>
            </a:r>
            <a:endParaRPr lang="en-US" sz="2800" dirty="0">
              <a:solidFill>
                <a:schemeClr val="tx1"/>
              </a:solidFill>
            </a:endParaRPr>
          </a:p>
          <a:p>
            <a:pPr marL="0" indent="0">
              <a:buNone/>
            </a:pPr>
            <a:endParaRPr lang="en-US" dirty="0">
              <a:solidFill>
                <a:schemeClr val="bg1"/>
              </a:solidFill>
            </a:endParaRPr>
          </a:p>
          <a:p>
            <a:endParaRPr lang="en-US" dirty="0"/>
          </a:p>
        </p:txBody>
      </p:sp>
    </p:spTree>
    <p:extLst>
      <p:ext uri="{BB962C8B-B14F-4D97-AF65-F5344CB8AC3E}">
        <p14:creationId xmlns:p14="http://schemas.microsoft.com/office/powerpoint/2010/main" val="224072873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nvSpPr>
        <p:spPr>
          <a:xfrm>
            <a:off x="781224" y="896964"/>
            <a:ext cx="10629551" cy="5064071"/>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None/>
            </a:pPr>
            <a:r>
              <a:rPr lang="en-US" sz="2800" dirty="0" smtClean="0">
                <a:solidFill>
                  <a:schemeClr val="tx1"/>
                </a:solidFill>
              </a:rPr>
              <a:t>4. The ethical relativism rule of “when in Rome, do as the Romans do” presents problems and it is ethically dangerous for company personnel to assume that local ethical standards are an adequate guide to ethical behavior except in which of the following circumstances?</a:t>
            </a:r>
          </a:p>
          <a:p>
            <a:pPr marL="0" indent="0">
              <a:buNone/>
            </a:pPr>
            <a:endParaRPr lang="en-US" sz="2800" dirty="0" smtClean="0">
              <a:solidFill>
                <a:schemeClr val="tx1"/>
              </a:solidFill>
            </a:endParaRPr>
          </a:p>
          <a:p>
            <a:pPr marL="457200" indent="-457200">
              <a:buFont typeface="+mj-lt"/>
              <a:buAutoNum type="alphaLcParenR"/>
            </a:pPr>
            <a:r>
              <a:rPr lang="en-US" sz="2800" dirty="0" smtClean="0">
                <a:solidFill>
                  <a:schemeClr val="tx1"/>
                </a:solidFill>
              </a:rPr>
              <a:t>Local standards condone kickbacks</a:t>
            </a:r>
          </a:p>
          <a:p>
            <a:pPr marL="457200" indent="-457200">
              <a:buFont typeface="+mj-lt"/>
              <a:buAutoNum type="alphaLcParenR"/>
            </a:pPr>
            <a:r>
              <a:rPr lang="en-US" sz="2800" dirty="0" smtClean="0">
                <a:solidFill>
                  <a:srgbClr val="C00000"/>
                </a:solidFill>
              </a:rPr>
              <a:t>Local standards have respect for the letter and spirit of the law and strive to respect all parties involved in the business in the most ethical manner possible </a:t>
            </a:r>
            <a:endParaRPr lang="en-US" sz="2800" dirty="0">
              <a:solidFill>
                <a:srgbClr val="C00000"/>
              </a:solidFill>
            </a:endParaRPr>
          </a:p>
          <a:p>
            <a:pPr marL="0" indent="0">
              <a:buNone/>
            </a:pPr>
            <a:endParaRPr lang="en-US" dirty="0">
              <a:solidFill>
                <a:schemeClr val="bg1"/>
              </a:solidFill>
            </a:endParaRPr>
          </a:p>
          <a:p>
            <a:endParaRPr lang="en-US" dirty="0"/>
          </a:p>
        </p:txBody>
      </p:sp>
    </p:spTree>
    <p:extLst>
      <p:ext uri="{BB962C8B-B14F-4D97-AF65-F5344CB8AC3E}">
        <p14:creationId xmlns:p14="http://schemas.microsoft.com/office/powerpoint/2010/main" val="3156575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nvSpPr>
        <p:spPr>
          <a:xfrm>
            <a:off x="342686" y="942393"/>
            <a:ext cx="11553845" cy="5821076"/>
          </a:xfrm>
          <a:prstGeom prst="rect">
            <a:avLst/>
          </a:prstGeom>
        </p:spPr>
        <p:txBody>
          <a:bodyPr vert="horz" lIns="91440" tIns="45720" rIns="91440" bIns="45720" rtlCol="0" anchor="ctr">
            <a:normAutofit fontScale="92500" lnSpcReduction="1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None/>
            </a:pPr>
            <a:r>
              <a:rPr lang="en-US" sz="2800" dirty="0" smtClean="0">
                <a:solidFill>
                  <a:schemeClr val="tx1"/>
                </a:solidFill>
              </a:rPr>
              <a:t>5. Please select</a:t>
            </a:r>
            <a:r>
              <a:rPr lang="en-US" sz="2800" dirty="0">
                <a:solidFill>
                  <a:schemeClr val="tx1"/>
                </a:solidFill>
              </a:rPr>
              <a:t> </a:t>
            </a:r>
            <a:r>
              <a:rPr lang="en-US" sz="2800" dirty="0" smtClean="0">
                <a:solidFill>
                  <a:schemeClr val="tx1"/>
                </a:solidFill>
              </a:rPr>
              <a:t>the organizational characteristics and mechanisms </a:t>
            </a:r>
            <a:r>
              <a:rPr lang="en-US" sz="2800" dirty="0" smtClean="0">
                <a:solidFill>
                  <a:schemeClr val="tx1"/>
                </a:solidFill>
              </a:rPr>
              <a:t>that guide and influence individual ethics in a negative fashion </a:t>
            </a:r>
          </a:p>
          <a:p>
            <a:pPr marL="0" indent="0">
              <a:buNone/>
            </a:pPr>
            <a:endParaRPr lang="en-US" sz="2800" dirty="0" smtClean="0">
              <a:solidFill>
                <a:schemeClr val="tx1"/>
              </a:solidFill>
            </a:endParaRPr>
          </a:p>
          <a:p>
            <a:pPr marL="457200" indent="-457200">
              <a:buFont typeface="+mj-lt"/>
              <a:buAutoNum type="alphaLcParenR"/>
            </a:pPr>
            <a:r>
              <a:rPr lang="en-US" sz="2800" dirty="0" smtClean="0">
                <a:solidFill>
                  <a:schemeClr val="tx1"/>
                </a:solidFill>
              </a:rPr>
              <a:t>Performance appraisal systems are set up to reward high ethical standards </a:t>
            </a:r>
          </a:p>
          <a:p>
            <a:pPr marL="457200" indent="-457200">
              <a:buFont typeface="+mj-lt"/>
              <a:buAutoNum type="alphaLcParenR"/>
            </a:pPr>
            <a:r>
              <a:rPr lang="en-US" sz="2800" dirty="0" smtClean="0">
                <a:solidFill>
                  <a:schemeClr val="tx1"/>
                </a:solidFill>
              </a:rPr>
              <a:t>Reward allocation systems are developed to reward the highest ethical standard </a:t>
            </a:r>
          </a:p>
          <a:p>
            <a:pPr marL="457200" indent="-457200">
              <a:buFont typeface="+mj-lt"/>
              <a:buAutoNum type="alphaLcParenR"/>
            </a:pPr>
            <a:r>
              <a:rPr lang="en-US" sz="2800" dirty="0" smtClean="0">
                <a:solidFill>
                  <a:schemeClr val="tx1"/>
                </a:solidFill>
              </a:rPr>
              <a:t>Behaviors (ethical) of managers is held to the highest ethical standard </a:t>
            </a:r>
          </a:p>
          <a:p>
            <a:pPr marL="457200" indent="-457200">
              <a:buFont typeface="+mj-lt"/>
              <a:buAutoNum type="alphaLcParenR"/>
            </a:pPr>
            <a:r>
              <a:rPr lang="en-US" sz="2800" dirty="0" smtClean="0">
                <a:solidFill>
                  <a:schemeClr val="tx1"/>
                </a:solidFill>
              </a:rPr>
              <a:t>An organization’s culture supporting ethical behavior</a:t>
            </a:r>
          </a:p>
          <a:p>
            <a:pPr marL="457200" indent="-457200">
              <a:buFont typeface="+mj-lt"/>
              <a:buAutoNum type="alphaLcParenR"/>
            </a:pPr>
            <a:r>
              <a:rPr lang="en-US" sz="2800" dirty="0" smtClean="0">
                <a:solidFill>
                  <a:schemeClr val="tx1"/>
                </a:solidFill>
              </a:rPr>
              <a:t>Intensity of the ethical issue are carefully weighed </a:t>
            </a:r>
          </a:p>
          <a:p>
            <a:pPr marL="457200" indent="-457200">
              <a:buFont typeface="+mj-lt"/>
              <a:buAutoNum type="alphaLcParenR"/>
            </a:pPr>
            <a:r>
              <a:rPr lang="en-US" sz="2800" dirty="0" smtClean="0">
                <a:solidFill>
                  <a:schemeClr val="tx1"/>
                </a:solidFill>
              </a:rPr>
              <a:t>Endorses systems that foster uncertainty and optimize ambiguity </a:t>
            </a:r>
            <a:endParaRPr lang="en-US" sz="2800" dirty="0">
              <a:solidFill>
                <a:schemeClr val="tx1"/>
              </a:solidFill>
            </a:endParaRPr>
          </a:p>
          <a:p>
            <a:pPr marL="0" indent="0">
              <a:buNone/>
            </a:pPr>
            <a:endParaRPr lang="en-US" dirty="0">
              <a:solidFill>
                <a:schemeClr val="bg1"/>
              </a:solidFill>
            </a:endParaRPr>
          </a:p>
          <a:p>
            <a:endParaRPr lang="en-US" dirty="0"/>
          </a:p>
        </p:txBody>
      </p:sp>
    </p:spTree>
    <p:extLst>
      <p:ext uri="{BB962C8B-B14F-4D97-AF65-F5344CB8AC3E}">
        <p14:creationId xmlns:p14="http://schemas.microsoft.com/office/powerpoint/2010/main" val="17931248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nvSpPr>
        <p:spPr>
          <a:xfrm>
            <a:off x="342686" y="942393"/>
            <a:ext cx="11553845" cy="5821076"/>
          </a:xfrm>
          <a:prstGeom prst="rect">
            <a:avLst/>
          </a:prstGeom>
        </p:spPr>
        <p:txBody>
          <a:bodyPr vert="horz" lIns="91440" tIns="45720" rIns="91440" bIns="45720" rtlCol="0" anchor="ctr">
            <a:normAutofit fontScale="92500" lnSpcReduction="1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None/>
            </a:pPr>
            <a:r>
              <a:rPr lang="en-US" sz="2800" dirty="0" smtClean="0">
                <a:solidFill>
                  <a:schemeClr val="tx1"/>
                </a:solidFill>
              </a:rPr>
              <a:t>5. Please select</a:t>
            </a:r>
            <a:r>
              <a:rPr lang="en-US" sz="2800" dirty="0">
                <a:solidFill>
                  <a:schemeClr val="tx1"/>
                </a:solidFill>
              </a:rPr>
              <a:t> </a:t>
            </a:r>
            <a:r>
              <a:rPr lang="en-US" sz="2800" dirty="0" smtClean="0">
                <a:solidFill>
                  <a:schemeClr val="tx1"/>
                </a:solidFill>
              </a:rPr>
              <a:t>the organizational characteristics and mechanisms </a:t>
            </a:r>
            <a:r>
              <a:rPr lang="en-US" sz="2800" dirty="0" smtClean="0">
                <a:solidFill>
                  <a:schemeClr val="tx1"/>
                </a:solidFill>
              </a:rPr>
              <a:t>that guide and influence individual ethics in a negative fashion </a:t>
            </a:r>
          </a:p>
          <a:p>
            <a:pPr marL="0" indent="0">
              <a:buNone/>
            </a:pPr>
            <a:endParaRPr lang="en-US" sz="2800" dirty="0" smtClean="0">
              <a:solidFill>
                <a:schemeClr val="tx1"/>
              </a:solidFill>
            </a:endParaRPr>
          </a:p>
          <a:p>
            <a:pPr marL="457200" indent="-457200">
              <a:buFont typeface="+mj-lt"/>
              <a:buAutoNum type="alphaLcParenR"/>
            </a:pPr>
            <a:r>
              <a:rPr lang="en-US" sz="2800" dirty="0" smtClean="0">
                <a:solidFill>
                  <a:schemeClr val="tx1"/>
                </a:solidFill>
              </a:rPr>
              <a:t>Performance appraisal systems are set up to reward high ethical standards </a:t>
            </a:r>
          </a:p>
          <a:p>
            <a:pPr marL="457200" indent="-457200">
              <a:buFont typeface="+mj-lt"/>
              <a:buAutoNum type="alphaLcParenR"/>
            </a:pPr>
            <a:r>
              <a:rPr lang="en-US" sz="2800" dirty="0" smtClean="0">
                <a:solidFill>
                  <a:schemeClr val="tx1"/>
                </a:solidFill>
              </a:rPr>
              <a:t>Reward allocation systems are developed to reward the highest ethical standard </a:t>
            </a:r>
          </a:p>
          <a:p>
            <a:pPr marL="457200" indent="-457200">
              <a:buFont typeface="+mj-lt"/>
              <a:buAutoNum type="alphaLcParenR"/>
            </a:pPr>
            <a:r>
              <a:rPr lang="en-US" sz="2800" dirty="0" smtClean="0">
                <a:solidFill>
                  <a:schemeClr val="tx1"/>
                </a:solidFill>
              </a:rPr>
              <a:t>Behaviors (ethical) of managers is held to the highest ethical standard </a:t>
            </a:r>
          </a:p>
          <a:p>
            <a:pPr marL="457200" indent="-457200">
              <a:buFont typeface="+mj-lt"/>
              <a:buAutoNum type="alphaLcParenR"/>
            </a:pPr>
            <a:r>
              <a:rPr lang="en-US" sz="2800" dirty="0" smtClean="0">
                <a:solidFill>
                  <a:schemeClr val="tx1"/>
                </a:solidFill>
              </a:rPr>
              <a:t>An organization’s culture supporting ethical behavior</a:t>
            </a:r>
          </a:p>
          <a:p>
            <a:pPr marL="457200" indent="-457200">
              <a:buFont typeface="+mj-lt"/>
              <a:buAutoNum type="alphaLcParenR"/>
            </a:pPr>
            <a:r>
              <a:rPr lang="en-US" sz="2800" dirty="0" smtClean="0">
                <a:solidFill>
                  <a:schemeClr val="tx1"/>
                </a:solidFill>
              </a:rPr>
              <a:t>Intensity of the ethical issue are carefully weighed </a:t>
            </a:r>
          </a:p>
          <a:p>
            <a:pPr marL="457200" indent="-457200">
              <a:buFont typeface="+mj-lt"/>
              <a:buAutoNum type="alphaLcParenR"/>
            </a:pPr>
            <a:r>
              <a:rPr lang="en-US" sz="2800" dirty="0" smtClean="0">
                <a:solidFill>
                  <a:srgbClr val="C00000"/>
                </a:solidFill>
              </a:rPr>
              <a:t>Endorses systems that foster uncertainty and optimize ambiguity </a:t>
            </a:r>
            <a:endParaRPr lang="en-US" sz="2800" dirty="0">
              <a:solidFill>
                <a:srgbClr val="C00000"/>
              </a:solidFill>
            </a:endParaRPr>
          </a:p>
          <a:p>
            <a:pPr marL="0" indent="0">
              <a:buNone/>
            </a:pPr>
            <a:endParaRPr lang="en-US" dirty="0">
              <a:solidFill>
                <a:schemeClr val="bg1"/>
              </a:solidFill>
            </a:endParaRPr>
          </a:p>
          <a:p>
            <a:endParaRPr lang="en-US" dirty="0"/>
          </a:p>
        </p:txBody>
      </p:sp>
    </p:spTree>
    <p:extLst>
      <p:ext uri="{BB962C8B-B14F-4D97-AF65-F5344CB8AC3E}">
        <p14:creationId xmlns:p14="http://schemas.microsoft.com/office/powerpoint/2010/main" val="201268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animEffect transition="in" filter="fade">
                                      <p:cBhvr>
                                        <p:cTn id="7"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65532" y="305919"/>
            <a:ext cx="7623363" cy="61722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9499" y="88942"/>
            <a:ext cx="2805192" cy="6487523"/>
          </a:xfrm>
          <a:prstGeom prst="rect">
            <a:avLst/>
          </a:prstGeom>
        </p:spPr>
      </p:pic>
    </p:spTree>
    <p:extLst>
      <p:ext uri="{BB962C8B-B14F-4D97-AF65-F5344CB8AC3E}">
        <p14:creationId xmlns:p14="http://schemas.microsoft.com/office/powerpoint/2010/main" val="42675450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61215" y="686878"/>
            <a:ext cx="8456265" cy="562024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2639" y="201478"/>
            <a:ext cx="2764045" cy="6392362"/>
          </a:xfrm>
          <a:prstGeom prst="rect">
            <a:avLst/>
          </a:prstGeom>
        </p:spPr>
      </p:pic>
    </p:spTree>
    <p:extLst>
      <p:ext uri="{BB962C8B-B14F-4D97-AF65-F5344CB8AC3E}">
        <p14:creationId xmlns:p14="http://schemas.microsoft.com/office/powerpoint/2010/main" val="35910916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21199" y="350520"/>
            <a:ext cx="8604627" cy="610108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5826" y="350520"/>
            <a:ext cx="2638095" cy="6101080"/>
          </a:xfrm>
          <a:prstGeom prst="rect">
            <a:avLst/>
          </a:prstGeom>
        </p:spPr>
      </p:pic>
    </p:spTree>
    <p:extLst>
      <p:ext uri="{BB962C8B-B14F-4D97-AF65-F5344CB8AC3E}">
        <p14:creationId xmlns:p14="http://schemas.microsoft.com/office/powerpoint/2010/main" val="38366442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83682" y="851510"/>
            <a:ext cx="8934930" cy="554928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8611" y="851509"/>
            <a:ext cx="2399501" cy="5549289"/>
          </a:xfrm>
          <a:prstGeom prst="rect">
            <a:avLst/>
          </a:prstGeom>
        </p:spPr>
      </p:pic>
    </p:spTree>
    <p:extLst>
      <p:ext uri="{BB962C8B-B14F-4D97-AF65-F5344CB8AC3E}">
        <p14:creationId xmlns:p14="http://schemas.microsoft.com/office/powerpoint/2010/main" val="30419140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79382" y="421640"/>
            <a:ext cx="8927177" cy="603818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6559" y="421640"/>
            <a:ext cx="2619387" cy="6057814"/>
          </a:xfrm>
          <a:prstGeom prst="rect">
            <a:avLst/>
          </a:prstGeom>
        </p:spPr>
      </p:pic>
    </p:spTree>
    <p:extLst>
      <p:ext uri="{BB962C8B-B14F-4D97-AF65-F5344CB8AC3E}">
        <p14:creationId xmlns:p14="http://schemas.microsoft.com/office/powerpoint/2010/main" val="10884967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85150" y="248920"/>
            <a:ext cx="9051890" cy="638283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5562" y="248920"/>
            <a:ext cx="2759924" cy="6382830"/>
          </a:xfrm>
          <a:prstGeom prst="rect">
            <a:avLst/>
          </a:prstGeom>
        </p:spPr>
      </p:pic>
    </p:spTree>
    <p:extLst>
      <p:ext uri="{BB962C8B-B14F-4D97-AF65-F5344CB8AC3E}">
        <p14:creationId xmlns:p14="http://schemas.microsoft.com/office/powerpoint/2010/main" val="42826870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7787" y="713783"/>
            <a:ext cx="8930715" cy="564121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8502" y="713784"/>
            <a:ext cx="2439249" cy="5641212"/>
          </a:xfrm>
          <a:prstGeom prst="rect">
            <a:avLst/>
          </a:prstGeom>
        </p:spPr>
      </p:pic>
    </p:spTree>
    <p:extLst>
      <p:ext uri="{BB962C8B-B14F-4D97-AF65-F5344CB8AC3E}">
        <p14:creationId xmlns:p14="http://schemas.microsoft.com/office/powerpoint/2010/main" val="20110767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84212" y="426606"/>
            <a:ext cx="10491502" cy="6099711"/>
          </a:xfrm>
          <a:prstGeom prst="rect">
            <a:avLst/>
          </a:prstGeom>
        </p:spPr>
      </p:pic>
      <p:pic>
        <p:nvPicPr>
          <p:cNvPr id="5" name="Picture 4"/>
          <p:cNvPicPr>
            <a:picLocks noChangeAspect="1"/>
          </p:cNvPicPr>
          <p:nvPr/>
        </p:nvPicPr>
        <p:blipFill>
          <a:blip r:embed="rId3"/>
          <a:stretch>
            <a:fillRect/>
          </a:stretch>
        </p:blipFill>
        <p:spPr>
          <a:xfrm>
            <a:off x="7849377" y="4898206"/>
            <a:ext cx="2738470" cy="1628111"/>
          </a:xfrm>
          <a:prstGeom prst="rect">
            <a:avLst/>
          </a:prstGeom>
        </p:spPr>
      </p:pic>
    </p:spTree>
    <p:extLst>
      <p:ext uri="{BB962C8B-B14F-4D97-AF65-F5344CB8AC3E}">
        <p14:creationId xmlns:p14="http://schemas.microsoft.com/office/powerpoint/2010/main" val="22370822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63846" y="502920"/>
            <a:ext cx="11173782" cy="6050280"/>
          </a:xfrm>
          <a:prstGeom prst="rect">
            <a:avLst/>
          </a:prstGeom>
        </p:spPr>
      </p:pic>
    </p:spTree>
    <p:extLst>
      <p:ext uri="{BB962C8B-B14F-4D97-AF65-F5344CB8AC3E}">
        <p14:creationId xmlns:p14="http://schemas.microsoft.com/office/powerpoint/2010/main" val="12895233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5323" y="144855"/>
            <a:ext cx="11996677" cy="4454305"/>
          </a:xfrm>
          <a:prstGeom prst="rect">
            <a:avLst/>
          </a:prstGeom>
          <a:effectLst/>
        </p:spPr>
        <p:txBody>
          <a:bodyPr vert="horz" lIns="91440" tIns="45720" rIns="91440" bIns="45720" rtlCol="0" anchor="b">
            <a:normAutofit/>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000" b="1" dirty="0" smtClean="0"/>
              <a:t>MODULE five:   </a:t>
            </a:r>
            <a:br>
              <a:rPr lang="en-US" sz="6000" b="1" dirty="0" smtClean="0"/>
            </a:br>
            <a:endParaRPr lang="en-US" sz="6000" b="1" dirty="0" smtClean="0"/>
          </a:p>
          <a:p>
            <a:r>
              <a:rPr lang="en-US" b="1" dirty="0" smtClean="0"/>
              <a:t>SECTION five:</a:t>
            </a:r>
          </a:p>
          <a:p>
            <a:r>
              <a:rPr lang="en-US" b="1" dirty="0" smtClean="0"/>
              <a:t>Ethical decision-making</a:t>
            </a:r>
            <a:endParaRPr lang="en-US"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88875" y="144854"/>
            <a:ext cx="2822333" cy="6527165"/>
          </a:xfrm>
          <a:prstGeom prst="rect">
            <a:avLst/>
          </a:prstGeom>
        </p:spPr>
      </p:pic>
    </p:spTree>
    <p:extLst>
      <p:ext uri="{BB962C8B-B14F-4D97-AF65-F5344CB8AC3E}">
        <p14:creationId xmlns:p14="http://schemas.microsoft.com/office/powerpoint/2010/main" val="17713427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45303" y="421640"/>
            <a:ext cx="8539960" cy="604012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5263" y="421640"/>
            <a:ext cx="2611736" cy="6040120"/>
          </a:xfrm>
          <a:prstGeom prst="rect">
            <a:avLst/>
          </a:prstGeom>
        </p:spPr>
      </p:pic>
    </p:spTree>
    <p:extLst>
      <p:ext uri="{BB962C8B-B14F-4D97-AF65-F5344CB8AC3E}">
        <p14:creationId xmlns:p14="http://schemas.microsoft.com/office/powerpoint/2010/main" val="29618191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28813" y="370840"/>
            <a:ext cx="8524504" cy="611124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3317" y="370840"/>
            <a:ext cx="2642489" cy="6111240"/>
          </a:xfrm>
          <a:prstGeom prst="rect">
            <a:avLst/>
          </a:prstGeom>
        </p:spPr>
      </p:pic>
    </p:spTree>
    <p:extLst>
      <p:ext uri="{BB962C8B-B14F-4D97-AF65-F5344CB8AC3E}">
        <p14:creationId xmlns:p14="http://schemas.microsoft.com/office/powerpoint/2010/main" val="10235924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77456" y="350520"/>
            <a:ext cx="11012829" cy="6131560"/>
          </a:xfrm>
          <a:prstGeom prst="rect">
            <a:avLst/>
          </a:prstGeom>
        </p:spPr>
      </p:pic>
    </p:spTree>
    <p:extLst>
      <p:ext uri="{BB962C8B-B14F-4D97-AF65-F5344CB8AC3E}">
        <p14:creationId xmlns:p14="http://schemas.microsoft.com/office/powerpoint/2010/main" val="4580014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05203" y="1392011"/>
            <a:ext cx="8613409" cy="516945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8611" y="1383652"/>
            <a:ext cx="2242385" cy="5185927"/>
          </a:xfrm>
          <a:prstGeom prst="rect">
            <a:avLst/>
          </a:prstGeom>
        </p:spPr>
      </p:pic>
    </p:spTree>
    <p:extLst>
      <p:ext uri="{BB962C8B-B14F-4D97-AF65-F5344CB8AC3E}">
        <p14:creationId xmlns:p14="http://schemas.microsoft.com/office/powerpoint/2010/main" val="24067159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27231" y="5699931"/>
            <a:ext cx="6677025" cy="647700"/>
          </a:xfrm>
          <a:prstGeom prst="rect">
            <a:avLst/>
          </a:prstGeom>
        </p:spPr>
      </p:pic>
      <p:pic>
        <p:nvPicPr>
          <p:cNvPr id="4" name="Content Placeholder 3"/>
          <p:cNvPicPr>
            <a:picLocks noGrp="1" noChangeAspect="1"/>
          </p:cNvPicPr>
          <p:nvPr>
            <p:ph idx="1"/>
          </p:nvPr>
        </p:nvPicPr>
        <p:blipFill>
          <a:blip r:embed="rId3"/>
          <a:stretch>
            <a:fillRect/>
          </a:stretch>
        </p:blipFill>
        <p:spPr>
          <a:xfrm>
            <a:off x="348742" y="638371"/>
            <a:ext cx="8586032" cy="4559072"/>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0613" y="136040"/>
            <a:ext cx="2816093" cy="6512733"/>
          </a:xfrm>
          <a:prstGeom prst="rect">
            <a:avLst/>
          </a:prstGeom>
        </p:spPr>
      </p:pic>
    </p:spTree>
    <p:extLst>
      <p:ext uri="{BB962C8B-B14F-4D97-AF65-F5344CB8AC3E}">
        <p14:creationId xmlns:p14="http://schemas.microsoft.com/office/powerpoint/2010/main" val="42294830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13008" y="477261"/>
            <a:ext cx="10389734" cy="6060679"/>
          </a:xfrm>
          <a:prstGeom prst="rect">
            <a:avLst/>
          </a:prstGeom>
        </p:spPr>
      </p:pic>
    </p:spTree>
    <p:extLst>
      <p:ext uri="{BB962C8B-B14F-4D97-AF65-F5344CB8AC3E}">
        <p14:creationId xmlns:p14="http://schemas.microsoft.com/office/powerpoint/2010/main" val="8647314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11754" y="411480"/>
            <a:ext cx="8386806" cy="597211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8561" y="411479"/>
            <a:ext cx="2582332" cy="5972115"/>
          </a:xfrm>
          <a:prstGeom prst="rect">
            <a:avLst/>
          </a:prstGeom>
        </p:spPr>
      </p:pic>
    </p:spTree>
    <p:extLst>
      <p:ext uri="{BB962C8B-B14F-4D97-AF65-F5344CB8AC3E}">
        <p14:creationId xmlns:p14="http://schemas.microsoft.com/office/powerpoint/2010/main" val="26377602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29526" y="381000"/>
            <a:ext cx="8165834" cy="600090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5360" y="381000"/>
            <a:ext cx="2594416" cy="6000064"/>
          </a:xfrm>
          <a:prstGeom prst="rect">
            <a:avLst/>
          </a:prstGeom>
        </p:spPr>
      </p:pic>
    </p:spTree>
    <p:extLst>
      <p:ext uri="{BB962C8B-B14F-4D97-AF65-F5344CB8AC3E}">
        <p14:creationId xmlns:p14="http://schemas.microsoft.com/office/powerpoint/2010/main" val="5361215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06454" y="960895"/>
            <a:ext cx="8903711" cy="551050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0165" y="960895"/>
            <a:ext cx="2389577" cy="5526335"/>
          </a:xfrm>
          <a:prstGeom prst="rect">
            <a:avLst/>
          </a:prstGeom>
        </p:spPr>
      </p:pic>
    </p:spTree>
    <p:extLst>
      <p:ext uri="{BB962C8B-B14F-4D97-AF65-F5344CB8AC3E}">
        <p14:creationId xmlns:p14="http://schemas.microsoft.com/office/powerpoint/2010/main" val="30450979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67102" y="452119"/>
            <a:ext cx="8383858" cy="600100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0960" y="452119"/>
            <a:ext cx="2595277" cy="6002055"/>
          </a:xfrm>
          <a:prstGeom prst="rect">
            <a:avLst/>
          </a:prstGeom>
        </p:spPr>
      </p:pic>
    </p:spTree>
    <p:extLst>
      <p:ext uri="{BB962C8B-B14F-4D97-AF65-F5344CB8AC3E}">
        <p14:creationId xmlns:p14="http://schemas.microsoft.com/office/powerpoint/2010/main" val="365359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81388"/>
            <a:ext cx="8534400" cy="1507067"/>
          </a:xfrm>
        </p:spPr>
        <p:txBody>
          <a:bodyPr/>
          <a:lstStyle/>
          <a:p>
            <a:r>
              <a:rPr lang="en-US" dirty="0" smtClean="0"/>
              <a:t>      </a:t>
            </a:r>
            <a:r>
              <a:rPr lang="en-US" b="1" dirty="0" smtClean="0"/>
              <a:t>Unit objective</a:t>
            </a:r>
            <a:endParaRPr lang="en-US" b="1" dirty="0"/>
          </a:p>
        </p:txBody>
      </p:sp>
      <p:sp>
        <p:nvSpPr>
          <p:cNvPr id="3" name="Content Placeholder 2"/>
          <p:cNvSpPr>
            <a:spLocks noGrp="1"/>
          </p:cNvSpPr>
          <p:nvPr>
            <p:ph idx="1"/>
          </p:nvPr>
        </p:nvSpPr>
        <p:spPr>
          <a:xfrm>
            <a:off x="457200" y="1642820"/>
            <a:ext cx="8534400" cy="2741507"/>
          </a:xfrm>
        </p:spPr>
        <p:txBody>
          <a:bodyPr>
            <a:normAutofit lnSpcReduction="10000"/>
          </a:bodyPr>
          <a:lstStyle/>
          <a:p>
            <a:pPr marL="0" indent="0">
              <a:buNone/>
            </a:pPr>
            <a:r>
              <a:rPr lang="en-US" sz="4400" b="1" dirty="0" smtClean="0">
                <a:solidFill>
                  <a:schemeClr val="bg1"/>
                </a:solidFill>
              </a:rPr>
              <a:t>To identify the steps of moral reasoning and identify the steps for addressing an ethical dilemma</a:t>
            </a:r>
            <a:endParaRPr lang="en-US" sz="4400" b="1" dirty="0">
              <a:solidFill>
                <a:schemeClr val="bg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80700" y="178231"/>
            <a:ext cx="2815009" cy="6510224"/>
          </a:xfrm>
          <a:prstGeom prst="rect">
            <a:avLst/>
          </a:prstGeom>
        </p:spPr>
      </p:pic>
    </p:spTree>
    <p:extLst>
      <p:ext uri="{BB962C8B-B14F-4D97-AF65-F5344CB8AC3E}">
        <p14:creationId xmlns:p14="http://schemas.microsoft.com/office/powerpoint/2010/main" val="7601207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35703" y="673401"/>
            <a:ext cx="9217819" cy="6040120"/>
          </a:xfrm>
          <a:prstGeom prst="rect">
            <a:avLst/>
          </a:prstGeom>
        </p:spPr>
      </p:pic>
      <p:pic>
        <p:nvPicPr>
          <p:cNvPr id="5" name="Picture 4"/>
          <p:cNvPicPr>
            <a:picLocks noChangeAspect="1"/>
          </p:cNvPicPr>
          <p:nvPr/>
        </p:nvPicPr>
        <p:blipFill>
          <a:blip r:embed="rId3"/>
          <a:stretch>
            <a:fillRect/>
          </a:stretch>
        </p:blipFill>
        <p:spPr>
          <a:xfrm>
            <a:off x="7471092" y="3022930"/>
            <a:ext cx="1747520" cy="114048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3521" y="673401"/>
            <a:ext cx="2611737" cy="6040120"/>
          </a:xfrm>
          <a:prstGeom prst="rect">
            <a:avLst/>
          </a:prstGeom>
        </p:spPr>
      </p:pic>
    </p:spTree>
    <p:extLst>
      <p:ext uri="{BB962C8B-B14F-4D97-AF65-F5344CB8AC3E}">
        <p14:creationId xmlns:p14="http://schemas.microsoft.com/office/powerpoint/2010/main" val="8851260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65285" y="319631"/>
            <a:ext cx="8060481" cy="598972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5766" y="319630"/>
            <a:ext cx="2589948" cy="5989729"/>
          </a:xfrm>
          <a:prstGeom prst="rect">
            <a:avLst/>
          </a:prstGeom>
        </p:spPr>
      </p:pic>
    </p:spTree>
    <p:extLst>
      <p:ext uri="{BB962C8B-B14F-4D97-AF65-F5344CB8AC3E}">
        <p14:creationId xmlns:p14="http://schemas.microsoft.com/office/powerpoint/2010/main" val="24278062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82680" y="482600"/>
            <a:ext cx="7435094" cy="615188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7774" y="482599"/>
            <a:ext cx="2676057" cy="6188875"/>
          </a:xfrm>
          <a:prstGeom prst="rect">
            <a:avLst/>
          </a:prstGeom>
        </p:spPr>
      </p:pic>
    </p:spTree>
    <p:extLst>
      <p:ext uri="{BB962C8B-B14F-4D97-AF65-F5344CB8AC3E}">
        <p14:creationId xmlns:p14="http://schemas.microsoft.com/office/powerpoint/2010/main" val="22675902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77428" y="309880"/>
            <a:ext cx="8605245" cy="63246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2672" y="309881"/>
            <a:ext cx="2734745" cy="6324600"/>
          </a:xfrm>
          <a:prstGeom prst="rect">
            <a:avLst/>
          </a:prstGeom>
        </p:spPr>
      </p:pic>
    </p:spTree>
    <p:extLst>
      <p:ext uri="{BB962C8B-B14F-4D97-AF65-F5344CB8AC3E}">
        <p14:creationId xmlns:p14="http://schemas.microsoft.com/office/powerpoint/2010/main" val="9412475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11026" y="350520"/>
            <a:ext cx="8634616" cy="602996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5642" y="350519"/>
            <a:ext cx="2607343" cy="6029961"/>
          </a:xfrm>
          <a:prstGeom prst="rect">
            <a:avLst/>
          </a:prstGeom>
        </p:spPr>
      </p:pic>
    </p:spTree>
    <p:extLst>
      <p:ext uri="{BB962C8B-B14F-4D97-AF65-F5344CB8AC3E}">
        <p14:creationId xmlns:p14="http://schemas.microsoft.com/office/powerpoint/2010/main" val="41379811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09292" y="299720"/>
            <a:ext cx="8504347" cy="620268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639" y="299720"/>
            <a:ext cx="2682027" cy="6202680"/>
          </a:xfrm>
          <a:prstGeom prst="rect">
            <a:avLst/>
          </a:prstGeom>
        </p:spPr>
      </p:pic>
    </p:spTree>
    <p:extLst>
      <p:ext uri="{BB962C8B-B14F-4D97-AF65-F5344CB8AC3E}">
        <p14:creationId xmlns:p14="http://schemas.microsoft.com/office/powerpoint/2010/main" val="13172778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55452" y="720670"/>
            <a:ext cx="8712080" cy="569028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7532" y="720669"/>
            <a:ext cx="2460470" cy="5690289"/>
          </a:xfrm>
          <a:prstGeom prst="rect">
            <a:avLst/>
          </a:prstGeom>
        </p:spPr>
      </p:pic>
    </p:spTree>
    <p:extLst>
      <p:ext uri="{BB962C8B-B14F-4D97-AF65-F5344CB8AC3E}">
        <p14:creationId xmlns:p14="http://schemas.microsoft.com/office/powerpoint/2010/main" val="7248918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66268" y="891152"/>
            <a:ext cx="8635235" cy="551980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1503" y="891153"/>
            <a:ext cx="2389751" cy="5526738"/>
          </a:xfrm>
          <a:prstGeom prst="rect">
            <a:avLst/>
          </a:prstGeom>
        </p:spPr>
      </p:pic>
    </p:spTree>
    <p:extLst>
      <p:ext uri="{BB962C8B-B14F-4D97-AF65-F5344CB8AC3E}">
        <p14:creationId xmlns:p14="http://schemas.microsoft.com/office/powerpoint/2010/main" val="25078805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60475" y="1038386"/>
            <a:ext cx="8768859" cy="540011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9334" y="1038386"/>
            <a:ext cx="2339412" cy="5410320"/>
          </a:xfrm>
          <a:prstGeom prst="rect">
            <a:avLst/>
          </a:prstGeom>
        </p:spPr>
      </p:pic>
    </p:spTree>
    <p:extLst>
      <p:ext uri="{BB962C8B-B14F-4D97-AF65-F5344CB8AC3E}">
        <p14:creationId xmlns:p14="http://schemas.microsoft.com/office/powerpoint/2010/main" val="12810949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93844" y="1402596"/>
            <a:ext cx="8903755" cy="509980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5620" y="1402596"/>
            <a:ext cx="2207627" cy="5105542"/>
          </a:xfrm>
          <a:prstGeom prst="rect">
            <a:avLst/>
          </a:prstGeom>
        </p:spPr>
      </p:pic>
    </p:spTree>
    <p:extLst>
      <p:ext uri="{BB962C8B-B14F-4D97-AF65-F5344CB8AC3E}">
        <p14:creationId xmlns:p14="http://schemas.microsoft.com/office/powerpoint/2010/main" val="28255912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732" y="4898382"/>
            <a:ext cx="8534400" cy="1507067"/>
          </a:xfrm>
        </p:spPr>
        <p:txBody>
          <a:bodyPr>
            <a:normAutofit fontScale="90000"/>
          </a:bodyPr>
          <a:lstStyle/>
          <a:p>
            <a:r>
              <a:rPr lang="en-US" dirty="0" smtClean="0"/>
              <a:t/>
            </a:r>
            <a:br>
              <a:rPr lang="en-US" dirty="0" smtClean="0"/>
            </a:br>
            <a:r>
              <a:rPr lang="en-US" sz="5400" b="1" dirty="0" smtClean="0"/>
              <a:t>Ethical decision-making</a:t>
            </a:r>
            <a:endParaRPr lang="en-US" sz="5400" b="1" dirty="0"/>
          </a:p>
        </p:txBody>
      </p:sp>
      <p:sp>
        <p:nvSpPr>
          <p:cNvPr id="3" name="Content Placeholder 2"/>
          <p:cNvSpPr>
            <a:spLocks noGrp="1"/>
          </p:cNvSpPr>
          <p:nvPr>
            <p:ph idx="1"/>
          </p:nvPr>
        </p:nvSpPr>
        <p:spPr>
          <a:xfrm>
            <a:off x="145732" y="685800"/>
            <a:ext cx="8534400" cy="3615267"/>
          </a:xfrm>
        </p:spPr>
        <p:txBody>
          <a:bodyPr>
            <a:normAutofit/>
          </a:bodyPr>
          <a:lstStyle/>
          <a:p>
            <a:pPr>
              <a:buFont typeface="Arial" panose="020B0604020202020204" pitchFamily="34" charset="0"/>
              <a:buChar char="•"/>
            </a:pPr>
            <a:r>
              <a:rPr lang="en-US" sz="6600" b="1" dirty="0" smtClean="0">
                <a:solidFill>
                  <a:schemeClr val="bg1"/>
                </a:solidFill>
              </a:rPr>
              <a:t>Moral Reasoning</a:t>
            </a:r>
          </a:p>
          <a:p>
            <a:pPr>
              <a:buFont typeface="Arial" panose="020B0604020202020204" pitchFamily="34" charset="0"/>
              <a:buChar char="•"/>
            </a:pPr>
            <a:r>
              <a:rPr lang="en-US" sz="6600" b="1" dirty="0" smtClean="0">
                <a:solidFill>
                  <a:schemeClr val="bg1"/>
                </a:solidFill>
              </a:rPr>
              <a:t>Ethical dilemma</a:t>
            </a:r>
            <a:endParaRPr lang="en-US" sz="6600" b="1" dirty="0">
              <a:solidFill>
                <a:schemeClr val="bg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3564" y="178229"/>
            <a:ext cx="2774395" cy="6416299"/>
          </a:xfrm>
          <a:prstGeom prst="rect">
            <a:avLst/>
          </a:prstGeom>
        </p:spPr>
      </p:pic>
    </p:spTree>
    <p:extLst>
      <p:ext uri="{BB962C8B-B14F-4D97-AF65-F5344CB8AC3E}">
        <p14:creationId xmlns:p14="http://schemas.microsoft.com/office/powerpoint/2010/main" val="55582284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81496" y="875654"/>
            <a:ext cx="8613323" cy="559626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4819" y="875654"/>
            <a:ext cx="2281839" cy="5277173"/>
          </a:xfrm>
          <a:prstGeom prst="rect">
            <a:avLst/>
          </a:prstGeom>
        </p:spPr>
      </p:pic>
    </p:spTree>
    <p:extLst>
      <p:ext uri="{BB962C8B-B14F-4D97-AF65-F5344CB8AC3E}">
        <p14:creationId xmlns:p14="http://schemas.microsoft.com/office/powerpoint/2010/main" val="12415571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97640" y="1514872"/>
            <a:ext cx="8823808" cy="376626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3646" y="193728"/>
            <a:ext cx="2771045" cy="6408549"/>
          </a:xfrm>
          <a:prstGeom prst="rect">
            <a:avLst/>
          </a:prstGeom>
        </p:spPr>
      </p:pic>
    </p:spTree>
    <p:extLst>
      <p:ext uri="{BB962C8B-B14F-4D97-AF65-F5344CB8AC3E}">
        <p14:creationId xmlns:p14="http://schemas.microsoft.com/office/powerpoint/2010/main" val="6870867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14487" y="1259387"/>
            <a:ext cx="8186334" cy="444519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8612" y="185980"/>
            <a:ext cx="2717034" cy="6283638"/>
          </a:xfrm>
          <a:prstGeom prst="rect">
            <a:avLst/>
          </a:prstGeom>
        </p:spPr>
      </p:pic>
    </p:spTree>
    <p:extLst>
      <p:ext uri="{BB962C8B-B14F-4D97-AF65-F5344CB8AC3E}">
        <p14:creationId xmlns:p14="http://schemas.microsoft.com/office/powerpoint/2010/main" val="21221003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28531" y="922148"/>
            <a:ext cx="8630826" cy="564121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9357" y="922148"/>
            <a:ext cx="2432636" cy="5625918"/>
          </a:xfrm>
          <a:prstGeom prst="rect">
            <a:avLst/>
          </a:prstGeom>
        </p:spPr>
      </p:pic>
    </p:spTree>
    <p:extLst>
      <p:ext uri="{BB962C8B-B14F-4D97-AF65-F5344CB8AC3E}">
        <p14:creationId xmlns:p14="http://schemas.microsoft.com/office/powerpoint/2010/main" val="310304063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838" y="4909231"/>
            <a:ext cx="7953042" cy="1507067"/>
          </a:xfrm>
        </p:spPr>
        <p:txBody>
          <a:bodyPr>
            <a:normAutofit fontScale="90000"/>
          </a:bodyPr>
          <a:lstStyle/>
          <a:p>
            <a:r>
              <a:rPr lang="en-US" b="1" cap="none" dirty="0" smtClean="0"/>
              <a:t>The extremes of cultural relativism and ethical imperialism in international business ethics.</a:t>
            </a:r>
            <a:endParaRPr lang="en-US" b="1" cap="none" dirty="0"/>
          </a:p>
        </p:txBody>
      </p:sp>
      <p:pic>
        <p:nvPicPr>
          <p:cNvPr id="4" name="Content Placeholder 3"/>
          <p:cNvPicPr>
            <a:picLocks noGrp="1" noChangeAspect="1"/>
          </p:cNvPicPr>
          <p:nvPr>
            <p:ph idx="1"/>
          </p:nvPr>
        </p:nvPicPr>
        <p:blipFill>
          <a:blip r:embed="rId2"/>
          <a:stretch>
            <a:fillRect/>
          </a:stretch>
        </p:blipFill>
        <p:spPr>
          <a:xfrm>
            <a:off x="293213" y="596683"/>
            <a:ext cx="8057667" cy="398151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3004" y="139482"/>
            <a:ext cx="2867187" cy="6630897"/>
          </a:xfrm>
          <a:prstGeom prst="rect">
            <a:avLst/>
          </a:prstGeom>
        </p:spPr>
      </p:pic>
    </p:spTree>
    <p:extLst>
      <p:ext uri="{BB962C8B-B14F-4D97-AF65-F5344CB8AC3E}">
        <p14:creationId xmlns:p14="http://schemas.microsoft.com/office/powerpoint/2010/main" val="299430222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58856" y="935615"/>
            <a:ext cx="8120934" cy="465841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2665" y="214943"/>
            <a:ext cx="2758521" cy="6379585"/>
          </a:xfrm>
          <a:prstGeom prst="rect">
            <a:avLst/>
          </a:prstGeom>
        </p:spPr>
      </p:pic>
    </p:spTree>
    <p:extLst>
      <p:ext uri="{BB962C8B-B14F-4D97-AF65-F5344CB8AC3E}">
        <p14:creationId xmlns:p14="http://schemas.microsoft.com/office/powerpoint/2010/main" val="33888164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82044" y="513080"/>
            <a:ext cx="9216021" cy="593852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8612" y="513080"/>
            <a:ext cx="2567805" cy="5938520"/>
          </a:xfrm>
          <a:prstGeom prst="rect">
            <a:avLst/>
          </a:prstGeom>
        </p:spPr>
      </p:pic>
      <p:pic>
        <p:nvPicPr>
          <p:cNvPr id="5" name="Picture 4"/>
          <p:cNvPicPr>
            <a:picLocks noChangeAspect="1"/>
          </p:cNvPicPr>
          <p:nvPr/>
        </p:nvPicPr>
        <p:blipFill>
          <a:blip r:embed="rId4"/>
          <a:stretch>
            <a:fillRect/>
          </a:stretch>
        </p:blipFill>
        <p:spPr>
          <a:xfrm>
            <a:off x="434194" y="1696664"/>
            <a:ext cx="8392091" cy="506355"/>
          </a:xfrm>
          <a:prstGeom prst="rect">
            <a:avLst/>
          </a:prstGeom>
        </p:spPr>
      </p:pic>
    </p:spTree>
    <p:extLst>
      <p:ext uri="{BB962C8B-B14F-4D97-AF65-F5344CB8AC3E}">
        <p14:creationId xmlns:p14="http://schemas.microsoft.com/office/powerpoint/2010/main" val="302536356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88107" y="381000"/>
            <a:ext cx="11132771" cy="5735320"/>
          </a:xfrm>
          <a:prstGeom prst="rect">
            <a:avLst/>
          </a:prstGeom>
        </p:spPr>
      </p:pic>
    </p:spTree>
    <p:extLst>
      <p:ext uri="{BB962C8B-B14F-4D97-AF65-F5344CB8AC3E}">
        <p14:creationId xmlns:p14="http://schemas.microsoft.com/office/powerpoint/2010/main" val="6398470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93107" y="1128468"/>
            <a:ext cx="8068968" cy="532313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2075" y="1128467"/>
            <a:ext cx="2301498" cy="5322637"/>
          </a:xfrm>
          <a:prstGeom prst="rect">
            <a:avLst/>
          </a:prstGeom>
        </p:spPr>
      </p:pic>
    </p:spTree>
    <p:extLst>
      <p:ext uri="{BB962C8B-B14F-4D97-AF65-F5344CB8AC3E}">
        <p14:creationId xmlns:p14="http://schemas.microsoft.com/office/powerpoint/2010/main" val="300764615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26672" y="1387011"/>
            <a:ext cx="7830172" cy="417696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1483" y="271219"/>
            <a:ext cx="2771045" cy="6408550"/>
          </a:xfrm>
          <a:prstGeom prst="rect">
            <a:avLst/>
          </a:prstGeom>
        </p:spPr>
      </p:pic>
    </p:spTree>
    <p:extLst>
      <p:ext uri="{BB962C8B-B14F-4D97-AF65-F5344CB8AC3E}">
        <p14:creationId xmlns:p14="http://schemas.microsoft.com/office/powerpoint/2010/main" val="22111974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33954" y="4552744"/>
            <a:ext cx="5681280" cy="1721895"/>
          </a:xfrm>
          <a:prstGeom prst="rect">
            <a:avLst/>
          </a:prstGeom>
        </p:spPr>
      </p:pic>
      <p:pic>
        <p:nvPicPr>
          <p:cNvPr id="3" name="Picture 2"/>
          <p:cNvPicPr>
            <a:picLocks noChangeAspect="1"/>
          </p:cNvPicPr>
          <p:nvPr/>
        </p:nvPicPr>
        <p:blipFill>
          <a:blip r:embed="rId3"/>
          <a:stretch>
            <a:fillRect/>
          </a:stretch>
        </p:blipFill>
        <p:spPr>
          <a:xfrm>
            <a:off x="436456" y="379706"/>
            <a:ext cx="5678778" cy="4037311"/>
          </a:xfrm>
          <a:prstGeom prst="rect">
            <a:avLst/>
          </a:prstGeom>
        </p:spPr>
      </p:pic>
      <p:pic>
        <p:nvPicPr>
          <p:cNvPr id="5" name="Picture 4"/>
          <p:cNvPicPr>
            <a:picLocks noChangeAspect="1"/>
          </p:cNvPicPr>
          <p:nvPr/>
        </p:nvPicPr>
        <p:blipFill>
          <a:blip r:embed="rId4"/>
          <a:stretch>
            <a:fillRect/>
          </a:stretch>
        </p:blipFill>
        <p:spPr>
          <a:xfrm>
            <a:off x="6617596" y="379706"/>
            <a:ext cx="5316411" cy="5894933"/>
          </a:xfrm>
          <a:prstGeom prst="rect">
            <a:avLst/>
          </a:prstGeom>
        </p:spPr>
      </p:pic>
    </p:spTree>
    <p:extLst>
      <p:ext uri="{BB962C8B-B14F-4D97-AF65-F5344CB8AC3E}">
        <p14:creationId xmlns:p14="http://schemas.microsoft.com/office/powerpoint/2010/main" val="318507408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13206" y="1240946"/>
            <a:ext cx="8614557" cy="520049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7763" y="1240945"/>
            <a:ext cx="2247254" cy="5197189"/>
          </a:xfrm>
          <a:prstGeom prst="rect">
            <a:avLst/>
          </a:prstGeom>
        </p:spPr>
      </p:pic>
    </p:spTree>
    <p:extLst>
      <p:ext uri="{BB962C8B-B14F-4D97-AF65-F5344CB8AC3E}">
        <p14:creationId xmlns:p14="http://schemas.microsoft.com/office/powerpoint/2010/main" val="38993760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7172" y="5188373"/>
            <a:ext cx="8534400" cy="1507067"/>
          </a:xfrm>
        </p:spPr>
        <p:txBody>
          <a:bodyPr>
            <a:normAutofit fontScale="90000"/>
          </a:bodyPr>
          <a:lstStyle/>
          <a:p>
            <a:r>
              <a:rPr lang="en-US" b="1" cap="none" dirty="0" smtClean="0"/>
              <a:t>Factors influencing ethical managerial behavior--- the person, organization, and environment.</a:t>
            </a:r>
            <a:endParaRPr lang="en-US" b="1" cap="none" dirty="0"/>
          </a:p>
        </p:txBody>
      </p:sp>
      <p:pic>
        <p:nvPicPr>
          <p:cNvPr id="4" name="Content Placeholder 3"/>
          <p:cNvPicPr>
            <a:picLocks noGrp="1" noChangeAspect="1"/>
          </p:cNvPicPr>
          <p:nvPr>
            <p:ph idx="1"/>
          </p:nvPr>
        </p:nvPicPr>
        <p:blipFill>
          <a:blip r:embed="rId2"/>
          <a:stretch>
            <a:fillRect/>
          </a:stretch>
        </p:blipFill>
        <p:spPr>
          <a:xfrm>
            <a:off x="389572" y="365760"/>
            <a:ext cx="10959407" cy="4656138"/>
          </a:xfrm>
          <a:prstGeom prst="rect">
            <a:avLst/>
          </a:prstGeom>
        </p:spPr>
      </p:pic>
    </p:spTree>
    <p:extLst>
      <p:ext uri="{BB962C8B-B14F-4D97-AF65-F5344CB8AC3E}">
        <p14:creationId xmlns:p14="http://schemas.microsoft.com/office/powerpoint/2010/main" val="317113521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32443" y="462280"/>
            <a:ext cx="11314701" cy="5958840"/>
          </a:xfrm>
          <a:prstGeom prst="rect">
            <a:avLst/>
          </a:prstGeom>
        </p:spPr>
      </p:pic>
    </p:spTree>
    <p:extLst>
      <p:ext uri="{BB962C8B-B14F-4D97-AF65-F5344CB8AC3E}">
        <p14:creationId xmlns:p14="http://schemas.microsoft.com/office/powerpoint/2010/main" val="274482262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50506" y="1193368"/>
            <a:ext cx="8694129" cy="522775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4634" y="1193368"/>
            <a:ext cx="2261379" cy="5229855"/>
          </a:xfrm>
          <a:prstGeom prst="rect">
            <a:avLst/>
          </a:prstGeom>
        </p:spPr>
      </p:pic>
    </p:spTree>
    <p:extLst>
      <p:ext uri="{BB962C8B-B14F-4D97-AF65-F5344CB8AC3E}">
        <p14:creationId xmlns:p14="http://schemas.microsoft.com/office/powerpoint/2010/main" val="162315798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77897" y="370839"/>
            <a:ext cx="11220169" cy="6101081"/>
          </a:xfrm>
          <a:prstGeom prst="rect">
            <a:avLst/>
          </a:prstGeom>
        </p:spPr>
      </p:pic>
    </p:spTree>
    <p:extLst>
      <p:ext uri="{BB962C8B-B14F-4D97-AF65-F5344CB8AC3E}">
        <p14:creationId xmlns:p14="http://schemas.microsoft.com/office/powerpoint/2010/main" val="32608977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97033" y="1255362"/>
            <a:ext cx="8453701" cy="514543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0734" y="1255363"/>
            <a:ext cx="2230554" cy="5158566"/>
          </a:xfrm>
          <a:prstGeom prst="rect">
            <a:avLst/>
          </a:prstGeom>
        </p:spPr>
      </p:pic>
    </p:spTree>
    <p:extLst>
      <p:ext uri="{BB962C8B-B14F-4D97-AF65-F5344CB8AC3E}">
        <p14:creationId xmlns:p14="http://schemas.microsoft.com/office/powerpoint/2010/main" val="426201848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68849" y="1331406"/>
            <a:ext cx="8534928" cy="518115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3777" y="1331405"/>
            <a:ext cx="2247254" cy="5197189"/>
          </a:xfrm>
          <a:prstGeom prst="rect">
            <a:avLst/>
          </a:prstGeom>
        </p:spPr>
      </p:pic>
    </p:spTree>
    <p:extLst>
      <p:ext uri="{BB962C8B-B14F-4D97-AF65-F5344CB8AC3E}">
        <p14:creationId xmlns:p14="http://schemas.microsoft.com/office/powerpoint/2010/main" val="84565151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22363" y="1148021"/>
            <a:ext cx="8713149" cy="531425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5512" y="1148020"/>
            <a:ext cx="2297874" cy="5314255"/>
          </a:xfrm>
          <a:prstGeom prst="rect">
            <a:avLst/>
          </a:prstGeom>
        </p:spPr>
      </p:pic>
    </p:spTree>
    <p:extLst>
      <p:ext uri="{BB962C8B-B14F-4D97-AF65-F5344CB8AC3E}">
        <p14:creationId xmlns:p14="http://schemas.microsoft.com/office/powerpoint/2010/main" val="11954362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04646" y="381000"/>
            <a:ext cx="8255685" cy="613156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0330" y="381000"/>
            <a:ext cx="2645683" cy="6118628"/>
          </a:xfrm>
          <a:prstGeom prst="rect">
            <a:avLst/>
          </a:prstGeom>
        </p:spPr>
      </p:pic>
    </p:spTree>
    <p:extLst>
      <p:ext uri="{BB962C8B-B14F-4D97-AF65-F5344CB8AC3E}">
        <p14:creationId xmlns:p14="http://schemas.microsoft.com/office/powerpoint/2010/main" val="63146799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49530" y="264160"/>
            <a:ext cx="8575494" cy="630936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5023" y="264160"/>
            <a:ext cx="2728155" cy="6309360"/>
          </a:xfrm>
          <a:prstGeom prst="rect">
            <a:avLst/>
          </a:prstGeom>
        </p:spPr>
      </p:pic>
    </p:spTree>
    <p:extLst>
      <p:ext uri="{BB962C8B-B14F-4D97-AF65-F5344CB8AC3E}">
        <p14:creationId xmlns:p14="http://schemas.microsoft.com/office/powerpoint/2010/main" val="22128777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82094" y="271651"/>
            <a:ext cx="10306409" cy="6172200"/>
          </a:xfrm>
          <a:prstGeom prst="rect">
            <a:avLst/>
          </a:prstGeom>
        </p:spPr>
      </p:pic>
    </p:spTree>
    <p:extLst>
      <p:ext uri="{BB962C8B-B14F-4D97-AF65-F5344CB8AC3E}">
        <p14:creationId xmlns:p14="http://schemas.microsoft.com/office/powerpoint/2010/main" val="255065161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22811" y="472440"/>
            <a:ext cx="8360122" cy="597916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2933" y="472440"/>
            <a:ext cx="2585378" cy="5979160"/>
          </a:xfrm>
          <a:prstGeom prst="rect">
            <a:avLst/>
          </a:prstGeom>
        </p:spPr>
      </p:pic>
    </p:spTree>
    <p:extLst>
      <p:ext uri="{BB962C8B-B14F-4D97-AF65-F5344CB8AC3E}">
        <p14:creationId xmlns:p14="http://schemas.microsoft.com/office/powerpoint/2010/main" val="356808982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9291" y="320039"/>
            <a:ext cx="9017589" cy="621998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6880" y="320039"/>
            <a:ext cx="2689510" cy="6219985"/>
          </a:xfrm>
          <a:prstGeom prst="rect">
            <a:avLst/>
          </a:prstGeom>
        </p:spPr>
      </p:pic>
    </p:spTree>
    <p:extLst>
      <p:ext uri="{BB962C8B-B14F-4D97-AF65-F5344CB8AC3E}">
        <p14:creationId xmlns:p14="http://schemas.microsoft.com/office/powerpoint/2010/main" val="394981741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62176" y="1286358"/>
            <a:ext cx="8619651" cy="525668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1827" y="1286358"/>
            <a:ext cx="2272979" cy="5256681"/>
          </a:xfrm>
          <a:prstGeom prst="rect">
            <a:avLst/>
          </a:prstGeom>
        </p:spPr>
      </p:pic>
    </p:spTree>
    <p:extLst>
      <p:ext uri="{BB962C8B-B14F-4D97-AF65-F5344CB8AC3E}">
        <p14:creationId xmlns:p14="http://schemas.microsoft.com/office/powerpoint/2010/main" val="319488234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43750" y="1099716"/>
            <a:ext cx="8281796" cy="542300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5546" y="1099716"/>
            <a:ext cx="2355742" cy="5448086"/>
          </a:xfrm>
          <a:prstGeom prst="rect">
            <a:avLst/>
          </a:prstGeom>
        </p:spPr>
      </p:pic>
    </p:spTree>
    <p:extLst>
      <p:ext uri="{BB962C8B-B14F-4D97-AF65-F5344CB8AC3E}">
        <p14:creationId xmlns:p14="http://schemas.microsoft.com/office/powerpoint/2010/main" val="378662395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97897" y="340360"/>
            <a:ext cx="8515156" cy="611124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3053" y="340360"/>
            <a:ext cx="2642489" cy="6111240"/>
          </a:xfrm>
          <a:prstGeom prst="rect">
            <a:avLst/>
          </a:prstGeom>
        </p:spPr>
      </p:pic>
    </p:spTree>
    <p:extLst>
      <p:ext uri="{BB962C8B-B14F-4D97-AF65-F5344CB8AC3E}">
        <p14:creationId xmlns:p14="http://schemas.microsoft.com/office/powerpoint/2010/main" val="311114534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92930" y="844658"/>
            <a:ext cx="8294518" cy="582030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7448" y="844658"/>
            <a:ext cx="2516688" cy="5820302"/>
          </a:xfrm>
          <a:prstGeom prst="rect">
            <a:avLst/>
          </a:prstGeom>
        </p:spPr>
      </p:pic>
    </p:spTree>
    <p:extLst>
      <p:ext uri="{BB962C8B-B14F-4D97-AF65-F5344CB8AC3E}">
        <p14:creationId xmlns:p14="http://schemas.microsoft.com/office/powerpoint/2010/main" val="262830785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65312" y="693564"/>
            <a:ext cx="8430716" cy="5778356"/>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6028" y="693564"/>
            <a:ext cx="2498550" cy="5778356"/>
          </a:xfrm>
          <a:prstGeom prst="rect">
            <a:avLst/>
          </a:prstGeom>
        </p:spPr>
      </p:pic>
    </p:spTree>
    <p:extLst>
      <p:ext uri="{BB962C8B-B14F-4D97-AF65-F5344CB8AC3E}">
        <p14:creationId xmlns:p14="http://schemas.microsoft.com/office/powerpoint/2010/main" val="369378250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35055" y="401320"/>
            <a:ext cx="7323695" cy="598932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8750" y="401321"/>
            <a:ext cx="2589771" cy="5989320"/>
          </a:xfrm>
          <a:prstGeom prst="rect">
            <a:avLst/>
          </a:prstGeom>
        </p:spPr>
      </p:pic>
    </p:spTree>
    <p:extLst>
      <p:ext uri="{BB962C8B-B14F-4D97-AF65-F5344CB8AC3E}">
        <p14:creationId xmlns:p14="http://schemas.microsoft.com/office/powerpoint/2010/main" val="94596357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29843" y="941914"/>
            <a:ext cx="8070977" cy="547920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0820" y="941914"/>
            <a:ext cx="2378990" cy="5501852"/>
          </a:xfrm>
          <a:prstGeom prst="rect">
            <a:avLst/>
          </a:prstGeom>
        </p:spPr>
      </p:pic>
    </p:spTree>
    <p:extLst>
      <p:ext uri="{BB962C8B-B14F-4D97-AF65-F5344CB8AC3E}">
        <p14:creationId xmlns:p14="http://schemas.microsoft.com/office/powerpoint/2010/main" val="238180412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40796" y="513080"/>
            <a:ext cx="8571124" cy="600383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1920" y="513080"/>
            <a:ext cx="2596044" cy="6003830"/>
          </a:xfrm>
          <a:prstGeom prst="rect">
            <a:avLst/>
          </a:prstGeom>
        </p:spPr>
      </p:pic>
    </p:spTree>
    <p:extLst>
      <p:ext uri="{BB962C8B-B14F-4D97-AF65-F5344CB8AC3E}">
        <p14:creationId xmlns:p14="http://schemas.microsoft.com/office/powerpoint/2010/main" val="28443736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40646" y="813660"/>
            <a:ext cx="8773155" cy="5617619"/>
          </a:xfrm>
          <a:prstGeom prst="rect">
            <a:avLst/>
          </a:prstGeom>
        </p:spPr>
      </p:pic>
      <p:pic>
        <p:nvPicPr>
          <p:cNvPr id="3" name="Picture 2"/>
          <p:cNvPicPr>
            <a:picLocks noChangeAspect="1"/>
          </p:cNvPicPr>
          <p:nvPr/>
        </p:nvPicPr>
        <p:blipFill>
          <a:blip r:embed="rId3"/>
          <a:stretch>
            <a:fillRect/>
          </a:stretch>
        </p:blipFill>
        <p:spPr>
          <a:xfrm>
            <a:off x="3835024" y="1737020"/>
            <a:ext cx="1809750" cy="48577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3801" y="813660"/>
            <a:ext cx="2429048" cy="5617619"/>
          </a:xfrm>
          <a:prstGeom prst="rect">
            <a:avLst/>
          </a:prstGeom>
        </p:spPr>
      </p:pic>
    </p:spTree>
    <p:extLst>
      <p:ext uri="{BB962C8B-B14F-4D97-AF65-F5344CB8AC3E}">
        <p14:creationId xmlns:p14="http://schemas.microsoft.com/office/powerpoint/2010/main" val="137648273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87676" y="340360"/>
            <a:ext cx="7934108" cy="613156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1784" y="340360"/>
            <a:ext cx="2651016" cy="6130961"/>
          </a:xfrm>
          <a:prstGeom prst="rect">
            <a:avLst/>
          </a:prstGeom>
        </p:spPr>
      </p:pic>
    </p:spTree>
    <p:extLst>
      <p:ext uri="{BB962C8B-B14F-4D97-AF65-F5344CB8AC3E}">
        <p14:creationId xmlns:p14="http://schemas.microsoft.com/office/powerpoint/2010/main" val="77843914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99371" y="431800"/>
            <a:ext cx="8409906" cy="620268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9276" y="431800"/>
            <a:ext cx="2682027" cy="6202680"/>
          </a:xfrm>
          <a:prstGeom prst="rect">
            <a:avLst/>
          </a:prstGeom>
        </p:spPr>
      </p:pic>
    </p:spTree>
    <p:extLst>
      <p:ext uri="{BB962C8B-B14F-4D97-AF65-F5344CB8AC3E}">
        <p14:creationId xmlns:p14="http://schemas.microsoft.com/office/powerpoint/2010/main" val="267632282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00686" y="411480"/>
            <a:ext cx="8653962" cy="611124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4648" y="411480"/>
            <a:ext cx="2642489" cy="6111240"/>
          </a:xfrm>
          <a:prstGeom prst="rect">
            <a:avLst/>
          </a:prstGeom>
        </p:spPr>
      </p:pic>
    </p:spTree>
    <p:extLst>
      <p:ext uri="{BB962C8B-B14F-4D97-AF65-F5344CB8AC3E}">
        <p14:creationId xmlns:p14="http://schemas.microsoft.com/office/powerpoint/2010/main" val="14974044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132" y="5198532"/>
            <a:ext cx="8534400" cy="1507067"/>
          </a:xfrm>
        </p:spPr>
        <p:txBody>
          <a:bodyPr/>
          <a:lstStyle/>
          <a:p>
            <a:r>
              <a:rPr lang="en-US" dirty="0" smtClean="0"/>
              <a:t>Standards of conduct</a:t>
            </a:r>
            <a:endParaRPr lang="en-US" dirty="0"/>
          </a:p>
        </p:txBody>
      </p:sp>
      <p:pic>
        <p:nvPicPr>
          <p:cNvPr id="4" name="Content Placeholder 3"/>
          <p:cNvPicPr>
            <a:picLocks noGrp="1" noChangeAspect="1"/>
          </p:cNvPicPr>
          <p:nvPr>
            <p:ph idx="1"/>
          </p:nvPr>
        </p:nvPicPr>
        <p:blipFill>
          <a:blip r:embed="rId2"/>
          <a:stretch>
            <a:fillRect/>
          </a:stretch>
        </p:blipFill>
        <p:spPr>
          <a:xfrm>
            <a:off x="383785" y="482600"/>
            <a:ext cx="7723895" cy="515440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4879" y="195881"/>
            <a:ext cx="2690813" cy="6222999"/>
          </a:xfrm>
          <a:prstGeom prst="rect">
            <a:avLst/>
          </a:prstGeom>
        </p:spPr>
      </p:pic>
    </p:spTree>
    <p:extLst>
      <p:ext uri="{BB962C8B-B14F-4D97-AF65-F5344CB8AC3E}">
        <p14:creationId xmlns:p14="http://schemas.microsoft.com/office/powerpoint/2010/main" val="84265366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93655" y="1129064"/>
            <a:ext cx="7534468" cy="528189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5395" y="253410"/>
            <a:ext cx="2735186" cy="6325621"/>
          </a:xfrm>
          <a:prstGeom prst="rect">
            <a:avLst/>
          </a:prstGeom>
        </p:spPr>
      </p:pic>
    </p:spTree>
    <p:extLst>
      <p:ext uri="{BB962C8B-B14F-4D97-AF65-F5344CB8AC3E}">
        <p14:creationId xmlns:p14="http://schemas.microsoft.com/office/powerpoint/2010/main" val="216256345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19996" y="867904"/>
            <a:ext cx="8029373" cy="524893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0725" y="325464"/>
            <a:ext cx="2688468" cy="6217576"/>
          </a:xfrm>
          <a:prstGeom prst="rect">
            <a:avLst/>
          </a:prstGeom>
        </p:spPr>
      </p:pic>
    </p:spTree>
    <p:extLst>
      <p:ext uri="{BB962C8B-B14F-4D97-AF65-F5344CB8AC3E}">
        <p14:creationId xmlns:p14="http://schemas.microsoft.com/office/powerpoint/2010/main" val="398193088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73439" y="1417762"/>
            <a:ext cx="7822933" cy="5034789"/>
          </a:xfrm>
          <a:prstGeom prst="rect">
            <a:avLst/>
          </a:prstGeom>
        </p:spPr>
      </p:pic>
      <p:pic>
        <p:nvPicPr>
          <p:cNvPr id="3" name="Picture 2"/>
          <p:cNvPicPr>
            <a:picLocks noChangeAspect="1"/>
          </p:cNvPicPr>
          <p:nvPr/>
        </p:nvPicPr>
        <p:blipFill>
          <a:blip r:embed="rId3"/>
          <a:stretch>
            <a:fillRect/>
          </a:stretch>
        </p:blipFill>
        <p:spPr>
          <a:xfrm>
            <a:off x="6891124" y="1417762"/>
            <a:ext cx="1305248" cy="350356"/>
          </a:xfrm>
          <a:prstGeom prst="rect">
            <a:avLst/>
          </a:prstGeom>
        </p:spPr>
      </p:pic>
      <p:pic>
        <p:nvPicPr>
          <p:cNvPr id="5" name="Picture 4"/>
          <p:cNvPicPr>
            <a:picLocks noChangeAspect="1"/>
          </p:cNvPicPr>
          <p:nvPr/>
        </p:nvPicPr>
        <p:blipFill>
          <a:blip r:embed="rId3"/>
          <a:stretch>
            <a:fillRect/>
          </a:stretch>
        </p:blipFill>
        <p:spPr>
          <a:xfrm>
            <a:off x="6168325" y="1417762"/>
            <a:ext cx="1457611" cy="391254"/>
          </a:xfrm>
          <a:prstGeom prst="rect">
            <a:avLst/>
          </a:prstGeom>
        </p:spPr>
      </p:pic>
      <p:pic>
        <p:nvPicPr>
          <p:cNvPr id="6" name="Picture 5"/>
          <p:cNvPicPr>
            <a:picLocks noChangeAspect="1"/>
          </p:cNvPicPr>
          <p:nvPr/>
        </p:nvPicPr>
        <p:blipFill>
          <a:blip r:embed="rId3"/>
          <a:stretch>
            <a:fillRect/>
          </a:stretch>
        </p:blipFill>
        <p:spPr>
          <a:xfrm flipV="1">
            <a:off x="5224904" y="1417762"/>
            <a:ext cx="1375423" cy="369193"/>
          </a:xfrm>
          <a:prstGeom prst="rect">
            <a:avLst/>
          </a:prstGeom>
        </p:spPr>
      </p:pic>
      <p:pic>
        <p:nvPicPr>
          <p:cNvPr id="7" name="Picture 6"/>
          <p:cNvPicPr>
            <a:picLocks noChangeAspect="1"/>
          </p:cNvPicPr>
          <p:nvPr/>
        </p:nvPicPr>
        <p:blipFill>
          <a:blip r:embed="rId3"/>
          <a:stretch>
            <a:fillRect/>
          </a:stretch>
        </p:blipFill>
        <p:spPr>
          <a:xfrm>
            <a:off x="3849475" y="1417762"/>
            <a:ext cx="1375429" cy="36919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5009" y="208893"/>
            <a:ext cx="2797993" cy="6470875"/>
          </a:xfrm>
          <a:prstGeom prst="rect">
            <a:avLst/>
          </a:prstGeom>
        </p:spPr>
      </p:pic>
    </p:spTree>
    <p:extLst>
      <p:ext uri="{BB962C8B-B14F-4D97-AF65-F5344CB8AC3E}">
        <p14:creationId xmlns:p14="http://schemas.microsoft.com/office/powerpoint/2010/main" val="276218236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01318" y="1227221"/>
            <a:ext cx="8279211" cy="451593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5822" y="181085"/>
            <a:ext cx="2793266" cy="6459939"/>
          </a:xfrm>
          <a:prstGeom prst="rect">
            <a:avLst/>
          </a:prstGeom>
        </p:spPr>
      </p:pic>
    </p:spTree>
    <p:extLst>
      <p:ext uri="{BB962C8B-B14F-4D97-AF65-F5344CB8AC3E}">
        <p14:creationId xmlns:p14="http://schemas.microsoft.com/office/powerpoint/2010/main" val="266115785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354139" y="1549829"/>
            <a:ext cx="7174353" cy="409017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8950" y="302216"/>
            <a:ext cx="2653770" cy="6137330"/>
          </a:xfrm>
          <a:prstGeom prst="rect">
            <a:avLst/>
          </a:prstGeom>
        </p:spPr>
      </p:pic>
    </p:spTree>
    <p:extLst>
      <p:ext uri="{BB962C8B-B14F-4D97-AF65-F5344CB8AC3E}">
        <p14:creationId xmlns:p14="http://schemas.microsoft.com/office/powerpoint/2010/main" val="262523222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09386" y="1466889"/>
            <a:ext cx="8139408" cy="380023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2829" y="178230"/>
            <a:ext cx="2757641" cy="6377553"/>
          </a:xfrm>
          <a:prstGeom prst="rect">
            <a:avLst/>
          </a:prstGeom>
        </p:spPr>
      </p:pic>
    </p:spTree>
    <p:extLst>
      <p:ext uri="{BB962C8B-B14F-4D97-AF65-F5344CB8AC3E}">
        <p14:creationId xmlns:p14="http://schemas.microsoft.com/office/powerpoint/2010/main" val="22704641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02673" y="480964"/>
            <a:ext cx="8897682" cy="607568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8360" y="480964"/>
            <a:ext cx="2627113" cy="6075680"/>
          </a:xfrm>
          <a:prstGeom prst="rect">
            <a:avLst/>
          </a:prstGeom>
        </p:spPr>
      </p:pic>
    </p:spTree>
    <p:extLst>
      <p:ext uri="{BB962C8B-B14F-4D97-AF65-F5344CB8AC3E}">
        <p14:creationId xmlns:p14="http://schemas.microsoft.com/office/powerpoint/2010/main" val="179679365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61391" y="1461873"/>
            <a:ext cx="8010649" cy="416211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0217" y="263471"/>
            <a:ext cx="2727485" cy="6307810"/>
          </a:xfrm>
          <a:prstGeom prst="rect">
            <a:avLst/>
          </a:prstGeom>
        </p:spPr>
      </p:pic>
    </p:spTree>
    <p:extLst>
      <p:ext uri="{BB962C8B-B14F-4D97-AF65-F5344CB8AC3E}">
        <p14:creationId xmlns:p14="http://schemas.microsoft.com/office/powerpoint/2010/main" val="125113329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27673" y="1123627"/>
            <a:ext cx="7767916" cy="445834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9114" y="193729"/>
            <a:ext cx="2814603" cy="6509288"/>
          </a:xfrm>
          <a:prstGeom prst="rect">
            <a:avLst/>
          </a:prstGeom>
        </p:spPr>
      </p:pic>
    </p:spTree>
    <p:extLst>
      <p:ext uri="{BB962C8B-B14F-4D97-AF65-F5344CB8AC3E}">
        <p14:creationId xmlns:p14="http://schemas.microsoft.com/office/powerpoint/2010/main" val="2891760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15925" y="1139126"/>
            <a:ext cx="8272273" cy="474334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6012" y="287579"/>
            <a:ext cx="2687276" cy="6214820"/>
          </a:xfrm>
          <a:prstGeom prst="rect">
            <a:avLst/>
          </a:prstGeom>
        </p:spPr>
      </p:pic>
    </p:spTree>
    <p:extLst>
      <p:ext uri="{BB962C8B-B14F-4D97-AF65-F5344CB8AC3E}">
        <p14:creationId xmlns:p14="http://schemas.microsoft.com/office/powerpoint/2010/main" val="12651186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56870" y="456088"/>
            <a:ext cx="11408857" cy="5304631"/>
          </a:xfrm>
          <a:prstGeom prst="rect">
            <a:avLst/>
          </a:prstGeom>
        </p:spPr>
      </p:pic>
    </p:spTree>
    <p:extLst>
      <p:ext uri="{BB962C8B-B14F-4D97-AF65-F5344CB8AC3E}">
        <p14:creationId xmlns:p14="http://schemas.microsoft.com/office/powerpoint/2010/main" val="167133626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1855" y="5625712"/>
            <a:ext cx="1998028" cy="751840"/>
          </a:xfrm>
        </p:spPr>
        <p:txBody>
          <a:bodyPr/>
          <a:lstStyle/>
          <a:p>
            <a:r>
              <a:rPr lang="en-US" dirty="0" smtClean="0"/>
              <a:t>ethics</a:t>
            </a:r>
            <a:endParaRPr lang="en-US" dirty="0"/>
          </a:p>
        </p:txBody>
      </p:sp>
      <p:pic>
        <p:nvPicPr>
          <p:cNvPr id="4" name="Content Placeholder 3"/>
          <p:cNvPicPr>
            <a:picLocks noGrp="1" noChangeAspect="1"/>
          </p:cNvPicPr>
          <p:nvPr>
            <p:ph idx="1"/>
          </p:nvPr>
        </p:nvPicPr>
        <p:blipFill>
          <a:blip r:embed="rId2"/>
          <a:stretch>
            <a:fillRect/>
          </a:stretch>
        </p:blipFill>
        <p:spPr>
          <a:xfrm>
            <a:off x="163896" y="1171195"/>
            <a:ext cx="8832872" cy="425286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4198" y="224724"/>
            <a:ext cx="2811254" cy="6501540"/>
          </a:xfrm>
          <a:prstGeom prst="rect">
            <a:avLst/>
          </a:prstGeom>
        </p:spPr>
      </p:pic>
    </p:spTree>
    <p:extLst>
      <p:ext uri="{BB962C8B-B14F-4D97-AF65-F5344CB8AC3E}">
        <p14:creationId xmlns:p14="http://schemas.microsoft.com/office/powerpoint/2010/main" val="186429635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7467" y="5749871"/>
            <a:ext cx="1994852" cy="599439"/>
          </a:xfrm>
        </p:spPr>
        <p:txBody>
          <a:bodyPr>
            <a:normAutofit fontScale="90000"/>
          </a:bodyPr>
          <a:lstStyle/>
          <a:p>
            <a:r>
              <a:rPr lang="en-US" dirty="0" smtClean="0"/>
              <a:t>ethics</a:t>
            </a:r>
            <a:endParaRPr lang="en-US" dirty="0"/>
          </a:p>
        </p:txBody>
      </p:sp>
      <p:pic>
        <p:nvPicPr>
          <p:cNvPr id="4" name="Content Placeholder 3"/>
          <p:cNvPicPr>
            <a:picLocks noGrp="1" noChangeAspect="1"/>
          </p:cNvPicPr>
          <p:nvPr>
            <p:ph idx="1"/>
          </p:nvPr>
        </p:nvPicPr>
        <p:blipFill>
          <a:blip r:embed="rId2"/>
          <a:stretch>
            <a:fillRect/>
          </a:stretch>
        </p:blipFill>
        <p:spPr>
          <a:xfrm>
            <a:off x="490221" y="1342064"/>
            <a:ext cx="7902112" cy="342297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7476" y="179645"/>
            <a:ext cx="2780485" cy="6430382"/>
          </a:xfrm>
          <a:prstGeom prst="rect">
            <a:avLst/>
          </a:prstGeom>
        </p:spPr>
      </p:pic>
    </p:spTree>
    <p:extLst>
      <p:ext uri="{BB962C8B-B14F-4D97-AF65-F5344CB8AC3E}">
        <p14:creationId xmlns:p14="http://schemas.microsoft.com/office/powerpoint/2010/main" val="275252217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438" y="5803255"/>
            <a:ext cx="3230239" cy="558799"/>
          </a:xfrm>
        </p:spPr>
        <p:txBody>
          <a:bodyPr>
            <a:noAutofit/>
          </a:bodyPr>
          <a:lstStyle/>
          <a:p>
            <a:r>
              <a:rPr lang="en-US" sz="5400" b="1" dirty="0" smtClean="0"/>
              <a:t>ethics</a:t>
            </a:r>
            <a:endParaRPr lang="en-US" sz="5400" b="1" dirty="0"/>
          </a:p>
        </p:txBody>
      </p:sp>
      <p:pic>
        <p:nvPicPr>
          <p:cNvPr id="4" name="Content Placeholder 3"/>
          <p:cNvPicPr>
            <a:picLocks noGrp="1" noChangeAspect="1"/>
          </p:cNvPicPr>
          <p:nvPr>
            <p:ph idx="1"/>
          </p:nvPr>
        </p:nvPicPr>
        <p:blipFill>
          <a:blip r:embed="rId2"/>
          <a:stretch>
            <a:fillRect/>
          </a:stretch>
        </p:blipFill>
        <p:spPr>
          <a:xfrm>
            <a:off x="414337" y="490696"/>
            <a:ext cx="11175523" cy="4833144"/>
          </a:xfrm>
          <a:prstGeom prst="rect">
            <a:avLst/>
          </a:prstGeom>
        </p:spPr>
      </p:pic>
      <p:pic>
        <p:nvPicPr>
          <p:cNvPr id="3" name="Picture 2"/>
          <p:cNvPicPr>
            <a:picLocks noChangeAspect="1"/>
          </p:cNvPicPr>
          <p:nvPr/>
        </p:nvPicPr>
        <p:blipFill>
          <a:blip r:embed="rId3"/>
          <a:stretch>
            <a:fillRect/>
          </a:stretch>
        </p:blipFill>
        <p:spPr>
          <a:xfrm>
            <a:off x="5721539" y="589338"/>
            <a:ext cx="733425" cy="3819525"/>
          </a:xfrm>
          <a:prstGeom prst="rect">
            <a:avLst/>
          </a:prstGeom>
        </p:spPr>
      </p:pic>
    </p:spTree>
    <p:extLst>
      <p:ext uri="{BB962C8B-B14F-4D97-AF65-F5344CB8AC3E}">
        <p14:creationId xmlns:p14="http://schemas.microsoft.com/office/powerpoint/2010/main" val="108413125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1892" y="5350933"/>
            <a:ext cx="8534400" cy="1507067"/>
          </a:xfrm>
        </p:spPr>
        <p:txBody>
          <a:bodyPr/>
          <a:lstStyle/>
          <a:p>
            <a:r>
              <a:rPr lang="en-US" dirty="0" smtClean="0"/>
              <a:t>Ethics</a:t>
            </a:r>
            <a:br>
              <a:rPr lang="en-US" dirty="0" smtClean="0"/>
            </a:br>
            <a:r>
              <a:rPr lang="en-US" dirty="0" smtClean="0"/>
              <a:t>moral reasoning</a:t>
            </a:r>
            <a:endParaRPr lang="en-US" dirty="0"/>
          </a:p>
        </p:txBody>
      </p:sp>
      <p:pic>
        <p:nvPicPr>
          <p:cNvPr id="4" name="Content Placeholder 3"/>
          <p:cNvPicPr>
            <a:picLocks noGrp="1" noChangeAspect="1"/>
          </p:cNvPicPr>
          <p:nvPr>
            <p:ph idx="1"/>
          </p:nvPr>
        </p:nvPicPr>
        <p:blipFill>
          <a:blip r:embed="rId2"/>
          <a:stretch>
            <a:fillRect/>
          </a:stretch>
        </p:blipFill>
        <p:spPr>
          <a:xfrm>
            <a:off x="541973" y="488474"/>
            <a:ext cx="11131518" cy="4754086"/>
          </a:xfrm>
          <a:prstGeom prst="rect">
            <a:avLst/>
          </a:prstGeom>
        </p:spPr>
      </p:pic>
    </p:spTree>
    <p:extLst>
      <p:ext uri="{BB962C8B-B14F-4D97-AF65-F5344CB8AC3E}">
        <p14:creationId xmlns:p14="http://schemas.microsoft.com/office/powerpoint/2010/main" val="168260766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Ethics</a:t>
            </a:r>
            <a:br>
              <a:rPr lang="en-US" dirty="0"/>
            </a:br>
            <a:r>
              <a:rPr lang="en-US" dirty="0"/>
              <a:t>moral reasoning</a:t>
            </a:r>
          </a:p>
        </p:txBody>
      </p:sp>
      <p:pic>
        <p:nvPicPr>
          <p:cNvPr id="4" name="Content Placeholder 3"/>
          <p:cNvPicPr>
            <a:picLocks noGrp="1" noChangeAspect="1"/>
          </p:cNvPicPr>
          <p:nvPr>
            <p:ph idx="1"/>
          </p:nvPr>
        </p:nvPicPr>
        <p:blipFill>
          <a:blip r:embed="rId2"/>
          <a:stretch>
            <a:fillRect/>
          </a:stretch>
        </p:blipFill>
        <p:spPr>
          <a:xfrm>
            <a:off x="387728" y="1264443"/>
            <a:ext cx="7202110" cy="335405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7018" y="201478"/>
            <a:ext cx="2784447" cy="6439546"/>
          </a:xfrm>
          <a:prstGeom prst="rect">
            <a:avLst/>
          </a:prstGeom>
        </p:spPr>
      </p:pic>
    </p:spTree>
    <p:extLst>
      <p:ext uri="{BB962C8B-B14F-4D97-AF65-F5344CB8AC3E}">
        <p14:creationId xmlns:p14="http://schemas.microsoft.com/office/powerpoint/2010/main" val="184583106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Kohlberg’s moral dilemmas</a:t>
            </a:r>
            <a:endParaRPr lang="en-US" b="1" dirty="0"/>
          </a:p>
        </p:txBody>
      </p:sp>
      <p:sp>
        <p:nvSpPr>
          <p:cNvPr id="3" name="Content Placeholder 2"/>
          <p:cNvSpPr>
            <a:spLocks noGrp="1"/>
          </p:cNvSpPr>
          <p:nvPr>
            <p:ph idx="1"/>
          </p:nvPr>
        </p:nvSpPr>
        <p:spPr/>
        <p:txBody>
          <a:bodyPr>
            <a:noAutofit/>
          </a:bodyPr>
          <a:lstStyle/>
          <a:p>
            <a:pPr marL="0" indent="0">
              <a:buNone/>
            </a:pPr>
            <a:r>
              <a:rPr lang="en-US" sz="6000" b="1" dirty="0" smtClean="0">
                <a:solidFill>
                  <a:schemeClr val="bg1"/>
                </a:solidFill>
              </a:rPr>
              <a:t>Hypothetical situations in which no choice is clearly and indisputably right.</a:t>
            </a:r>
            <a:endParaRPr lang="en-US" sz="6000" b="1" dirty="0">
              <a:solidFill>
                <a:schemeClr val="bg1"/>
              </a:solidFill>
            </a:endParaRPr>
          </a:p>
        </p:txBody>
      </p:sp>
    </p:spTree>
    <p:extLst>
      <p:ext uri="{BB962C8B-B14F-4D97-AF65-F5344CB8AC3E}">
        <p14:creationId xmlns:p14="http://schemas.microsoft.com/office/powerpoint/2010/main" val="35692305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48840" y="1154342"/>
            <a:ext cx="8869772" cy="516672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8612" y="1154342"/>
            <a:ext cx="2234635" cy="5168004"/>
          </a:xfrm>
          <a:prstGeom prst="rect">
            <a:avLst/>
          </a:prstGeom>
        </p:spPr>
      </p:pic>
    </p:spTree>
    <p:extLst>
      <p:ext uri="{BB962C8B-B14F-4D97-AF65-F5344CB8AC3E}">
        <p14:creationId xmlns:p14="http://schemas.microsoft.com/office/powerpoint/2010/main" val="267429605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350933"/>
            <a:ext cx="8534400" cy="1507067"/>
          </a:xfrm>
        </p:spPr>
        <p:txBody>
          <a:bodyPr>
            <a:normAutofit fontScale="90000"/>
          </a:bodyPr>
          <a:lstStyle/>
          <a:p>
            <a:r>
              <a:rPr lang="en-US" b="1" dirty="0" smtClean="0"/>
              <a:t>Ethics</a:t>
            </a:r>
            <a:br>
              <a:rPr lang="en-US" b="1" dirty="0" smtClean="0"/>
            </a:br>
            <a:r>
              <a:rPr lang="en-US" b="1" dirty="0" smtClean="0"/>
              <a:t>carol Gilligan “In a different voice” 1977, 1981</a:t>
            </a:r>
            <a:endParaRPr lang="en-US" b="1" dirty="0"/>
          </a:p>
        </p:txBody>
      </p:sp>
      <p:sp>
        <p:nvSpPr>
          <p:cNvPr id="3" name="Content Placeholder 2"/>
          <p:cNvSpPr>
            <a:spLocks noGrp="1"/>
          </p:cNvSpPr>
          <p:nvPr>
            <p:ph idx="1"/>
          </p:nvPr>
        </p:nvSpPr>
        <p:spPr/>
        <p:txBody>
          <a:bodyPr>
            <a:noAutofit/>
          </a:bodyPr>
          <a:lstStyle/>
          <a:p>
            <a:pPr>
              <a:buFont typeface="Arial" panose="020B0604020202020204" pitchFamily="34" charset="0"/>
              <a:buChar char="•"/>
            </a:pPr>
            <a:r>
              <a:rPr lang="en-US" sz="3200" b="1" dirty="0" smtClean="0">
                <a:solidFill>
                  <a:schemeClr val="bg1"/>
                </a:solidFill>
              </a:rPr>
              <a:t>Moral reasoning is delimited by “…two moral perspectives that Organize thinking in different ways.”</a:t>
            </a:r>
          </a:p>
          <a:p>
            <a:pPr>
              <a:buFont typeface="Arial" panose="020B0604020202020204" pitchFamily="34" charset="0"/>
              <a:buChar char="•"/>
            </a:pPr>
            <a:r>
              <a:rPr lang="en-US" sz="3200" b="1" dirty="0" smtClean="0">
                <a:solidFill>
                  <a:schemeClr val="bg1"/>
                </a:solidFill>
              </a:rPr>
              <a:t>Men: define morality in terms of justice.</a:t>
            </a:r>
          </a:p>
          <a:p>
            <a:pPr>
              <a:buFont typeface="Arial" panose="020B0604020202020204" pitchFamily="34" charset="0"/>
              <a:buChar char="•"/>
            </a:pPr>
            <a:r>
              <a:rPr lang="en-US" sz="3200" b="1" dirty="0" smtClean="0">
                <a:solidFill>
                  <a:schemeClr val="bg1"/>
                </a:solidFill>
              </a:rPr>
              <a:t>Women:  less in terms of rights and more in terms of standards of responsibility and care.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8612" y="286719"/>
            <a:ext cx="2720784" cy="6292312"/>
          </a:xfrm>
          <a:prstGeom prst="rect">
            <a:avLst/>
          </a:prstGeom>
        </p:spPr>
      </p:pic>
    </p:spTree>
    <p:extLst>
      <p:ext uri="{BB962C8B-B14F-4D97-AF65-F5344CB8AC3E}">
        <p14:creationId xmlns:p14="http://schemas.microsoft.com/office/powerpoint/2010/main" val="16914425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8692" y="5350933"/>
            <a:ext cx="8534400" cy="1507067"/>
          </a:xfrm>
        </p:spPr>
        <p:txBody>
          <a:bodyPr/>
          <a:lstStyle/>
          <a:p>
            <a:r>
              <a:rPr lang="en-US" dirty="0" smtClean="0"/>
              <a:t/>
            </a:r>
            <a:br>
              <a:rPr lang="en-US" dirty="0" smtClean="0"/>
            </a:br>
            <a:r>
              <a:rPr lang="en-US" dirty="0" smtClean="0"/>
              <a:t>The Heinz dilemma</a:t>
            </a:r>
            <a:endParaRPr lang="en-US" dirty="0"/>
          </a:p>
        </p:txBody>
      </p:sp>
      <p:pic>
        <p:nvPicPr>
          <p:cNvPr id="4" name="Content Placeholder 3"/>
          <p:cNvPicPr>
            <a:picLocks noGrp="1" noChangeAspect="1"/>
          </p:cNvPicPr>
          <p:nvPr>
            <p:ph idx="1"/>
          </p:nvPr>
        </p:nvPicPr>
        <p:blipFill>
          <a:blip r:embed="rId2"/>
          <a:stretch>
            <a:fillRect/>
          </a:stretch>
        </p:blipFill>
        <p:spPr>
          <a:xfrm>
            <a:off x="310197" y="266224"/>
            <a:ext cx="11573105" cy="4712176"/>
          </a:xfrm>
          <a:prstGeom prst="rect">
            <a:avLst/>
          </a:prstGeom>
        </p:spPr>
      </p:pic>
    </p:spTree>
    <p:extLst>
      <p:ext uri="{BB962C8B-B14F-4D97-AF65-F5344CB8AC3E}">
        <p14:creationId xmlns:p14="http://schemas.microsoft.com/office/powerpoint/2010/main" val="222719478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350933"/>
            <a:ext cx="8534400" cy="1507067"/>
          </a:xfrm>
        </p:spPr>
        <p:txBody>
          <a:bodyPr/>
          <a:lstStyle/>
          <a:p>
            <a:r>
              <a:rPr lang="en-US" dirty="0" smtClean="0"/>
              <a:t>Ethics</a:t>
            </a:r>
            <a:br>
              <a:rPr lang="en-US" dirty="0" smtClean="0"/>
            </a:br>
            <a:r>
              <a:rPr lang="en-US" dirty="0" smtClean="0"/>
              <a:t>Kohlberg’s work</a:t>
            </a:r>
            <a:endParaRPr lang="en-US" dirty="0"/>
          </a:p>
        </p:txBody>
      </p:sp>
      <p:pic>
        <p:nvPicPr>
          <p:cNvPr id="4" name="Content Placeholder 3"/>
          <p:cNvPicPr>
            <a:picLocks noGrp="1" noChangeAspect="1"/>
          </p:cNvPicPr>
          <p:nvPr>
            <p:ph idx="1"/>
          </p:nvPr>
        </p:nvPicPr>
        <p:blipFill>
          <a:blip r:embed="rId2"/>
          <a:stretch>
            <a:fillRect/>
          </a:stretch>
        </p:blipFill>
        <p:spPr>
          <a:xfrm>
            <a:off x="574040" y="363696"/>
            <a:ext cx="11137506" cy="4987237"/>
          </a:xfrm>
          <a:prstGeom prst="rect">
            <a:avLst/>
          </a:prstGeom>
        </p:spPr>
      </p:pic>
    </p:spTree>
    <p:extLst>
      <p:ext uri="{BB962C8B-B14F-4D97-AF65-F5344CB8AC3E}">
        <p14:creationId xmlns:p14="http://schemas.microsoft.com/office/powerpoint/2010/main" val="340487693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5652" y="5350933"/>
            <a:ext cx="8534400" cy="1507067"/>
          </a:xfrm>
        </p:spPr>
        <p:txBody>
          <a:bodyPr/>
          <a:lstStyle/>
          <a:p>
            <a:r>
              <a:rPr lang="en-US" dirty="0"/>
              <a:t>Ethics</a:t>
            </a:r>
            <a:br>
              <a:rPr lang="en-US" dirty="0"/>
            </a:br>
            <a:r>
              <a:rPr lang="en-US" dirty="0"/>
              <a:t>Kohlberg’s work</a:t>
            </a:r>
          </a:p>
        </p:txBody>
      </p:sp>
      <p:pic>
        <p:nvPicPr>
          <p:cNvPr id="4" name="Content Placeholder 3"/>
          <p:cNvPicPr>
            <a:picLocks noGrp="1" noChangeAspect="1"/>
          </p:cNvPicPr>
          <p:nvPr>
            <p:ph idx="1"/>
          </p:nvPr>
        </p:nvPicPr>
        <p:blipFill>
          <a:blip r:embed="rId2"/>
          <a:stretch>
            <a:fillRect/>
          </a:stretch>
        </p:blipFill>
        <p:spPr>
          <a:xfrm>
            <a:off x="775652" y="639604"/>
            <a:ext cx="10626282" cy="4711329"/>
          </a:xfrm>
          <a:prstGeom prst="rect">
            <a:avLst/>
          </a:prstGeom>
        </p:spPr>
      </p:pic>
    </p:spTree>
    <p:extLst>
      <p:ext uri="{BB962C8B-B14F-4D97-AF65-F5344CB8AC3E}">
        <p14:creationId xmlns:p14="http://schemas.microsoft.com/office/powerpoint/2010/main" val="375714731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5092" y="5367866"/>
            <a:ext cx="8534400" cy="1324187"/>
          </a:xfrm>
        </p:spPr>
        <p:txBody>
          <a:bodyPr>
            <a:normAutofit/>
          </a:bodyPr>
          <a:lstStyle/>
          <a:p>
            <a:r>
              <a:rPr lang="en-US" dirty="0" smtClean="0"/>
              <a:t>Ethics Kohlberg’s </a:t>
            </a:r>
            <a:r>
              <a:rPr lang="en-US" dirty="0"/>
              <a:t>work</a:t>
            </a:r>
          </a:p>
        </p:txBody>
      </p:sp>
      <p:pic>
        <p:nvPicPr>
          <p:cNvPr id="5" name="Content Placeholder 4"/>
          <p:cNvPicPr>
            <a:picLocks noGrp="1" noChangeAspect="1"/>
          </p:cNvPicPr>
          <p:nvPr>
            <p:ph idx="1"/>
          </p:nvPr>
        </p:nvPicPr>
        <p:blipFill>
          <a:blip r:embed="rId2"/>
          <a:stretch>
            <a:fillRect/>
          </a:stretch>
        </p:blipFill>
        <p:spPr>
          <a:xfrm>
            <a:off x="389571" y="344646"/>
            <a:ext cx="10943306" cy="5006287"/>
          </a:xfrm>
          <a:prstGeom prst="rect">
            <a:avLst/>
          </a:prstGeom>
        </p:spPr>
      </p:pic>
    </p:spTree>
    <p:extLst>
      <p:ext uri="{BB962C8B-B14F-4D97-AF65-F5344CB8AC3E}">
        <p14:creationId xmlns:p14="http://schemas.microsoft.com/office/powerpoint/2010/main" val="364087016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Ethics</a:t>
            </a:r>
            <a:br>
              <a:rPr lang="en-US" b="1" dirty="0" smtClean="0"/>
            </a:br>
            <a:r>
              <a:rPr lang="en-US" b="1" dirty="0" smtClean="0"/>
              <a:t>carol Gilligan “In a different voice” 1977, 1981</a:t>
            </a:r>
            <a:endParaRPr lang="en-US" b="1" dirty="0"/>
          </a:p>
        </p:txBody>
      </p:sp>
      <p:pic>
        <p:nvPicPr>
          <p:cNvPr id="4" name="Content Placeholder 3"/>
          <p:cNvPicPr>
            <a:picLocks noGrp="1" noChangeAspect="1"/>
          </p:cNvPicPr>
          <p:nvPr>
            <p:ph idx="1"/>
          </p:nvPr>
        </p:nvPicPr>
        <p:blipFill>
          <a:blip r:embed="rId2"/>
          <a:stretch>
            <a:fillRect/>
          </a:stretch>
        </p:blipFill>
        <p:spPr>
          <a:xfrm>
            <a:off x="684211" y="920274"/>
            <a:ext cx="10760435" cy="2777966"/>
          </a:xfrm>
          <a:prstGeom prst="rect">
            <a:avLst/>
          </a:prstGeom>
        </p:spPr>
      </p:pic>
    </p:spTree>
    <p:extLst>
      <p:ext uri="{BB962C8B-B14F-4D97-AF65-F5344CB8AC3E}">
        <p14:creationId xmlns:p14="http://schemas.microsoft.com/office/powerpoint/2010/main" val="377955983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nvSpPr>
        <p:spPr>
          <a:xfrm>
            <a:off x="781224" y="896964"/>
            <a:ext cx="10629551" cy="5064071"/>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None/>
            </a:pPr>
            <a:r>
              <a:rPr lang="en-US" sz="2800" dirty="0" smtClean="0">
                <a:solidFill>
                  <a:schemeClr val="tx1"/>
                </a:solidFill>
              </a:rPr>
              <a:t>1. All of the following are examples of ethics rationalizing unethical behavior except for which response?</a:t>
            </a:r>
          </a:p>
          <a:p>
            <a:pPr marL="0" indent="0">
              <a:buNone/>
            </a:pPr>
            <a:endParaRPr lang="en-US" sz="2800" dirty="0">
              <a:solidFill>
                <a:schemeClr val="tx1"/>
              </a:solidFill>
            </a:endParaRPr>
          </a:p>
          <a:p>
            <a:pPr marL="514350" indent="-514350">
              <a:buAutoNum type="alphaLcParenR"/>
            </a:pPr>
            <a:r>
              <a:rPr lang="en-US" sz="2800" dirty="0" smtClean="0">
                <a:solidFill>
                  <a:schemeClr val="tx1"/>
                </a:solidFill>
              </a:rPr>
              <a:t>If this were in the newspaper tomorrow we would be in trouble</a:t>
            </a:r>
          </a:p>
          <a:p>
            <a:pPr marL="457200" indent="-457200">
              <a:buAutoNum type="alphaLcParenR"/>
            </a:pPr>
            <a:r>
              <a:rPr lang="en-US" sz="2800" dirty="0" smtClean="0">
                <a:solidFill>
                  <a:schemeClr val="tx1"/>
                </a:solidFill>
              </a:rPr>
              <a:t>What I'm doing is not really illegal </a:t>
            </a:r>
          </a:p>
          <a:p>
            <a:pPr marL="457200" indent="-457200">
              <a:buAutoNum type="alphaLcParenR"/>
            </a:pPr>
            <a:r>
              <a:rPr lang="en-US" sz="2800" dirty="0" smtClean="0">
                <a:solidFill>
                  <a:schemeClr val="tx1"/>
                </a:solidFill>
              </a:rPr>
              <a:t>My behavior is in everyone's best interests</a:t>
            </a:r>
          </a:p>
          <a:p>
            <a:pPr marL="457200" indent="-457200">
              <a:buAutoNum type="alphaLcParenR"/>
            </a:pPr>
            <a:r>
              <a:rPr lang="en-US" sz="2800" dirty="0" smtClean="0">
                <a:solidFill>
                  <a:schemeClr val="tx1"/>
                </a:solidFill>
              </a:rPr>
              <a:t>Nobody will ever find out what I’ve done </a:t>
            </a:r>
          </a:p>
          <a:p>
            <a:pPr marL="457200" indent="-457200">
              <a:buAutoNum type="alphaLcParenR"/>
            </a:pPr>
            <a:r>
              <a:rPr lang="en-US" sz="2800" dirty="0" smtClean="0">
                <a:solidFill>
                  <a:schemeClr val="tx1"/>
                </a:solidFill>
              </a:rPr>
              <a:t>The organization will protect me</a:t>
            </a:r>
          </a:p>
          <a:p>
            <a:pPr marL="457200" indent="-457200">
              <a:buAutoNum type="alphaLcParenR"/>
            </a:pPr>
            <a:endParaRPr lang="en-US" dirty="0">
              <a:solidFill>
                <a:schemeClr val="bg1"/>
              </a:solidFill>
            </a:endParaRPr>
          </a:p>
          <a:p>
            <a:endParaRPr lang="en-US" dirty="0"/>
          </a:p>
        </p:txBody>
      </p:sp>
    </p:spTree>
    <p:extLst>
      <p:ext uri="{BB962C8B-B14F-4D97-AF65-F5344CB8AC3E}">
        <p14:creationId xmlns:p14="http://schemas.microsoft.com/office/powerpoint/2010/main" val="184988162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nvSpPr>
        <p:spPr>
          <a:xfrm>
            <a:off x="781224" y="896964"/>
            <a:ext cx="10629551" cy="5064071"/>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None/>
            </a:pPr>
            <a:r>
              <a:rPr lang="en-US" sz="2800" dirty="0" smtClean="0">
                <a:solidFill>
                  <a:schemeClr val="tx1"/>
                </a:solidFill>
              </a:rPr>
              <a:t>1. All of the following are examples of ethics rationalizing unethical behavior except for which response?</a:t>
            </a:r>
          </a:p>
          <a:p>
            <a:pPr marL="0" indent="0">
              <a:buNone/>
            </a:pPr>
            <a:endParaRPr lang="en-US" sz="2800" dirty="0">
              <a:solidFill>
                <a:schemeClr val="tx1"/>
              </a:solidFill>
            </a:endParaRPr>
          </a:p>
          <a:p>
            <a:pPr marL="514350" indent="-514350">
              <a:buAutoNum type="alphaLcParenR"/>
            </a:pPr>
            <a:r>
              <a:rPr lang="en-US" sz="2800" dirty="0" smtClean="0">
                <a:solidFill>
                  <a:srgbClr val="C00000"/>
                </a:solidFill>
              </a:rPr>
              <a:t>If this were in the newspaper tomorrow we would be in trouble</a:t>
            </a:r>
          </a:p>
          <a:p>
            <a:pPr marL="457200" indent="-457200">
              <a:buAutoNum type="alphaLcParenR"/>
            </a:pPr>
            <a:r>
              <a:rPr lang="en-US" sz="2800" dirty="0" smtClean="0">
                <a:solidFill>
                  <a:schemeClr val="tx1"/>
                </a:solidFill>
              </a:rPr>
              <a:t>What I'm doing is not really illegal </a:t>
            </a:r>
          </a:p>
          <a:p>
            <a:pPr marL="457200" indent="-457200">
              <a:buAutoNum type="alphaLcParenR"/>
            </a:pPr>
            <a:r>
              <a:rPr lang="en-US" sz="2800" dirty="0" smtClean="0">
                <a:solidFill>
                  <a:schemeClr val="tx1"/>
                </a:solidFill>
              </a:rPr>
              <a:t>My behavior is in everyone's best interests</a:t>
            </a:r>
          </a:p>
          <a:p>
            <a:pPr marL="457200" indent="-457200">
              <a:buAutoNum type="alphaLcParenR"/>
            </a:pPr>
            <a:r>
              <a:rPr lang="en-US" sz="2800" dirty="0" smtClean="0">
                <a:solidFill>
                  <a:schemeClr val="tx1"/>
                </a:solidFill>
              </a:rPr>
              <a:t>Nobody will ever find out what I’ve done </a:t>
            </a:r>
          </a:p>
          <a:p>
            <a:pPr marL="457200" indent="-457200">
              <a:buAutoNum type="alphaLcParenR"/>
            </a:pPr>
            <a:r>
              <a:rPr lang="en-US" sz="2800" dirty="0" smtClean="0">
                <a:solidFill>
                  <a:schemeClr val="tx1"/>
                </a:solidFill>
              </a:rPr>
              <a:t>The organization will protect me</a:t>
            </a:r>
          </a:p>
          <a:p>
            <a:pPr marL="457200" indent="-457200">
              <a:buAutoNum type="alphaLcParenR"/>
            </a:pPr>
            <a:endParaRPr lang="en-US" dirty="0">
              <a:solidFill>
                <a:schemeClr val="bg1"/>
              </a:solidFill>
            </a:endParaRPr>
          </a:p>
          <a:p>
            <a:endParaRPr lang="en-US" dirty="0"/>
          </a:p>
        </p:txBody>
      </p:sp>
    </p:spTree>
    <p:extLst>
      <p:ext uri="{BB962C8B-B14F-4D97-AF65-F5344CB8AC3E}">
        <p14:creationId xmlns:p14="http://schemas.microsoft.com/office/powerpoint/2010/main" val="223560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nvSpPr>
        <p:spPr>
          <a:xfrm>
            <a:off x="781224" y="896964"/>
            <a:ext cx="10629551" cy="5064071"/>
          </a:xfrm>
          <a:prstGeom prst="rect">
            <a:avLst/>
          </a:prstGeom>
        </p:spPr>
        <p:txBody>
          <a:bodyPr vert="horz" lIns="91440" tIns="45720" rIns="91440" bIns="45720" rtlCol="0" anchor="ctr">
            <a:normAutofit fontScale="92500" lnSpcReduction="2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None/>
            </a:pPr>
            <a:r>
              <a:rPr lang="en-US" sz="2800" dirty="0" smtClean="0">
                <a:solidFill>
                  <a:schemeClr val="tx1"/>
                </a:solidFill>
              </a:rPr>
              <a:t>2. To maintain high ethical standards, ethical role models are important. Please select an example of an unethical manager scenario.</a:t>
            </a:r>
          </a:p>
          <a:p>
            <a:pPr marL="0" indent="0">
              <a:buNone/>
            </a:pPr>
            <a:endParaRPr lang="en-US" sz="2800" dirty="0" smtClean="0">
              <a:solidFill>
                <a:schemeClr val="tx1"/>
              </a:solidFill>
            </a:endParaRPr>
          </a:p>
          <a:p>
            <a:pPr marL="457200" indent="-457200">
              <a:buFont typeface="+mj-lt"/>
              <a:buAutoNum type="alphaLcParenR"/>
            </a:pPr>
            <a:r>
              <a:rPr lang="en-US" sz="2800" dirty="0" smtClean="0">
                <a:solidFill>
                  <a:schemeClr val="tx1"/>
                </a:solidFill>
              </a:rPr>
              <a:t>Top managers serve as ethical role models</a:t>
            </a:r>
          </a:p>
          <a:p>
            <a:pPr marL="457200" indent="-457200">
              <a:buFont typeface="+mj-lt"/>
              <a:buAutoNum type="alphaLcParenR"/>
            </a:pPr>
            <a:r>
              <a:rPr lang="en-US" sz="2800" dirty="0" smtClean="0">
                <a:solidFill>
                  <a:schemeClr val="tx1"/>
                </a:solidFill>
              </a:rPr>
              <a:t>All managers can influence the ethical behavior of people who work for and with them</a:t>
            </a:r>
          </a:p>
          <a:p>
            <a:pPr marL="457200" indent="-457200">
              <a:buFont typeface="+mj-lt"/>
              <a:buAutoNum type="alphaLcParenR"/>
            </a:pPr>
            <a:r>
              <a:rPr lang="en-US" sz="2800" dirty="0" smtClean="0">
                <a:solidFill>
                  <a:schemeClr val="tx1"/>
                </a:solidFill>
              </a:rPr>
              <a:t>Excessive pressure can foster unethical behavior </a:t>
            </a:r>
          </a:p>
          <a:p>
            <a:pPr marL="457200" indent="-457200">
              <a:buFont typeface="+mj-lt"/>
              <a:buAutoNum type="alphaLcParenR"/>
            </a:pPr>
            <a:r>
              <a:rPr lang="en-US" sz="2800" dirty="0" smtClean="0">
                <a:solidFill>
                  <a:schemeClr val="tx1"/>
                </a:solidFill>
              </a:rPr>
              <a:t>Managers should be realistic in setting performance goals for others</a:t>
            </a:r>
          </a:p>
          <a:p>
            <a:pPr marL="457200" indent="-457200">
              <a:buFont typeface="+mj-lt"/>
              <a:buAutoNum type="alphaLcParenR"/>
            </a:pPr>
            <a:r>
              <a:rPr lang="en-US" sz="2800" dirty="0" smtClean="0">
                <a:solidFill>
                  <a:schemeClr val="tx1"/>
                </a:solidFill>
              </a:rPr>
              <a:t>Managers should select employees for promotion based on favors provided outside of company work scope </a:t>
            </a:r>
            <a:endParaRPr lang="en-US" dirty="0">
              <a:solidFill>
                <a:schemeClr val="bg1"/>
              </a:solidFill>
            </a:endParaRPr>
          </a:p>
          <a:p>
            <a:endParaRPr lang="en-US" dirty="0"/>
          </a:p>
        </p:txBody>
      </p:sp>
    </p:spTree>
    <p:extLst>
      <p:ext uri="{BB962C8B-B14F-4D97-AF65-F5344CB8AC3E}">
        <p14:creationId xmlns:p14="http://schemas.microsoft.com/office/powerpoint/2010/main" val="311055632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nvSpPr>
        <p:spPr>
          <a:xfrm>
            <a:off x="781224" y="896964"/>
            <a:ext cx="10629551" cy="5064071"/>
          </a:xfrm>
          <a:prstGeom prst="rect">
            <a:avLst/>
          </a:prstGeom>
        </p:spPr>
        <p:txBody>
          <a:bodyPr vert="horz" lIns="91440" tIns="45720" rIns="91440" bIns="45720" rtlCol="0" anchor="ctr">
            <a:normAutofit fontScale="92500" lnSpcReduction="2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None/>
            </a:pPr>
            <a:r>
              <a:rPr lang="en-US" sz="2800" dirty="0" smtClean="0">
                <a:solidFill>
                  <a:schemeClr val="tx1"/>
                </a:solidFill>
              </a:rPr>
              <a:t>2. To maintain high ethical standards, ethical role models are important. Please select an example of an unethical manager scenario.</a:t>
            </a:r>
          </a:p>
          <a:p>
            <a:pPr marL="0" indent="0">
              <a:buNone/>
            </a:pPr>
            <a:endParaRPr lang="en-US" sz="2800" dirty="0" smtClean="0">
              <a:solidFill>
                <a:schemeClr val="tx1"/>
              </a:solidFill>
            </a:endParaRPr>
          </a:p>
          <a:p>
            <a:pPr marL="457200" indent="-457200">
              <a:buFont typeface="+mj-lt"/>
              <a:buAutoNum type="alphaLcParenR"/>
            </a:pPr>
            <a:r>
              <a:rPr lang="en-US" sz="2800" dirty="0" smtClean="0">
                <a:solidFill>
                  <a:schemeClr val="tx1"/>
                </a:solidFill>
              </a:rPr>
              <a:t>Top managers serve as ethical role models</a:t>
            </a:r>
          </a:p>
          <a:p>
            <a:pPr marL="457200" indent="-457200">
              <a:buFont typeface="+mj-lt"/>
              <a:buAutoNum type="alphaLcParenR"/>
            </a:pPr>
            <a:r>
              <a:rPr lang="en-US" sz="2800" dirty="0" smtClean="0">
                <a:solidFill>
                  <a:schemeClr val="tx1"/>
                </a:solidFill>
              </a:rPr>
              <a:t>All managers can influence the ethical behavior of people who work for and with them</a:t>
            </a:r>
          </a:p>
          <a:p>
            <a:pPr marL="457200" indent="-457200">
              <a:buFont typeface="+mj-lt"/>
              <a:buAutoNum type="alphaLcParenR"/>
            </a:pPr>
            <a:r>
              <a:rPr lang="en-US" sz="2800" dirty="0" smtClean="0">
                <a:solidFill>
                  <a:schemeClr val="tx1"/>
                </a:solidFill>
              </a:rPr>
              <a:t>Excessive pressure can foster unethical behavior </a:t>
            </a:r>
          </a:p>
          <a:p>
            <a:pPr marL="457200" indent="-457200">
              <a:buFont typeface="+mj-lt"/>
              <a:buAutoNum type="alphaLcParenR"/>
            </a:pPr>
            <a:r>
              <a:rPr lang="en-US" sz="2800" dirty="0" smtClean="0">
                <a:solidFill>
                  <a:schemeClr val="tx1"/>
                </a:solidFill>
              </a:rPr>
              <a:t>Managers should be realistic in setting performance goals for others</a:t>
            </a:r>
          </a:p>
          <a:p>
            <a:pPr marL="457200" indent="-457200">
              <a:buFont typeface="+mj-lt"/>
              <a:buAutoNum type="alphaLcParenR"/>
            </a:pPr>
            <a:r>
              <a:rPr lang="en-US" sz="2800" dirty="0" smtClean="0">
                <a:solidFill>
                  <a:srgbClr val="C00000"/>
                </a:solidFill>
              </a:rPr>
              <a:t>Managers should select employees for promotion based on favors provided outside of company work scope </a:t>
            </a:r>
            <a:endParaRPr lang="en-US" dirty="0">
              <a:solidFill>
                <a:srgbClr val="C00000"/>
              </a:solidFill>
            </a:endParaRPr>
          </a:p>
          <a:p>
            <a:endParaRPr lang="en-US" dirty="0"/>
          </a:p>
        </p:txBody>
      </p:sp>
    </p:spTree>
    <p:extLst>
      <p:ext uri="{BB962C8B-B14F-4D97-AF65-F5344CB8AC3E}">
        <p14:creationId xmlns:p14="http://schemas.microsoft.com/office/powerpoint/2010/main" val="138032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animEffect transition="in" filter="fade">
                                      <p:cBhvr>
                                        <p:cTn id="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1643</TotalTime>
  <Words>829</Words>
  <Application>Microsoft Office PowerPoint</Application>
  <PresentationFormat>Widescreen</PresentationFormat>
  <Paragraphs>90</Paragraphs>
  <Slides>105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105</vt:i4>
      </vt:variant>
    </vt:vector>
  </HeadingPairs>
  <TitlesOfParts>
    <vt:vector size="109" baseType="lpstr">
      <vt:lpstr>Arial</vt:lpstr>
      <vt:lpstr>Century Gothic</vt:lpstr>
      <vt:lpstr>Wingdings 3</vt:lpstr>
      <vt:lpstr>Slice</vt:lpstr>
      <vt:lpstr>MODULE five:     professionalism,  ethics, and  bioethics</vt:lpstr>
      <vt:lpstr>PowerPoint Presentation</vt:lpstr>
      <vt:lpstr>      Unit objective</vt:lpstr>
      <vt:lpstr> Ethical decision-making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extremes of cultural relativism and ethical imperialism in international business ethics.</vt:lpstr>
      <vt:lpstr>PowerPoint Presentation</vt:lpstr>
      <vt:lpstr>PowerPoint Presentation</vt:lpstr>
      <vt:lpstr>PowerPoint Presentation</vt:lpstr>
      <vt:lpstr>PowerPoint Presentation</vt:lpstr>
      <vt:lpstr>PowerPoint Presentation</vt:lpstr>
      <vt:lpstr>PowerPoint Presentation</vt:lpstr>
      <vt:lpstr>Factors influencing ethical managerial behavior--- the person, organization, and environment.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Standards of conduct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ethics</vt:lpstr>
      <vt:lpstr>ethics</vt:lpstr>
      <vt:lpstr>ethics</vt:lpstr>
      <vt:lpstr>Ethics moral reasoning</vt:lpstr>
      <vt:lpstr>Ethics moral reasoning</vt:lpstr>
      <vt:lpstr>Kohlberg’s moral dilemmas</vt:lpstr>
      <vt:lpstr>Ethics carol Gilligan “In a different voice” 1977, 1981</vt:lpstr>
      <vt:lpstr> The Heinz dilemma</vt:lpstr>
      <vt:lpstr>Ethics Kohlberg’s work</vt:lpstr>
      <vt:lpstr>Ethics Kohlberg’s work</vt:lpstr>
      <vt:lpstr>Ethics Kohlberg’s work</vt:lpstr>
      <vt:lpstr>Ethics carol Gilligan “In a different voice” 1977, 1981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 Brooks</dc:creator>
  <cp:lastModifiedBy>Angelica Herrera</cp:lastModifiedBy>
  <cp:revision>50</cp:revision>
  <cp:lastPrinted>2018-01-18T18:06:43Z</cp:lastPrinted>
  <dcterms:created xsi:type="dcterms:W3CDTF">2017-11-27T19:02:08Z</dcterms:created>
  <dcterms:modified xsi:type="dcterms:W3CDTF">2018-01-18T19:49:08Z</dcterms:modified>
</cp:coreProperties>
</file>