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23" r:id="rId4"/>
    <p:sldId id="32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9" r:id="rId53"/>
    <p:sldId id="310" r:id="rId54"/>
    <p:sldId id="311" r:id="rId55"/>
    <p:sldId id="306" r:id="rId56"/>
    <p:sldId id="307" r:id="rId57"/>
    <p:sldId id="308" r:id="rId58"/>
    <p:sldId id="322" r:id="rId59"/>
    <p:sldId id="325" r:id="rId60"/>
    <p:sldId id="314" r:id="rId61"/>
    <p:sldId id="316" r:id="rId62"/>
    <p:sldId id="317" r:id="rId63"/>
    <p:sldId id="315" r:id="rId64"/>
    <p:sldId id="318" r:id="rId65"/>
    <p:sldId id="319" r:id="rId66"/>
    <p:sldId id="320" r:id="rId67"/>
    <p:sldId id="321"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3" d="100"/>
          <a:sy n="113" d="100"/>
        </p:scale>
        <p:origin x="552"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6/30/22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6/30/22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6/30/22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6/30/22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6/30/22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‹Nº›</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6/30/22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‹Nº›</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5.png"/><Relationship Id="rId5" Type="http://schemas.openxmlformats.org/officeDocument/2006/relationships/image" Target="../media/image90.png"/><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7627877" cy="6095307"/>
          </a:xfrm>
        </p:spPr>
        <p:txBody>
          <a:bodyPr>
            <a:normAutofit/>
          </a:bodyPr>
          <a:lstStyle/>
          <a:p>
            <a:r>
              <a:rPr lang="en-US" sz="6000" b="1" dirty="0"/>
              <a:t>MODULE three:   </a:t>
            </a:r>
            <a:br>
              <a:rPr lang="en-US" sz="6000" b="1" dirty="0"/>
            </a:br>
            <a:br>
              <a:rPr lang="en-US" sz="6000" b="1" dirty="0"/>
            </a:br>
            <a:r>
              <a:rPr lang="en-US" sz="4000" b="1" dirty="0"/>
              <a:t>MEDICAL ADMINISTRATION </a:t>
            </a:r>
            <a:br>
              <a:rPr lang="en-US" sz="4000" b="1" dirty="0"/>
            </a:br>
            <a:r>
              <a:rPr lang="en-US" sz="4000" b="1" dirty="0"/>
              <a:t>AND SERVICE DELIVERY </a:t>
            </a:r>
            <a:br>
              <a:rPr lang="en-US" sz="4000" b="1" dirty="0"/>
            </a:br>
            <a:r>
              <a:rPr lang="en-US" sz="4000" b="1" dirty="0"/>
              <a:t>STRUCTURES IN COMMUNITY </a:t>
            </a:r>
            <a:br>
              <a:rPr lang="en-US" sz="4000" b="1" dirty="0"/>
            </a:br>
            <a:r>
              <a:rPr lang="en-US" sz="4000" b="1" dirty="0"/>
              <a:t>HEALTH SETTINGS</a:t>
            </a:r>
          </a:p>
        </p:txBody>
      </p:sp>
      <p:pic>
        <p:nvPicPr>
          <p:cNvPr id="3" name="Picture 2"/>
          <p:cNvPicPr>
            <a:picLocks noChangeAspect="1"/>
          </p:cNvPicPr>
          <p:nvPr/>
        </p:nvPicPr>
        <p:blipFill>
          <a:blip r:embed="rId2"/>
          <a:stretch>
            <a:fillRect/>
          </a:stretch>
        </p:blipFill>
        <p:spPr>
          <a:xfrm>
            <a:off x="9367520" y="396239"/>
            <a:ext cx="2563812" cy="6265151"/>
          </a:xfrm>
          <a:prstGeom prst="rect">
            <a:avLst/>
          </a:prstGeom>
        </p:spPr>
      </p:pic>
    </p:spTree>
    <p:extLst>
      <p:ext uri="{BB962C8B-B14F-4D97-AF65-F5344CB8AC3E}">
        <p14:creationId xmlns:p14="http://schemas.microsoft.com/office/powerpoint/2010/main" val="349245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477" y="206282"/>
            <a:ext cx="6508218" cy="6290311"/>
          </a:xfrm>
          <a:prstGeom prst="rect">
            <a:avLst/>
          </a:prstGeom>
        </p:spPr>
      </p:pic>
      <p:pic>
        <p:nvPicPr>
          <p:cNvPr id="2" name="Picture 1"/>
          <p:cNvPicPr>
            <a:picLocks noChangeAspect="1"/>
          </p:cNvPicPr>
          <p:nvPr/>
        </p:nvPicPr>
        <p:blipFill>
          <a:blip r:embed="rId3"/>
          <a:stretch>
            <a:fillRect/>
          </a:stretch>
        </p:blipFill>
        <p:spPr>
          <a:xfrm>
            <a:off x="8061295" y="206282"/>
            <a:ext cx="2574107" cy="6290311"/>
          </a:xfrm>
          <a:prstGeom prst="rect">
            <a:avLst/>
          </a:prstGeom>
        </p:spPr>
      </p:pic>
    </p:spTree>
    <p:extLst>
      <p:ext uri="{BB962C8B-B14F-4D97-AF65-F5344CB8AC3E}">
        <p14:creationId xmlns:p14="http://schemas.microsoft.com/office/powerpoint/2010/main" val="318131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5405717" cy="6858000"/>
          </a:xfrm>
          <a:prstGeom prst="rect">
            <a:avLst/>
          </a:prstGeom>
        </p:spPr>
      </p:pic>
      <p:pic>
        <p:nvPicPr>
          <p:cNvPr id="5" name="Picture 4"/>
          <p:cNvPicPr>
            <a:picLocks noChangeAspect="1"/>
          </p:cNvPicPr>
          <p:nvPr/>
        </p:nvPicPr>
        <p:blipFill>
          <a:blip r:embed="rId3"/>
          <a:stretch>
            <a:fillRect/>
          </a:stretch>
        </p:blipFill>
        <p:spPr>
          <a:xfrm>
            <a:off x="5405716" y="0"/>
            <a:ext cx="5185533" cy="6858000"/>
          </a:xfrm>
          <a:prstGeom prst="rect">
            <a:avLst/>
          </a:prstGeom>
        </p:spPr>
      </p:pic>
      <p:pic>
        <p:nvPicPr>
          <p:cNvPr id="2" name="Picture 1"/>
          <p:cNvPicPr>
            <a:picLocks noChangeAspect="1"/>
          </p:cNvPicPr>
          <p:nvPr/>
        </p:nvPicPr>
        <p:blipFill>
          <a:blip r:embed="rId4"/>
          <a:stretch>
            <a:fillRect/>
          </a:stretch>
        </p:blipFill>
        <p:spPr>
          <a:xfrm>
            <a:off x="10107419" y="1076325"/>
            <a:ext cx="1925513" cy="4705350"/>
          </a:xfrm>
          <a:prstGeom prst="rect">
            <a:avLst/>
          </a:prstGeom>
        </p:spPr>
      </p:pic>
    </p:spTree>
    <p:extLst>
      <p:ext uri="{BB962C8B-B14F-4D97-AF65-F5344CB8AC3E}">
        <p14:creationId xmlns:p14="http://schemas.microsoft.com/office/powerpoint/2010/main" val="77964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173532" cy="6818452"/>
          </a:xfrm>
          <a:prstGeom prst="rect">
            <a:avLst/>
          </a:prstGeom>
        </p:spPr>
      </p:pic>
      <p:pic>
        <p:nvPicPr>
          <p:cNvPr id="5" name="Picture 4"/>
          <p:cNvPicPr>
            <a:picLocks noChangeAspect="1"/>
          </p:cNvPicPr>
          <p:nvPr/>
        </p:nvPicPr>
        <p:blipFill>
          <a:blip r:embed="rId3"/>
          <a:stretch>
            <a:fillRect/>
          </a:stretch>
        </p:blipFill>
        <p:spPr>
          <a:xfrm>
            <a:off x="5173532" y="4766"/>
            <a:ext cx="5221934" cy="6853234"/>
          </a:xfrm>
          <a:prstGeom prst="rect">
            <a:avLst/>
          </a:prstGeom>
        </p:spPr>
      </p:pic>
      <p:pic>
        <p:nvPicPr>
          <p:cNvPr id="2" name="Picture 1"/>
          <p:cNvPicPr>
            <a:picLocks noChangeAspect="1"/>
          </p:cNvPicPr>
          <p:nvPr/>
        </p:nvPicPr>
        <p:blipFill>
          <a:blip r:embed="rId4"/>
          <a:stretch>
            <a:fillRect/>
          </a:stretch>
        </p:blipFill>
        <p:spPr>
          <a:xfrm>
            <a:off x="9928200" y="946628"/>
            <a:ext cx="2033612" cy="4969510"/>
          </a:xfrm>
          <a:prstGeom prst="rect">
            <a:avLst/>
          </a:prstGeom>
        </p:spPr>
      </p:pic>
    </p:spTree>
    <p:extLst>
      <p:ext uri="{BB962C8B-B14F-4D97-AF65-F5344CB8AC3E}">
        <p14:creationId xmlns:p14="http://schemas.microsoft.com/office/powerpoint/2010/main" val="5387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229125" cy="6796103"/>
          </a:xfrm>
          <a:prstGeom prst="rect">
            <a:avLst/>
          </a:prstGeom>
        </p:spPr>
      </p:pic>
      <p:pic>
        <p:nvPicPr>
          <p:cNvPr id="5" name="Picture 4"/>
          <p:cNvPicPr>
            <a:picLocks noChangeAspect="1"/>
          </p:cNvPicPr>
          <p:nvPr/>
        </p:nvPicPr>
        <p:blipFill>
          <a:blip r:embed="rId3"/>
          <a:stretch>
            <a:fillRect/>
          </a:stretch>
        </p:blipFill>
        <p:spPr>
          <a:xfrm>
            <a:off x="5229125" y="-2397"/>
            <a:ext cx="5200481" cy="6860397"/>
          </a:xfrm>
          <a:prstGeom prst="rect">
            <a:avLst/>
          </a:prstGeom>
        </p:spPr>
      </p:pic>
      <p:pic>
        <p:nvPicPr>
          <p:cNvPr id="2" name="Picture 1"/>
          <p:cNvPicPr>
            <a:picLocks noChangeAspect="1"/>
          </p:cNvPicPr>
          <p:nvPr/>
        </p:nvPicPr>
        <p:blipFill>
          <a:blip r:embed="rId4"/>
          <a:stretch>
            <a:fillRect/>
          </a:stretch>
        </p:blipFill>
        <p:spPr>
          <a:xfrm>
            <a:off x="9935607" y="984416"/>
            <a:ext cx="1975405" cy="4827270"/>
          </a:xfrm>
          <a:prstGeom prst="rect">
            <a:avLst/>
          </a:prstGeom>
        </p:spPr>
      </p:pic>
    </p:spTree>
    <p:extLst>
      <p:ext uri="{BB962C8B-B14F-4D97-AF65-F5344CB8AC3E}">
        <p14:creationId xmlns:p14="http://schemas.microsoft.com/office/powerpoint/2010/main" val="162458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248015" cy="6858000"/>
          </a:xfrm>
          <a:prstGeom prst="rect">
            <a:avLst/>
          </a:prstGeom>
        </p:spPr>
      </p:pic>
      <p:pic>
        <p:nvPicPr>
          <p:cNvPr id="5" name="Picture 4"/>
          <p:cNvPicPr>
            <a:picLocks noChangeAspect="1"/>
          </p:cNvPicPr>
          <p:nvPr/>
        </p:nvPicPr>
        <p:blipFill>
          <a:blip r:embed="rId3"/>
          <a:stretch>
            <a:fillRect/>
          </a:stretch>
        </p:blipFill>
        <p:spPr>
          <a:xfrm>
            <a:off x="5234139" y="299405"/>
            <a:ext cx="6957861" cy="640889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154" y="511445"/>
            <a:ext cx="1381564" cy="3195119"/>
          </a:xfrm>
          <a:prstGeom prst="rect">
            <a:avLst/>
          </a:prstGeom>
        </p:spPr>
      </p:pic>
    </p:spTree>
    <p:extLst>
      <p:ext uri="{BB962C8B-B14F-4D97-AF65-F5344CB8AC3E}">
        <p14:creationId xmlns:p14="http://schemas.microsoft.com/office/powerpoint/2010/main" val="143803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207820" cy="6858000"/>
          </a:xfrm>
          <a:prstGeom prst="rect">
            <a:avLst/>
          </a:prstGeom>
        </p:spPr>
      </p:pic>
      <p:pic>
        <p:nvPicPr>
          <p:cNvPr id="5" name="Picture 4"/>
          <p:cNvPicPr>
            <a:picLocks noChangeAspect="1"/>
          </p:cNvPicPr>
          <p:nvPr/>
        </p:nvPicPr>
        <p:blipFill>
          <a:blip r:embed="rId3"/>
          <a:stretch>
            <a:fillRect/>
          </a:stretch>
        </p:blipFill>
        <p:spPr>
          <a:xfrm>
            <a:off x="6048462" y="11179"/>
            <a:ext cx="6244206" cy="683564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2744" y="5246176"/>
            <a:ext cx="757070" cy="1750863"/>
          </a:xfrm>
          <a:prstGeom prst="rect">
            <a:avLst/>
          </a:prstGeom>
        </p:spPr>
      </p:pic>
    </p:spTree>
    <p:extLst>
      <p:ext uri="{BB962C8B-B14F-4D97-AF65-F5344CB8AC3E}">
        <p14:creationId xmlns:p14="http://schemas.microsoft.com/office/powerpoint/2010/main" val="44824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216315" cy="6858000"/>
          </a:xfrm>
          <a:prstGeom prst="rect">
            <a:avLst/>
          </a:prstGeom>
        </p:spPr>
      </p:pic>
      <p:pic>
        <p:nvPicPr>
          <p:cNvPr id="5" name="Picture 4"/>
          <p:cNvPicPr>
            <a:picLocks noChangeAspect="1"/>
          </p:cNvPicPr>
          <p:nvPr/>
        </p:nvPicPr>
        <p:blipFill>
          <a:blip r:embed="rId3"/>
          <a:stretch>
            <a:fillRect/>
          </a:stretch>
        </p:blipFill>
        <p:spPr>
          <a:xfrm>
            <a:off x="5160885" y="-1"/>
            <a:ext cx="7031116" cy="685800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750" y="559740"/>
            <a:ext cx="897214" cy="2074972"/>
          </a:xfrm>
          <a:prstGeom prst="rect">
            <a:avLst/>
          </a:prstGeom>
        </p:spPr>
      </p:pic>
    </p:spTree>
    <p:extLst>
      <p:ext uri="{BB962C8B-B14F-4D97-AF65-F5344CB8AC3E}">
        <p14:creationId xmlns:p14="http://schemas.microsoft.com/office/powerpoint/2010/main" val="248934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
            <a:ext cx="5190812" cy="6858001"/>
          </a:xfrm>
          <a:prstGeom prst="rect">
            <a:avLst/>
          </a:prstGeom>
        </p:spPr>
      </p:pic>
      <p:pic>
        <p:nvPicPr>
          <p:cNvPr id="5" name="Picture 4"/>
          <p:cNvPicPr>
            <a:picLocks noChangeAspect="1"/>
          </p:cNvPicPr>
          <p:nvPr/>
        </p:nvPicPr>
        <p:blipFill>
          <a:blip r:embed="rId3"/>
          <a:stretch>
            <a:fillRect/>
          </a:stretch>
        </p:blipFill>
        <p:spPr>
          <a:xfrm>
            <a:off x="5190811" y="-1"/>
            <a:ext cx="5067351" cy="6858000"/>
          </a:xfrm>
          <a:prstGeom prst="rect">
            <a:avLst/>
          </a:prstGeom>
        </p:spPr>
      </p:pic>
      <p:pic>
        <p:nvPicPr>
          <p:cNvPr id="2" name="Picture 1"/>
          <p:cNvPicPr>
            <a:picLocks noChangeAspect="1"/>
          </p:cNvPicPr>
          <p:nvPr/>
        </p:nvPicPr>
        <p:blipFill>
          <a:blip r:embed="rId4"/>
          <a:stretch>
            <a:fillRect/>
          </a:stretch>
        </p:blipFill>
        <p:spPr>
          <a:xfrm>
            <a:off x="10164991" y="1290319"/>
            <a:ext cx="1841840" cy="4500879"/>
          </a:xfrm>
          <a:prstGeom prst="rect">
            <a:avLst/>
          </a:prstGeom>
        </p:spPr>
      </p:pic>
    </p:spTree>
    <p:extLst>
      <p:ext uri="{BB962C8B-B14F-4D97-AF65-F5344CB8AC3E}">
        <p14:creationId xmlns:p14="http://schemas.microsoft.com/office/powerpoint/2010/main" val="134482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912921" cy="6858000"/>
          </a:xfrm>
          <a:prstGeom prst="rect">
            <a:avLst/>
          </a:prstGeom>
        </p:spPr>
      </p:pic>
      <p:pic>
        <p:nvPicPr>
          <p:cNvPr id="5" name="Picture 4"/>
          <p:cNvPicPr>
            <a:picLocks noChangeAspect="1"/>
          </p:cNvPicPr>
          <p:nvPr/>
        </p:nvPicPr>
        <p:blipFill>
          <a:blip r:embed="rId3"/>
          <a:stretch>
            <a:fillRect/>
          </a:stretch>
        </p:blipFill>
        <p:spPr>
          <a:xfrm>
            <a:off x="4912921" y="0"/>
            <a:ext cx="5062519" cy="6858000"/>
          </a:xfrm>
          <a:prstGeom prst="rect">
            <a:avLst/>
          </a:prstGeom>
        </p:spPr>
      </p:pic>
      <p:pic>
        <p:nvPicPr>
          <p:cNvPr id="2" name="Picture 1"/>
          <p:cNvPicPr>
            <a:picLocks noChangeAspect="1"/>
          </p:cNvPicPr>
          <p:nvPr/>
        </p:nvPicPr>
        <p:blipFill>
          <a:blip r:embed="rId4"/>
          <a:stretch>
            <a:fillRect/>
          </a:stretch>
        </p:blipFill>
        <p:spPr>
          <a:xfrm>
            <a:off x="10201645" y="1619572"/>
            <a:ext cx="1865614" cy="4558977"/>
          </a:xfrm>
          <a:prstGeom prst="rect">
            <a:avLst/>
          </a:prstGeom>
        </p:spPr>
      </p:pic>
    </p:spTree>
    <p:extLst>
      <p:ext uri="{BB962C8B-B14F-4D97-AF65-F5344CB8AC3E}">
        <p14:creationId xmlns:p14="http://schemas.microsoft.com/office/powerpoint/2010/main" val="368385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7174" y="209005"/>
            <a:ext cx="7880885" cy="6470469"/>
          </a:xfrm>
          <a:prstGeom prst="rect">
            <a:avLst/>
          </a:prstGeom>
        </p:spPr>
      </p:pic>
      <p:pic>
        <p:nvPicPr>
          <p:cNvPr id="2" name="Picture 1"/>
          <p:cNvPicPr>
            <a:picLocks noChangeAspect="1"/>
          </p:cNvPicPr>
          <p:nvPr/>
        </p:nvPicPr>
        <p:blipFill>
          <a:blip r:embed="rId3"/>
          <a:stretch>
            <a:fillRect/>
          </a:stretch>
        </p:blipFill>
        <p:spPr>
          <a:xfrm>
            <a:off x="8088059" y="209005"/>
            <a:ext cx="2661221" cy="6503189"/>
          </a:xfrm>
          <a:prstGeom prst="rect">
            <a:avLst/>
          </a:prstGeom>
        </p:spPr>
      </p:pic>
    </p:spTree>
    <p:extLst>
      <p:ext uri="{BB962C8B-B14F-4D97-AF65-F5344CB8AC3E}">
        <p14:creationId xmlns:p14="http://schemas.microsoft.com/office/powerpoint/2010/main" val="176769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MODULE three:   </a:t>
            </a:r>
            <a:br>
              <a:rPr lang="en-US" sz="6000" b="1" dirty="0"/>
            </a:br>
            <a:endParaRPr lang="en-US" sz="6000" b="1" dirty="0"/>
          </a:p>
          <a:p>
            <a:r>
              <a:rPr lang="en-US" b="1" dirty="0"/>
              <a:t>SECTION four: </a:t>
            </a:r>
          </a:p>
          <a:p>
            <a:r>
              <a:rPr lang="en-US" b="1" dirty="0"/>
              <a:t>Health Clinics </a:t>
            </a:r>
          </a:p>
          <a:p>
            <a:r>
              <a:rPr lang="en-US" b="1" dirty="0"/>
              <a:t>policies and </a:t>
            </a:r>
          </a:p>
          <a:p>
            <a:r>
              <a:rPr lang="en-US" b="1" dirty="0"/>
              <a:t>procedures </a:t>
            </a:r>
          </a:p>
        </p:txBody>
      </p:sp>
      <p:pic>
        <p:nvPicPr>
          <p:cNvPr id="2" name="Picture 1"/>
          <p:cNvPicPr>
            <a:picLocks noChangeAspect="1"/>
          </p:cNvPicPr>
          <p:nvPr/>
        </p:nvPicPr>
        <p:blipFill>
          <a:blip r:embed="rId2"/>
          <a:stretch>
            <a:fillRect/>
          </a:stretch>
        </p:blipFill>
        <p:spPr>
          <a:xfrm>
            <a:off x="9367521" y="355599"/>
            <a:ext cx="2543492" cy="6215497"/>
          </a:xfrm>
          <a:prstGeom prst="rect">
            <a:avLst/>
          </a:prstGeom>
        </p:spPr>
      </p:pic>
    </p:spTree>
    <p:extLst>
      <p:ext uri="{BB962C8B-B14F-4D97-AF65-F5344CB8AC3E}">
        <p14:creationId xmlns:p14="http://schemas.microsoft.com/office/powerpoint/2010/main" val="177134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036634" cy="6858000"/>
          </a:xfrm>
          <a:prstGeom prst="rect">
            <a:avLst/>
          </a:prstGeom>
        </p:spPr>
      </p:pic>
      <p:pic>
        <p:nvPicPr>
          <p:cNvPr id="5" name="Picture 4"/>
          <p:cNvPicPr>
            <a:picLocks noChangeAspect="1"/>
          </p:cNvPicPr>
          <p:nvPr/>
        </p:nvPicPr>
        <p:blipFill>
          <a:blip r:embed="rId3"/>
          <a:stretch>
            <a:fillRect/>
          </a:stretch>
        </p:blipFill>
        <p:spPr>
          <a:xfrm>
            <a:off x="5036634" y="0"/>
            <a:ext cx="7077070" cy="3636474"/>
          </a:xfrm>
          <a:prstGeom prst="rect">
            <a:avLst/>
          </a:prstGeom>
        </p:spPr>
      </p:pic>
      <p:pic>
        <p:nvPicPr>
          <p:cNvPr id="2" name="Picture 1"/>
          <p:cNvPicPr>
            <a:picLocks noChangeAspect="1"/>
          </p:cNvPicPr>
          <p:nvPr/>
        </p:nvPicPr>
        <p:blipFill>
          <a:blip r:embed="rId4"/>
          <a:stretch>
            <a:fillRect/>
          </a:stretch>
        </p:blipFill>
        <p:spPr>
          <a:xfrm>
            <a:off x="10282537" y="2661920"/>
            <a:ext cx="1638635" cy="4004310"/>
          </a:xfrm>
          <a:prstGeom prst="rect">
            <a:avLst/>
          </a:prstGeom>
        </p:spPr>
      </p:pic>
    </p:spTree>
    <p:extLst>
      <p:ext uri="{BB962C8B-B14F-4D97-AF65-F5344CB8AC3E}">
        <p14:creationId xmlns:p14="http://schemas.microsoft.com/office/powerpoint/2010/main" val="344848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76710"/>
            <a:ext cx="4921017" cy="6781290"/>
          </a:xfrm>
          <a:prstGeom prst="rect">
            <a:avLst/>
          </a:prstGeom>
        </p:spPr>
      </p:pic>
      <p:pic>
        <p:nvPicPr>
          <p:cNvPr id="5" name="Picture 4"/>
          <p:cNvPicPr>
            <a:picLocks noChangeAspect="1"/>
          </p:cNvPicPr>
          <p:nvPr/>
        </p:nvPicPr>
        <p:blipFill>
          <a:blip r:embed="rId3"/>
          <a:stretch>
            <a:fillRect/>
          </a:stretch>
        </p:blipFill>
        <p:spPr>
          <a:xfrm>
            <a:off x="4921017" y="0"/>
            <a:ext cx="7270984" cy="4958176"/>
          </a:xfrm>
          <a:prstGeom prst="rect">
            <a:avLst/>
          </a:prstGeom>
        </p:spPr>
      </p:pic>
      <p:pic>
        <p:nvPicPr>
          <p:cNvPr id="2" name="Picture 1"/>
          <p:cNvPicPr>
            <a:picLocks noChangeAspect="1"/>
          </p:cNvPicPr>
          <p:nvPr/>
        </p:nvPicPr>
        <p:blipFill>
          <a:blip r:embed="rId4"/>
          <a:stretch>
            <a:fillRect/>
          </a:stretch>
        </p:blipFill>
        <p:spPr>
          <a:xfrm>
            <a:off x="9966960" y="4398640"/>
            <a:ext cx="944049" cy="2306960"/>
          </a:xfrm>
          <a:prstGeom prst="rect">
            <a:avLst/>
          </a:prstGeom>
        </p:spPr>
      </p:pic>
    </p:spTree>
    <p:extLst>
      <p:ext uri="{BB962C8B-B14F-4D97-AF65-F5344CB8AC3E}">
        <p14:creationId xmlns:p14="http://schemas.microsoft.com/office/powerpoint/2010/main" val="295966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044006" cy="6858000"/>
          </a:xfrm>
          <a:prstGeom prst="rect">
            <a:avLst/>
          </a:prstGeom>
        </p:spPr>
      </p:pic>
      <p:pic>
        <p:nvPicPr>
          <p:cNvPr id="5" name="Picture 4"/>
          <p:cNvPicPr>
            <a:picLocks noChangeAspect="1"/>
          </p:cNvPicPr>
          <p:nvPr/>
        </p:nvPicPr>
        <p:blipFill>
          <a:blip r:embed="rId3"/>
          <a:stretch>
            <a:fillRect/>
          </a:stretch>
        </p:blipFill>
        <p:spPr>
          <a:xfrm>
            <a:off x="5044006" y="0"/>
            <a:ext cx="5011025" cy="6848400"/>
          </a:xfrm>
          <a:prstGeom prst="rect">
            <a:avLst/>
          </a:prstGeom>
        </p:spPr>
      </p:pic>
      <p:pic>
        <p:nvPicPr>
          <p:cNvPr id="2" name="Picture 1"/>
          <p:cNvPicPr>
            <a:picLocks noChangeAspect="1"/>
          </p:cNvPicPr>
          <p:nvPr/>
        </p:nvPicPr>
        <p:blipFill>
          <a:blip r:embed="rId4"/>
          <a:stretch>
            <a:fillRect/>
          </a:stretch>
        </p:blipFill>
        <p:spPr>
          <a:xfrm>
            <a:off x="9509056" y="551935"/>
            <a:ext cx="2063184" cy="5041773"/>
          </a:xfrm>
          <a:prstGeom prst="rect">
            <a:avLst/>
          </a:prstGeom>
        </p:spPr>
      </p:pic>
    </p:spTree>
    <p:extLst>
      <p:ext uri="{BB962C8B-B14F-4D97-AF65-F5344CB8AC3E}">
        <p14:creationId xmlns:p14="http://schemas.microsoft.com/office/powerpoint/2010/main" val="1950912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929" y="198119"/>
            <a:ext cx="7188118" cy="6402977"/>
          </a:xfrm>
          <a:prstGeom prst="rect">
            <a:avLst/>
          </a:prstGeom>
        </p:spPr>
      </p:pic>
      <p:pic>
        <p:nvPicPr>
          <p:cNvPr id="2" name="Picture 1"/>
          <p:cNvPicPr>
            <a:picLocks noChangeAspect="1"/>
          </p:cNvPicPr>
          <p:nvPr/>
        </p:nvPicPr>
        <p:blipFill>
          <a:blip r:embed="rId3"/>
          <a:stretch>
            <a:fillRect/>
          </a:stretch>
        </p:blipFill>
        <p:spPr>
          <a:xfrm>
            <a:off x="8243951" y="184262"/>
            <a:ext cx="2631553" cy="6430689"/>
          </a:xfrm>
          <a:prstGeom prst="rect">
            <a:avLst/>
          </a:prstGeom>
        </p:spPr>
      </p:pic>
    </p:spTree>
    <p:extLst>
      <p:ext uri="{BB962C8B-B14F-4D97-AF65-F5344CB8AC3E}">
        <p14:creationId xmlns:p14="http://schemas.microsoft.com/office/powerpoint/2010/main" val="2847590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8285" y="267788"/>
            <a:ext cx="7801613" cy="6376851"/>
          </a:xfrm>
          <a:prstGeom prst="rect">
            <a:avLst/>
          </a:prstGeom>
        </p:spPr>
      </p:pic>
      <p:pic>
        <p:nvPicPr>
          <p:cNvPr id="2" name="Picture 1"/>
          <p:cNvPicPr>
            <a:picLocks noChangeAspect="1"/>
          </p:cNvPicPr>
          <p:nvPr/>
        </p:nvPicPr>
        <p:blipFill>
          <a:blip r:embed="rId3"/>
          <a:stretch>
            <a:fillRect/>
          </a:stretch>
        </p:blipFill>
        <p:spPr>
          <a:xfrm>
            <a:off x="8796069" y="246429"/>
            <a:ext cx="2618262" cy="6398210"/>
          </a:xfrm>
          <a:prstGeom prst="rect">
            <a:avLst/>
          </a:prstGeom>
        </p:spPr>
      </p:pic>
    </p:spTree>
    <p:extLst>
      <p:ext uri="{BB962C8B-B14F-4D97-AF65-F5344CB8AC3E}">
        <p14:creationId xmlns:p14="http://schemas.microsoft.com/office/powerpoint/2010/main" val="297508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215" y="267787"/>
            <a:ext cx="7295699" cy="6326632"/>
          </a:xfrm>
          <a:prstGeom prst="rect">
            <a:avLst/>
          </a:prstGeom>
        </p:spPr>
      </p:pic>
      <p:pic>
        <p:nvPicPr>
          <p:cNvPr id="2" name="Picture 1"/>
          <p:cNvPicPr>
            <a:picLocks noChangeAspect="1"/>
          </p:cNvPicPr>
          <p:nvPr/>
        </p:nvPicPr>
        <p:blipFill>
          <a:blip r:embed="rId3"/>
          <a:stretch>
            <a:fillRect/>
          </a:stretch>
        </p:blipFill>
        <p:spPr>
          <a:xfrm>
            <a:off x="7532914" y="267787"/>
            <a:ext cx="2588971" cy="6326632"/>
          </a:xfrm>
          <a:prstGeom prst="rect">
            <a:avLst/>
          </a:prstGeom>
        </p:spPr>
      </p:pic>
    </p:spTree>
    <p:extLst>
      <p:ext uri="{BB962C8B-B14F-4D97-AF65-F5344CB8AC3E}">
        <p14:creationId xmlns:p14="http://schemas.microsoft.com/office/powerpoint/2010/main" val="189259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7659" y="346164"/>
            <a:ext cx="5780924" cy="6236200"/>
          </a:xfrm>
          <a:prstGeom prst="rect">
            <a:avLst/>
          </a:prstGeom>
        </p:spPr>
      </p:pic>
      <p:pic>
        <p:nvPicPr>
          <p:cNvPr id="2" name="Picture 1"/>
          <p:cNvPicPr>
            <a:picLocks noChangeAspect="1"/>
          </p:cNvPicPr>
          <p:nvPr/>
        </p:nvPicPr>
        <p:blipFill>
          <a:blip r:embed="rId3"/>
          <a:stretch>
            <a:fillRect/>
          </a:stretch>
        </p:blipFill>
        <p:spPr>
          <a:xfrm>
            <a:off x="7333946" y="332840"/>
            <a:ext cx="2557417" cy="6249524"/>
          </a:xfrm>
          <a:prstGeom prst="rect">
            <a:avLst/>
          </a:prstGeom>
        </p:spPr>
      </p:pic>
    </p:spTree>
    <p:extLst>
      <p:ext uri="{BB962C8B-B14F-4D97-AF65-F5344CB8AC3E}">
        <p14:creationId xmlns:p14="http://schemas.microsoft.com/office/powerpoint/2010/main" val="181331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985095" cy="6858000"/>
          </a:xfrm>
          <a:prstGeom prst="rect">
            <a:avLst/>
          </a:prstGeom>
        </p:spPr>
      </p:pic>
      <p:pic>
        <p:nvPicPr>
          <p:cNvPr id="5" name="Picture 4"/>
          <p:cNvPicPr>
            <a:picLocks noChangeAspect="1"/>
          </p:cNvPicPr>
          <p:nvPr/>
        </p:nvPicPr>
        <p:blipFill>
          <a:blip r:embed="rId3"/>
          <a:stretch>
            <a:fillRect/>
          </a:stretch>
        </p:blipFill>
        <p:spPr>
          <a:xfrm>
            <a:off x="4985095" y="0"/>
            <a:ext cx="4934414" cy="6858000"/>
          </a:xfrm>
          <a:prstGeom prst="rect">
            <a:avLst/>
          </a:prstGeom>
        </p:spPr>
      </p:pic>
      <p:pic>
        <p:nvPicPr>
          <p:cNvPr id="2" name="Picture 1"/>
          <p:cNvPicPr>
            <a:picLocks noChangeAspect="1"/>
          </p:cNvPicPr>
          <p:nvPr/>
        </p:nvPicPr>
        <p:blipFill>
          <a:blip r:embed="rId4"/>
          <a:stretch>
            <a:fillRect/>
          </a:stretch>
        </p:blipFill>
        <p:spPr>
          <a:xfrm>
            <a:off x="9970190" y="979665"/>
            <a:ext cx="2074669" cy="5069840"/>
          </a:xfrm>
          <a:prstGeom prst="rect">
            <a:avLst/>
          </a:prstGeom>
        </p:spPr>
      </p:pic>
    </p:spTree>
    <p:extLst>
      <p:ext uri="{BB962C8B-B14F-4D97-AF65-F5344CB8AC3E}">
        <p14:creationId xmlns:p14="http://schemas.microsoft.com/office/powerpoint/2010/main" val="2230875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979908" cy="6858000"/>
          </a:xfrm>
          <a:prstGeom prst="rect">
            <a:avLst/>
          </a:prstGeom>
        </p:spPr>
      </p:pic>
      <p:pic>
        <p:nvPicPr>
          <p:cNvPr id="5" name="Picture 4"/>
          <p:cNvPicPr>
            <a:picLocks noChangeAspect="1"/>
          </p:cNvPicPr>
          <p:nvPr/>
        </p:nvPicPr>
        <p:blipFill>
          <a:blip r:embed="rId3"/>
          <a:stretch>
            <a:fillRect/>
          </a:stretch>
        </p:blipFill>
        <p:spPr>
          <a:xfrm>
            <a:off x="5918108" y="0"/>
            <a:ext cx="6273891" cy="6123963"/>
          </a:xfrm>
          <a:prstGeom prst="rect">
            <a:avLst/>
          </a:prstGeom>
        </p:spPr>
      </p:pic>
    </p:spTree>
    <p:extLst>
      <p:ext uri="{BB962C8B-B14F-4D97-AF65-F5344CB8AC3E}">
        <p14:creationId xmlns:p14="http://schemas.microsoft.com/office/powerpoint/2010/main" val="72485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5550724" cy="6858000"/>
          </a:xfrm>
          <a:prstGeom prst="rect">
            <a:avLst/>
          </a:prstGeom>
        </p:spPr>
      </p:pic>
      <p:pic>
        <p:nvPicPr>
          <p:cNvPr id="5" name="Picture 4"/>
          <p:cNvPicPr>
            <a:picLocks noChangeAspect="1"/>
          </p:cNvPicPr>
          <p:nvPr/>
        </p:nvPicPr>
        <p:blipFill>
          <a:blip r:embed="rId3"/>
          <a:stretch>
            <a:fillRect/>
          </a:stretch>
        </p:blipFill>
        <p:spPr>
          <a:xfrm>
            <a:off x="5550723" y="-1"/>
            <a:ext cx="6641277" cy="6641277"/>
          </a:xfrm>
          <a:prstGeom prst="rect">
            <a:avLst/>
          </a:prstGeom>
        </p:spPr>
      </p:pic>
    </p:spTree>
    <p:extLst>
      <p:ext uri="{BB962C8B-B14F-4D97-AF65-F5344CB8AC3E}">
        <p14:creationId xmlns:p14="http://schemas.microsoft.com/office/powerpoint/2010/main" val="43752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OBJECTIVE</a:t>
            </a:r>
          </a:p>
        </p:txBody>
      </p:sp>
      <p:sp>
        <p:nvSpPr>
          <p:cNvPr id="3" name="Content Placeholder 2"/>
          <p:cNvSpPr>
            <a:spLocks noGrp="1"/>
          </p:cNvSpPr>
          <p:nvPr>
            <p:ph idx="1"/>
          </p:nvPr>
        </p:nvSpPr>
        <p:spPr>
          <a:xfrm>
            <a:off x="684212" y="685800"/>
            <a:ext cx="7723619" cy="3615267"/>
          </a:xfrm>
        </p:spPr>
        <p:txBody>
          <a:bodyPr>
            <a:normAutofit/>
          </a:bodyPr>
          <a:lstStyle/>
          <a:p>
            <a:pPr marL="0" indent="0">
              <a:buNone/>
            </a:pPr>
            <a:r>
              <a:rPr lang="en-US" sz="4400" b="1" dirty="0">
                <a:solidFill>
                  <a:schemeClr val="bg1"/>
                </a:solidFill>
              </a:rPr>
              <a:t>To learn established standards within the medical units for the proper functioning of the institution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78230"/>
            <a:ext cx="2831341" cy="6547996"/>
          </a:xfrm>
          <a:prstGeom prst="rect">
            <a:avLst/>
          </a:prstGeom>
        </p:spPr>
      </p:pic>
    </p:spTree>
    <p:extLst>
      <p:ext uri="{BB962C8B-B14F-4D97-AF65-F5344CB8AC3E}">
        <p14:creationId xmlns:p14="http://schemas.microsoft.com/office/powerpoint/2010/main" val="144904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7658" y="267787"/>
            <a:ext cx="7205256" cy="6284585"/>
          </a:xfrm>
          <a:prstGeom prst="rect">
            <a:avLst/>
          </a:prstGeom>
        </p:spPr>
      </p:pic>
      <p:pic>
        <p:nvPicPr>
          <p:cNvPr id="2" name="Picture 1"/>
          <p:cNvPicPr>
            <a:picLocks noChangeAspect="1"/>
          </p:cNvPicPr>
          <p:nvPr/>
        </p:nvPicPr>
        <p:blipFill>
          <a:blip r:embed="rId3"/>
          <a:stretch>
            <a:fillRect/>
          </a:stretch>
        </p:blipFill>
        <p:spPr>
          <a:xfrm>
            <a:off x="8501558" y="267787"/>
            <a:ext cx="2571765" cy="6284586"/>
          </a:xfrm>
          <a:prstGeom prst="rect">
            <a:avLst/>
          </a:prstGeom>
        </p:spPr>
      </p:pic>
    </p:spTree>
    <p:extLst>
      <p:ext uri="{BB962C8B-B14F-4D97-AF65-F5344CB8AC3E}">
        <p14:creationId xmlns:p14="http://schemas.microsoft.com/office/powerpoint/2010/main" val="377394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861070" cy="6858000"/>
          </a:xfrm>
          <a:prstGeom prst="rect">
            <a:avLst/>
          </a:prstGeom>
        </p:spPr>
      </p:pic>
      <p:pic>
        <p:nvPicPr>
          <p:cNvPr id="5" name="Picture 4"/>
          <p:cNvPicPr>
            <a:picLocks noChangeAspect="1"/>
          </p:cNvPicPr>
          <p:nvPr/>
        </p:nvPicPr>
        <p:blipFill>
          <a:blip r:embed="rId3"/>
          <a:stretch>
            <a:fillRect/>
          </a:stretch>
        </p:blipFill>
        <p:spPr>
          <a:xfrm>
            <a:off x="6246916" y="0"/>
            <a:ext cx="5945084" cy="6858000"/>
          </a:xfrm>
          <a:prstGeom prst="rect">
            <a:avLst/>
          </a:prstGeom>
        </p:spPr>
      </p:pic>
    </p:spTree>
    <p:extLst>
      <p:ext uri="{BB962C8B-B14F-4D97-AF65-F5344CB8AC3E}">
        <p14:creationId xmlns:p14="http://schemas.microsoft.com/office/powerpoint/2010/main" val="345195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4962293" cy="6858000"/>
          </a:xfrm>
          <a:prstGeom prst="rect">
            <a:avLst/>
          </a:prstGeom>
        </p:spPr>
      </p:pic>
      <p:pic>
        <p:nvPicPr>
          <p:cNvPr id="5" name="Picture 4"/>
          <p:cNvPicPr>
            <a:picLocks noChangeAspect="1"/>
          </p:cNvPicPr>
          <p:nvPr/>
        </p:nvPicPr>
        <p:blipFill>
          <a:blip r:embed="rId3"/>
          <a:stretch>
            <a:fillRect/>
          </a:stretch>
        </p:blipFill>
        <p:spPr>
          <a:xfrm>
            <a:off x="5998996" y="0"/>
            <a:ext cx="6128426" cy="6858000"/>
          </a:xfrm>
          <a:prstGeom prst="rect">
            <a:avLst/>
          </a:prstGeom>
        </p:spPr>
      </p:pic>
    </p:spTree>
    <p:extLst>
      <p:ext uri="{BB962C8B-B14F-4D97-AF65-F5344CB8AC3E}">
        <p14:creationId xmlns:p14="http://schemas.microsoft.com/office/powerpoint/2010/main" val="340970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5301842" cy="6873902"/>
          </a:xfrm>
          <a:prstGeom prst="rect">
            <a:avLst/>
          </a:prstGeom>
        </p:spPr>
      </p:pic>
      <p:pic>
        <p:nvPicPr>
          <p:cNvPr id="5" name="Picture 4"/>
          <p:cNvPicPr>
            <a:picLocks noChangeAspect="1"/>
          </p:cNvPicPr>
          <p:nvPr/>
        </p:nvPicPr>
        <p:blipFill>
          <a:blip r:embed="rId3"/>
          <a:stretch>
            <a:fillRect/>
          </a:stretch>
        </p:blipFill>
        <p:spPr>
          <a:xfrm>
            <a:off x="5301842" y="7950"/>
            <a:ext cx="5249085" cy="6858000"/>
          </a:xfrm>
          <a:prstGeom prst="rect">
            <a:avLst/>
          </a:prstGeom>
        </p:spPr>
      </p:pic>
      <p:pic>
        <p:nvPicPr>
          <p:cNvPr id="2" name="Picture 1"/>
          <p:cNvPicPr>
            <a:picLocks noChangeAspect="1"/>
          </p:cNvPicPr>
          <p:nvPr/>
        </p:nvPicPr>
        <p:blipFill>
          <a:blip r:embed="rId4"/>
          <a:stretch>
            <a:fillRect/>
          </a:stretch>
        </p:blipFill>
        <p:spPr>
          <a:xfrm>
            <a:off x="10299748" y="822960"/>
            <a:ext cx="1725946" cy="4217670"/>
          </a:xfrm>
          <a:prstGeom prst="rect">
            <a:avLst/>
          </a:prstGeom>
        </p:spPr>
      </p:pic>
    </p:spTree>
    <p:extLst>
      <p:ext uri="{BB962C8B-B14F-4D97-AF65-F5344CB8AC3E}">
        <p14:creationId xmlns:p14="http://schemas.microsoft.com/office/powerpoint/2010/main" val="830448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990170" cy="6858000"/>
          </a:xfrm>
          <a:prstGeom prst="rect">
            <a:avLst/>
          </a:prstGeom>
        </p:spPr>
      </p:pic>
      <p:pic>
        <p:nvPicPr>
          <p:cNvPr id="5" name="Picture 4"/>
          <p:cNvPicPr>
            <a:picLocks noChangeAspect="1"/>
          </p:cNvPicPr>
          <p:nvPr/>
        </p:nvPicPr>
        <p:blipFill>
          <a:blip r:embed="rId3"/>
          <a:stretch>
            <a:fillRect/>
          </a:stretch>
        </p:blipFill>
        <p:spPr>
          <a:xfrm>
            <a:off x="4990170" y="0"/>
            <a:ext cx="4935542" cy="6858000"/>
          </a:xfrm>
          <a:prstGeom prst="rect">
            <a:avLst/>
          </a:prstGeom>
        </p:spPr>
      </p:pic>
      <p:pic>
        <p:nvPicPr>
          <p:cNvPr id="2" name="Picture 1"/>
          <p:cNvPicPr>
            <a:picLocks noChangeAspect="1"/>
          </p:cNvPicPr>
          <p:nvPr/>
        </p:nvPicPr>
        <p:blipFill>
          <a:blip r:embed="rId4"/>
          <a:stretch>
            <a:fillRect/>
          </a:stretch>
        </p:blipFill>
        <p:spPr>
          <a:xfrm>
            <a:off x="9800908" y="883285"/>
            <a:ext cx="2083504" cy="5091430"/>
          </a:xfrm>
          <a:prstGeom prst="rect">
            <a:avLst/>
          </a:prstGeom>
        </p:spPr>
      </p:pic>
    </p:spTree>
    <p:extLst>
      <p:ext uri="{BB962C8B-B14F-4D97-AF65-F5344CB8AC3E}">
        <p14:creationId xmlns:p14="http://schemas.microsoft.com/office/powerpoint/2010/main" val="31051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980878" cy="6858000"/>
          </a:xfrm>
          <a:prstGeom prst="rect">
            <a:avLst/>
          </a:prstGeom>
        </p:spPr>
      </p:pic>
      <p:pic>
        <p:nvPicPr>
          <p:cNvPr id="5" name="Picture 4"/>
          <p:cNvPicPr>
            <a:picLocks noChangeAspect="1"/>
          </p:cNvPicPr>
          <p:nvPr/>
        </p:nvPicPr>
        <p:blipFill>
          <a:blip r:embed="rId3"/>
          <a:stretch>
            <a:fillRect/>
          </a:stretch>
        </p:blipFill>
        <p:spPr>
          <a:xfrm>
            <a:off x="4980878" y="0"/>
            <a:ext cx="5915432" cy="6858000"/>
          </a:xfrm>
          <a:prstGeom prst="rect">
            <a:avLst/>
          </a:prstGeom>
        </p:spPr>
      </p:pic>
      <p:pic>
        <p:nvPicPr>
          <p:cNvPr id="2" name="Picture 1"/>
          <p:cNvPicPr>
            <a:picLocks noChangeAspect="1"/>
          </p:cNvPicPr>
          <p:nvPr/>
        </p:nvPicPr>
        <p:blipFill>
          <a:blip r:embed="rId4"/>
          <a:stretch>
            <a:fillRect/>
          </a:stretch>
        </p:blipFill>
        <p:spPr>
          <a:xfrm>
            <a:off x="10817796" y="3210560"/>
            <a:ext cx="1197924" cy="2927350"/>
          </a:xfrm>
          <a:prstGeom prst="rect">
            <a:avLst/>
          </a:prstGeom>
        </p:spPr>
      </p:pic>
    </p:spTree>
    <p:extLst>
      <p:ext uri="{BB962C8B-B14F-4D97-AF65-F5344CB8AC3E}">
        <p14:creationId xmlns:p14="http://schemas.microsoft.com/office/powerpoint/2010/main" val="19696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5285529" cy="6858001"/>
          </a:xfrm>
          <a:prstGeom prst="rect">
            <a:avLst/>
          </a:prstGeom>
        </p:spPr>
      </p:pic>
      <p:pic>
        <p:nvPicPr>
          <p:cNvPr id="5" name="Picture 4"/>
          <p:cNvPicPr>
            <a:picLocks noChangeAspect="1"/>
          </p:cNvPicPr>
          <p:nvPr/>
        </p:nvPicPr>
        <p:blipFill>
          <a:blip r:embed="rId3"/>
          <a:stretch>
            <a:fillRect/>
          </a:stretch>
        </p:blipFill>
        <p:spPr>
          <a:xfrm>
            <a:off x="5285529" y="0"/>
            <a:ext cx="4954027" cy="6858000"/>
          </a:xfrm>
          <a:prstGeom prst="rect">
            <a:avLst/>
          </a:prstGeom>
        </p:spPr>
      </p:pic>
      <p:pic>
        <p:nvPicPr>
          <p:cNvPr id="2" name="Picture 1"/>
          <p:cNvPicPr>
            <a:picLocks noChangeAspect="1"/>
          </p:cNvPicPr>
          <p:nvPr/>
        </p:nvPicPr>
        <p:blipFill>
          <a:blip r:embed="rId4"/>
          <a:stretch>
            <a:fillRect/>
          </a:stretch>
        </p:blipFill>
        <p:spPr>
          <a:xfrm>
            <a:off x="10239556" y="2432246"/>
            <a:ext cx="1466532" cy="3583744"/>
          </a:xfrm>
          <a:prstGeom prst="rect">
            <a:avLst/>
          </a:prstGeom>
        </p:spPr>
      </p:pic>
    </p:spTree>
    <p:extLst>
      <p:ext uri="{BB962C8B-B14F-4D97-AF65-F5344CB8AC3E}">
        <p14:creationId xmlns:p14="http://schemas.microsoft.com/office/powerpoint/2010/main" val="204204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6346556" cy="6858001"/>
          </a:xfrm>
          <a:prstGeom prst="rect">
            <a:avLst/>
          </a:prstGeom>
        </p:spPr>
      </p:pic>
      <p:pic>
        <p:nvPicPr>
          <p:cNvPr id="5" name="Picture 4"/>
          <p:cNvPicPr>
            <a:picLocks noChangeAspect="1"/>
          </p:cNvPicPr>
          <p:nvPr/>
        </p:nvPicPr>
        <p:blipFill>
          <a:blip r:embed="rId3"/>
          <a:stretch>
            <a:fillRect/>
          </a:stretch>
        </p:blipFill>
        <p:spPr>
          <a:xfrm>
            <a:off x="6323111" y="0"/>
            <a:ext cx="5868889" cy="6677637"/>
          </a:xfrm>
          <a:prstGeom prst="rect">
            <a:avLst/>
          </a:prstGeom>
        </p:spPr>
      </p:pic>
    </p:spTree>
    <p:extLst>
      <p:ext uri="{BB962C8B-B14F-4D97-AF65-F5344CB8AC3E}">
        <p14:creationId xmlns:p14="http://schemas.microsoft.com/office/powerpoint/2010/main" val="291709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
            <a:ext cx="5840785" cy="6858001"/>
          </a:xfrm>
          <a:prstGeom prst="rect">
            <a:avLst/>
          </a:prstGeom>
        </p:spPr>
      </p:pic>
      <p:pic>
        <p:nvPicPr>
          <p:cNvPr id="5" name="Picture 4"/>
          <p:cNvPicPr>
            <a:picLocks noChangeAspect="1"/>
          </p:cNvPicPr>
          <p:nvPr/>
        </p:nvPicPr>
        <p:blipFill>
          <a:blip r:embed="rId3"/>
          <a:stretch>
            <a:fillRect/>
          </a:stretch>
        </p:blipFill>
        <p:spPr>
          <a:xfrm>
            <a:off x="5736187" y="-2"/>
            <a:ext cx="4962293" cy="6858001"/>
          </a:xfrm>
          <a:prstGeom prst="rect">
            <a:avLst/>
          </a:prstGeom>
        </p:spPr>
      </p:pic>
      <p:pic>
        <p:nvPicPr>
          <p:cNvPr id="2" name="Picture 1"/>
          <p:cNvPicPr>
            <a:picLocks noChangeAspect="1"/>
          </p:cNvPicPr>
          <p:nvPr/>
        </p:nvPicPr>
        <p:blipFill>
          <a:blip r:embed="rId4"/>
          <a:stretch>
            <a:fillRect/>
          </a:stretch>
        </p:blipFill>
        <p:spPr>
          <a:xfrm>
            <a:off x="10698480" y="2355404"/>
            <a:ext cx="1364932" cy="3335465"/>
          </a:xfrm>
          <a:prstGeom prst="rect">
            <a:avLst/>
          </a:prstGeom>
        </p:spPr>
      </p:pic>
    </p:spTree>
    <p:extLst>
      <p:ext uri="{BB962C8B-B14F-4D97-AF65-F5344CB8AC3E}">
        <p14:creationId xmlns:p14="http://schemas.microsoft.com/office/powerpoint/2010/main" val="19752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813893" y="3334395"/>
            <a:ext cx="5019675" cy="2895600"/>
          </a:xfrm>
          <a:prstGeom prst="rect">
            <a:avLst/>
          </a:prstGeom>
        </p:spPr>
      </p:pic>
      <p:pic>
        <p:nvPicPr>
          <p:cNvPr id="4" name="Picture 3"/>
          <p:cNvPicPr>
            <a:picLocks noChangeAspect="1"/>
          </p:cNvPicPr>
          <p:nvPr/>
        </p:nvPicPr>
        <p:blipFill>
          <a:blip r:embed="rId3"/>
          <a:stretch>
            <a:fillRect/>
          </a:stretch>
        </p:blipFill>
        <p:spPr>
          <a:xfrm>
            <a:off x="705173" y="986985"/>
            <a:ext cx="8112678" cy="1804502"/>
          </a:xfrm>
          <a:prstGeom prst="rect">
            <a:avLst/>
          </a:prstGeom>
        </p:spPr>
      </p:pic>
      <p:pic>
        <p:nvPicPr>
          <p:cNvPr id="2" name="Picture 1"/>
          <p:cNvPicPr>
            <a:picLocks noChangeAspect="1"/>
          </p:cNvPicPr>
          <p:nvPr/>
        </p:nvPicPr>
        <p:blipFill>
          <a:blip r:embed="rId4"/>
          <a:stretch>
            <a:fillRect/>
          </a:stretch>
        </p:blipFill>
        <p:spPr>
          <a:xfrm>
            <a:off x="9322231" y="173324"/>
            <a:ext cx="2637294" cy="6444719"/>
          </a:xfrm>
          <a:prstGeom prst="rect">
            <a:avLst/>
          </a:prstGeom>
        </p:spPr>
      </p:pic>
    </p:spTree>
    <p:extLst>
      <p:ext uri="{BB962C8B-B14F-4D97-AF65-F5344CB8AC3E}">
        <p14:creationId xmlns:p14="http://schemas.microsoft.com/office/powerpoint/2010/main" val="24583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49" y="4921285"/>
            <a:ext cx="8534400" cy="1507067"/>
          </a:xfrm>
        </p:spPr>
        <p:txBody>
          <a:bodyPr>
            <a:noAutofit/>
          </a:bodyPr>
          <a:lstStyle/>
          <a:p>
            <a:br>
              <a:rPr lang="en-US" sz="4400" dirty="0"/>
            </a:br>
            <a:r>
              <a:rPr lang="en-US" sz="4400" b="1" dirty="0"/>
              <a:t>Health Clinics policies </a:t>
            </a:r>
            <a:br>
              <a:rPr lang="en-US" sz="4400" b="1" dirty="0"/>
            </a:br>
            <a:r>
              <a:rPr lang="en-US" sz="4400" b="1" dirty="0"/>
              <a:t>and procedures </a:t>
            </a:r>
            <a:br>
              <a:rPr lang="en-US" sz="4400" dirty="0"/>
            </a:br>
            <a:endParaRPr lang="en-US" sz="4400" dirty="0"/>
          </a:p>
        </p:txBody>
      </p:sp>
      <p:sp>
        <p:nvSpPr>
          <p:cNvPr id="3" name="Content Placeholder 2"/>
          <p:cNvSpPr>
            <a:spLocks noGrp="1"/>
          </p:cNvSpPr>
          <p:nvPr>
            <p:ph idx="1"/>
          </p:nvPr>
        </p:nvSpPr>
        <p:spPr>
          <a:xfrm>
            <a:off x="118524" y="972518"/>
            <a:ext cx="8534400" cy="3615267"/>
          </a:xfrm>
        </p:spPr>
        <p:txBody>
          <a:bodyPr>
            <a:noAutofit/>
          </a:bodyPr>
          <a:lstStyle/>
          <a:p>
            <a:pPr lvl="0">
              <a:buFont typeface="Arial" panose="020B0604020202020204" pitchFamily="34" charset="0"/>
              <a:buChar char="•"/>
            </a:pPr>
            <a:r>
              <a:rPr lang="en-US" sz="2800" b="1" dirty="0">
                <a:solidFill>
                  <a:schemeClr val="bg1"/>
                </a:solidFill>
              </a:rPr>
              <a:t>Attendance and schedule</a:t>
            </a:r>
          </a:p>
          <a:p>
            <a:pPr lvl="0">
              <a:buFont typeface="Arial" panose="020B0604020202020204" pitchFamily="34" charset="0"/>
              <a:buChar char="•"/>
            </a:pPr>
            <a:r>
              <a:rPr lang="en-US" sz="2800" b="1" dirty="0">
                <a:solidFill>
                  <a:schemeClr val="bg1"/>
                </a:solidFill>
              </a:rPr>
              <a:t>Documentation</a:t>
            </a:r>
          </a:p>
          <a:p>
            <a:pPr lvl="0">
              <a:buFont typeface="Arial" panose="020B0604020202020204" pitchFamily="34" charset="0"/>
              <a:buChar char="•"/>
            </a:pPr>
            <a:r>
              <a:rPr lang="en-US" sz="2800" b="1" dirty="0">
                <a:solidFill>
                  <a:schemeClr val="bg1"/>
                </a:solidFill>
              </a:rPr>
              <a:t>Epidemiological surveillance</a:t>
            </a:r>
          </a:p>
          <a:p>
            <a:pPr lvl="0">
              <a:buFont typeface="Arial" panose="020B0604020202020204" pitchFamily="34" charset="0"/>
              <a:buChar char="•"/>
            </a:pPr>
            <a:r>
              <a:rPr lang="en-US" sz="2800" b="1" dirty="0">
                <a:solidFill>
                  <a:schemeClr val="bg1"/>
                </a:solidFill>
              </a:rPr>
              <a:t>Reportable communicable diseases</a:t>
            </a:r>
          </a:p>
          <a:p>
            <a:pPr lvl="0">
              <a:buFont typeface="Arial" panose="020B0604020202020204" pitchFamily="34" charset="0"/>
              <a:buChar char="•"/>
            </a:pPr>
            <a:r>
              <a:rPr lang="en-US" sz="2800" b="1" dirty="0">
                <a:solidFill>
                  <a:schemeClr val="bg1"/>
                </a:solidFill>
              </a:rPr>
              <a:t>Types of users</a:t>
            </a:r>
          </a:p>
          <a:p>
            <a:pPr lvl="0">
              <a:buFont typeface="Arial" panose="020B0604020202020204" pitchFamily="34" charset="0"/>
              <a:buChar char="•"/>
            </a:pPr>
            <a:r>
              <a:rPr lang="en-US" sz="2800" b="1" dirty="0">
                <a:solidFill>
                  <a:schemeClr val="bg1"/>
                </a:solidFill>
              </a:rPr>
              <a:t>Committees, quality control, medical record management, safety, and patient safety</a:t>
            </a:r>
          </a:p>
          <a:p>
            <a:pPr>
              <a:buFont typeface="Arial" panose="020B0604020202020204" pitchFamily="34" charset="0"/>
              <a:buChar char="•"/>
            </a:pPr>
            <a:r>
              <a:rPr lang="en-US" sz="2800" b="1" dirty="0">
                <a:solidFill>
                  <a:schemeClr val="bg1"/>
                </a:solidFill>
              </a:rPr>
              <a:t>Complaint filing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221" y="224725"/>
            <a:ext cx="2777746" cy="6424047"/>
          </a:xfrm>
          <a:prstGeom prst="rect">
            <a:avLst/>
          </a:prstGeom>
        </p:spPr>
      </p:pic>
    </p:spTree>
    <p:extLst>
      <p:ext uri="{BB962C8B-B14F-4D97-AF65-F5344CB8AC3E}">
        <p14:creationId xmlns:p14="http://schemas.microsoft.com/office/powerpoint/2010/main" val="20907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404270" cy="6818949"/>
          </a:xfrm>
          <a:prstGeom prst="rect">
            <a:avLst/>
          </a:prstGeom>
        </p:spPr>
      </p:pic>
      <p:pic>
        <p:nvPicPr>
          <p:cNvPr id="5" name="Picture 4"/>
          <p:cNvPicPr>
            <a:picLocks noChangeAspect="1"/>
          </p:cNvPicPr>
          <p:nvPr/>
        </p:nvPicPr>
        <p:blipFill>
          <a:blip r:embed="rId3"/>
          <a:stretch>
            <a:fillRect/>
          </a:stretch>
        </p:blipFill>
        <p:spPr>
          <a:xfrm>
            <a:off x="5417333" y="8387"/>
            <a:ext cx="6774668" cy="6686027"/>
          </a:xfrm>
          <a:prstGeom prst="rect">
            <a:avLst/>
          </a:prstGeom>
        </p:spPr>
      </p:pic>
    </p:spTree>
    <p:extLst>
      <p:ext uri="{BB962C8B-B14F-4D97-AF65-F5344CB8AC3E}">
        <p14:creationId xmlns:p14="http://schemas.microsoft.com/office/powerpoint/2010/main" val="1685405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415803" cy="6858000"/>
          </a:xfrm>
          <a:prstGeom prst="rect">
            <a:avLst/>
          </a:prstGeom>
        </p:spPr>
      </p:pic>
      <p:pic>
        <p:nvPicPr>
          <p:cNvPr id="5" name="Picture 4"/>
          <p:cNvPicPr>
            <a:picLocks noChangeAspect="1"/>
          </p:cNvPicPr>
          <p:nvPr/>
        </p:nvPicPr>
        <p:blipFill>
          <a:blip r:embed="rId3"/>
          <a:stretch>
            <a:fillRect/>
          </a:stretch>
        </p:blipFill>
        <p:spPr>
          <a:xfrm>
            <a:off x="5415803" y="-1"/>
            <a:ext cx="4948882" cy="6858001"/>
          </a:xfrm>
          <a:prstGeom prst="rect">
            <a:avLst/>
          </a:prstGeom>
        </p:spPr>
      </p:pic>
      <p:pic>
        <p:nvPicPr>
          <p:cNvPr id="2" name="Picture 1"/>
          <p:cNvPicPr>
            <a:picLocks noChangeAspect="1"/>
          </p:cNvPicPr>
          <p:nvPr/>
        </p:nvPicPr>
        <p:blipFill>
          <a:blip r:embed="rId4"/>
          <a:stretch>
            <a:fillRect/>
          </a:stretch>
        </p:blipFill>
        <p:spPr>
          <a:xfrm>
            <a:off x="10272320" y="2103120"/>
            <a:ext cx="1821572" cy="4451350"/>
          </a:xfrm>
          <a:prstGeom prst="rect">
            <a:avLst/>
          </a:prstGeom>
        </p:spPr>
      </p:pic>
    </p:spTree>
    <p:extLst>
      <p:ext uri="{BB962C8B-B14F-4D97-AF65-F5344CB8AC3E}">
        <p14:creationId xmlns:p14="http://schemas.microsoft.com/office/powerpoint/2010/main" val="381678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4946297" cy="6858000"/>
          </a:xfrm>
          <a:prstGeom prst="rect">
            <a:avLst/>
          </a:prstGeom>
        </p:spPr>
      </p:pic>
      <p:pic>
        <p:nvPicPr>
          <p:cNvPr id="5" name="Picture 4"/>
          <p:cNvPicPr>
            <a:picLocks noChangeAspect="1"/>
          </p:cNvPicPr>
          <p:nvPr/>
        </p:nvPicPr>
        <p:blipFill>
          <a:blip r:embed="rId3"/>
          <a:stretch>
            <a:fillRect/>
          </a:stretch>
        </p:blipFill>
        <p:spPr>
          <a:xfrm>
            <a:off x="4946297" y="0"/>
            <a:ext cx="5321417" cy="6854707"/>
          </a:xfrm>
          <a:prstGeom prst="rect">
            <a:avLst/>
          </a:prstGeom>
        </p:spPr>
      </p:pic>
      <p:pic>
        <p:nvPicPr>
          <p:cNvPr id="2" name="Picture 1"/>
          <p:cNvPicPr>
            <a:picLocks noChangeAspect="1"/>
          </p:cNvPicPr>
          <p:nvPr/>
        </p:nvPicPr>
        <p:blipFill>
          <a:blip r:embed="rId4"/>
          <a:stretch>
            <a:fillRect/>
          </a:stretch>
        </p:blipFill>
        <p:spPr>
          <a:xfrm>
            <a:off x="10267714" y="2296160"/>
            <a:ext cx="1709315" cy="4177030"/>
          </a:xfrm>
          <a:prstGeom prst="rect">
            <a:avLst/>
          </a:prstGeom>
        </p:spPr>
      </p:pic>
    </p:spTree>
    <p:extLst>
      <p:ext uri="{BB962C8B-B14F-4D97-AF65-F5344CB8AC3E}">
        <p14:creationId xmlns:p14="http://schemas.microsoft.com/office/powerpoint/2010/main" val="993508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303921" cy="6858000"/>
          </a:xfrm>
          <a:prstGeom prst="rect">
            <a:avLst/>
          </a:prstGeom>
        </p:spPr>
      </p:pic>
      <p:pic>
        <p:nvPicPr>
          <p:cNvPr id="5" name="Picture 4"/>
          <p:cNvPicPr>
            <a:picLocks noChangeAspect="1"/>
          </p:cNvPicPr>
          <p:nvPr/>
        </p:nvPicPr>
        <p:blipFill>
          <a:blip r:embed="rId3"/>
          <a:stretch>
            <a:fillRect/>
          </a:stretch>
        </p:blipFill>
        <p:spPr>
          <a:xfrm>
            <a:off x="5218147" y="0"/>
            <a:ext cx="5348253" cy="6858000"/>
          </a:xfrm>
          <a:prstGeom prst="rect">
            <a:avLst/>
          </a:prstGeom>
        </p:spPr>
      </p:pic>
      <p:pic>
        <p:nvPicPr>
          <p:cNvPr id="2" name="Picture 1"/>
          <p:cNvPicPr>
            <a:picLocks noChangeAspect="1"/>
          </p:cNvPicPr>
          <p:nvPr/>
        </p:nvPicPr>
        <p:blipFill>
          <a:blip r:embed="rId4"/>
          <a:stretch>
            <a:fillRect/>
          </a:stretch>
        </p:blipFill>
        <p:spPr>
          <a:xfrm>
            <a:off x="10566400" y="2611120"/>
            <a:ext cx="1439068" cy="3516630"/>
          </a:xfrm>
          <a:prstGeom prst="rect">
            <a:avLst/>
          </a:prstGeom>
        </p:spPr>
      </p:pic>
    </p:spTree>
    <p:extLst>
      <p:ext uri="{BB962C8B-B14F-4D97-AF65-F5344CB8AC3E}">
        <p14:creationId xmlns:p14="http://schemas.microsoft.com/office/powerpoint/2010/main" val="953959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5193997" cy="6858001"/>
          </a:xfrm>
          <a:prstGeom prst="rect">
            <a:avLst/>
          </a:prstGeom>
        </p:spPr>
      </p:pic>
      <p:pic>
        <p:nvPicPr>
          <p:cNvPr id="5" name="Picture 4"/>
          <p:cNvPicPr>
            <a:picLocks noChangeAspect="1"/>
          </p:cNvPicPr>
          <p:nvPr/>
        </p:nvPicPr>
        <p:blipFill>
          <a:blip r:embed="rId3"/>
          <a:stretch>
            <a:fillRect/>
          </a:stretch>
        </p:blipFill>
        <p:spPr>
          <a:xfrm>
            <a:off x="5193997" y="0"/>
            <a:ext cx="5388529" cy="6873635"/>
          </a:xfrm>
          <a:prstGeom prst="rect">
            <a:avLst/>
          </a:prstGeom>
        </p:spPr>
      </p:pic>
      <p:pic>
        <p:nvPicPr>
          <p:cNvPr id="2" name="Picture 1"/>
          <p:cNvPicPr>
            <a:picLocks noChangeAspect="1"/>
          </p:cNvPicPr>
          <p:nvPr/>
        </p:nvPicPr>
        <p:blipFill>
          <a:blip r:embed="rId4"/>
          <a:stretch>
            <a:fillRect/>
          </a:stretch>
        </p:blipFill>
        <p:spPr>
          <a:xfrm>
            <a:off x="10464800" y="1955870"/>
            <a:ext cx="1486852" cy="3633399"/>
          </a:xfrm>
          <a:prstGeom prst="rect">
            <a:avLst/>
          </a:prstGeom>
        </p:spPr>
      </p:pic>
    </p:spTree>
    <p:extLst>
      <p:ext uri="{BB962C8B-B14F-4D97-AF65-F5344CB8AC3E}">
        <p14:creationId xmlns:p14="http://schemas.microsoft.com/office/powerpoint/2010/main" val="468766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7082635" cy="6858000"/>
          </a:xfrm>
          <a:prstGeom prst="rect">
            <a:avLst/>
          </a:prstGeom>
        </p:spPr>
      </p:pic>
      <p:pic>
        <p:nvPicPr>
          <p:cNvPr id="6" name="Picture 5"/>
          <p:cNvPicPr>
            <a:picLocks noChangeAspect="1"/>
          </p:cNvPicPr>
          <p:nvPr/>
        </p:nvPicPr>
        <p:blipFill>
          <a:blip r:embed="rId3"/>
          <a:stretch>
            <a:fillRect/>
          </a:stretch>
        </p:blipFill>
        <p:spPr>
          <a:xfrm>
            <a:off x="7234859" y="0"/>
            <a:ext cx="4957141" cy="6858000"/>
          </a:xfrm>
          <a:prstGeom prst="rect">
            <a:avLst/>
          </a:prstGeom>
        </p:spPr>
      </p:pic>
    </p:spTree>
    <p:extLst>
      <p:ext uri="{BB962C8B-B14F-4D97-AF65-F5344CB8AC3E}">
        <p14:creationId xmlns:p14="http://schemas.microsoft.com/office/powerpoint/2010/main" val="15036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7112994" cy="6858000"/>
          </a:xfrm>
          <a:prstGeom prst="rect">
            <a:avLst/>
          </a:prstGeom>
        </p:spPr>
      </p:pic>
      <p:pic>
        <p:nvPicPr>
          <p:cNvPr id="6" name="Picture 5"/>
          <p:cNvPicPr>
            <a:picLocks noChangeAspect="1"/>
          </p:cNvPicPr>
          <p:nvPr/>
        </p:nvPicPr>
        <p:blipFill>
          <a:blip r:embed="rId3"/>
          <a:stretch>
            <a:fillRect/>
          </a:stretch>
        </p:blipFill>
        <p:spPr>
          <a:xfrm>
            <a:off x="7188269" y="0"/>
            <a:ext cx="5003731" cy="6858000"/>
          </a:xfrm>
          <a:prstGeom prst="rect">
            <a:avLst/>
          </a:prstGeom>
        </p:spPr>
      </p:pic>
    </p:spTree>
    <p:extLst>
      <p:ext uri="{BB962C8B-B14F-4D97-AF65-F5344CB8AC3E}">
        <p14:creationId xmlns:p14="http://schemas.microsoft.com/office/powerpoint/2010/main" val="3276357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5078628" cy="6858001"/>
          </a:xfrm>
          <a:prstGeom prst="rect">
            <a:avLst/>
          </a:prstGeom>
        </p:spPr>
      </p:pic>
      <p:pic>
        <p:nvPicPr>
          <p:cNvPr id="5" name="Picture 4"/>
          <p:cNvPicPr>
            <a:picLocks noChangeAspect="1"/>
          </p:cNvPicPr>
          <p:nvPr/>
        </p:nvPicPr>
        <p:blipFill>
          <a:blip r:embed="rId3"/>
          <a:stretch>
            <a:fillRect/>
          </a:stretch>
        </p:blipFill>
        <p:spPr>
          <a:xfrm>
            <a:off x="5078628" y="0"/>
            <a:ext cx="7071012" cy="2130804"/>
          </a:xfrm>
          <a:prstGeom prst="rect">
            <a:avLst/>
          </a:prstGeom>
        </p:spPr>
      </p:pic>
      <p:pic>
        <p:nvPicPr>
          <p:cNvPr id="2" name="Picture 1"/>
          <p:cNvPicPr>
            <a:picLocks noChangeAspect="1"/>
          </p:cNvPicPr>
          <p:nvPr/>
        </p:nvPicPr>
        <p:blipFill>
          <a:blip r:embed="rId4"/>
          <a:stretch>
            <a:fillRect/>
          </a:stretch>
        </p:blipFill>
        <p:spPr>
          <a:xfrm>
            <a:off x="9997441" y="2354940"/>
            <a:ext cx="1751012" cy="4278923"/>
          </a:xfrm>
          <a:prstGeom prst="rect">
            <a:avLst/>
          </a:prstGeom>
        </p:spPr>
      </p:pic>
    </p:spTree>
    <p:extLst>
      <p:ext uri="{BB962C8B-B14F-4D97-AF65-F5344CB8AC3E}">
        <p14:creationId xmlns:p14="http://schemas.microsoft.com/office/powerpoint/2010/main" val="422404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US" sz="5400" b="1" dirty="0"/>
              <a:t>EPIDEMIOLOGICAL SURVEILLANCE</a:t>
            </a:r>
          </a:p>
        </p:txBody>
      </p:sp>
      <p:sp>
        <p:nvSpPr>
          <p:cNvPr id="3" name="Content Placeholder 2"/>
          <p:cNvSpPr>
            <a:spLocks noGrp="1"/>
          </p:cNvSpPr>
          <p:nvPr>
            <p:ph idx="1"/>
          </p:nvPr>
        </p:nvSpPr>
        <p:spPr>
          <a:xfrm>
            <a:off x="45743" y="1325563"/>
            <a:ext cx="12084738" cy="2776654"/>
          </a:xfrm>
        </p:spPr>
        <p:txBody>
          <a:bodyPr>
            <a:noAutofit/>
          </a:bodyPr>
          <a:lstStyle/>
          <a:p>
            <a:pPr marL="0" indent="0">
              <a:buNone/>
            </a:pPr>
            <a:r>
              <a:rPr lang="en-US" sz="3200" b="1" dirty="0">
                <a:solidFill>
                  <a:schemeClr val="bg1"/>
                </a:solidFill>
              </a:rPr>
              <a:t>Each clinic that you will be serving reports their own unique data to HRSA and HEDIS to be used to measure the clinical effectiveness of the clinic as a whole and as a part of grant funding to the  community health center organizations</a:t>
            </a:r>
            <a:r>
              <a:rPr lang="en-US" sz="4000" b="1" dirty="0">
                <a:solidFill>
                  <a:schemeClr val="bg1"/>
                </a:solidFill>
              </a:rPr>
              <a:t>.</a:t>
            </a:r>
          </a:p>
        </p:txBody>
      </p:sp>
      <p:pic>
        <p:nvPicPr>
          <p:cNvPr id="6" name="Picture 5"/>
          <p:cNvPicPr>
            <a:picLocks noChangeAspect="1"/>
          </p:cNvPicPr>
          <p:nvPr/>
        </p:nvPicPr>
        <p:blipFill>
          <a:blip r:embed="rId2"/>
          <a:stretch>
            <a:fillRect/>
          </a:stretch>
        </p:blipFill>
        <p:spPr>
          <a:xfrm>
            <a:off x="45743" y="4165133"/>
            <a:ext cx="12084738" cy="2692867"/>
          </a:xfrm>
          <a:prstGeom prst="rect">
            <a:avLst/>
          </a:prstGeom>
        </p:spPr>
      </p:pic>
    </p:spTree>
    <p:extLst>
      <p:ext uri="{BB962C8B-B14F-4D97-AF65-F5344CB8AC3E}">
        <p14:creationId xmlns:p14="http://schemas.microsoft.com/office/powerpoint/2010/main" val="293736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55"/>
            <a:ext cx="11820088" cy="1615900"/>
          </a:xfrm>
        </p:spPr>
        <p:txBody>
          <a:bodyPr>
            <a:normAutofit/>
          </a:bodyPr>
          <a:lstStyle/>
          <a:p>
            <a:r>
              <a:rPr lang="en-US" b="1" dirty="0"/>
              <a:t>EACH COUNTY HAS THEIR OWN COUNTY PUBLIC HEALTH DEPARTMENT—EXAMPLE BELOW</a:t>
            </a:r>
          </a:p>
        </p:txBody>
      </p:sp>
      <p:pic>
        <p:nvPicPr>
          <p:cNvPr id="4" name="Content Placeholder 3"/>
          <p:cNvPicPr>
            <a:picLocks noGrp="1" noChangeAspect="1"/>
          </p:cNvPicPr>
          <p:nvPr>
            <p:ph idx="1"/>
          </p:nvPr>
        </p:nvPicPr>
        <p:blipFill>
          <a:blip r:embed="rId2"/>
          <a:stretch>
            <a:fillRect/>
          </a:stretch>
        </p:blipFill>
        <p:spPr>
          <a:xfrm>
            <a:off x="0" y="1287763"/>
            <a:ext cx="12192000" cy="1903734"/>
          </a:xfrm>
          <a:prstGeom prst="rect">
            <a:avLst/>
          </a:prstGeom>
        </p:spPr>
      </p:pic>
      <p:pic>
        <p:nvPicPr>
          <p:cNvPr id="5" name="Picture 4"/>
          <p:cNvPicPr>
            <a:picLocks noChangeAspect="1"/>
          </p:cNvPicPr>
          <p:nvPr/>
        </p:nvPicPr>
        <p:blipFill>
          <a:blip r:embed="rId3"/>
          <a:stretch>
            <a:fillRect/>
          </a:stretch>
        </p:blipFill>
        <p:spPr>
          <a:xfrm>
            <a:off x="0" y="2996769"/>
            <a:ext cx="12192000" cy="1892490"/>
          </a:xfrm>
          <a:prstGeom prst="rect">
            <a:avLst/>
          </a:prstGeom>
        </p:spPr>
      </p:pic>
      <p:pic>
        <p:nvPicPr>
          <p:cNvPr id="6" name="Picture 5"/>
          <p:cNvPicPr>
            <a:picLocks noChangeAspect="1"/>
          </p:cNvPicPr>
          <p:nvPr/>
        </p:nvPicPr>
        <p:blipFill>
          <a:blip r:embed="rId4"/>
          <a:stretch>
            <a:fillRect/>
          </a:stretch>
        </p:blipFill>
        <p:spPr>
          <a:xfrm>
            <a:off x="76550" y="4724400"/>
            <a:ext cx="1905000" cy="2133600"/>
          </a:xfrm>
          <a:prstGeom prst="rect">
            <a:avLst/>
          </a:prstGeom>
        </p:spPr>
      </p:pic>
      <p:pic>
        <p:nvPicPr>
          <p:cNvPr id="7" name="Picture 6"/>
          <p:cNvPicPr>
            <a:picLocks noChangeAspect="1"/>
          </p:cNvPicPr>
          <p:nvPr/>
        </p:nvPicPr>
        <p:blipFill>
          <a:blip r:embed="rId5"/>
          <a:stretch>
            <a:fillRect/>
          </a:stretch>
        </p:blipFill>
        <p:spPr>
          <a:xfrm>
            <a:off x="3823336" y="4724400"/>
            <a:ext cx="2086708" cy="2133600"/>
          </a:xfrm>
          <a:prstGeom prst="rect">
            <a:avLst/>
          </a:prstGeom>
        </p:spPr>
      </p:pic>
      <p:pic>
        <p:nvPicPr>
          <p:cNvPr id="8" name="Picture 7"/>
          <p:cNvPicPr>
            <a:picLocks noChangeAspect="1"/>
          </p:cNvPicPr>
          <p:nvPr/>
        </p:nvPicPr>
        <p:blipFill>
          <a:blip r:embed="rId6"/>
          <a:stretch>
            <a:fillRect/>
          </a:stretch>
        </p:blipFill>
        <p:spPr>
          <a:xfrm>
            <a:off x="7702169" y="4724400"/>
            <a:ext cx="2835058" cy="2133600"/>
          </a:xfrm>
          <a:prstGeom prst="rect">
            <a:avLst/>
          </a:prstGeom>
        </p:spPr>
      </p:pic>
      <p:pic>
        <p:nvPicPr>
          <p:cNvPr id="9" name="Picture 8"/>
          <p:cNvPicPr>
            <a:picLocks noChangeAspect="1"/>
          </p:cNvPicPr>
          <p:nvPr/>
        </p:nvPicPr>
        <p:blipFill>
          <a:blip r:embed="rId7"/>
          <a:stretch>
            <a:fillRect/>
          </a:stretch>
        </p:blipFill>
        <p:spPr>
          <a:xfrm>
            <a:off x="4389758" y="3184531"/>
            <a:ext cx="6315075" cy="276225"/>
          </a:xfrm>
          <a:prstGeom prst="rect">
            <a:avLst/>
          </a:prstGeom>
        </p:spPr>
      </p:pic>
    </p:spTree>
    <p:extLst>
      <p:ext uri="{BB962C8B-B14F-4D97-AF65-F5344CB8AC3E}">
        <p14:creationId xmlns:p14="http://schemas.microsoft.com/office/powerpoint/2010/main" val="134444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79" y="4740739"/>
            <a:ext cx="7254241" cy="1683012"/>
          </a:xfrm>
        </p:spPr>
        <p:txBody>
          <a:bodyPr/>
          <a:lstStyle/>
          <a:p>
            <a:r>
              <a:rPr lang="en-US" b="1" dirty="0"/>
              <a:t>ATTENDANCE AND SCHEDULE --  </a:t>
            </a:r>
            <a:br>
              <a:rPr lang="en-US" b="1" dirty="0"/>
            </a:br>
            <a:r>
              <a:rPr lang="en-US" b="1" dirty="0"/>
              <a:t>FOR PHYSICIANS</a:t>
            </a:r>
          </a:p>
        </p:txBody>
      </p:sp>
      <p:sp>
        <p:nvSpPr>
          <p:cNvPr id="3" name="Content Placeholder 2"/>
          <p:cNvSpPr>
            <a:spLocks noGrp="1"/>
          </p:cNvSpPr>
          <p:nvPr>
            <p:ph idx="1"/>
          </p:nvPr>
        </p:nvSpPr>
        <p:spPr>
          <a:xfrm>
            <a:off x="145732" y="787400"/>
            <a:ext cx="8534400" cy="3615267"/>
          </a:xfrm>
        </p:spPr>
        <p:txBody>
          <a:bodyPr>
            <a:normAutofit fontScale="92500" lnSpcReduction="10000"/>
          </a:bodyPr>
          <a:lstStyle/>
          <a:p>
            <a:pPr>
              <a:buFont typeface="Arial" panose="020B0604020202020204" pitchFamily="34" charset="0"/>
              <a:buChar char="•"/>
            </a:pPr>
            <a:r>
              <a:rPr lang="en-US" b="1" dirty="0">
                <a:solidFill>
                  <a:schemeClr val="bg1"/>
                </a:solidFill>
              </a:rPr>
              <a:t>THE HEALTH OF THE PATIENTS WE SERVE IS THE MOST IMPORTANT OBJECTIVE OF OUR SYSTEM AT COMMUNITY HEALTH CENTERS</a:t>
            </a:r>
          </a:p>
          <a:p>
            <a:pPr>
              <a:buFont typeface="Arial" panose="020B0604020202020204" pitchFamily="34" charset="0"/>
              <a:buChar char="•"/>
            </a:pPr>
            <a:r>
              <a:rPr lang="en-US" b="1" dirty="0">
                <a:solidFill>
                  <a:schemeClr val="bg1"/>
                </a:solidFill>
              </a:rPr>
              <a:t>AVAILABILITY OF PHYSICIANS TO ATTEND TO PATIENTS IMPROVES TIMELY ASSESS TO TREATMENT, EVALUATION AND CONSISTENT CARE</a:t>
            </a:r>
          </a:p>
          <a:p>
            <a:pPr>
              <a:buFont typeface="Arial" panose="020B0604020202020204" pitchFamily="34" charset="0"/>
              <a:buChar char="•"/>
            </a:pPr>
            <a:r>
              <a:rPr lang="en-US" b="1" dirty="0">
                <a:solidFill>
                  <a:schemeClr val="bg1"/>
                </a:solidFill>
              </a:rPr>
              <a:t>AVAILABILITY OF A HEALTH CARE TEAM TO ASSIST THE PHYSICIAN IS NOT EFFICIENT IF THE PHYSICIAN IS NOT PRESENT AS THE TEAM LEADER WHEN SCHEDULED</a:t>
            </a:r>
          </a:p>
          <a:p>
            <a:pPr>
              <a:buFont typeface="Arial" panose="020B0604020202020204" pitchFamily="34" charset="0"/>
              <a:buChar char="•"/>
            </a:pPr>
            <a:r>
              <a:rPr lang="en-US" b="1" dirty="0">
                <a:solidFill>
                  <a:schemeClr val="bg1"/>
                </a:solidFill>
              </a:rPr>
              <a:t>HOWEVER EXCUSABLE ILLNESS AND EMERGENCIES DO OCCUR AND THERE IS POLICY AND PROCEDURE IN THE EMPLOYEE HANDBOOK AT EACH ONE OF THE COMMUNITY HEALTH CENTERS IN WHICH YOU WILL SERVE</a:t>
            </a:r>
          </a:p>
        </p:txBody>
      </p:sp>
      <p:pic>
        <p:nvPicPr>
          <p:cNvPr id="4" name="Picture 3"/>
          <p:cNvPicPr>
            <a:picLocks noChangeAspect="1"/>
          </p:cNvPicPr>
          <p:nvPr/>
        </p:nvPicPr>
        <p:blipFill>
          <a:blip r:embed="rId2"/>
          <a:stretch>
            <a:fillRect/>
          </a:stretch>
        </p:blipFill>
        <p:spPr>
          <a:xfrm>
            <a:off x="9255761" y="325120"/>
            <a:ext cx="2645092" cy="6463776"/>
          </a:xfrm>
          <a:prstGeom prst="rect">
            <a:avLst/>
          </a:prstGeom>
        </p:spPr>
      </p:pic>
    </p:spTree>
    <p:extLst>
      <p:ext uri="{BB962C8B-B14F-4D97-AF65-F5344CB8AC3E}">
        <p14:creationId xmlns:p14="http://schemas.microsoft.com/office/powerpoint/2010/main" val="3336869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030" y="2753813"/>
            <a:ext cx="6157879" cy="1674922"/>
          </a:xfrm>
        </p:spPr>
        <p:txBody>
          <a:bodyPr>
            <a:normAutofit/>
          </a:bodyPr>
          <a:lstStyle/>
          <a:p>
            <a:r>
              <a:rPr lang="en-US" sz="3200" b="1" dirty="0"/>
              <a:t>REPORTABLE COMMUNICABLE </a:t>
            </a:r>
            <a:br>
              <a:rPr lang="en-US" sz="3200" b="1" dirty="0"/>
            </a:br>
            <a:r>
              <a:rPr lang="en-US" sz="3200" b="1" dirty="0"/>
              <a:t>DISEASES</a:t>
            </a:r>
          </a:p>
        </p:txBody>
      </p:sp>
      <p:pic>
        <p:nvPicPr>
          <p:cNvPr id="4" name="Content Placeholder 3"/>
          <p:cNvPicPr>
            <a:picLocks noGrp="1" noChangeAspect="1"/>
          </p:cNvPicPr>
          <p:nvPr>
            <p:ph idx="1"/>
          </p:nvPr>
        </p:nvPicPr>
        <p:blipFill>
          <a:blip r:embed="rId2"/>
          <a:stretch>
            <a:fillRect/>
          </a:stretch>
        </p:blipFill>
        <p:spPr>
          <a:xfrm>
            <a:off x="404030" y="1021015"/>
            <a:ext cx="1981200" cy="1838325"/>
          </a:xfrm>
          <a:prstGeom prst="rect">
            <a:avLst/>
          </a:prstGeom>
        </p:spPr>
      </p:pic>
      <p:pic>
        <p:nvPicPr>
          <p:cNvPr id="5" name="Picture 4"/>
          <p:cNvPicPr>
            <a:picLocks noChangeAspect="1"/>
          </p:cNvPicPr>
          <p:nvPr/>
        </p:nvPicPr>
        <p:blipFill>
          <a:blip r:embed="rId3"/>
          <a:stretch>
            <a:fillRect/>
          </a:stretch>
        </p:blipFill>
        <p:spPr>
          <a:xfrm>
            <a:off x="3383646" y="1021015"/>
            <a:ext cx="1847850" cy="1638300"/>
          </a:xfrm>
          <a:prstGeom prst="rect">
            <a:avLst/>
          </a:prstGeom>
        </p:spPr>
      </p:pic>
      <p:pic>
        <p:nvPicPr>
          <p:cNvPr id="6" name="Picture 5"/>
          <p:cNvPicPr>
            <a:picLocks noChangeAspect="1"/>
          </p:cNvPicPr>
          <p:nvPr/>
        </p:nvPicPr>
        <p:blipFill>
          <a:blip r:embed="rId4"/>
          <a:stretch>
            <a:fillRect/>
          </a:stretch>
        </p:blipFill>
        <p:spPr>
          <a:xfrm>
            <a:off x="5973322" y="1021015"/>
            <a:ext cx="1885950" cy="1866900"/>
          </a:xfrm>
          <a:prstGeom prst="rect">
            <a:avLst/>
          </a:prstGeom>
        </p:spPr>
      </p:pic>
      <p:pic>
        <p:nvPicPr>
          <p:cNvPr id="7" name="Picture 6"/>
          <p:cNvPicPr>
            <a:picLocks noChangeAspect="1"/>
          </p:cNvPicPr>
          <p:nvPr/>
        </p:nvPicPr>
        <p:blipFill>
          <a:blip r:embed="rId5"/>
          <a:stretch>
            <a:fillRect/>
          </a:stretch>
        </p:blipFill>
        <p:spPr>
          <a:xfrm>
            <a:off x="8786069" y="1012161"/>
            <a:ext cx="1924050" cy="1628775"/>
          </a:xfrm>
          <a:prstGeom prst="rect">
            <a:avLst/>
          </a:prstGeom>
        </p:spPr>
      </p:pic>
      <p:pic>
        <p:nvPicPr>
          <p:cNvPr id="8" name="Picture 7"/>
          <p:cNvPicPr>
            <a:picLocks noChangeAspect="1"/>
          </p:cNvPicPr>
          <p:nvPr/>
        </p:nvPicPr>
        <p:blipFill>
          <a:blip r:embed="rId6"/>
          <a:stretch>
            <a:fillRect/>
          </a:stretch>
        </p:blipFill>
        <p:spPr>
          <a:xfrm>
            <a:off x="2073959" y="340444"/>
            <a:ext cx="6315075" cy="276225"/>
          </a:xfrm>
          <a:prstGeom prst="rect">
            <a:avLst/>
          </a:prstGeom>
        </p:spPr>
      </p:pic>
      <p:pic>
        <p:nvPicPr>
          <p:cNvPr id="9" name="Picture 8"/>
          <p:cNvPicPr>
            <a:picLocks noChangeAspect="1"/>
          </p:cNvPicPr>
          <p:nvPr/>
        </p:nvPicPr>
        <p:blipFill>
          <a:blip r:embed="rId7"/>
          <a:stretch>
            <a:fillRect/>
          </a:stretch>
        </p:blipFill>
        <p:spPr>
          <a:xfrm>
            <a:off x="211989" y="4741486"/>
            <a:ext cx="1819275" cy="1790700"/>
          </a:xfrm>
          <a:prstGeom prst="rect">
            <a:avLst/>
          </a:prstGeom>
        </p:spPr>
      </p:pic>
      <p:pic>
        <p:nvPicPr>
          <p:cNvPr id="10" name="Picture 9"/>
          <p:cNvPicPr>
            <a:picLocks noChangeAspect="1"/>
          </p:cNvPicPr>
          <p:nvPr/>
        </p:nvPicPr>
        <p:blipFill>
          <a:blip r:embed="rId8"/>
          <a:stretch>
            <a:fillRect/>
          </a:stretch>
        </p:blipFill>
        <p:spPr>
          <a:xfrm>
            <a:off x="3630308" y="4684336"/>
            <a:ext cx="1933575" cy="1905000"/>
          </a:xfrm>
          <a:prstGeom prst="rect">
            <a:avLst/>
          </a:prstGeom>
        </p:spPr>
      </p:pic>
      <p:pic>
        <p:nvPicPr>
          <p:cNvPr id="11" name="Picture 10"/>
          <p:cNvPicPr>
            <a:picLocks noChangeAspect="1"/>
          </p:cNvPicPr>
          <p:nvPr/>
        </p:nvPicPr>
        <p:blipFill>
          <a:blip r:embed="rId9"/>
          <a:stretch>
            <a:fillRect/>
          </a:stretch>
        </p:blipFill>
        <p:spPr>
          <a:xfrm>
            <a:off x="5973322" y="4608136"/>
            <a:ext cx="2066925" cy="1981200"/>
          </a:xfrm>
          <a:prstGeom prst="rect">
            <a:avLst/>
          </a:prstGeom>
        </p:spPr>
      </p:pic>
      <p:pic>
        <p:nvPicPr>
          <p:cNvPr id="12" name="Picture 11"/>
          <p:cNvPicPr>
            <a:picLocks noChangeAspect="1"/>
          </p:cNvPicPr>
          <p:nvPr/>
        </p:nvPicPr>
        <p:blipFill>
          <a:blip r:embed="rId10"/>
          <a:stretch>
            <a:fillRect/>
          </a:stretch>
        </p:blipFill>
        <p:spPr>
          <a:xfrm>
            <a:off x="8786069" y="4428735"/>
            <a:ext cx="2162175" cy="2324100"/>
          </a:xfrm>
          <a:prstGeom prst="rect">
            <a:avLst/>
          </a:prstGeom>
        </p:spPr>
      </p:pic>
      <p:pic>
        <p:nvPicPr>
          <p:cNvPr id="13" name="Picture 12"/>
          <p:cNvPicPr>
            <a:picLocks noChangeAspect="1"/>
          </p:cNvPicPr>
          <p:nvPr/>
        </p:nvPicPr>
        <p:blipFill>
          <a:blip r:embed="rId11"/>
          <a:stretch>
            <a:fillRect/>
          </a:stretch>
        </p:blipFill>
        <p:spPr>
          <a:xfrm>
            <a:off x="404030" y="3295588"/>
            <a:ext cx="5334000" cy="752475"/>
          </a:xfrm>
          <a:prstGeom prst="rect">
            <a:avLst/>
          </a:prstGeom>
        </p:spPr>
      </p:pic>
    </p:spTree>
    <p:extLst>
      <p:ext uri="{BB962C8B-B14F-4D97-AF65-F5344CB8AC3E}">
        <p14:creationId xmlns:p14="http://schemas.microsoft.com/office/powerpoint/2010/main" val="3339601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18314"/>
            <a:ext cx="7823200" cy="1539686"/>
          </a:xfrm>
        </p:spPr>
        <p:txBody>
          <a:bodyPr/>
          <a:lstStyle/>
          <a:p>
            <a:r>
              <a:rPr lang="en-US" dirty="0"/>
              <a:t>TYPES OF USERS-</a:t>
            </a:r>
            <a:br>
              <a:rPr lang="en-US" dirty="0"/>
            </a:br>
            <a:r>
              <a:rPr lang="en-US" dirty="0"/>
              <a:t>PATIENT CLASSIFICATION SYSTEMS</a:t>
            </a:r>
          </a:p>
        </p:txBody>
      </p:sp>
      <p:sp>
        <p:nvSpPr>
          <p:cNvPr id="3" name="Content Placeholder 2"/>
          <p:cNvSpPr>
            <a:spLocks noGrp="1"/>
          </p:cNvSpPr>
          <p:nvPr>
            <p:ph idx="1"/>
          </p:nvPr>
        </p:nvSpPr>
        <p:spPr>
          <a:xfrm>
            <a:off x="288832" y="397970"/>
            <a:ext cx="8631648" cy="4920344"/>
          </a:xfrm>
        </p:spPr>
        <p:txBody>
          <a:bodyPr>
            <a:normAutofit fontScale="47500" lnSpcReduction="20000"/>
          </a:bodyPr>
          <a:lstStyle/>
          <a:p>
            <a:endParaRPr lang="en-US" dirty="0"/>
          </a:p>
          <a:p>
            <a:pPr marL="0" indent="0">
              <a:buNone/>
            </a:pPr>
            <a:r>
              <a:rPr lang="en-US" sz="10000" b="1" dirty="0">
                <a:solidFill>
                  <a:schemeClr val="tx1"/>
                </a:solidFill>
              </a:rPr>
              <a:t>MEDICAL CLASSIFICATIONS</a:t>
            </a:r>
          </a:p>
          <a:p>
            <a:pPr marL="0" indent="0">
              <a:buNone/>
            </a:pPr>
            <a:endParaRPr lang="en-US" sz="10000" b="1" dirty="0">
              <a:solidFill>
                <a:schemeClr val="tx1"/>
              </a:solidFill>
            </a:endParaRPr>
          </a:p>
          <a:p>
            <a:pPr marL="0" indent="0">
              <a:buNone/>
            </a:pPr>
            <a:r>
              <a:rPr lang="en-US" sz="10000" b="1" dirty="0">
                <a:solidFill>
                  <a:schemeClr val="tx1"/>
                </a:solidFill>
              </a:rPr>
              <a:t>FINANCIAL CLASSIFICATIONS</a:t>
            </a:r>
          </a:p>
          <a:p>
            <a:pPr marL="0" indent="0">
              <a:buNone/>
            </a:pPr>
            <a:endParaRPr lang="en-US" sz="10000" b="1" dirty="0">
              <a:solidFill>
                <a:schemeClr val="tx1"/>
              </a:solidFill>
            </a:endParaRPr>
          </a:p>
          <a:p>
            <a:pPr marL="0" indent="0">
              <a:buNone/>
            </a:pPr>
            <a:r>
              <a:rPr lang="en-US" sz="10000" b="1" dirty="0">
                <a:solidFill>
                  <a:schemeClr val="tx1"/>
                </a:solidFill>
              </a:rPr>
              <a:t>DEMOGRAPHIC CLASSIFICATIONS</a:t>
            </a:r>
          </a:p>
        </p:txBody>
      </p:sp>
      <p:pic>
        <p:nvPicPr>
          <p:cNvPr id="4" name="Picture 3"/>
          <p:cNvPicPr>
            <a:picLocks noChangeAspect="1"/>
          </p:cNvPicPr>
          <p:nvPr/>
        </p:nvPicPr>
        <p:blipFill>
          <a:blip r:embed="rId2"/>
          <a:stretch>
            <a:fillRect/>
          </a:stretch>
        </p:blipFill>
        <p:spPr>
          <a:xfrm>
            <a:off x="9290969" y="397970"/>
            <a:ext cx="2569243" cy="6278420"/>
          </a:xfrm>
          <a:prstGeom prst="rect">
            <a:avLst/>
          </a:prstGeom>
        </p:spPr>
      </p:pic>
    </p:spTree>
    <p:extLst>
      <p:ext uri="{BB962C8B-B14F-4D97-AF65-F5344CB8AC3E}">
        <p14:creationId xmlns:p14="http://schemas.microsoft.com/office/powerpoint/2010/main" val="1831162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470" y="5350933"/>
            <a:ext cx="8534400" cy="1507067"/>
          </a:xfrm>
        </p:spPr>
        <p:txBody>
          <a:bodyPr/>
          <a:lstStyle/>
          <a:p>
            <a:r>
              <a:rPr lang="en-US" b="1" dirty="0"/>
              <a:t>TYPES OF USERS-PATIENT CLASSIFICATION SYSTEMS</a:t>
            </a:r>
          </a:p>
        </p:txBody>
      </p:sp>
      <p:sp>
        <p:nvSpPr>
          <p:cNvPr id="3" name="Content Placeholder 2"/>
          <p:cNvSpPr>
            <a:spLocks noGrp="1"/>
          </p:cNvSpPr>
          <p:nvPr>
            <p:ph idx="1"/>
          </p:nvPr>
        </p:nvSpPr>
        <p:spPr>
          <a:xfrm>
            <a:off x="945470" y="600893"/>
            <a:ext cx="8534400" cy="4231398"/>
          </a:xfrm>
        </p:spPr>
        <p:txBody>
          <a:bodyPr/>
          <a:lstStyle/>
          <a:p>
            <a:pPr>
              <a:buFont typeface="Arial" panose="020B0604020202020204" pitchFamily="34" charset="0"/>
              <a:buChar char="•"/>
            </a:pPr>
            <a:r>
              <a:rPr lang="en-US" sz="2400" b="1" dirty="0">
                <a:solidFill>
                  <a:schemeClr val="tx1"/>
                </a:solidFill>
              </a:rPr>
              <a:t>Medical classifications include but are not limited to the following:</a:t>
            </a:r>
          </a:p>
          <a:p>
            <a:pPr>
              <a:buFont typeface="Arial" panose="020B0604020202020204" pitchFamily="34" charset="0"/>
              <a:buChar char="•"/>
            </a:pPr>
            <a:r>
              <a:rPr lang="en-US" sz="2400" b="1" dirty="0">
                <a:solidFill>
                  <a:schemeClr val="tx1"/>
                </a:solidFill>
              </a:rPr>
              <a:t>Acute illness</a:t>
            </a:r>
          </a:p>
          <a:p>
            <a:pPr>
              <a:buFont typeface="Arial" panose="020B0604020202020204" pitchFamily="34" charset="0"/>
              <a:buChar char="•"/>
            </a:pPr>
            <a:r>
              <a:rPr lang="en-US" sz="2400" b="1" dirty="0">
                <a:solidFill>
                  <a:schemeClr val="tx1"/>
                </a:solidFill>
              </a:rPr>
              <a:t>Chronic illness</a:t>
            </a:r>
          </a:p>
          <a:p>
            <a:pPr>
              <a:buFont typeface="Arial" panose="020B0604020202020204" pitchFamily="34" charset="0"/>
              <a:buChar char="•"/>
            </a:pPr>
            <a:r>
              <a:rPr lang="en-US" sz="2400" b="1" dirty="0">
                <a:solidFill>
                  <a:schemeClr val="tx1"/>
                </a:solidFill>
              </a:rPr>
              <a:t>Wellness/Preventive</a:t>
            </a:r>
          </a:p>
          <a:p>
            <a:pPr>
              <a:buFont typeface="Arial" panose="020B0604020202020204" pitchFamily="34" charset="0"/>
              <a:buChar char="•"/>
            </a:pPr>
            <a:r>
              <a:rPr lang="en-US" sz="2400" b="1" dirty="0">
                <a:solidFill>
                  <a:schemeClr val="tx1"/>
                </a:solidFill>
              </a:rPr>
              <a:t>Discipline classified --- pediatric, </a:t>
            </a:r>
            <a:r>
              <a:rPr lang="en-US" sz="2400" b="1" dirty="0" err="1">
                <a:solidFill>
                  <a:schemeClr val="tx1"/>
                </a:solidFill>
              </a:rPr>
              <a:t>obstretrical</a:t>
            </a:r>
            <a:r>
              <a:rPr lang="en-US" sz="2400" b="1" dirty="0">
                <a:solidFill>
                  <a:schemeClr val="tx1"/>
                </a:solidFill>
              </a:rPr>
              <a:t>, internal med, </a:t>
            </a:r>
            <a:r>
              <a:rPr lang="en-US" sz="2400" b="1" dirty="0" err="1">
                <a:solidFill>
                  <a:schemeClr val="tx1"/>
                </a:solidFill>
              </a:rPr>
              <a:t>etc</a:t>
            </a:r>
            <a:endParaRPr lang="en-US" sz="2400" b="1" dirty="0">
              <a:solidFill>
                <a:schemeClr val="tx1"/>
              </a:solidFill>
            </a:endParaRPr>
          </a:p>
          <a:p>
            <a:pPr>
              <a:buFont typeface="Arial" panose="020B0604020202020204" pitchFamily="34" charset="0"/>
              <a:buChar char="•"/>
            </a:pPr>
            <a:r>
              <a:rPr lang="en-US" sz="2400" b="1" dirty="0">
                <a:solidFill>
                  <a:schemeClr val="tx1"/>
                </a:solidFill>
              </a:rPr>
              <a:t>Diagnostic related – as documented in the medical record</a:t>
            </a:r>
          </a:p>
          <a:p>
            <a:endParaRPr lang="en-US" dirty="0"/>
          </a:p>
        </p:txBody>
      </p:sp>
      <p:pic>
        <p:nvPicPr>
          <p:cNvPr id="4" name="Picture 3"/>
          <p:cNvPicPr>
            <a:picLocks noChangeAspect="1"/>
          </p:cNvPicPr>
          <p:nvPr/>
        </p:nvPicPr>
        <p:blipFill>
          <a:blip r:embed="rId2"/>
          <a:stretch>
            <a:fillRect/>
          </a:stretch>
        </p:blipFill>
        <p:spPr>
          <a:xfrm>
            <a:off x="9367520" y="287717"/>
            <a:ext cx="2563812" cy="6265152"/>
          </a:xfrm>
          <a:prstGeom prst="rect">
            <a:avLst/>
          </a:prstGeom>
        </p:spPr>
      </p:pic>
    </p:spTree>
    <p:extLst>
      <p:ext uri="{BB962C8B-B14F-4D97-AF65-F5344CB8AC3E}">
        <p14:creationId xmlns:p14="http://schemas.microsoft.com/office/powerpoint/2010/main" val="2292466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32" y="5350933"/>
            <a:ext cx="8534400" cy="1507067"/>
          </a:xfrm>
        </p:spPr>
        <p:txBody>
          <a:bodyPr/>
          <a:lstStyle/>
          <a:p>
            <a:r>
              <a:rPr lang="en-US" b="1" dirty="0"/>
              <a:t>TYPES OF USERS-PATIENT CLASSIFICATION SYSTEMS</a:t>
            </a:r>
          </a:p>
        </p:txBody>
      </p:sp>
      <p:sp>
        <p:nvSpPr>
          <p:cNvPr id="3" name="Content Placeholder 2"/>
          <p:cNvSpPr>
            <a:spLocks noGrp="1"/>
          </p:cNvSpPr>
          <p:nvPr>
            <p:ph idx="1"/>
          </p:nvPr>
        </p:nvSpPr>
        <p:spPr>
          <a:xfrm>
            <a:off x="1023846" y="335281"/>
            <a:ext cx="6585994" cy="4383798"/>
          </a:xfrm>
        </p:spPr>
        <p:txBody>
          <a:bodyPr>
            <a:noAutofit/>
          </a:bodyPr>
          <a:lstStyle/>
          <a:p>
            <a:pPr>
              <a:buFont typeface="Arial" panose="020B0604020202020204" pitchFamily="34" charset="0"/>
              <a:buChar char="•"/>
            </a:pPr>
            <a:r>
              <a:rPr lang="en-US" sz="2800" b="1" dirty="0">
                <a:solidFill>
                  <a:schemeClr val="tx1"/>
                </a:solidFill>
              </a:rPr>
              <a:t>Financial classifications include but are not limited to the following:</a:t>
            </a:r>
          </a:p>
          <a:p>
            <a:pPr>
              <a:buFont typeface="Arial" panose="020B0604020202020204" pitchFamily="34" charset="0"/>
              <a:buChar char="•"/>
            </a:pPr>
            <a:r>
              <a:rPr lang="en-US" sz="2800" b="1" dirty="0">
                <a:solidFill>
                  <a:schemeClr val="tx1"/>
                </a:solidFill>
              </a:rPr>
              <a:t>Self pay</a:t>
            </a:r>
          </a:p>
          <a:p>
            <a:pPr>
              <a:buFont typeface="Arial" panose="020B0604020202020204" pitchFamily="34" charset="0"/>
              <a:buChar char="•"/>
            </a:pPr>
            <a:r>
              <a:rPr lang="en-US" sz="2800" b="1" dirty="0">
                <a:solidFill>
                  <a:schemeClr val="tx1"/>
                </a:solidFill>
              </a:rPr>
              <a:t>Commercial Insurance</a:t>
            </a:r>
          </a:p>
          <a:p>
            <a:pPr>
              <a:buFont typeface="Arial" panose="020B0604020202020204" pitchFamily="34" charset="0"/>
              <a:buChar char="•"/>
            </a:pPr>
            <a:r>
              <a:rPr lang="en-US" sz="2800" b="1" dirty="0">
                <a:solidFill>
                  <a:schemeClr val="tx1"/>
                </a:solidFill>
              </a:rPr>
              <a:t>Medicare</a:t>
            </a:r>
          </a:p>
          <a:p>
            <a:pPr>
              <a:buFont typeface="Arial" panose="020B0604020202020204" pitchFamily="34" charset="0"/>
              <a:buChar char="•"/>
            </a:pPr>
            <a:r>
              <a:rPr lang="en-US" sz="2800" b="1" dirty="0" err="1">
                <a:solidFill>
                  <a:schemeClr val="tx1"/>
                </a:solidFill>
              </a:rPr>
              <a:t>Medi-cal</a:t>
            </a:r>
            <a:endParaRPr lang="en-US" sz="2800" b="1" dirty="0">
              <a:solidFill>
                <a:schemeClr val="tx1"/>
              </a:solidFill>
            </a:endParaRPr>
          </a:p>
          <a:p>
            <a:pPr>
              <a:buFont typeface="Arial" panose="020B0604020202020204" pitchFamily="34" charset="0"/>
              <a:buChar char="•"/>
            </a:pPr>
            <a:r>
              <a:rPr lang="en-US" sz="2800" b="1" dirty="0">
                <a:solidFill>
                  <a:schemeClr val="tx1"/>
                </a:solidFill>
              </a:rPr>
              <a:t>Other special program</a:t>
            </a:r>
          </a:p>
          <a:p>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9367520" y="335280"/>
            <a:ext cx="2573972" cy="6289979"/>
          </a:xfrm>
          <a:prstGeom prst="rect">
            <a:avLst/>
          </a:prstGeom>
        </p:spPr>
      </p:pic>
    </p:spTree>
    <p:extLst>
      <p:ext uri="{BB962C8B-B14F-4D97-AF65-F5344CB8AC3E}">
        <p14:creationId xmlns:p14="http://schemas.microsoft.com/office/powerpoint/2010/main" val="987022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75" y="5350933"/>
            <a:ext cx="8534400" cy="1507067"/>
          </a:xfrm>
        </p:spPr>
        <p:txBody>
          <a:bodyPr/>
          <a:lstStyle/>
          <a:p>
            <a:r>
              <a:rPr lang="en-US" b="1" dirty="0"/>
              <a:t>TYPES OF USERS-PATIENT CLASSIFICATION SYSTEMS</a:t>
            </a:r>
          </a:p>
        </p:txBody>
      </p:sp>
      <p:sp>
        <p:nvSpPr>
          <p:cNvPr id="3" name="Content Placeholder 2"/>
          <p:cNvSpPr>
            <a:spLocks noGrp="1"/>
          </p:cNvSpPr>
          <p:nvPr>
            <p:ph idx="1"/>
          </p:nvPr>
        </p:nvSpPr>
        <p:spPr>
          <a:xfrm>
            <a:off x="684212" y="685800"/>
            <a:ext cx="7189788" cy="4665133"/>
          </a:xfrm>
        </p:spPr>
        <p:txBody>
          <a:bodyPr>
            <a:normAutofit/>
          </a:bodyPr>
          <a:lstStyle/>
          <a:p>
            <a:pPr>
              <a:buFont typeface="Arial" panose="020B0604020202020204" pitchFamily="34" charset="0"/>
              <a:buChar char="•"/>
            </a:pPr>
            <a:r>
              <a:rPr lang="en-US" sz="2400" b="1" dirty="0">
                <a:solidFill>
                  <a:schemeClr val="tx1"/>
                </a:solidFill>
              </a:rPr>
              <a:t>Demographic classifications include but are </a:t>
            </a:r>
          </a:p>
          <a:p>
            <a:pPr>
              <a:buFont typeface="Arial" panose="020B0604020202020204" pitchFamily="34" charset="0"/>
              <a:buChar char="•"/>
            </a:pPr>
            <a:r>
              <a:rPr lang="en-US" sz="2400" b="1" dirty="0">
                <a:solidFill>
                  <a:schemeClr val="tx1"/>
                </a:solidFill>
              </a:rPr>
              <a:t>not limited to the following:</a:t>
            </a:r>
          </a:p>
          <a:p>
            <a:pPr>
              <a:buFont typeface="Arial" panose="020B0604020202020204" pitchFamily="34" charset="0"/>
              <a:buChar char="•"/>
            </a:pPr>
            <a:r>
              <a:rPr lang="en-US" sz="2400" b="1" dirty="0">
                <a:solidFill>
                  <a:schemeClr val="tx1"/>
                </a:solidFill>
              </a:rPr>
              <a:t>Age</a:t>
            </a:r>
          </a:p>
          <a:p>
            <a:pPr>
              <a:buFont typeface="Arial" panose="020B0604020202020204" pitchFamily="34" charset="0"/>
              <a:buChar char="•"/>
            </a:pPr>
            <a:r>
              <a:rPr lang="en-US" sz="2400" b="1" dirty="0">
                <a:solidFill>
                  <a:schemeClr val="tx1"/>
                </a:solidFill>
              </a:rPr>
              <a:t>Gender</a:t>
            </a:r>
          </a:p>
          <a:p>
            <a:pPr>
              <a:buFont typeface="Arial" panose="020B0604020202020204" pitchFamily="34" charset="0"/>
              <a:buChar char="•"/>
            </a:pPr>
            <a:r>
              <a:rPr lang="en-US" sz="2400" b="1" dirty="0">
                <a:solidFill>
                  <a:schemeClr val="tx1"/>
                </a:solidFill>
              </a:rPr>
              <a:t>Marital status</a:t>
            </a:r>
          </a:p>
          <a:p>
            <a:pPr>
              <a:buFont typeface="Arial" panose="020B0604020202020204" pitchFamily="34" charset="0"/>
              <a:buChar char="•"/>
            </a:pPr>
            <a:r>
              <a:rPr lang="en-US" sz="2400" b="1" dirty="0">
                <a:solidFill>
                  <a:schemeClr val="tx1"/>
                </a:solidFill>
              </a:rPr>
              <a:t>Ethnicity</a:t>
            </a:r>
          </a:p>
          <a:p>
            <a:pPr>
              <a:buFont typeface="Arial" panose="020B0604020202020204" pitchFamily="34" charset="0"/>
              <a:buChar char="•"/>
            </a:pPr>
            <a:r>
              <a:rPr lang="en-US" sz="2400" b="1" dirty="0">
                <a:solidFill>
                  <a:schemeClr val="tx1"/>
                </a:solidFill>
              </a:rPr>
              <a:t>Sexual preference</a:t>
            </a:r>
          </a:p>
          <a:p>
            <a:pPr>
              <a:buFont typeface="Arial" panose="020B0604020202020204" pitchFamily="34" charset="0"/>
              <a:buChar char="•"/>
            </a:pPr>
            <a:r>
              <a:rPr lang="en-US" sz="2400" b="1" dirty="0">
                <a:solidFill>
                  <a:schemeClr val="tx1"/>
                </a:solidFill>
              </a:rPr>
              <a:t>Living circumstances</a:t>
            </a:r>
          </a:p>
          <a:p>
            <a:pPr>
              <a:buFont typeface="Arial" panose="020B0604020202020204" pitchFamily="34" charset="0"/>
              <a:buChar char="•"/>
            </a:pPr>
            <a:r>
              <a:rPr lang="en-US" sz="2400" b="1" dirty="0">
                <a:solidFill>
                  <a:schemeClr val="tx1"/>
                </a:solidFill>
              </a:rPr>
              <a:t>Employment status</a:t>
            </a:r>
          </a:p>
          <a:p>
            <a:endParaRPr lang="en-US" dirty="0">
              <a:solidFill>
                <a:schemeClr val="tx1"/>
              </a:solidFill>
            </a:endParaRPr>
          </a:p>
        </p:txBody>
      </p:sp>
      <p:pic>
        <p:nvPicPr>
          <p:cNvPr id="4" name="Picture 3"/>
          <p:cNvPicPr>
            <a:picLocks noChangeAspect="1"/>
          </p:cNvPicPr>
          <p:nvPr/>
        </p:nvPicPr>
        <p:blipFill>
          <a:blip r:embed="rId2"/>
          <a:stretch>
            <a:fillRect/>
          </a:stretch>
        </p:blipFill>
        <p:spPr>
          <a:xfrm>
            <a:off x="9384075" y="274320"/>
            <a:ext cx="2577737" cy="6299180"/>
          </a:xfrm>
          <a:prstGeom prst="rect">
            <a:avLst/>
          </a:prstGeom>
        </p:spPr>
      </p:pic>
    </p:spTree>
    <p:extLst>
      <p:ext uri="{BB962C8B-B14F-4D97-AF65-F5344CB8AC3E}">
        <p14:creationId xmlns:p14="http://schemas.microsoft.com/office/powerpoint/2010/main" val="3963496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1" y="5669280"/>
            <a:ext cx="12092299" cy="1107348"/>
          </a:xfrm>
        </p:spPr>
        <p:txBody>
          <a:bodyPr>
            <a:normAutofit fontScale="90000"/>
          </a:bodyPr>
          <a:lstStyle/>
          <a:p>
            <a:r>
              <a:rPr lang="en-US" sz="3600" b="1" dirty="0"/>
              <a:t>COMMITTEES </a:t>
            </a:r>
            <a:r>
              <a:rPr lang="en-US" b="1" dirty="0"/>
              <a:t>at </a:t>
            </a:r>
            <a:r>
              <a:rPr lang="en-US" sz="3600" b="1" dirty="0"/>
              <a:t>EACH CLINIC WILL BE SIMILAR, BUT UNIQUE</a:t>
            </a:r>
          </a:p>
        </p:txBody>
      </p:sp>
      <p:sp>
        <p:nvSpPr>
          <p:cNvPr id="3" name="Content Placeholder 2"/>
          <p:cNvSpPr>
            <a:spLocks noGrp="1"/>
          </p:cNvSpPr>
          <p:nvPr>
            <p:ph idx="1"/>
          </p:nvPr>
        </p:nvSpPr>
        <p:spPr>
          <a:xfrm>
            <a:off x="0" y="247973"/>
            <a:ext cx="12080929" cy="5342930"/>
          </a:xfrm>
        </p:spPr>
        <p:txBody>
          <a:bodyPr>
            <a:normAutofit/>
          </a:bodyPr>
          <a:lstStyle/>
          <a:p>
            <a:endParaRPr lang="en-US" dirty="0"/>
          </a:p>
          <a:p>
            <a:pPr>
              <a:buFont typeface="Arial" panose="020B0604020202020204" pitchFamily="34" charset="0"/>
              <a:buChar char="•"/>
            </a:pPr>
            <a:r>
              <a:rPr lang="en-US" b="1" dirty="0">
                <a:solidFill>
                  <a:schemeClr val="tx1"/>
                </a:solidFill>
              </a:rPr>
              <a:t>QUALITY CONTROL—MULTIPLE DIFFERENT COMMITTEES TO REVIEW QUALITY MEASURES, GUIDELINES, OR PROTOCOLS FOR DIFFERENT SERVICE LINES</a:t>
            </a:r>
          </a:p>
          <a:p>
            <a:pPr>
              <a:buFont typeface="Arial" panose="020B0604020202020204" pitchFamily="34" charset="0"/>
              <a:buChar char="•"/>
            </a:pPr>
            <a:r>
              <a:rPr lang="en-US" b="1" dirty="0">
                <a:solidFill>
                  <a:schemeClr val="tx1"/>
                </a:solidFill>
              </a:rPr>
              <a:t>MEDICAL RECORD MANAGEMENT  --- NEXT GEN EMR --- HIPAA COMPLIANCE POLICY --- CALIFORNIA DEPARTMENT OF HEALTH SERVICES REGULATIONS --- IT/COMPUTER SECURITY POLICIES</a:t>
            </a:r>
          </a:p>
          <a:p>
            <a:pPr>
              <a:buFont typeface="Arial" panose="020B0604020202020204" pitchFamily="34" charset="0"/>
              <a:buChar char="•"/>
            </a:pPr>
            <a:r>
              <a:rPr lang="en-US" b="1" dirty="0">
                <a:solidFill>
                  <a:schemeClr val="tx1"/>
                </a:solidFill>
              </a:rPr>
              <a:t>STAFF SAFETY----example:  EMPLOYEE SAFETY INFORMATION FORM This form is for use by employees who wish to provide a safety suggestion or to report an unsafe workplace condition or practice. Turn in completed form to Patient Services Manager.</a:t>
            </a:r>
          </a:p>
          <a:p>
            <a:pPr>
              <a:buFont typeface="Arial" panose="020B0604020202020204" pitchFamily="34" charset="0"/>
              <a:buChar char="•"/>
            </a:pPr>
            <a:r>
              <a:rPr lang="en-US" b="1" dirty="0">
                <a:solidFill>
                  <a:schemeClr val="tx1"/>
                </a:solidFill>
              </a:rPr>
              <a:t>PATIENT SAFETY----example:  The Patient Services Manager (PSM) shall be responsible for maintaining safety standards, developing safety rules, supervising and training staff in departmental standards. The PSM shall be responsible for notifying the Nursing Director in case of any safety hazard.  All office staff shall report defective equipment, unsafe conditions, acts or safety hazards to the PSM.</a:t>
            </a:r>
          </a:p>
        </p:txBody>
      </p:sp>
    </p:spTree>
    <p:extLst>
      <p:ext uri="{BB962C8B-B14F-4D97-AF65-F5344CB8AC3E}">
        <p14:creationId xmlns:p14="http://schemas.microsoft.com/office/powerpoint/2010/main" val="1594394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84" y="5253686"/>
            <a:ext cx="8534400" cy="1507067"/>
          </a:xfrm>
        </p:spPr>
        <p:txBody>
          <a:bodyPr/>
          <a:lstStyle/>
          <a:p>
            <a:r>
              <a:rPr lang="en-US" b="1" dirty="0"/>
              <a:t>COMPLAINT FILING BY PATIENT</a:t>
            </a:r>
            <a:br>
              <a:rPr lang="en-US" b="1" dirty="0"/>
            </a:br>
            <a:r>
              <a:rPr lang="en-US" b="1" dirty="0"/>
              <a:t>AT COMMUNITY HEALTH CENTERS</a:t>
            </a:r>
          </a:p>
        </p:txBody>
      </p:sp>
      <p:sp>
        <p:nvSpPr>
          <p:cNvPr id="3" name="Content Placeholder 2"/>
          <p:cNvSpPr>
            <a:spLocks noGrp="1"/>
          </p:cNvSpPr>
          <p:nvPr>
            <p:ph idx="1"/>
          </p:nvPr>
        </p:nvSpPr>
        <p:spPr>
          <a:xfrm>
            <a:off x="684212" y="87086"/>
            <a:ext cx="10375674" cy="5166600"/>
          </a:xfrm>
        </p:spPr>
        <p:txBody>
          <a:bodyPr>
            <a:noAutofit/>
          </a:bodyPr>
          <a:lstStyle/>
          <a:p>
            <a:pPr>
              <a:buFont typeface="Arial" panose="020B0604020202020204" pitchFamily="34" charset="0"/>
              <a:buChar char="•"/>
            </a:pPr>
            <a:r>
              <a:rPr lang="en-US" sz="2400" b="1" dirty="0">
                <a:solidFill>
                  <a:schemeClr val="tx1"/>
                </a:solidFill>
              </a:rPr>
              <a:t>To prevent complaint filing by exceeding our patient’s expectations is the best practice—however, if this is not possible it may be an opportunity for improvement, but will be reviewed by the quality assurance department.</a:t>
            </a:r>
          </a:p>
          <a:p>
            <a:pPr>
              <a:buFont typeface="Arial" panose="020B0604020202020204" pitchFamily="34" charset="0"/>
              <a:buChar char="•"/>
            </a:pPr>
            <a:r>
              <a:rPr lang="en-US" sz="2400" b="1" dirty="0">
                <a:solidFill>
                  <a:schemeClr val="tx1"/>
                </a:solidFill>
              </a:rPr>
              <a:t>Our patients’ most basic expectation is to be treated with courtesy, respect, and compassion.</a:t>
            </a:r>
          </a:p>
          <a:p>
            <a:pPr>
              <a:buFont typeface="Arial" panose="020B0604020202020204" pitchFamily="34" charset="0"/>
              <a:buChar char="•"/>
            </a:pPr>
            <a:r>
              <a:rPr lang="en-US" sz="2400" b="1" dirty="0">
                <a:solidFill>
                  <a:schemeClr val="tx1"/>
                </a:solidFill>
              </a:rPr>
              <a:t>We are committed to providing the highest quality of service and meeting their needs with utmost care and courtesy. This commitment must be reflected in our behavior as physicians.</a:t>
            </a:r>
          </a:p>
          <a:p>
            <a:pPr>
              <a:buFont typeface="Arial" panose="020B0604020202020204" pitchFamily="34" charset="0"/>
              <a:buChar char="•"/>
            </a:pPr>
            <a:r>
              <a:rPr lang="en-US" sz="2400" b="1" dirty="0">
                <a:solidFill>
                  <a:schemeClr val="tx1"/>
                </a:solidFill>
              </a:rPr>
              <a:t>Apologize if we do not meet a customer’s expectations. You are not apologizing for an error; you are apologizing for not meeting a patient’s expectations.</a:t>
            </a:r>
          </a:p>
        </p:txBody>
      </p:sp>
    </p:spTree>
    <p:extLst>
      <p:ext uri="{BB962C8B-B14F-4D97-AF65-F5344CB8AC3E}">
        <p14:creationId xmlns:p14="http://schemas.microsoft.com/office/powerpoint/2010/main" val="1671294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138" y="5088223"/>
            <a:ext cx="8534400" cy="1507067"/>
          </a:xfrm>
        </p:spPr>
        <p:txBody>
          <a:bodyPr>
            <a:normAutofit fontScale="90000"/>
          </a:bodyPr>
          <a:lstStyle/>
          <a:p>
            <a:r>
              <a:rPr lang="en-US" b="1" dirty="0"/>
              <a:t>NAME ALL THE DIFFERENT WAYS EPIDEMIOLOGICAL SUVEILLANCE IMPROVES POPULATION HEALTH CARE AND MORE!</a:t>
            </a:r>
          </a:p>
        </p:txBody>
      </p:sp>
      <p:sp>
        <p:nvSpPr>
          <p:cNvPr id="3" name="Content Placeholder 2"/>
          <p:cNvSpPr>
            <a:spLocks noGrp="1"/>
          </p:cNvSpPr>
          <p:nvPr>
            <p:ph idx="1"/>
          </p:nvPr>
        </p:nvSpPr>
        <p:spPr>
          <a:xfrm>
            <a:off x="684212" y="269966"/>
            <a:ext cx="10680474" cy="4031101"/>
          </a:xfrm>
        </p:spPr>
        <p:txBody>
          <a:bodyPr>
            <a:normAutofit/>
          </a:bodyPr>
          <a:lstStyle/>
          <a:p>
            <a:endParaRPr lang="en-US" dirty="0"/>
          </a:p>
          <a:p>
            <a:pPr>
              <a:buFont typeface="Arial" panose="020B0604020202020204" pitchFamily="34" charset="0"/>
              <a:buChar char="•"/>
            </a:pPr>
            <a:r>
              <a:rPr lang="en-US" sz="2400" b="1" dirty="0">
                <a:solidFill>
                  <a:schemeClr val="tx1"/>
                </a:solidFill>
              </a:rPr>
              <a:t>How does poor attendance adversely impact health care to patients?</a:t>
            </a:r>
          </a:p>
          <a:p>
            <a:pPr>
              <a:buFont typeface="Arial" panose="020B0604020202020204" pitchFamily="34" charset="0"/>
              <a:buChar char="•"/>
            </a:pPr>
            <a:r>
              <a:rPr lang="en-US" sz="2400" b="1" dirty="0">
                <a:solidFill>
                  <a:schemeClr val="tx1"/>
                </a:solidFill>
              </a:rPr>
              <a:t>Review the basic steps in medical record documentation on next gen from start to finish!</a:t>
            </a:r>
          </a:p>
          <a:p>
            <a:pPr>
              <a:buFont typeface="Arial" panose="020B0604020202020204" pitchFamily="34" charset="0"/>
              <a:buChar char="•"/>
            </a:pPr>
            <a:r>
              <a:rPr lang="en-US" sz="2400" b="1" dirty="0">
                <a:solidFill>
                  <a:schemeClr val="tx1"/>
                </a:solidFill>
              </a:rPr>
              <a:t>What illnesses or conditions are reportable to the local county public health department?</a:t>
            </a:r>
          </a:p>
          <a:p>
            <a:pPr>
              <a:buFont typeface="Arial" panose="020B0604020202020204" pitchFamily="34" charset="0"/>
              <a:buChar char="•"/>
            </a:pPr>
            <a:r>
              <a:rPr lang="en-US" sz="2400" b="1" dirty="0">
                <a:solidFill>
                  <a:schemeClr val="tx1"/>
                </a:solidFill>
              </a:rPr>
              <a:t>How is the best way to avoid patients filing complaints?</a:t>
            </a:r>
          </a:p>
          <a:p>
            <a:pPr>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513735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329785"/>
            <a:ext cx="11984637"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1. Medical classifications include all of the following except:</a:t>
            </a:r>
          </a:p>
          <a:p>
            <a:pPr marL="742950" indent="-742950">
              <a:buAutoNum type="arabicPeriod"/>
            </a:pPr>
            <a:endParaRPr lang="en-US" sz="3600" dirty="0"/>
          </a:p>
          <a:p>
            <a:pPr marL="742950" indent="-742950">
              <a:buAutoNum type="alphaLcParenR"/>
            </a:pPr>
            <a:r>
              <a:rPr lang="en-US" sz="3600" dirty="0"/>
              <a:t>Acute illness</a:t>
            </a:r>
          </a:p>
          <a:p>
            <a:pPr marL="742950" indent="-742950">
              <a:buAutoNum type="alphaLcParenR"/>
            </a:pPr>
            <a:r>
              <a:rPr lang="en-US" sz="3600" dirty="0"/>
              <a:t>Chronic illness</a:t>
            </a:r>
          </a:p>
          <a:p>
            <a:pPr marL="742950" indent="-742950">
              <a:buAutoNum type="alphaLcParenR"/>
            </a:pPr>
            <a:r>
              <a:rPr lang="en-US" sz="3600" dirty="0"/>
              <a:t>Wellness/Preventive</a:t>
            </a:r>
          </a:p>
          <a:p>
            <a:pPr marL="742950" indent="-742950">
              <a:buAutoNum type="alphaLcParenR"/>
            </a:pPr>
            <a:r>
              <a:rPr lang="en-US" sz="3600" dirty="0"/>
              <a:t>Discipline classified --- pediatric, obstetrical, internal med, </a:t>
            </a:r>
            <a:r>
              <a:rPr lang="en-US" sz="3600" dirty="0" err="1"/>
              <a:t>etc</a:t>
            </a:r>
            <a:endParaRPr lang="en-US" sz="3600" dirty="0"/>
          </a:p>
          <a:p>
            <a:pPr marL="742950" indent="-742950">
              <a:buAutoNum type="alphaLcParenR"/>
            </a:pPr>
            <a:r>
              <a:rPr lang="en-US" sz="3600" dirty="0"/>
              <a:t>Diagnostic related – as documented in the medical record</a:t>
            </a:r>
          </a:p>
          <a:p>
            <a:pPr marL="742950" indent="-742950">
              <a:buAutoNum type="alphaLcParenR"/>
            </a:pPr>
            <a:r>
              <a:rPr lang="en-US" sz="3600" dirty="0"/>
              <a:t>Self-Pay status</a:t>
            </a:r>
          </a:p>
          <a:p>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2202938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329785"/>
            <a:ext cx="11984637"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1. Medical classifications include all of the following except:</a:t>
            </a:r>
          </a:p>
          <a:p>
            <a:pPr marL="742950" indent="-742950">
              <a:buAutoNum type="arabicPeriod"/>
            </a:pPr>
            <a:endParaRPr lang="en-US" sz="3600" dirty="0"/>
          </a:p>
          <a:p>
            <a:pPr marL="742950" indent="-742950">
              <a:buAutoNum type="alphaLcParenR"/>
            </a:pPr>
            <a:r>
              <a:rPr lang="en-US" sz="3600" dirty="0"/>
              <a:t>Acute illness</a:t>
            </a:r>
          </a:p>
          <a:p>
            <a:pPr marL="742950" indent="-742950">
              <a:buAutoNum type="alphaLcParenR"/>
            </a:pPr>
            <a:r>
              <a:rPr lang="en-US" sz="3600" dirty="0"/>
              <a:t>Chronic illness</a:t>
            </a:r>
          </a:p>
          <a:p>
            <a:pPr marL="742950" indent="-742950">
              <a:buAutoNum type="alphaLcParenR"/>
            </a:pPr>
            <a:r>
              <a:rPr lang="en-US" sz="3600" dirty="0"/>
              <a:t>Wellness/Preventive</a:t>
            </a:r>
          </a:p>
          <a:p>
            <a:pPr marL="742950" indent="-742950">
              <a:buAutoNum type="alphaLcParenR"/>
            </a:pPr>
            <a:r>
              <a:rPr lang="en-US" sz="3600" dirty="0"/>
              <a:t>Discipline classified --- pediatric, obstetrical, internal med, </a:t>
            </a:r>
            <a:r>
              <a:rPr lang="en-US" sz="3600" dirty="0" err="1"/>
              <a:t>etc</a:t>
            </a:r>
            <a:endParaRPr lang="en-US" sz="3600" dirty="0"/>
          </a:p>
          <a:p>
            <a:pPr marL="742950" indent="-742950">
              <a:buAutoNum type="alphaLcParenR"/>
            </a:pPr>
            <a:r>
              <a:rPr lang="en-US" sz="3600" dirty="0"/>
              <a:t>Diagnostic related – as documented in the medical record</a:t>
            </a:r>
          </a:p>
          <a:p>
            <a:pPr marL="742950" indent="-742950">
              <a:buAutoNum type="alphaLcParenR"/>
            </a:pPr>
            <a:r>
              <a:rPr lang="en-US" sz="3600" dirty="0">
                <a:solidFill>
                  <a:srgbClr val="FF0000"/>
                </a:solidFill>
              </a:rPr>
              <a:t>Self-Pay status</a:t>
            </a:r>
          </a:p>
          <a:p>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94736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4700693"/>
            <a:ext cx="8534400" cy="1507067"/>
          </a:xfrm>
        </p:spPr>
        <p:txBody>
          <a:bodyPr/>
          <a:lstStyle/>
          <a:p>
            <a:r>
              <a:rPr lang="en-US" b="1" dirty="0"/>
              <a:t>DOCUMENTATION – EMR – NEXT GEN</a:t>
            </a:r>
          </a:p>
        </p:txBody>
      </p:sp>
      <p:sp>
        <p:nvSpPr>
          <p:cNvPr id="3" name="Content Placeholder 2"/>
          <p:cNvSpPr>
            <a:spLocks noGrp="1"/>
          </p:cNvSpPr>
          <p:nvPr>
            <p:ph idx="1"/>
          </p:nvPr>
        </p:nvSpPr>
        <p:spPr>
          <a:xfrm>
            <a:off x="684212" y="685800"/>
            <a:ext cx="7545388" cy="3615267"/>
          </a:xfrm>
        </p:spPr>
        <p:txBody>
          <a:bodyPr/>
          <a:lstStyle/>
          <a:p>
            <a:pPr>
              <a:buFont typeface="Arial" panose="020B0604020202020204" pitchFamily="34" charset="0"/>
              <a:buChar char="•"/>
            </a:pPr>
            <a:r>
              <a:rPr lang="en-US" b="1" dirty="0">
                <a:solidFill>
                  <a:schemeClr val="bg1"/>
                </a:solidFill>
              </a:rPr>
              <a:t>ALL OF THE COMMUNITY HEALTH CENTERS IN WHICH YOU WILL BE SERVING USES THE ELECTRONIC MEDICAL RECORD (EMR) CALLED NEXT GEN OR E-CLINICAL WORKS FOR DOCUMENTATION PURPOSES</a:t>
            </a:r>
          </a:p>
          <a:p>
            <a:pPr>
              <a:buFont typeface="Arial" panose="020B0604020202020204" pitchFamily="34" charset="0"/>
              <a:buChar char="•"/>
            </a:pPr>
            <a:r>
              <a:rPr lang="en-US" b="1" dirty="0">
                <a:solidFill>
                  <a:schemeClr val="bg1"/>
                </a:solidFill>
              </a:rPr>
              <a:t>THE FOLLOWING REPRESENTS A TRAINING MANUAL AT CLINICA DE SALUD DEL VALLE SALINAS WHICH CAN PROVIDE SOME BASIC INFORMATION REGARDING NEX GEN EMR. </a:t>
            </a:r>
          </a:p>
          <a:p>
            <a:pPr>
              <a:buFont typeface="Arial" panose="020B0604020202020204" pitchFamily="34" charset="0"/>
              <a:buChar char="•"/>
            </a:pPr>
            <a:r>
              <a:rPr lang="en-US" b="1" dirty="0">
                <a:solidFill>
                  <a:schemeClr val="bg1"/>
                </a:solidFill>
              </a:rPr>
              <a:t>FURTHER INFORMATION WILL PROVIDED AT THE TIME OF ORIENTATION.</a:t>
            </a:r>
          </a:p>
        </p:txBody>
      </p:sp>
      <p:pic>
        <p:nvPicPr>
          <p:cNvPr id="4" name="Picture 3"/>
          <p:cNvPicPr>
            <a:picLocks noChangeAspect="1"/>
          </p:cNvPicPr>
          <p:nvPr/>
        </p:nvPicPr>
        <p:blipFill>
          <a:blip r:embed="rId2"/>
          <a:stretch>
            <a:fillRect/>
          </a:stretch>
        </p:blipFill>
        <p:spPr>
          <a:xfrm>
            <a:off x="9357361" y="477520"/>
            <a:ext cx="2513012" cy="6141012"/>
          </a:xfrm>
          <a:prstGeom prst="rect">
            <a:avLst/>
          </a:prstGeom>
        </p:spPr>
      </p:pic>
    </p:spTree>
    <p:extLst>
      <p:ext uri="{BB962C8B-B14F-4D97-AF65-F5344CB8AC3E}">
        <p14:creationId xmlns:p14="http://schemas.microsoft.com/office/powerpoint/2010/main" val="3710891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680" y="329785"/>
            <a:ext cx="11984637" cy="60016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2. Financial classifications include but are not limited to the following except:</a:t>
            </a:r>
          </a:p>
          <a:p>
            <a:endParaRPr lang="en-US" sz="3600" dirty="0"/>
          </a:p>
          <a:p>
            <a:r>
              <a:rPr lang="en-US" sz="3600" dirty="0"/>
              <a:t>a) Board Members Status</a:t>
            </a:r>
          </a:p>
          <a:p>
            <a:r>
              <a:rPr lang="en-US" sz="3600" dirty="0"/>
              <a:t>b) Self pay</a:t>
            </a:r>
          </a:p>
          <a:p>
            <a:r>
              <a:rPr lang="en-US" sz="3600" dirty="0"/>
              <a:t>c) Commercial Insurance</a:t>
            </a:r>
          </a:p>
          <a:p>
            <a:r>
              <a:rPr lang="en-US" sz="3600" dirty="0"/>
              <a:t>d) Medicare</a:t>
            </a:r>
          </a:p>
          <a:p>
            <a:r>
              <a:rPr lang="en-US" sz="3600" dirty="0"/>
              <a:t>e) </a:t>
            </a:r>
            <a:r>
              <a:rPr lang="en-US" sz="3600" dirty="0" err="1"/>
              <a:t>Medi-cal</a:t>
            </a:r>
            <a:r>
              <a:rPr lang="en-US" sz="3600" dirty="0"/>
              <a:t> Other special program</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818028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680" y="329785"/>
            <a:ext cx="11984637" cy="60016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2. Financial classifications include but are not limited to the following except:</a:t>
            </a:r>
          </a:p>
          <a:p>
            <a:endParaRPr lang="en-US" sz="3600" dirty="0"/>
          </a:p>
          <a:p>
            <a:r>
              <a:rPr lang="en-US" sz="3600" dirty="0">
                <a:solidFill>
                  <a:srgbClr val="C00000"/>
                </a:solidFill>
              </a:rPr>
              <a:t>a) Board Members Status</a:t>
            </a:r>
          </a:p>
          <a:p>
            <a:r>
              <a:rPr lang="en-US" sz="3600" dirty="0"/>
              <a:t>b) Self pay</a:t>
            </a:r>
          </a:p>
          <a:p>
            <a:r>
              <a:rPr lang="en-US" sz="3600" dirty="0"/>
              <a:t>c) Commercial Insurance</a:t>
            </a:r>
          </a:p>
          <a:p>
            <a:r>
              <a:rPr lang="en-US" sz="3600" dirty="0"/>
              <a:t>d) Medicare</a:t>
            </a:r>
          </a:p>
          <a:p>
            <a:r>
              <a:rPr lang="en-US" sz="3600" dirty="0"/>
              <a:t>e) </a:t>
            </a:r>
            <a:r>
              <a:rPr lang="en-US" sz="3600" dirty="0" err="1"/>
              <a:t>Medi-cal</a:t>
            </a:r>
            <a:r>
              <a:rPr lang="en-US" sz="3600" dirty="0"/>
              <a:t> Other special program</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7314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329785"/>
            <a:ext cx="11984637"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3. Demographic classifications include but are </a:t>
            </a:r>
          </a:p>
          <a:p>
            <a:r>
              <a:rPr lang="en-US" sz="3600" dirty="0"/>
              <a:t>not limited to the following except for which status:</a:t>
            </a:r>
          </a:p>
          <a:p>
            <a:endParaRPr lang="en-US" sz="3600" dirty="0"/>
          </a:p>
          <a:p>
            <a:pPr marL="742950" indent="-742950">
              <a:buFont typeface="+mj-lt"/>
              <a:buAutoNum type="alphaLcParenR"/>
            </a:pPr>
            <a:r>
              <a:rPr lang="en-US" sz="3600" dirty="0"/>
              <a:t>Age</a:t>
            </a:r>
          </a:p>
          <a:p>
            <a:pPr marL="742950" indent="-742950">
              <a:buFont typeface="+mj-lt"/>
              <a:buAutoNum type="alphaLcParenR"/>
            </a:pPr>
            <a:r>
              <a:rPr lang="en-US" sz="3600" dirty="0"/>
              <a:t>Gender</a:t>
            </a:r>
          </a:p>
          <a:p>
            <a:pPr marL="742950" indent="-742950">
              <a:buFont typeface="+mj-lt"/>
              <a:buAutoNum type="alphaLcParenR"/>
            </a:pPr>
            <a:r>
              <a:rPr lang="en-US" sz="3600" dirty="0"/>
              <a:t>Marital status</a:t>
            </a:r>
          </a:p>
          <a:p>
            <a:pPr marL="742950" indent="-742950">
              <a:buFont typeface="+mj-lt"/>
              <a:buAutoNum type="alphaLcParenR"/>
            </a:pPr>
            <a:r>
              <a:rPr lang="en-US" sz="3600" dirty="0"/>
              <a:t>Ethnicity</a:t>
            </a:r>
          </a:p>
          <a:p>
            <a:pPr marL="742950" indent="-742950">
              <a:buFont typeface="+mj-lt"/>
              <a:buAutoNum type="alphaLcParenR"/>
            </a:pPr>
            <a:r>
              <a:rPr lang="en-US" sz="3600" dirty="0"/>
              <a:t>Sexual preference</a:t>
            </a:r>
          </a:p>
          <a:p>
            <a:pPr marL="742950" indent="-742950">
              <a:buFont typeface="+mj-lt"/>
              <a:buAutoNum type="alphaLcParenR"/>
            </a:pPr>
            <a:r>
              <a:rPr lang="en-US" sz="3600" dirty="0"/>
              <a:t>Living circumstances</a:t>
            </a:r>
          </a:p>
          <a:p>
            <a:pPr marL="742950" indent="-742950">
              <a:buFont typeface="+mj-lt"/>
              <a:buAutoNum type="alphaLcParenR"/>
            </a:pPr>
            <a:r>
              <a:rPr lang="en-US" sz="3600" dirty="0"/>
              <a:t>Employment status</a:t>
            </a:r>
          </a:p>
          <a:p>
            <a:pPr marL="742950" indent="-742950">
              <a:buFont typeface="+mj-lt"/>
              <a:buAutoNum type="alphaLcParenR"/>
            </a:pPr>
            <a:r>
              <a:rPr lang="en-US" sz="3600" dirty="0"/>
              <a:t>Board Member Status </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444784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329785"/>
            <a:ext cx="11984637"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3. Demographic classifications include but are </a:t>
            </a:r>
          </a:p>
          <a:p>
            <a:r>
              <a:rPr lang="en-US" sz="3600" dirty="0"/>
              <a:t>not limited to the following:</a:t>
            </a:r>
          </a:p>
          <a:p>
            <a:endParaRPr lang="en-US" sz="3600" dirty="0"/>
          </a:p>
          <a:p>
            <a:pPr marL="742950" indent="-742950">
              <a:buFont typeface="+mj-lt"/>
              <a:buAutoNum type="alphaLcParenR"/>
            </a:pPr>
            <a:r>
              <a:rPr lang="en-US" sz="3600" dirty="0"/>
              <a:t>Age</a:t>
            </a:r>
          </a:p>
          <a:p>
            <a:pPr marL="742950" indent="-742950">
              <a:buFont typeface="+mj-lt"/>
              <a:buAutoNum type="alphaLcParenR"/>
            </a:pPr>
            <a:r>
              <a:rPr lang="en-US" sz="3600" dirty="0"/>
              <a:t>Gender</a:t>
            </a:r>
          </a:p>
          <a:p>
            <a:pPr marL="742950" indent="-742950">
              <a:buFont typeface="+mj-lt"/>
              <a:buAutoNum type="alphaLcParenR"/>
            </a:pPr>
            <a:r>
              <a:rPr lang="en-US" sz="3600" dirty="0"/>
              <a:t>Marital status</a:t>
            </a:r>
          </a:p>
          <a:p>
            <a:pPr marL="742950" indent="-742950">
              <a:buFont typeface="+mj-lt"/>
              <a:buAutoNum type="alphaLcParenR"/>
            </a:pPr>
            <a:r>
              <a:rPr lang="en-US" sz="3600" dirty="0"/>
              <a:t>Ethnicity</a:t>
            </a:r>
          </a:p>
          <a:p>
            <a:pPr marL="742950" indent="-742950">
              <a:buFont typeface="+mj-lt"/>
              <a:buAutoNum type="alphaLcParenR"/>
            </a:pPr>
            <a:r>
              <a:rPr lang="en-US" sz="3600" dirty="0"/>
              <a:t>Sexual preference</a:t>
            </a:r>
          </a:p>
          <a:p>
            <a:pPr marL="742950" indent="-742950">
              <a:buFont typeface="+mj-lt"/>
              <a:buAutoNum type="alphaLcParenR"/>
            </a:pPr>
            <a:r>
              <a:rPr lang="en-US" sz="3600" dirty="0"/>
              <a:t>Living circumstances</a:t>
            </a:r>
          </a:p>
          <a:p>
            <a:pPr marL="742950" indent="-742950">
              <a:buFont typeface="+mj-lt"/>
              <a:buAutoNum type="alphaLcParenR"/>
            </a:pPr>
            <a:r>
              <a:rPr lang="en-US" sz="3600" dirty="0"/>
              <a:t>Employment status</a:t>
            </a:r>
          </a:p>
          <a:p>
            <a:pPr marL="742950" indent="-742950">
              <a:buFont typeface="+mj-lt"/>
              <a:buAutoNum type="alphaLcParenR"/>
            </a:pPr>
            <a:r>
              <a:rPr lang="en-US" sz="3600" dirty="0">
                <a:solidFill>
                  <a:srgbClr val="C00000"/>
                </a:solidFill>
              </a:rPr>
              <a:t>Board Member Status </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0384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animEffect transition="in" filter="fade">
                                      <p:cBhvr>
                                        <p:cTn id="1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22487"/>
            <a:ext cx="11984637" cy="84176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4. Which of the following statements are the most accurate:</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To prevent complaint filing by exceeding our patient’s expectations is the best practice—however, if this is not possible it may be an opportunity for improvement, but will be reviewed by the quality assurance department.</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Our patients’ most basic expectation is to be treated with courtesy, respect, and compassion.</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We are committed to providing the highest quality of service and meeting their needs with utmost care and courtesy. This commitment must be reflected in our behavior as physicians.</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Apologize if we do not meet a customer’s expectations. You are not apologizing for an error; you are apologizing for not meeting a patient’s expectations.</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All of the above </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4014439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80" y="59962"/>
            <a:ext cx="11984637" cy="84176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4. Which of the following statements are the most accurate:</a:t>
            </a:r>
          </a:p>
          <a:p>
            <a:endParaRPr lang="en-US" sz="3600" dirty="0"/>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To prevent complaint filing by exceeding our patient’s expectations is the best practice—however, if this is not possible it may be an opportunity for improvement, but will be reviewed by the quality assurance department.</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Our patients’ most basic expectation is to be treated with courtesy, respect, and compassion</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We are committed to providing the highest quality of service and meeting their needs with utmost care and courtesy. This commitment must be reflected in our behavior as physicians</a:t>
            </a:r>
          </a:p>
          <a:p>
            <a:pPr marL="457200" lvl="0" indent="-457200" defTabSz="457200">
              <a:spcBef>
                <a:spcPct val="20000"/>
              </a:spcBef>
              <a:spcAft>
                <a:spcPts val="600"/>
              </a:spcAft>
              <a:buClr>
                <a:prstClr val="white"/>
              </a:buClr>
              <a:buSzPct val="80000"/>
              <a:buFont typeface="+mj-lt"/>
              <a:buAutoNum type="alphaLcParenR"/>
            </a:pPr>
            <a:r>
              <a:rPr lang="en-US" sz="2400" dirty="0">
                <a:solidFill>
                  <a:prstClr val="white"/>
                </a:solidFill>
              </a:rPr>
              <a:t>Apologize if we do not meet a customer’s expectations. You are not apologizing for an error; you are apologizing for not meeting a patient’s expectations</a:t>
            </a:r>
          </a:p>
          <a:p>
            <a:pPr marL="457200" lvl="0" indent="-457200" defTabSz="457200">
              <a:spcBef>
                <a:spcPct val="20000"/>
              </a:spcBef>
              <a:spcAft>
                <a:spcPts val="600"/>
              </a:spcAft>
              <a:buClr>
                <a:prstClr val="white"/>
              </a:buClr>
              <a:buSzPct val="80000"/>
              <a:buFont typeface="+mj-lt"/>
              <a:buAutoNum type="alphaLcParenR"/>
            </a:pPr>
            <a:r>
              <a:rPr lang="en-US" sz="2400" dirty="0">
                <a:solidFill>
                  <a:srgbClr val="C00000"/>
                </a:solidFill>
              </a:rPr>
              <a:t>All of the above </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42593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79" y="622093"/>
            <a:ext cx="11984637" cy="57184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5. How does poor attendance of physicians impact health care to patients:</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access to care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quality of care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eliminating health care disparities</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All of the above</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685977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79" y="622093"/>
            <a:ext cx="11984637" cy="57184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5. How does poor attendance of physicians impact health care to patients:</a:t>
            </a:r>
          </a:p>
          <a:p>
            <a:endParaRPr lang="en-US" sz="3200" dirty="0"/>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access to care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quality of care</a:t>
            </a:r>
          </a:p>
          <a:p>
            <a:pPr marL="457200" lvl="0" indent="-457200" defTabSz="457200">
              <a:spcBef>
                <a:spcPct val="20000"/>
              </a:spcBef>
              <a:spcAft>
                <a:spcPts val="600"/>
              </a:spcAft>
              <a:buClr>
                <a:prstClr val="white"/>
              </a:buClr>
              <a:buSzPct val="80000"/>
              <a:buFont typeface="+mj-lt"/>
              <a:buAutoNum type="alphaLcParenR"/>
            </a:pPr>
            <a:r>
              <a:rPr lang="en-US" sz="3200" dirty="0">
                <a:solidFill>
                  <a:prstClr val="white"/>
                </a:solidFill>
              </a:rPr>
              <a:t>Negatively impacts eliminating health care disparities</a:t>
            </a:r>
          </a:p>
          <a:p>
            <a:pPr marL="457200" lvl="0" indent="-457200" defTabSz="457200">
              <a:spcBef>
                <a:spcPct val="20000"/>
              </a:spcBef>
              <a:spcAft>
                <a:spcPts val="600"/>
              </a:spcAft>
              <a:buClr>
                <a:prstClr val="white"/>
              </a:buClr>
              <a:buSzPct val="80000"/>
              <a:buFont typeface="+mj-lt"/>
              <a:buAutoNum type="alphaLcParenR"/>
            </a:pPr>
            <a:r>
              <a:rPr lang="en-US" sz="3200" dirty="0">
                <a:solidFill>
                  <a:srgbClr val="C00000"/>
                </a:solidFill>
              </a:rPr>
              <a:t>All of the above</a:t>
            </a:r>
          </a:p>
          <a:p>
            <a:pPr marL="514350" indent="-514350">
              <a:buAutoNum type="alphaLcPeriod"/>
            </a:pPr>
            <a:endParaRPr lang="en-US" sz="3200" dirty="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6058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3902" y="487680"/>
            <a:ext cx="7844500" cy="5826033"/>
          </a:xfrm>
          <a:prstGeom prst="rect">
            <a:avLst/>
          </a:prstGeom>
        </p:spPr>
      </p:pic>
      <p:pic>
        <p:nvPicPr>
          <p:cNvPr id="2" name="Picture 1"/>
          <p:cNvPicPr>
            <a:picLocks noChangeAspect="1"/>
          </p:cNvPicPr>
          <p:nvPr/>
        </p:nvPicPr>
        <p:blipFill>
          <a:blip r:embed="rId3"/>
          <a:stretch>
            <a:fillRect/>
          </a:stretch>
        </p:blipFill>
        <p:spPr>
          <a:xfrm>
            <a:off x="8568402" y="487679"/>
            <a:ext cx="2384078" cy="5825937"/>
          </a:xfrm>
          <a:prstGeom prst="rect">
            <a:avLst/>
          </a:prstGeom>
        </p:spPr>
      </p:pic>
    </p:spTree>
    <p:extLst>
      <p:ext uri="{BB962C8B-B14F-4D97-AF65-F5344CB8AC3E}">
        <p14:creationId xmlns:p14="http://schemas.microsoft.com/office/powerpoint/2010/main" val="208722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9" y="0"/>
            <a:ext cx="5302720" cy="6899714"/>
          </a:xfrm>
          <a:prstGeom prst="rect">
            <a:avLst/>
          </a:prstGeom>
        </p:spPr>
      </p:pic>
      <p:pic>
        <p:nvPicPr>
          <p:cNvPr id="5" name="Picture 4"/>
          <p:cNvPicPr>
            <a:picLocks noChangeAspect="1"/>
          </p:cNvPicPr>
          <p:nvPr/>
        </p:nvPicPr>
        <p:blipFill>
          <a:blip r:embed="rId3"/>
          <a:stretch>
            <a:fillRect/>
          </a:stretch>
        </p:blipFill>
        <p:spPr>
          <a:xfrm>
            <a:off x="5099162" y="0"/>
            <a:ext cx="7310552" cy="689752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037" y="250694"/>
            <a:ext cx="732631" cy="1694344"/>
          </a:xfrm>
          <a:prstGeom prst="rect">
            <a:avLst/>
          </a:prstGeom>
        </p:spPr>
      </p:pic>
    </p:spTree>
    <p:extLst>
      <p:ext uri="{BB962C8B-B14F-4D97-AF65-F5344CB8AC3E}">
        <p14:creationId xmlns:p14="http://schemas.microsoft.com/office/powerpoint/2010/main" val="243760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31427" y="203720"/>
            <a:ext cx="5660573" cy="4102394"/>
          </a:xfrm>
          <a:prstGeom prst="rect">
            <a:avLst/>
          </a:prstGeom>
        </p:spPr>
      </p:pic>
      <p:pic>
        <p:nvPicPr>
          <p:cNvPr id="5" name="Picture 4"/>
          <p:cNvPicPr>
            <a:picLocks noChangeAspect="1"/>
          </p:cNvPicPr>
          <p:nvPr/>
        </p:nvPicPr>
        <p:blipFill>
          <a:blip r:embed="rId3"/>
          <a:stretch>
            <a:fillRect/>
          </a:stretch>
        </p:blipFill>
        <p:spPr>
          <a:xfrm>
            <a:off x="130627" y="203720"/>
            <a:ext cx="6400801" cy="618648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69127" y="4486759"/>
            <a:ext cx="877888" cy="2030278"/>
          </a:xfrm>
          <a:prstGeom prst="rect">
            <a:avLst/>
          </a:prstGeom>
        </p:spPr>
      </p:pic>
    </p:spTree>
    <p:extLst>
      <p:ext uri="{BB962C8B-B14F-4D97-AF65-F5344CB8AC3E}">
        <p14:creationId xmlns:p14="http://schemas.microsoft.com/office/powerpoint/2010/main" val="2341427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311</TotalTime>
  <Words>1313</Words>
  <Application>Microsoft Macintosh PowerPoint</Application>
  <PresentationFormat>Panorámica</PresentationFormat>
  <Paragraphs>165</Paragraphs>
  <Slides>67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67</vt:i4>
      </vt:variant>
    </vt:vector>
  </HeadingPairs>
  <TitlesOfParts>
    <vt:vector size="71" baseType="lpstr">
      <vt:lpstr>Arial</vt:lpstr>
      <vt:lpstr>Century Gothic</vt:lpstr>
      <vt:lpstr>Wingdings 3</vt:lpstr>
      <vt:lpstr>Slice</vt:lpstr>
      <vt:lpstr>MODULE three:     MEDICAL ADMINISTRATION  AND SERVICE DELIVERY  STRUCTURES IN COMMUNITY  HEALTH SETTINGS</vt:lpstr>
      <vt:lpstr>Presentación de PowerPoint</vt:lpstr>
      <vt:lpstr>UNIT OBJECTIVE</vt:lpstr>
      <vt:lpstr> Health Clinics policies  and procedures  </vt:lpstr>
      <vt:lpstr>ATTENDANCE AND SCHEDULE --   FOR PHYSICIANS</vt:lpstr>
      <vt:lpstr>DOCUMENTATION – EMR – NEXT 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EPIDEMIOLOGICAL SURVEILLANCE</vt:lpstr>
      <vt:lpstr>EACH COUNTY HAS THEIR OWN COUNTY PUBLIC HEALTH DEPARTMENT—EXAMPLE BELOW</vt:lpstr>
      <vt:lpstr>REPORTABLE COMMUNICABLE  DISEASES</vt:lpstr>
      <vt:lpstr>TYPES OF USERS- PATIENT CLASSIFICATION SYSTEMS</vt:lpstr>
      <vt:lpstr>TYPES OF USERS-PATIENT CLASSIFICATION SYSTEMS</vt:lpstr>
      <vt:lpstr>TYPES OF USERS-PATIENT CLASSIFICATION SYSTEMS</vt:lpstr>
      <vt:lpstr>TYPES OF USERS-PATIENT CLASSIFICATION SYSTEMS</vt:lpstr>
      <vt:lpstr>COMMITTEES at EACH CLINIC WILL BE SIMILAR, BUT UNIQUE</vt:lpstr>
      <vt:lpstr>COMPLAINT FILING BY PATIENT AT COMMUNITY HEALTH CENTERS</vt:lpstr>
      <vt:lpstr>NAME ALL THE DIFFERENT WAYS EPIDEMIOLOGICAL SUVEILLANCE IMPROVES POPULATION HEALTH CARE AND MORE!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Victor Brooks</dc:creator>
  <cp:keywords/>
  <dc:description/>
  <cp:lastModifiedBy>Dr. Juan Manuel Junco Carrera</cp:lastModifiedBy>
  <cp:revision>24</cp:revision>
  <cp:lastPrinted>2017-12-08T23:28:54Z</cp:lastPrinted>
  <dcterms:created xsi:type="dcterms:W3CDTF">2017-11-27T19:02:08Z</dcterms:created>
  <dcterms:modified xsi:type="dcterms:W3CDTF">2022-06-30T23:14:31Z</dcterms:modified>
  <cp:category/>
</cp:coreProperties>
</file>